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61" r:id="rId11"/>
    <p:sldId id="270" r:id="rId12"/>
    <p:sldId id="272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6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4535B"/>
    <a:srgbClr val="F2F2F2"/>
    <a:srgbClr val="DBDBDB"/>
    <a:srgbClr val="FD7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발급장수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102963</c:v>
                </c:pt>
                <c:pt idx="1">
                  <c:v>39024</c:v>
                </c:pt>
                <c:pt idx="2">
                  <c:v>63938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9F-4C27-8241-4C8B600B8C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103213</c:v>
                </c:pt>
                <c:pt idx="1">
                  <c:v>39206</c:v>
                </c:pt>
                <c:pt idx="2">
                  <c:v>64007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9F-4C27-8241-4C8B600B8C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103392</c:v>
                </c:pt>
                <c:pt idx="1">
                  <c:v>39313</c:v>
                </c:pt>
                <c:pt idx="2">
                  <c:v>64079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9F-4C27-8241-4C8B600B8C7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103566</c:v>
                </c:pt>
                <c:pt idx="1">
                  <c:v>39469</c:v>
                </c:pt>
                <c:pt idx="2">
                  <c:v>64097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9F-4C27-8241-4C8B600B8C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103833</c:v>
                </c:pt>
                <c:pt idx="1">
                  <c:v>39664</c:v>
                </c:pt>
                <c:pt idx="2">
                  <c:v>64169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9F-4C27-8241-4C8B600B8C7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103866</c:v>
                </c:pt>
                <c:pt idx="1">
                  <c:v>39776</c:v>
                </c:pt>
                <c:pt idx="2">
                  <c:v>64090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9F-4C27-8241-4C8B600B8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장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1154091</c:v>
                </c:pt>
                <c:pt idx="1">
                  <c:v>430138</c:v>
                </c:pt>
                <c:pt idx="2">
                  <c:v>723953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96-4DBD-AE52-AE3C758D2C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1152939</c:v>
                </c:pt>
                <c:pt idx="1">
                  <c:v>432397</c:v>
                </c:pt>
                <c:pt idx="2">
                  <c:v>720542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96-4DBD-AE52-AE3C758D2C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1096687</c:v>
                </c:pt>
                <c:pt idx="1">
                  <c:v>411327</c:v>
                </c:pt>
                <c:pt idx="2">
                  <c:v>685360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96-4DBD-AE52-AE3C758D2C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Sheet1!$E$2:$E$4</c:f>
              <c:numCache>
                <c:formatCode>#,##0</c:formatCode>
                <c:ptCount val="3"/>
                <c:pt idx="0">
                  <c:v>1129933</c:v>
                </c:pt>
                <c:pt idx="1">
                  <c:v>424968</c:v>
                </c:pt>
                <c:pt idx="2">
                  <c:v>704965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96-4DBD-AE52-AE3C758D2C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Sheet1!$F$2:$F$4</c:f>
              <c:numCache>
                <c:formatCode>#,##0</c:formatCode>
                <c:ptCount val="3"/>
                <c:pt idx="0">
                  <c:v>1127475</c:v>
                </c:pt>
                <c:pt idx="1">
                  <c:v>423585</c:v>
                </c:pt>
                <c:pt idx="2">
                  <c:v>703889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96-4DBD-AE52-AE3C758D2CB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합계</c:v>
                </c:pt>
                <c:pt idx="1">
                  <c:v>비은행계</c:v>
                </c:pt>
                <c:pt idx="2">
                  <c:v>은행계</c:v>
                </c:pt>
              </c:strCache>
            </c:strRef>
          </c:cat>
          <c:val>
            <c:numRef>
              <c:f>Sheet1!$G$2:$G$4</c:f>
              <c:numCache>
                <c:formatCode>#,##0</c:formatCode>
                <c:ptCount val="3"/>
                <c:pt idx="0">
                  <c:v>1068013</c:v>
                </c:pt>
                <c:pt idx="1">
                  <c:v>404766</c:v>
                </c:pt>
                <c:pt idx="2">
                  <c:v>663247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96-4DBD-AE52-AE3C758D2C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867320"/>
        <c:axId val="830845672"/>
      </c:barChart>
      <c:catAx>
        <c:axId val="25786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0845672"/>
        <c:crosses val="autoZero"/>
        <c:auto val="1"/>
        <c:lblAlgn val="ctr"/>
        <c:lblOffset val="100"/>
        <c:noMultiLvlLbl val="0"/>
      </c:catAx>
      <c:valAx>
        <c:axId val="830845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단위</a:t>
                </a:r>
                <a:r>
                  <a:rPr lang="en-US" altLang="ko-KR"/>
                  <a:t>: </a:t>
                </a:r>
                <a:r>
                  <a:rPr lang="ko-KR" altLang="en-US"/>
                  <a:t>천 건</a:t>
                </a:r>
              </a:p>
            </c:rich>
          </c:tx>
          <c:layout>
            <c:manualLayout>
              <c:xMode val="edge"/>
              <c:yMode val="edge"/>
              <c:x val="2.3148148148148147E-2"/>
              <c:y val="0.17569397575303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57867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404040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7:13.756" idx="2">
    <p:pos x="5224" y="1546"/>
    <p:text>꼭 내용 하나에 피피티 한장만 나와야 할 필요없엉,,,!ㅋㅋㅋㅋ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17:56.437" idx="3">
    <p:pos x="6718" y="1642"/>
    <p:text>테두리 통일!</p:text>
    <p:extLst>
      <p:ext uri="{C676402C-5697-4E1C-873F-D02D1690AC5C}">
        <p15:threadingInfo xmlns:p15="http://schemas.microsoft.com/office/powerpoint/2012/main" timeZoneBias="-540"/>
      </p:ext>
    </p:extLst>
  </p:cm>
  <p:cm authorId="1" dt="2021-04-13T11:27:50.565" idx="5">
    <p:pos x="10" y="10"/>
    <p:text>간단히 내용이 요약 되어서 있으면 좋겠음...!!! 너무 내용이 없다!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1:05:49.786" idx="1">
    <p:pos x="2836" y="1330"/>
    <p:text>한줄에 멘트 다 보이게 수정해주세염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7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8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6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EF1E5-4998-47F2-BF49-17A47DE06D98}" type="datetimeFigureOut">
              <a:rPr lang="ko-KR" altLang="en-US" smtClean="0"/>
              <a:t>2021-04-13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C0B-4F34-4975-8B09-35C2A8FA83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78649" y="5301563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06364" y="1893546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Impact" panose="020B0806030902050204" pitchFamily="34" charset="0"/>
                <a:ea typeface="-윤고딕310" panose="02030504000101010101" pitchFamily="18" charset="-127"/>
              </a:rPr>
              <a:t>EWon</a:t>
            </a:r>
            <a:endParaRPr lang="ko-KR" altLang="en-US" sz="4800" dirty="0">
              <a:ln>
                <a:solidFill>
                  <a:schemeClr val="accent1">
                    <a:alpha val="0"/>
                  </a:schemeClr>
                </a:solidFill>
              </a:ln>
              <a:latin typeface="Impact" panose="020B0806030902050204" pitchFamily="34" charset="0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586882" y="2952115"/>
            <a:ext cx="5018241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860" y="5301563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강은영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51146F-C222-4AA0-BEA6-4DD5EEAE880D}"/>
              </a:ext>
            </a:extLst>
          </p:cNvPr>
          <p:cNvSpPr txBox="1"/>
          <p:nvPr/>
        </p:nvSpPr>
        <p:spPr>
          <a:xfrm>
            <a:off x="8320531" y="5666529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20154865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경영학과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피도리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6B1C7A-9168-4C55-B4CC-A9EF70D1E11E}"/>
              </a:ext>
            </a:extLst>
          </p:cNvPr>
          <p:cNvSpPr/>
          <p:nvPr/>
        </p:nvSpPr>
        <p:spPr>
          <a:xfrm>
            <a:off x="8278648" y="5585091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0592BB-BF74-4EFA-8778-F4BF41531B23}"/>
              </a:ext>
            </a:extLst>
          </p:cNvPr>
          <p:cNvSpPr/>
          <p:nvPr/>
        </p:nvSpPr>
        <p:spPr>
          <a:xfrm>
            <a:off x="8278649" y="586861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18EEB6-1009-4F61-93D5-7C92B0DAB104}"/>
              </a:ext>
            </a:extLst>
          </p:cNvPr>
          <p:cNvSpPr/>
          <p:nvPr/>
        </p:nvSpPr>
        <p:spPr>
          <a:xfrm>
            <a:off x="8278648" y="6135369"/>
            <a:ext cx="3447189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858DC5-1A8C-4EB7-A9B8-97A6D33F008A}"/>
              </a:ext>
            </a:extLst>
          </p:cNvPr>
          <p:cNvSpPr txBox="1"/>
          <p:nvPr/>
        </p:nvSpPr>
        <p:spPr>
          <a:xfrm>
            <a:off x="8279861" y="5574756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201710890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고동우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306BF-D0EB-419E-8116-2C092E39786A}"/>
              </a:ext>
            </a:extLst>
          </p:cNvPr>
          <p:cNvSpPr txBox="1"/>
          <p:nvPr/>
        </p:nvSpPr>
        <p:spPr>
          <a:xfrm>
            <a:off x="8279860" y="5869950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201811144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</a:t>
            </a:r>
            <a:r>
              <a:rPr lang="ko-KR" altLang="en-US" sz="1400" spc="5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김정표</a:t>
            </a:r>
            <a:endParaRPr lang="ko-KR" altLang="en-US" sz="1400" spc="5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856A51-18BF-4D29-BFCA-E703EDE008F3}"/>
              </a:ext>
            </a:extLst>
          </p:cNvPr>
          <p:cNvSpPr txBox="1"/>
          <p:nvPr/>
        </p:nvSpPr>
        <p:spPr>
          <a:xfrm>
            <a:off x="8279860" y="6145704"/>
            <a:ext cx="3528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201811145 </a:t>
            </a:r>
            <a:r>
              <a:rPr lang="ko-KR" altLang="en-US" sz="1400" spc="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게임학과 김주헌</a:t>
            </a:r>
          </a:p>
        </p:txBody>
      </p:sp>
    </p:spTree>
    <p:extLst>
      <p:ext uri="{BB962C8B-B14F-4D97-AF65-F5344CB8AC3E}">
        <p14:creationId xmlns:p14="http://schemas.microsoft.com/office/powerpoint/2010/main" val="381011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34470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17101" y="831041"/>
            <a:ext cx="1157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40171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364314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5D1C62-ABAB-4371-9697-D1EAE7AAE103}"/>
              </a:ext>
            </a:extLst>
          </p:cNvPr>
          <p:cNvGrpSpPr/>
          <p:nvPr/>
        </p:nvGrpSpPr>
        <p:grpSpPr>
          <a:xfrm>
            <a:off x="4440314" y="2412478"/>
            <a:ext cx="1280440" cy="1278469"/>
            <a:chOff x="2627680" y="1930396"/>
            <a:chExt cx="1707253" cy="1704625"/>
          </a:xfrm>
        </p:grpSpPr>
        <p:sp>
          <p:nvSpPr>
            <p:cNvPr id="97" name="자유형 4">
              <a:extLst>
                <a:ext uri="{FF2B5EF4-FFF2-40B4-BE49-F238E27FC236}">
                  <a16:creationId xmlns:a16="http://schemas.microsoft.com/office/drawing/2014/main" id="{503267E9-C9FB-41A2-8F9A-3559AE8A024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7D9399-9B78-405F-8733-8F87BF2EB827}"/>
                </a:ext>
              </a:extLst>
            </p:cNvPr>
            <p:cNvSpPr txBox="1"/>
            <p:nvPr/>
          </p:nvSpPr>
          <p:spPr>
            <a:xfrm>
              <a:off x="3074544" y="196578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DCC7D98-D475-4042-985E-5757A9DC562E}"/>
              </a:ext>
            </a:extLst>
          </p:cNvPr>
          <p:cNvGrpSpPr/>
          <p:nvPr/>
        </p:nvGrpSpPr>
        <p:grpSpPr>
          <a:xfrm rot="5400000">
            <a:off x="6384065" y="2376279"/>
            <a:ext cx="1297413" cy="1278469"/>
            <a:chOff x="2627680" y="1930396"/>
            <a:chExt cx="1729883" cy="1704625"/>
          </a:xfrm>
        </p:grpSpPr>
        <p:sp>
          <p:nvSpPr>
            <p:cNvPr id="100" name="자유형 8">
              <a:extLst>
                <a:ext uri="{FF2B5EF4-FFF2-40B4-BE49-F238E27FC236}">
                  <a16:creationId xmlns:a16="http://schemas.microsoft.com/office/drawing/2014/main" id="{C2A1F7A4-477B-4907-9270-25431B3455B2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74DED1B-BA81-4CD5-A0FB-7EC8942F1C5B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2F27737-985B-48C3-B514-4017A00779DB}"/>
              </a:ext>
            </a:extLst>
          </p:cNvPr>
          <p:cNvGrpSpPr/>
          <p:nvPr/>
        </p:nvGrpSpPr>
        <p:grpSpPr>
          <a:xfrm rot="16200000">
            <a:off x="4439329" y="4050801"/>
            <a:ext cx="1280440" cy="1278469"/>
            <a:chOff x="2627680" y="1930396"/>
            <a:chExt cx="1707253" cy="1704625"/>
          </a:xfrm>
        </p:grpSpPr>
        <p:sp>
          <p:nvSpPr>
            <p:cNvPr id="106" name="자유형 11">
              <a:extLst>
                <a:ext uri="{FF2B5EF4-FFF2-40B4-BE49-F238E27FC236}">
                  <a16:creationId xmlns:a16="http://schemas.microsoft.com/office/drawing/2014/main" id="{B7446607-82FF-475E-977B-C35848E2BA5E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5CED72-7825-4C97-ADF5-910FF64916BF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4840E55-6D94-4B20-85FA-7FB2A815CCEE}"/>
              </a:ext>
            </a:extLst>
          </p:cNvPr>
          <p:cNvGrpSpPr/>
          <p:nvPr/>
        </p:nvGrpSpPr>
        <p:grpSpPr>
          <a:xfrm rot="10800000">
            <a:off x="6397016" y="4049816"/>
            <a:ext cx="1280440" cy="1280440"/>
            <a:chOff x="2627680" y="1930396"/>
            <a:chExt cx="1707253" cy="1707253"/>
          </a:xfrm>
        </p:grpSpPr>
        <p:sp>
          <p:nvSpPr>
            <p:cNvPr id="109" name="자유형 14">
              <a:extLst>
                <a:ext uri="{FF2B5EF4-FFF2-40B4-BE49-F238E27FC236}">
                  <a16:creationId xmlns:a16="http://schemas.microsoft.com/office/drawing/2014/main" id="{FA5B1306-7558-4E59-AC99-317BCB4E3D00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A8938BB-175F-446A-B0A6-9E7500E4A377}"/>
                </a:ext>
              </a:extLst>
            </p:cNvPr>
            <p:cNvSpPr txBox="1"/>
            <p:nvPr/>
          </p:nvSpPr>
          <p:spPr>
            <a:xfrm rot="10800000">
              <a:off x="2627680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590AEB2-C461-4F8C-B21B-C186A8D5B2E5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A02EE95B-F9F4-4699-BDD2-F299ADB51D82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F82BE972-CCB3-4819-870D-665ADB1F6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FB47D0A-5380-4154-80A0-282CFB870C5F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404040"/>
          </a:solidFill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7F3753-C302-48A8-95B8-D9AD8CABCF31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F4E687A-0733-4561-8C17-CA790F298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B9B5B-3832-4F99-B53C-42FE733B7CAD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B5D073E-088E-448C-A89A-4051B986B48B}"/>
              </a:ext>
            </a:extLst>
          </p:cNvPr>
          <p:cNvGrpSpPr/>
          <p:nvPr/>
        </p:nvGrpSpPr>
        <p:grpSpPr>
          <a:xfrm>
            <a:off x="203212" y="6060770"/>
            <a:ext cx="518442" cy="518442"/>
            <a:chOff x="317350" y="4176825"/>
            <a:chExt cx="691256" cy="691256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F8DEE68-7628-4FB7-B137-2326A4E2FAF6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404040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B5B5ED-1C2C-4151-8A5C-7BEB077BE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69D6F49-C660-4856-90E3-FE04B661FC1D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Opportunities</a:t>
            </a:r>
            <a:endParaRPr lang="ko-KR" altLang="en-US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1EC508C-38F2-4B01-A763-A3AFF7AF5875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B0CD4D5-BCC7-4B6E-AA8C-53C4C033EFCF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B5FB3126-60D8-47A4-AE2F-573A7E6C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9BD5074-BEF8-439F-9E08-EC9A3279C3B5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Threats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370229" y="1991868"/>
            <a:ext cx="3529704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최소화된 결제 수단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D4114D4-B675-4E78-99EC-3AD894E63DE3}"/>
              </a:ext>
            </a:extLst>
          </p:cNvPr>
          <p:cNvSpPr txBox="1"/>
          <p:nvPr/>
        </p:nvSpPr>
        <p:spPr>
          <a:xfrm>
            <a:off x="8292067" y="1980287"/>
            <a:ext cx="3529704" cy="117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차별성이 부족하다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DE87D-B6DE-4C32-8C57-A458D6AD5397}"/>
              </a:ext>
            </a:extLst>
          </p:cNvPr>
          <p:cNvSpPr txBox="1"/>
          <p:nvPr/>
        </p:nvSpPr>
        <p:spPr>
          <a:xfrm>
            <a:off x="370229" y="4391462"/>
            <a:ext cx="3840226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9652F1-9032-48F9-B2C1-915A76C65A60}"/>
              </a:ext>
            </a:extLst>
          </p:cNvPr>
          <p:cNvSpPr txBox="1"/>
          <p:nvPr/>
        </p:nvSpPr>
        <p:spPr>
          <a:xfrm>
            <a:off x="8292067" y="4353616"/>
            <a:ext cx="3529704" cy="167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발생할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시스템의 변화에 취약할 수 있음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en-US" altLang="ko-KR" sz="1200" kern="1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dirty="0"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1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24315" y="1450166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전략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117718" y="983439"/>
            <a:ext cx="195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05.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459B70-EE0E-4632-A4CA-F0A1790E8654}"/>
              </a:ext>
            </a:extLst>
          </p:cNvPr>
          <p:cNvSpPr txBox="1"/>
          <p:nvPr/>
        </p:nvSpPr>
        <p:spPr>
          <a:xfrm>
            <a:off x="720102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8E0D93-84C3-4EB4-8A57-0DF14F46F2EA}"/>
              </a:ext>
            </a:extLst>
          </p:cNvPr>
          <p:cNvSpPr txBox="1"/>
          <p:nvPr/>
        </p:nvSpPr>
        <p:spPr>
          <a:xfrm>
            <a:off x="1503907" y="2171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ED997-58D6-4F1A-BDCE-AA86AEFACD8E}"/>
              </a:ext>
            </a:extLst>
          </p:cNvPr>
          <p:cNvSpPr txBox="1"/>
          <p:nvPr/>
        </p:nvSpPr>
        <p:spPr>
          <a:xfrm>
            <a:off x="767063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225544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02EB2-1B20-4E76-9AAB-A4B7AAB345D4}"/>
              </a:ext>
            </a:extLst>
          </p:cNvPr>
          <p:cNvSpPr txBox="1"/>
          <p:nvPr/>
        </p:nvSpPr>
        <p:spPr>
          <a:xfrm>
            <a:off x="1279326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시대적 관심사인 </a:t>
            </a:r>
            <a:r>
              <a:rPr lang="en-US" altLang="ko-KR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나 빅데이터를 활용한 홍보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확보한 카드 이용 데이터를 통한 빅데이터 분석 서비스 제공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4F415B-6929-4000-B396-6BBDA8114E2D}"/>
              </a:ext>
            </a:extLst>
          </p:cNvPr>
          <p:cNvSpPr txBox="1"/>
          <p:nvPr/>
        </p:nvSpPr>
        <p:spPr>
          <a:xfrm>
            <a:off x="1033450" y="2162781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4C6E3B-2893-456C-B96B-CEF9699AEA1F}"/>
              </a:ext>
            </a:extLst>
          </p:cNvPr>
          <p:cNvSpPr txBox="1"/>
          <p:nvPr/>
        </p:nvSpPr>
        <p:spPr>
          <a:xfrm>
            <a:off x="7200177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5379" y="121912"/>
                </a:moveTo>
                <a:cubicBezTo>
                  <a:pt x="194450" y="121912"/>
                  <a:pt x="177540" y="126621"/>
                  <a:pt x="164648" y="136039"/>
                </a:cubicBezTo>
                <a:cubicBezTo>
                  <a:pt x="151755" y="145457"/>
                  <a:pt x="145309" y="158496"/>
                  <a:pt x="145309" y="175155"/>
                </a:cubicBezTo>
                <a:cubicBezTo>
                  <a:pt x="145309" y="186708"/>
                  <a:pt x="148763" y="196775"/>
                  <a:pt x="155669" y="205356"/>
                </a:cubicBezTo>
                <a:cubicBezTo>
                  <a:pt x="162576" y="213936"/>
                  <a:pt x="173689" y="221659"/>
                  <a:pt x="189009" y="228524"/>
                </a:cubicBezTo>
                <a:cubicBezTo>
                  <a:pt x="207008" y="236226"/>
                  <a:pt x="218351" y="242421"/>
                  <a:pt x="223039" y="247109"/>
                </a:cubicBezTo>
                <a:cubicBezTo>
                  <a:pt x="227727" y="251797"/>
                  <a:pt x="230071" y="256945"/>
                  <a:pt x="230071" y="262554"/>
                </a:cubicBezTo>
                <a:cubicBezTo>
                  <a:pt x="230071" y="269001"/>
                  <a:pt x="227267" y="274212"/>
                  <a:pt x="221658" y="278188"/>
                </a:cubicBezTo>
                <a:cubicBezTo>
                  <a:pt x="216049" y="282165"/>
                  <a:pt x="207552" y="284153"/>
                  <a:pt x="196167" y="284153"/>
                </a:cubicBezTo>
                <a:cubicBezTo>
                  <a:pt x="177247" y="284153"/>
                  <a:pt x="160462" y="278084"/>
                  <a:pt x="145812" y="265945"/>
                </a:cubicBezTo>
                <a:lnTo>
                  <a:pt x="145812" y="302612"/>
                </a:lnTo>
                <a:cubicBezTo>
                  <a:pt x="158871" y="309561"/>
                  <a:pt x="175824" y="313035"/>
                  <a:pt x="196669" y="313035"/>
                </a:cubicBezTo>
                <a:cubicBezTo>
                  <a:pt x="219105" y="313035"/>
                  <a:pt x="236539" y="308452"/>
                  <a:pt x="248970" y="299285"/>
                </a:cubicBezTo>
                <a:cubicBezTo>
                  <a:pt x="261402" y="290118"/>
                  <a:pt x="267618" y="276828"/>
                  <a:pt x="267618" y="259415"/>
                </a:cubicBezTo>
                <a:cubicBezTo>
                  <a:pt x="267618" y="247360"/>
                  <a:pt x="264102" y="237000"/>
                  <a:pt x="257070" y="228336"/>
                </a:cubicBezTo>
                <a:cubicBezTo>
                  <a:pt x="250038" y="219671"/>
                  <a:pt x="237480" y="211404"/>
                  <a:pt x="219398" y="203535"/>
                </a:cubicBezTo>
                <a:cubicBezTo>
                  <a:pt x="203659" y="196586"/>
                  <a:pt x="193655" y="190936"/>
                  <a:pt x="189386" y="186582"/>
                </a:cubicBezTo>
                <a:cubicBezTo>
                  <a:pt x="185116" y="182229"/>
                  <a:pt x="182981" y="177415"/>
                  <a:pt x="182981" y="172141"/>
                </a:cubicBezTo>
                <a:cubicBezTo>
                  <a:pt x="182981" y="165528"/>
                  <a:pt x="186058" y="160337"/>
                  <a:pt x="192211" y="156570"/>
                </a:cubicBezTo>
                <a:cubicBezTo>
                  <a:pt x="198364" y="152803"/>
                  <a:pt x="206422" y="150919"/>
                  <a:pt x="216384" y="150919"/>
                </a:cubicBezTo>
                <a:cubicBezTo>
                  <a:pt x="233295" y="150919"/>
                  <a:pt x="247736" y="155021"/>
                  <a:pt x="259707" y="163226"/>
                </a:cubicBezTo>
                <a:lnTo>
                  <a:pt x="259707" y="128944"/>
                </a:lnTo>
                <a:cubicBezTo>
                  <a:pt x="248908" y="124256"/>
                  <a:pt x="234132" y="121912"/>
                  <a:pt x="215379" y="121912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1D848-4615-4341-B7CA-41F82D697940}"/>
              </a:ext>
            </a:extLst>
          </p:cNvPr>
          <p:cNvSpPr txBox="1"/>
          <p:nvPr/>
        </p:nvSpPr>
        <p:spPr>
          <a:xfrm>
            <a:off x="7670634" y="2159065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144498" y="128672"/>
                </a:moveTo>
                <a:lnTo>
                  <a:pt x="144498" y="158433"/>
                </a:lnTo>
                <a:lnTo>
                  <a:pt x="197239" y="158433"/>
                </a:lnTo>
                <a:lnTo>
                  <a:pt x="197239" y="313516"/>
                </a:lnTo>
                <a:lnTo>
                  <a:pt x="233153" y="313516"/>
                </a:lnTo>
                <a:lnTo>
                  <a:pt x="233153" y="158433"/>
                </a:lnTo>
                <a:lnTo>
                  <a:pt x="286019" y="158433"/>
                </a:lnTo>
                <a:lnTo>
                  <a:pt x="286019" y="128672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1B2561-E832-45F1-8A34-9DF2611B7ABA}"/>
              </a:ext>
            </a:extLst>
          </p:cNvPr>
          <p:cNvSpPr txBox="1"/>
          <p:nvPr/>
        </p:nvSpPr>
        <p:spPr>
          <a:xfrm>
            <a:off x="8092219" y="2255446"/>
            <a:ext cx="306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위협을 회피 및 최소화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E0E59-5A21-4937-A06C-B532CB7EEFF3}"/>
              </a:ext>
            </a:extLst>
          </p:cNvPr>
          <p:cNvSpPr txBox="1"/>
          <p:nvPr/>
        </p:nvSpPr>
        <p:spPr>
          <a:xfrm>
            <a:off x="7200177" y="2737474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독점 서비스가 없으므로 타 어플의 약점을 보완하는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방향으로 서비스 개발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0266EE-A185-428A-9A44-DF20FF4FE239}"/>
              </a:ext>
            </a:extLst>
          </p:cNvPr>
          <p:cNvSpPr txBox="1"/>
          <p:nvPr/>
        </p:nvSpPr>
        <p:spPr>
          <a:xfrm>
            <a:off x="1068947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93953" y="124926"/>
                </a:moveTo>
                <a:lnTo>
                  <a:pt x="144182" y="309770"/>
                </a:lnTo>
                <a:lnTo>
                  <a:pt x="185496" y="309770"/>
                </a:lnTo>
                <a:lnTo>
                  <a:pt x="219024" y="186331"/>
                </a:lnTo>
                <a:cubicBezTo>
                  <a:pt x="220280" y="181559"/>
                  <a:pt x="221368" y="174862"/>
                  <a:pt x="222289" y="166239"/>
                </a:cubicBezTo>
                <a:lnTo>
                  <a:pt x="222791" y="166239"/>
                </a:lnTo>
                <a:cubicBezTo>
                  <a:pt x="223210" y="173774"/>
                  <a:pt x="224215" y="180513"/>
                  <a:pt x="225805" y="186457"/>
                </a:cubicBezTo>
                <a:lnTo>
                  <a:pt x="258580" y="309770"/>
                </a:lnTo>
                <a:lnTo>
                  <a:pt x="298638" y="309770"/>
                </a:lnTo>
                <a:lnTo>
                  <a:pt x="348365" y="124926"/>
                </a:lnTo>
                <a:lnTo>
                  <a:pt x="311949" y="124926"/>
                </a:lnTo>
                <a:lnTo>
                  <a:pt x="282816" y="253764"/>
                </a:lnTo>
                <a:cubicBezTo>
                  <a:pt x="281309" y="260210"/>
                  <a:pt x="280346" y="266824"/>
                  <a:pt x="279927" y="273605"/>
                </a:cubicBezTo>
                <a:lnTo>
                  <a:pt x="279300" y="273605"/>
                </a:lnTo>
                <a:cubicBezTo>
                  <a:pt x="278379" y="264898"/>
                  <a:pt x="277416" y="258536"/>
                  <a:pt x="276411" y="254518"/>
                </a:cubicBezTo>
                <a:lnTo>
                  <a:pt x="243511" y="124926"/>
                </a:lnTo>
                <a:lnTo>
                  <a:pt x="205839" y="124926"/>
                </a:lnTo>
                <a:lnTo>
                  <a:pt x="170176" y="253136"/>
                </a:lnTo>
                <a:cubicBezTo>
                  <a:pt x="167999" y="261089"/>
                  <a:pt x="166785" y="267996"/>
                  <a:pt x="166534" y="273856"/>
                </a:cubicBezTo>
                <a:lnTo>
                  <a:pt x="165655" y="273856"/>
                </a:lnTo>
                <a:cubicBezTo>
                  <a:pt x="165153" y="265903"/>
                  <a:pt x="164274" y="259164"/>
                  <a:pt x="163018" y="253639"/>
                </a:cubicBezTo>
                <a:lnTo>
                  <a:pt x="133257" y="124926"/>
                </a:ln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80DCC9-7AE5-426B-9599-046DA15D04B4}"/>
              </a:ext>
            </a:extLst>
          </p:cNvPr>
          <p:cNvSpPr txBox="1"/>
          <p:nvPr/>
        </p:nvSpPr>
        <p:spPr>
          <a:xfrm>
            <a:off x="1514554" y="4216939"/>
            <a:ext cx="420758" cy="432910"/>
          </a:xfrm>
          <a:custGeom>
            <a:avLst/>
            <a:gdLst/>
            <a:ahLst/>
            <a:cxnLst/>
            <a:rect l="l" t="t" r="r" b="b"/>
            <a:pathLst>
              <a:path w="420758" h="432910">
                <a:moveTo>
                  <a:pt x="217876" y="149043"/>
                </a:moveTo>
                <a:cubicBezTo>
                  <a:pt x="234117" y="149043"/>
                  <a:pt x="246674" y="154861"/>
                  <a:pt x="255548" y="166498"/>
                </a:cubicBezTo>
                <a:cubicBezTo>
                  <a:pt x="264422" y="178134"/>
                  <a:pt x="268859" y="194040"/>
                  <a:pt x="268859" y="214216"/>
                </a:cubicBezTo>
                <a:cubicBezTo>
                  <a:pt x="268859" y="233805"/>
                  <a:pt x="264275" y="249314"/>
                  <a:pt x="255108" y="260741"/>
                </a:cubicBezTo>
                <a:cubicBezTo>
                  <a:pt x="245942" y="272168"/>
                  <a:pt x="233112" y="277882"/>
                  <a:pt x="216620" y="277882"/>
                </a:cubicBezTo>
                <a:cubicBezTo>
                  <a:pt x="200714" y="277882"/>
                  <a:pt x="188136" y="271875"/>
                  <a:pt x="178885" y="259862"/>
                </a:cubicBezTo>
                <a:cubicBezTo>
                  <a:pt x="169635" y="247849"/>
                  <a:pt x="165009" y="232466"/>
                  <a:pt x="165009" y="213714"/>
                </a:cubicBezTo>
                <a:cubicBezTo>
                  <a:pt x="165009" y="194961"/>
                  <a:pt x="169718" y="179495"/>
                  <a:pt x="179136" y="167314"/>
                </a:cubicBezTo>
                <a:cubicBezTo>
                  <a:pt x="188554" y="155133"/>
                  <a:pt x="201468" y="149043"/>
                  <a:pt x="217876" y="149043"/>
                </a:cubicBezTo>
                <a:close/>
                <a:moveTo>
                  <a:pt x="219006" y="117901"/>
                </a:moveTo>
                <a:cubicBezTo>
                  <a:pt x="191296" y="117901"/>
                  <a:pt x="169090" y="126942"/>
                  <a:pt x="152389" y="145025"/>
                </a:cubicBezTo>
                <a:cubicBezTo>
                  <a:pt x="135688" y="163107"/>
                  <a:pt x="127337" y="186673"/>
                  <a:pt x="127337" y="215723"/>
                </a:cubicBezTo>
                <a:cubicBezTo>
                  <a:pt x="127337" y="242930"/>
                  <a:pt x="135520" y="265283"/>
                  <a:pt x="151887" y="282779"/>
                </a:cubicBezTo>
                <a:cubicBezTo>
                  <a:pt x="168253" y="300276"/>
                  <a:pt x="189664" y="309024"/>
                  <a:pt x="216118" y="309024"/>
                </a:cubicBezTo>
                <a:cubicBezTo>
                  <a:pt x="243325" y="309024"/>
                  <a:pt x="265196" y="300046"/>
                  <a:pt x="281730" y="282088"/>
                </a:cubicBezTo>
                <a:cubicBezTo>
                  <a:pt x="298264" y="264131"/>
                  <a:pt x="306531" y="240670"/>
                  <a:pt x="306531" y="211704"/>
                </a:cubicBezTo>
                <a:cubicBezTo>
                  <a:pt x="306531" y="184246"/>
                  <a:pt x="298515" y="161747"/>
                  <a:pt x="282484" y="144209"/>
                </a:cubicBezTo>
                <a:cubicBezTo>
                  <a:pt x="266452" y="126670"/>
                  <a:pt x="245293" y="117901"/>
                  <a:pt x="219006" y="117901"/>
                </a:cubicBezTo>
                <a:close/>
                <a:moveTo>
                  <a:pt x="210379" y="0"/>
                </a:moveTo>
                <a:cubicBezTo>
                  <a:pt x="326568" y="0"/>
                  <a:pt x="420758" y="96910"/>
                  <a:pt x="420758" y="216455"/>
                </a:cubicBezTo>
                <a:cubicBezTo>
                  <a:pt x="420758" y="336000"/>
                  <a:pt x="326568" y="432910"/>
                  <a:pt x="210379" y="432910"/>
                </a:cubicBezTo>
                <a:cubicBezTo>
                  <a:pt x="94190" y="432910"/>
                  <a:pt x="0" y="336000"/>
                  <a:pt x="0" y="216455"/>
                </a:cubicBezTo>
                <a:cubicBezTo>
                  <a:pt x="0" y="96910"/>
                  <a:pt x="94190" y="0"/>
                  <a:pt x="2103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>
              <a:defRPr sz="10000" b="1">
                <a:solidFill>
                  <a:schemeClr val="bg1"/>
                </a:solidFill>
              </a:defRPr>
            </a:lvl1pPr>
          </a:lstStyle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C82385-2DB7-46E0-8134-6957EB54C31E}"/>
              </a:ext>
            </a:extLst>
          </p:cNvPr>
          <p:cNvSpPr txBox="1"/>
          <p:nvPr/>
        </p:nvSpPr>
        <p:spPr>
          <a:xfrm>
            <a:off x="1924665" y="4306034"/>
            <a:ext cx="2914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보완하여 기회를 살리는 전략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29EC1E-337A-4E46-B637-1FC3C9BA3FBC}"/>
              </a:ext>
            </a:extLst>
          </p:cNvPr>
          <p:cNvSpPr txBox="1"/>
          <p:nvPr/>
        </p:nvSpPr>
        <p:spPr>
          <a:xfrm>
            <a:off x="1279326" y="4957467"/>
            <a:ext cx="4319013" cy="58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안전성이 인증된 외부의 결제 시스템을 채택하여 보안성 확보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설문조사를 통해 직접적인 소비자의 요구 분석 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38C673-77A9-4EDC-9267-AFD49BA17040}"/>
              </a:ext>
            </a:extLst>
          </p:cNvPr>
          <p:cNvSpPr txBox="1"/>
          <p:nvPr/>
        </p:nvSpPr>
        <p:spPr>
          <a:xfrm>
            <a:off x="8166160" y="4279505"/>
            <a:ext cx="336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약점을 보완하며 위협을 회피 및 최소화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3B683A-BB9A-4568-AA15-5636934A10A8}"/>
              </a:ext>
            </a:extLst>
          </p:cNvPr>
          <p:cNvSpPr txBox="1"/>
          <p:nvPr/>
        </p:nvSpPr>
        <p:spPr>
          <a:xfrm>
            <a:off x="7200176" y="4957467"/>
            <a:ext cx="4319013" cy="88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굳이 불안도 높은 결제 시스템을 직접 개발하지 않음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타 </a:t>
            </a:r>
            <a:r>
              <a:rPr lang="ko-KR" altLang="en-US" sz="12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어플에서</a:t>
            </a:r>
            <a:r>
              <a:rPr lang="ko-KR" altLang="en-US" sz="1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Times New Roman" panose="02020603050405020304" pitchFamily="18" charset="0"/>
              </a:rPr>
              <a:t> 이용한 데이터 수집법을 참고하여 철저한 </a:t>
            </a:r>
            <a:endParaRPr lang="en-US" altLang="ko-KR" sz="1200" kern="100" dirty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데이터베이스 구축</a:t>
            </a:r>
          </a:p>
        </p:txBody>
      </p:sp>
    </p:spTree>
    <p:extLst>
      <p:ext uri="{BB962C8B-B14F-4D97-AF65-F5344CB8AC3E}">
        <p14:creationId xmlns:p14="http://schemas.microsoft.com/office/powerpoint/2010/main" val="3293785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965535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210455" y="492336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26775" y="454932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질  의  응  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09D485-9929-435E-B4D1-980F5ED5FCC3}"/>
              </a:ext>
            </a:extLst>
          </p:cNvPr>
          <p:cNvSpPr txBox="1"/>
          <p:nvPr/>
        </p:nvSpPr>
        <p:spPr>
          <a:xfrm>
            <a:off x="1867059" y="1525603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2EFF180-2F92-4F35-A503-8F89EC7DBEB8}"/>
              </a:ext>
            </a:extLst>
          </p:cNvPr>
          <p:cNvSpPr/>
          <p:nvPr/>
        </p:nvSpPr>
        <p:spPr>
          <a:xfrm>
            <a:off x="1209834" y="1366267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52E7DC-FB67-4CAF-95E3-92BAE8A6FDE3}"/>
              </a:ext>
            </a:extLst>
          </p:cNvPr>
          <p:cNvSpPr txBox="1"/>
          <p:nvPr/>
        </p:nvSpPr>
        <p:spPr>
          <a:xfrm>
            <a:off x="1867059" y="3588336"/>
            <a:ext cx="343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강점을 가지고 기회를 살리는 전략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40FCB7-5B24-4532-8D20-9FE2DF4EB719}"/>
              </a:ext>
            </a:extLst>
          </p:cNvPr>
          <p:cNvSpPr/>
          <p:nvPr/>
        </p:nvSpPr>
        <p:spPr>
          <a:xfrm>
            <a:off x="1209834" y="3429000"/>
            <a:ext cx="657225" cy="6572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Q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40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5067672" y="3108960"/>
            <a:ext cx="2056656" cy="650240"/>
            <a:chOff x="5067672" y="3108960"/>
            <a:chExt cx="2056656" cy="650240"/>
          </a:xfrm>
        </p:grpSpPr>
        <p:grpSp>
          <p:nvGrpSpPr>
            <p:cNvPr id="6" name="그룹 5"/>
            <p:cNvGrpSpPr/>
            <p:nvPr/>
          </p:nvGrpSpPr>
          <p:grpSpPr>
            <a:xfrm>
              <a:off x="5067672" y="3274060"/>
              <a:ext cx="2056656" cy="320040"/>
              <a:chOff x="5067672" y="3268980"/>
              <a:chExt cx="2056656" cy="320040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08254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50926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93598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636270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789420" y="3268980"/>
                <a:ext cx="320040" cy="320040"/>
              </a:xfrm>
              <a:prstGeom prst="rect">
                <a:avLst/>
              </a:prstGeom>
              <a:solidFill>
                <a:srgbClr val="5453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067672" y="3275112"/>
                <a:ext cx="3497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감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9439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사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92111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합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34783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니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74553" y="3275112"/>
                <a:ext cx="34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다</a:t>
                </a: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242560" y="310896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5222240" y="3759200"/>
              <a:ext cx="1727200" cy="0"/>
            </a:xfrm>
            <a:prstGeom prst="line">
              <a:avLst/>
            </a:prstGeom>
            <a:ln>
              <a:solidFill>
                <a:srgbClr val="54535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2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5303" y="124860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Megrim" panose="02000603000000000000" pitchFamily="2" charset="0"/>
                <a:ea typeface="-윤고딕310" panose="02030504000101010101" pitchFamily="18" charset="-127"/>
              </a:rPr>
              <a:t>Contents</a:t>
            </a:r>
            <a:endParaRPr lang="ko-KR" altLang="en-US" sz="4000" spc="-150" dirty="0">
              <a:ln>
                <a:solidFill>
                  <a:schemeClr val="accent1">
                    <a:alpha val="0"/>
                  </a:schemeClr>
                </a:solidFill>
              </a:ln>
              <a:latin typeface="Megrim" panose="02000603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29981" y="242124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 현황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9636" y="2980708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 현황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1912" y="3543557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72525" y="2458925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356665" y="2464679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01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1279" y="3020081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56665" y="302957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02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271279" y="3581237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56665" y="35776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03</a:t>
            </a:r>
            <a:endParaRPr lang="ko-KR" altLang="en-US" sz="12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3FE28-BC13-4821-AC61-16675A6AD5A3}"/>
              </a:ext>
            </a:extLst>
          </p:cNvPr>
          <p:cNvSpPr/>
          <p:nvPr/>
        </p:nvSpPr>
        <p:spPr>
          <a:xfrm>
            <a:off x="3271278" y="4133040"/>
            <a:ext cx="551005" cy="282753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9AA2F-8C33-41A3-8C6B-829176E07598}"/>
              </a:ext>
            </a:extLst>
          </p:cNvPr>
          <p:cNvSpPr txBox="1"/>
          <p:nvPr/>
        </p:nvSpPr>
        <p:spPr>
          <a:xfrm>
            <a:off x="3356665" y="412281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779DBF-2A98-4766-950D-71C74DDCD1BA}"/>
              </a:ext>
            </a:extLst>
          </p:cNvPr>
          <p:cNvSpPr txBox="1"/>
          <p:nvPr/>
        </p:nvSpPr>
        <p:spPr>
          <a:xfrm>
            <a:off x="5524529" y="4095360"/>
            <a:ext cx="114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SWOT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535B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도출</a:t>
            </a:r>
          </a:p>
        </p:txBody>
      </p:sp>
    </p:spTree>
    <p:extLst>
      <p:ext uri="{BB962C8B-B14F-4D97-AF65-F5344CB8AC3E}">
        <p14:creationId xmlns:p14="http://schemas.microsoft.com/office/powerpoint/2010/main" val="53033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87551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11269" y="842762"/>
            <a:ext cx="316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 및 이용건수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344568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320674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01.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시장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E047810A-7CD0-4F34-85A3-6F76DA979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48481"/>
              </p:ext>
            </p:extLst>
          </p:nvPr>
        </p:nvGraphicFramePr>
        <p:xfrm>
          <a:off x="1410398" y="1518592"/>
          <a:ext cx="4529915" cy="2409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5" name="차트 54">
            <a:extLst>
              <a:ext uri="{FF2B5EF4-FFF2-40B4-BE49-F238E27FC236}">
                <a16:creationId xmlns:a16="http://schemas.microsoft.com/office/drawing/2014/main" id="{61176E9B-8F3F-4379-A64E-034C822F48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827556"/>
              </p:ext>
            </p:extLst>
          </p:nvPr>
        </p:nvGraphicFramePr>
        <p:xfrm>
          <a:off x="6251688" y="4014918"/>
          <a:ext cx="4406787" cy="2498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3DBBF1E-505A-46B5-8143-8B1C63A1E9B9}"/>
              </a:ext>
            </a:extLst>
          </p:cNvPr>
          <p:cNvSpPr txBox="1"/>
          <p:nvPr/>
        </p:nvSpPr>
        <p:spPr>
          <a:xfrm>
            <a:off x="8810022" y="6503907"/>
            <a:ext cx="18646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출처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통게청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KOSIS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국가통계 포털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8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9AD000-DFE2-4B5F-91CF-A6A4AA2D54B2}"/>
              </a:ext>
            </a:extLst>
          </p:cNvPr>
          <p:cNvSpPr txBox="1"/>
          <p:nvPr/>
        </p:nvSpPr>
        <p:spPr>
          <a:xfrm>
            <a:off x="5672846" y="7239755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테두리 바꿀까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?? </a:t>
            </a:r>
            <a:r>
              <a:rPr lang="en-US" altLang="ko-KR" sz="1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B99C7-CDF7-43BC-8F6B-A3F6DDD756DF}"/>
              </a:ext>
            </a:extLst>
          </p:cNvPr>
          <p:cNvSpPr txBox="1"/>
          <p:nvPr/>
        </p:nvSpPr>
        <p:spPr>
          <a:xfrm>
            <a:off x="8305800" y="215265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03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242372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94523" y="823880"/>
            <a:ext cx="1402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특허 현황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299389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275495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02.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BB8D3-925E-49E4-A907-89B60099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32840"/>
              </p:ext>
            </p:extLst>
          </p:nvPr>
        </p:nvGraphicFramePr>
        <p:xfrm>
          <a:off x="132347" y="1353088"/>
          <a:ext cx="11863137" cy="5631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1813">
                  <a:extLst>
                    <a:ext uri="{9D8B030D-6E8A-4147-A177-3AD203B41FA5}">
                      <a16:colId xmlns:a16="http://schemas.microsoft.com/office/drawing/2014/main" val="730183976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1612405393"/>
                    </a:ext>
                  </a:extLst>
                </a:gridCol>
                <a:gridCol w="3426394">
                  <a:extLst>
                    <a:ext uri="{9D8B030D-6E8A-4147-A177-3AD203B41FA5}">
                      <a16:colId xmlns:a16="http://schemas.microsoft.com/office/drawing/2014/main" val="624926781"/>
                    </a:ext>
                  </a:extLst>
                </a:gridCol>
                <a:gridCol w="2998536">
                  <a:extLst>
                    <a:ext uri="{9D8B030D-6E8A-4147-A177-3AD203B41FA5}">
                      <a16:colId xmlns:a16="http://schemas.microsoft.com/office/drawing/2014/main" val="2950708847"/>
                    </a:ext>
                  </a:extLst>
                </a:gridCol>
              </a:tblGrid>
              <a:tr h="3974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19604"/>
                  </a:ext>
                </a:extLst>
              </a:tr>
              <a:tr h="1315697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75982"/>
                  </a:ext>
                </a:extLst>
              </a:tr>
              <a:tr h="1154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90891"/>
                  </a:ext>
                </a:extLst>
              </a:tr>
              <a:tr h="13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 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50537"/>
                  </a:ext>
                </a:extLst>
              </a:tr>
              <a:tr h="1448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92866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2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05558" y="154533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서비스 활용 기술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93535" y="996949"/>
            <a:ext cx="1604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03.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기술 현황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FB2BF-F19F-4E5D-92D3-63080AC427CA}"/>
              </a:ext>
            </a:extLst>
          </p:cNvPr>
          <p:cNvSpPr txBox="1"/>
          <p:nvPr/>
        </p:nvSpPr>
        <p:spPr>
          <a:xfrm>
            <a:off x="5544606" y="7267829"/>
            <a:ext cx="1558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내 최선이다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r>
              <a:rPr lang="ko-KR" altLang="en-US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미안타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…</a:t>
            </a:r>
            <a:endParaRPr lang="ko-KR" altLang="en-US" sz="11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0FD82C-69C3-4827-9CF1-FA352AFD3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9623"/>
              </p:ext>
            </p:extLst>
          </p:nvPr>
        </p:nvGraphicFramePr>
        <p:xfrm>
          <a:off x="130074" y="2050401"/>
          <a:ext cx="11859474" cy="4765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6010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3656037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582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비고</a:t>
                      </a:r>
                      <a:endParaRPr lang="ko-KR" sz="14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527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API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21700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추천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06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49133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  <a:endParaRPr lang="ko-KR" sz="1200" kern="100" dirty="0"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50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76279" y="15396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유사 앱 분석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EDBE9F3-0405-422E-9AA3-D350C938F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76998"/>
              </p:ext>
            </p:extLst>
          </p:nvPr>
        </p:nvGraphicFramePr>
        <p:xfrm>
          <a:off x="130074" y="2050405"/>
          <a:ext cx="11859474" cy="46236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6578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911448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</a:tblGrid>
              <a:tr h="2134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앱 이름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비고</a:t>
                      </a:r>
                    </a:p>
                  </a:txBody>
                  <a:tcPr marL="68580" marR="6858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모두의 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번호 없이도 카드 등록 가능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지출 내역을 문자를 통해 자동 입력 및 확인이 가능함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월별 지출 통계 제공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추천보단 가계부 기능에 집중된 앱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년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월 이후 업데이트가 중단된 상태이다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159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고릴라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사용금액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연회비 구간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카드타입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전월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체크카드에 따라 각 부문별로 순위를 매김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특정 상황에서 더 좋은 혜택을 누릴 수 있는 카드를 추천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부문별로 카드 순위를 매기는 점이 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사용자로 하여금 카드 비교를 한눈에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98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뱅크샐러드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가계부를 중점으로 하는 종합 금융 관리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투자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연금 등 폭 넓은 금융 정보 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초기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미래에셋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외화 자산 집계가 가능했으나 현재는 불가능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많은 이용자수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금융 관련 앱 분야의 성공사례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수집한 사용자 데이터를 활용해 카드사 광고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여행자 보험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재정지원 중계 등의 수익 구조 모델을 참고할 예정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12770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벨류 챔피언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혜택정보와 인증된 에디터의 신용카드 리뷰를 종합해 카드를 추천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대중교통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쇼핑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마일리지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외식 등 카테고리를 선택해 관련 카드의 정보제공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주로 카드 추천기능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3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8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트레트리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3655"/>
              </p:ext>
            </p:extLst>
          </p:nvPr>
        </p:nvGraphicFramePr>
        <p:xfrm>
          <a:off x="417094" y="1847457"/>
          <a:ext cx="11357811" cy="4686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트레트리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포인트 카드 및 멤버십카드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바코드를 등록해 해당 포인트카드를 이 앱을 통해 사용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가맹점 선택 시 사용자가 등록한 카드내에서 받을 수 있는 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할인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적립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을 종합하여 보여줌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기반으로 내 주변 매장을 탐색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단순 카드 선택 및 검색을 통해 간편하게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 별 해당하는 정보를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6).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개인 관리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및 카드를 즐겨찾기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로그인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API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 기술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인기 매장 순위 산정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랭킹 산정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최고의 혜택을 제공하는 카드 분석 알고리즘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매장을 선택해 내가 받을 수 있는 최대의 할인을 조합해서 보여줘 한눈에 파악하기 쉬움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등록 시 별도의 정보입력이 필요없이 카드상품명만 등록해도 등록이 가능하며 혜택을 확인할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개발사의 지속적인 피드백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분야별 매장 검색 시 내 위치를 중심으로 찾아 주지 않음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아직 등록되지 않은 카드가 많음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토스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혜택에 해당하는 변수를 파악하기 어려움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→ 중복 할인이 적용이 안되어 실제로 받을 수 있는 할인과 차이가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5).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해당 앱을 통해 결제는 불가능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탭 상단 광고바를 통해 광고주로부터 수익을 받는 형태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추천카드를 제시해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각 카드사로부터 홍보 역할을 통해 광고수입을 받을 수 있을 것 보임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24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5025035" y="153968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더쏀카드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70103"/>
              </p:ext>
            </p:extLst>
          </p:nvPr>
        </p:nvGraphicFramePr>
        <p:xfrm>
          <a:off x="417094" y="1847457"/>
          <a:ext cx="11357811" cy="4673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더쎈카드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사용 내역을 자동으로 입력해줌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등록된 카드에 대해 실적을 확인 가능하며 해당하는 혜택검색이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통해 카드 등록이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GPS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기반으로 내 주변 매장을 탐색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자체 검색 포털이 존재하여 인기 키워드를 산정해줌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6).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카드 신청 가능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신청하기 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카드사 포털 사이트 이동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공인인증서와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카드에 대한 데이터 연동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포털 사이트와 앱 간의 연동 기술</a:t>
                      </a:r>
                      <a:endParaRPr lang="en-US" alt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5)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문자내역을 분석하여 사용내역 추출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 하나로 소지한 카드를 한번에 모두 등록 가능함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실시간 연동을 통해 정확한 사용 현황을 파악할 수 있음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카드백과사전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카드설계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실적 알림 등 유용한 기능을 다수 보유</a:t>
                      </a: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사용후기에 추천 알고리즘이 정확하지 않다는 지적이 있어 아직 신뢰성이 부족함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카드사 제휴 계약 체결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신한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KB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국민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우리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하나 등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8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3899933" y="1963826"/>
            <a:ext cx="4263406" cy="0"/>
          </a:xfrm>
          <a:prstGeom prst="line">
            <a:avLst/>
          </a:prstGeom>
          <a:ln w="95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2968" y="1539680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상세 앱 분석 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시럽</a:t>
            </a:r>
            <a:r>
              <a:rPr lang="en-US" altLang="ko-KR" sz="1400" spc="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endParaRPr lang="ko-KR" altLang="en-US" sz="1400" spc="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10455" y="1020843"/>
            <a:ext cx="3771088" cy="2907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352045" y="996949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04. </a:t>
            </a:r>
            <a:r>
              <a:rPr lang="ko-KR" altLang="en-US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앱 분석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7" t="27349" r="1296" b="37101"/>
          <a:stretch/>
        </p:blipFill>
        <p:spPr>
          <a:xfrm>
            <a:off x="5080534" y="171466"/>
            <a:ext cx="2030931" cy="74554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9114322" y="-1152061"/>
            <a:ext cx="914400" cy="914400"/>
          </a:xfrm>
          <a:prstGeom prst="rect">
            <a:avLst/>
          </a:prstGeom>
          <a:solidFill>
            <a:srgbClr val="FD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D7C65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75148" y="-1152061"/>
            <a:ext cx="914400" cy="914400"/>
          </a:xfrm>
          <a:prstGeom prst="rect">
            <a:avLst/>
          </a:prstGeom>
          <a:solidFill>
            <a:srgbClr val="545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355C4E-8511-4696-BFFD-6F6DAEBC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18561"/>
              </p:ext>
            </p:extLst>
          </p:nvPr>
        </p:nvGraphicFramePr>
        <p:xfrm>
          <a:off x="417094" y="1847457"/>
          <a:ext cx="11357811" cy="5117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81">
                  <a:extLst>
                    <a:ext uri="{9D8B030D-6E8A-4147-A177-3AD203B41FA5}">
                      <a16:colId xmlns:a16="http://schemas.microsoft.com/office/drawing/2014/main" val="3287935275"/>
                    </a:ext>
                  </a:extLst>
                </a:gridCol>
                <a:gridCol w="2938201">
                  <a:extLst>
                    <a:ext uri="{9D8B030D-6E8A-4147-A177-3AD203B41FA5}">
                      <a16:colId xmlns:a16="http://schemas.microsoft.com/office/drawing/2014/main" val="1042081845"/>
                    </a:ext>
                  </a:extLst>
                </a:gridCol>
                <a:gridCol w="1893082">
                  <a:extLst>
                    <a:ext uri="{9D8B030D-6E8A-4147-A177-3AD203B41FA5}">
                      <a16:colId xmlns:a16="http://schemas.microsoft.com/office/drawing/2014/main" val="3978485166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046878509"/>
                    </a:ext>
                  </a:extLst>
                </a:gridCol>
                <a:gridCol w="1771651">
                  <a:extLst>
                    <a:ext uri="{9D8B030D-6E8A-4147-A177-3AD203B41FA5}">
                      <a16:colId xmlns:a16="http://schemas.microsoft.com/office/drawing/2014/main" val="2583236431"/>
                    </a:ext>
                  </a:extLst>
                </a:gridCol>
                <a:gridCol w="2105245">
                  <a:extLst>
                    <a:ext uri="{9D8B030D-6E8A-4147-A177-3AD203B41FA5}">
                      <a16:colId xmlns:a16="http://schemas.microsoft.com/office/drawing/2014/main" val="3519431648"/>
                    </a:ext>
                  </a:extLst>
                </a:gridCol>
              </a:tblGrid>
              <a:tr h="213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이름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주요기능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 기술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장점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단점</a:t>
                      </a:r>
                      <a:endParaRPr lang="ko-KR" sz="1400" kern="10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수익구조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213" marR="68213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841573"/>
                  </a:ext>
                </a:extLst>
              </a:tr>
              <a:tr h="44597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b="1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1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시럽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소지한 카드보다 더 혜택이 좋은 카드를 추천해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줌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연동된 계좌를 통해 월 지출액 및 예산을 한눈에 파악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내 지갑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페이지를 별도로 두어 보유한 멤버십과 쿠폰 관리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카메라로 바코드를 인식 및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주변 위치를 지정하여 주변 매장 탐색 기능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주민등록번호를 입력하면 국민 건강검진 내역을 조회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7) 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공인인증서를 이용해 계좌 연결이 한번에 등록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9).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정보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혜택과 그에 맞는 필요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 현황을 알려줌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10).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인기 멤버십 카드 순위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카메라 인식 알고리즘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GPS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연동을 통해서 혜택을 추천함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소유한 금융상품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은행 계좌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카드 실적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혜택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맴버십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바코드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을 모두 등록해 놓고 한 화면에서 바로 접근 가능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각종 쿠폰들을 쉽게 발급 및 보관할 수 있음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광고가 너무 많이 들어가 있어 사용자에게 부담이 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사용자는 한눈에 알아보기 어렵고 필요한 서비스를 제때 접근하기에 불편함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주 기능들이 광고에 밀려나 눈에 들어오지 않음</a:t>
                      </a:r>
                    </a:p>
                    <a:p>
                      <a:pPr marL="127000" indent="-1270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사용자가 광고와 추천을 구분하여 앱을 이용해야 하는 번거로움이 있음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해당 앱을 통해 결제는 불가능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헬스 같은 경우 차라리 </a:t>
                      </a:r>
                      <a:r>
                        <a:rPr lang="ko-KR" alt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과하다고 생각함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1).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광고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2).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보험사와 제휴사의 멤버십 혜택을 알려주고 등록을 권장함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3). </a:t>
                      </a:r>
                      <a:r>
                        <a:rPr lang="ko-KR" sz="1400" kern="100" dirty="0" err="1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프렌차이즈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 점의 쿠폰 제공으로서 가맹점과의 계약을 한 것으로 추정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4). 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재테크 관리 서비스로 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‘Ryan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’, ‘Jacob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매니저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’</a:t>
                      </a:r>
                      <a:r>
                        <a:rPr lang="ko-KR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를 통해 타 회사와 협력한 이벤트로서 제공</a:t>
                      </a: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bg1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4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1752</Words>
  <Application>Microsoft Office PowerPoint</Application>
  <PresentationFormat>와이드스크린</PresentationFormat>
  <Paragraphs>314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Megrim</vt:lpstr>
      <vt:lpstr>맑은 고딕</vt:lpstr>
      <vt:lpstr>-윤고딕320</vt:lpstr>
      <vt:lpstr>-윤고딕340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☆ 으뇽으뇽</cp:lastModifiedBy>
  <cp:revision>108</cp:revision>
  <dcterms:created xsi:type="dcterms:W3CDTF">2018-05-24T09:13:53Z</dcterms:created>
  <dcterms:modified xsi:type="dcterms:W3CDTF">2021-04-13T08:55:45Z</dcterms:modified>
</cp:coreProperties>
</file>