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11" r:id="rId4"/>
    <p:sldId id="300" r:id="rId5"/>
    <p:sldId id="296" r:id="rId6"/>
    <p:sldId id="312" r:id="rId7"/>
    <p:sldId id="310" r:id="rId8"/>
    <p:sldId id="295" r:id="rId9"/>
    <p:sldId id="313" r:id="rId10"/>
    <p:sldId id="299" r:id="rId11"/>
    <p:sldId id="326" r:id="rId12"/>
    <p:sldId id="298" r:id="rId13"/>
    <p:sldId id="314" r:id="rId14"/>
    <p:sldId id="319" r:id="rId15"/>
    <p:sldId id="281" r:id="rId16"/>
    <p:sldId id="327" r:id="rId17"/>
    <p:sldId id="328" r:id="rId18"/>
    <p:sldId id="315" r:id="rId19"/>
    <p:sldId id="318" r:id="rId20"/>
    <p:sldId id="303" r:id="rId21"/>
    <p:sldId id="316" r:id="rId22"/>
    <p:sldId id="297" r:id="rId23"/>
    <p:sldId id="305" r:id="rId24"/>
    <p:sldId id="306" r:id="rId25"/>
    <p:sldId id="307" r:id="rId26"/>
    <p:sldId id="308" r:id="rId27"/>
    <p:sldId id="317" r:id="rId28"/>
    <p:sldId id="266" r:id="rId29"/>
    <p:sldId id="278" r:id="rId30"/>
    <p:sldId id="269" r:id="rId31"/>
    <p:sldId id="320" r:id="rId32"/>
    <p:sldId id="321" r:id="rId33"/>
    <p:sldId id="322" r:id="rId34"/>
    <p:sldId id="323" r:id="rId35"/>
    <p:sldId id="324" r:id="rId36"/>
    <p:sldId id="27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11"/>
            <p14:sldId id="300"/>
            <p14:sldId id="296"/>
          </p14:sldIdLst>
        </p14:section>
        <p14:section name="목적 및 배경" id="{5C7A8B4F-2ABB-408C-A30E-153756F50196}">
          <p14:sldIdLst>
            <p14:sldId id="312"/>
            <p14:sldId id="310"/>
            <p14:sldId id="295"/>
          </p14:sldIdLst>
        </p14:section>
        <p14:section name="기술동향조사" id="{2035A34D-FE0D-41A3-967A-DE65BF9AADBA}">
          <p14:sldIdLst>
            <p14:sldId id="313"/>
            <p14:sldId id="299"/>
            <p14:sldId id="326"/>
            <p14:sldId id="298"/>
          </p14:sldIdLst>
        </p14:section>
        <p14:section name="시장조사" id="{97AFB685-1870-4BEA-A4A9-345F213BFC4F}">
          <p14:sldIdLst>
            <p14:sldId id="314"/>
            <p14:sldId id="319"/>
            <p14:sldId id="281"/>
            <p14:sldId id="327"/>
            <p14:sldId id="328"/>
          </p14:sldIdLst>
        </p14:section>
        <p14:section name="SWOT 분석" id="{59EAE68A-0560-4EC0-8C5D-216D1EEA5542}">
          <p14:sldIdLst>
            <p14:sldId id="315"/>
            <p14:sldId id="318"/>
            <p14:sldId id="303"/>
          </p14:sldIdLst>
        </p14:section>
        <p14:section name="구현방안" id="{FA44927F-E9EC-4FFA-8793-D023F5DC7BFF}">
          <p14:sldIdLst>
            <p14:sldId id="316"/>
            <p14:sldId id="297"/>
            <p14:sldId id="305"/>
            <p14:sldId id="306"/>
            <p14:sldId id="307"/>
            <p14:sldId id="308"/>
          </p14:sldIdLst>
        </p14:section>
        <p14:section name="일정 및 개발 비용" id="{83763E72-A5DB-4846-9211-BC4619E2C48D}">
          <p14:sldIdLst>
            <p14:sldId id="317"/>
            <p14:sldId id="266"/>
            <p14:sldId id="278"/>
            <p14:sldId id="269"/>
            <p14:sldId id="320"/>
            <p14:sldId id="321"/>
            <p14:sldId id="322"/>
            <p14:sldId id="323"/>
            <p14:sldId id="32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1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B99981"/>
    <a:srgbClr val="A07759"/>
    <a:srgbClr val="675B55"/>
    <a:srgbClr val="554B45"/>
    <a:srgbClr val="816047"/>
    <a:srgbClr val="443B32"/>
    <a:srgbClr val="4F464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단위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천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19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7D6B-DB79-4DC0-A26C-88B62B25A27A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9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9645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554322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694033"/>
              </p:ext>
            </p:extLst>
          </p:nvPr>
        </p:nvGraphicFramePr>
        <p:xfrm>
          <a:off x="844870" y="1218975"/>
          <a:ext cx="4455263" cy="311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745780"/>
              </p:ext>
            </p:extLst>
          </p:nvPr>
        </p:nvGraphicFramePr>
        <p:xfrm>
          <a:off x="6413812" y="1189259"/>
          <a:ext cx="4567450" cy="319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98BC04DE-5FF6-4B85-8992-AF2A3935B1BE}"/>
              </a:ext>
            </a:extLst>
          </p:cNvPr>
          <p:cNvSpPr txBox="1"/>
          <p:nvPr/>
        </p:nvSpPr>
        <p:spPr>
          <a:xfrm>
            <a:off x="1125146" y="4596080"/>
            <a:ext cx="4472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발급장수가 매 월 약 </a:t>
            </a:r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억장으로 신용카드의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이용자 증가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2C1389FF-A0C7-4EDC-B662-ED12E624EFCF}"/>
              </a:ext>
            </a:extLst>
          </p:cNvPr>
          <p:cNvSpPr txBox="1"/>
          <p:nvPr/>
        </p:nvSpPr>
        <p:spPr>
          <a:xfrm>
            <a:off x="6413812" y="4529968"/>
            <a:ext cx="4941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매 월 약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</a:t>
            </a:r>
            <a:r>
              <a:rPr lang="ko-KR" altLang="en-US" sz="2000" b="1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억건</a:t>
            </a:r>
            <a:r>
              <a:rPr lang="en-US" altLang="ko-KR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이상</a:t>
            </a:r>
            <a:endParaRPr lang="en-US" altLang="ko-KR" sz="1600" b="1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이용건수는 매 월 꾸준히 </a:t>
            </a:r>
            <a:r>
              <a:rPr lang="ko-KR" altLang="en-US" sz="2400" b="1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유지</a:t>
            </a:r>
            <a:r>
              <a:rPr lang="ko-KR" altLang="en-US" sz="16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됨</a:t>
            </a:r>
            <a:endParaRPr lang="en-US" altLang="ko-KR" sz="1600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850443" y="2973211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09" y="1962841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865161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091185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011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31277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등록 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상관없이 이를 통한 카드 등록이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사용현황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실적관리가 불가능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4942379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카드를 사용한 카드를 확인할 수 있음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4208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더쏀카드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역시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93221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1848995" y="2500013"/>
            <a:ext cx="2477272" cy="2477272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5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586243" y="1617161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584950" y="1962841"/>
            <a:ext cx="2420856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914189" y="2602377"/>
            <a:ext cx="228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구편이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718548" y="274087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586243" y="3036946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584950" y="3382626"/>
            <a:ext cx="2736647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제휴처듣의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할인 쿠폰을 쉽게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발급받을 수 있으며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보관역시도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914189" y="4022162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718548" y="4160661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586243" y="4412281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584950" y="4757961"/>
            <a:ext cx="283603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914189" y="539749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718548" y="5535996"/>
            <a:ext cx="157438" cy="0"/>
          </a:xfrm>
          <a:prstGeom prst="straightConnector1">
            <a:avLst/>
          </a:prstGeom>
          <a:ln w="12700">
            <a:solidFill>
              <a:srgbClr val="B99981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2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8195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14">
            <a:extLst>
              <a:ext uri="{FF2B5EF4-FFF2-40B4-BE49-F238E27FC236}">
                <a16:creationId xmlns:a16="http://schemas.microsoft.com/office/drawing/2014/main" id="{9D9376AB-E02C-4746-9EB1-588A79FF46E6}"/>
              </a:ext>
            </a:extLst>
          </p:cNvPr>
          <p:cNvSpPr/>
          <p:nvPr/>
        </p:nvSpPr>
        <p:spPr>
          <a:xfrm rot="16200000">
            <a:off x="6322208" y="3963425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자유형 11">
            <a:extLst>
              <a:ext uri="{FF2B5EF4-FFF2-40B4-BE49-F238E27FC236}">
                <a16:creationId xmlns:a16="http://schemas.microsoft.com/office/drawing/2014/main" id="{20485653-D908-4FE8-AE86-BA249BBCF23D}"/>
              </a:ext>
            </a:extLst>
          </p:cNvPr>
          <p:cNvSpPr/>
          <p:nvPr/>
        </p:nvSpPr>
        <p:spPr>
          <a:xfrm>
            <a:off x="4821723" y="3958018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자유형 8">
            <a:extLst>
              <a:ext uri="{FF2B5EF4-FFF2-40B4-BE49-F238E27FC236}">
                <a16:creationId xmlns:a16="http://schemas.microsoft.com/office/drawing/2014/main" id="{FF7E0258-539E-4A61-A2E9-161C80D4098E}"/>
              </a:ext>
            </a:extLst>
          </p:cNvPr>
          <p:cNvSpPr/>
          <p:nvPr/>
        </p:nvSpPr>
        <p:spPr>
          <a:xfrm rot="10800000">
            <a:off x="6317745" y="2016083"/>
            <a:ext cx="1278469" cy="1280440"/>
          </a:xfrm>
          <a:custGeom>
            <a:avLst/>
            <a:gdLst>
              <a:gd name="connsiteX0" fmla="*/ 0 w 1704625"/>
              <a:gd name="connsiteY0" fmla="*/ 1707253 h 1707253"/>
              <a:gd name="connsiteX1" fmla="*/ 0 w 1704625"/>
              <a:gd name="connsiteY1" fmla="*/ 917030 h 1707253"/>
              <a:gd name="connsiteX2" fmla="*/ 3454 w 1704625"/>
              <a:gd name="connsiteY2" fmla="*/ 853618 h 1707253"/>
              <a:gd name="connsiteX3" fmla="*/ 1 w 1704625"/>
              <a:gd name="connsiteY3" fmla="*/ 790223 h 1707253"/>
              <a:gd name="connsiteX4" fmla="*/ 852313 w 1704625"/>
              <a:gd name="connsiteY4" fmla="*/ 0 h 1707253"/>
              <a:gd name="connsiteX5" fmla="*/ 1704625 w 1704625"/>
              <a:gd name="connsiteY5" fmla="*/ 0 h 1707253"/>
              <a:gd name="connsiteX6" fmla="*/ 1704625 w 1704625"/>
              <a:gd name="connsiteY6" fmla="*/ 790223 h 1707253"/>
              <a:gd name="connsiteX7" fmla="*/ 1701171 w 1704625"/>
              <a:gd name="connsiteY7" fmla="*/ 853636 h 1707253"/>
              <a:gd name="connsiteX8" fmla="*/ 1704624 w 1704625"/>
              <a:gd name="connsiteY8" fmla="*/ 917030 h 1707253"/>
              <a:gd name="connsiteX9" fmla="*/ 852312 w 1704625"/>
              <a:gd name="connsiteY9" fmla="*/ 1707253 h 17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625" h="1707253">
                <a:moveTo>
                  <a:pt x="0" y="1707253"/>
                </a:moveTo>
                <a:lnTo>
                  <a:pt x="0" y="917030"/>
                </a:lnTo>
                <a:lnTo>
                  <a:pt x="3454" y="853618"/>
                </a:lnTo>
                <a:lnTo>
                  <a:pt x="1" y="790223"/>
                </a:lnTo>
                <a:cubicBezTo>
                  <a:pt x="1" y="353795"/>
                  <a:pt x="381594" y="0"/>
                  <a:pt x="852313" y="0"/>
                </a:cubicBezTo>
                <a:lnTo>
                  <a:pt x="1704625" y="0"/>
                </a:lnTo>
                <a:lnTo>
                  <a:pt x="1704625" y="790223"/>
                </a:lnTo>
                <a:lnTo>
                  <a:pt x="1701171" y="853636"/>
                </a:lnTo>
                <a:lnTo>
                  <a:pt x="1704624" y="917030"/>
                </a:lnTo>
                <a:cubicBezTo>
                  <a:pt x="1704624" y="1353458"/>
                  <a:pt x="1323031" y="1707253"/>
                  <a:pt x="852312" y="1707253"/>
                </a:cubicBezTo>
                <a:close/>
              </a:path>
            </a:pathLst>
          </a:cu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70062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구축 전략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ECB7F0-C3DB-463C-9FB9-7421288ADBED}"/>
              </a:ext>
            </a:extLst>
          </p:cNvPr>
          <p:cNvGrpSpPr/>
          <p:nvPr/>
        </p:nvGrpSpPr>
        <p:grpSpPr>
          <a:xfrm>
            <a:off x="4811252" y="2035028"/>
            <a:ext cx="2697182" cy="2947930"/>
            <a:chOff x="2627680" y="1930396"/>
            <a:chExt cx="3596244" cy="3930572"/>
          </a:xfrm>
          <a:solidFill>
            <a:srgbClr val="675B55"/>
          </a:solidFill>
        </p:grpSpPr>
        <p:sp>
          <p:nvSpPr>
            <p:cNvPr id="26" name="자유형 4">
              <a:extLst>
                <a:ext uri="{FF2B5EF4-FFF2-40B4-BE49-F238E27FC236}">
                  <a16:creationId xmlns:a16="http://schemas.microsoft.com/office/drawing/2014/main" id="{F51ED8C3-0C28-4D9E-89B2-95741246C7A8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9AA80B-5539-4EC5-90F4-92D5AA53C177}"/>
                </a:ext>
              </a:extLst>
            </p:cNvPr>
            <p:cNvSpPr txBox="1"/>
            <p:nvPr/>
          </p:nvSpPr>
          <p:spPr>
            <a:xfrm>
              <a:off x="295099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SO</a:t>
              </a:r>
              <a:endParaRPr lang="ko-KR" altLang="en-US" sz="4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EBC795-7750-4ED5-AA4B-28D33C71B7F4}"/>
                </a:ext>
              </a:extLst>
            </p:cNvPr>
            <p:cNvSpPr txBox="1"/>
            <p:nvPr/>
          </p:nvSpPr>
          <p:spPr>
            <a:xfrm>
              <a:off x="4843569" y="2352971"/>
              <a:ext cx="126038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ST</a:t>
              </a:r>
              <a:endParaRPr lang="ko-KR" altLang="en-US" sz="4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D67113-C666-43C4-9147-FAAD14025699}"/>
                </a:ext>
              </a:extLst>
            </p:cNvPr>
            <p:cNvSpPr txBox="1"/>
            <p:nvPr/>
          </p:nvSpPr>
          <p:spPr>
            <a:xfrm>
              <a:off x="2757723" y="4835047"/>
              <a:ext cx="1707255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WO</a:t>
              </a:r>
              <a:endParaRPr lang="ko-KR" altLang="en-US" sz="4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894354-6B70-49FA-9182-F66104B443A8}"/>
                </a:ext>
              </a:extLst>
            </p:cNvPr>
            <p:cNvSpPr txBox="1"/>
            <p:nvPr/>
          </p:nvSpPr>
          <p:spPr>
            <a:xfrm>
              <a:off x="4741417" y="4835047"/>
              <a:ext cx="1482507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4400" dirty="0"/>
                <a:t>WT</a:t>
              </a:r>
              <a:endParaRPr lang="ko-KR" altLang="en-US" sz="4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C579A5-41A3-4D54-875A-038B3215E82D}"/>
              </a:ext>
            </a:extLst>
          </p:cNvPr>
          <p:cNvSpPr txBox="1"/>
          <p:nvPr/>
        </p:nvSpPr>
        <p:spPr>
          <a:xfrm>
            <a:off x="686532" y="2507368"/>
            <a:ext cx="4083169" cy="117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시대적 관심사인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빅데이터를 활용한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확보한 카드 이용 데이터를 통한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1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빅데이터 분석 서비스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사용자 </a:t>
            </a:r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개인화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된 추천 서비스 제공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C0A128-79A9-41BD-A256-FDE6279F3B44}"/>
              </a:ext>
            </a:extLst>
          </p:cNvPr>
          <p:cNvSpPr txBox="1"/>
          <p:nvPr/>
        </p:nvSpPr>
        <p:spPr>
          <a:xfrm>
            <a:off x="1446639" y="2159862"/>
            <a:ext cx="440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C847F-F7EA-4761-A0C9-95B76D5043B1}"/>
              </a:ext>
            </a:extLst>
          </p:cNvPr>
          <p:cNvSpPr txBox="1"/>
          <p:nvPr/>
        </p:nvSpPr>
        <p:spPr>
          <a:xfrm>
            <a:off x="7598817" y="2159862"/>
            <a:ext cx="4394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2C828-AC48-45AA-9D14-2B7592C23AE5}"/>
              </a:ext>
            </a:extLst>
          </p:cNvPr>
          <p:cNvSpPr txBox="1"/>
          <p:nvPr/>
        </p:nvSpPr>
        <p:spPr>
          <a:xfrm>
            <a:off x="1329889" y="4210450"/>
            <a:ext cx="431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9D3731-4491-4A07-9ADE-5C4A20CFB69F}"/>
              </a:ext>
            </a:extLst>
          </p:cNvPr>
          <p:cNvSpPr txBox="1"/>
          <p:nvPr/>
        </p:nvSpPr>
        <p:spPr>
          <a:xfrm>
            <a:off x="7569191" y="4183921"/>
            <a:ext cx="459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20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0457A-A4BB-48B1-B872-9B2D10A7ED04}"/>
              </a:ext>
            </a:extLst>
          </p:cNvPr>
          <p:cNvSpPr txBox="1"/>
          <p:nvPr/>
        </p:nvSpPr>
        <p:spPr>
          <a:xfrm>
            <a:off x="1111327" y="4492661"/>
            <a:ext cx="3658374" cy="786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안정성이 인증된 외부 결제 시스템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사용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71450" indent="-171450" algn="r"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보안성을 확보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  <a:p>
            <a:pPr marL="171450" indent="-171450" algn="r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설문조사를 통한 직접적인 소비자 요구 분석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4BCD3A-53AC-4BB2-8AE1-3C6279D5872B}"/>
              </a:ext>
            </a:extLst>
          </p:cNvPr>
          <p:cNvSpPr txBox="1"/>
          <p:nvPr/>
        </p:nvSpPr>
        <p:spPr>
          <a:xfrm>
            <a:off x="7791863" y="4492661"/>
            <a:ext cx="2940228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보여주는 알고리즘적 허점을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sym typeface="Wingdings" panose="05000000000000000000" pitchFamily="2" charset="2"/>
              </a:rPr>
              <a:t>보안하여 철저한 추천 알고리즘 구축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74AEFE-CD51-4C39-BE28-A90711579B45}"/>
              </a:ext>
            </a:extLst>
          </p:cNvPr>
          <p:cNvSpPr txBox="1"/>
          <p:nvPr/>
        </p:nvSpPr>
        <p:spPr>
          <a:xfrm>
            <a:off x="7751637" y="2507368"/>
            <a:ext cx="3076483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독점 서비스가 없으므로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이용한 강점을 통해 타사와의 차이점 부각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3486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88205F03-E8EE-4B22-9850-EA2A8E3ACB14}"/>
              </a:ext>
            </a:extLst>
          </p:cNvPr>
          <p:cNvSpPr/>
          <p:nvPr/>
        </p:nvSpPr>
        <p:spPr>
          <a:xfrm>
            <a:off x="3934582" y="4928326"/>
            <a:ext cx="1820759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05936E-BED7-401E-A66C-186422C8E21A}"/>
              </a:ext>
            </a:extLst>
          </p:cNvPr>
          <p:cNvSpPr txBox="1"/>
          <p:nvPr/>
        </p:nvSpPr>
        <p:spPr>
          <a:xfrm>
            <a:off x="4239750" y="4949377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C870764-7A5A-400C-BBC0-D92438B83CF0}"/>
              </a:ext>
            </a:extLst>
          </p:cNvPr>
          <p:cNvSpPr/>
          <p:nvPr/>
        </p:nvSpPr>
        <p:spPr>
          <a:xfrm>
            <a:off x="9285575" y="4928326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2100BB-373C-47E0-BF02-B781F8422CF9}"/>
              </a:ext>
            </a:extLst>
          </p:cNvPr>
          <p:cNvSpPr txBox="1"/>
          <p:nvPr/>
        </p:nvSpPr>
        <p:spPr>
          <a:xfrm>
            <a:off x="9410464" y="4949377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B3B1D6D-029B-4E2D-AA05-EC3AD10B5AC2}"/>
              </a:ext>
            </a:extLst>
          </p:cNvPr>
          <p:cNvSpPr/>
          <p:nvPr/>
        </p:nvSpPr>
        <p:spPr>
          <a:xfrm>
            <a:off x="6759143" y="4949377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A6C4F6-3310-4B84-A623-CA1581CDA138}"/>
              </a:ext>
            </a:extLst>
          </p:cNvPr>
          <p:cNvSpPr txBox="1"/>
          <p:nvPr/>
        </p:nvSpPr>
        <p:spPr>
          <a:xfrm>
            <a:off x="6833631" y="497042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03932" y="3188022"/>
            <a:ext cx="177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이노페이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F5E4B01-0463-4279-A29E-D1B9B67DFC59}"/>
              </a:ext>
            </a:extLst>
          </p:cNvPr>
          <p:cNvSpPr/>
          <p:nvPr/>
        </p:nvSpPr>
        <p:spPr>
          <a:xfrm>
            <a:off x="1629998" y="4949376"/>
            <a:ext cx="1420478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89AF3BE-86AA-4E61-88D6-AD725078B82D}"/>
              </a:ext>
            </a:extLst>
          </p:cNvPr>
          <p:cNvSpPr txBox="1"/>
          <p:nvPr/>
        </p:nvSpPr>
        <p:spPr>
          <a:xfrm>
            <a:off x="1616932" y="4970427"/>
            <a:ext cx="1460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8" y="1621331"/>
            <a:ext cx="2279893" cy="498075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96070" y="2037582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Ex)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포인트 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즉시할인 등의 우선순위 설정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5750990-BED4-4A9B-95AB-D8C6C58749C9}"/>
              </a:ext>
            </a:extLst>
          </p:cNvPr>
          <p:cNvGrpSpPr/>
          <p:nvPr/>
        </p:nvGrpSpPr>
        <p:grpSpPr>
          <a:xfrm>
            <a:off x="3915826" y="5267340"/>
            <a:ext cx="177587" cy="146048"/>
            <a:chOff x="3871658" y="4706272"/>
            <a:chExt cx="177587" cy="146048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2984D1C-53FC-4D16-BF39-B15E7D02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3CE1771-7D42-49E1-8DBB-187B42151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96069" y="3408777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D875BB-7320-4CFC-A98A-FA0D34A0F100}"/>
              </a:ext>
            </a:extLst>
          </p:cNvPr>
          <p:cNvSpPr txBox="1"/>
          <p:nvPr/>
        </p:nvSpPr>
        <p:spPr>
          <a:xfrm>
            <a:off x="4141647" y="5016686"/>
            <a:ext cx="534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정확한 분류 방식은 알고리즘에 대한 자세한 조사와 분석을 통해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중순까지는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결정할 예정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752481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DDD08A2-7E46-48F2-97C9-9BDF1E6599B6}"/>
              </a:ext>
            </a:extLst>
          </p:cNvPr>
          <p:cNvSpPr txBox="1"/>
          <p:nvPr/>
        </p:nvSpPr>
        <p:spPr>
          <a:xfrm>
            <a:off x="4196070" y="1897882"/>
            <a:ext cx="53479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시스템 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: </a:t>
            </a:r>
            <a:r>
              <a:rPr lang="ko-KR" altLang="en-US" sz="24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</a:t>
            </a:r>
            <a:r>
              <a: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(INNOPAY)</a:t>
            </a: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계약 관련 정보를 제공하지 않아 추후에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타사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서비스로 변경할 수 있음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(ex-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아임포트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049627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625602"/>
            <a:ext cx="534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이노페이와의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중계 가맹점 계약을 통해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7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어플과의 결제 시스템 연결 가능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35736"/>
            <a:ext cx="534797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\130,000</a:t>
            </a: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7CB517-265A-4AAD-B9DC-1FAAC0EBC2CB}"/>
              </a:ext>
            </a:extLst>
          </p:cNvPr>
          <p:cNvSpPr txBox="1"/>
          <p:nvPr/>
        </p:nvSpPr>
        <p:spPr>
          <a:xfrm>
            <a:off x="4196070" y="2685350"/>
            <a:ext cx="534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카드사와의 계약이 필요할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29759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196069" y="3512729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196069" y="1841306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141646" y="478173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410784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721141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358753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283323" y="1074645"/>
            <a:ext cx="165622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025889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012327" y="2253295"/>
            <a:ext cx="1521570" cy="73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11,358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383173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051264" y="3793940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236259" y="3027425"/>
            <a:ext cx="150641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051264" y="4391502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188064" y="3555557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기준이라 가정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263769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195249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689557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690361" y="1974241"/>
            <a:ext cx="140294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077066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737456" y="314068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737456" y="360609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737456" y="434242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646342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650543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351773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552861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6934666" y="1367862"/>
            <a:ext cx="3728427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051264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243575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842800" y="1841158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49674" y="1987679"/>
            <a:ext cx="1824538" cy="87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14,430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501562" y="2052471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713589" y="3973984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756F883-094D-4F5D-ABB0-4DA9D9557651}"/>
              </a:ext>
            </a:extLst>
          </p:cNvPr>
          <p:cNvSpPr txBox="1"/>
          <p:nvPr/>
        </p:nvSpPr>
        <p:spPr>
          <a:xfrm>
            <a:off x="8146553" y="3161434"/>
            <a:ext cx="2057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합계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\12,889,329 /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146553" y="4246555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221322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7995C7-2F1A-493A-93E0-73AF8CA07699}"/>
              </a:ext>
            </a:extLst>
          </p:cNvPr>
          <p:cNvGrpSpPr/>
          <p:nvPr/>
        </p:nvGrpSpPr>
        <p:grpSpPr>
          <a:xfrm>
            <a:off x="7723509" y="3221630"/>
            <a:ext cx="177587" cy="146048"/>
            <a:chOff x="3871658" y="4071645"/>
            <a:chExt cx="177587" cy="146048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1C19187-441A-4522-8DB7-94717F9E7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FA0EA70-EC0A-4573-BD90-A090EEAB6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077066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191281" y="4335762"/>
            <a:ext cx="196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인당 연봉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410160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594848" y="2428075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DD5EB-A964-43A6-9CBC-502AC4539891}"/>
              </a:ext>
            </a:extLst>
          </p:cNvPr>
          <p:cNvSpPr txBox="1"/>
          <p:nvPr/>
        </p:nvSpPr>
        <p:spPr>
          <a:xfrm>
            <a:off x="8146553" y="4485977"/>
            <a:ext cx="164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서버용량 축소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146553" y="3868310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64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99530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AA0AF9-DF71-4118-8E6F-139C14E3A808}"/>
              </a:ext>
            </a:extLst>
          </p:cNvPr>
          <p:cNvSpPr txBox="1"/>
          <p:nvPr/>
        </p:nvSpPr>
        <p:spPr>
          <a:xfrm>
            <a:off x="5641821" y="1074645"/>
            <a:ext cx="910763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331953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3967612" y="1584764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141577" y="1584764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355446" y="3992469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115352" y="3992469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143750" y="2237571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244573" y="1921263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40" y="4056076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495878" y="4837126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345286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531462" cy="901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많은 카드들에 따라오는 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771913" cy="62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￦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D630AAB0-E952-4E9E-987D-2BAFDA23F4A9}"/>
              </a:ext>
            </a:extLst>
          </p:cNvPr>
          <p:cNvSpPr/>
          <p:nvPr/>
        </p:nvSpPr>
        <p:spPr>
          <a:xfrm>
            <a:off x="2408638" y="2218139"/>
            <a:ext cx="2589150" cy="2589150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7737D8-7201-4D40-A3F6-630596B72C6B}"/>
              </a:ext>
            </a:extLst>
          </p:cNvPr>
          <p:cNvSpPr/>
          <p:nvPr/>
        </p:nvSpPr>
        <p:spPr>
          <a:xfrm>
            <a:off x="7214111" y="2218139"/>
            <a:ext cx="2589150" cy="2589150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E50F17-1CEC-4093-B102-03C911533C30}"/>
              </a:ext>
            </a:extLst>
          </p:cNvPr>
          <p:cNvSpPr/>
          <p:nvPr/>
        </p:nvSpPr>
        <p:spPr>
          <a:xfrm>
            <a:off x="4811374" y="2218140"/>
            <a:ext cx="2589150" cy="2589148"/>
          </a:xfrm>
          <a:prstGeom prst="ellipse">
            <a:avLst/>
          </a:prstGeom>
          <a:noFill/>
          <a:ln>
            <a:solidFill>
              <a:srgbClr val="F1ECE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06D7C-AC05-495C-92DF-83747460FF2A}"/>
              </a:ext>
            </a:extLst>
          </p:cNvPr>
          <p:cNvSpPr txBox="1"/>
          <p:nvPr/>
        </p:nvSpPr>
        <p:spPr>
          <a:xfrm>
            <a:off x="5775842" y="2498609"/>
            <a:ext cx="668773" cy="431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What</a:t>
            </a:r>
            <a:endParaRPr lang="ko-KR" altLang="en-US" sz="12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612F89E-337B-4BC2-B2D7-A398260D7C46}"/>
              </a:ext>
            </a:extLst>
          </p:cNvPr>
          <p:cNvGrpSpPr/>
          <p:nvPr/>
        </p:nvGrpSpPr>
        <p:grpSpPr>
          <a:xfrm>
            <a:off x="5339681" y="2663082"/>
            <a:ext cx="192445" cy="175260"/>
            <a:chOff x="4230708" y="3341370"/>
            <a:chExt cx="192445" cy="17526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9364680-EB69-4442-BE20-C7ACDDD184A3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01C1063-DCE5-48C7-8681-3DECF6B56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7858E8E-1A70-4FC3-AF0D-9600D9F8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626C91D-84D3-41D8-BB8C-F7844BC7BF58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F74A34F-C9BB-49CC-B685-3E9FAC14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239D030-4921-430C-8071-B90589EB8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1E2FA76-98B7-4BA1-812F-F2CE9E80AA1B}"/>
              </a:ext>
            </a:extLst>
          </p:cNvPr>
          <p:cNvGrpSpPr/>
          <p:nvPr/>
        </p:nvGrpSpPr>
        <p:grpSpPr>
          <a:xfrm flipH="1">
            <a:off x="6688328" y="2663082"/>
            <a:ext cx="192445" cy="175260"/>
            <a:chOff x="4230708" y="3341370"/>
            <a:chExt cx="192445" cy="17526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CA21398-6EE5-404A-84F3-455C4169A170}"/>
                </a:ext>
              </a:extLst>
            </p:cNvPr>
            <p:cNvGrpSpPr/>
            <p:nvPr/>
          </p:nvGrpSpPr>
          <p:grpSpPr>
            <a:xfrm>
              <a:off x="4230708" y="3341370"/>
              <a:ext cx="73065" cy="175260"/>
              <a:chOff x="4230708" y="3341370"/>
              <a:chExt cx="73065" cy="175260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0260A4EF-B901-4B62-95AC-6D4830D0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7B518CE-8FF7-4F61-BF94-3A948893A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B9998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2846944-10E7-47DD-8D6A-7344716494A0}"/>
                </a:ext>
              </a:extLst>
            </p:cNvPr>
            <p:cNvGrpSpPr/>
            <p:nvPr/>
          </p:nvGrpSpPr>
          <p:grpSpPr>
            <a:xfrm>
              <a:off x="4350088" y="3341370"/>
              <a:ext cx="73065" cy="175260"/>
              <a:chOff x="4230708" y="3341370"/>
              <a:chExt cx="73065" cy="175260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C8275A88-429D-4BED-B185-3E801B11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708" y="334137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53BE75-7D2D-4BD5-AC7F-120EBCA3B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708" y="3429000"/>
                <a:ext cx="73065" cy="87630"/>
              </a:xfrm>
              <a:prstGeom prst="line">
                <a:avLst/>
              </a:prstGeom>
              <a:ln w="31750" cap="rnd">
                <a:solidFill>
                  <a:srgbClr val="F1EC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B75F8FF-A08E-44F9-B8A0-977FD02D2C61}"/>
              </a:ext>
            </a:extLst>
          </p:cNvPr>
          <p:cNvCxnSpPr/>
          <p:nvPr/>
        </p:nvCxnSpPr>
        <p:spPr>
          <a:xfrm rot="16200000">
            <a:off x="6096001" y="2059711"/>
            <a:ext cx="0" cy="7121688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AD955E8-84CC-4FAF-B76E-C2EAAD060187}"/>
              </a:ext>
            </a:extLst>
          </p:cNvPr>
          <p:cNvCxnSpPr>
            <a:cxnSpLocks/>
          </p:cNvCxnSpPr>
          <p:nvPr/>
        </p:nvCxnSpPr>
        <p:spPr>
          <a:xfrm rot="16200000">
            <a:off x="2454014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EB4E9B-16C0-4124-8106-34AD609C5419}"/>
              </a:ext>
            </a:extLst>
          </p:cNvPr>
          <p:cNvCxnSpPr>
            <a:cxnSpLocks/>
          </p:cNvCxnSpPr>
          <p:nvPr/>
        </p:nvCxnSpPr>
        <p:spPr>
          <a:xfrm rot="16200000">
            <a:off x="9575702" y="5539413"/>
            <a:ext cx="162284" cy="0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B86B8A8-58B5-4EFA-AFEA-D995054729E0}"/>
              </a:ext>
            </a:extLst>
          </p:cNvPr>
          <p:cNvSpPr txBox="1"/>
          <p:nvPr/>
        </p:nvSpPr>
        <p:spPr>
          <a:xfrm>
            <a:off x="4706383" y="5873598"/>
            <a:ext cx="279916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소비자의 핸드폰 속 카드 혜택 비서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087B8-A4D3-4445-96CD-D6E1008D486B}"/>
              </a:ext>
            </a:extLst>
          </p:cNvPr>
          <p:cNvSpPr txBox="1"/>
          <p:nvPr/>
        </p:nvSpPr>
        <p:spPr>
          <a:xfrm>
            <a:off x="4905627" y="3087711"/>
            <a:ext cx="2494897" cy="100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</a:t>
            </a:r>
            <a:r>
              <a:rPr lang="ko-KR" altLang="en-US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잃어버린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endParaRPr lang="en-US" altLang="ko-KR" sz="11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선택부터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챙겨준다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50000"/>
              </a:lnSpc>
            </a:pPr>
            <a:endParaRPr lang="en-US" altLang="ko-KR" sz="14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및 결제 서비스</a:t>
            </a:r>
            <a:endParaRPr lang="ko-KR" altLang="en-US" sz="1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1CED3-2CA1-4C8A-884C-41A23B0C3847}"/>
              </a:ext>
            </a:extLst>
          </p:cNvPr>
          <p:cNvSpPr txBox="1"/>
          <p:nvPr/>
        </p:nvSpPr>
        <p:spPr>
          <a:xfrm>
            <a:off x="3304227" y="2494986"/>
            <a:ext cx="654731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Why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F6AAB0-50CC-443C-B4BB-C91662DAC2FC}"/>
              </a:ext>
            </a:extLst>
          </p:cNvPr>
          <p:cNvSpPr txBox="1"/>
          <p:nvPr/>
        </p:nvSpPr>
        <p:spPr>
          <a:xfrm>
            <a:off x="8209163" y="2495828"/>
            <a:ext cx="659155" cy="468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How</a:t>
            </a:r>
            <a:endParaRPr lang="ko-KR" altLang="en-US" sz="20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B1BD57-D390-45B5-BED9-83889193EAB5}"/>
              </a:ext>
            </a:extLst>
          </p:cNvPr>
          <p:cNvSpPr txBox="1"/>
          <p:nvPr/>
        </p:nvSpPr>
        <p:spPr>
          <a:xfrm>
            <a:off x="7143751" y="3050321"/>
            <a:ext cx="2740784" cy="10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 등록한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비교 후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최대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받는 결제 카드 추천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이용한 개인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서비스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8DAD15-F566-47B7-91D4-A478ECA93EA4}"/>
              </a:ext>
            </a:extLst>
          </p:cNvPr>
          <p:cNvSpPr txBox="1"/>
          <p:nvPr/>
        </p:nvSpPr>
        <p:spPr>
          <a:xfrm>
            <a:off x="2599891" y="3005496"/>
            <a:ext cx="2182008" cy="135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수많은 카드 혜택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존재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개인별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발급 수 증가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원하는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혜택을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찾기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 쉽지 않음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시장조사</a:t>
            </a:r>
          </a:p>
        </p:txBody>
      </p:sp>
    </p:spTree>
    <p:extLst>
      <p:ext uri="{BB962C8B-B14F-4D97-AF65-F5344CB8AC3E}">
        <p14:creationId xmlns:p14="http://schemas.microsoft.com/office/powerpoint/2010/main" val="10464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2836</Words>
  <Application>Microsoft Office PowerPoint</Application>
  <PresentationFormat>와이드스크린</PresentationFormat>
  <Paragraphs>608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김정표</cp:lastModifiedBy>
  <cp:revision>124</cp:revision>
  <dcterms:created xsi:type="dcterms:W3CDTF">2019-01-07T05:46:55Z</dcterms:created>
  <dcterms:modified xsi:type="dcterms:W3CDTF">2021-05-03T14:58:11Z</dcterms:modified>
</cp:coreProperties>
</file>