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57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C34"/>
    <a:srgbClr val="B1B3B7"/>
    <a:srgbClr val="ACC56F"/>
    <a:srgbClr val="CB4D3E"/>
    <a:srgbClr val="46546B"/>
    <a:srgbClr val="1CAE97"/>
    <a:srgbClr val="F8AB2F"/>
    <a:srgbClr val="AC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6" y="43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A9-4B01-9B1A-BF3D9C7874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A9-4B01-9B1A-BF3D9C7874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A9-4B01-9B1A-BF3D9C7874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A9-4B01-9B1A-BF3D9C787408}"/>
              </c:ext>
            </c:extLst>
          </c:dPt>
          <c:cat>
            <c:strRef>
              <c:f>Sheet1!$A$2:$A$5</c:f>
              <c:strCache>
                <c:ptCount val="4"/>
                <c:pt idx="0">
                  <c:v>기업1</c:v>
                </c:pt>
                <c:pt idx="1">
                  <c:v>기업2</c:v>
                </c:pt>
                <c:pt idx="2">
                  <c:v>대표 강은영</c:v>
                </c:pt>
                <c:pt idx="3">
                  <c:v>기업3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23-4CCD-8EE8-3FA5F94E32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33BC-5539-469B-9C5B-525DF294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10295-3548-481C-987A-082B6C879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B92C9-276E-443A-BBAF-D6B0A4B1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3E18-9750-451B-9AC5-0506C892DB60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D780B-2B48-4AA8-9098-4A1D41BD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7F612-B5F2-45A7-95AA-127AACE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42E0-DD72-4FBE-B437-C3B7B829A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9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FCB41-2E1C-4BF3-A18D-54ECCCCF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7915F4-881F-4384-9AF4-E9CBFA3C1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C5F1B-9418-440E-8EB6-77A50482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3E18-9750-451B-9AC5-0506C892DB60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73705-303B-4CA4-B9E7-A65F2B42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DFFE4-EA9D-4220-8093-E4D99F1D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42E0-DD72-4FBE-B437-C3B7B829A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2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880CEA-681E-4568-83ED-B762AB7F3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1229F-B2A1-464E-B193-C29F18697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7ACDF-8001-45A0-813C-F6F5E636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3E18-9750-451B-9AC5-0506C892DB60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FD18B-CA52-441F-81CB-024D43B9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43B2F-5CDA-4483-83E9-3E83EF94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42E0-DD72-4FBE-B437-C3B7B829A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6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686D4-1FA7-4EC9-BE14-A5CF1188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9E952-DEA2-4310-81B0-11A35CBE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93F63-CA2B-4980-BF01-0349484C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3E18-9750-451B-9AC5-0506C892DB60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E4002-888B-4795-8CE4-F99CA6D4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EBC36-F7A3-47D8-B3E0-9B6116F4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42E0-DD72-4FBE-B437-C3B7B829A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6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3A821-444E-4B49-93F8-D0B1802F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6EE1D-7451-48C5-B02B-D511D322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A6654-7636-44A7-8BF5-9FB3978F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3E18-9750-451B-9AC5-0506C892DB60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06D9E-D605-457E-961D-24795B5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B0BBC-7425-48D9-A61E-1F4BDC97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42E0-DD72-4FBE-B437-C3B7B829A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0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8687E-7C14-4E2F-AAAD-74FB995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EEC8A-8B63-4B19-8C52-CC2CF897C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7ECA10-73F9-4DE2-8EAA-80B356DA2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0CF0C-2441-454D-8CF5-1F501953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3E18-9750-451B-9AC5-0506C892DB60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7F6BD-9B2F-458E-BA9C-A52D26B8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4E9B4-46BA-4AF3-864F-D974CF24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42E0-DD72-4FBE-B437-C3B7B829A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1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D555-1AC7-4684-BA32-DDB5A67C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1499E3-CE4F-4A4E-A7FB-977EA6AE1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B4672-DA2B-451F-BDF3-3705EF2C1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2F4EC0-E7DC-4992-88AE-2CBA95F38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2CE7C-D414-45E1-9AE5-B39E5B24F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F62A8D-F69E-4FCA-AF5A-410B7D0F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3E18-9750-451B-9AC5-0506C892DB60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0F6576-7F70-4C10-A52B-2DFB0E90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E085F-BB9D-4952-B496-498D0EE1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42E0-DD72-4FBE-B437-C3B7B829A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6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66364-CA2D-40C8-9493-E84817E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E530E-4C18-41AB-8722-E89623DA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3E18-9750-451B-9AC5-0506C892DB60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8E4EEC-8EA0-4995-83D1-9FA3E9D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CA9C4-FCE5-4E1B-9927-68A34705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42E0-DD72-4FBE-B437-C3B7B829A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8010-8325-4740-8BA9-73D7DDBA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3E18-9750-451B-9AC5-0506C892DB60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6D1994-39FB-4F96-A3B0-A7A8BC56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B231D-719C-4161-A1F2-C22377C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42E0-DD72-4FBE-B437-C3B7B829A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4DD57-BEF1-497F-965D-89B36741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6C01B-F91C-4CD9-9358-17AA8C26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3D01DB-0898-48CE-B17E-69E4EC319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0C00D2-14AB-43C9-864C-76BC778E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3E18-9750-451B-9AC5-0506C892DB60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C9BEC-2779-4D4A-9E09-D8CF8402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4422E-1B7D-4827-B917-3B1A6F97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42E0-DD72-4FBE-B437-C3B7B829A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8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13128-A284-4233-BEB0-9FF68B07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EC15E4-F0DD-4C20-BCA7-1049A8D0C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4D8C5-6325-4C7D-AD34-C994D36C8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4CE2D-FB4E-4FA8-B6C8-B623C4DD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3E18-9750-451B-9AC5-0506C892DB60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6F262-E6B4-432D-9EE0-36C72517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4C77B-F3AB-472F-9643-D16A6F5C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42E0-DD72-4FBE-B437-C3B7B829A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4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4D8AF9-9ABF-4905-B735-C178B2FF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2B7FB-06A1-4617-989D-D735CA44E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F4AED-3F57-4D2D-9667-ADCBCA548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3E18-9750-451B-9AC5-0506C892DB60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F6FD3-2D51-4925-8DC2-C41D89239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20277-6FA9-4C2F-BD0D-7E2461462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42E0-DD72-4FBE-B437-C3B7B829A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EB28-D96D-4D2A-8147-8287BC48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1" y="-1589"/>
            <a:ext cx="7886700" cy="1016198"/>
          </a:xfrm>
          <a:noFill/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기업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E62A-CA03-49B9-B2FA-BD5AFFA9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597673" y="-2125267"/>
            <a:ext cx="1325563" cy="7957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&lt;$</a:t>
            </a:r>
            <a:r>
              <a:rPr lang="en-US" altLang="ko-KR" sz="1400" dirty="0" err="1"/>
              <a:t>EWon</a:t>
            </a:r>
            <a:r>
              <a:rPr lang="en-US" altLang="ko-KR" sz="1400" dirty="0"/>
              <a:t>&gt;</a:t>
            </a:r>
          </a:p>
          <a:p>
            <a:pPr>
              <a:buFontTx/>
              <a:buChar char="-"/>
            </a:pPr>
            <a:r>
              <a:rPr lang="ko-KR" altLang="en-US" sz="1400" dirty="0"/>
              <a:t>㈜ </a:t>
            </a:r>
            <a:r>
              <a:rPr lang="en-US" altLang="ko-KR" sz="1400" dirty="0" err="1"/>
              <a:t>Ewon</a:t>
            </a:r>
            <a:r>
              <a:rPr lang="ko-KR" altLang="en-US" sz="1400" dirty="0"/>
              <a:t>은 모든 소비자들에게</a:t>
            </a:r>
            <a:r>
              <a:rPr lang="en-US" altLang="ko-KR" sz="1400" dirty="0"/>
              <a:t> </a:t>
            </a:r>
            <a:r>
              <a:rPr lang="ko-KR" altLang="en-US" sz="1400" dirty="0"/>
              <a:t>누구나 당연히 누릴 수 있는 권리</a:t>
            </a:r>
            <a:r>
              <a:rPr lang="en-US" altLang="ko-KR" sz="1400" dirty="0"/>
              <a:t>,</a:t>
            </a:r>
          </a:p>
          <a:p>
            <a:pPr marL="0" indent="0">
              <a:buNone/>
            </a:pPr>
            <a:r>
              <a:rPr lang="ko-KR" altLang="en-US" sz="1400" b="1" dirty="0"/>
              <a:t>최대한의 이익을 이용자들에게 제공</a:t>
            </a:r>
            <a:r>
              <a:rPr lang="ko-KR" altLang="en-US" sz="1400" dirty="0"/>
              <a:t>해줌으로서 이로움을 널리 퍼트리는 금융 관리 기업 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B0322-9FEB-4618-9BC1-AE2F462D56AF}"/>
              </a:ext>
            </a:extLst>
          </p:cNvPr>
          <p:cNvSpPr txBox="1"/>
          <p:nvPr/>
        </p:nvSpPr>
        <p:spPr>
          <a:xfrm>
            <a:off x="367505" y="2593261"/>
            <a:ext cx="442357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기업명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㈜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EWon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대표자명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강은영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업종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IT,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앱 서비스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연매출액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1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조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2000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억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소재지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상명대학교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홈페이지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http://www.Ewon.co.kr</a:t>
            </a:r>
          </a:p>
          <a:p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2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EB28-D96D-4D2A-8147-8287BC48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1" y="-1589"/>
            <a:ext cx="7886700" cy="1016198"/>
          </a:xfrm>
          <a:noFill/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기업의 주요 산업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E62A-CA03-49B9-B2FA-BD5AFFA9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597673" y="-2125267"/>
            <a:ext cx="1325563" cy="7957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&lt;$</a:t>
            </a:r>
            <a:r>
              <a:rPr lang="en-US" altLang="ko-KR" sz="1400" dirty="0" err="1"/>
              <a:t>EWon</a:t>
            </a:r>
            <a:r>
              <a:rPr lang="en-US" altLang="ko-KR" sz="1400" dirty="0"/>
              <a:t>&gt;</a:t>
            </a:r>
          </a:p>
          <a:p>
            <a:pPr>
              <a:buFontTx/>
              <a:buChar char="-"/>
            </a:pPr>
            <a:r>
              <a:rPr lang="en-US" altLang="ko-KR" sz="1400" dirty="0"/>
              <a:t>Application Service</a:t>
            </a:r>
          </a:p>
          <a:p>
            <a:pPr>
              <a:buFontTx/>
              <a:buChar char="-"/>
            </a:pP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B0322-9FEB-4618-9BC1-AE2F462D56AF}"/>
              </a:ext>
            </a:extLst>
          </p:cNvPr>
          <p:cNvSpPr txBox="1"/>
          <p:nvPr/>
        </p:nvSpPr>
        <p:spPr>
          <a:xfrm>
            <a:off x="367505" y="2593261"/>
            <a:ext cx="869077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소비자들이 소유하고 있는 카드들 중 소비활동시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가장 저렴하게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!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가장 혜택이 많도록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!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가장 이익이 남도록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!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카드를 추천해주는 서비스 입니다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소비자는 카드마다 다 다른 혜택을 일일이 알고 고민할 필요 없이 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그저 나에게 가장 이익이 남는 카드를 꺼내기만 하면 됩니다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94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EB28-D96D-4D2A-8147-8287BC48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1" y="-1589"/>
            <a:ext cx="7886700" cy="1016198"/>
          </a:xfrm>
          <a:noFill/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재무 현황 분석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E62A-CA03-49B9-B2FA-BD5AFFA9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597673" y="-2125267"/>
            <a:ext cx="1325563" cy="7957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&lt;$</a:t>
            </a:r>
            <a:r>
              <a:rPr lang="en-US" altLang="ko-KR" sz="1400" dirty="0" err="1"/>
              <a:t>Ewon</a:t>
            </a:r>
            <a:r>
              <a:rPr lang="en-US" altLang="ko-KR" sz="1400" dirty="0"/>
              <a:t>&gt;</a:t>
            </a:r>
          </a:p>
          <a:p>
            <a:pPr>
              <a:buFontTx/>
              <a:buChar char="-"/>
            </a:pPr>
            <a:r>
              <a:rPr lang="ko-KR" altLang="en-US" sz="1400" dirty="0"/>
              <a:t>재무 현황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B0322-9FEB-4618-9BC1-AE2F462D56AF}"/>
              </a:ext>
            </a:extLst>
          </p:cNvPr>
          <p:cNvSpPr txBox="1"/>
          <p:nvPr/>
        </p:nvSpPr>
        <p:spPr>
          <a:xfrm>
            <a:off x="377030" y="2593261"/>
            <a:ext cx="8690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매출 그래프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자산</a:t>
            </a:r>
            <a:r>
              <a:rPr lang="en-US" altLang="ko-KR" dirty="0"/>
              <a:t>, </a:t>
            </a:r>
            <a:r>
              <a:rPr lang="ko-KR" altLang="en-US" dirty="0"/>
              <a:t>부채</a:t>
            </a:r>
            <a:r>
              <a:rPr lang="en-US" altLang="ko-KR" dirty="0"/>
              <a:t>, </a:t>
            </a:r>
            <a:r>
              <a:rPr lang="ko-KR" altLang="en-US" dirty="0"/>
              <a:t>자본</a:t>
            </a:r>
            <a:r>
              <a:rPr lang="en-US" altLang="ko-KR" dirty="0"/>
              <a:t>, </a:t>
            </a:r>
            <a:r>
              <a:rPr lang="ko-KR" altLang="en-US" dirty="0"/>
              <a:t>매출액</a:t>
            </a:r>
            <a:r>
              <a:rPr lang="en-US" altLang="ko-KR" dirty="0"/>
              <a:t>, </a:t>
            </a:r>
            <a:r>
              <a:rPr lang="ko-KR" altLang="en-US" dirty="0"/>
              <a:t>영업이익</a:t>
            </a:r>
            <a:r>
              <a:rPr lang="en-US" altLang="ko-KR" dirty="0"/>
              <a:t>, </a:t>
            </a:r>
            <a:r>
              <a:rPr lang="ko-KR" altLang="en-US" dirty="0"/>
              <a:t>순이익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26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EB28-D96D-4D2A-8147-8287BC48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1" y="-1589"/>
            <a:ext cx="7886700" cy="1016198"/>
          </a:xfrm>
          <a:noFill/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기업의 주주 현황 분석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E62A-CA03-49B9-B2FA-BD5AFFA9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597673" y="-2125267"/>
            <a:ext cx="1325563" cy="7957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&lt;$</a:t>
            </a:r>
            <a:r>
              <a:rPr lang="en-US" altLang="ko-KR" sz="1400" dirty="0" err="1"/>
              <a:t>Ewon</a:t>
            </a:r>
            <a:r>
              <a:rPr lang="en-US" altLang="ko-KR" sz="1400" dirty="0"/>
              <a:t>&gt;</a:t>
            </a:r>
          </a:p>
          <a:p>
            <a:pPr>
              <a:buFontTx/>
              <a:buChar char="-"/>
            </a:pPr>
            <a:r>
              <a:rPr lang="ko-KR" altLang="en-US" sz="1400" dirty="0"/>
              <a:t>주주 현황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A9B609C8-7846-4F54-9536-9EC11F035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090803"/>
              </p:ext>
            </p:extLst>
          </p:nvPr>
        </p:nvGraphicFramePr>
        <p:xfrm>
          <a:off x="1524000" y="19875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44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EB28-D96D-4D2A-8147-8287BC48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1" y="-1589"/>
            <a:ext cx="7886700" cy="1016198"/>
          </a:xfrm>
          <a:noFill/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기업 대내외 환경분석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E62A-CA03-49B9-B2FA-BD5AFFA9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597673" y="-2125267"/>
            <a:ext cx="1325563" cy="7957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&lt;$</a:t>
            </a:r>
            <a:r>
              <a:rPr lang="en-US" altLang="ko-KR" sz="1400" dirty="0" err="1"/>
              <a:t>Ewon</a:t>
            </a:r>
            <a:r>
              <a:rPr lang="en-US" altLang="ko-KR" sz="1400" dirty="0"/>
              <a:t>&gt;</a:t>
            </a:r>
          </a:p>
          <a:p>
            <a:pPr>
              <a:buFontTx/>
              <a:buChar char="-"/>
            </a:pPr>
            <a:r>
              <a:rPr lang="ko-KR" altLang="en-US" sz="1400" dirty="0"/>
              <a:t>기업 내부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B0322-9FEB-4618-9BC1-AE2F462D56AF}"/>
              </a:ext>
            </a:extLst>
          </p:cNvPr>
          <p:cNvSpPr txBox="1"/>
          <p:nvPr/>
        </p:nvSpPr>
        <p:spPr>
          <a:xfrm>
            <a:off x="226615" y="1853406"/>
            <a:ext cx="86907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온라인에 카드 등록 및 사용시 보안성의 문제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스타트업 초기 단계임을 인지하여 부족한 경험을 토대로 기술을 개발하는 것 보다 안정적으로 이미 구현된 기술</a:t>
            </a:r>
            <a:r>
              <a:rPr lang="en-US" altLang="ko-KR" dirty="0"/>
              <a:t>(</a:t>
            </a:r>
            <a:r>
              <a:rPr lang="ko-KR" altLang="en-US" dirty="0"/>
              <a:t>안전성이 보장이 된</a:t>
            </a:r>
            <a:r>
              <a:rPr lang="en-US" altLang="ko-KR" dirty="0"/>
              <a:t>)</a:t>
            </a:r>
            <a:r>
              <a:rPr lang="ko-KR" altLang="en-US" dirty="0"/>
              <a:t>을 사용함으로써 현존하는 기술을 적용하는 방향으로 나아갈 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카드 추천 서비스</a:t>
            </a:r>
            <a:r>
              <a:rPr lang="en-US" altLang="ko-KR" dirty="0"/>
              <a:t>/</a:t>
            </a:r>
            <a:r>
              <a:rPr lang="ko-KR" altLang="en-US" dirty="0"/>
              <a:t>종합 금융관리 서비스 과연 어느</a:t>
            </a:r>
            <a:r>
              <a:rPr lang="en-US" altLang="ko-KR" dirty="0"/>
              <a:t> </a:t>
            </a:r>
            <a:r>
              <a:rPr lang="ko-KR" altLang="en-US" dirty="0"/>
              <a:t>측면인가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처음 기획 의도와 맞게 카드 추천 서비스를 중점으로 하고 추천 기술의 안전성이 확보가 된 후</a:t>
            </a:r>
            <a:r>
              <a:rPr lang="en-US" altLang="ko-KR" dirty="0"/>
              <a:t> </a:t>
            </a:r>
            <a:r>
              <a:rPr lang="ko-KR" altLang="en-US" dirty="0"/>
              <a:t>결제 서비스 도입</a:t>
            </a:r>
            <a:r>
              <a:rPr lang="en-US" altLang="ko-KR" dirty="0"/>
              <a:t> </a:t>
            </a:r>
            <a:r>
              <a:rPr lang="ko-KR" altLang="en-US" dirty="0"/>
              <a:t>및 금융 상품 제공 등 종합 금융관리 서비스로의 확장성을 고려할 예정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다른 서비스와의 차별성의 부족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앱 결제 서비스 도입을 통해 차별화 극복 예정</a:t>
            </a:r>
          </a:p>
        </p:txBody>
      </p:sp>
    </p:spTree>
    <p:extLst>
      <p:ext uri="{BB962C8B-B14F-4D97-AF65-F5344CB8AC3E}">
        <p14:creationId xmlns:p14="http://schemas.microsoft.com/office/powerpoint/2010/main" val="116530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EB28-D96D-4D2A-8147-8287BC48D9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기업 대내외 환경분석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E62A-CA03-49B9-B2FA-BD5AFFA945A7}"/>
              </a:ext>
            </a:extLst>
          </p:cNvPr>
          <p:cNvSpPr>
            <a:spLocks noGrp="1"/>
          </p:cNvSpPr>
          <p:nvPr>
            <p:ph type="body" orient="vert" idx="4294967295"/>
          </p:nvPr>
        </p:nvSpPr>
        <p:spPr>
          <a:xfrm>
            <a:off x="281781" y="1224222"/>
            <a:ext cx="1356519" cy="60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&lt;$</a:t>
            </a:r>
            <a:r>
              <a:rPr lang="en-US" altLang="ko-KR" sz="1400" dirty="0" err="1"/>
              <a:t>Ewon</a:t>
            </a:r>
            <a:r>
              <a:rPr lang="en-US" altLang="ko-KR" sz="1400" dirty="0"/>
              <a:t>&gt;</a:t>
            </a:r>
          </a:p>
          <a:p>
            <a:pPr>
              <a:buFontTx/>
              <a:buChar char="-"/>
            </a:pPr>
            <a:r>
              <a:rPr lang="ko-KR" altLang="en-US" sz="1400" dirty="0"/>
              <a:t>기업 외부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B0322-9FEB-4618-9BC1-AE2F462D56AF}"/>
              </a:ext>
            </a:extLst>
          </p:cNvPr>
          <p:cNvSpPr txBox="1"/>
          <p:nvPr/>
        </p:nvSpPr>
        <p:spPr>
          <a:xfrm>
            <a:off x="226615" y="1853406"/>
            <a:ext cx="86907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개인 신용카드 발급장수의 증가 및 이용건수  증가 추세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70B1B2-6920-47D4-93AA-AED59C5DF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" y="2352675"/>
            <a:ext cx="2743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9B0F21-6864-4DC7-B21D-E603E50C7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10" y="2222738"/>
            <a:ext cx="3127908" cy="173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E516D-D877-4580-944D-0BEE58ED97E9}"/>
              </a:ext>
            </a:extLst>
          </p:cNvPr>
          <p:cNvSpPr txBox="1"/>
          <p:nvPr/>
        </p:nvSpPr>
        <p:spPr>
          <a:xfrm>
            <a:off x="281781" y="4156450"/>
            <a:ext cx="7958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배달 앱 서비스의 활성화로 인한 카드 소비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주문시</a:t>
            </a:r>
            <a:r>
              <a:rPr lang="ko-KR" altLang="en-US" dirty="0"/>
              <a:t> 앱을 통한 미리 결제</a:t>
            </a:r>
            <a:r>
              <a:rPr lang="en-US" altLang="ko-KR" dirty="0"/>
              <a:t>/</a:t>
            </a:r>
            <a:r>
              <a:rPr lang="ko-KR" altLang="en-US" dirty="0"/>
              <a:t>만나서 결제 </a:t>
            </a:r>
            <a:endParaRPr lang="en-US" altLang="ko-KR" dirty="0"/>
          </a:p>
          <a:p>
            <a:r>
              <a:rPr lang="ko-KR" altLang="en-US" dirty="0"/>
              <a:t>코로나로 인해 미리 결제하는 추세</a:t>
            </a:r>
            <a:r>
              <a:rPr lang="en-US" altLang="ko-KR" dirty="0"/>
              <a:t>, </a:t>
            </a:r>
            <a:r>
              <a:rPr lang="ko-KR" altLang="en-US" dirty="0"/>
              <a:t>앱을 통한 미리 결제 서비스의 증가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데이터가 부족함</a:t>
            </a:r>
            <a:r>
              <a:rPr lang="en-US" altLang="ko-KR" dirty="0"/>
              <a:t>….</a:t>
            </a:r>
            <a:r>
              <a:rPr lang="ko-KR" altLang="en-US" dirty="0"/>
              <a:t>추측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66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280273" y="2773175"/>
            <a:ext cx="1280440" cy="1278469"/>
            <a:chOff x="2627680" y="1930396"/>
            <a:chExt cx="1707253" cy="1704625"/>
          </a:xfrm>
        </p:grpSpPr>
        <p:sp>
          <p:nvSpPr>
            <p:cNvPr id="5" name="자유형 4"/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8" name="그룹 7"/>
          <p:cNvGrpSpPr/>
          <p:nvPr/>
        </p:nvGrpSpPr>
        <p:grpSpPr>
          <a:xfrm rot="5400000">
            <a:off x="4585128" y="2749902"/>
            <a:ext cx="1280440" cy="1278469"/>
            <a:chOff x="2627680" y="1930396"/>
            <a:chExt cx="1707253" cy="1704625"/>
          </a:xfrm>
        </p:grpSpPr>
        <p:sp>
          <p:nvSpPr>
            <p:cNvPr id="9" name="자유형 8"/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AC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2866501" y="1951713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16200000">
            <a:off x="3279288" y="4094845"/>
            <a:ext cx="1280440" cy="1278469"/>
            <a:chOff x="2627680" y="1930396"/>
            <a:chExt cx="1707253" cy="1704625"/>
          </a:xfrm>
        </p:grpSpPr>
        <p:sp>
          <p:nvSpPr>
            <p:cNvPr id="12" name="자유형 11"/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F8A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 rot="10800000">
            <a:off x="4586113" y="4094749"/>
            <a:ext cx="1280440" cy="1280440"/>
            <a:chOff x="2627680" y="1930396"/>
            <a:chExt cx="1707253" cy="1707253"/>
          </a:xfrm>
        </p:grpSpPr>
        <p:sp>
          <p:nvSpPr>
            <p:cNvPr id="15" name="자유형 14"/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CB4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0800000">
              <a:off x="2627680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03750" y="519063"/>
            <a:ext cx="41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13" dirty="0">
                <a:solidFill>
                  <a:srgbClr val="46546B"/>
                </a:solidFill>
              </a:rPr>
              <a:t>SWOT Analysis</a:t>
            </a:r>
            <a:endParaRPr lang="ko-KR" altLang="en-US" sz="4800" b="1" spc="-113" dirty="0">
              <a:solidFill>
                <a:srgbClr val="46546B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430450" y="1350060"/>
            <a:ext cx="2311326" cy="0"/>
          </a:xfrm>
          <a:prstGeom prst="line">
            <a:avLst/>
          </a:prstGeom>
          <a:ln w="19050">
            <a:solidFill>
              <a:srgbClr val="465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53136" y="1804226"/>
            <a:ext cx="552739" cy="519931"/>
            <a:chOff x="93133" y="2334166"/>
            <a:chExt cx="736985" cy="693241"/>
          </a:xfrm>
        </p:grpSpPr>
        <p:sp>
          <p:nvSpPr>
            <p:cNvPr id="20" name="타원 19"/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solidFill>
              <a:srgbClr val="1CAE97"/>
            </a:solidFill>
            <a:ln>
              <a:solidFill>
                <a:srgbClr val="1CAE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93133" y="2346525"/>
              <a:ext cx="736985" cy="680882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853777" y="180422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46546B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26965" y="4116889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 err="1"/>
              <a:t>Theats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313629" y="4034742"/>
            <a:ext cx="518442" cy="518442"/>
            <a:chOff x="8748065" y="4187064"/>
            <a:chExt cx="691256" cy="691256"/>
          </a:xfrm>
        </p:grpSpPr>
        <p:sp>
          <p:nvSpPr>
            <p:cNvPr id="25" name="타원 24"/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solidFill>
              <a:srgbClr val="CB4D3E"/>
            </a:solidFill>
            <a:ln>
              <a:solidFill>
                <a:srgbClr val="CB4D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7026965" y="1837733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Weaknesses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8313629" y="1750667"/>
            <a:ext cx="518442" cy="518442"/>
            <a:chOff x="8389341" y="2737744"/>
            <a:chExt cx="691256" cy="691256"/>
          </a:xfrm>
        </p:grpSpPr>
        <p:sp>
          <p:nvSpPr>
            <p:cNvPr id="34" name="타원 33"/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solidFill>
              <a:srgbClr val="ACC56F"/>
            </a:solidFill>
            <a:ln>
              <a:solidFill>
                <a:srgbClr val="ACC5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366411" y="2334759"/>
            <a:ext cx="227462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- </a:t>
            </a:r>
            <a:r>
              <a:rPr lang="ko-KR" altLang="en-US" sz="14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보장된 시장성</a:t>
            </a:r>
            <a:endParaRPr lang="en-US" altLang="ko-KR" sz="1400" b="1" dirty="0">
              <a:ln>
                <a:solidFill>
                  <a:srgbClr val="B1B3B7">
                    <a:alpha val="0"/>
                  </a:srgbClr>
                </a:solidFill>
              </a:ln>
            </a:endParaRPr>
          </a:p>
          <a:p>
            <a:endParaRPr lang="en-US" altLang="ko-KR" sz="1400" b="1" dirty="0">
              <a:ln>
                <a:solidFill>
                  <a:srgbClr val="B1B3B7">
                    <a:alpha val="0"/>
                  </a:srgbClr>
                </a:solidFill>
              </a:ln>
            </a:endParaRPr>
          </a:p>
          <a:p>
            <a:r>
              <a:rPr lang="en-US" altLang="ko-KR" sz="14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- </a:t>
            </a:r>
            <a:r>
              <a:rPr lang="ko-KR" altLang="en-US" sz="14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결제 시스템 도입</a:t>
            </a:r>
            <a:endParaRPr lang="en-US" altLang="ko-KR" sz="1400" b="1" dirty="0">
              <a:ln>
                <a:solidFill>
                  <a:srgbClr val="B1B3B7">
                    <a:alpha val="0"/>
                  </a:srgbClr>
                </a:solidFill>
              </a:ln>
            </a:endParaRPr>
          </a:p>
          <a:p>
            <a:endParaRPr lang="en-US" altLang="ko-KR" sz="1400" b="1" dirty="0">
              <a:ln>
                <a:solidFill>
                  <a:srgbClr val="B1B3B7">
                    <a:alpha val="0"/>
                  </a:srgbClr>
                </a:solidFill>
              </a:ln>
            </a:endParaRPr>
          </a:p>
          <a:p>
            <a:r>
              <a:rPr lang="en-US" altLang="ko-KR" sz="14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- </a:t>
            </a:r>
            <a:r>
              <a:rPr lang="ko-KR" altLang="en-US" sz="14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서비스 방향의 유동성</a:t>
            </a:r>
            <a:endParaRPr lang="en-US" altLang="ko-KR" sz="1400" b="1" dirty="0">
              <a:ln>
                <a:solidFill>
                  <a:srgbClr val="B1B3B7">
                    <a:alpha val="0"/>
                  </a:srgbClr>
                </a:solidFill>
              </a:ln>
            </a:endParaRPr>
          </a:p>
          <a:p>
            <a:r>
              <a:rPr lang="ko-KR" altLang="en-US" sz="14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  </a:t>
            </a:r>
            <a:r>
              <a:rPr lang="en-US" altLang="ko-KR" sz="8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(</a:t>
            </a:r>
            <a:r>
              <a:rPr lang="ko-KR" altLang="en-US" sz="8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앱의 활용도</a:t>
            </a:r>
            <a:r>
              <a:rPr lang="en-US" altLang="ko-KR" sz="8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, </a:t>
            </a:r>
            <a:r>
              <a:rPr lang="ko-KR" altLang="en-US" sz="8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카드추천</a:t>
            </a:r>
            <a:r>
              <a:rPr lang="en-US" altLang="ko-KR" sz="8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-&gt;</a:t>
            </a:r>
            <a:r>
              <a:rPr lang="ko-KR" altLang="en-US" sz="8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종합 금융관리</a:t>
            </a:r>
            <a:r>
              <a:rPr lang="en-US" altLang="ko-KR" sz="800" b="1" dirty="0">
                <a:ln>
                  <a:solidFill>
                    <a:srgbClr val="B1B3B7">
                      <a:alpha val="0"/>
                    </a:srgbClr>
                  </a:solidFill>
                </a:ln>
              </a:rPr>
              <a:t>)</a:t>
            </a:r>
            <a:endParaRPr lang="ko-KR" altLang="en-US" sz="800" b="1" dirty="0">
              <a:ln>
                <a:solidFill>
                  <a:srgbClr val="B1B3B7">
                    <a:alpha val="0"/>
                  </a:srgbClr>
                </a:solidFill>
              </a:ln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0101" y="4657135"/>
            <a:ext cx="2899483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rgbClr val="B1B3B7"/>
                </a:solidFill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개인 신용카드 발급의 수 증가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</a:t>
            </a:r>
            <a:r>
              <a:rPr lang="ko-KR" altLang="en-US" b="1" dirty="0">
                <a:solidFill>
                  <a:schemeClr val="tx1"/>
                </a:solidFill>
              </a:rPr>
              <a:t> 카드를 통한 소비 이용건수 역시 증가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설문을 통해 서비스의 필요성 확보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소비자의 결제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시스템 활용 증가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네이버페이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카카오페이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삼성페이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51684" y="4684904"/>
            <a:ext cx="3166914" cy="2154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rgbClr val="B1B3B7"/>
                </a:solidFill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가까운 미래에 카드나 현금이 아닌 새로운 결제 서비스가 나올 가능성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이미 실존하는 경쟁사 다수 존재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   (</a:t>
            </a:r>
            <a:r>
              <a:rPr lang="ko-KR" altLang="en-US" sz="800" b="1" dirty="0">
                <a:solidFill>
                  <a:schemeClr val="tx1"/>
                </a:solidFill>
              </a:rPr>
              <a:t>시럽</a:t>
            </a:r>
            <a:r>
              <a:rPr lang="en-US" altLang="ko-KR" sz="800" b="1" dirty="0">
                <a:solidFill>
                  <a:schemeClr val="tx1"/>
                </a:solidFill>
              </a:rPr>
              <a:t>, </a:t>
            </a:r>
            <a:r>
              <a:rPr lang="ko-KR" altLang="en-US" sz="800" b="1" dirty="0" err="1">
                <a:solidFill>
                  <a:schemeClr val="tx1"/>
                </a:solidFill>
              </a:rPr>
              <a:t>트레트리</a:t>
            </a:r>
            <a:r>
              <a:rPr lang="en-US" altLang="ko-KR" sz="800" b="1" dirty="0">
                <a:solidFill>
                  <a:schemeClr val="tx1"/>
                </a:solidFill>
              </a:rPr>
              <a:t>, </a:t>
            </a:r>
            <a:r>
              <a:rPr lang="ko-KR" altLang="en-US" sz="800" b="1" dirty="0" err="1">
                <a:solidFill>
                  <a:schemeClr val="tx1"/>
                </a:solidFill>
              </a:rPr>
              <a:t>더쏀카드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결제 시스템의 안전성에 대한 불신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51684" y="2308007"/>
            <a:ext cx="3254017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rgbClr val="B1B3B7"/>
                </a:solidFill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유사 앱과의 차별화가 아직은 부족함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   (</a:t>
            </a:r>
            <a:r>
              <a:rPr lang="ko-KR" altLang="en-US" sz="1000" b="1" dirty="0">
                <a:solidFill>
                  <a:schemeClr val="tx1"/>
                </a:solidFill>
              </a:rPr>
              <a:t>결제 시스템 외에도 차별화 필요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개발 초기 단계에 안정성 확보 필요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서비스 홍보의 부재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58784" y="4015402"/>
            <a:ext cx="518442" cy="518442"/>
            <a:chOff x="317350" y="4176825"/>
            <a:chExt cx="691256" cy="691256"/>
          </a:xfrm>
        </p:grpSpPr>
        <p:sp>
          <p:nvSpPr>
            <p:cNvPr id="44" name="타원 43"/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solidFill>
              <a:srgbClr val="F5AC34"/>
            </a:solidFill>
            <a:ln>
              <a:solidFill>
                <a:srgbClr val="F5AC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853026" y="4097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Opportunities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11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2DF45B-47AE-431A-A9C7-543B762D4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SO</a:t>
            </a:r>
          </a:p>
          <a:p>
            <a:pPr>
              <a:buFontTx/>
              <a:buChar char="-"/>
            </a:pPr>
            <a:r>
              <a:rPr lang="ko-KR" altLang="en-US" sz="1400" dirty="0"/>
              <a:t>설문을 통한 서비스의 필요성 조사와 데이터 분석을 통한 확보된 시장성을 통해 고객    확보 가능성 보장</a:t>
            </a:r>
            <a:r>
              <a:rPr lang="en-US" altLang="ko-KR" sz="1400" dirty="0"/>
              <a:t>.</a:t>
            </a:r>
          </a:p>
          <a:p>
            <a:pPr>
              <a:buFontTx/>
              <a:buChar char="-"/>
            </a:pPr>
            <a:r>
              <a:rPr lang="ko-KR" altLang="en-US" sz="1400" dirty="0"/>
              <a:t>최근 배달 앱</a:t>
            </a:r>
            <a:r>
              <a:rPr lang="en-US" altLang="ko-KR" sz="1400" dirty="0"/>
              <a:t>, </a:t>
            </a:r>
            <a:r>
              <a:rPr lang="ko-KR" altLang="en-US" sz="1400" dirty="0"/>
              <a:t>온라인 쇼핑 등 이용자가 증가하는 추세</a:t>
            </a:r>
            <a:r>
              <a:rPr lang="en-US" altLang="ko-KR" sz="1400" dirty="0"/>
              <a:t>, </a:t>
            </a:r>
            <a:r>
              <a:rPr lang="ko-KR" altLang="en-US" sz="1400" dirty="0"/>
              <a:t>즉 결제 시스템의 도입 시 활용 가능성 확보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r>
              <a:rPr lang="en-US" altLang="ko-KR" dirty="0"/>
              <a:t>ST</a:t>
            </a:r>
          </a:p>
          <a:p>
            <a:pPr>
              <a:buFontTx/>
              <a:buChar char="-"/>
            </a:pPr>
            <a:r>
              <a:rPr lang="ko-KR" altLang="en-US" sz="1400" dirty="0"/>
              <a:t>유사 앱 분석을 철저히 하여 장점은 추가하고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단점은 보완해 내는 방향으로 개발     </a:t>
            </a:r>
            <a:r>
              <a:rPr lang="en-US" altLang="ko-KR" sz="1400" dirty="0"/>
              <a:t>(</a:t>
            </a:r>
            <a:r>
              <a:rPr lang="ko-KR" altLang="en-US" sz="1400" dirty="0"/>
              <a:t>결제 시스템</a:t>
            </a:r>
            <a:r>
              <a:rPr lang="en-US" altLang="ko-KR" sz="1400" dirty="0"/>
              <a:t>)</a:t>
            </a:r>
          </a:p>
          <a:p>
            <a:pPr>
              <a:buFontTx/>
              <a:buChar char="-"/>
            </a:pPr>
            <a:r>
              <a:rPr lang="ko-KR" altLang="en-US" sz="1400" dirty="0"/>
              <a:t>아직 서비스 방향을 언제든지 바꿀 수 있기에 새로운 결제 방식이 나온다면 개발했던 서비스를 토대로 빠르게 적용 가능</a:t>
            </a:r>
            <a:endParaRPr lang="en-US" altLang="ko-KR" sz="1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94F22127-1375-479C-97B1-8C2E2CC9E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WO</a:t>
            </a:r>
          </a:p>
          <a:p>
            <a:pPr>
              <a:buFontTx/>
              <a:buChar char="-"/>
            </a:pPr>
            <a:r>
              <a:rPr lang="ko-KR" altLang="en-US" sz="1400" dirty="0"/>
              <a:t>입증된 기술을 최대한 활용해 안정성 확보 필요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지속적인 설문조사와 </a:t>
            </a:r>
            <a:r>
              <a:rPr lang="en-US" altLang="ko-KR" sz="1400" dirty="0"/>
              <a:t>SNS</a:t>
            </a:r>
            <a:r>
              <a:rPr lang="ko-KR" altLang="en-US" sz="1400" dirty="0"/>
              <a:t>를 통해 서비스 홍보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설문조사를 통해 사용자가 실제로 원하는 기능요구를 </a:t>
            </a:r>
            <a:r>
              <a:rPr lang="ko-KR" altLang="en-US" sz="1400" dirty="0" err="1"/>
              <a:t>분석</a:t>
            </a:r>
            <a:r>
              <a:rPr lang="ko-KR" altLang="en-US" sz="1400" dirty="0" err="1">
                <a:solidFill>
                  <a:schemeClr val="bg1"/>
                </a:solidFill>
              </a:rPr>
              <a:t>ㅇㅇㅇㅇㅇㅇㅇㅇㅇㅇㅇㅇㅇㅇ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dirty="0"/>
              <a:t>WT</a:t>
            </a:r>
          </a:p>
          <a:p>
            <a:pPr>
              <a:buFontTx/>
              <a:buChar char="-"/>
            </a:pPr>
            <a:r>
              <a:rPr lang="ko-KR" altLang="en-US" sz="1400" dirty="0"/>
              <a:t>결제 시스템의 도입이 어려울 시 현존하는 결제 시스템으로 넘어가도록 서비스를 제공하는 방향성도 고려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5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541</Words>
  <Application>Microsoft Office PowerPoint</Application>
  <PresentationFormat>화면 슬라이드 쇼(4:3)</PresentationFormat>
  <Paragraphs>116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맑은 고딕</vt:lpstr>
      <vt:lpstr>Arial</vt:lpstr>
      <vt:lpstr>Office 테마</vt:lpstr>
      <vt:lpstr>1. 기업 개요</vt:lpstr>
      <vt:lpstr>2. 기업의 주요 산업</vt:lpstr>
      <vt:lpstr>3. 재무 현황 분석</vt:lpstr>
      <vt:lpstr>4. 기업의 주주 현황 분석</vt:lpstr>
      <vt:lpstr>5. 기업 대내외 환경분석</vt:lpstr>
      <vt:lpstr>5. 기업 대내외 환경분석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최지윤</dc:creator>
  <cp:lastModifiedBy>동우</cp:lastModifiedBy>
  <cp:revision>39</cp:revision>
  <dcterms:created xsi:type="dcterms:W3CDTF">2015-03-29T04:50:57Z</dcterms:created>
  <dcterms:modified xsi:type="dcterms:W3CDTF">2021-04-12T10:51:12Z</dcterms:modified>
</cp:coreProperties>
</file>