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1" r:id="rId4"/>
    <p:sldId id="300" r:id="rId5"/>
    <p:sldId id="296" r:id="rId6"/>
    <p:sldId id="312" r:id="rId7"/>
    <p:sldId id="310" r:id="rId8"/>
    <p:sldId id="295" r:id="rId9"/>
    <p:sldId id="314" r:id="rId10"/>
    <p:sldId id="319" r:id="rId11"/>
    <p:sldId id="281" r:id="rId12"/>
    <p:sldId id="327" r:id="rId13"/>
    <p:sldId id="328" r:id="rId14"/>
    <p:sldId id="313" r:id="rId15"/>
    <p:sldId id="299" r:id="rId16"/>
    <p:sldId id="326" r:id="rId17"/>
    <p:sldId id="298" r:id="rId18"/>
    <p:sldId id="315" r:id="rId19"/>
    <p:sldId id="318" r:id="rId20"/>
    <p:sldId id="329" r:id="rId21"/>
    <p:sldId id="331" r:id="rId22"/>
    <p:sldId id="330" r:id="rId23"/>
    <p:sldId id="316" r:id="rId24"/>
    <p:sldId id="297" r:id="rId25"/>
    <p:sldId id="305" r:id="rId26"/>
    <p:sldId id="306" r:id="rId27"/>
    <p:sldId id="307" r:id="rId28"/>
    <p:sldId id="308" r:id="rId29"/>
    <p:sldId id="317" r:id="rId30"/>
    <p:sldId id="266" r:id="rId31"/>
    <p:sldId id="278" r:id="rId32"/>
    <p:sldId id="324" r:id="rId33"/>
    <p:sldId id="269" r:id="rId34"/>
    <p:sldId id="320" r:id="rId35"/>
    <p:sldId id="321" r:id="rId36"/>
    <p:sldId id="322" r:id="rId37"/>
    <p:sldId id="323" r:id="rId38"/>
    <p:sldId id="27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11"/>
            <p14:sldId id="300"/>
            <p14:sldId id="296"/>
          </p14:sldIdLst>
        </p14:section>
        <p14:section name="목적 및 배경" id="{5C7A8B4F-2ABB-408C-A30E-153756F50196}">
          <p14:sldIdLst>
            <p14:sldId id="312"/>
            <p14:sldId id="310"/>
            <p14:sldId id="295"/>
          </p14:sldIdLst>
        </p14:section>
        <p14:section name="시장조사" id="{97AFB685-1870-4BEA-A4A9-345F213BFC4F}">
          <p14:sldIdLst>
            <p14:sldId id="314"/>
            <p14:sldId id="319"/>
            <p14:sldId id="281"/>
            <p14:sldId id="327"/>
            <p14:sldId id="328"/>
          </p14:sldIdLst>
        </p14:section>
        <p14:section name="기술동향조사" id="{2035A34D-FE0D-41A3-967A-DE65BF9AADBA}">
          <p14:sldIdLst>
            <p14:sldId id="313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15"/>
            <p14:sldId id="318"/>
            <p14:sldId id="329"/>
            <p14:sldId id="331"/>
            <p14:sldId id="330"/>
          </p14:sldIdLst>
        </p14:section>
        <p14:section name="구현방안" id="{FA44927F-E9EC-4FFA-8793-D023F5DC7BFF}">
          <p14:sldIdLst>
            <p14:sldId id="316"/>
            <p14:sldId id="297"/>
            <p14:sldId id="305"/>
            <p14:sldId id="306"/>
            <p14:sldId id="307"/>
            <p14:sldId id="308"/>
          </p14:sldIdLst>
        </p14:section>
        <p14:section name="일정 및 개발 비용" id="{83763E72-A5DB-4846-9211-BC4619E2C48D}">
          <p14:sldIdLst>
            <p14:sldId id="317"/>
            <p14:sldId id="266"/>
            <p14:sldId id="278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1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759"/>
    <a:srgbClr val="F1ECE6"/>
    <a:srgbClr val="816047"/>
    <a:srgbClr val="B99981"/>
    <a:srgbClr val="675B55"/>
    <a:srgbClr val="554B45"/>
    <a:srgbClr val="443B32"/>
    <a:srgbClr val="4F464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9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0:10.383" idx="1">
    <p:pos x="10" y="10"/>
    <p:text>좀 더 픽토그램으로 명료하게 볼 수 있도록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34:13.266" idx="13">
    <p:pos x="10" y="146"/>
    <p:text>AI가 도드라져보이지 않게</p:text>
    <p:extLst>
      <p:ext uri="{C676402C-5697-4E1C-873F-D02D1690AC5C}">
        <p15:threadingInfo xmlns:p15="http://schemas.microsoft.com/office/powerpoint/2012/main" timeZoneBias="-540">
          <p15:parentCm authorId="3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4:47.653" idx="4">
    <p:pos x="10" y="10"/>
    <p:text>무조건 수정을 해야할 것 같긴함.....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19:37.667" idx="5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9:15.684" idx="12">
    <p:pos x="10" y="10"/>
    <p:text>여기는 디자인도 디자인이지만 내용적 추가가 중요할것같음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403" y="989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403" y="1125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19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736101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866692"/>
              </p:ext>
            </p:extLst>
          </p:nvPr>
        </p:nvGraphicFramePr>
        <p:xfrm>
          <a:off x="1093560" y="3564842"/>
          <a:ext cx="3743582" cy="2370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6626198" y="4068324"/>
            <a:ext cx="4472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이용자 증가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5947658" y="761015"/>
            <a:ext cx="5957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 </a:t>
            </a:r>
            <a:r>
              <a:rPr lang="ko-KR" altLang="en-US" sz="32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 월 약</a:t>
            </a:r>
            <a:r>
              <a:rPr lang="en-US" altLang="ko-KR" sz="32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3200" b="1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32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2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이상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이용건수는 매 월 꾸준히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유지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됨</a:t>
            </a:r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6096000" y="2254681"/>
            <a:ext cx="55120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1ECE6"/>
                </a:solidFill>
                <a:effectLst>
                  <a:glow rad="228600">
                    <a:srgbClr val="A07759">
                      <a:alpha val="40000"/>
                    </a:srgb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Mae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1ECE6"/>
                </a:solidFill>
                <a:effectLst>
                  <a:glow rad="228600">
                    <a:srgbClr val="A07759">
                      <a:alpha val="40000"/>
                    </a:srgb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월 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1ECE6"/>
                </a:solidFill>
                <a:effectLst>
                  <a:glow rad="228600">
                    <a:srgbClr val="A07759">
                      <a:alpha val="40000"/>
                    </a:srgb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1ECE6"/>
                </a:solidFill>
                <a:effectLst>
                  <a:glow rad="228600">
                    <a:srgbClr val="A07759">
                      <a:alpha val="40000"/>
                    </a:srgb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억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1ECE6"/>
              </a:solidFill>
              <a:effectLst>
                <a:glow rad="228600">
                  <a:srgbClr val="A07759">
                    <a:alpha val="40000"/>
                  </a:srgb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1ECE6"/>
                </a:solidFill>
                <a:effectLst>
                  <a:glow rad="228600">
                    <a:srgbClr val="A07759">
                      <a:alpha val="40000"/>
                    </a:srgb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GUN!</a:t>
            </a:r>
          </a:p>
        </p:txBody>
      </p:sp>
    </p:spTree>
    <p:extLst>
      <p:ext uri="{BB962C8B-B14F-4D97-AF65-F5344CB8AC3E}">
        <p14:creationId xmlns:p14="http://schemas.microsoft.com/office/powerpoint/2010/main" val="345533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509571" y="3036946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25" y="2032616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091185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2273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011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1277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등록 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상관없이 이를 통한 카드 등록이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불가능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9423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카드를 사용한 카드를 확인할 수 있음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420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더쏀카드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역시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1848995" y="2500013"/>
            <a:ext cx="2477272" cy="2477272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55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2420856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구편이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2736647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제휴처듣의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할인 쿠폰을 쉽게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발급받을 수 있으며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보관역시도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83603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2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04641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8195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568139" y="1867083"/>
            <a:ext cx="3642316" cy="20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strike="sngStrike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b="1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strike="sngStrike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strike="sngStrike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b="1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F39D8-ABA1-4AAD-B179-48E31A01AC9F}"/>
              </a:ext>
            </a:extLst>
          </p:cNvPr>
          <p:cNvSpPr/>
          <p:nvPr/>
        </p:nvSpPr>
        <p:spPr>
          <a:xfrm>
            <a:off x="645969" y="640020"/>
            <a:ext cx="3285547" cy="24237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빅데이터 이게 지금 세상 흐름이다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0C024-3C66-42D4-B081-32B947BCC45B}"/>
              </a:ext>
            </a:extLst>
          </p:cNvPr>
          <p:cNvSpPr txBox="1"/>
          <p:nvPr/>
        </p:nvSpPr>
        <p:spPr>
          <a:xfrm>
            <a:off x="1163782" y="12284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강점</a:t>
            </a:r>
            <a:r>
              <a:rPr lang="en-US" altLang="ko-KR" dirty="0">
                <a:solidFill>
                  <a:srgbClr val="F1ECE6"/>
                </a:solidFill>
              </a:rPr>
              <a:t>!!</a:t>
            </a:r>
            <a:endParaRPr lang="ko-KR" altLang="en-US" dirty="0">
              <a:solidFill>
                <a:srgbClr val="F1ECE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C632D-21CA-49D7-9E78-8D0E20AC2701}"/>
              </a:ext>
            </a:extLst>
          </p:cNvPr>
          <p:cNvSpPr txBox="1"/>
          <p:nvPr/>
        </p:nvSpPr>
        <p:spPr>
          <a:xfrm>
            <a:off x="785091" y="500610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1ECE6"/>
                </a:solidFill>
              </a:rPr>
              <a:t>뭐시기</a:t>
            </a:r>
            <a:r>
              <a:rPr lang="ko-KR" altLang="en-US" dirty="0">
                <a:solidFill>
                  <a:srgbClr val="F1ECE6"/>
                </a:solidFill>
              </a:rPr>
              <a:t> </a:t>
            </a:r>
            <a:r>
              <a:rPr lang="ko-KR" altLang="en-US" dirty="0" err="1">
                <a:solidFill>
                  <a:srgbClr val="F1ECE6"/>
                </a:solidFill>
              </a:rPr>
              <a:t>어저고</a:t>
            </a:r>
            <a:r>
              <a:rPr lang="ko-KR" altLang="en-US" dirty="0">
                <a:solidFill>
                  <a:srgbClr val="F1ECE6"/>
                </a:solidFill>
              </a:rPr>
              <a:t> 저쩌고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C13A7D-2A1E-4B11-A7C0-781C2865C896}"/>
              </a:ext>
            </a:extLst>
          </p:cNvPr>
          <p:cNvSpPr/>
          <p:nvPr/>
        </p:nvSpPr>
        <p:spPr>
          <a:xfrm>
            <a:off x="4239491" y="1597769"/>
            <a:ext cx="5158507" cy="400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</a:t>
            </a:r>
            <a:r>
              <a:rPr lang="en-US" altLang="ko-KR" dirty="0"/>
              <a:t>AI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4000" b="1" dirty="0"/>
              <a:t>김주헌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5A7C729-6ACA-4B3F-BF3C-500B881B66A5}"/>
              </a:ext>
            </a:extLst>
          </p:cNvPr>
          <p:cNvSpPr/>
          <p:nvPr/>
        </p:nvSpPr>
        <p:spPr>
          <a:xfrm>
            <a:off x="4488873" y="1420091"/>
            <a:ext cx="4017817" cy="401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결제 시스템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618833" y="856794"/>
            <a:ext cx="281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보안성 이걸로 어쩌고</a:t>
            </a:r>
            <a:endParaRPr lang="en-US" altLang="ko-KR" dirty="0">
              <a:solidFill>
                <a:srgbClr val="F1ECE6"/>
              </a:solidFill>
            </a:endParaRPr>
          </a:p>
          <a:p>
            <a:r>
              <a:rPr lang="ko-KR" altLang="en-US" dirty="0">
                <a:solidFill>
                  <a:srgbClr val="F1ECE6"/>
                </a:solidFill>
              </a:rPr>
              <a:t>약점을 커버함</a:t>
            </a:r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5A7C729-6ACA-4B3F-BF3C-500B881B66A5}"/>
              </a:ext>
            </a:extLst>
          </p:cNvPr>
          <p:cNvSpPr/>
          <p:nvPr/>
        </p:nvSpPr>
        <p:spPr>
          <a:xfrm>
            <a:off x="3916219" y="1420091"/>
            <a:ext cx="4017817" cy="401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알고리즘</a:t>
            </a:r>
            <a:endParaRPr lang="en-US" altLang="ko-KR" dirty="0"/>
          </a:p>
          <a:p>
            <a:pPr algn="ctr"/>
            <a:r>
              <a:rPr lang="ko-KR" altLang="en-US" dirty="0"/>
              <a:t>고동우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1081519" y="3348881"/>
            <a:ext cx="2585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우리 알고리즘이</a:t>
            </a:r>
            <a:endParaRPr lang="en-US" altLang="ko-KR" dirty="0">
              <a:solidFill>
                <a:srgbClr val="F1ECE6"/>
              </a:solidFill>
            </a:endParaRPr>
          </a:p>
          <a:p>
            <a:r>
              <a:rPr lang="ko-KR" altLang="en-US" dirty="0" err="1">
                <a:solidFill>
                  <a:srgbClr val="F1ECE6"/>
                </a:solidFill>
              </a:rPr>
              <a:t>다른데보다</a:t>
            </a:r>
            <a:r>
              <a:rPr lang="ko-KR" altLang="en-US" dirty="0">
                <a:solidFill>
                  <a:srgbClr val="F1ECE6"/>
                </a:solidFill>
              </a:rPr>
              <a:t> </a:t>
            </a:r>
            <a:r>
              <a:rPr lang="ko-KR" altLang="en-US" dirty="0" err="1">
                <a:solidFill>
                  <a:srgbClr val="F1ECE6"/>
                </a:solidFill>
              </a:rPr>
              <a:t>쩐다구</a:t>
            </a:r>
            <a:endParaRPr lang="en-US" altLang="ko-KR" dirty="0">
              <a:solidFill>
                <a:srgbClr val="F1ECE6"/>
              </a:solidFill>
            </a:endParaRPr>
          </a:p>
          <a:p>
            <a:r>
              <a:rPr lang="ko-KR" altLang="en-US" dirty="0" err="1">
                <a:solidFill>
                  <a:srgbClr val="F1ECE6"/>
                </a:solidFill>
              </a:rPr>
              <a:t>어느면에서</a:t>
            </a:r>
            <a:r>
              <a:rPr lang="en-US" altLang="ko-KR" dirty="0">
                <a:solidFill>
                  <a:srgbClr val="F1ECE6"/>
                </a:solidFill>
              </a:rPr>
              <a:t>~~~</a:t>
            </a:r>
            <a:endParaRPr lang="ko-KR" altLang="en-US" dirty="0">
              <a:solidFill>
                <a:srgbClr val="F1EC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3486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3934582" y="4928326"/>
            <a:ext cx="182075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4239750" y="494937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C870764-7A5A-400C-BBC0-D92438B83CF0}"/>
              </a:ext>
            </a:extLst>
          </p:cNvPr>
          <p:cNvSpPr/>
          <p:nvPr/>
        </p:nvSpPr>
        <p:spPr>
          <a:xfrm>
            <a:off x="9285575" y="492832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100BB-373C-47E0-BF02-B781F8422CF9}"/>
              </a:ext>
            </a:extLst>
          </p:cNvPr>
          <p:cNvSpPr txBox="1"/>
          <p:nvPr/>
        </p:nvSpPr>
        <p:spPr>
          <a:xfrm>
            <a:off x="9410464" y="494937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3B1D6D-029B-4E2D-AA05-EC3AD10B5AC2}"/>
              </a:ext>
            </a:extLst>
          </p:cNvPr>
          <p:cNvSpPr/>
          <p:nvPr/>
        </p:nvSpPr>
        <p:spPr>
          <a:xfrm>
            <a:off x="6759143" y="4949377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6C4F6-3310-4B84-A623-CA1581CDA138}"/>
              </a:ext>
            </a:extLst>
          </p:cNvPr>
          <p:cNvSpPr txBox="1"/>
          <p:nvPr/>
        </p:nvSpPr>
        <p:spPr>
          <a:xfrm>
            <a:off x="6833631" y="497042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03932" y="3188022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1629998" y="4949376"/>
            <a:ext cx="1420478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1616932" y="4970427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8" y="1621331"/>
            <a:ext cx="2279893" cy="498075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3556064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77413" y="1637346"/>
            <a:ext cx="639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포인트 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즉시할인 등의 우선순위 설정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담 회의 결정사항**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5750990-BED4-4A9B-95AB-D8C6C58749C9}"/>
              </a:ext>
            </a:extLst>
          </p:cNvPr>
          <p:cNvGrpSpPr/>
          <p:nvPr/>
        </p:nvGrpSpPr>
        <p:grpSpPr>
          <a:xfrm>
            <a:off x="3915826" y="5433082"/>
            <a:ext cx="177587" cy="146048"/>
            <a:chOff x="3871658" y="4706272"/>
            <a:chExt cx="177587" cy="14604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984D1C-53FC-4D16-BF39-B15E7D02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CE1771-7D42-49E1-8DBB-187B42151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194515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96069" y="3231410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875BB-7320-4CFC-A98A-FA0D34A0F100}"/>
              </a:ext>
            </a:extLst>
          </p:cNvPr>
          <p:cNvSpPr txBox="1"/>
          <p:nvPr/>
        </p:nvSpPr>
        <p:spPr>
          <a:xfrm>
            <a:off x="4141647" y="5182428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정확한 분류 방식은 알고리즘에 대한 자세한 조사와 분석을 통해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중순까지는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결정할 예정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752481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DDD08A2-7E46-48F2-97C9-9BDF1E6599B6}"/>
              </a:ext>
            </a:extLst>
          </p:cNvPr>
          <p:cNvSpPr txBox="1"/>
          <p:nvPr/>
        </p:nvSpPr>
        <p:spPr>
          <a:xfrm>
            <a:off x="4196070" y="1897882"/>
            <a:ext cx="53479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시스템 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: </a:t>
            </a:r>
            <a:r>
              <a:rPr lang="ko-KR" altLang="en-US" sz="24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(INNOPAY)</a:t>
            </a: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계약 관련 정보를 제공하지 않아 추후에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타사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서비스로 변경할 수 있음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(ex-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아임포트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049627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625602"/>
            <a:ext cx="534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이노페이와의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중계 가맹점 계약을 통해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7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어플과의 결제 시스템 연결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35736"/>
            <a:ext cx="53479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\130,000</a:t>
            </a: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7CB517-265A-4AAD-B9DC-1FAAC0EBC2CB}"/>
              </a:ext>
            </a:extLst>
          </p:cNvPr>
          <p:cNvSpPr txBox="1"/>
          <p:nvPr/>
        </p:nvSpPr>
        <p:spPr>
          <a:xfrm>
            <a:off x="4196070" y="2685350"/>
            <a:ext cx="534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카드사와의 계약이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29759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196069" y="4928885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196069" y="1841306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81167" y="3233638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10784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64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99530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21570" cy="73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11,358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793940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411748" y="3027425"/>
            <a:ext cx="150641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91502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555557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기준이라 가정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865850" y="1974241"/>
            <a:ext cx="140294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314068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60609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34242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8015927" y="1839898"/>
            <a:ext cx="182453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14,430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9078" y="3973984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756F883-094D-4F5D-ABB0-4DA9D9557651}"/>
              </a:ext>
            </a:extLst>
          </p:cNvPr>
          <p:cNvSpPr txBox="1"/>
          <p:nvPr/>
        </p:nvSpPr>
        <p:spPr>
          <a:xfrm>
            <a:off x="8322042" y="3161434"/>
            <a:ext cx="205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합계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\12,889,329 /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22042" y="4246555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C7995C7-2F1A-493A-93E0-73AF8CA07699}"/>
              </a:ext>
            </a:extLst>
          </p:cNvPr>
          <p:cNvGrpSpPr/>
          <p:nvPr/>
        </p:nvGrpSpPr>
        <p:grpSpPr>
          <a:xfrm>
            <a:off x="7898998" y="3221630"/>
            <a:ext cx="177587" cy="146048"/>
            <a:chOff x="3871658" y="4071645"/>
            <a:chExt cx="177587" cy="14604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1C19187-441A-4522-8DB7-94717F9E7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FA0EA70-EC0A-4573-BD90-A090EEAB6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335762"/>
            <a:ext cx="196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인당 연봉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DD5EB-A964-43A6-9CBC-502AC4539891}"/>
              </a:ext>
            </a:extLst>
          </p:cNvPr>
          <p:cNvSpPr txBox="1"/>
          <p:nvPr/>
        </p:nvSpPr>
        <p:spPr>
          <a:xfrm>
            <a:off x="8322042" y="4485977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서버용량 축소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22042" y="3868310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73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AA0AF9-DF71-4118-8E6F-139C14E3A808}"/>
              </a:ext>
            </a:extLst>
          </p:cNvPr>
          <p:cNvSpPr txBox="1"/>
          <p:nvPr/>
        </p:nvSpPr>
        <p:spPr>
          <a:xfrm>
            <a:off x="5641821" y="1074645"/>
            <a:ext cx="91076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785731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785731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1785731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193436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19343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438538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2122230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257043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5038093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45286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531462" cy="901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많은 카드들에 따라오는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금전 등록기 윤곽선">
            <a:extLst>
              <a:ext uri="{FF2B5EF4-FFF2-40B4-BE49-F238E27FC236}">
                <a16:creationId xmlns:a16="http://schemas.microsoft.com/office/drawing/2014/main" id="{1CEA5FD7-E1DA-45E5-9FB5-0A693F0E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2FD9D9-1591-4C4E-837E-68DBC38C646D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정교한 알고리즘을 통한 정확한 카드 추천</a:t>
            </a:r>
            <a:endParaRPr lang="en-US" altLang="ko-KR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뭔가 </a:t>
            </a:r>
            <a:r>
              <a:rPr lang="ko-KR" altLang="en-US" sz="1200" dirty="0" err="1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뭐시기까지</a:t>
            </a:r>
            <a:r>
              <a:rPr lang="ko-KR" altLang="en-US" sz="1200" dirty="0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고려하여 실질적으로</a:t>
            </a:r>
            <a:endParaRPr lang="en-US" altLang="ko-KR" sz="1200" dirty="0">
              <a:solidFill>
                <a:srgbClr val="816047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81604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1200" dirty="0">
              <a:solidFill>
                <a:srgbClr val="816047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6D3A524-2722-47ED-9587-8F4D50A450E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카드 확인 후 번거롭지 않음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F342B85-3C4F-4997-AC82-D312C938E0DB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소비자의 핸드폰 속 카드 혜택 비서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1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챗봇을</a:t>
            </a:r>
            <a:r>
              <a:rPr lang="ko-KR" altLang="en-US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이용한 각 사용자 별 맞춤 추천 서비스</a:t>
            </a:r>
            <a:endParaRPr lang="ko-KR" altLang="en-US" sz="12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3" name="그래픽 12" descr="인공 지능 윤곽선">
            <a:extLst>
              <a:ext uri="{FF2B5EF4-FFF2-40B4-BE49-F238E27FC236}">
                <a16:creationId xmlns:a16="http://schemas.microsoft.com/office/drawing/2014/main" id="{400D9B1A-BEBD-42CD-9873-8F2061174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040" y="4143012"/>
            <a:ext cx="1427018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9645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2763</Words>
  <Application>Microsoft Office PowerPoint</Application>
  <PresentationFormat>와이드스크린</PresentationFormat>
  <Paragraphs>596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강은영</cp:lastModifiedBy>
  <cp:revision>139</cp:revision>
  <dcterms:created xsi:type="dcterms:W3CDTF">2019-01-07T05:46:55Z</dcterms:created>
  <dcterms:modified xsi:type="dcterms:W3CDTF">2021-05-09T13:37:19Z</dcterms:modified>
</cp:coreProperties>
</file>