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3" r:id="rId5"/>
    <p:sldId id="304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B99981"/>
    <a:srgbClr val="443B32"/>
    <a:srgbClr val="4F4641"/>
    <a:srgbClr val="816047"/>
    <a:srgbClr val="675B55"/>
    <a:srgbClr val="554B45"/>
    <a:srgbClr val="A077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27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7D6B-DB79-4DC0-A26C-88B62B25A27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77174" y="3088640"/>
            <a:ext cx="303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질의응답 </a:t>
            </a:r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Review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590675" y="1597528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423977" y="1665471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Q1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61B971C-C52B-4C9B-B82A-02EA9C53E844}"/>
              </a:ext>
            </a:extLst>
          </p:cNvPr>
          <p:cNvSpPr/>
          <p:nvPr/>
        </p:nvSpPr>
        <p:spPr>
          <a:xfrm>
            <a:off x="1590675" y="2623949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9E7BC-4C22-4501-B248-0E26C4D9061E}"/>
              </a:ext>
            </a:extLst>
          </p:cNvPr>
          <p:cNvSpPr txBox="1"/>
          <p:nvPr/>
        </p:nvSpPr>
        <p:spPr>
          <a:xfrm>
            <a:off x="1423977" y="2681690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A1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EE77D1-9CD7-4F42-9508-B98888216E2E}"/>
              </a:ext>
            </a:extLst>
          </p:cNvPr>
          <p:cNvSpPr/>
          <p:nvPr/>
        </p:nvSpPr>
        <p:spPr>
          <a:xfrm>
            <a:off x="1590675" y="3829912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377B0A-8C74-4E35-A5DA-0CD91600DB3D}"/>
              </a:ext>
            </a:extLst>
          </p:cNvPr>
          <p:cNvSpPr txBox="1"/>
          <p:nvPr/>
        </p:nvSpPr>
        <p:spPr>
          <a:xfrm>
            <a:off x="1423977" y="3890150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Q2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E955320-8BF1-4FD3-8FA9-AC3BF5F57080}"/>
              </a:ext>
            </a:extLst>
          </p:cNvPr>
          <p:cNvSpPr/>
          <p:nvPr/>
        </p:nvSpPr>
        <p:spPr>
          <a:xfrm>
            <a:off x="1590675" y="4693495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75A21-EB25-4726-9BE0-561FC7BC5E03}"/>
              </a:ext>
            </a:extLst>
          </p:cNvPr>
          <p:cNvSpPr txBox="1"/>
          <p:nvPr/>
        </p:nvSpPr>
        <p:spPr>
          <a:xfrm>
            <a:off x="1423977" y="4753436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A2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CFB7-AD64-4739-8D4C-C287260E8352}"/>
              </a:ext>
            </a:extLst>
          </p:cNvPr>
          <p:cNvSpPr txBox="1"/>
          <p:nvPr/>
        </p:nvSpPr>
        <p:spPr>
          <a:xfrm>
            <a:off x="2262591" y="1493531"/>
            <a:ext cx="803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챗봇을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사용한다고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AI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개발 관련하여 직접 개발을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하실건지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기존의 기술을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사용하실건지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궁금합니다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B54F0-2787-4A90-8C52-4CF2B524BCA9}"/>
              </a:ext>
            </a:extLst>
          </p:cNvPr>
          <p:cNvSpPr txBox="1"/>
          <p:nvPr/>
        </p:nvSpPr>
        <p:spPr>
          <a:xfrm>
            <a:off x="2262591" y="2390554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Kakao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Developers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에서 제공하는 카카오톡 채널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API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를 이용할 예정입니다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</a:p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기본적인 입출력은 제공되지만 나머지 기능은 </a:t>
            </a:r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Javascripts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을 이용하여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Azure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서버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Ewon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App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에 연동할 수 있도록 할 예정입니다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A9AFD-0F19-43D4-862D-B7E25A381F15}"/>
              </a:ext>
            </a:extLst>
          </p:cNvPr>
          <p:cNvSpPr txBox="1"/>
          <p:nvPr/>
        </p:nvSpPr>
        <p:spPr>
          <a:xfrm>
            <a:off x="2262591" y="3725894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챗봇에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물품을 입력하면 해당 물품의 카드사 혜택 정보를 알려주신다고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오프라인 매장의 혜택을 알려준다면 사용자의 위치를 기반으로 하여 가장 가까운 매장을 추천해주는지 궁금합니다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247DA0-D12E-4D1D-A9BD-78FC4D422B38}"/>
              </a:ext>
            </a:extLst>
          </p:cNvPr>
          <p:cNvSpPr txBox="1"/>
          <p:nvPr/>
        </p:nvSpPr>
        <p:spPr>
          <a:xfrm>
            <a:off x="2262591" y="4737048"/>
            <a:ext cx="803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위치 서비스 및 개인정보 동의를 여부에 따라 두 가지 방법으로 정보를 제공하고자 합니다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800" kern="100" spc="0" dirty="0">
              <a:solidFill>
                <a:srgbClr val="F1ECE6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첫 번째로는 결제 내역을 통한 사용자의 위치 동선을 파악해 주변 매장을 알려주는 방식이 있습니다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두 번재로는 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GPS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기반으로 사용자의 위치를 받아와 주변 매장을 알려주는 방식을 사용합니다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다만 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GPS 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기반 추천 서비스는 사용시 꺼리는 사용자가 있을 수 있어 사전의 동의 여부에 따라 서비스의 제공 여부를 구분할 예정입니다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endParaRPr lang="ko-KR" altLang="en-US" sz="1800" kern="100" spc="0" dirty="0">
              <a:solidFill>
                <a:srgbClr val="F1ECE6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19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590675" y="1597528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423977" y="1665471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61B971C-C52B-4C9B-B82A-02EA9C53E844}"/>
              </a:ext>
            </a:extLst>
          </p:cNvPr>
          <p:cNvSpPr/>
          <p:nvPr/>
        </p:nvSpPr>
        <p:spPr>
          <a:xfrm>
            <a:off x="1590675" y="2623949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9E7BC-4C22-4501-B248-0E26C4D9061E}"/>
              </a:ext>
            </a:extLst>
          </p:cNvPr>
          <p:cNvSpPr txBox="1"/>
          <p:nvPr/>
        </p:nvSpPr>
        <p:spPr>
          <a:xfrm>
            <a:off x="1423977" y="2681690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EE77D1-9CD7-4F42-9508-B98888216E2E}"/>
              </a:ext>
            </a:extLst>
          </p:cNvPr>
          <p:cNvSpPr/>
          <p:nvPr/>
        </p:nvSpPr>
        <p:spPr>
          <a:xfrm>
            <a:off x="1590675" y="3829912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377B0A-8C74-4E35-A5DA-0CD91600DB3D}"/>
              </a:ext>
            </a:extLst>
          </p:cNvPr>
          <p:cNvSpPr txBox="1"/>
          <p:nvPr/>
        </p:nvSpPr>
        <p:spPr>
          <a:xfrm>
            <a:off x="1423977" y="3890150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Q4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E955320-8BF1-4FD3-8FA9-AC3BF5F57080}"/>
              </a:ext>
            </a:extLst>
          </p:cNvPr>
          <p:cNvSpPr/>
          <p:nvPr/>
        </p:nvSpPr>
        <p:spPr>
          <a:xfrm>
            <a:off x="1590675" y="4693495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75A21-EB25-4726-9BE0-561FC7BC5E03}"/>
              </a:ext>
            </a:extLst>
          </p:cNvPr>
          <p:cNvSpPr txBox="1"/>
          <p:nvPr/>
        </p:nvSpPr>
        <p:spPr>
          <a:xfrm>
            <a:off x="1423977" y="4753436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A4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CFB7-AD64-4739-8D4C-C287260E8352}"/>
              </a:ext>
            </a:extLst>
          </p:cNvPr>
          <p:cNvSpPr txBox="1"/>
          <p:nvPr/>
        </p:nvSpPr>
        <p:spPr>
          <a:xfrm>
            <a:off x="2262591" y="1493531"/>
            <a:ext cx="803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초기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AI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데이터는 세부적이고 구체적이기 힘들 것 같습니다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AI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추천 초기 데이터 확보는 어떻게 진행할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예정이신가요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?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B54F0-2787-4A90-8C52-4CF2B524BCA9}"/>
              </a:ext>
            </a:extLst>
          </p:cNvPr>
          <p:cNvSpPr txBox="1"/>
          <p:nvPr/>
        </p:nvSpPr>
        <p:spPr>
          <a:xfrm>
            <a:off x="2262591" y="2390554"/>
            <a:ext cx="8033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초기 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AI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데이터라고 명시하신 부분이 </a:t>
            </a:r>
            <a:r>
              <a:rPr lang="ko-KR" altLang="en-US" sz="1800" b="1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학습을 위한 데이터인지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800" b="1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추천 알고리즘을 위한 데이터인지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맑은 고딕" panose="020B0503020000020004" pitchFamily="50" charset="-127"/>
                <a:ea typeface="-윤고딕320" panose="02030504000101010101" pitchFamily="18" charset="-127"/>
              </a:rPr>
              <a:t> 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질문 상 파악이 어렵습니다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다만 </a:t>
            </a:r>
            <a:r>
              <a:rPr lang="ko-KR" altLang="en-US" sz="1800" kern="100" spc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챗봇을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통해 혜택을 추천하는 부분은 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AI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가 아닌 알고리즘을 통해 추천이 제시되고 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AI </a:t>
            </a:r>
            <a:r>
              <a:rPr lang="ko-KR" altLang="en-US" sz="1800" kern="100" spc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챗봇은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사용자와 대화를 하는 상담자 역할이라고 생각하시면 될 것 같습니다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800" kern="100" spc="0" dirty="0">
              <a:solidFill>
                <a:srgbClr val="F1ECE6"/>
              </a:solidFill>
              <a:effectLst/>
              <a:latin typeface="맑은 고딕" panose="020B0503020000020004" pitchFamily="50" charset="-127"/>
            </a:endParaRPr>
          </a:p>
          <a:p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A9AFD-0F19-43D4-862D-B7E25A381F15}"/>
              </a:ext>
            </a:extLst>
          </p:cNvPr>
          <p:cNvSpPr txBox="1"/>
          <p:nvPr/>
        </p:nvSpPr>
        <p:spPr>
          <a:xfrm>
            <a:off x="2262591" y="3725894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사업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계확한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것과 유사한 어플이 있다고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현재 카드 사용자에 비해 어플을 사용하지 않는 비율이 높다고 생각합니다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그 이유에 대한 </a:t>
            </a:r>
            <a:r>
              <a:rPr lang="en-US" altLang="ko-KR" dirty="0" err="1">
                <a:solidFill>
                  <a:srgbClr val="F1ECE6"/>
                </a:solidFill>
                <a:latin typeface="-윤고딕310"/>
              </a:rPr>
              <a:t>Ewon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팀의 의견과 이러한 사용자층까지도 유입할 방안이 무엇일지 궁금합니다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5F658-1BCB-4760-844E-088C2AC017AC}"/>
              </a:ext>
            </a:extLst>
          </p:cNvPr>
          <p:cNvSpPr txBox="1"/>
          <p:nvPr/>
        </p:nvSpPr>
        <p:spPr>
          <a:xfrm>
            <a:off x="2262591" y="4693495"/>
            <a:ext cx="803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우선 가장 큰 원인은 홍보의 </a:t>
            </a:r>
            <a:r>
              <a:rPr lang="ko-KR" altLang="en-US" sz="1800" kern="100" spc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부족이였다고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저희 팀은 생각합니다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저희 팀에서 설문조사를 통해 조사한 바로는 전체의 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80.2%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의 사람들이 이러한 서비스를 제공하는 앱의 존재를 모르고 있었습니다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따라서 결국 중요한 부분은 마케팅이라고 생각하여 홍보 방안에 대해서 팀에서 논의할 예정입니다</a:t>
            </a:r>
            <a:r>
              <a:rPr lang="en-US" altLang="ko-KR" sz="1800" kern="100" spc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800" kern="100" spc="0" dirty="0">
              <a:solidFill>
                <a:srgbClr val="F1ECE6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8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590675" y="1597528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423977" y="1665471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Q5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61B971C-C52B-4C9B-B82A-02EA9C53E844}"/>
              </a:ext>
            </a:extLst>
          </p:cNvPr>
          <p:cNvSpPr/>
          <p:nvPr/>
        </p:nvSpPr>
        <p:spPr>
          <a:xfrm>
            <a:off x="1590675" y="2752735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9E7BC-4C22-4501-B248-0E26C4D9061E}"/>
              </a:ext>
            </a:extLst>
          </p:cNvPr>
          <p:cNvSpPr txBox="1"/>
          <p:nvPr/>
        </p:nvSpPr>
        <p:spPr>
          <a:xfrm>
            <a:off x="1423977" y="2810476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A5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EE77D1-9CD7-4F42-9508-B98888216E2E}"/>
              </a:ext>
            </a:extLst>
          </p:cNvPr>
          <p:cNvSpPr/>
          <p:nvPr/>
        </p:nvSpPr>
        <p:spPr>
          <a:xfrm>
            <a:off x="1590675" y="4231016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377B0A-8C74-4E35-A5DA-0CD91600DB3D}"/>
              </a:ext>
            </a:extLst>
          </p:cNvPr>
          <p:cNvSpPr txBox="1"/>
          <p:nvPr/>
        </p:nvSpPr>
        <p:spPr>
          <a:xfrm>
            <a:off x="1423977" y="4291254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Q6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E955320-8BF1-4FD3-8FA9-AC3BF5F57080}"/>
              </a:ext>
            </a:extLst>
          </p:cNvPr>
          <p:cNvSpPr/>
          <p:nvPr/>
        </p:nvSpPr>
        <p:spPr>
          <a:xfrm>
            <a:off x="1590675" y="5493846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75A21-EB25-4726-9BE0-561FC7BC5E03}"/>
              </a:ext>
            </a:extLst>
          </p:cNvPr>
          <p:cNvSpPr txBox="1"/>
          <p:nvPr/>
        </p:nvSpPr>
        <p:spPr>
          <a:xfrm>
            <a:off x="1423977" y="5553787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A6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CFB7-AD64-4739-8D4C-C287260E8352}"/>
              </a:ext>
            </a:extLst>
          </p:cNvPr>
          <p:cNvSpPr txBox="1"/>
          <p:nvPr/>
        </p:nvSpPr>
        <p:spPr>
          <a:xfrm>
            <a:off x="2262591" y="1493531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만약 혜택을 받을 수 있지만 카드의 잔액이 부족하거나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신용카드의 한도를 초과한 경우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해당 카드로 결제를 진행하지 못하여 혜택을 받지 못하는 경우가 발생하는데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이러한 상황에서는 어떻게 대처하실 건가요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?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B54F0-2787-4A90-8C52-4CF2B524BCA9}"/>
              </a:ext>
            </a:extLst>
          </p:cNvPr>
          <p:cNvSpPr txBox="1"/>
          <p:nvPr/>
        </p:nvSpPr>
        <p:spPr>
          <a:xfrm>
            <a:off x="2262591" y="2519340"/>
            <a:ext cx="8033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우선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저희 서비스에서 가장 좋은 혜택 카드부터 사용자에게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Top3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를 보여주게 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이에 해당하는 카드들 중 결제가 불가한 경우 결제 과정에서 자동으로 결제가 불가능하기에 우선 결제 자체에 생길 문제는 없다고 생각합니다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다만 결제가 불가능한 카드를 계속 제시해주는 것은 비효율적이기 때문에 해당 부분의 기준은 재설정하도록 하겠습니다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A9AFD-0F19-43D4-862D-B7E25A381F15}"/>
              </a:ext>
            </a:extLst>
          </p:cNvPr>
          <p:cNvSpPr txBox="1"/>
          <p:nvPr/>
        </p:nvSpPr>
        <p:spPr>
          <a:xfrm>
            <a:off x="2275469" y="4127572"/>
            <a:ext cx="803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장바구니 시스템을 이용한다고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같은 카테고리의 직종일지 라도 프랜차이즈와 개인 사업장의 차이가 발생할 수 있고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같은 프랜차이즈 내에서도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매장별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정보의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차이가 발생할 수 있습니다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이를 잘 운영하기 위해서 장바구니 시스템에서의 항목 및 키워드가 구체적일 필요가 있을 것 같습니다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8DE1F-EB42-4DEF-BAD8-2CBA1650D9F9}"/>
              </a:ext>
            </a:extLst>
          </p:cNvPr>
          <p:cNvSpPr txBox="1"/>
          <p:nvPr/>
        </p:nvSpPr>
        <p:spPr>
          <a:xfrm>
            <a:off x="2275469" y="5340670"/>
            <a:ext cx="803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좋은 의견 감사드립니다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저희 역시 세부적이고 명확한 분류가 필요할 것이라고 판단하였습니다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다음 발표 시 분류 기준이나 정보를 받아와 저장하는 방법에 대해 구체화하여 보여드리도록 하겠습니다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304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질의응답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590675" y="1391338"/>
            <a:ext cx="505218" cy="505218"/>
          </a:xfrm>
          <a:prstGeom prst="ellipse">
            <a:avLst/>
          </a:prstGeom>
          <a:solidFill>
            <a:srgbClr val="675B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1423977" y="1459281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Q7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61B971C-C52B-4C9B-B82A-02EA9C53E844}"/>
              </a:ext>
            </a:extLst>
          </p:cNvPr>
          <p:cNvSpPr/>
          <p:nvPr/>
        </p:nvSpPr>
        <p:spPr>
          <a:xfrm>
            <a:off x="1590675" y="3087457"/>
            <a:ext cx="505218" cy="505218"/>
          </a:xfrm>
          <a:prstGeom prst="ellipse">
            <a:avLst/>
          </a:prstGeom>
          <a:solidFill>
            <a:srgbClr val="B9998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9E7BC-4C22-4501-B248-0E26C4D9061E}"/>
              </a:ext>
            </a:extLst>
          </p:cNvPr>
          <p:cNvSpPr txBox="1"/>
          <p:nvPr/>
        </p:nvSpPr>
        <p:spPr>
          <a:xfrm>
            <a:off x="1423977" y="3132317"/>
            <a:ext cx="8194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A7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FCFB7-AD64-4739-8D4C-C287260E8352}"/>
              </a:ext>
            </a:extLst>
          </p:cNvPr>
          <p:cNvSpPr txBox="1"/>
          <p:nvPr/>
        </p:nvSpPr>
        <p:spPr>
          <a:xfrm>
            <a:off x="2262591" y="1287341"/>
            <a:ext cx="8033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(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최적카드 추천을 위한 인공지능 결제 시스템과 이를 위한 결제 장치 및 통합카드 결제 단말기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)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특허와 관련하여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해당 특허의 시스템인 여러 가지 카드를 하나로 묶는 것이 </a:t>
            </a:r>
            <a:r>
              <a:rPr lang="ko-KR" altLang="en-US" dirty="0" err="1">
                <a:solidFill>
                  <a:srgbClr val="F1ECE6"/>
                </a:solidFill>
                <a:latin typeface="-윤고딕310"/>
              </a:rPr>
              <a:t>이팀의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 창업 목표와 동일한데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그것을 제외하고도 경쟁력을 가질 수 있을까요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?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또한 그 정보에 추가적으로 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‘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매장의 정보 수집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＇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을 하신다고 하셨는데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10"/>
              </a:rPr>
              <a:t>그것이 해당 특허와 논란이 생기지 않는지가 궁금합니다</a:t>
            </a:r>
            <a:r>
              <a:rPr lang="en-US" altLang="ko-KR" dirty="0">
                <a:solidFill>
                  <a:srgbClr val="F1ECE6"/>
                </a:solidFill>
                <a:latin typeface="-윤고딕310"/>
              </a:rPr>
              <a:t>.</a:t>
            </a:r>
            <a:endParaRPr lang="ko-KR" altLang="en-US" dirty="0">
              <a:solidFill>
                <a:srgbClr val="F1ECE6"/>
              </a:solidFill>
              <a:latin typeface="-윤고딕31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B54F0-2787-4A90-8C52-4CF2B524BCA9}"/>
              </a:ext>
            </a:extLst>
          </p:cNvPr>
          <p:cNvSpPr txBox="1"/>
          <p:nvPr/>
        </p:nvSpPr>
        <p:spPr>
          <a:xfrm>
            <a:off x="2262591" y="2854062"/>
            <a:ext cx="8033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발표 자료 준비 미숙과 발표자의 역량 부족으로 저희 서비스의 목표가 제대로 전달되지 못했다고 생각합니다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시각화를 통해 보다 정확하게 어떠한 서비스인지 전달하도록 하겠습니다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</a:p>
          <a:p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우선 저희 서비스는 카드를 하나의 카드를 통해 결제하는 서비스가 아닙니다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사용자가 가지고 있는 카드 중 가장 혜택이 큰 카드를 찾아 해당 카드로 결제할 수 있게 연결해주는 것입니다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sz="1600" dirty="0" err="1">
                <a:solidFill>
                  <a:srgbClr val="F1ECE6"/>
                </a:solidFill>
                <a:latin typeface="-윤고딕310"/>
              </a:rPr>
              <a:t>겨앵력의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 경우 최적 카드 </a:t>
            </a:r>
            <a:r>
              <a:rPr lang="ko-KR" altLang="en-US" sz="1600" dirty="0" err="1">
                <a:solidFill>
                  <a:srgbClr val="F1ECE6"/>
                </a:solidFill>
                <a:latin typeface="-윤고딕310"/>
              </a:rPr>
              <a:t>추천뿐만이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 아니라 </a:t>
            </a:r>
            <a:r>
              <a:rPr lang="ko-KR" altLang="en-US" sz="1600" dirty="0" err="1">
                <a:solidFill>
                  <a:srgbClr val="F1ECE6"/>
                </a:solidFill>
                <a:latin typeface="-윤고딕310"/>
              </a:rPr>
              <a:t>챗봇을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 통해 사용자가 원하는 상황에 대한 혜택을 편리하게 검색할 수 있게 하는 것이 차별화 전략으로 쓰일 예정입니다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</a:p>
          <a:p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또한 매장 데이터에 관한 부분은 추후 구체화할 </a:t>
            </a:r>
            <a:r>
              <a:rPr lang="ko-KR" altLang="en-US" sz="1600" dirty="0" err="1">
                <a:solidFill>
                  <a:srgbClr val="F1ECE6"/>
                </a:solidFill>
                <a:latin typeface="-윤고딕310"/>
              </a:rPr>
              <a:t>예정이여서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 아직 확정되지 않았습니다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매장 정보수집에 대해 해당 특허에서는 문제가 발생하지 않을 것으로 생각됩니다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</a:t>
            </a:r>
          </a:p>
          <a:p>
            <a:endParaRPr lang="en-US" altLang="ko-KR" sz="1600" dirty="0">
              <a:solidFill>
                <a:srgbClr val="F1ECE6"/>
              </a:solidFill>
              <a:latin typeface="-윤고딕310"/>
            </a:endParaRPr>
          </a:p>
          <a:p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다만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특허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출원번호 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: 10-2020-0087376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위치 정보에 기초한 매장정보 안내 방법 및 시스템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)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을 참고해보니 말씀하신 매장 데이터 수집에 대한 논란이 발생할 수 있다고 생각합니다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 </a:t>
            </a:r>
            <a:r>
              <a:rPr lang="ko-KR" altLang="en-US" sz="1600" dirty="0">
                <a:solidFill>
                  <a:srgbClr val="F1ECE6"/>
                </a:solidFill>
                <a:latin typeface="-윤고딕310"/>
              </a:rPr>
              <a:t>이부분은 해당 특허를 추가적으로 분석하여 회피 혹은 활용 방안으로 말씀드리도록 하겠습니다</a:t>
            </a:r>
            <a:r>
              <a:rPr lang="en-US" altLang="ko-KR" sz="1600" dirty="0">
                <a:solidFill>
                  <a:srgbClr val="F1ECE6"/>
                </a:solidFill>
                <a:latin typeface="-윤고딕310"/>
              </a:rPr>
              <a:t>. </a:t>
            </a:r>
            <a:endParaRPr lang="ko-KR" altLang="en-US" sz="1600" dirty="0">
              <a:solidFill>
                <a:srgbClr val="F1ECE6"/>
              </a:solidFill>
              <a:latin typeface="-윤고딕310"/>
            </a:endParaRPr>
          </a:p>
        </p:txBody>
      </p:sp>
    </p:spTree>
    <p:extLst>
      <p:ext uri="{BB962C8B-B14F-4D97-AF65-F5344CB8AC3E}">
        <p14:creationId xmlns:p14="http://schemas.microsoft.com/office/powerpoint/2010/main" val="241808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668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</vt:lpstr>
      <vt:lpstr>맑은 고딕</vt:lpstr>
      <vt:lpstr>-윤고딕310</vt:lpstr>
      <vt:lpstr>-윤고딕320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강은영</cp:lastModifiedBy>
  <cp:revision>102</cp:revision>
  <dcterms:created xsi:type="dcterms:W3CDTF">2019-01-07T05:46:55Z</dcterms:created>
  <dcterms:modified xsi:type="dcterms:W3CDTF">2021-05-04T06:30:09Z</dcterms:modified>
</cp:coreProperties>
</file>