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1" r:id="rId2"/>
    <p:sldId id="262" r:id="rId3"/>
    <p:sldId id="256" r:id="rId4"/>
    <p:sldId id="263" r:id="rId5"/>
    <p:sldId id="265" r:id="rId6"/>
    <p:sldId id="266" r:id="rId7"/>
    <p:sldId id="264" r:id="rId8"/>
    <p:sldId id="269" r:id="rId9"/>
    <p:sldId id="270" r:id="rId10"/>
    <p:sldId id="267" r:id="rId11"/>
    <p:sldId id="268" r:id="rId12"/>
    <p:sldId id="276" r:id="rId13"/>
    <p:sldId id="277" r:id="rId14"/>
    <p:sldId id="282" r:id="rId15"/>
    <p:sldId id="283" r:id="rId16"/>
    <p:sldId id="285" r:id="rId17"/>
    <p:sldId id="278" r:id="rId18"/>
    <p:sldId id="284"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94660"/>
  </p:normalViewPr>
  <p:slideViewPr>
    <p:cSldViewPr snapToGrid="0">
      <p:cViewPr varScale="1">
        <p:scale>
          <a:sx n="105" d="100"/>
          <a:sy n="105"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4064A-9D4B-4FB8-8A2D-73BCA12476F5}"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C1E9-6B17-41D3-8382-9A0010A5E74E}" type="slidenum">
              <a:rPr lang="en-US" smtClean="0"/>
              <a:t>‹#›</a:t>
            </a:fld>
            <a:endParaRPr lang="en-US"/>
          </a:p>
        </p:txBody>
      </p:sp>
    </p:spTree>
    <p:extLst>
      <p:ext uri="{BB962C8B-B14F-4D97-AF65-F5344CB8AC3E}">
        <p14:creationId xmlns:p14="http://schemas.microsoft.com/office/powerpoint/2010/main" val="191966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4228A-2C49-5C96-2C73-F2951FA5EB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6CBC2-C3C0-33B8-4164-5060564A5B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2F7E4-A9C8-00D3-E00C-6019E97EC8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2212BF-A031-C979-D740-B8F27F63504C}"/>
              </a:ext>
            </a:extLst>
          </p:cNvPr>
          <p:cNvSpPr>
            <a:spLocks noGrp="1"/>
          </p:cNvSpPr>
          <p:nvPr>
            <p:ph type="sldNum" sz="quarter" idx="5"/>
          </p:nvPr>
        </p:nvSpPr>
        <p:spPr/>
        <p:txBody>
          <a:bodyPr/>
          <a:lstStyle/>
          <a:p>
            <a:fld id="{19DCC1E9-6B17-41D3-8382-9A0010A5E74E}" type="slidenum">
              <a:rPr lang="en-US" smtClean="0"/>
              <a:t>1</a:t>
            </a:fld>
            <a:endParaRPr lang="en-US"/>
          </a:p>
        </p:txBody>
      </p:sp>
    </p:spTree>
    <p:extLst>
      <p:ext uri="{BB962C8B-B14F-4D97-AF65-F5344CB8AC3E}">
        <p14:creationId xmlns:p14="http://schemas.microsoft.com/office/powerpoint/2010/main" val="3381178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77594-F317-C75F-BC7B-D70E3197EF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4D042-7CA3-37F7-B9A1-50BB21E600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E8679B-EEC5-6463-A9D2-7B5883309D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78AE68-4F00-4E1D-12A8-FFACEF1AECFD}"/>
              </a:ext>
            </a:extLst>
          </p:cNvPr>
          <p:cNvSpPr>
            <a:spLocks noGrp="1"/>
          </p:cNvSpPr>
          <p:nvPr>
            <p:ph type="sldNum" sz="quarter" idx="5"/>
          </p:nvPr>
        </p:nvSpPr>
        <p:spPr/>
        <p:txBody>
          <a:bodyPr/>
          <a:lstStyle/>
          <a:p>
            <a:fld id="{19DCC1E9-6B17-41D3-8382-9A0010A5E74E}" type="slidenum">
              <a:rPr lang="en-US" smtClean="0"/>
              <a:t>10</a:t>
            </a:fld>
            <a:endParaRPr lang="en-US"/>
          </a:p>
        </p:txBody>
      </p:sp>
    </p:spTree>
    <p:extLst>
      <p:ext uri="{BB962C8B-B14F-4D97-AF65-F5344CB8AC3E}">
        <p14:creationId xmlns:p14="http://schemas.microsoft.com/office/powerpoint/2010/main" val="1801346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4E79B-D841-A5CC-2C76-B679C0848F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0BBDD8-656C-4DBB-B1AC-1E3C002592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D93686-61EE-D441-C878-488830FBCE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947E1F-FDEE-9758-DDA9-FE26C558A69E}"/>
              </a:ext>
            </a:extLst>
          </p:cNvPr>
          <p:cNvSpPr>
            <a:spLocks noGrp="1"/>
          </p:cNvSpPr>
          <p:nvPr>
            <p:ph type="sldNum" sz="quarter" idx="5"/>
          </p:nvPr>
        </p:nvSpPr>
        <p:spPr/>
        <p:txBody>
          <a:bodyPr/>
          <a:lstStyle/>
          <a:p>
            <a:fld id="{19DCC1E9-6B17-41D3-8382-9A0010A5E74E}" type="slidenum">
              <a:rPr lang="en-US" smtClean="0"/>
              <a:t>11</a:t>
            </a:fld>
            <a:endParaRPr lang="en-US"/>
          </a:p>
        </p:txBody>
      </p:sp>
    </p:spTree>
    <p:extLst>
      <p:ext uri="{BB962C8B-B14F-4D97-AF65-F5344CB8AC3E}">
        <p14:creationId xmlns:p14="http://schemas.microsoft.com/office/powerpoint/2010/main" val="3591487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66E55-CCC7-9451-BC6D-865ED027FD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904CA-C4EF-3B0E-565C-09875A595B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DE2C7F-8E68-BA30-C242-B8833DE040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8C8D69-41B9-5E14-21D6-958DE87A05B8}"/>
              </a:ext>
            </a:extLst>
          </p:cNvPr>
          <p:cNvSpPr>
            <a:spLocks noGrp="1"/>
          </p:cNvSpPr>
          <p:nvPr>
            <p:ph type="sldNum" sz="quarter" idx="5"/>
          </p:nvPr>
        </p:nvSpPr>
        <p:spPr/>
        <p:txBody>
          <a:bodyPr/>
          <a:lstStyle/>
          <a:p>
            <a:fld id="{19DCC1E9-6B17-41D3-8382-9A0010A5E74E}" type="slidenum">
              <a:rPr lang="en-US" smtClean="0"/>
              <a:t>12</a:t>
            </a:fld>
            <a:endParaRPr lang="en-US"/>
          </a:p>
        </p:txBody>
      </p:sp>
    </p:spTree>
    <p:extLst>
      <p:ext uri="{BB962C8B-B14F-4D97-AF65-F5344CB8AC3E}">
        <p14:creationId xmlns:p14="http://schemas.microsoft.com/office/powerpoint/2010/main" val="877962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B3C31-B10E-A587-6112-BB9FABB193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73EFE0-99BA-6818-AC2B-8E7EB7D947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1EEFF0-C984-5607-047C-E5F457C2D4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768BF8-9E60-45A7-B0E6-27796418AABC}"/>
              </a:ext>
            </a:extLst>
          </p:cNvPr>
          <p:cNvSpPr>
            <a:spLocks noGrp="1"/>
          </p:cNvSpPr>
          <p:nvPr>
            <p:ph type="sldNum" sz="quarter" idx="5"/>
          </p:nvPr>
        </p:nvSpPr>
        <p:spPr/>
        <p:txBody>
          <a:bodyPr/>
          <a:lstStyle/>
          <a:p>
            <a:fld id="{19DCC1E9-6B17-41D3-8382-9A0010A5E74E}" type="slidenum">
              <a:rPr lang="en-US" smtClean="0"/>
              <a:t>13</a:t>
            </a:fld>
            <a:endParaRPr lang="en-US"/>
          </a:p>
        </p:txBody>
      </p:sp>
    </p:spTree>
    <p:extLst>
      <p:ext uri="{BB962C8B-B14F-4D97-AF65-F5344CB8AC3E}">
        <p14:creationId xmlns:p14="http://schemas.microsoft.com/office/powerpoint/2010/main" val="315340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1A555-6757-25E1-3574-E77063CB8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53438-B3F9-AC6C-2419-182158A6B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EE9DCB-E828-2FD0-ECAA-B82EF5A376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1CFCB6-FB8B-963F-3DE8-C57ADF416E3A}"/>
              </a:ext>
            </a:extLst>
          </p:cNvPr>
          <p:cNvSpPr>
            <a:spLocks noGrp="1"/>
          </p:cNvSpPr>
          <p:nvPr>
            <p:ph type="sldNum" sz="quarter" idx="5"/>
          </p:nvPr>
        </p:nvSpPr>
        <p:spPr/>
        <p:txBody>
          <a:bodyPr/>
          <a:lstStyle/>
          <a:p>
            <a:fld id="{19DCC1E9-6B17-41D3-8382-9A0010A5E74E}" type="slidenum">
              <a:rPr lang="en-US" smtClean="0"/>
              <a:t>14</a:t>
            </a:fld>
            <a:endParaRPr lang="en-US"/>
          </a:p>
        </p:txBody>
      </p:sp>
    </p:spTree>
    <p:extLst>
      <p:ext uri="{BB962C8B-B14F-4D97-AF65-F5344CB8AC3E}">
        <p14:creationId xmlns:p14="http://schemas.microsoft.com/office/powerpoint/2010/main" val="1226460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A3A4F-0BFB-0117-BEBC-81BF332FC3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27CC06-80A7-C4EF-800F-8C98C52483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C8E945-29DF-184B-DDB9-846F5EE4A9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5E022C-D1AB-37AF-65F7-1BDE0E5D5D3F}"/>
              </a:ext>
            </a:extLst>
          </p:cNvPr>
          <p:cNvSpPr>
            <a:spLocks noGrp="1"/>
          </p:cNvSpPr>
          <p:nvPr>
            <p:ph type="sldNum" sz="quarter" idx="5"/>
          </p:nvPr>
        </p:nvSpPr>
        <p:spPr/>
        <p:txBody>
          <a:bodyPr/>
          <a:lstStyle/>
          <a:p>
            <a:fld id="{19DCC1E9-6B17-41D3-8382-9A0010A5E74E}" type="slidenum">
              <a:rPr lang="en-US" smtClean="0"/>
              <a:t>15</a:t>
            </a:fld>
            <a:endParaRPr lang="en-US"/>
          </a:p>
        </p:txBody>
      </p:sp>
    </p:spTree>
    <p:extLst>
      <p:ext uri="{BB962C8B-B14F-4D97-AF65-F5344CB8AC3E}">
        <p14:creationId xmlns:p14="http://schemas.microsoft.com/office/powerpoint/2010/main" val="2078813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AD6D1-6542-709B-2F88-7659AAB6D3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F161F-DF24-2534-56F4-8EAB6AF882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17A408-05F1-776A-0EAB-6D788282D1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2CCAB4-6327-2B56-E0BC-99977DA4CD37}"/>
              </a:ext>
            </a:extLst>
          </p:cNvPr>
          <p:cNvSpPr>
            <a:spLocks noGrp="1"/>
          </p:cNvSpPr>
          <p:nvPr>
            <p:ph type="sldNum" sz="quarter" idx="5"/>
          </p:nvPr>
        </p:nvSpPr>
        <p:spPr/>
        <p:txBody>
          <a:bodyPr/>
          <a:lstStyle/>
          <a:p>
            <a:fld id="{19DCC1E9-6B17-41D3-8382-9A0010A5E74E}" type="slidenum">
              <a:rPr lang="en-US" smtClean="0"/>
              <a:t>16</a:t>
            </a:fld>
            <a:endParaRPr lang="en-US"/>
          </a:p>
        </p:txBody>
      </p:sp>
    </p:spTree>
    <p:extLst>
      <p:ext uri="{BB962C8B-B14F-4D97-AF65-F5344CB8AC3E}">
        <p14:creationId xmlns:p14="http://schemas.microsoft.com/office/powerpoint/2010/main" val="63653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5B21D-53AE-B921-9EB4-7A2DFF4762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162D5-DF8A-C80B-973F-83BE14E02D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90D78-E114-9BBC-501E-AAD92CF907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1B9478-F3F3-2AE1-A60E-674E2177407A}"/>
              </a:ext>
            </a:extLst>
          </p:cNvPr>
          <p:cNvSpPr>
            <a:spLocks noGrp="1"/>
          </p:cNvSpPr>
          <p:nvPr>
            <p:ph type="sldNum" sz="quarter" idx="5"/>
          </p:nvPr>
        </p:nvSpPr>
        <p:spPr/>
        <p:txBody>
          <a:bodyPr/>
          <a:lstStyle/>
          <a:p>
            <a:fld id="{19DCC1E9-6B17-41D3-8382-9A0010A5E74E}" type="slidenum">
              <a:rPr lang="en-US" smtClean="0"/>
              <a:t>17</a:t>
            </a:fld>
            <a:endParaRPr lang="en-US"/>
          </a:p>
        </p:txBody>
      </p:sp>
    </p:spTree>
    <p:extLst>
      <p:ext uri="{BB962C8B-B14F-4D97-AF65-F5344CB8AC3E}">
        <p14:creationId xmlns:p14="http://schemas.microsoft.com/office/powerpoint/2010/main" val="1181833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8D1E4-153C-D0D7-3D40-C2D90FE4CA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DADFA-575E-9B79-578F-F4CD2420C9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C7596-45BA-E65E-8056-B0C03FE8BD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95822-E685-75A6-1D76-E2E840DE2D51}"/>
              </a:ext>
            </a:extLst>
          </p:cNvPr>
          <p:cNvSpPr>
            <a:spLocks noGrp="1"/>
          </p:cNvSpPr>
          <p:nvPr>
            <p:ph type="sldNum" sz="quarter" idx="5"/>
          </p:nvPr>
        </p:nvSpPr>
        <p:spPr/>
        <p:txBody>
          <a:bodyPr/>
          <a:lstStyle/>
          <a:p>
            <a:fld id="{19DCC1E9-6B17-41D3-8382-9A0010A5E74E}" type="slidenum">
              <a:rPr lang="en-US" smtClean="0"/>
              <a:t>18</a:t>
            </a:fld>
            <a:endParaRPr lang="en-US"/>
          </a:p>
        </p:txBody>
      </p:sp>
    </p:spTree>
    <p:extLst>
      <p:ext uri="{BB962C8B-B14F-4D97-AF65-F5344CB8AC3E}">
        <p14:creationId xmlns:p14="http://schemas.microsoft.com/office/powerpoint/2010/main" val="1754418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0EBAF-1388-3F3A-B5EC-193DD17168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5C1E75-8EF8-2E89-9D05-D52ACAC84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7F03F5-A182-C5AD-9AA9-B0E4C8CDB8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BF6277-E5AA-522D-E03E-8C7551AF8CC5}"/>
              </a:ext>
            </a:extLst>
          </p:cNvPr>
          <p:cNvSpPr>
            <a:spLocks noGrp="1"/>
          </p:cNvSpPr>
          <p:nvPr>
            <p:ph type="sldNum" sz="quarter" idx="5"/>
          </p:nvPr>
        </p:nvSpPr>
        <p:spPr/>
        <p:txBody>
          <a:bodyPr/>
          <a:lstStyle/>
          <a:p>
            <a:fld id="{19DCC1E9-6B17-41D3-8382-9A0010A5E74E}" type="slidenum">
              <a:rPr lang="en-US" smtClean="0"/>
              <a:t>19</a:t>
            </a:fld>
            <a:endParaRPr lang="en-US"/>
          </a:p>
        </p:txBody>
      </p:sp>
    </p:spTree>
    <p:extLst>
      <p:ext uri="{BB962C8B-B14F-4D97-AF65-F5344CB8AC3E}">
        <p14:creationId xmlns:p14="http://schemas.microsoft.com/office/powerpoint/2010/main" val="96773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68F2B-B348-1328-419C-04BA16FF4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A25D1-FC20-E164-EE8A-2E8712E709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8B47EE-44F2-FAC3-159D-5888D1BE9E3D}"/>
              </a:ext>
            </a:extLst>
          </p:cNvPr>
          <p:cNvSpPr>
            <a:spLocks noGrp="1"/>
          </p:cNvSpPr>
          <p:nvPr>
            <p:ph type="body" idx="1"/>
          </p:nvPr>
        </p:nvSpPr>
        <p:spPr/>
        <p:txBody>
          <a:bodyPr/>
          <a:lstStyle/>
          <a:p>
            <a:r>
              <a:rPr lang="en-US" dirty="0"/>
              <a:t>“In this project, we aim to tackle a real-world challenge of analyzing and interpreting health data effectively. By combining AI, generative models like Claude, and a user-friendly interface, the bot provides users with intuitive insights, actionable advice, and visualizations to improve their health management experience. It is an all-in-one solution accessible through platforms like </a:t>
            </a:r>
            <a:r>
              <a:rPr lang="en-US" dirty="0" err="1"/>
              <a:t>streamlit</a:t>
            </a:r>
            <a:r>
              <a:rPr lang="en-US" dirty="0"/>
              <a:t>, ensuring ease of use.”</a:t>
            </a:r>
          </a:p>
        </p:txBody>
      </p:sp>
      <p:sp>
        <p:nvSpPr>
          <p:cNvPr id="4" name="Slide Number Placeholder 3">
            <a:extLst>
              <a:ext uri="{FF2B5EF4-FFF2-40B4-BE49-F238E27FC236}">
                <a16:creationId xmlns:a16="http://schemas.microsoft.com/office/drawing/2014/main" id="{B66C9FCF-4D5C-238A-DD72-9572E7F52527}"/>
              </a:ext>
            </a:extLst>
          </p:cNvPr>
          <p:cNvSpPr>
            <a:spLocks noGrp="1"/>
          </p:cNvSpPr>
          <p:nvPr>
            <p:ph type="sldNum" sz="quarter" idx="5"/>
          </p:nvPr>
        </p:nvSpPr>
        <p:spPr/>
        <p:txBody>
          <a:bodyPr/>
          <a:lstStyle/>
          <a:p>
            <a:fld id="{19DCC1E9-6B17-41D3-8382-9A0010A5E74E}" type="slidenum">
              <a:rPr lang="en-US" smtClean="0"/>
              <a:t>2</a:t>
            </a:fld>
            <a:endParaRPr lang="en-US"/>
          </a:p>
        </p:txBody>
      </p:sp>
    </p:spTree>
    <p:extLst>
      <p:ext uri="{BB962C8B-B14F-4D97-AF65-F5344CB8AC3E}">
        <p14:creationId xmlns:p14="http://schemas.microsoft.com/office/powerpoint/2010/main" val="214679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 pipeline that powers our AI Health Monitoring Bot. It begins with data ingestion from WHOOP's API, which is processed using a Python script. The script is containerized using Docker for portability and stored in Artifact Registry. Google Cloud Run executes the container as a serverless service, triggered every 6 hours by Google Cloud Scheduler. The final processed data is stored in a PostgreSQL database for further insights generation and visualizations.</a:t>
            </a:r>
          </a:p>
        </p:txBody>
      </p:sp>
      <p:sp>
        <p:nvSpPr>
          <p:cNvPr id="4" name="Slide Number Placeholder 3"/>
          <p:cNvSpPr>
            <a:spLocks noGrp="1"/>
          </p:cNvSpPr>
          <p:nvPr>
            <p:ph type="sldNum" sz="quarter" idx="5"/>
          </p:nvPr>
        </p:nvSpPr>
        <p:spPr/>
        <p:txBody>
          <a:bodyPr/>
          <a:lstStyle/>
          <a:p>
            <a:fld id="{19DCC1E9-6B17-41D3-8382-9A0010A5E74E}" type="slidenum">
              <a:rPr lang="en-US" smtClean="0"/>
              <a:t>3</a:t>
            </a:fld>
            <a:endParaRPr lang="en-US"/>
          </a:p>
        </p:txBody>
      </p:sp>
    </p:spTree>
    <p:extLst>
      <p:ext uri="{BB962C8B-B14F-4D97-AF65-F5344CB8AC3E}">
        <p14:creationId xmlns:p14="http://schemas.microsoft.com/office/powerpoint/2010/main" val="305151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8BD62-839D-1545-3451-FFF0C6B913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286273-9364-CCD3-0F6C-78E59901A3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B27767-5792-8D85-9741-74B5418769CF}"/>
              </a:ext>
            </a:extLst>
          </p:cNvPr>
          <p:cNvSpPr>
            <a:spLocks noGrp="1"/>
          </p:cNvSpPr>
          <p:nvPr>
            <p:ph type="body" idx="1"/>
          </p:nvPr>
        </p:nvSpPr>
        <p:spPr/>
        <p:txBody>
          <a:bodyPr/>
          <a:lstStyle/>
          <a:p>
            <a:r>
              <a:rPr lang="en-US" dirty="0"/>
              <a:t>“These steps summarize the script's functionality, starting with secure API authorization, fetching relevant health metrics, and storing them in PostgreSQL. Logging and error handling ensure smooth execution, while deployment on Google Cloud Run makes the service scalable and accessible.”</a:t>
            </a:r>
          </a:p>
        </p:txBody>
      </p:sp>
      <p:sp>
        <p:nvSpPr>
          <p:cNvPr id="4" name="Slide Number Placeholder 3">
            <a:extLst>
              <a:ext uri="{FF2B5EF4-FFF2-40B4-BE49-F238E27FC236}">
                <a16:creationId xmlns:a16="http://schemas.microsoft.com/office/drawing/2014/main" id="{E36D8AD9-4725-403E-2162-D83BD510062E}"/>
              </a:ext>
            </a:extLst>
          </p:cNvPr>
          <p:cNvSpPr>
            <a:spLocks noGrp="1"/>
          </p:cNvSpPr>
          <p:nvPr>
            <p:ph type="sldNum" sz="quarter" idx="5"/>
          </p:nvPr>
        </p:nvSpPr>
        <p:spPr/>
        <p:txBody>
          <a:bodyPr/>
          <a:lstStyle/>
          <a:p>
            <a:fld id="{19DCC1E9-6B17-41D3-8382-9A0010A5E74E}" type="slidenum">
              <a:rPr lang="en-US" smtClean="0"/>
              <a:t>4</a:t>
            </a:fld>
            <a:endParaRPr lang="en-US"/>
          </a:p>
        </p:txBody>
      </p:sp>
    </p:spTree>
    <p:extLst>
      <p:ext uri="{BB962C8B-B14F-4D97-AF65-F5344CB8AC3E}">
        <p14:creationId xmlns:p14="http://schemas.microsoft.com/office/powerpoint/2010/main" val="151929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02B3E-714C-F221-ED00-BEE88A894D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902A3F-DBA4-7358-FE66-07C9D7C44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DFF899-C78A-757B-C6AD-97633BCCC3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87FFD9-03A6-1262-8FCC-A5B357D7FF44}"/>
              </a:ext>
            </a:extLst>
          </p:cNvPr>
          <p:cNvSpPr>
            <a:spLocks noGrp="1"/>
          </p:cNvSpPr>
          <p:nvPr>
            <p:ph type="sldNum" sz="quarter" idx="5"/>
          </p:nvPr>
        </p:nvSpPr>
        <p:spPr/>
        <p:txBody>
          <a:bodyPr/>
          <a:lstStyle/>
          <a:p>
            <a:fld id="{19DCC1E9-6B17-41D3-8382-9A0010A5E74E}" type="slidenum">
              <a:rPr lang="en-US" smtClean="0"/>
              <a:t>5</a:t>
            </a:fld>
            <a:endParaRPr lang="en-US"/>
          </a:p>
        </p:txBody>
      </p:sp>
    </p:spTree>
    <p:extLst>
      <p:ext uri="{BB962C8B-B14F-4D97-AF65-F5344CB8AC3E}">
        <p14:creationId xmlns:p14="http://schemas.microsoft.com/office/powerpoint/2010/main" val="190432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B3516-E171-5FD1-BA64-5052F0F93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B91E6A-5B37-8A89-9BF6-4395DDF886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372EB2-A4E5-184C-A66F-C0E75B1273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88A547-3FDA-B78D-DE12-4097FBEB3BCD}"/>
              </a:ext>
            </a:extLst>
          </p:cNvPr>
          <p:cNvSpPr>
            <a:spLocks noGrp="1"/>
          </p:cNvSpPr>
          <p:nvPr>
            <p:ph type="sldNum" sz="quarter" idx="5"/>
          </p:nvPr>
        </p:nvSpPr>
        <p:spPr/>
        <p:txBody>
          <a:bodyPr/>
          <a:lstStyle/>
          <a:p>
            <a:fld id="{19DCC1E9-6B17-41D3-8382-9A0010A5E74E}" type="slidenum">
              <a:rPr lang="en-US" smtClean="0"/>
              <a:t>6</a:t>
            </a:fld>
            <a:endParaRPr lang="en-US"/>
          </a:p>
        </p:txBody>
      </p:sp>
    </p:spTree>
    <p:extLst>
      <p:ext uri="{BB962C8B-B14F-4D97-AF65-F5344CB8AC3E}">
        <p14:creationId xmlns:p14="http://schemas.microsoft.com/office/powerpoint/2010/main" val="357738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ED234-F0FA-0CA4-E7F0-72C5A521F7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9BB772-1AAE-651B-428C-3E05BE4A9A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0FE09B-79BE-6387-6CDB-E692B5A518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3B9A61-A61E-4D98-0DAD-6B22E8CA4B70}"/>
              </a:ext>
            </a:extLst>
          </p:cNvPr>
          <p:cNvSpPr>
            <a:spLocks noGrp="1"/>
          </p:cNvSpPr>
          <p:nvPr>
            <p:ph type="sldNum" sz="quarter" idx="5"/>
          </p:nvPr>
        </p:nvSpPr>
        <p:spPr/>
        <p:txBody>
          <a:bodyPr/>
          <a:lstStyle/>
          <a:p>
            <a:fld id="{19DCC1E9-6B17-41D3-8382-9A0010A5E74E}" type="slidenum">
              <a:rPr lang="en-US" smtClean="0"/>
              <a:t>7</a:t>
            </a:fld>
            <a:endParaRPr lang="en-US"/>
          </a:p>
        </p:txBody>
      </p:sp>
    </p:spTree>
    <p:extLst>
      <p:ext uri="{BB962C8B-B14F-4D97-AF65-F5344CB8AC3E}">
        <p14:creationId xmlns:p14="http://schemas.microsoft.com/office/powerpoint/2010/main" val="30601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83E01-0019-31DA-5382-187E3E018D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E4F29-4F3F-B8B4-1816-C45CC57EF1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3CBB6F-2CED-2853-648D-A31C42CFE8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B14016-B0E5-6EC6-63C1-C472E0825E41}"/>
              </a:ext>
            </a:extLst>
          </p:cNvPr>
          <p:cNvSpPr>
            <a:spLocks noGrp="1"/>
          </p:cNvSpPr>
          <p:nvPr>
            <p:ph type="sldNum" sz="quarter" idx="5"/>
          </p:nvPr>
        </p:nvSpPr>
        <p:spPr/>
        <p:txBody>
          <a:bodyPr/>
          <a:lstStyle/>
          <a:p>
            <a:fld id="{19DCC1E9-6B17-41D3-8382-9A0010A5E74E}" type="slidenum">
              <a:rPr lang="en-US" smtClean="0"/>
              <a:t>8</a:t>
            </a:fld>
            <a:endParaRPr lang="en-US"/>
          </a:p>
        </p:txBody>
      </p:sp>
    </p:spTree>
    <p:extLst>
      <p:ext uri="{BB962C8B-B14F-4D97-AF65-F5344CB8AC3E}">
        <p14:creationId xmlns:p14="http://schemas.microsoft.com/office/powerpoint/2010/main" val="3503835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6DF98-5228-97A7-B435-5C0140F4C4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12073B-CD57-15B1-E871-4DA7FCE9E1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C25E4B-85D9-42FC-C2B9-438B71BF2F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7D2B5C-213A-EB6B-9233-62915A342BD4}"/>
              </a:ext>
            </a:extLst>
          </p:cNvPr>
          <p:cNvSpPr>
            <a:spLocks noGrp="1"/>
          </p:cNvSpPr>
          <p:nvPr>
            <p:ph type="sldNum" sz="quarter" idx="5"/>
          </p:nvPr>
        </p:nvSpPr>
        <p:spPr/>
        <p:txBody>
          <a:bodyPr/>
          <a:lstStyle/>
          <a:p>
            <a:fld id="{19DCC1E9-6B17-41D3-8382-9A0010A5E74E}" type="slidenum">
              <a:rPr lang="en-US" smtClean="0"/>
              <a:t>9</a:t>
            </a:fld>
            <a:endParaRPr lang="en-US"/>
          </a:p>
        </p:txBody>
      </p:sp>
    </p:spTree>
    <p:extLst>
      <p:ext uri="{BB962C8B-B14F-4D97-AF65-F5344CB8AC3E}">
        <p14:creationId xmlns:p14="http://schemas.microsoft.com/office/powerpoint/2010/main" val="135137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0A63-E2A6-F761-6443-D57744C40A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28B6D3-FD0F-8BF2-E8B7-06A4ED828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31E1AB-61E3-CFE5-87AE-BC8F459F174A}"/>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5" name="Footer Placeholder 4">
            <a:extLst>
              <a:ext uri="{FF2B5EF4-FFF2-40B4-BE49-F238E27FC236}">
                <a16:creationId xmlns:a16="http://schemas.microsoft.com/office/drawing/2014/main" id="{391F5B2C-A698-12FB-D88C-0D03AFB3D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E99D0-C726-CA53-DA9A-9043D5A1F2F0}"/>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420556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4968-7020-046A-2873-592AFCF32F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39742-A126-2E94-200E-76A084E41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CA8B-045B-B166-9C1A-B650012D870B}"/>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5" name="Footer Placeholder 4">
            <a:extLst>
              <a:ext uri="{FF2B5EF4-FFF2-40B4-BE49-F238E27FC236}">
                <a16:creationId xmlns:a16="http://schemas.microsoft.com/office/drawing/2014/main" id="{BADED957-E819-18AD-CB6E-9E81DE040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F8C76-2C7C-7BF4-DEFA-6137E9E40FD7}"/>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24927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0688C-8DE8-F504-0365-4FE7F9F5AF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3921B7-1F24-42F2-3C94-7F07DB0CDB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F07EF-CE81-3366-B6F2-F6513BA82EFD}"/>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5" name="Footer Placeholder 4">
            <a:extLst>
              <a:ext uri="{FF2B5EF4-FFF2-40B4-BE49-F238E27FC236}">
                <a16:creationId xmlns:a16="http://schemas.microsoft.com/office/drawing/2014/main" id="{B88E2CC8-3C0A-8CFB-380F-D1F3B9F9F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83208-F9B0-6FE0-A9F0-C084CCC01F6B}"/>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341852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02DE-5555-8148-51C3-FD21D15490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57C46-93D4-F86C-F298-36521785C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A0941-E605-4B00-E9F6-6718E59D865F}"/>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5" name="Footer Placeholder 4">
            <a:extLst>
              <a:ext uri="{FF2B5EF4-FFF2-40B4-BE49-F238E27FC236}">
                <a16:creationId xmlns:a16="http://schemas.microsoft.com/office/drawing/2014/main" id="{3B48826A-F839-A38C-58A4-5ABC5FCFA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4A683-704E-C511-6B0F-70C45AC00415}"/>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235197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AA43-A1D2-B5A3-610C-DF4D53BDA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DBAF4C-C75A-528F-CB37-30EE393ACF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484E7-D082-551C-5C08-7EC471A76C3B}"/>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5" name="Footer Placeholder 4">
            <a:extLst>
              <a:ext uri="{FF2B5EF4-FFF2-40B4-BE49-F238E27FC236}">
                <a16:creationId xmlns:a16="http://schemas.microsoft.com/office/drawing/2014/main" id="{F9046FAC-65EF-DABD-4450-52DECC7C0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94EC-34C3-1256-CF4E-E86895A90203}"/>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269621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C251-D863-AE33-6FE5-217A0C3CF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99E00-AA56-50F1-7939-11FB5BFFA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FDA18D-10E3-F1F6-9FF7-67DEE746F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192972-6E5C-B00E-BE1B-4D6F235275F0}"/>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6" name="Footer Placeholder 5">
            <a:extLst>
              <a:ext uri="{FF2B5EF4-FFF2-40B4-BE49-F238E27FC236}">
                <a16:creationId xmlns:a16="http://schemas.microsoft.com/office/drawing/2014/main" id="{144CCBAC-67D8-09A4-89AB-9F332E6E1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CEB289-A1E7-E183-66CC-2ADDABFD75A2}"/>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283254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D5CB-EFE8-A13E-6D55-D3D1A40BB9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66AE8E-01AC-AA17-9086-B7C34000A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9612D2-C75D-F01C-57B5-EEEB631F9E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7982DD-CA74-0215-D1EF-2B196EA7A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3907E8-94E8-A879-6A31-3320074486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446475-A398-89E1-D616-E73FE5AD08BB}"/>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8" name="Footer Placeholder 7">
            <a:extLst>
              <a:ext uri="{FF2B5EF4-FFF2-40B4-BE49-F238E27FC236}">
                <a16:creationId xmlns:a16="http://schemas.microsoft.com/office/drawing/2014/main" id="{E776C628-D9EE-F3AB-6BCE-D3455EC7EA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20D8B7-54B8-7871-5A79-A64B97F56C3B}"/>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81816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E614-F6BA-758B-09F5-326BC1627B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8ACF55-EC21-9476-74C4-97ADCEFA2A9F}"/>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4" name="Footer Placeholder 3">
            <a:extLst>
              <a:ext uri="{FF2B5EF4-FFF2-40B4-BE49-F238E27FC236}">
                <a16:creationId xmlns:a16="http://schemas.microsoft.com/office/drawing/2014/main" id="{D14236CE-D0A5-FAAF-3CE4-185B06C5F4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813935-5B14-CC8E-31A1-3890000F7184}"/>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146375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68D50-DD4A-76E3-AB30-6511C5E54285}"/>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3" name="Footer Placeholder 2">
            <a:extLst>
              <a:ext uri="{FF2B5EF4-FFF2-40B4-BE49-F238E27FC236}">
                <a16:creationId xmlns:a16="http://schemas.microsoft.com/office/drawing/2014/main" id="{C660FA0F-F4BC-0C2D-0218-A8AB3020D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F45FB-287A-35F8-C7BE-B38C112EC454}"/>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82054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01A0-2542-F35E-5253-3486E3486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7FBA3-66A3-A24E-CDD4-DB4D6953EC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A700D8-C24F-4F61-4650-10E7BC2A0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E818E-6DD3-6BCA-45F5-DC4B1CEA1F5B}"/>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6" name="Footer Placeholder 5">
            <a:extLst>
              <a:ext uri="{FF2B5EF4-FFF2-40B4-BE49-F238E27FC236}">
                <a16:creationId xmlns:a16="http://schemas.microsoft.com/office/drawing/2014/main" id="{7BAA7C68-6B9A-AC6C-89A0-461B31410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E8A55-2DA3-4AE4-B807-20105AF6B96B}"/>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427601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AB11-FABB-37AC-964C-90D1D2EF6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D6E6E-AEB3-1F70-27E5-4929B1646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2E221-2131-9AE9-138F-175B88627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CF163-EA44-D3AD-AE74-40798C84A518}"/>
              </a:ext>
            </a:extLst>
          </p:cNvPr>
          <p:cNvSpPr>
            <a:spLocks noGrp="1"/>
          </p:cNvSpPr>
          <p:nvPr>
            <p:ph type="dt" sz="half" idx="10"/>
          </p:nvPr>
        </p:nvSpPr>
        <p:spPr/>
        <p:txBody>
          <a:bodyPr/>
          <a:lstStyle/>
          <a:p>
            <a:fld id="{B2C1F1BA-1FF1-47A2-9584-FEF6AB52A9E8}" type="datetimeFigureOut">
              <a:rPr lang="en-US" smtClean="0"/>
              <a:t>12/17/2024</a:t>
            </a:fld>
            <a:endParaRPr lang="en-US"/>
          </a:p>
        </p:txBody>
      </p:sp>
      <p:sp>
        <p:nvSpPr>
          <p:cNvPr id="6" name="Footer Placeholder 5">
            <a:extLst>
              <a:ext uri="{FF2B5EF4-FFF2-40B4-BE49-F238E27FC236}">
                <a16:creationId xmlns:a16="http://schemas.microsoft.com/office/drawing/2014/main" id="{B419EAD7-ECEF-B4EF-8F31-B040EE96D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D98A9-C99C-CC2D-348A-1069789E1BB6}"/>
              </a:ext>
            </a:extLst>
          </p:cNvPr>
          <p:cNvSpPr>
            <a:spLocks noGrp="1"/>
          </p:cNvSpPr>
          <p:nvPr>
            <p:ph type="sldNum" sz="quarter" idx="12"/>
          </p:nvPr>
        </p:nvSpPr>
        <p:spPr/>
        <p:txBody>
          <a:bodyPr/>
          <a:lstStyle/>
          <a:p>
            <a:fld id="{0A921E51-D388-4CA4-8A1E-7BA93B1012DF}" type="slidenum">
              <a:rPr lang="en-US" smtClean="0"/>
              <a:t>‹#›</a:t>
            </a:fld>
            <a:endParaRPr lang="en-US"/>
          </a:p>
        </p:txBody>
      </p:sp>
    </p:spTree>
    <p:extLst>
      <p:ext uri="{BB962C8B-B14F-4D97-AF65-F5344CB8AC3E}">
        <p14:creationId xmlns:p14="http://schemas.microsoft.com/office/powerpoint/2010/main" val="196244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C8C1A-F8A9-67A9-A738-616B24C2C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4D17C7-AD59-8FDF-8DB2-50E53D812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AE221-2EE1-CF1D-CE1D-D097495BF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C1F1BA-1FF1-47A2-9584-FEF6AB52A9E8}" type="datetimeFigureOut">
              <a:rPr lang="en-US" smtClean="0"/>
              <a:t>12/17/2024</a:t>
            </a:fld>
            <a:endParaRPr lang="en-US"/>
          </a:p>
        </p:txBody>
      </p:sp>
      <p:sp>
        <p:nvSpPr>
          <p:cNvPr id="5" name="Footer Placeholder 4">
            <a:extLst>
              <a:ext uri="{FF2B5EF4-FFF2-40B4-BE49-F238E27FC236}">
                <a16:creationId xmlns:a16="http://schemas.microsoft.com/office/drawing/2014/main" id="{1A19BB0E-8E14-EA06-3FEC-860810D7EA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8395173-1B23-BE16-8046-284C425EE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921E51-D388-4CA4-8A1E-7BA93B1012DF}" type="slidenum">
              <a:rPr lang="en-US" smtClean="0"/>
              <a:t>‹#›</a:t>
            </a:fld>
            <a:endParaRPr lang="en-US"/>
          </a:p>
        </p:txBody>
      </p:sp>
    </p:spTree>
    <p:extLst>
      <p:ext uri="{BB962C8B-B14F-4D97-AF65-F5344CB8AC3E}">
        <p14:creationId xmlns:p14="http://schemas.microsoft.com/office/powerpoint/2010/main" val="3594095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A07F40-2CB1-FDA9-1B04-19027A8D0278}"/>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0488AB8A-07A0-29E7-034C-2E04ADF03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D308796E-CF74-3C94-B4EC-3EF6A0ECD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62E841F8-97A8-355E-423D-DB3DB9230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5533C08-0D55-8039-8530-EC5C7A2F0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EEB657F5-84F4-E7D7-AF53-162576D6E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59825C9D-9443-38DF-81FA-C35622289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478D3F63-34DF-3812-5ED8-8C5655B3F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AB81ADC-7D7D-A275-85D1-D0568FC2D90A}"/>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EF69EF-9218-D298-F292-24848658363E}"/>
              </a:ext>
            </a:extLst>
          </p:cNvPr>
          <p:cNvSpPr txBox="1"/>
          <p:nvPr/>
        </p:nvSpPr>
        <p:spPr>
          <a:xfrm>
            <a:off x="2053010" y="3371487"/>
            <a:ext cx="8085978" cy="1077218"/>
          </a:xfrm>
          <a:prstGeom prst="rect">
            <a:avLst/>
          </a:prstGeom>
          <a:noFill/>
        </p:spPr>
        <p:txBody>
          <a:bodyPr wrap="square">
            <a:spAutoFit/>
          </a:bodyPr>
          <a:lstStyle/>
          <a:p>
            <a:pPr algn="ctr"/>
            <a:r>
              <a:rPr lang="en-US" sz="3200" b="1" dirty="0">
                <a:latin typeface="Nunito" pitchFamily="2" charset="0"/>
              </a:rPr>
              <a:t>AI-POWERED FITNESS TRACKER AND HEALTH MONITORING BOT</a:t>
            </a:r>
          </a:p>
        </p:txBody>
      </p:sp>
      <p:sp>
        <p:nvSpPr>
          <p:cNvPr id="6" name="TextBox 5">
            <a:extLst>
              <a:ext uri="{FF2B5EF4-FFF2-40B4-BE49-F238E27FC236}">
                <a16:creationId xmlns:a16="http://schemas.microsoft.com/office/drawing/2014/main" id="{D4584587-F32B-4FB1-A783-A9CA727E3B4C}"/>
              </a:ext>
            </a:extLst>
          </p:cNvPr>
          <p:cNvSpPr txBox="1"/>
          <p:nvPr/>
        </p:nvSpPr>
        <p:spPr>
          <a:xfrm>
            <a:off x="1564386" y="880672"/>
            <a:ext cx="9032748" cy="1200329"/>
          </a:xfrm>
          <a:prstGeom prst="rect">
            <a:avLst/>
          </a:prstGeom>
          <a:noFill/>
        </p:spPr>
        <p:txBody>
          <a:bodyPr wrap="square">
            <a:spAutoFit/>
          </a:bodyPr>
          <a:lstStyle/>
          <a:p>
            <a:pPr algn="ctr">
              <a:spcBef>
                <a:spcPts val="450"/>
              </a:spcBef>
              <a:spcAft>
                <a:spcPts val="450"/>
              </a:spcAft>
            </a:pPr>
            <a:r>
              <a:rPr lang="en-US" sz="3600" b="1" i="0" dirty="0">
                <a:effectLst/>
                <a:latin typeface="Nunito" pitchFamily="2" charset="0"/>
              </a:rPr>
              <a:t>DEVELOPING BUSINESS APPLICATIONS USING GEN-AI (BIA 810-A)</a:t>
            </a:r>
          </a:p>
        </p:txBody>
      </p:sp>
      <p:sp>
        <p:nvSpPr>
          <p:cNvPr id="8" name="TextBox 7">
            <a:extLst>
              <a:ext uri="{FF2B5EF4-FFF2-40B4-BE49-F238E27FC236}">
                <a16:creationId xmlns:a16="http://schemas.microsoft.com/office/drawing/2014/main" id="{73D65F03-6B6E-C0A7-FB68-47BD88962A2B}"/>
              </a:ext>
            </a:extLst>
          </p:cNvPr>
          <p:cNvSpPr txBox="1"/>
          <p:nvPr/>
        </p:nvSpPr>
        <p:spPr>
          <a:xfrm>
            <a:off x="4465701" y="2361942"/>
            <a:ext cx="3230118" cy="584775"/>
          </a:xfrm>
          <a:prstGeom prst="rect">
            <a:avLst/>
          </a:prstGeom>
          <a:noFill/>
        </p:spPr>
        <p:txBody>
          <a:bodyPr wrap="square">
            <a:spAutoFit/>
          </a:bodyPr>
          <a:lstStyle/>
          <a:p>
            <a:r>
              <a:rPr lang="en-US" sz="3200" b="1" dirty="0">
                <a:latin typeface="Nunito" pitchFamily="2" charset="0"/>
              </a:rPr>
              <a:t>FINAL PROJECT</a:t>
            </a:r>
          </a:p>
        </p:txBody>
      </p:sp>
      <p:sp>
        <p:nvSpPr>
          <p:cNvPr id="12" name="TextBox 11">
            <a:extLst>
              <a:ext uri="{FF2B5EF4-FFF2-40B4-BE49-F238E27FC236}">
                <a16:creationId xmlns:a16="http://schemas.microsoft.com/office/drawing/2014/main" id="{335013D9-A4A6-F32D-F14B-FD0E63F30E60}"/>
              </a:ext>
            </a:extLst>
          </p:cNvPr>
          <p:cNvSpPr txBox="1"/>
          <p:nvPr/>
        </p:nvSpPr>
        <p:spPr>
          <a:xfrm>
            <a:off x="1369945" y="5180316"/>
            <a:ext cx="2391156" cy="1077218"/>
          </a:xfrm>
          <a:prstGeom prst="rect">
            <a:avLst/>
          </a:prstGeom>
          <a:noFill/>
        </p:spPr>
        <p:txBody>
          <a:bodyPr wrap="square">
            <a:spAutoFit/>
          </a:bodyPr>
          <a:lstStyle/>
          <a:p>
            <a:pPr algn="ctr"/>
            <a:r>
              <a:rPr lang="en-US" sz="1600" b="1" dirty="0">
                <a:latin typeface="Nunito" pitchFamily="2" charset="0"/>
              </a:rPr>
              <a:t> ARUN KASHYAP</a:t>
            </a:r>
          </a:p>
          <a:p>
            <a:pPr algn="ctr"/>
            <a:r>
              <a:rPr lang="en-US" sz="1200" dirty="0">
                <a:latin typeface="Nunito" pitchFamily="2" charset="0"/>
              </a:rPr>
              <a:t> CWID: 20022803</a:t>
            </a:r>
          </a:p>
          <a:p>
            <a:pPr algn="ctr"/>
            <a:r>
              <a:rPr lang="en-US" sz="1200" dirty="0">
                <a:latin typeface="Nunito" pitchFamily="2" charset="0"/>
              </a:rPr>
              <a:t> M.S Data Science</a:t>
            </a:r>
          </a:p>
          <a:p>
            <a:pPr algn="ctr"/>
            <a:r>
              <a:rPr lang="en-US" sz="1200" dirty="0">
                <a:latin typeface="Nunito" pitchFamily="2" charset="0"/>
              </a:rPr>
              <a:t> Stevens Institute of Technology</a:t>
            </a:r>
          </a:p>
          <a:p>
            <a:pPr algn="ctr"/>
            <a:r>
              <a:rPr lang="en-US" sz="1200" dirty="0">
                <a:latin typeface="Nunito" pitchFamily="2" charset="0"/>
              </a:rPr>
              <a:t> Fall 2024</a:t>
            </a:r>
          </a:p>
        </p:txBody>
      </p:sp>
      <p:sp>
        <p:nvSpPr>
          <p:cNvPr id="13" name="TextBox 12">
            <a:extLst>
              <a:ext uri="{FF2B5EF4-FFF2-40B4-BE49-F238E27FC236}">
                <a16:creationId xmlns:a16="http://schemas.microsoft.com/office/drawing/2014/main" id="{369DB772-B40F-CBF7-7266-720920B8F3E3}"/>
              </a:ext>
            </a:extLst>
          </p:cNvPr>
          <p:cNvSpPr txBox="1"/>
          <p:nvPr/>
        </p:nvSpPr>
        <p:spPr>
          <a:xfrm>
            <a:off x="4538363" y="5180316"/>
            <a:ext cx="3115273" cy="1077218"/>
          </a:xfrm>
          <a:prstGeom prst="rect">
            <a:avLst/>
          </a:prstGeom>
          <a:noFill/>
        </p:spPr>
        <p:txBody>
          <a:bodyPr wrap="square">
            <a:spAutoFit/>
          </a:bodyPr>
          <a:lstStyle/>
          <a:p>
            <a:pPr algn="ctr"/>
            <a:r>
              <a:rPr lang="en-US" sz="1600" b="1" dirty="0">
                <a:latin typeface="Nunito" pitchFamily="2" charset="0"/>
              </a:rPr>
              <a:t> NIRANJAN REDDY SADULA</a:t>
            </a:r>
          </a:p>
          <a:p>
            <a:pPr algn="ctr"/>
            <a:r>
              <a:rPr lang="en-US" sz="1200" dirty="0">
                <a:latin typeface="Nunito" pitchFamily="2" charset="0"/>
              </a:rPr>
              <a:t> CWID: 20025413</a:t>
            </a:r>
          </a:p>
          <a:p>
            <a:pPr algn="ctr"/>
            <a:r>
              <a:rPr lang="en-US" sz="1200" dirty="0">
                <a:latin typeface="Nunito" pitchFamily="2" charset="0"/>
              </a:rPr>
              <a:t>M.S. Machine Learning</a:t>
            </a:r>
          </a:p>
          <a:p>
            <a:pPr algn="ctr"/>
            <a:r>
              <a:rPr lang="en-US" sz="1200" dirty="0">
                <a:latin typeface="Nunito" pitchFamily="2" charset="0"/>
              </a:rPr>
              <a:t> Stevens Institute of Technology</a:t>
            </a:r>
          </a:p>
          <a:p>
            <a:pPr algn="ctr"/>
            <a:r>
              <a:rPr lang="en-US" sz="1200" dirty="0">
                <a:latin typeface="Nunito" pitchFamily="2" charset="0"/>
              </a:rPr>
              <a:t> Fall 2024</a:t>
            </a:r>
          </a:p>
        </p:txBody>
      </p:sp>
      <p:sp>
        <p:nvSpPr>
          <p:cNvPr id="14" name="TextBox 13">
            <a:extLst>
              <a:ext uri="{FF2B5EF4-FFF2-40B4-BE49-F238E27FC236}">
                <a16:creationId xmlns:a16="http://schemas.microsoft.com/office/drawing/2014/main" id="{065C4315-56AB-579A-0FC1-1089AA8F4E0D}"/>
              </a:ext>
            </a:extLst>
          </p:cNvPr>
          <p:cNvSpPr txBox="1"/>
          <p:nvPr/>
        </p:nvSpPr>
        <p:spPr>
          <a:xfrm>
            <a:off x="8430898" y="5166607"/>
            <a:ext cx="2835356" cy="1323439"/>
          </a:xfrm>
          <a:prstGeom prst="rect">
            <a:avLst/>
          </a:prstGeom>
          <a:noFill/>
        </p:spPr>
        <p:txBody>
          <a:bodyPr wrap="square">
            <a:spAutoFit/>
          </a:bodyPr>
          <a:lstStyle/>
          <a:p>
            <a:pPr algn="ctr"/>
            <a:r>
              <a:rPr lang="en-US" sz="1600" b="1" dirty="0">
                <a:latin typeface="Nunito" pitchFamily="2" charset="0"/>
              </a:rPr>
              <a:t> SAI HARSHITH REDDY BONDUGULA</a:t>
            </a:r>
          </a:p>
          <a:p>
            <a:pPr algn="ctr"/>
            <a:r>
              <a:rPr lang="en-US" sz="1200" dirty="0">
                <a:latin typeface="Nunito" pitchFamily="2" charset="0"/>
              </a:rPr>
              <a:t> CWID: 20027869</a:t>
            </a:r>
          </a:p>
          <a:p>
            <a:pPr algn="ctr"/>
            <a:r>
              <a:rPr lang="en-US" sz="1200" dirty="0">
                <a:latin typeface="Nunito" pitchFamily="2" charset="0"/>
              </a:rPr>
              <a:t> M.S. BIA</a:t>
            </a:r>
          </a:p>
          <a:p>
            <a:pPr algn="ctr"/>
            <a:r>
              <a:rPr lang="en-US" sz="1200" dirty="0">
                <a:latin typeface="Nunito" pitchFamily="2" charset="0"/>
              </a:rPr>
              <a:t> Stevens Institute of Technology</a:t>
            </a:r>
          </a:p>
          <a:p>
            <a:pPr algn="ctr"/>
            <a:r>
              <a:rPr lang="en-US" sz="1200" dirty="0">
                <a:latin typeface="Nunito" pitchFamily="2" charset="0"/>
              </a:rPr>
              <a:t> Fall 2024</a:t>
            </a:r>
          </a:p>
        </p:txBody>
      </p:sp>
      <p:sp>
        <p:nvSpPr>
          <p:cNvPr id="16" name="TextBox 15">
            <a:extLst>
              <a:ext uri="{FF2B5EF4-FFF2-40B4-BE49-F238E27FC236}">
                <a16:creationId xmlns:a16="http://schemas.microsoft.com/office/drawing/2014/main" id="{4FB6F529-9684-DFB3-457A-90A7688841B4}"/>
              </a:ext>
            </a:extLst>
          </p:cNvPr>
          <p:cNvSpPr txBox="1"/>
          <p:nvPr/>
        </p:nvSpPr>
        <p:spPr>
          <a:xfrm>
            <a:off x="1992628" y="4386214"/>
            <a:ext cx="8206740" cy="369332"/>
          </a:xfrm>
          <a:prstGeom prst="rect">
            <a:avLst/>
          </a:prstGeom>
          <a:noFill/>
        </p:spPr>
        <p:txBody>
          <a:bodyPr wrap="square">
            <a:spAutoFit/>
          </a:bodyPr>
          <a:lstStyle/>
          <a:p>
            <a:r>
              <a:rPr lang="en-US" i="1" dirty="0">
                <a:latin typeface="Nunito" pitchFamily="2" charset="0"/>
              </a:rPr>
              <a:t>Empowering users with actionable health insights through AI-driven analytics.</a:t>
            </a:r>
          </a:p>
        </p:txBody>
      </p:sp>
    </p:spTree>
    <p:extLst>
      <p:ext uri="{BB962C8B-B14F-4D97-AF65-F5344CB8AC3E}">
        <p14:creationId xmlns:p14="http://schemas.microsoft.com/office/powerpoint/2010/main" val="31937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E3833-EE55-17E6-DB9B-94D1E2FC2860}"/>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AA4F1FCF-303D-5BB1-C241-D33B8D0AC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62FD6663-3D50-6E69-E45A-CB16EAA2B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9864747A-7059-EFFB-FE4F-8CB00C903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0FB9648-E4B9-E351-5609-7CF55F2AF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0CDF023C-99C5-BD99-CC37-FBE2CDD2F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437A6060-A176-6C9C-7BD5-612B58F3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3E9EF8C8-9410-CD11-A954-587F75280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64E5DA2-0E87-9E2B-3DD6-A5B8CFB6A5A3}"/>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816311D-0748-5003-CD8A-DAEE702AFAE5}"/>
              </a:ext>
            </a:extLst>
          </p:cNvPr>
          <p:cNvSpPr txBox="1"/>
          <p:nvPr/>
        </p:nvSpPr>
        <p:spPr>
          <a:xfrm>
            <a:off x="1789542" y="288485"/>
            <a:ext cx="5269626" cy="584775"/>
          </a:xfrm>
          <a:prstGeom prst="rect">
            <a:avLst/>
          </a:prstGeom>
          <a:noFill/>
        </p:spPr>
        <p:txBody>
          <a:bodyPr wrap="square">
            <a:spAutoFit/>
          </a:bodyPr>
          <a:lstStyle/>
          <a:p>
            <a:r>
              <a:rPr lang="en-US" sz="3200" b="1" dirty="0">
                <a:latin typeface="Nunito" pitchFamily="2" charset="0"/>
              </a:rPr>
              <a:t>SYSTEM FLOW</a:t>
            </a:r>
          </a:p>
        </p:txBody>
      </p:sp>
      <p:pic>
        <p:nvPicPr>
          <p:cNvPr id="7170" name="Picture 2">
            <a:extLst>
              <a:ext uri="{FF2B5EF4-FFF2-40B4-BE49-F238E27FC236}">
                <a16:creationId xmlns:a16="http://schemas.microsoft.com/office/drawing/2014/main" id="{9F4C956B-3391-B1FE-90A4-6DB06AF2C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907" y="594360"/>
            <a:ext cx="7933735" cy="606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41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F4F013-1B03-5E5D-652C-AA85E5930913}"/>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DCE87B5D-7DD9-EC40-AA91-0DA653D52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1F7F1F3B-3989-A381-987C-F33D78AF5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8C46DBC7-E7F7-F531-BE6C-1B242809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87A9FA87-C605-1538-AE6A-352C202D1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17E138C9-8F37-4604-B982-C2E4765C5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0076A3FA-F920-D83F-E996-BC1B7421F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2D1B1CC0-302A-76C0-EA54-075711862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2114BA9-9517-6DCC-CCE6-7049F6022EC0}"/>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B5C86CF-9048-2657-36DC-4976716B589A}"/>
              </a:ext>
            </a:extLst>
          </p:cNvPr>
          <p:cNvSpPr txBox="1"/>
          <p:nvPr/>
        </p:nvSpPr>
        <p:spPr>
          <a:xfrm>
            <a:off x="768174" y="1269668"/>
            <a:ext cx="9132927" cy="646331"/>
          </a:xfrm>
          <a:prstGeom prst="rect">
            <a:avLst/>
          </a:prstGeom>
          <a:noFill/>
        </p:spPr>
        <p:txBody>
          <a:bodyPr wrap="square">
            <a:spAutoFit/>
          </a:bodyPr>
          <a:lstStyle/>
          <a:p>
            <a:r>
              <a:rPr lang="en-US" b="1" dirty="0">
                <a:latin typeface="Nunito" pitchFamily="2" charset="0"/>
              </a:rPr>
              <a:t>PROMPT: </a:t>
            </a:r>
            <a:r>
              <a:rPr lang="en-US" i="1" dirty="0">
                <a:latin typeface="Nunito" pitchFamily="2" charset="0"/>
              </a:rPr>
              <a:t>“how my active days influenced my heart rate this month provide me top 5 	    results with distinct days”</a:t>
            </a:r>
          </a:p>
        </p:txBody>
      </p:sp>
      <p:sp>
        <p:nvSpPr>
          <p:cNvPr id="10" name="TextBox 9">
            <a:extLst>
              <a:ext uri="{FF2B5EF4-FFF2-40B4-BE49-F238E27FC236}">
                <a16:creationId xmlns:a16="http://schemas.microsoft.com/office/drawing/2014/main" id="{2BCE7F7C-B5C5-E20C-979A-AE05DA479845}"/>
              </a:ext>
            </a:extLst>
          </p:cNvPr>
          <p:cNvSpPr txBox="1"/>
          <p:nvPr/>
        </p:nvSpPr>
        <p:spPr>
          <a:xfrm>
            <a:off x="768174" y="2253641"/>
            <a:ext cx="9822483" cy="3323987"/>
          </a:xfrm>
          <a:prstGeom prst="rect">
            <a:avLst/>
          </a:prstGeom>
          <a:noFill/>
        </p:spPr>
        <p:txBody>
          <a:bodyPr wrap="square">
            <a:spAutoFit/>
          </a:bodyPr>
          <a:lstStyle/>
          <a:p>
            <a:r>
              <a:rPr lang="en-US" sz="1400" b="1" dirty="0">
                <a:latin typeface="Courier New" panose="02070309020205020404" pitchFamily="49" charset="0"/>
                <a:cs typeface="Courier New" panose="02070309020205020404" pitchFamily="49" charset="0"/>
              </a:rPr>
              <a:t>Generate SQL Query is: </a:t>
            </a:r>
          </a:p>
          <a:p>
            <a:r>
              <a:rPr lang="en-US" sz="1400" b="1" dirty="0">
                <a:latin typeface="Courier New" panose="02070309020205020404" pitchFamily="49" charset="0"/>
                <a:cs typeface="Courier New" panose="02070309020205020404" pitchFamily="49" charset="0"/>
              </a:rPr>
              <a:t>SELECT DISTINCT ON (DATE(</a:t>
            </a:r>
            <a:r>
              <a:rPr lang="en-US" sz="1400" b="1" dirty="0" err="1">
                <a:latin typeface="Courier New" panose="02070309020205020404" pitchFamily="49" charset="0"/>
                <a:cs typeface="Courier New" panose="02070309020205020404" pitchFamily="49" charset="0"/>
              </a:rPr>
              <a:t>cd.created_at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DATE(</a:t>
            </a:r>
            <a:r>
              <a:rPr lang="en-US" sz="1400" b="1" dirty="0" err="1">
                <a:latin typeface="Courier New" panose="02070309020205020404" pitchFamily="49" charset="0"/>
                <a:cs typeface="Courier New" panose="02070309020205020404" pitchFamily="49" charset="0"/>
              </a:rPr>
              <a:t>cd.created_at</a:t>
            </a:r>
            <a:r>
              <a:rPr lang="en-US" sz="1400" b="1" dirty="0">
                <a:latin typeface="Courier New" panose="02070309020205020404" pitchFamily="49" charset="0"/>
                <a:cs typeface="Courier New" panose="02070309020205020404" pitchFamily="49" charset="0"/>
              </a:rPr>
              <a:t>) AS date,</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cd.strain</a:t>
            </a:r>
            <a:r>
              <a:rPr lang="en-US" sz="1400" b="1" dirty="0">
                <a:latin typeface="Courier New" panose="02070309020205020404" pitchFamily="49" charset="0"/>
                <a:cs typeface="Courier New" panose="02070309020205020404" pitchFamily="49" charset="0"/>
              </a:rPr>
              <a:t> AS </a:t>
            </a:r>
            <a:r>
              <a:rPr lang="en-US" sz="1400" b="1" dirty="0" err="1">
                <a:latin typeface="Courier New" panose="02070309020205020404" pitchFamily="49" charset="0"/>
                <a:cs typeface="Courier New" panose="02070309020205020404" pitchFamily="49" charset="0"/>
              </a:rPr>
              <a:t>daily_strain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cd.average_heart_rate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cd.max_heart_rate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rd.resting_heart_rate</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cycle_data</a:t>
            </a:r>
            <a:r>
              <a:rPr lang="en-US" sz="1400" b="1" dirty="0">
                <a:latin typeface="Courier New" panose="02070309020205020404" pitchFamily="49" charset="0"/>
                <a:cs typeface="Courier New" panose="02070309020205020404" pitchFamily="49" charset="0"/>
              </a:rPr>
              <a:t> cd</a:t>
            </a:r>
          </a:p>
          <a:p>
            <a:r>
              <a:rPr lang="en-US" sz="1400" b="1" dirty="0">
                <a:latin typeface="Courier New" panose="02070309020205020404" pitchFamily="49" charset="0"/>
                <a:cs typeface="Courier New" panose="02070309020205020404" pitchFamily="49" charset="0"/>
              </a:rPr>
              <a:t>JOIN </a:t>
            </a:r>
            <a:r>
              <a:rPr lang="en-US" sz="1400" b="1" dirty="0" err="1">
                <a:latin typeface="Courier New" panose="02070309020205020404" pitchFamily="49" charset="0"/>
                <a:cs typeface="Courier New" panose="02070309020205020404" pitchFamily="49" charset="0"/>
              </a:rPr>
              <a:t>recovery_data</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rd</a:t>
            </a:r>
            <a:r>
              <a:rPr lang="en-US" sz="1400" b="1" dirty="0">
                <a:latin typeface="Courier New" panose="02070309020205020404" pitchFamily="49" charset="0"/>
                <a:cs typeface="Courier New" panose="02070309020205020404" pitchFamily="49" charset="0"/>
              </a:rPr>
              <a:t> ON </a:t>
            </a:r>
            <a:r>
              <a:rPr lang="en-US" sz="1400" b="1" dirty="0" err="1">
                <a:latin typeface="Courier New" panose="02070309020205020404" pitchFamily="49" charset="0"/>
                <a:cs typeface="Courier New" panose="02070309020205020404" pitchFamily="49" charset="0"/>
              </a:rPr>
              <a:t>cd.user_id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rd.user_id</a:t>
            </a:r>
            <a:r>
              <a:rPr lang="en-US" sz="1400" b="1" dirty="0">
                <a:latin typeface="Courier New" panose="02070309020205020404" pitchFamily="49" charset="0"/>
                <a:cs typeface="Courier New" panose="02070309020205020404" pitchFamily="49" charset="0"/>
              </a:rPr>
              <a:t> AND DATE(</a:t>
            </a:r>
            <a:r>
              <a:rPr lang="en-US" sz="1400" b="1" dirty="0" err="1">
                <a:latin typeface="Courier New" panose="02070309020205020404" pitchFamily="49" charset="0"/>
                <a:cs typeface="Courier New" panose="02070309020205020404" pitchFamily="49" charset="0"/>
              </a:rPr>
              <a:t>cd.created_at</a:t>
            </a:r>
            <a:r>
              <a:rPr lang="en-US" sz="1400" b="1" dirty="0">
                <a:latin typeface="Courier New" panose="02070309020205020404" pitchFamily="49" charset="0"/>
                <a:cs typeface="Courier New" panose="02070309020205020404" pitchFamily="49" charset="0"/>
              </a:rPr>
              <a:t>) = DATE(</a:t>
            </a:r>
            <a:r>
              <a:rPr lang="en-US" sz="1400" b="1" dirty="0" err="1">
                <a:latin typeface="Courier New" panose="02070309020205020404" pitchFamily="49" charset="0"/>
                <a:cs typeface="Courier New" panose="02070309020205020404" pitchFamily="49" charset="0"/>
              </a:rPr>
              <a:t>rd.created_at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WHERE </a:t>
            </a:r>
            <a:r>
              <a:rPr lang="en-US" sz="1400" b="1" dirty="0" err="1">
                <a:latin typeface="Courier New" panose="02070309020205020404" pitchFamily="49" charset="0"/>
                <a:cs typeface="Courier New" panose="02070309020205020404" pitchFamily="49" charset="0"/>
              </a:rPr>
              <a:t>cd.user_id</a:t>
            </a:r>
            <a:r>
              <a:rPr lang="en-US" sz="1400" b="1" dirty="0">
                <a:latin typeface="Courier New" panose="02070309020205020404" pitchFamily="49" charset="0"/>
                <a:cs typeface="Courier New" panose="02070309020205020404" pitchFamily="49" charset="0"/>
              </a:rPr>
              <a:t> = 21406427</a:t>
            </a:r>
          </a:p>
          <a:p>
            <a:r>
              <a:rPr lang="en-US" sz="1400" b="1" dirty="0">
                <a:latin typeface="Courier New" panose="02070309020205020404" pitchFamily="49" charset="0"/>
                <a:cs typeface="Courier New" panose="02070309020205020404" pitchFamily="49" charset="0"/>
              </a:rPr>
              <a:t>    AND </a:t>
            </a:r>
            <a:r>
              <a:rPr lang="en-US" sz="1400" b="1" dirty="0" err="1">
                <a:latin typeface="Courier New" panose="02070309020205020404" pitchFamily="49" charset="0"/>
                <a:cs typeface="Courier New" panose="02070309020205020404" pitchFamily="49" charset="0"/>
              </a:rPr>
              <a:t>cd.created_at</a:t>
            </a:r>
            <a:r>
              <a:rPr lang="en-US" sz="1400" b="1" dirty="0">
                <a:latin typeface="Courier New" panose="02070309020205020404" pitchFamily="49" charset="0"/>
                <a:cs typeface="Courier New" panose="02070309020205020404" pitchFamily="49" charset="0"/>
              </a:rPr>
              <a:t> &gt;= DATE_TRUNC('month', CURRENT_DATE)</a:t>
            </a:r>
          </a:p>
          <a:p>
            <a:r>
              <a:rPr lang="en-US" sz="1400" b="1" dirty="0">
                <a:latin typeface="Courier New" panose="02070309020205020404" pitchFamily="49" charset="0"/>
                <a:cs typeface="Courier New" panose="02070309020205020404" pitchFamily="49" charset="0"/>
              </a:rPr>
              <a:t>    AND </a:t>
            </a:r>
            <a:r>
              <a:rPr lang="en-US" sz="1400" b="1" dirty="0" err="1">
                <a:latin typeface="Courier New" panose="02070309020205020404" pitchFamily="49" charset="0"/>
                <a:cs typeface="Courier New" panose="02070309020205020404" pitchFamily="49" charset="0"/>
              </a:rPr>
              <a:t>cd.created_at</a:t>
            </a:r>
            <a:r>
              <a:rPr lang="en-US" sz="1400" b="1" dirty="0">
                <a:latin typeface="Courier New" panose="02070309020205020404" pitchFamily="49" charset="0"/>
                <a:cs typeface="Courier New" panose="02070309020205020404" pitchFamily="49" charset="0"/>
              </a:rPr>
              <a:t> &lt; DATE_TRUNC('month', CURRENT_DATE) + INTERVAL '1 month'</a:t>
            </a:r>
          </a:p>
          <a:p>
            <a:r>
              <a:rPr lang="en-US" sz="1400" b="1" dirty="0">
                <a:latin typeface="Courier New" panose="02070309020205020404" pitchFamily="49" charset="0"/>
                <a:cs typeface="Courier New" panose="02070309020205020404" pitchFamily="49" charset="0"/>
              </a:rPr>
              <a:t>ORDER BY DATE(</a:t>
            </a:r>
            <a:r>
              <a:rPr lang="en-US" sz="1400" b="1" dirty="0" err="1">
                <a:latin typeface="Courier New" panose="02070309020205020404" pitchFamily="49" charset="0"/>
                <a:cs typeface="Courier New" panose="02070309020205020404" pitchFamily="49" charset="0"/>
              </a:rPr>
              <a:t>cd.created_at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cd.strain</a:t>
            </a:r>
            <a:r>
              <a:rPr lang="en-US" sz="1400" b="1" dirty="0">
                <a:latin typeface="Courier New" panose="02070309020205020404" pitchFamily="49" charset="0"/>
                <a:cs typeface="Courier New" panose="02070309020205020404" pitchFamily="49" charset="0"/>
              </a:rPr>
              <a:t> DESC</a:t>
            </a:r>
          </a:p>
          <a:p>
            <a:r>
              <a:rPr lang="en-US" sz="1400" b="1" dirty="0">
                <a:latin typeface="Courier New" panose="02070309020205020404" pitchFamily="49" charset="0"/>
                <a:cs typeface="Courier New" panose="02070309020205020404" pitchFamily="49" charset="0"/>
              </a:rPr>
              <a:t>LIMIT 5;</a:t>
            </a:r>
          </a:p>
        </p:txBody>
      </p:sp>
      <p:sp>
        <p:nvSpPr>
          <p:cNvPr id="11" name="TextBox 10">
            <a:extLst>
              <a:ext uri="{FF2B5EF4-FFF2-40B4-BE49-F238E27FC236}">
                <a16:creationId xmlns:a16="http://schemas.microsoft.com/office/drawing/2014/main" id="{22D58727-D084-E66D-3AAC-B3785FBD4A9A}"/>
              </a:ext>
            </a:extLst>
          </p:cNvPr>
          <p:cNvSpPr txBox="1"/>
          <p:nvPr/>
        </p:nvSpPr>
        <p:spPr>
          <a:xfrm>
            <a:off x="1789542" y="288485"/>
            <a:ext cx="5269626" cy="584775"/>
          </a:xfrm>
          <a:prstGeom prst="rect">
            <a:avLst/>
          </a:prstGeom>
          <a:noFill/>
        </p:spPr>
        <p:txBody>
          <a:bodyPr wrap="square">
            <a:spAutoFit/>
          </a:bodyPr>
          <a:lstStyle/>
          <a:p>
            <a:r>
              <a:rPr lang="en-US" sz="3200" b="1" dirty="0">
                <a:latin typeface="Nunito" pitchFamily="2" charset="0"/>
              </a:rPr>
              <a:t>EXAMPLES</a:t>
            </a:r>
          </a:p>
        </p:txBody>
      </p:sp>
    </p:spTree>
    <p:extLst>
      <p:ext uri="{BB962C8B-B14F-4D97-AF65-F5344CB8AC3E}">
        <p14:creationId xmlns:p14="http://schemas.microsoft.com/office/powerpoint/2010/main" val="126840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6FB9E8-A6E6-B89A-A253-E7E8E7D5E064}"/>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D85DC617-1651-8618-CEFA-FA904081D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23394593-8838-395D-127F-8EE709FC0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E5FCEA62-1B69-09F2-C534-4A5EB9D55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D566B99-D66B-B1AD-5A9C-43AF6FA0E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4062F6C1-461A-4A41-4561-31195AABE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AFABA962-A924-EE72-3FD2-542511FE52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CFFD0A19-3058-8D1E-3A28-D376D5032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E285AC5C-9B54-A34D-A10A-8C2659D1A7DA}"/>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8034359-BD55-7481-7B8A-F2A5F34DA861}"/>
              </a:ext>
            </a:extLst>
          </p:cNvPr>
          <p:cNvPicPr>
            <a:picLocks noChangeAspect="1"/>
          </p:cNvPicPr>
          <p:nvPr/>
        </p:nvPicPr>
        <p:blipFill>
          <a:blip r:embed="rId3"/>
          <a:stretch>
            <a:fillRect/>
          </a:stretch>
        </p:blipFill>
        <p:spPr>
          <a:xfrm>
            <a:off x="5696914" y="2870702"/>
            <a:ext cx="6391767" cy="1225810"/>
          </a:xfrm>
          <a:prstGeom prst="rect">
            <a:avLst/>
          </a:prstGeom>
        </p:spPr>
      </p:pic>
      <p:sp>
        <p:nvSpPr>
          <p:cNvPr id="3" name="TextBox 2">
            <a:extLst>
              <a:ext uri="{FF2B5EF4-FFF2-40B4-BE49-F238E27FC236}">
                <a16:creationId xmlns:a16="http://schemas.microsoft.com/office/drawing/2014/main" id="{F6FBC3C0-0F21-588D-6541-EE379F950AFB}"/>
              </a:ext>
            </a:extLst>
          </p:cNvPr>
          <p:cNvSpPr txBox="1"/>
          <p:nvPr/>
        </p:nvSpPr>
        <p:spPr>
          <a:xfrm>
            <a:off x="1789542" y="288485"/>
            <a:ext cx="5269626" cy="584775"/>
          </a:xfrm>
          <a:prstGeom prst="rect">
            <a:avLst/>
          </a:prstGeom>
          <a:noFill/>
        </p:spPr>
        <p:txBody>
          <a:bodyPr wrap="square">
            <a:spAutoFit/>
          </a:bodyPr>
          <a:lstStyle/>
          <a:p>
            <a:r>
              <a:rPr lang="en-US" sz="3200" b="1" dirty="0">
                <a:latin typeface="Nunito" pitchFamily="2" charset="0"/>
              </a:rPr>
              <a:t>GENERATING INSIGHTS</a:t>
            </a:r>
          </a:p>
        </p:txBody>
      </p:sp>
      <p:pic>
        <p:nvPicPr>
          <p:cNvPr id="7" name="Picture 6">
            <a:extLst>
              <a:ext uri="{FF2B5EF4-FFF2-40B4-BE49-F238E27FC236}">
                <a16:creationId xmlns:a16="http://schemas.microsoft.com/office/drawing/2014/main" id="{85008DD4-B46F-10D9-2FF0-DAD74D9CAD51}"/>
              </a:ext>
            </a:extLst>
          </p:cNvPr>
          <p:cNvPicPr>
            <a:picLocks noChangeAspect="1"/>
          </p:cNvPicPr>
          <p:nvPr/>
        </p:nvPicPr>
        <p:blipFill>
          <a:blip r:embed="rId4"/>
          <a:stretch>
            <a:fillRect/>
          </a:stretch>
        </p:blipFill>
        <p:spPr>
          <a:xfrm>
            <a:off x="561943" y="1037852"/>
            <a:ext cx="4903310" cy="5257482"/>
          </a:xfrm>
          <a:prstGeom prst="rect">
            <a:avLst/>
          </a:prstGeom>
        </p:spPr>
      </p:pic>
    </p:spTree>
    <p:extLst>
      <p:ext uri="{BB962C8B-B14F-4D97-AF65-F5344CB8AC3E}">
        <p14:creationId xmlns:p14="http://schemas.microsoft.com/office/powerpoint/2010/main" val="292417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9AFA8A-A564-72DD-6776-E4946978D969}"/>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9B5A9151-02B6-C7D6-7601-23DE01702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AF1144C0-9839-230E-465A-4524939A4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E0F6BB8D-B8E3-703E-DE0C-CBD71EC41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DB4BD99-7D7C-AD40-7345-380F13A71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08A7EC60-3CC8-F505-27E5-DD0B30F8E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DD6A7541-F720-473B-3BE8-87BEBDA7A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CD51AAC4-E028-CB29-7B50-15093184E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35827743-DD5F-05A0-C134-E7B11F020BB3}"/>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98EC11B-C31B-6635-9085-B90BF7539E53}"/>
              </a:ext>
            </a:extLst>
          </p:cNvPr>
          <p:cNvSpPr txBox="1"/>
          <p:nvPr/>
        </p:nvSpPr>
        <p:spPr>
          <a:xfrm>
            <a:off x="1789542" y="288485"/>
            <a:ext cx="5814538" cy="584775"/>
          </a:xfrm>
          <a:prstGeom prst="rect">
            <a:avLst/>
          </a:prstGeom>
          <a:noFill/>
        </p:spPr>
        <p:txBody>
          <a:bodyPr wrap="square">
            <a:spAutoFit/>
          </a:bodyPr>
          <a:lstStyle/>
          <a:p>
            <a:r>
              <a:rPr lang="en-US" sz="3200" b="1" dirty="0">
                <a:latin typeface="Nunito" pitchFamily="2" charset="0"/>
              </a:rPr>
              <a:t>GENERATING SUGGESTIONS</a:t>
            </a:r>
          </a:p>
        </p:txBody>
      </p:sp>
      <p:pic>
        <p:nvPicPr>
          <p:cNvPr id="9" name="Picture 8">
            <a:extLst>
              <a:ext uri="{FF2B5EF4-FFF2-40B4-BE49-F238E27FC236}">
                <a16:creationId xmlns:a16="http://schemas.microsoft.com/office/drawing/2014/main" id="{14D7F4DB-EEAB-BDFA-0E3E-4154A35D9E91}"/>
              </a:ext>
            </a:extLst>
          </p:cNvPr>
          <p:cNvPicPr>
            <a:picLocks noChangeAspect="1"/>
          </p:cNvPicPr>
          <p:nvPr/>
        </p:nvPicPr>
        <p:blipFill>
          <a:blip r:embed="rId3"/>
          <a:stretch>
            <a:fillRect/>
          </a:stretch>
        </p:blipFill>
        <p:spPr>
          <a:xfrm>
            <a:off x="2294420" y="1014457"/>
            <a:ext cx="7603159" cy="5567425"/>
          </a:xfrm>
          <a:prstGeom prst="rect">
            <a:avLst/>
          </a:prstGeom>
        </p:spPr>
      </p:pic>
    </p:spTree>
    <p:extLst>
      <p:ext uri="{BB962C8B-B14F-4D97-AF65-F5344CB8AC3E}">
        <p14:creationId xmlns:p14="http://schemas.microsoft.com/office/powerpoint/2010/main" val="61886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A64B89-8E77-E70C-72EF-AF0FC9D2AB19}"/>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E1B5D6C3-78DC-2B04-5BD2-BF6F8CDA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3C9D7D8B-F142-1579-A5A8-23323286B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9FF987DF-331C-AECA-8EF9-52AA1BC12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F31B312-5C36-E9DC-1695-3A1C2A41F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5BC15F5F-A690-A818-B09E-300A5591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52B2B9EA-8B45-48C4-F9A9-CC53D3483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9CE0ED0C-85C0-71D3-07AA-8F4BA9E01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D7D448A-DC03-83F3-DDDD-8426A49EB955}"/>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A1AC2A-7BBA-1321-FF66-D41A6D8E6985}"/>
              </a:ext>
            </a:extLst>
          </p:cNvPr>
          <p:cNvSpPr txBox="1"/>
          <p:nvPr/>
        </p:nvSpPr>
        <p:spPr>
          <a:xfrm>
            <a:off x="1789541" y="288485"/>
            <a:ext cx="7277131" cy="584775"/>
          </a:xfrm>
          <a:prstGeom prst="rect">
            <a:avLst/>
          </a:prstGeom>
          <a:noFill/>
        </p:spPr>
        <p:txBody>
          <a:bodyPr wrap="square">
            <a:spAutoFit/>
          </a:bodyPr>
          <a:lstStyle/>
          <a:p>
            <a:r>
              <a:rPr lang="en-US" sz="3200" b="1" dirty="0">
                <a:latin typeface="Nunito" pitchFamily="2" charset="0"/>
              </a:rPr>
              <a:t>GENERATING DIET SUGGESTIONS</a:t>
            </a:r>
          </a:p>
        </p:txBody>
      </p:sp>
      <p:pic>
        <p:nvPicPr>
          <p:cNvPr id="7" name="Picture 6">
            <a:extLst>
              <a:ext uri="{FF2B5EF4-FFF2-40B4-BE49-F238E27FC236}">
                <a16:creationId xmlns:a16="http://schemas.microsoft.com/office/drawing/2014/main" id="{DBA5F3C7-5646-D5CC-5277-D9FEF4682FA5}"/>
              </a:ext>
            </a:extLst>
          </p:cNvPr>
          <p:cNvPicPr>
            <a:picLocks noChangeAspect="1"/>
          </p:cNvPicPr>
          <p:nvPr/>
        </p:nvPicPr>
        <p:blipFill>
          <a:blip r:embed="rId3"/>
          <a:stretch>
            <a:fillRect/>
          </a:stretch>
        </p:blipFill>
        <p:spPr>
          <a:xfrm>
            <a:off x="1586822" y="1037852"/>
            <a:ext cx="9018355" cy="5450578"/>
          </a:xfrm>
          <a:prstGeom prst="rect">
            <a:avLst/>
          </a:prstGeom>
        </p:spPr>
      </p:pic>
    </p:spTree>
    <p:extLst>
      <p:ext uri="{BB962C8B-B14F-4D97-AF65-F5344CB8AC3E}">
        <p14:creationId xmlns:p14="http://schemas.microsoft.com/office/powerpoint/2010/main" val="160922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4B628C-7B3F-3138-1726-4AF722AEE361}"/>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3BE9188D-8182-9556-9028-D31E94118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1A107AE3-2D74-0EDF-3C68-377AE2D0A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A3A24BA-29E4-5FA5-D42A-5779AC53C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AC662791-EBC6-09F0-3539-A5A587E0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CBDD1285-BB61-679A-DBB2-12F280633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D06D6220-F090-7AF6-84A9-505A0C72B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31EC285D-640C-7EC0-FDBB-C66F43A80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ACD761B-54A5-61EC-3ACF-3FFC3688C61D}"/>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77DF5E6-4DFF-E010-6689-7404E0B46362}"/>
              </a:ext>
            </a:extLst>
          </p:cNvPr>
          <p:cNvSpPr txBox="1"/>
          <p:nvPr/>
        </p:nvSpPr>
        <p:spPr>
          <a:xfrm>
            <a:off x="5910938" y="1269450"/>
            <a:ext cx="5582762" cy="5101397"/>
          </a:xfrm>
          <a:prstGeom prst="rect">
            <a:avLst/>
          </a:prstGeom>
          <a:noFill/>
        </p:spPr>
        <p:txBody>
          <a:bodyPr wrap="square">
            <a:spAutoFit/>
          </a:bodyPr>
          <a:lstStyle/>
          <a:p>
            <a:r>
              <a:rPr lang="en-US" sz="1050" b="1" dirty="0">
                <a:latin typeface="Courier New" panose="02070309020205020404" pitchFamily="49" charset="0"/>
                <a:cs typeface="Courier New" panose="02070309020205020404" pitchFamily="49" charset="0"/>
              </a:rPr>
              <a:t>Generated Visualization Code:</a:t>
            </a:r>
          </a:p>
          <a:p>
            <a:endParaRPr lang="en-US" sz="1050" b="1" dirty="0">
              <a:latin typeface="Courier New" panose="02070309020205020404" pitchFamily="49" charset="0"/>
              <a:cs typeface="Courier New" panose="02070309020205020404" pitchFamily="49" charset="0"/>
            </a:endParaRPr>
          </a:p>
          <a:p>
            <a:r>
              <a:rPr lang="en-US" sz="1050" b="1" dirty="0">
                <a:latin typeface="Courier New" panose="02070309020205020404" pitchFamily="49" charset="0"/>
                <a:cs typeface="Courier New" panose="02070309020205020404" pitchFamily="49" charset="0"/>
              </a:rPr>
              <a:t> import </a:t>
            </a:r>
            <a:r>
              <a:rPr lang="en-US" sz="1050" b="1" dirty="0" err="1">
                <a:latin typeface="Courier New" panose="02070309020205020404" pitchFamily="49" charset="0"/>
                <a:cs typeface="Courier New" panose="02070309020205020404" pitchFamily="49" charset="0"/>
              </a:rPr>
              <a:t>matplotlib.pyplot</a:t>
            </a:r>
            <a:r>
              <a:rPr lang="en-US" sz="1050" b="1" dirty="0">
                <a:latin typeface="Courier New" panose="02070309020205020404" pitchFamily="49" charset="0"/>
                <a:cs typeface="Courier New" panose="02070309020205020404" pitchFamily="49" charset="0"/>
              </a:rPr>
              <a:t> as </a:t>
            </a:r>
            <a:r>
              <a:rPr lang="en-US" sz="1050" b="1" dirty="0" err="1">
                <a:latin typeface="Courier New" panose="02070309020205020404" pitchFamily="49" charset="0"/>
                <a:cs typeface="Courier New" panose="02070309020205020404" pitchFamily="49" charset="0"/>
              </a:rPr>
              <a:t>plt</a:t>
            </a:r>
            <a:endParaRPr lang="en-US" sz="1050" b="1" dirty="0">
              <a:latin typeface="Courier New" panose="02070309020205020404" pitchFamily="49" charset="0"/>
              <a:cs typeface="Courier New" panose="02070309020205020404" pitchFamily="49" charset="0"/>
            </a:endParaRPr>
          </a:p>
          <a:p>
            <a:r>
              <a:rPr lang="en-US" sz="1050" b="1" dirty="0">
                <a:latin typeface="Courier New" panose="02070309020205020404" pitchFamily="49" charset="0"/>
                <a:cs typeface="Courier New" panose="02070309020205020404" pitchFamily="49" charset="0"/>
              </a:rPr>
              <a:t>import pandas as pd</a:t>
            </a:r>
          </a:p>
          <a:p>
            <a:endParaRPr lang="en-US" sz="1050" b="1" dirty="0">
              <a:latin typeface="Courier New" panose="02070309020205020404" pitchFamily="49" charset="0"/>
              <a:cs typeface="Courier New" panose="02070309020205020404" pitchFamily="49" charset="0"/>
            </a:endParaRPr>
          </a:p>
          <a:p>
            <a:r>
              <a:rPr lang="en-US" sz="1050" b="1" dirty="0">
                <a:latin typeface="Courier New" panose="02070309020205020404" pitchFamily="49" charset="0"/>
                <a:cs typeface="Courier New" panose="02070309020205020404" pitchFamily="49" charset="0"/>
              </a:rPr>
              <a:t># Convert date to datetime</a:t>
            </a:r>
          </a:p>
          <a:p>
            <a:r>
              <a:rPr lang="en-US" sz="1050" b="1" dirty="0">
                <a:latin typeface="Courier New" panose="02070309020205020404" pitchFamily="49" charset="0"/>
                <a:cs typeface="Courier New" panose="02070309020205020404" pitchFamily="49" charset="0"/>
              </a:rPr>
              <a:t>data['date'] = </a:t>
            </a:r>
            <a:r>
              <a:rPr lang="en-US" sz="1050" b="1" dirty="0" err="1">
                <a:latin typeface="Courier New" panose="02070309020205020404" pitchFamily="49" charset="0"/>
                <a:cs typeface="Courier New" panose="02070309020205020404" pitchFamily="49" charset="0"/>
              </a:rPr>
              <a:t>pd.to_datetime</a:t>
            </a:r>
            <a:r>
              <a:rPr lang="en-US" sz="1050" b="1" dirty="0">
                <a:latin typeface="Courier New" panose="02070309020205020404" pitchFamily="49" charset="0"/>
                <a:cs typeface="Courier New" panose="02070309020205020404" pitchFamily="49" charset="0"/>
              </a:rPr>
              <a:t>(data['date'], unit='s')</a:t>
            </a:r>
          </a:p>
          <a:p>
            <a:endParaRPr lang="en-US" sz="1050" b="1" dirty="0">
              <a:latin typeface="Courier New" panose="02070309020205020404" pitchFamily="49" charset="0"/>
              <a:cs typeface="Courier New" panose="02070309020205020404" pitchFamily="49" charset="0"/>
            </a:endParaRPr>
          </a:p>
          <a:p>
            <a:r>
              <a:rPr lang="en-US" sz="1050" b="1" dirty="0">
                <a:latin typeface="Courier New" panose="02070309020205020404" pitchFamily="49" charset="0"/>
                <a:cs typeface="Courier New" panose="02070309020205020404" pitchFamily="49" charset="0"/>
              </a:rPr>
              <a:t># Create the line chart</a:t>
            </a:r>
          </a:p>
          <a:p>
            <a:r>
              <a:rPr lang="en-US" sz="1050" b="1" dirty="0" err="1">
                <a:latin typeface="Courier New" panose="02070309020205020404" pitchFamily="49" charset="0"/>
                <a:cs typeface="Courier New" panose="02070309020205020404" pitchFamily="49" charset="0"/>
              </a:rPr>
              <a:t>plt.figure</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figsize</a:t>
            </a:r>
            <a:r>
              <a:rPr lang="en-US" sz="1050" b="1" dirty="0">
                <a:latin typeface="Courier New" panose="02070309020205020404" pitchFamily="49" charset="0"/>
                <a:cs typeface="Courier New" panose="02070309020205020404" pitchFamily="49" charset="0"/>
              </a:rPr>
              <a:t>=(6, 6))</a:t>
            </a:r>
          </a:p>
          <a:p>
            <a:r>
              <a:rPr lang="en-US" sz="1050" b="1" dirty="0" err="1">
                <a:latin typeface="Courier New" panose="02070309020205020404" pitchFamily="49" charset="0"/>
                <a:cs typeface="Courier New" panose="02070309020205020404" pitchFamily="49" charset="0"/>
              </a:rPr>
              <a:t>plt.plot</a:t>
            </a:r>
            <a:r>
              <a:rPr lang="en-US" sz="1050" b="1" dirty="0">
                <a:latin typeface="Courier New" panose="02070309020205020404" pitchFamily="49" charset="0"/>
                <a:cs typeface="Courier New" panose="02070309020205020404" pitchFamily="49" charset="0"/>
              </a:rPr>
              <a:t>(data['date'], data['</a:t>
            </a:r>
            <a:r>
              <a:rPr lang="en-US" sz="1050" b="1" dirty="0" err="1">
                <a:latin typeface="Courier New" panose="02070309020205020404" pitchFamily="49" charset="0"/>
                <a:cs typeface="Courier New" panose="02070309020205020404" pitchFamily="49" charset="0"/>
              </a:rPr>
              <a:t>daily_strain</a:t>
            </a:r>
            <a:r>
              <a:rPr lang="en-US" sz="1050" b="1" dirty="0">
                <a:latin typeface="Courier New" panose="02070309020205020404" pitchFamily="49" charset="0"/>
                <a:cs typeface="Courier New" panose="02070309020205020404" pitchFamily="49" charset="0"/>
              </a:rPr>
              <a:t>'], label='Daily Strain')</a:t>
            </a:r>
          </a:p>
          <a:p>
            <a:r>
              <a:rPr lang="en-US" sz="1050" b="1" dirty="0" err="1">
                <a:latin typeface="Courier New" panose="02070309020205020404" pitchFamily="49" charset="0"/>
                <a:cs typeface="Courier New" panose="02070309020205020404" pitchFamily="49" charset="0"/>
              </a:rPr>
              <a:t>plt.plot</a:t>
            </a:r>
            <a:r>
              <a:rPr lang="en-US" sz="1050" b="1" dirty="0">
                <a:latin typeface="Courier New" panose="02070309020205020404" pitchFamily="49" charset="0"/>
                <a:cs typeface="Courier New" panose="02070309020205020404" pitchFamily="49" charset="0"/>
              </a:rPr>
              <a:t>(data['date'], data['</a:t>
            </a:r>
            <a:r>
              <a:rPr lang="en-US" sz="1050" b="1" dirty="0" err="1">
                <a:latin typeface="Courier New" panose="02070309020205020404" pitchFamily="49" charset="0"/>
                <a:cs typeface="Courier New" panose="02070309020205020404" pitchFamily="49" charset="0"/>
              </a:rPr>
              <a:t>average_heart_rate</a:t>
            </a:r>
            <a:r>
              <a:rPr lang="en-US" sz="1050" b="1" dirty="0">
                <a:latin typeface="Courier New" panose="02070309020205020404" pitchFamily="49" charset="0"/>
                <a:cs typeface="Courier New" panose="02070309020205020404" pitchFamily="49" charset="0"/>
              </a:rPr>
              <a:t>'], label='Avg Heart Rate')</a:t>
            </a:r>
          </a:p>
          <a:p>
            <a:r>
              <a:rPr lang="en-US" sz="1050" b="1" dirty="0" err="1">
                <a:latin typeface="Courier New" panose="02070309020205020404" pitchFamily="49" charset="0"/>
                <a:cs typeface="Courier New" panose="02070309020205020404" pitchFamily="49" charset="0"/>
              </a:rPr>
              <a:t>plt.plot</a:t>
            </a:r>
            <a:r>
              <a:rPr lang="en-US" sz="1050" b="1" dirty="0">
                <a:latin typeface="Courier New" panose="02070309020205020404" pitchFamily="49" charset="0"/>
                <a:cs typeface="Courier New" panose="02070309020205020404" pitchFamily="49" charset="0"/>
              </a:rPr>
              <a:t>(data['date'], data['</a:t>
            </a:r>
            <a:r>
              <a:rPr lang="en-US" sz="1050" b="1" dirty="0" err="1">
                <a:latin typeface="Courier New" panose="02070309020205020404" pitchFamily="49" charset="0"/>
                <a:cs typeface="Courier New" panose="02070309020205020404" pitchFamily="49" charset="0"/>
              </a:rPr>
              <a:t>max_heart_rate</a:t>
            </a:r>
            <a:r>
              <a:rPr lang="en-US" sz="1050" b="1" dirty="0">
                <a:latin typeface="Courier New" panose="02070309020205020404" pitchFamily="49" charset="0"/>
                <a:cs typeface="Courier New" panose="02070309020205020404" pitchFamily="49" charset="0"/>
              </a:rPr>
              <a:t>'], label='Max Heart Rate')</a:t>
            </a:r>
          </a:p>
          <a:p>
            <a:r>
              <a:rPr lang="en-US" sz="1050" b="1" dirty="0" err="1">
                <a:latin typeface="Courier New" panose="02070309020205020404" pitchFamily="49" charset="0"/>
                <a:cs typeface="Courier New" panose="02070309020205020404" pitchFamily="49" charset="0"/>
              </a:rPr>
              <a:t>plt.plot</a:t>
            </a:r>
            <a:r>
              <a:rPr lang="en-US" sz="1050" b="1" dirty="0">
                <a:latin typeface="Courier New" panose="02070309020205020404" pitchFamily="49" charset="0"/>
                <a:cs typeface="Courier New" panose="02070309020205020404" pitchFamily="49" charset="0"/>
              </a:rPr>
              <a:t>(data['date'], data['</a:t>
            </a:r>
            <a:r>
              <a:rPr lang="en-US" sz="1050" b="1" dirty="0" err="1">
                <a:latin typeface="Courier New" panose="02070309020205020404" pitchFamily="49" charset="0"/>
                <a:cs typeface="Courier New" panose="02070309020205020404" pitchFamily="49" charset="0"/>
              </a:rPr>
              <a:t>resting_heart_rate</a:t>
            </a:r>
            <a:r>
              <a:rPr lang="en-US" sz="1050" b="1" dirty="0">
                <a:latin typeface="Courier New" panose="02070309020205020404" pitchFamily="49" charset="0"/>
                <a:cs typeface="Courier New" panose="02070309020205020404" pitchFamily="49" charset="0"/>
              </a:rPr>
              <a:t>'], label='Resting Heart Rate')</a:t>
            </a:r>
          </a:p>
          <a:p>
            <a:endParaRPr lang="en-US" sz="1050" b="1" dirty="0">
              <a:latin typeface="Courier New" panose="02070309020205020404" pitchFamily="49" charset="0"/>
              <a:cs typeface="Courier New" panose="02070309020205020404" pitchFamily="49" charset="0"/>
            </a:endParaRPr>
          </a:p>
          <a:p>
            <a:r>
              <a:rPr lang="en-US" sz="1050" b="1" dirty="0" err="1">
                <a:latin typeface="Courier New" panose="02070309020205020404" pitchFamily="49" charset="0"/>
                <a:cs typeface="Courier New" panose="02070309020205020404" pitchFamily="49" charset="0"/>
              </a:rPr>
              <a:t>plt.xlabel</a:t>
            </a:r>
            <a:r>
              <a:rPr lang="en-US" sz="1050" b="1" dirty="0">
                <a:latin typeface="Courier New" panose="02070309020205020404" pitchFamily="49" charset="0"/>
                <a:cs typeface="Courier New" panose="02070309020205020404" pitchFamily="49" charset="0"/>
              </a:rPr>
              <a:t>('Date')</a:t>
            </a:r>
          </a:p>
          <a:p>
            <a:r>
              <a:rPr lang="en-US" sz="1050" b="1" dirty="0" err="1">
                <a:latin typeface="Courier New" panose="02070309020205020404" pitchFamily="49" charset="0"/>
                <a:cs typeface="Courier New" panose="02070309020205020404" pitchFamily="49" charset="0"/>
              </a:rPr>
              <a:t>plt.ylabel</a:t>
            </a:r>
            <a:r>
              <a:rPr lang="en-US" sz="1050" b="1" dirty="0">
                <a:latin typeface="Courier New" panose="02070309020205020404" pitchFamily="49" charset="0"/>
                <a:cs typeface="Courier New" panose="02070309020205020404" pitchFamily="49" charset="0"/>
              </a:rPr>
              <a:t>('Value')</a:t>
            </a:r>
          </a:p>
          <a:p>
            <a:r>
              <a:rPr lang="en-US" sz="1050" b="1" dirty="0" err="1">
                <a:latin typeface="Courier New" panose="02070309020205020404" pitchFamily="49" charset="0"/>
                <a:cs typeface="Courier New" panose="02070309020205020404" pitchFamily="49" charset="0"/>
              </a:rPr>
              <a:t>plt.title</a:t>
            </a:r>
            <a:r>
              <a:rPr lang="en-US" sz="1050" b="1" dirty="0">
                <a:latin typeface="Courier New" panose="02070309020205020404" pitchFamily="49" charset="0"/>
                <a:cs typeface="Courier New" panose="02070309020205020404" pitchFamily="49" charset="0"/>
              </a:rPr>
              <a:t>('Heart Rate and Daily Strain Over Time')</a:t>
            </a:r>
          </a:p>
          <a:p>
            <a:r>
              <a:rPr lang="en-US" sz="1050" b="1" dirty="0" err="1">
                <a:latin typeface="Courier New" panose="02070309020205020404" pitchFamily="49" charset="0"/>
                <a:cs typeface="Courier New" panose="02070309020205020404" pitchFamily="49" charset="0"/>
              </a:rPr>
              <a:t>plt.legend</a:t>
            </a:r>
            <a:r>
              <a:rPr lang="en-US" sz="1050" b="1" dirty="0">
                <a:latin typeface="Courier New" panose="02070309020205020404" pitchFamily="49" charset="0"/>
                <a:cs typeface="Courier New" panose="02070309020205020404" pitchFamily="49" charset="0"/>
              </a:rPr>
              <a:t>()</a:t>
            </a:r>
          </a:p>
          <a:p>
            <a:r>
              <a:rPr lang="en-US" sz="1050" b="1" dirty="0" err="1">
                <a:latin typeface="Courier New" panose="02070309020205020404" pitchFamily="49" charset="0"/>
                <a:cs typeface="Courier New" panose="02070309020205020404" pitchFamily="49" charset="0"/>
              </a:rPr>
              <a:t>plt.xticks</a:t>
            </a:r>
            <a:r>
              <a:rPr lang="en-US" sz="1050" b="1" dirty="0">
                <a:latin typeface="Courier New" panose="02070309020205020404" pitchFamily="49" charset="0"/>
                <a:cs typeface="Courier New" panose="02070309020205020404" pitchFamily="49" charset="0"/>
              </a:rPr>
              <a:t>(rotation=45)</a:t>
            </a:r>
          </a:p>
          <a:p>
            <a:r>
              <a:rPr lang="en-US" sz="1050" b="1" dirty="0" err="1">
                <a:latin typeface="Courier New" panose="02070309020205020404" pitchFamily="49" charset="0"/>
                <a:cs typeface="Courier New" panose="02070309020205020404" pitchFamily="49" charset="0"/>
              </a:rPr>
              <a:t>plt.tight_layout</a:t>
            </a:r>
            <a:r>
              <a:rPr lang="en-US" sz="1050" b="1" dirty="0">
                <a:latin typeface="Courier New" panose="02070309020205020404" pitchFamily="49" charset="0"/>
                <a:cs typeface="Courier New" panose="02070309020205020404" pitchFamily="49" charset="0"/>
              </a:rPr>
              <a:t>()</a:t>
            </a:r>
          </a:p>
          <a:p>
            <a:endParaRPr lang="en-US" sz="1050" b="1" dirty="0">
              <a:latin typeface="Courier New" panose="02070309020205020404" pitchFamily="49" charset="0"/>
              <a:cs typeface="Courier New" panose="02070309020205020404" pitchFamily="49" charset="0"/>
            </a:endParaRPr>
          </a:p>
          <a:p>
            <a:r>
              <a:rPr lang="en-US" sz="1050" b="1" dirty="0">
                <a:latin typeface="Courier New" panose="02070309020205020404" pitchFamily="49" charset="0"/>
                <a:cs typeface="Courier New" panose="02070309020205020404" pitchFamily="49" charset="0"/>
              </a:rPr>
              <a:t># Save the plot</a:t>
            </a:r>
          </a:p>
          <a:p>
            <a:r>
              <a:rPr lang="en-US" sz="1050" b="1" dirty="0" err="1">
                <a:latin typeface="Courier New" panose="02070309020205020404" pitchFamily="49" charset="0"/>
                <a:cs typeface="Courier New" panose="02070309020205020404" pitchFamily="49" charset="0"/>
              </a:rPr>
              <a:t>plt.savefig</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r'D</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GenAI_Project</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health_chatbot_project</a:t>
            </a:r>
            <a:r>
              <a:rPr lang="en-US" sz="1050" b="1" dirty="0">
                <a:latin typeface="Courier New" panose="02070309020205020404" pitchFamily="49" charset="0"/>
                <a:cs typeface="Courier New" panose="02070309020205020404" pitchFamily="49" charset="0"/>
              </a:rPr>
              <a:t>\visualizations\visualization.png')</a:t>
            </a:r>
          </a:p>
          <a:p>
            <a:r>
              <a:rPr lang="en-US" sz="1050" b="1" dirty="0">
                <a:latin typeface="Courier New" panose="02070309020205020404" pitchFamily="49" charset="0"/>
                <a:cs typeface="Courier New" panose="02070309020205020404" pitchFamily="49" charset="0"/>
              </a:rPr>
              <a:t>File successfully created: D:\GenAI_Project\health_chatbot_project\visualizations\visualization.png</a:t>
            </a:r>
          </a:p>
        </p:txBody>
      </p:sp>
      <p:sp>
        <p:nvSpPr>
          <p:cNvPr id="7" name="TextBox 6">
            <a:extLst>
              <a:ext uri="{FF2B5EF4-FFF2-40B4-BE49-F238E27FC236}">
                <a16:creationId xmlns:a16="http://schemas.microsoft.com/office/drawing/2014/main" id="{58DE8F38-DF18-0C52-9969-9A8BDAA68817}"/>
              </a:ext>
            </a:extLst>
          </p:cNvPr>
          <p:cNvSpPr txBox="1"/>
          <p:nvPr/>
        </p:nvSpPr>
        <p:spPr>
          <a:xfrm>
            <a:off x="1789541" y="288485"/>
            <a:ext cx="7681315" cy="584775"/>
          </a:xfrm>
          <a:prstGeom prst="rect">
            <a:avLst/>
          </a:prstGeom>
          <a:noFill/>
        </p:spPr>
        <p:txBody>
          <a:bodyPr wrap="square">
            <a:spAutoFit/>
          </a:bodyPr>
          <a:lstStyle/>
          <a:p>
            <a:r>
              <a:rPr lang="en-US" sz="3200" b="1" dirty="0">
                <a:latin typeface="Nunito" pitchFamily="2" charset="0"/>
              </a:rPr>
              <a:t>GENERATING VISUALIZATIONS</a:t>
            </a:r>
          </a:p>
        </p:txBody>
      </p:sp>
      <p:pic>
        <p:nvPicPr>
          <p:cNvPr id="9" name="Picture 8">
            <a:extLst>
              <a:ext uri="{FF2B5EF4-FFF2-40B4-BE49-F238E27FC236}">
                <a16:creationId xmlns:a16="http://schemas.microsoft.com/office/drawing/2014/main" id="{E4103AFA-179D-BCCF-AE01-E5902DC21AA3}"/>
              </a:ext>
            </a:extLst>
          </p:cNvPr>
          <p:cNvPicPr>
            <a:picLocks noChangeAspect="1"/>
          </p:cNvPicPr>
          <p:nvPr/>
        </p:nvPicPr>
        <p:blipFill>
          <a:blip r:embed="rId3"/>
          <a:stretch>
            <a:fillRect/>
          </a:stretch>
        </p:blipFill>
        <p:spPr>
          <a:xfrm>
            <a:off x="1011183" y="1032157"/>
            <a:ext cx="4350808" cy="5511498"/>
          </a:xfrm>
          <a:prstGeom prst="rect">
            <a:avLst/>
          </a:prstGeom>
        </p:spPr>
      </p:pic>
    </p:spTree>
    <p:extLst>
      <p:ext uri="{BB962C8B-B14F-4D97-AF65-F5344CB8AC3E}">
        <p14:creationId xmlns:p14="http://schemas.microsoft.com/office/powerpoint/2010/main" val="41007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2A8ACC-B184-CFE6-FE55-FD7544A3C238}"/>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927F2CED-3929-2BE9-D2B5-4B8BF5E72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C032C660-46DB-A772-0AD6-93E808DC3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63A33ADE-9092-B8C3-0217-94CCE8D50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31FFD4CB-321A-36FF-FEF4-8FAD918EF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89B707BE-6EFC-0A4A-FE0F-629A0BC23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FBE790DE-AB0C-8F39-72C2-5CD20CF18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554B1FBA-FD37-11A4-1657-903E9A96D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E1F13C0-E434-3F3E-8212-4EF0AA2DE1BE}"/>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759F1D-70EB-956E-88BC-2F466997F593}"/>
              </a:ext>
            </a:extLst>
          </p:cNvPr>
          <p:cNvSpPr txBox="1"/>
          <p:nvPr/>
        </p:nvSpPr>
        <p:spPr>
          <a:xfrm>
            <a:off x="4583067" y="2828835"/>
            <a:ext cx="2995385" cy="1200329"/>
          </a:xfrm>
          <a:prstGeom prst="rect">
            <a:avLst/>
          </a:prstGeom>
          <a:noFill/>
        </p:spPr>
        <p:txBody>
          <a:bodyPr wrap="square">
            <a:spAutoFit/>
          </a:bodyPr>
          <a:lstStyle/>
          <a:p>
            <a:r>
              <a:rPr lang="en-US" sz="7200" b="1" dirty="0">
                <a:latin typeface="Nunito" pitchFamily="2" charset="0"/>
              </a:rPr>
              <a:t>DEMO</a:t>
            </a:r>
          </a:p>
        </p:txBody>
      </p:sp>
    </p:spTree>
    <p:extLst>
      <p:ext uri="{BB962C8B-B14F-4D97-AF65-F5344CB8AC3E}">
        <p14:creationId xmlns:p14="http://schemas.microsoft.com/office/powerpoint/2010/main" val="135187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E22C24-B097-1508-8F0C-8043DAB07E1B}"/>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D749A80A-5CA7-7307-8E49-5EF03F8AA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9E48CEEB-A885-4589-BFC8-0D813F63C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9EC914A9-0800-A331-70A6-846876731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B11DD412-347A-3B19-F80B-F07C3D1EA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E05EFD3E-504D-42C3-6225-D116BCA2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34EF6F64-0885-B5BA-78A5-DE591963D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83B18DF2-B317-6DC3-6E99-D5BE60233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FAC6BFF-72C0-CFC6-CDE6-F790F43C3312}"/>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AB2E3D-3110-0E1E-CD89-E0B8BC4078C6}"/>
              </a:ext>
            </a:extLst>
          </p:cNvPr>
          <p:cNvSpPr txBox="1"/>
          <p:nvPr/>
        </p:nvSpPr>
        <p:spPr>
          <a:xfrm>
            <a:off x="1789541" y="288485"/>
            <a:ext cx="7681315" cy="584775"/>
          </a:xfrm>
          <a:prstGeom prst="rect">
            <a:avLst/>
          </a:prstGeom>
          <a:noFill/>
        </p:spPr>
        <p:txBody>
          <a:bodyPr wrap="square">
            <a:spAutoFit/>
          </a:bodyPr>
          <a:lstStyle/>
          <a:p>
            <a:r>
              <a:rPr lang="en-US" sz="3200" b="1" dirty="0">
                <a:latin typeface="Nunito" pitchFamily="2" charset="0"/>
              </a:rPr>
              <a:t>CONCLUSION</a:t>
            </a:r>
          </a:p>
        </p:txBody>
      </p:sp>
      <p:sp>
        <p:nvSpPr>
          <p:cNvPr id="5" name="TextBox 4">
            <a:extLst>
              <a:ext uri="{FF2B5EF4-FFF2-40B4-BE49-F238E27FC236}">
                <a16:creationId xmlns:a16="http://schemas.microsoft.com/office/drawing/2014/main" id="{985279BC-2BB4-2F12-56EC-543A1C18E465}"/>
              </a:ext>
            </a:extLst>
          </p:cNvPr>
          <p:cNvSpPr txBox="1"/>
          <p:nvPr/>
        </p:nvSpPr>
        <p:spPr>
          <a:xfrm>
            <a:off x="1097563" y="1325068"/>
            <a:ext cx="9966393" cy="462819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Nunito" pitchFamily="2" charset="0"/>
              </a:rPr>
              <a:t>OBJECTIVES ACHIEVED:</a:t>
            </a:r>
          </a:p>
          <a:p>
            <a:pPr marL="742950" lvl="1" indent="-285750">
              <a:lnSpc>
                <a:spcPct val="150000"/>
              </a:lnSpc>
              <a:buFont typeface="Arial" panose="020B0604020202020204" pitchFamily="34" charset="0"/>
              <a:buChar char="•"/>
            </a:pPr>
            <a:r>
              <a:rPr lang="en-US" dirty="0">
                <a:latin typeface="Nunito" pitchFamily="2" charset="0"/>
              </a:rPr>
              <a:t>Simplified complex health data into meaningful insights.</a:t>
            </a:r>
          </a:p>
          <a:p>
            <a:pPr marL="742950" lvl="1" indent="-285750">
              <a:lnSpc>
                <a:spcPct val="150000"/>
              </a:lnSpc>
              <a:buFont typeface="Arial" panose="020B0604020202020204" pitchFamily="34" charset="0"/>
              <a:buChar char="•"/>
            </a:pPr>
            <a:r>
              <a:rPr lang="en-US" dirty="0">
                <a:latin typeface="Nunito" pitchFamily="2" charset="0"/>
              </a:rPr>
              <a:t>Delivered personalized suggestions, visualizations, and diet recommendations.</a:t>
            </a:r>
          </a:p>
          <a:p>
            <a:pPr marL="742950" lvl="1" indent="-285750">
              <a:lnSpc>
                <a:spcPct val="150000"/>
              </a:lnSpc>
              <a:buFont typeface="Arial" panose="020B0604020202020204" pitchFamily="34" charset="0"/>
              <a:buChar char="•"/>
            </a:pPr>
            <a:endParaRPr lang="en-US" dirty="0">
              <a:latin typeface="Nunito" pitchFamily="2" charset="0"/>
            </a:endParaRPr>
          </a:p>
          <a:p>
            <a:pPr marL="285750" indent="-285750">
              <a:lnSpc>
                <a:spcPct val="150000"/>
              </a:lnSpc>
              <a:buFont typeface="Arial" panose="020B0604020202020204" pitchFamily="34" charset="0"/>
              <a:buChar char="•"/>
            </a:pPr>
            <a:r>
              <a:rPr lang="en-US" b="1" dirty="0">
                <a:latin typeface="Nunito" pitchFamily="2" charset="0"/>
              </a:rPr>
              <a:t>KEY FEATURES:</a:t>
            </a:r>
          </a:p>
          <a:p>
            <a:pPr marL="742950" lvl="1" indent="-285750">
              <a:lnSpc>
                <a:spcPct val="150000"/>
              </a:lnSpc>
              <a:buFont typeface="Arial" panose="020B0604020202020204" pitchFamily="34" charset="0"/>
              <a:buChar char="•"/>
            </a:pPr>
            <a:r>
              <a:rPr lang="en-US" dirty="0">
                <a:latin typeface="Nunito" pitchFamily="2" charset="0"/>
              </a:rPr>
              <a:t>Dynamic SQL query generation.AI-powered insights and visualizations.</a:t>
            </a:r>
          </a:p>
          <a:p>
            <a:pPr marL="742950" lvl="1" indent="-285750">
              <a:lnSpc>
                <a:spcPct val="150000"/>
              </a:lnSpc>
              <a:buFont typeface="Arial" panose="020B0604020202020204" pitchFamily="34" charset="0"/>
              <a:buChar char="•"/>
            </a:pPr>
            <a:r>
              <a:rPr lang="en-US" dirty="0">
                <a:latin typeface="Nunito" pitchFamily="2" charset="0"/>
              </a:rPr>
              <a:t>User-friendly chatbot interface with interactive options.</a:t>
            </a:r>
          </a:p>
          <a:p>
            <a:pPr marL="742950" lvl="1" indent="-285750">
              <a:lnSpc>
                <a:spcPct val="150000"/>
              </a:lnSpc>
              <a:buFont typeface="Arial" panose="020B0604020202020204" pitchFamily="34" charset="0"/>
              <a:buChar char="•"/>
            </a:pPr>
            <a:endParaRPr lang="en-US" dirty="0">
              <a:latin typeface="Nunito" pitchFamily="2" charset="0"/>
            </a:endParaRPr>
          </a:p>
          <a:p>
            <a:pPr marL="285750" indent="-285750">
              <a:lnSpc>
                <a:spcPct val="150000"/>
              </a:lnSpc>
              <a:buFont typeface="Arial" panose="020B0604020202020204" pitchFamily="34" charset="0"/>
              <a:buChar char="•"/>
            </a:pPr>
            <a:r>
              <a:rPr lang="en-US" b="1" dirty="0">
                <a:latin typeface="Nunito" pitchFamily="2" charset="0"/>
              </a:rPr>
              <a:t>IMPACT:</a:t>
            </a:r>
          </a:p>
          <a:p>
            <a:pPr marL="742950" lvl="1" indent="-285750">
              <a:lnSpc>
                <a:spcPct val="150000"/>
              </a:lnSpc>
              <a:buFont typeface="Arial" panose="020B0604020202020204" pitchFamily="34" charset="0"/>
              <a:buChar char="•"/>
            </a:pPr>
            <a:r>
              <a:rPr lang="en-US" dirty="0">
                <a:latin typeface="Nunito" pitchFamily="2" charset="0"/>
              </a:rPr>
              <a:t>Enabled actionable insights for improved decision-making.</a:t>
            </a:r>
          </a:p>
          <a:p>
            <a:pPr marL="742950" lvl="1" indent="-285750">
              <a:lnSpc>
                <a:spcPct val="150000"/>
              </a:lnSpc>
              <a:buFont typeface="Arial" panose="020B0604020202020204" pitchFamily="34" charset="0"/>
              <a:buChar char="•"/>
            </a:pPr>
            <a:r>
              <a:rPr lang="en-US" dirty="0">
                <a:latin typeface="Nunito" pitchFamily="2" charset="0"/>
              </a:rPr>
              <a:t>Enhanced user engagement through tailored responses.</a:t>
            </a:r>
          </a:p>
        </p:txBody>
      </p:sp>
    </p:spTree>
    <p:extLst>
      <p:ext uri="{BB962C8B-B14F-4D97-AF65-F5344CB8AC3E}">
        <p14:creationId xmlns:p14="http://schemas.microsoft.com/office/powerpoint/2010/main" val="217825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7CFDE5-F218-9AAC-BE62-DE7B421D22B5}"/>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BA9B93B9-709F-1E33-90BE-379611AE3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C03FE246-BBB6-EED4-138A-ECA603E8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F3EA5A08-C73E-CD81-9644-28B45198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307E0865-C2CB-0A9D-4D1D-CF95FB439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FE3E39AE-B278-9E08-DA45-207EA5E16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918EF484-8A39-5099-5BE1-6419B59D8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33FFF94F-BF1E-CF3B-3DFF-C19391203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CD230342-1600-74F8-F965-0E91609EFC3A}"/>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028A58-566E-E0DD-7D05-EF7CEA86B871}"/>
              </a:ext>
            </a:extLst>
          </p:cNvPr>
          <p:cNvSpPr txBox="1"/>
          <p:nvPr/>
        </p:nvSpPr>
        <p:spPr>
          <a:xfrm>
            <a:off x="1789541" y="288485"/>
            <a:ext cx="7681315" cy="584775"/>
          </a:xfrm>
          <a:prstGeom prst="rect">
            <a:avLst/>
          </a:prstGeom>
          <a:noFill/>
        </p:spPr>
        <p:txBody>
          <a:bodyPr wrap="square">
            <a:spAutoFit/>
          </a:bodyPr>
          <a:lstStyle/>
          <a:p>
            <a:r>
              <a:rPr lang="en-US" sz="3200" b="1" dirty="0">
                <a:latin typeface="Nunito" pitchFamily="2" charset="0"/>
              </a:rPr>
              <a:t>FUTURE ENHANCEMENTS</a:t>
            </a:r>
          </a:p>
        </p:txBody>
      </p:sp>
      <p:sp>
        <p:nvSpPr>
          <p:cNvPr id="5" name="TextBox 4">
            <a:extLst>
              <a:ext uri="{FF2B5EF4-FFF2-40B4-BE49-F238E27FC236}">
                <a16:creationId xmlns:a16="http://schemas.microsoft.com/office/drawing/2014/main" id="{425D6124-02A6-4323-2568-55B141D31482}"/>
              </a:ext>
            </a:extLst>
          </p:cNvPr>
          <p:cNvSpPr txBox="1"/>
          <p:nvPr/>
        </p:nvSpPr>
        <p:spPr>
          <a:xfrm>
            <a:off x="757980" y="1899358"/>
            <a:ext cx="9530289" cy="21352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Nunito" pitchFamily="2" charset="0"/>
              </a:rPr>
              <a:t>Adding support for additional health APIs (e.g., Apple Health, Fitbit).</a:t>
            </a:r>
          </a:p>
          <a:p>
            <a:pPr marL="285750" indent="-285750">
              <a:lnSpc>
                <a:spcPct val="150000"/>
              </a:lnSpc>
              <a:buFont typeface="Arial" panose="020B0604020202020204" pitchFamily="34" charset="0"/>
              <a:buChar char="•"/>
            </a:pPr>
            <a:r>
              <a:rPr lang="en-US" dirty="0">
                <a:latin typeface="Nunito" pitchFamily="2" charset="0"/>
              </a:rPr>
              <a:t>Improving chatbot capabilities with multimodal features (voice input, image recognition).</a:t>
            </a:r>
          </a:p>
          <a:p>
            <a:pPr marL="285750" indent="-285750">
              <a:lnSpc>
                <a:spcPct val="150000"/>
              </a:lnSpc>
              <a:buFont typeface="Arial" panose="020B0604020202020204" pitchFamily="34" charset="0"/>
              <a:buChar char="•"/>
            </a:pPr>
            <a:r>
              <a:rPr lang="en-US" dirty="0">
                <a:latin typeface="Nunito" pitchFamily="2" charset="0"/>
              </a:rPr>
              <a:t>Expanding visualization options with interactive dashboards.</a:t>
            </a:r>
          </a:p>
          <a:p>
            <a:pPr marL="285750" indent="-285750">
              <a:lnSpc>
                <a:spcPct val="150000"/>
              </a:lnSpc>
              <a:buFont typeface="Arial" panose="020B0604020202020204" pitchFamily="34" charset="0"/>
              <a:buChar char="•"/>
            </a:pPr>
            <a:r>
              <a:rPr lang="en-US" dirty="0">
                <a:latin typeface="Nunito" pitchFamily="2" charset="0"/>
              </a:rPr>
              <a:t>Incorporating predictive analytics for health forecasts.</a:t>
            </a:r>
          </a:p>
          <a:p>
            <a:pPr marL="285750" indent="-285750">
              <a:lnSpc>
                <a:spcPct val="150000"/>
              </a:lnSpc>
              <a:buFont typeface="Arial" panose="020B0604020202020204" pitchFamily="34" charset="0"/>
              <a:buChar char="•"/>
            </a:pPr>
            <a:r>
              <a:rPr lang="en-US" dirty="0">
                <a:latin typeface="Nunito" pitchFamily="2" charset="0"/>
              </a:rPr>
              <a:t>Enhancing dietary suggestions using nutrition databases and AI.</a:t>
            </a:r>
          </a:p>
        </p:txBody>
      </p:sp>
    </p:spTree>
    <p:extLst>
      <p:ext uri="{BB962C8B-B14F-4D97-AF65-F5344CB8AC3E}">
        <p14:creationId xmlns:p14="http://schemas.microsoft.com/office/powerpoint/2010/main" val="162783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396855-CA0E-45AB-81E0-545D05402A26}"/>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61B25A18-3D62-1512-5009-4E7E3503B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CED7573C-6144-C6CF-021B-94EE236A6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80542925-D839-1381-65E0-43AC3C57D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39D9B6A-D0EF-48DA-28C0-2281ACB43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5A5FDD4F-5638-D516-6FF8-8F7A00D28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A1967171-90D4-5B6D-D1A5-3E8C95340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ED37DEB8-B826-4754-9102-4075AE397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F55CB18C-9FD1-1D80-0632-8FE96D144C54}"/>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32CD8F-FBC6-BCFA-7428-46626E283A6A}"/>
              </a:ext>
            </a:extLst>
          </p:cNvPr>
          <p:cNvSpPr txBox="1"/>
          <p:nvPr/>
        </p:nvSpPr>
        <p:spPr>
          <a:xfrm>
            <a:off x="3268255" y="2828835"/>
            <a:ext cx="5625010" cy="1200329"/>
          </a:xfrm>
          <a:prstGeom prst="rect">
            <a:avLst/>
          </a:prstGeom>
          <a:noFill/>
        </p:spPr>
        <p:txBody>
          <a:bodyPr wrap="square">
            <a:spAutoFit/>
          </a:bodyPr>
          <a:lstStyle/>
          <a:p>
            <a:r>
              <a:rPr lang="en-US" sz="7200" b="1" dirty="0">
                <a:latin typeface="Nunito" pitchFamily="2" charset="0"/>
              </a:rPr>
              <a:t>THANK YOU</a:t>
            </a:r>
          </a:p>
        </p:txBody>
      </p:sp>
    </p:spTree>
    <p:extLst>
      <p:ext uri="{BB962C8B-B14F-4D97-AF65-F5344CB8AC3E}">
        <p14:creationId xmlns:p14="http://schemas.microsoft.com/office/powerpoint/2010/main" val="332978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34A63E-41D6-F7B1-1D3D-C53D8425A51B}"/>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B0DF3C57-B844-6C90-5B53-5C3A3E20B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2691E5D8-1495-A01C-935A-E98025435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6C28EFDE-FA3B-2026-8721-A937FF85B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0DF85245-6A90-9766-D074-B35E168C0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FF33B6B7-40A5-345E-F6BD-E192AB459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247C0D7F-7AFE-9F20-1F6B-C4B207F3B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098AA81B-6082-325B-D9B4-8ACC2C10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A37F9B0-6CC8-B31B-9BA7-B9417E90A522}"/>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27438AD-1C45-FB8E-4A0C-57646402A677}"/>
              </a:ext>
            </a:extLst>
          </p:cNvPr>
          <p:cNvSpPr txBox="1"/>
          <p:nvPr/>
        </p:nvSpPr>
        <p:spPr>
          <a:xfrm>
            <a:off x="1789542" y="288485"/>
            <a:ext cx="3385962" cy="584775"/>
          </a:xfrm>
          <a:prstGeom prst="rect">
            <a:avLst/>
          </a:prstGeom>
          <a:noFill/>
        </p:spPr>
        <p:txBody>
          <a:bodyPr wrap="square">
            <a:spAutoFit/>
          </a:bodyPr>
          <a:lstStyle/>
          <a:p>
            <a:r>
              <a:rPr lang="en-US" sz="3200" b="1" dirty="0">
                <a:latin typeface="Nunito" pitchFamily="2" charset="0"/>
              </a:rPr>
              <a:t>INTRODUCTION</a:t>
            </a:r>
          </a:p>
        </p:txBody>
      </p:sp>
      <p:sp>
        <p:nvSpPr>
          <p:cNvPr id="5" name="TextBox 4">
            <a:extLst>
              <a:ext uri="{FF2B5EF4-FFF2-40B4-BE49-F238E27FC236}">
                <a16:creationId xmlns:a16="http://schemas.microsoft.com/office/drawing/2014/main" id="{8BF04A7C-85F3-680A-06BF-03B29F0EE4D6}"/>
              </a:ext>
            </a:extLst>
          </p:cNvPr>
          <p:cNvSpPr txBox="1"/>
          <p:nvPr/>
        </p:nvSpPr>
        <p:spPr>
          <a:xfrm>
            <a:off x="757980" y="2179020"/>
            <a:ext cx="10772604"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Nunito" pitchFamily="2" charset="0"/>
              </a:rPr>
              <a:t>With the rise in wearable health devices and growing health concerns, People face challenges interpreting complex wearable health data and make informed decisions. </a:t>
            </a:r>
          </a:p>
          <a:p>
            <a:pPr marL="285750" indent="-285750">
              <a:buFont typeface="Arial" panose="020B0604020202020204" pitchFamily="34" charset="0"/>
              <a:buChar char="•"/>
            </a:pPr>
            <a:r>
              <a:rPr lang="en-US" dirty="0">
                <a:latin typeface="Nunito" pitchFamily="2" charset="0"/>
              </a:rPr>
              <a:t>Our bot bridges this gap by transforming raw data into meaningful insights</a:t>
            </a:r>
          </a:p>
        </p:txBody>
      </p:sp>
      <p:sp>
        <p:nvSpPr>
          <p:cNvPr id="7" name="TextBox 6">
            <a:extLst>
              <a:ext uri="{FF2B5EF4-FFF2-40B4-BE49-F238E27FC236}">
                <a16:creationId xmlns:a16="http://schemas.microsoft.com/office/drawing/2014/main" id="{25B3E991-E132-E5A5-B47D-4EE362616DE5}"/>
              </a:ext>
            </a:extLst>
          </p:cNvPr>
          <p:cNvSpPr txBox="1"/>
          <p:nvPr/>
        </p:nvSpPr>
        <p:spPr>
          <a:xfrm>
            <a:off x="757980" y="3553027"/>
            <a:ext cx="6099048" cy="369332"/>
          </a:xfrm>
          <a:prstGeom prst="rect">
            <a:avLst/>
          </a:prstGeom>
          <a:noFill/>
        </p:spPr>
        <p:txBody>
          <a:bodyPr wrap="square">
            <a:spAutoFit/>
          </a:bodyPr>
          <a:lstStyle/>
          <a:p>
            <a:r>
              <a:rPr lang="en-US" b="1" dirty="0">
                <a:latin typeface="Nunito" pitchFamily="2" charset="0"/>
              </a:rPr>
              <a:t>OBJECTIVES:</a:t>
            </a:r>
          </a:p>
        </p:txBody>
      </p:sp>
      <p:sp>
        <p:nvSpPr>
          <p:cNvPr id="9" name="TextBox 8">
            <a:extLst>
              <a:ext uri="{FF2B5EF4-FFF2-40B4-BE49-F238E27FC236}">
                <a16:creationId xmlns:a16="http://schemas.microsoft.com/office/drawing/2014/main" id="{511687CE-77EC-A0C1-04F9-F84FB49FA1E1}"/>
              </a:ext>
            </a:extLst>
          </p:cNvPr>
          <p:cNvSpPr txBox="1"/>
          <p:nvPr/>
        </p:nvSpPr>
        <p:spPr>
          <a:xfrm>
            <a:off x="757980" y="4020377"/>
            <a:ext cx="10115355" cy="1477328"/>
          </a:xfrm>
          <a:prstGeom prst="rect">
            <a:avLst/>
          </a:prstGeom>
          <a:noFill/>
        </p:spPr>
        <p:txBody>
          <a:bodyPr wrap="square">
            <a:spAutoFit/>
          </a:bodyPr>
          <a:lstStyle/>
          <a:p>
            <a:pPr marL="285750" indent="-285750">
              <a:buFont typeface="Arial" panose="020B0604020202020204" pitchFamily="34" charset="0"/>
              <a:buChar char="•"/>
            </a:pPr>
            <a:r>
              <a:rPr lang="en-US" dirty="0"/>
              <a:t>Simplify health data analysis for end-users.</a:t>
            </a:r>
          </a:p>
          <a:p>
            <a:pPr marL="285750" indent="-285750">
              <a:buFont typeface="Arial" panose="020B0604020202020204" pitchFamily="34" charset="0"/>
              <a:buChar char="•"/>
            </a:pPr>
            <a:r>
              <a:rPr lang="en-US" dirty="0"/>
              <a:t>Provide actionable insights and tailored recommendations.</a:t>
            </a:r>
          </a:p>
          <a:p>
            <a:pPr marL="285750" indent="-285750">
              <a:buFont typeface="Arial" panose="020B0604020202020204" pitchFamily="34" charset="0"/>
              <a:buChar char="•"/>
            </a:pPr>
            <a:r>
              <a:rPr lang="en-US" dirty="0"/>
              <a:t>Enable dynamic visualizations of health metrics.</a:t>
            </a:r>
          </a:p>
          <a:p>
            <a:pPr marL="285750" indent="-285750">
              <a:buFont typeface="Arial" panose="020B0604020202020204" pitchFamily="34" charset="0"/>
              <a:buChar char="•"/>
            </a:pPr>
            <a:r>
              <a:rPr lang="en-US" dirty="0"/>
              <a:t>Leverage AI to ensure a smooth and intuitive experience.</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F3CF5976-AC4C-C5CC-81EC-BE07882A1829}"/>
              </a:ext>
            </a:extLst>
          </p:cNvPr>
          <p:cNvSpPr txBox="1"/>
          <p:nvPr/>
        </p:nvSpPr>
        <p:spPr>
          <a:xfrm>
            <a:off x="757980" y="1619618"/>
            <a:ext cx="6099048" cy="369332"/>
          </a:xfrm>
          <a:prstGeom prst="rect">
            <a:avLst/>
          </a:prstGeom>
          <a:noFill/>
        </p:spPr>
        <p:txBody>
          <a:bodyPr wrap="square">
            <a:spAutoFit/>
          </a:bodyPr>
          <a:lstStyle/>
          <a:p>
            <a:r>
              <a:rPr lang="en-US" b="1" dirty="0">
                <a:latin typeface="Nunito" pitchFamily="2" charset="0"/>
              </a:rPr>
              <a:t>PROBLEM STATEMENT:</a:t>
            </a:r>
          </a:p>
        </p:txBody>
      </p:sp>
    </p:spTree>
    <p:extLst>
      <p:ext uri="{BB962C8B-B14F-4D97-AF65-F5344CB8AC3E}">
        <p14:creationId xmlns:p14="http://schemas.microsoft.com/office/powerpoint/2010/main" val="41598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C5F5CE0E-E427-0696-E21F-56A6D8CB1E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7242" y="1325068"/>
            <a:ext cx="10217515" cy="47000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5" name="Isosceles Triangle 10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5A840EA-1D16-4CF1-6C39-36731B1093A4}"/>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0BD554-7844-C21E-6400-61970B11CED4}"/>
              </a:ext>
            </a:extLst>
          </p:cNvPr>
          <p:cNvSpPr txBox="1"/>
          <p:nvPr/>
        </p:nvSpPr>
        <p:spPr>
          <a:xfrm>
            <a:off x="1789542" y="288485"/>
            <a:ext cx="3385962" cy="584775"/>
          </a:xfrm>
          <a:prstGeom prst="rect">
            <a:avLst/>
          </a:prstGeom>
          <a:noFill/>
        </p:spPr>
        <p:txBody>
          <a:bodyPr wrap="square">
            <a:spAutoFit/>
          </a:bodyPr>
          <a:lstStyle/>
          <a:p>
            <a:r>
              <a:rPr lang="en-US" sz="3200" b="1" dirty="0">
                <a:latin typeface="Nunito" pitchFamily="2" charset="0"/>
              </a:rPr>
              <a:t>DATA PIPELINE</a:t>
            </a:r>
          </a:p>
        </p:txBody>
      </p:sp>
    </p:spTree>
    <p:extLst>
      <p:ext uri="{BB962C8B-B14F-4D97-AF65-F5344CB8AC3E}">
        <p14:creationId xmlns:p14="http://schemas.microsoft.com/office/powerpoint/2010/main" val="85664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1C6B50-72CA-290B-1019-D103796487BE}"/>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092281AF-4644-75EC-FDCF-24D698534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F6C7CB51-9448-3351-CA59-AB9DAC93E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A184D5DA-6A83-6414-F6CD-F959B53EF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852A1782-F9A1-B801-861C-79330B2D7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9AFA72EB-64FD-6941-5450-8C41D0786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DAD83909-7EF7-FD3E-B697-AD1F80B81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FB09443B-1DAC-31F8-A7A1-28A03C109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6192B3C-4A01-D9C3-7154-CA4E96322D8E}"/>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7E4881-F944-16B4-B7E0-5848AC5AB571}"/>
              </a:ext>
            </a:extLst>
          </p:cNvPr>
          <p:cNvSpPr txBox="1"/>
          <p:nvPr/>
        </p:nvSpPr>
        <p:spPr>
          <a:xfrm>
            <a:off x="757980" y="1441015"/>
            <a:ext cx="6099048" cy="369332"/>
          </a:xfrm>
          <a:prstGeom prst="rect">
            <a:avLst/>
          </a:prstGeom>
          <a:noFill/>
        </p:spPr>
        <p:txBody>
          <a:bodyPr wrap="square">
            <a:spAutoFit/>
          </a:bodyPr>
          <a:lstStyle/>
          <a:p>
            <a:r>
              <a:rPr lang="en-US" b="1" dirty="0">
                <a:latin typeface="Nunito" pitchFamily="2" charset="0"/>
              </a:rPr>
              <a:t>WHOOP DATA FETCH AND STORAGE:</a:t>
            </a:r>
          </a:p>
        </p:txBody>
      </p:sp>
      <p:sp>
        <p:nvSpPr>
          <p:cNvPr id="5" name="TextBox 4">
            <a:extLst>
              <a:ext uri="{FF2B5EF4-FFF2-40B4-BE49-F238E27FC236}">
                <a16:creationId xmlns:a16="http://schemas.microsoft.com/office/drawing/2014/main" id="{5E54BC17-1FF5-096A-D525-9826BAE473C3}"/>
              </a:ext>
            </a:extLst>
          </p:cNvPr>
          <p:cNvSpPr txBox="1"/>
          <p:nvPr/>
        </p:nvSpPr>
        <p:spPr>
          <a:xfrm>
            <a:off x="1789542" y="288485"/>
            <a:ext cx="3385962" cy="584775"/>
          </a:xfrm>
          <a:prstGeom prst="rect">
            <a:avLst/>
          </a:prstGeom>
          <a:noFill/>
        </p:spPr>
        <p:txBody>
          <a:bodyPr wrap="square">
            <a:spAutoFit/>
          </a:bodyPr>
          <a:lstStyle/>
          <a:p>
            <a:r>
              <a:rPr lang="en-US" sz="3200" b="1" dirty="0">
                <a:latin typeface="Nunito" pitchFamily="2" charset="0"/>
              </a:rPr>
              <a:t>DATA PIPELINE</a:t>
            </a:r>
          </a:p>
        </p:txBody>
      </p:sp>
      <p:sp>
        <p:nvSpPr>
          <p:cNvPr id="8" name="TextBox 7">
            <a:extLst>
              <a:ext uri="{FF2B5EF4-FFF2-40B4-BE49-F238E27FC236}">
                <a16:creationId xmlns:a16="http://schemas.microsoft.com/office/drawing/2014/main" id="{2B2160E4-1E40-DE4D-7649-41FC4BF6F531}"/>
              </a:ext>
            </a:extLst>
          </p:cNvPr>
          <p:cNvSpPr txBox="1"/>
          <p:nvPr/>
        </p:nvSpPr>
        <p:spPr>
          <a:xfrm>
            <a:off x="709698" y="2177004"/>
            <a:ext cx="10772604"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Nunito" pitchFamily="2" charset="0"/>
              </a:rPr>
              <a:t>API Authorization: </a:t>
            </a:r>
            <a:r>
              <a:rPr lang="en-US" dirty="0">
                <a:latin typeface="Nunito" pitchFamily="2" charset="0"/>
              </a:rPr>
              <a:t>Secure connection to WHOOP API using OAuth2 credentials.</a:t>
            </a:r>
          </a:p>
          <a:p>
            <a:pPr marL="742950" lvl="1"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b="1" dirty="0">
                <a:latin typeface="Nunito" pitchFamily="2" charset="0"/>
              </a:rPr>
              <a:t>Data Retrieval: </a:t>
            </a:r>
            <a:r>
              <a:rPr lang="en-US" dirty="0">
                <a:latin typeface="Nunito" pitchFamily="2" charset="0"/>
              </a:rPr>
              <a:t>Fetch data through specific endpoints: Profile, Body Measurements, Cycle, Recovery, Sleep, and Workout.</a:t>
            </a:r>
          </a:p>
          <a:p>
            <a:pPr marL="742950" lvl="1"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b="1" dirty="0">
                <a:latin typeface="Nunito" pitchFamily="2" charset="0"/>
              </a:rPr>
              <a:t>Data Storage: </a:t>
            </a:r>
            <a:r>
              <a:rPr lang="en-US" dirty="0">
                <a:latin typeface="Nunito" pitchFamily="2" charset="0"/>
              </a:rPr>
              <a:t>Store fetched data into corresponding PostgreSQL tables.</a:t>
            </a:r>
          </a:p>
          <a:p>
            <a:pPr marL="742950" lvl="1"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b="1" dirty="0">
                <a:latin typeface="Nunito" pitchFamily="2" charset="0"/>
              </a:rPr>
              <a:t>Logging: </a:t>
            </a:r>
            <a:r>
              <a:rPr lang="en-US" dirty="0">
                <a:latin typeface="Nunito" pitchFamily="2" charset="0"/>
              </a:rPr>
              <a:t>Record execution details for monitoring and debugging.</a:t>
            </a:r>
          </a:p>
          <a:p>
            <a:pPr marL="742950" lvl="1"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b="1" dirty="0">
                <a:latin typeface="Nunito" pitchFamily="2" charset="0"/>
              </a:rPr>
              <a:t>Error Handling: </a:t>
            </a:r>
            <a:r>
              <a:rPr lang="en-US" dirty="0">
                <a:latin typeface="Nunito" pitchFamily="2" charset="0"/>
              </a:rPr>
              <a:t>Manage API failures and database errors for reliable execution. </a:t>
            </a:r>
          </a:p>
          <a:p>
            <a:pPr marL="285750" indent="-285750">
              <a:buFont typeface="Arial" panose="020B0604020202020204" pitchFamily="34" charset="0"/>
              <a:buChar char="•"/>
            </a:pPr>
            <a:endParaRPr lang="en-US" b="1" dirty="0">
              <a:latin typeface="Nunito" pitchFamily="2" charset="0"/>
            </a:endParaRPr>
          </a:p>
          <a:p>
            <a:pPr marL="285750" indent="-285750">
              <a:buFont typeface="Arial" panose="020B0604020202020204" pitchFamily="34" charset="0"/>
              <a:buChar char="•"/>
            </a:pPr>
            <a:r>
              <a:rPr lang="en-US" b="1" dirty="0">
                <a:latin typeface="Nunito" pitchFamily="2" charset="0"/>
              </a:rPr>
              <a:t>Deployment: </a:t>
            </a:r>
            <a:r>
              <a:rPr lang="en-US" dirty="0">
                <a:latin typeface="Nunito" pitchFamily="2" charset="0"/>
              </a:rPr>
              <a:t>Deploy as a Flask API hosted on Google Cloud Run for scalability and accessibility.</a:t>
            </a:r>
          </a:p>
        </p:txBody>
      </p:sp>
    </p:spTree>
    <p:extLst>
      <p:ext uri="{BB962C8B-B14F-4D97-AF65-F5344CB8AC3E}">
        <p14:creationId xmlns:p14="http://schemas.microsoft.com/office/powerpoint/2010/main" val="265979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F84008-9775-051A-B31C-2FF6167A5F97}"/>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E0F98671-1459-C858-B191-6A043FCAC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D9EF1EDF-24DA-D50A-ACDB-807F3C5E4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704480C9-45DD-AAAC-9293-3A346368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9B45A11-49B0-0A3A-BE45-0B741F81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3B5C3AC3-9671-9C5C-6069-A032798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1509B1EC-135C-CAB8-2A4C-1078BDC9C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A4348201-F74C-8F35-D060-7028F1770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A6A988-F649-8EEE-3655-A907B829ED3A}"/>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B67342F-B7B2-F737-2C1F-6336640C37E5}"/>
              </a:ext>
            </a:extLst>
          </p:cNvPr>
          <p:cNvSpPr txBox="1"/>
          <p:nvPr/>
        </p:nvSpPr>
        <p:spPr>
          <a:xfrm>
            <a:off x="1789542" y="288485"/>
            <a:ext cx="7116714" cy="584775"/>
          </a:xfrm>
          <a:prstGeom prst="rect">
            <a:avLst/>
          </a:prstGeom>
          <a:noFill/>
        </p:spPr>
        <p:txBody>
          <a:bodyPr wrap="square">
            <a:spAutoFit/>
          </a:bodyPr>
          <a:lstStyle/>
          <a:p>
            <a:r>
              <a:rPr lang="en-US" sz="3200" b="1" dirty="0">
                <a:latin typeface="Nunito" pitchFamily="2" charset="0"/>
              </a:rPr>
              <a:t>DATABASE DESIGN AND STORAGE</a:t>
            </a:r>
          </a:p>
        </p:txBody>
      </p:sp>
      <p:sp>
        <p:nvSpPr>
          <p:cNvPr id="5" name="TextBox 4">
            <a:extLst>
              <a:ext uri="{FF2B5EF4-FFF2-40B4-BE49-F238E27FC236}">
                <a16:creationId xmlns:a16="http://schemas.microsoft.com/office/drawing/2014/main" id="{D2F3AA9F-79D4-521C-5347-E5546FBD2046}"/>
              </a:ext>
            </a:extLst>
          </p:cNvPr>
          <p:cNvSpPr txBox="1"/>
          <p:nvPr/>
        </p:nvSpPr>
        <p:spPr>
          <a:xfrm>
            <a:off x="832286" y="1690748"/>
            <a:ext cx="10881178" cy="1200329"/>
          </a:xfrm>
          <a:prstGeom prst="rect">
            <a:avLst/>
          </a:prstGeom>
          <a:noFill/>
        </p:spPr>
        <p:txBody>
          <a:bodyPr wrap="square">
            <a:spAutoFit/>
          </a:bodyPr>
          <a:lstStyle/>
          <a:p>
            <a:r>
              <a:rPr lang="en-US" b="1" dirty="0">
                <a:latin typeface="Nunito" pitchFamily="2" charset="0"/>
              </a:rPr>
              <a:t>DATABASE PLATFORM</a:t>
            </a:r>
            <a:r>
              <a:rPr lang="en-US" dirty="0">
                <a:latin typeface="Nunito" pitchFamily="2" charset="0"/>
              </a:rPr>
              <a:t>:</a:t>
            </a:r>
          </a:p>
          <a:p>
            <a:pPr lvl="1">
              <a:buFont typeface="Arial" panose="020B0604020202020204" pitchFamily="34" charset="0"/>
              <a:buChar char="•"/>
            </a:pPr>
            <a:endParaRPr lang="en-US" b="1" dirty="0">
              <a:latin typeface="Nunito" pitchFamily="2" charset="0"/>
            </a:endParaRPr>
          </a:p>
          <a:p>
            <a:pPr marL="742950" lvl="1" indent="-285750">
              <a:buFont typeface="Arial" panose="020B0604020202020204" pitchFamily="34" charset="0"/>
              <a:buChar char="•"/>
            </a:pPr>
            <a:r>
              <a:rPr lang="en-US" b="1" dirty="0">
                <a:latin typeface="Nunito" pitchFamily="2" charset="0"/>
              </a:rPr>
              <a:t>Google Cloud SQL</a:t>
            </a:r>
            <a:r>
              <a:rPr lang="en-US" dirty="0">
                <a:latin typeface="Nunito" pitchFamily="2" charset="0"/>
              </a:rPr>
              <a:t> is used for hosting the database.</a:t>
            </a:r>
          </a:p>
          <a:p>
            <a:pPr marL="742950" lvl="1" indent="-285750">
              <a:buFont typeface="Arial" panose="020B0604020202020204" pitchFamily="34" charset="0"/>
              <a:buChar char="•"/>
            </a:pPr>
            <a:r>
              <a:rPr lang="en-US" b="1" dirty="0">
                <a:latin typeface="Nunito" pitchFamily="2" charset="0"/>
              </a:rPr>
              <a:t>PostgreSQL</a:t>
            </a:r>
            <a:r>
              <a:rPr lang="en-US" dirty="0">
                <a:latin typeface="Nunito" pitchFamily="2" charset="0"/>
              </a:rPr>
              <a:t> is the database system chosen for structured and efficient data management.</a:t>
            </a:r>
          </a:p>
        </p:txBody>
      </p:sp>
      <p:sp>
        <p:nvSpPr>
          <p:cNvPr id="8" name="TextBox 7">
            <a:extLst>
              <a:ext uri="{FF2B5EF4-FFF2-40B4-BE49-F238E27FC236}">
                <a16:creationId xmlns:a16="http://schemas.microsoft.com/office/drawing/2014/main" id="{076B6644-4F18-8FAF-8D2A-1BDCCB337F1D}"/>
              </a:ext>
            </a:extLst>
          </p:cNvPr>
          <p:cNvSpPr txBox="1"/>
          <p:nvPr/>
        </p:nvSpPr>
        <p:spPr>
          <a:xfrm>
            <a:off x="832286" y="3228719"/>
            <a:ext cx="10736028" cy="2585323"/>
          </a:xfrm>
          <a:prstGeom prst="rect">
            <a:avLst/>
          </a:prstGeom>
          <a:noFill/>
        </p:spPr>
        <p:txBody>
          <a:bodyPr wrap="square">
            <a:spAutoFit/>
          </a:bodyPr>
          <a:lstStyle/>
          <a:p>
            <a:r>
              <a:rPr lang="en-US" b="1" dirty="0">
                <a:latin typeface="Nunito" pitchFamily="2" charset="0"/>
              </a:rPr>
              <a:t>TABLE STRUCTURE:</a:t>
            </a:r>
          </a:p>
          <a:p>
            <a:endParaRPr lang="en-US" b="1" dirty="0">
              <a:latin typeface="Nunito" pitchFamily="2" charset="0"/>
            </a:endParaRPr>
          </a:p>
          <a:p>
            <a:pPr marL="285750" indent="-285750">
              <a:buFont typeface="Arial" panose="020B0604020202020204" pitchFamily="34" charset="0"/>
              <a:buChar char="•"/>
            </a:pPr>
            <a:r>
              <a:rPr lang="en-US" dirty="0">
                <a:latin typeface="Nunito" pitchFamily="2" charset="0"/>
              </a:rPr>
              <a:t>Data is stored in normalized tables for clarity and efficient querying.</a:t>
            </a:r>
          </a:p>
          <a:p>
            <a:pPr marL="285750" indent="-285750">
              <a:buFont typeface="Arial" panose="020B0604020202020204" pitchFamily="34" charset="0"/>
              <a:buChar char="•"/>
            </a:pPr>
            <a:r>
              <a:rPr lang="en-US" dirty="0">
                <a:latin typeface="Nunito" pitchFamily="2" charset="0"/>
              </a:rPr>
              <a:t>Key tables include:</a:t>
            </a:r>
          </a:p>
          <a:p>
            <a:pPr marL="742950" lvl="1" indent="-285750">
              <a:buFont typeface="Arial" panose="020B0604020202020204" pitchFamily="34" charset="0"/>
              <a:buChar char="•"/>
            </a:pPr>
            <a:r>
              <a:rPr lang="en-US" dirty="0">
                <a:latin typeface="Nunito" pitchFamily="2" charset="0"/>
              </a:rPr>
              <a:t>users: Stores user details (</a:t>
            </a:r>
            <a:r>
              <a:rPr lang="en-US" dirty="0" err="1">
                <a:latin typeface="Nunito" pitchFamily="2" charset="0"/>
              </a:rPr>
              <a:t>user_id</a:t>
            </a:r>
            <a:r>
              <a:rPr lang="en-US" dirty="0">
                <a:latin typeface="Nunito" pitchFamily="2" charset="0"/>
              </a:rPr>
              <a:t>, </a:t>
            </a:r>
            <a:r>
              <a:rPr lang="en-US" dirty="0" err="1">
                <a:latin typeface="Nunito" pitchFamily="2" charset="0"/>
              </a:rPr>
              <a:t>first_name</a:t>
            </a:r>
            <a:r>
              <a:rPr lang="en-US" dirty="0">
                <a:latin typeface="Nunito" pitchFamily="2" charset="0"/>
              </a:rPr>
              <a:t>, </a:t>
            </a:r>
            <a:r>
              <a:rPr lang="en-US" dirty="0" err="1">
                <a:latin typeface="Nunito" pitchFamily="2" charset="0"/>
              </a:rPr>
              <a:t>last_name</a:t>
            </a:r>
            <a:r>
              <a:rPr lang="en-US" dirty="0">
                <a:latin typeface="Nunito" pitchFamily="2" charset="0"/>
              </a:rPr>
              <a:t>, email).</a:t>
            </a:r>
          </a:p>
          <a:p>
            <a:pPr marL="742950" lvl="1" indent="-285750">
              <a:buFont typeface="Arial" panose="020B0604020202020204" pitchFamily="34" charset="0"/>
              <a:buChar char="•"/>
            </a:pPr>
            <a:r>
              <a:rPr lang="en-US" dirty="0" err="1">
                <a:latin typeface="Nunito" pitchFamily="2" charset="0"/>
              </a:rPr>
              <a:t>sleep_data</a:t>
            </a:r>
            <a:r>
              <a:rPr lang="en-US" dirty="0">
                <a:latin typeface="Nunito" pitchFamily="2" charset="0"/>
              </a:rPr>
              <a:t>: Sleep metrics (total sleep time, REM sleep, deep sleep, efficiency).</a:t>
            </a:r>
          </a:p>
          <a:p>
            <a:pPr marL="742950" lvl="1" indent="-285750">
              <a:buFont typeface="Arial" panose="020B0604020202020204" pitchFamily="34" charset="0"/>
              <a:buChar char="•"/>
            </a:pPr>
            <a:r>
              <a:rPr lang="en-US" dirty="0" err="1">
                <a:latin typeface="Nunito" pitchFamily="2" charset="0"/>
              </a:rPr>
              <a:t>recovery_data</a:t>
            </a:r>
            <a:r>
              <a:rPr lang="en-US" dirty="0">
                <a:latin typeface="Nunito" pitchFamily="2" charset="0"/>
              </a:rPr>
              <a:t>: Recovery scores, resting heart rate, and HRV (Heart Rate Variability).</a:t>
            </a:r>
          </a:p>
          <a:p>
            <a:pPr marL="742950" lvl="1" indent="-285750">
              <a:buFont typeface="Arial" panose="020B0604020202020204" pitchFamily="34" charset="0"/>
              <a:buChar char="•"/>
            </a:pPr>
            <a:r>
              <a:rPr lang="en-US" dirty="0" err="1">
                <a:latin typeface="Nunito" pitchFamily="2" charset="0"/>
              </a:rPr>
              <a:t>workout_data</a:t>
            </a:r>
            <a:r>
              <a:rPr lang="en-US" dirty="0">
                <a:latin typeface="Nunito" pitchFamily="2" charset="0"/>
              </a:rPr>
              <a:t>: Detailed workout data (distance, strain, kilojoules).</a:t>
            </a:r>
          </a:p>
          <a:p>
            <a:pPr marL="742950" lvl="1" indent="-285750">
              <a:buFont typeface="Arial" panose="020B0604020202020204" pitchFamily="34" charset="0"/>
              <a:buChar char="•"/>
            </a:pPr>
            <a:r>
              <a:rPr lang="en-US" dirty="0" err="1">
                <a:latin typeface="Nunito" pitchFamily="2" charset="0"/>
              </a:rPr>
              <a:t>body_measurements</a:t>
            </a:r>
            <a:r>
              <a:rPr lang="en-US" dirty="0">
                <a:latin typeface="Nunito" pitchFamily="2" charset="0"/>
              </a:rPr>
              <a:t>: User body stats (height, weight, max heart rate).</a:t>
            </a:r>
          </a:p>
        </p:txBody>
      </p:sp>
    </p:spTree>
    <p:extLst>
      <p:ext uri="{BB962C8B-B14F-4D97-AF65-F5344CB8AC3E}">
        <p14:creationId xmlns:p14="http://schemas.microsoft.com/office/powerpoint/2010/main" val="320631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8F7AB5-DA1A-E4F7-C4F7-01D317247D71}"/>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B88A82DC-D354-88E2-44CC-EE2F7BA31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5418B00D-DA54-3C66-B653-165DD2471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CDC6EC07-E098-3AEC-655B-CC42D07A3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ED059D14-C920-1BCD-E4DC-095DEF2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1C216706-98E5-9EF0-9AA6-9CC8B3AF0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D1642603-3467-B182-86E4-89517D2F4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6AAC9718-30F0-6E85-C5B0-A2FEE1156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52F5960-D6D9-9019-56F7-E77C03EF8FD7}"/>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2D336391-0B61-8A16-D52B-BC09B977EBF0}"/>
              </a:ext>
            </a:extLst>
          </p:cNvPr>
          <p:cNvGraphicFramePr>
            <a:graphicFrameLocks noGrp="1"/>
          </p:cNvGraphicFramePr>
          <p:nvPr>
            <p:extLst>
              <p:ext uri="{D42A27DB-BD31-4B8C-83A1-F6EECF244321}">
                <p14:modId xmlns:p14="http://schemas.microsoft.com/office/powerpoint/2010/main" val="1745378207"/>
              </p:ext>
            </p:extLst>
          </p:nvPr>
        </p:nvGraphicFramePr>
        <p:xfrm>
          <a:off x="1591360" y="1456602"/>
          <a:ext cx="8698626" cy="4824977"/>
        </p:xfrm>
        <a:graphic>
          <a:graphicData uri="http://schemas.openxmlformats.org/drawingml/2006/table">
            <a:tbl>
              <a:tblPr>
                <a:tableStyleId>{C4B1156A-380E-4F78-BDF5-A606A8083BF9}</a:tableStyleId>
              </a:tblPr>
              <a:tblGrid>
                <a:gridCol w="1730898">
                  <a:extLst>
                    <a:ext uri="{9D8B030D-6E8A-4147-A177-3AD203B41FA5}">
                      <a16:colId xmlns:a16="http://schemas.microsoft.com/office/drawing/2014/main" val="3479762900"/>
                    </a:ext>
                  </a:extLst>
                </a:gridCol>
                <a:gridCol w="3379557">
                  <a:extLst>
                    <a:ext uri="{9D8B030D-6E8A-4147-A177-3AD203B41FA5}">
                      <a16:colId xmlns:a16="http://schemas.microsoft.com/office/drawing/2014/main" val="596533932"/>
                    </a:ext>
                  </a:extLst>
                </a:gridCol>
                <a:gridCol w="1941972">
                  <a:extLst>
                    <a:ext uri="{9D8B030D-6E8A-4147-A177-3AD203B41FA5}">
                      <a16:colId xmlns:a16="http://schemas.microsoft.com/office/drawing/2014/main" val="3285894556"/>
                    </a:ext>
                  </a:extLst>
                </a:gridCol>
                <a:gridCol w="1646199">
                  <a:extLst>
                    <a:ext uri="{9D8B030D-6E8A-4147-A177-3AD203B41FA5}">
                      <a16:colId xmlns:a16="http://schemas.microsoft.com/office/drawing/2014/main" val="3013109887"/>
                    </a:ext>
                  </a:extLst>
                </a:gridCol>
              </a:tblGrid>
              <a:tr h="300092">
                <a:tc>
                  <a:txBody>
                    <a:bodyPr/>
                    <a:lstStyle/>
                    <a:p>
                      <a:pPr algn="ctr" fontAlgn="ctr"/>
                      <a:r>
                        <a:rPr lang="en-US" sz="1600" b="1" u="none" strike="noStrike" dirty="0">
                          <a:effectLst/>
                        </a:rPr>
                        <a:t>MODEL</a:t>
                      </a:r>
                      <a:endParaRPr lang="en-US" sz="1600" b="1" i="0" u="none" strike="noStrike" dirty="0">
                        <a:solidFill>
                          <a:srgbClr val="000000"/>
                        </a:solidFill>
                        <a:effectLst/>
                        <a:latin typeface="Nunito" pitchFamily="2" charset="0"/>
                      </a:endParaRPr>
                    </a:p>
                  </a:txBody>
                  <a:tcPr marL="9378" marR="9378" marT="9378" marB="0" anchor="ctr"/>
                </a:tc>
                <a:tc>
                  <a:txBody>
                    <a:bodyPr/>
                    <a:lstStyle/>
                    <a:p>
                      <a:pPr algn="ctr" fontAlgn="ctr"/>
                      <a:r>
                        <a:rPr lang="en-US" sz="1600" b="1" u="none" strike="noStrike" dirty="0">
                          <a:effectLst/>
                        </a:rPr>
                        <a:t>PROS</a:t>
                      </a:r>
                      <a:endParaRPr lang="en-US" sz="1600" b="1" i="0" u="none" strike="noStrike" dirty="0">
                        <a:solidFill>
                          <a:srgbClr val="000000"/>
                        </a:solidFill>
                        <a:effectLst/>
                        <a:latin typeface="Nunito" pitchFamily="2" charset="0"/>
                      </a:endParaRPr>
                    </a:p>
                  </a:txBody>
                  <a:tcPr marL="9378" marR="9378" marT="9378" marB="0" anchor="ctr"/>
                </a:tc>
                <a:tc>
                  <a:txBody>
                    <a:bodyPr/>
                    <a:lstStyle/>
                    <a:p>
                      <a:pPr algn="ctr" fontAlgn="ctr"/>
                      <a:r>
                        <a:rPr lang="en-US" sz="1600" b="1" u="none" strike="noStrike" dirty="0">
                          <a:effectLst/>
                        </a:rPr>
                        <a:t>CONS</a:t>
                      </a:r>
                      <a:endParaRPr lang="en-US" sz="1600" b="1" i="0" u="none" strike="noStrike" dirty="0">
                        <a:solidFill>
                          <a:srgbClr val="000000"/>
                        </a:solidFill>
                        <a:effectLst/>
                        <a:latin typeface="Nunito" pitchFamily="2" charset="0"/>
                      </a:endParaRPr>
                    </a:p>
                  </a:txBody>
                  <a:tcPr marL="9378" marR="9378" marT="9378" marB="0" anchor="ctr"/>
                </a:tc>
                <a:tc>
                  <a:txBody>
                    <a:bodyPr/>
                    <a:lstStyle/>
                    <a:p>
                      <a:pPr algn="ctr" fontAlgn="ctr"/>
                      <a:r>
                        <a:rPr lang="en-US" sz="1600" b="1" u="none" strike="noStrike" dirty="0">
                          <a:effectLst/>
                        </a:rPr>
                        <a:t>FINAL VERDICT</a:t>
                      </a:r>
                      <a:endParaRPr lang="en-US" sz="1600" b="1" i="0" u="none" strike="noStrike" dirty="0">
                        <a:solidFill>
                          <a:srgbClr val="000000"/>
                        </a:solidFill>
                        <a:effectLst/>
                        <a:latin typeface="Nunito" pitchFamily="2" charset="0"/>
                      </a:endParaRPr>
                    </a:p>
                  </a:txBody>
                  <a:tcPr marL="9378" marR="9378" marT="9378" marB="0" anchor="ctr"/>
                </a:tc>
                <a:extLst>
                  <a:ext uri="{0D108BD9-81ED-4DB2-BD59-A6C34878D82A}">
                    <a16:rowId xmlns:a16="http://schemas.microsoft.com/office/drawing/2014/main" val="2804085721"/>
                  </a:ext>
                </a:extLst>
              </a:tr>
              <a:tr h="675208">
                <a:tc rowSpan="2">
                  <a:txBody>
                    <a:bodyPr/>
                    <a:lstStyle/>
                    <a:p>
                      <a:pPr algn="ctr" fontAlgn="ctr"/>
                      <a:br>
                        <a:rPr lang="en-US" sz="1200" u="none" strike="noStrike" dirty="0">
                          <a:effectLst/>
                        </a:rPr>
                      </a:br>
                      <a:br>
                        <a:rPr lang="en-US" sz="1200" u="none" strike="noStrike" dirty="0">
                          <a:effectLst/>
                        </a:rPr>
                      </a:br>
                      <a:r>
                        <a:rPr lang="en-US" sz="1200" u="none" strike="noStrike" dirty="0">
                          <a:effectLst/>
                        </a:rPr>
                        <a:t>Gemini (Google) 1.5 Pro</a:t>
                      </a:r>
                      <a:endParaRPr lang="en-US" sz="1200" b="1" i="0" u="none" strike="noStrike" dirty="0">
                        <a:solidFill>
                          <a:srgbClr val="000000"/>
                        </a:solidFill>
                        <a:effectLst/>
                        <a:latin typeface="Nunito" pitchFamily="2" charset="0"/>
                      </a:endParaRPr>
                    </a:p>
                  </a:txBody>
                  <a:tcPr marL="9378" marR="9378" marT="9378" marB="0" anchor="ctr"/>
                </a:tc>
                <a:tc>
                  <a:txBody>
                    <a:bodyPr/>
                    <a:lstStyle/>
                    <a:p>
                      <a:pPr algn="ctr" fontAlgn="ctr"/>
                      <a:r>
                        <a:rPr lang="en-US" sz="1200" u="none" strike="noStrike" dirty="0">
                          <a:effectLst/>
                        </a:rPr>
                        <a:t>Free API availability.</a:t>
                      </a:r>
                      <a:endParaRPr lang="en-US" sz="1200" b="0" i="0" u="none" strike="noStrike" dirty="0">
                        <a:solidFill>
                          <a:srgbClr val="000000"/>
                        </a:solidFill>
                        <a:effectLst/>
                        <a:latin typeface="Nunito" pitchFamily="2" charset="0"/>
                      </a:endParaRPr>
                    </a:p>
                  </a:txBody>
                  <a:tcPr marL="9378" marR="9378" marT="9378" marB="0" anchor="ctr"/>
                </a:tc>
                <a:tc>
                  <a:txBody>
                    <a:bodyPr/>
                    <a:lstStyle/>
                    <a:p>
                      <a:pPr algn="ctr" fontAlgn="ctr"/>
                      <a:r>
                        <a:rPr lang="en-US" sz="1200" u="none" strike="noStrike">
                          <a:effectLst/>
                        </a:rPr>
                        <a:t>Failed in SQL query generation, especially for complex prompts.</a:t>
                      </a:r>
                      <a:endParaRPr lang="en-US" sz="1200" b="0" i="0" u="none" strike="noStrike">
                        <a:solidFill>
                          <a:srgbClr val="000000"/>
                        </a:solidFill>
                        <a:effectLst/>
                        <a:latin typeface="Nunito" pitchFamily="2" charset="0"/>
                      </a:endParaRPr>
                    </a:p>
                  </a:txBody>
                  <a:tcPr marL="9378" marR="9378" marT="9378" marB="0" anchor="ctr"/>
                </a:tc>
                <a:tc rowSpan="2">
                  <a:txBody>
                    <a:bodyPr/>
                    <a:lstStyle/>
                    <a:p>
                      <a:pPr algn="ctr" fontAlgn="ctr"/>
                      <a:r>
                        <a:rPr lang="en-US" sz="1200" u="none" strike="noStrike">
                          <a:effectLst/>
                        </a:rPr>
                        <a:t>Did not meet requirements.</a:t>
                      </a:r>
                      <a:endParaRPr lang="en-US" sz="1200" b="0" i="0" u="none" strike="noStrike">
                        <a:solidFill>
                          <a:srgbClr val="000000"/>
                        </a:solidFill>
                        <a:effectLst/>
                        <a:latin typeface="Nunito" pitchFamily="2" charset="0"/>
                      </a:endParaRPr>
                    </a:p>
                  </a:txBody>
                  <a:tcPr marL="9378" marR="9378" marT="9378" marB="0" anchor="ctr"/>
                </a:tc>
                <a:extLst>
                  <a:ext uri="{0D108BD9-81ED-4DB2-BD59-A6C34878D82A}">
                    <a16:rowId xmlns:a16="http://schemas.microsoft.com/office/drawing/2014/main" val="593989517"/>
                  </a:ext>
                </a:extLst>
              </a:tr>
              <a:tr h="450138">
                <a:tc vMerge="1">
                  <a:txBody>
                    <a:bodyPr/>
                    <a:lstStyle/>
                    <a:p>
                      <a:endParaRPr lang="en-US"/>
                    </a:p>
                  </a:txBody>
                  <a:tcPr/>
                </a:tc>
                <a:tc>
                  <a:txBody>
                    <a:bodyPr/>
                    <a:lstStyle/>
                    <a:p>
                      <a:pPr algn="ctr" fontAlgn="ctr"/>
                      <a:r>
                        <a:rPr lang="en-US" sz="1200" u="none" strike="noStrike" dirty="0">
                          <a:effectLst/>
                        </a:rPr>
                        <a:t>Able to generate basic insights for provided data.</a:t>
                      </a:r>
                      <a:endParaRPr lang="en-US" sz="1200" b="0" i="0" u="none" strike="noStrike" dirty="0">
                        <a:solidFill>
                          <a:srgbClr val="000000"/>
                        </a:solidFill>
                        <a:effectLst/>
                        <a:latin typeface="Nunito" pitchFamily="2" charset="0"/>
                      </a:endParaRPr>
                    </a:p>
                  </a:txBody>
                  <a:tcPr marL="9378" marR="9378" marT="9378" marB="0" anchor="ctr"/>
                </a:tc>
                <a:tc>
                  <a:txBody>
                    <a:bodyPr/>
                    <a:lstStyle/>
                    <a:p>
                      <a:pPr algn="ctr" fontAlgn="ctr"/>
                      <a:r>
                        <a:rPr lang="en-US" sz="1200" u="none" strike="noStrike">
                          <a:effectLst/>
                        </a:rPr>
                        <a:t>Not suitable for dynamic code generation.</a:t>
                      </a:r>
                      <a:endParaRPr lang="en-US" sz="1200" b="0" i="0" u="none" strike="noStrike">
                        <a:solidFill>
                          <a:srgbClr val="000000"/>
                        </a:solidFill>
                        <a:effectLst/>
                        <a:latin typeface="Nunito" pitchFamily="2" charset="0"/>
                      </a:endParaRPr>
                    </a:p>
                  </a:txBody>
                  <a:tcPr marL="9378" marR="9378" marT="9378" marB="0" anchor="ctr"/>
                </a:tc>
                <a:tc vMerge="1">
                  <a:txBody>
                    <a:bodyPr/>
                    <a:lstStyle/>
                    <a:p>
                      <a:endParaRPr lang="en-US"/>
                    </a:p>
                  </a:txBody>
                  <a:tcPr/>
                </a:tc>
                <a:extLst>
                  <a:ext uri="{0D108BD9-81ED-4DB2-BD59-A6C34878D82A}">
                    <a16:rowId xmlns:a16="http://schemas.microsoft.com/office/drawing/2014/main" val="2202657322"/>
                  </a:ext>
                </a:extLst>
              </a:tr>
              <a:tr h="675208">
                <a:tc rowSpan="2">
                  <a:txBody>
                    <a:bodyPr/>
                    <a:lstStyle/>
                    <a:p>
                      <a:pPr algn="ctr" fontAlgn="ctr"/>
                      <a:br>
                        <a:rPr lang="en-US" sz="1200" u="none" strike="noStrike" dirty="0">
                          <a:effectLst/>
                        </a:rPr>
                      </a:br>
                      <a:br>
                        <a:rPr lang="en-US" sz="1200" u="none" strike="noStrike" dirty="0">
                          <a:effectLst/>
                        </a:rPr>
                      </a:br>
                      <a:r>
                        <a:rPr lang="en-US" sz="1200" u="none" strike="noStrike" dirty="0">
                          <a:effectLst/>
                        </a:rPr>
                        <a:t>OpenAI GPT-4</a:t>
                      </a:r>
                      <a:endParaRPr lang="en-US" sz="1200" b="1" i="0" u="none" strike="noStrike" dirty="0">
                        <a:solidFill>
                          <a:srgbClr val="000000"/>
                        </a:solidFill>
                        <a:effectLst/>
                        <a:latin typeface="Nunito" pitchFamily="2" charset="0"/>
                      </a:endParaRPr>
                    </a:p>
                  </a:txBody>
                  <a:tcPr marL="9378" marR="9378" marT="9378" marB="0" anchor="ctr"/>
                </a:tc>
                <a:tc>
                  <a:txBody>
                    <a:bodyPr/>
                    <a:lstStyle/>
                    <a:p>
                      <a:pPr algn="ctr" fontAlgn="ctr"/>
                      <a:r>
                        <a:rPr lang="en-US" sz="1200" u="none" strike="noStrike">
                          <a:effectLst/>
                        </a:rPr>
                        <a:t>Performed well in generating SQL queries, including tricky prompts.</a:t>
                      </a:r>
                      <a:endParaRPr lang="en-US" sz="1200" b="0" i="0" u="none" strike="noStrike">
                        <a:solidFill>
                          <a:srgbClr val="000000"/>
                        </a:solidFill>
                        <a:effectLst/>
                        <a:latin typeface="Nunito" pitchFamily="2" charset="0"/>
                      </a:endParaRPr>
                    </a:p>
                  </a:txBody>
                  <a:tcPr marL="9378" marR="9378" marT="9378" marB="0" anchor="ctr"/>
                </a:tc>
                <a:tc>
                  <a:txBody>
                    <a:bodyPr/>
                    <a:lstStyle/>
                    <a:p>
                      <a:pPr algn="ctr" fontAlgn="ctr"/>
                      <a:r>
                        <a:rPr lang="en-US" sz="1200" u="none" strike="noStrike">
                          <a:effectLst/>
                        </a:rPr>
                        <a:t>Struggled with Python code generation for visualizations.</a:t>
                      </a:r>
                      <a:endParaRPr lang="en-US" sz="1200" b="0" i="0" u="none" strike="noStrike">
                        <a:solidFill>
                          <a:srgbClr val="000000"/>
                        </a:solidFill>
                        <a:effectLst/>
                        <a:latin typeface="Nunito" pitchFamily="2" charset="0"/>
                      </a:endParaRPr>
                    </a:p>
                  </a:txBody>
                  <a:tcPr marL="9378" marR="9378" marT="9378" marB="0" anchor="ctr"/>
                </a:tc>
                <a:tc rowSpan="2">
                  <a:txBody>
                    <a:bodyPr/>
                    <a:lstStyle/>
                    <a:p>
                      <a:pPr algn="ctr" fontAlgn="ctr"/>
                      <a:r>
                        <a:rPr lang="en-US" sz="1200" u="none" strike="noStrike">
                          <a:effectLst/>
                        </a:rPr>
                        <a:t>Partially met requirements.</a:t>
                      </a:r>
                      <a:endParaRPr lang="en-US" sz="1200" b="0" i="0" u="none" strike="noStrike">
                        <a:solidFill>
                          <a:srgbClr val="000000"/>
                        </a:solidFill>
                        <a:effectLst/>
                        <a:latin typeface="Nunito" pitchFamily="2" charset="0"/>
                      </a:endParaRPr>
                    </a:p>
                  </a:txBody>
                  <a:tcPr marL="9378" marR="9378" marT="9378" marB="0" anchor="ctr"/>
                </a:tc>
                <a:extLst>
                  <a:ext uri="{0D108BD9-81ED-4DB2-BD59-A6C34878D82A}">
                    <a16:rowId xmlns:a16="http://schemas.microsoft.com/office/drawing/2014/main" val="2149538943"/>
                  </a:ext>
                </a:extLst>
              </a:tr>
              <a:tr h="450138">
                <a:tc vMerge="1">
                  <a:txBody>
                    <a:bodyPr/>
                    <a:lstStyle/>
                    <a:p>
                      <a:endParaRPr lang="en-US"/>
                    </a:p>
                  </a:txBody>
                  <a:tcPr/>
                </a:tc>
                <a:tc>
                  <a:txBody>
                    <a:bodyPr/>
                    <a:lstStyle/>
                    <a:p>
                      <a:pPr algn="ctr" fontAlgn="ctr"/>
                      <a:r>
                        <a:rPr lang="en-US" sz="1200" u="none" strike="noStrike">
                          <a:effectLst/>
                        </a:rPr>
                        <a:t>Good at generating insights and recommendations.</a:t>
                      </a:r>
                      <a:endParaRPr lang="en-US" sz="1200" b="0" i="0" u="none" strike="noStrike">
                        <a:solidFill>
                          <a:srgbClr val="000000"/>
                        </a:solidFill>
                        <a:effectLst/>
                        <a:latin typeface="Nunito" pitchFamily="2" charset="0"/>
                      </a:endParaRPr>
                    </a:p>
                  </a:txBody>
                  <a:tcPr marL="9378" marR="9378" marT="9378" marB="0" anchor="ctr"/>
                </a:tc>
                <a:tc>
                  <a:txBody>
                    <a:bodyPr/>
                    <a:lstStyle/>
                    <a:p>
                      <a:pPr algn="ctr" fontAlgn="ctr"/>
                      <a:r>
                        <a:rPr lang="en-US" sz="1200" u="none" strike="noStrike">
                          <a:effectLst/>
                        </a:rPr>
                        <a:t>Required manual fixes to complete workflows.</a:t>
                      </a:r>
                      <a:endParaRPr lang="en-US" sz="1200" b="0" i="0" u="none" strike="noStrike">
                        <a:solidFill>
                          <a:srgbClr val="000000"/>
                        </a:solidFill>
                        <a:effectLst/>
                        <a:latin typeface="Nunito" pitchFamily="2" charset="0"/>
                      </a:endParaRPr>
                    </a:p>
                  </a:txBody>
                  <a:tcPr marL="9378" marR="9378" marT="9378" marB="0" anchor="ctr"/>
                </a:tc>
                <a:tc vMerge="1">
                  <a:txBody>
                    <a:bodyPr/>
                    <a:lstStyle/>
                    <a:p>
                      <a:endParaRPr lang="en-US"/>
                    </a:p>
                  </a:txBody>
                  <a:tcPr/>
                </a:tc>
                <a:extLst>
                  <a:ext uri="{0D108BD9-81ED-4DB2-BD59-A6C34878D82A}">
                    <a16:rowId xmlns:a16="http://schemas.microsoft.com/office/drawing/2014/main" val="665241560"/>
                  </a:ext>
                </a:extLst>
              </a:tr>
              <a:tr h="900277">
                <a:tc rowSpan="3">
                  <a:txBody>
                    <a:bodyPr/>
                    <a:lstStyle/>
                    <a:p>
                      <a:pPr algn="ctr" fontAlgn="ctr"/>
                      <a:br>
                        <a:rPr lang="en-US" sz="1200" u="none" strike="noStrike" dirty="0">
                          <a:effectLst/>
                        </a:rPr>
                      </a:br>
                      <a:br>
                        <a:rPr lang="en-US" sz="1200" u="none" strike="noStrike" dirty="0">
                          <a:effectLst/>
                        </a:rPr>
                      </a:br>
                      <a:br>
                        <a:rPr lang="en-US" sz="1200" u="none" strike="noStrike" dirty="0">
                          <a:effectLst/>
                        </a:rPr>
                      </a:br>
                      <a:r>
                        <a:rPr lang="en-US" sz="1200" u="none" strike="noStrike" dirty="0">
                          <a:effectLst/>
                        </a:rPr>
                        <a:t>Claude 3.5 Sonnet</a:t>
                      </a:r>
                      <a:endParaRPr lang="en-US" sz="1200" b="1" i="0" u="none" strike="noStrike" dirty="0">
                        <a:solidFill>
                          <a:srgbClr val="000000"/>
                        </a:solidFill>
                        <a:effectLst/>
                        <a:latin typeface="Nunito" pitchFamily="2" charset="0"/>
                      </a:endParaRPr>
                    </a:p>
                  </a:txBody>
                  <a:tcPr marL="9378" marR="9378" marT="9378" marB="0" anchor="ctr"/>
                </a:tc>
                <a:tc>
                  <a:txBody>
                    <a:bodyPr/>
                    <a:lstStyle/>
                    <a:p>
                      <a:pPr algn="ctr" fontAlgn="ctr"/>
                      <a:r>
                        <a:rPr lang="en-US" sz="1200" u="none" strike="noStrike">
                          <a:effectLst/>
                        </a:rPr>
                        <a:t>Outstanding in SQL query generation for complex data retrieval.</a:t>
                      </a:r>
                      <a:endParaRPr lang="en-US" sz="1200" b="0" i="0" u="none" strike="noStrike">
                        <a:solidFill>
                          <a:srgbClr val="000000"/>
                        </a:solidFill>
                        <a:effectLst/>
                        <a:latin typeface="Nunito" pitchFamily="2" charset="0"/>
                      </a:endParaRPr>
                    </a:p>
                  </a:txBody>
                  <a:tcPr marL="9378" marR="9378" marT="9378" marB="0" anchor="ctr"/>
                </a:tc>
                <a:tc>
                  <a:txBody>
                    <a:bodyPr/>
                    <a:lstStyle/>
                    <a:p>
                      <a:pPr algn="ctr" fontAlgn="ctr"/>
                      <a:endParaRPr lang="en-US" sz="1200" b="0" i="0" u="none" strike="noStrike" dirty="0">
                        <a:solidFill>
                          <a:srgbClr val="000000"/>
                        </a:solidFill>
                        <a:effectLst/>
                        <a:latin typeface="Nunito" pitchFamily="2" charset="0"/>
                      </a:endParaRPr>
                    </a:p>
                  </a:txBody>
                  <a:tcPr marL="9378" marR="9378" marT="9378" marB="0" anchor="ctr"/>
                </a:tc>
                <a:tc rowSpan="3">
                  <a:txBody>
                    <a:bodyPr/>
                    <a:lstStyle/>
                    <a:p>
                      <a:pPr algn="ctr" fontAlgn="ctr"/>
                      <a:r>
                        <a:rPr lang="en-US" sz="1200" u="none" strike="noStrike">
                          <a:effectLst/>
                        </a:rPr>
                        <a:t>Best choice – Chosen model.</a:t>
                      </a:r>
                      <a:endParaRPr lang="en-US" sz="1200" b="0" i="0" u="none" strike="noStrike">
                        <a:solidFill>
                          <a:srgbClr val="000000"/>
                        </a:solidFill>
                        <a:effectLst/>
                        <a:latin typeface="Nunito" pitchFamily="2" charset="0"/>
                      </a:endParaRPr>
                    </a:p>
                  </a:txBody>
                  <a:tcPr marL="9378" marR="9378" marT="9378" marB="0" anchor="ctr"/>
                </a:tc>
                <a:extLst>
                  <a:ext uri="{0D108BD9-81ED-4DB2-BD59-A6C34878D82A}">
                    <a16:rowId xmlns:a16="http://schemas.microsoft.com/office/drawing/2014/main" val="2879488835"/>
                  </a:ext>
                </a:extLst>
              </a:tr>
              <a:tr h="450138">
                <a:tc vMerge="1">
                  <a:txBody>
                    <a:bodyPr/>
                    <a:lstStyle/>
                    <a:p>
                      <a:endParaRPr lang="en-US"/>
                    </a:p>
                  </a:txBody>
                  <a:tcPr/>
                </a:tc>
                <a:tc>
                  <a:txBody>
                    <a:bodyPr/>
                    <a:lstStyle/>
                    <a:p>
                      <a:pPr algn="ctr" fontAlgn="ctr"/>
                      <a:r>
                        <a:rPr lang="en-US" sz="1200" u="none" strike="noStrike" dirty="0">
                          <a:effectLst/>
                        </a:rPr>
                        <a:t>Generated accurate and dynamic Python visualizations.</a:t>
                      </a:r>
                      <a:endParaRPr lang="en-US" sz="1200" b="0" i="0" u="none" strike="noStrike" dirty="0">
                        <a:solidFill>
                          <a:srgbClr val="000000"/>
                        </a:solidFill>
                        <a:effectLst/>
                        <a:latin typeface="Nunito" pitchFamily="2" charset="0"/>
                      </a:endParaRPr>
                    </a:p>
                  </a:txBody>
                  <a:tcPr marL="9378" marR="9378" marT="937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br>
                        <a:rPr lang="en-US" sz="1200" u="none" strike="noStrike" dirty="0">
                          <a:effectLst/>
                        </a:rPr>
                      </a:br>
                      <a:r>
                        <a:rPr lang="en-US" sz="1200" u="none" strike="noStrike" dirty="0">
                          <a:effectLst/>
                        </a:rPr>
                        <a:t>Less than 2% failure rate in Python code generation for visualizations.</a:t>
                      </a:r>
                      <a:endParaRPr lang="en-US" sz="1200" b="0" u="none" strike="noStrike" dirty="0">
                        <a:solidFill>
                          <a:srgbClr val="000000"/>
                        </a:solidFill>
                        <a:effectLst/>
                      </a:endParaRPr>
                    </a:p>
                    <a:p>
                      <a:pPr algn="ctr" fontAlgn="ctr"/>
                      <a:r>
                        <a:rPr lang="en-US" sz="1200" u="none" strike="noStrike" dirty="0">
                          <a:effectLst/>
                        </a:rPr>
                        <a:t> </a:t>
                      </a:r>
                      <a:endParaRPr lang="en-US" sz="1200" b="0" i="0" u="none" strike="noStrike" dirty="0">
                        <a:solidFill>
                          <a:srgbClr val="000000"/>
                        </a:solidFill>
                        <a:effectLst/>
                        <a:latin typeface="Nunito" pitchFamily="2" charset="0"/>
                      </a:endParaRPr>
                    </a:p>
                  </a:txBody>
                  <a:tcPr marL="9378" marR="9378" marT="9378" marB="0" anchor="ctr"/>
                </a:tc>
                <a:tc vMerge="1">
                  <a:txBody>
                    <a:bodyPr/>
                    <a:lstStyle/>
                    <a:p>
                      <a:endParaRPr lang="en-US"/>
                    </a:p>
                  </a:txBody>
                  <a:tcPr/>
                </a:tc>
                <a:extLst>
                  <a:ext uri="{0D108BD9-81ED-4DB2-BD59-A6C34878D82A}">
                    <a16:rowId xmlns:a16="http://schemas.microsoft.com/office/drawing/2014/main" val="2971160688"/>
                  </a:ext>
                </a:extLst>
              </a:tr>
              <a:tr h="450138">
                <a:tc vMerge="1">
                  <a:txBody>
                    <a:bodyPr/>
                    <a:lstStyle/>
                    <a:p>
                      <a:endParaRPr lang="en-US"/>
                    </a:p>
                  </a:txBody>
                  <a:tcPr/>
                </a:tc>
                <a:tc>
                  <a:txBody>
                    <a:bodyPr/>
                    <a:lstStyle/>
                    <a:p>
                      <a:pPr algn="ctr" fontAlgn="ctr"/>
                      <a:r>
                        <a:rPr lang="en-US" sz="1200" u="none" strike="noStrike">
                          <a:effectLst/>
                        </a:rPr>
                        <a:t>Delivered high-quality insights and recommendations.</a:t>
                      </a:r>
                      <a:endParaRPr lang="en-US" sz="1200" b="0" i="0" u="none" strike="noStrike">
                        <a:solidFill>
                          <a:srgbClr val="000000"/>
                        </a:solidFill>
                        <a:effectLst/>
                        <a:latin typeface="Nunito" pitchFamily="2" charset="0"/>
                      </a:endParaRPr>
                    </a:p>
                  </a:txBody>
                  <a:tcPr marL="9378" marR="9378" marT="9378"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Nunito" pitchFamily="2" charset="0"/>
                      </a:endParaRPr>
                    </a:p>
                  </a:txBody>
                  <a:tcPr marL="9378" marR="9378" marT="9378" marB="0" anchor="ctr"/>
                </a:tc>
                <a:tc vMerge="1">
                  <a:txBody>
                    <a:bodyPr/>
                    <a:lstStyle/>
                    <a:p>
                      <a:endParaRPr lang="en-US"/>
                    </a:p>
                  </a:txBody>
                  <a:tcPr/>
                </a:tc>
                <a:extLst>
                  <a:ext uri="{0D108BD9-81ED-4DB2-BD59-A6C34878D82A}">
                    <a16:rowId xmlns:a16="http://schemas.microsoft.com/office/drawing/2014/main" val="74164932"/>
                  </a:ext>
                </a:extLst>
              </a:tr>
            </a:tbl>
          </a:graphicData>
        </a:graphic>
      </p:graphicFrame>
      <p:pic>
        <p:nvPicPr>
          <p:cNvPr id="6" name="Picture 5" descr="A black background with blue and purple text&#10;&#10;Description automatically generated">
            <a:extLst>
              <a:ext uri="{FF2B5EF4-FFF2-40B4-BE49-F238E27FC236}">
                <a16:creationId xmlns:a16="http://schemas.microsoft.com/office/drawing/2014/main" id="{E95C2A78-FF07-B9B0-4C93-4BF2C9513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637" y="1730599"/>
            <a:ext cx="1108138" cy="831584"/>
          </a:xfrm>
          <a:prstGeom prst="rect">
            <a:avLst/>
          </a:prstGeom>
        </p:spPr>
      </p:pic>
      <p:pic>
        <p:nvPicPr>
          <p:cNvPr id="8" name="Picture 7" descr="A green and black logo&#10;&#10;Description automatically generated">
            <a:extLst>
              <a:ext uri="{FF2B5EF4-FFF2-40B4-BE49-F238E27FC236}">
                <a16:creationId xmlns:a16="http://schemas.microsoft.com/office/drawing/2014/main" id="{AC6E5A43-718E-2913-30D7-5617C501F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759" y="3007385"/>
            <a:ext cx="1489894" cy="584382"/>
          </a:xfrm>
          <a:prstGeom prst="rect">
            <a:avLst/>
          </a:prstGeom>
        </p:spPr>
      </p:pic>
      <p:pic>
        <p:nvPicPr>
          <p:cNvPr id="10" name="Picture 9" descr="A black background with text and a flower&#10;&#10;Description automatically generated">
            <a:extLst>
              <a:ext uri="{FF2B5EF4-FFF2-40B4-BE49-F238E27FC236}">
                <a16:creationId xmlns:a16="http://schemas.microsoft.com/office/drawing/2014/main" id="{769448B1-E576-628D-7513-A72FEDEE2F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8665" y="4325163"/>
            <a:ext cx="2172081" cy="1223019"/>
          </a:xfrm>
          <a:prstGeom prst="rect">
            <a:avLst/>
          </a:prstGeom>
        </p:spPr>
      </p:pic>
      <p:sp>
        <p:nvSpPr>
          <p:cNvPr id="11" name="TextBox 10">
            <a:extLst>
              <a:ext uri="{FF2B5EF4-FFF2-40B4-BE49-F238E27FC236}">
                <a16:creationId xmlns:a16="http://schemas.microsoft.com/office/drawing/2014/main" id="{32AC1A13-8967-1B7D-459E-43638C1BD691}"/>
              </a:ext>
            </a:extLst>
          </p:cNvPr>
          <p:cNvSpPr txBox="1"/>
          <p:nvPr/>
        </p:nvSpPr>
        <p:spPr>
          <a:xfrm>
            <a:off x="1789542" y="288485"/>
            <a:ext cx="7281306" cy="584775"/>
          </a:xfrm>
          <a:prstGeom prst="rect">
            <a:avLst/>
          </a:prstGeom>
          <a:noFill/>
        </p:spPr>
        <p:txBody>
          <a:bodyPr wrap="square">
            <a:spAutoFit/>
          </a:bodyPr>
          <a:lstStyle/>
          <a:p>
            <a:r>
              <a:rPr lang="en-US" sz="3200" b="1" dirty="0">
                <a:latin typeface="Nunito" pitchFamily="2" charset="0"/>
              </a:rPr>
              <a:t>COMPARISON OF LLMs USED</a:t>
            </a:r>
          </a:p>
        </p:txBody>
      </p:sp>
    </p:spTree>
    <p:extLst>
      <p:ext uri="{BB962C8B-B14F-4D97-AF65-F5344CB8AC3E}">
        <p14:creationId xmlns:p14="http://schemas.microsoft.com/office/powerpoint/2010/main" val="159130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F270E0-CD38-E454-EB8F-61369DD0F50D}"/>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D5B5F370-560E-6A0E-FACC-184433093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FE020FE2-8E2D-BEE7-363A-D04ED7CB3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47803C39-661B-C57C-CD71-E59037FED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2BF094A-D417-5AE3-1975-88B2D36F7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ED2082D1-D421-3B02-0518-D0EA73266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1BB420BC-F40D-6627-C2B7-FAD5E33C7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AE2C6C1C-6E49-3DA2-693C-DA89FD3FA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00BEFCA-9829-7B64-CC0D-38633FCB9C69}"/>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7869917-E04D-F8D2-CE06-4EBE0ED0C5B8}"/>
              </a:ext>
            </a:extLst>
          </p:cNvPr>
          <p:cNvSpPr txBox="1"/>
          <p:nvPr/>
        </p:nvSpPr>
        <p:spPr>
          <a:xfrm>
            <a:off x="1789542" y="288485"/>
            <a:ext cx="4190634" cy="584775"/>
          </a:xfrm>
          <a:prstGeom prst="rect">
            <a:avLst/>
          </a:prstGeom>
          <a:noFill/>
        </p:spPr>
        <p:txBody>
          <a:bodyPr wrap="square">
            <a:spAutoFit/>
          </a:bodyPr>
          <a:lstStyle/>
          <a:p>
            <a:r>
              <a:rPr lang="en-US" sz="3200" b="1" dirty="0">
                <a:latin typeface="Nunito" pitchFamily="2" charset="0"/>
              </a:rPr>
              <a:t>CHATBOT ENGINE</a:t>
            </a:r>
          </a:p>
        </p:txBody>
      </p:sp>
      <p:sp>
        <p:nvSpPr>
          <p:cNvPr id="5" name="TextBox 4">
            <a:extLst>
              <a:ext uri="{FF2B5EF4-FFF2-40B4-BE49-F238E27FC236}">
                <a16:creationId xmlns:a16="http://schemas.microsoft.com/office/drawing/2014/main" id="{5DA9B66D-20DE-B702-9113-1311D60BAA47}"/>
              </a:ext>
            </a:extLst>
          </p:cNvPr>
          <p:cNvSpPr txBox="1"/>
          <p:nvPr/>
        </p:nvSpPr>
        <p:spPr>
          <a:xfrm>
            <a:off x="693092" y="1480837"/>
            <a:ext cx="10426012" cy="3139321"/>
          </a:xfrm>
          <a:prstGeom prst="rect">
            <a:avLst/>
          </a:prstGeom>
          <a:noFill/>
        </p:spPr>
        <p:txBody>
          <a:bodyPr wrap="square">
            <a:spAutoFit/>
          </a:bodyPr>
          <a:lstStyle/>
          <a:p>
            <a:r>
              <a:rPr lang="en-US" b="1" dirty="0">
                <a:latin typeface="Nunito" pitchFamily="2" charset="0"/>
              </a:rPr>
              <a:t>USER INTERACTION AND QUERY PROCESSING</a:t>
            </a:r>
          </a:p>
          <a:p>
            <a:endParaRPr lang="en-US" dirty="0">
              <a:latin typeface="Nunito" pitchFamily="2" charset="0"/>
            </a:endParaRPr>
          </a:p>
          <a:p>
            <a:pPr marL="285750" indent="-285750">
              <a:buFont typeface="Arial" panose="020B0604020202020204" pitchFamily="34" charset="0"/>
              <a:buChar char="•"/>
            </a:pPr>
            <a:r>
              <a:rPr lang="en-US" b="1" dirty="0">
                <a:latin typeface="Nunito" pitchFamily="2" charset="0"/>
              </a:rPr>
              <a:t>User Interaction: </a:t>
            </a:r>
          </a:p>
          <a:p>
            <a:pPr marL="742950" lvl="1" indent="-285750">
              <a:buFont typeface="Arial" panose="020B0604020202020204" pitchFamily="34" charset="0"/>
              <a:buChar char="•"/>
            </a:pPr>
            <a:r>
              <a:rPr lang="en-US" dirty="0">
                <a:latin typeface="Nunito" pitchFamily="2" charset="0"/>
              </a:rPr>
              <a:t>The user inputs natural language queries such as:</a:t>
            </a:r>
          </a:p>
          <a:p>
            <a:pPr marL="1200150" lvl="2" indent="-285750">
              <a:buFont typeface="Arial" panose="020B0604020202020204" pitchFamily="34" charset="0"/>
              <a:buChar char="•"/>
            </a:pPr>
            <a:r>
              <a:rPr lang="en-US" dirty="0">
                <a:latin typeface="Nunito" pitchFamily="2" charset="0"/>
              </a:rPr>
              <a:t>"What is my average sleep time?“</a:t>
            </a:r>
          </a:p>
          <a:p>
            <a:pPr marL="1200150" lvl="2" indent="-285750">
              <a:buFont typeface="Arial" panose="020B0604020202020204" pitchFamily="34" charset="0"/>
              <a:buChar char="•"/>
            </a:pPr>
            <a:r>
              <a:rPr lang="en-US" dirty="0">
                <a:latin typeface="Nunito" pitchFamily="2" charset="0"/>
              </a:rPr>
              <a:t>"Show me my top 5 heart rates recorded.“</a:t>
            </a:r>
          </a:p>
          <a:p>
            <a:pPr marL="1200150" lvl="2" indent="-285750">
              <a:buFont typeface="Arial" panose="020B0604020202020204" pitchFamily="34" charset="0"/>
              <a:buChar char="•"/>
            </a:pPr>
            <a:endParaRPr lang="en-US" b="1" dirty="0">
              <a:latin typeface="Nunito" pitchFamily="2" charset="0"/>
            </a:endParaRPr>
          </a:p>
          <a:p>
            <a:pPr marL="285750" indent="-285750">
              <a:buFont typeface="Arial" panose="020B0604020202020204" pitchFamily="34" charset="0"/>
              <a:buChar char="•"/>
            </a:pPr>
            <a:r>
              <a:rPr lang="en-US" b="1" dirty="0">
                <a:latin typeface="Nunito" pitchFamily="2" charset="0"/>
              </a:rPr>
              <a:t>Query Processing:</a:t>
            </a:r>
          </a:p>
          <a:p>
            <a:pPr marL="742950" lvl="1" indent="-285750">
              <a:buFont typeface="Arial" panose="020B0604020202020204" pitchFamily="34" charset="0"/>
              <a:buChar char="•"/>
            </a:pPr>
            <a:r>
              <a:rPr lang="en-US" dirty="0">
                <a:latin typeface="Nunito" pitchFamily="2" charset="0"/>
              </a:rPr>
              <a:t>The Claude AI (Claude 3.5 Sonnet) API processes the user input to:</a:t>
            </a:r>
          </a:p>
          <a:p>
            <a:pPr marL="1200150" lvl="2" indent="-285750">
              <a:buFont typeface="Arial" panose="020B0604020202020204" pitchFamily="34" charset="0"/>
              <a:buChar char="•"/>
            </a:pPr>
            <a:r>
              <a:rPr lang="en-US" dirty="0">
                <a:latin typeface="Nunito" pitchFamily="2" charset="0"/>
              </a:rPr>
              <a:t>Generate accurate SQL queries to retrieve health metrics from the database.</a:t>
            </a:r>
          </a:p>
          <a:p>
            <a:pPr marL="1200150" lvl="2" indent="-285750">
              <a:buFont typeface="Arial" panose="020B0604020202020204" pitchFamily="34" charset="0"/>
              <a:buChar char="•"/>
            </a:pPr>
            <a:r>
              <a:rPr lang="en-US" dirty="0">
                <a:latin typeface="Nunito" pitchFamily="2" charset="0"/>
              </a:rPr>
              <a:t>Handle context-specific queries intelligently.</a:t>
            </a:r>
          </a:p>
        </p:txBody>
      </p:sp>
    </p:spTree>
    <p:extLst>
      <p:ext uri="{BB962C8B-B14F-4D97-AF65-F5344CB8AC3E}">
        <p14:creationId xmlns:p14="http://schemas.microsoft.com/office/powerpoint/2010/main" val="47670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E7AF1A-8584-7402-0240-63EFF093FB81}"/>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1234E438-941C-8D62-BA97-14C2CE8E3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7C7429D1-67A6-E877-FA93-ED1948172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8CC9E345-F3B1-1E15-DF6B-1E76F9BF5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A5A6D05-3007-14FB-B73D-A6F8C3834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9FEDF524-9FFF-1762-653D-05F62F19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FE54F103-5216-4489-D4E3-F4C27C0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C03491CF-85EC-00D4-8849-A769496D9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61326B8-B001-E172-437C-56DFA60105C6}"/>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A8460F-C47B-712A-E1E7-6AB752263A5F}"/>
              </a:ext>
            </a:extLst>
          </p:cNvPr>
          <p:cNvSpPr txBox="1"/>
          <p:nvPr/>
        </p:nvSpPr>
        <p:spPr>
          <a:xfrm>
            <a:off x="1789542" y="288485"/>
            <a:ext cx="4190634" cy="584775"/>
          </a:xfrm>
          <a:prstGeom prst="rect">
            <a:avLst/>
          </a:prstGeom>
          <a:noFill/>
        </p:spPr>
        <p:txBody>
          <a:bodyPr wrap="square">
            <a:spAutoFit/>
          </a:bodyPr>
          <a:lstStyle/>
          <a:p>
            <a:r>
              <a:rPr lang="en-US" sz="3200" b="1" dirty="0">
                <a:latin typeface="Nunito" pitchFamily="2" charset="0"/>
              </a:rPr>
              <a:t>CHATBOT ENGINE</a:t>
            </a:r>
          </a:p>
        </p:txBody>
      </p:sp>
      <p:sp>
        <p:nvSpPr>
          <p:cNvPr id="5" name="TextBox 4">
            <a:extLst>
              <a:ext uri="{FF2B5EF4-FFF2-40B4-BE49-F238E27FC236}">
                <a16:creationId xmlns:a16="http://schemas.microsoft.com/office/drawing/2014/main" id="{8066367E-8B4F-789C-F41A-20C7A3D226DF}"/>
              </a:ext>
            </a:extLst>
          </p:cNvPr>
          <p:cNvSpPr txBox="1"/>
          <p:nvPr/>
        </p:nvSpPr>
        <p:spPr>
          <a:xfrm>
            <a:off x="693092" y="1480837"/>
            <a:ext cx="10426012" cy="4247317"/>
          </a:xfrm>
          <a:prstGeom prst="rect">
            <a:avLst/>
          </a:prstGeom>
          <a:noFill/>
        </p:spPr>
        <p:txBody>
          <a:bodyPr wrap="square">
            <a:spAutoFit/>
          </a:bodyPr>
          <a:lstStyle/>
          <a:p>
            <a:r>
              <a:rPr lang="en-US" b="1" dirty="0">
                <a:latin typeface="Nunito" pitchFamily="2" charset="0"/>
              </a:rPr>
              <a:t>DATA RETRIEVAL AND INSIGHT GENERATION</a:t>
            </a:r>
          </a:p>
          <a:p>
            <a:endParaRPr lang="en-US" b="1" dirty="0">
              <a:latin typeface="Nunito" pitchFamily="2" charset="0"/>
            </a:endParaRPr>
          </a:p>
          <a:p>
            <a:r>
              <a:rPr lang="en-US" b="1" dirty="0">
                <a:latin typeface="Nunito" pitchFamily="2" charset="0"/>
              </a:rPr>
              <a:t>Data Workflow:</a:t>
            </a:r>
          </a:p>
          <a:p>
            <a:endParaRPr lang="en-US" dirty="0">
              <a:latin typeface="Nunito" pitchFamily="2" charset="0"/>
            </a:endParaRPr>
          </a:p>
          <a:p>
            <a:pPr marL="285750" indent="-285750">
              <a:buFont typeface="Arial" panose="020B0604020202020204" pitchFamily="34" charset="0"/>
              <a:buChar char="•"/>
            </a:pPr>
            <a:r>
              <a:rPr lang="en-US" b="1" dirty="0">
                <a:latin typeface="Nunito" pitchFamily="2" charset="0"/>
              </a:rPr>
              <a:t>SQL Query Execution:</a:t>
            </a:r>
          </a:p>
          <a:p>
            <a:pPr marL="742950" lvl="1" indent="-285750">
              <a:buFont typeface="Arial" panose="020B0604020202020204" pitchFamily="34" charset="0"/>
              <a:buChar char="•"/>
            </a:pPr>
            <a:r>
              <a:rPr lang="en-US" dirty="0">
                <a:latin typeface="Nunito" pitchFamily="2" charset="0"/>
              </a:rPr>
              <a:t>The generated SQL query fetches relevant data from the PostgreSQL database.</a:t>
            </a:r>
          </a:p>
          <a:p>
            <a:endParaRPr lang="en-US" b="1" dirty="0">
              <a:latin typeface="Nunito" pitchFamily="2" charset="0"/>
            </a:endParaRPr>
          </a:p>
          <a:p>
            <a:pPr marL="285750" indent="-285750">
              <a:buFont typeface="Arial" panose="020B0604020202020204" pitchFamily="34" charset="0"/>
              <a:buChar char="•"/>
            </a:pPr>
            <a:r>
              <a:rPr lang="en-US" b="1" dirty="0">
                <a:latin typeface="Nunito" pitchFamily="2" charset="0"/>
              </a:rPr>
              <a:t>Insight Generation:</a:t>
            </a:r>
          </a:p>
          <a:p>
            <a:pPr marL="742950" lvl="1" indent="-285750">
              <a:buFont typeface="Arial" panose="020B0604020202020204" pitchFamily="34" charset="0"/>
              <a:buChar char="•"/>
            </a:pPr>
            <a:r>
              <a:rPr lang="en-US" dirty="0">
                <a:latin typeface="Nunito" pitchFamily="2" charset="0"/>
              </a:rPr>
              <a:t>The fetched data is analyzed using Claude AI to generate:</a:t>
            </a:r>
          </a:p>
          <a:p>
            <a:pPr marL="1200150" lvl="2" indent="-285750">
              <a:buFont typeface="Arial" panose="020B0604020202020204" pitchFamily="34" charset="0"/>
              <a:buChar char="•"/>
            </a:pPr>
            <a:r>
              <a:rPr lang="en-US" dirty="0">
                <a:latin typeface="Nunito" pitchFamily="2" charset="0"/>
              </a:rPr>
              <a:t>Summarized trends</a:t>
            </a:r>
          </a:p>
          <a:p>
            <a:pPr marL="1200150" lvl="2" indent="-285750">
              <a:buFont typeface="Arial" panose="020B0604020202020204" pitchFamily="34" charset="0"/>
              <a:buChar char="•"/>
            </a:pPr>
            <a:r>
              <a:rPr lang="en-US" dirty="0">
                <a:latin typeface="Nunito" pitchFamily="2" charset="0"/>
              </a:rPr>
              <a:t>Actionable insights (e.g., "You had more deep sleep this week").</a:t>
            </a:r>
          </a:p>
          <a:p>
            <a:pPr marL="1200150" lvl="2"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b="1" dirty="0">
                <a:latin typeface="Nunito" pitchFamily="2" charset="0"/>
              </a:rPr>
              <a:t>Tailored Suggestions: </a:t>
            </a:r>
          </a:p>
          <a:p>
            <a:pPr marL="742950" lvl="1" indent="-285750">
              <a:buFont typeface="Arial" panose="020B0604020202020204" pitchFamily="34" charset="0"/>
              <a:buChar char="•"/>
            </a:pPr>
            <a:r>
              <a:rPr lang="en-US" dirty="0">
                <a:latin typeface="Nunito" pitchFamily="2" charset="0"/>
              </a:rPr>
              <a:t>Based on the insights, the chatbot provides actionable health recommendations:</a:t>
            </a:r>
          </a:p>
          <a:p>
            <a:pPr marL="1200150" lvl="2" indent="-285750">
              <a:buFont typeface="Arial" panose="020B0604020202020204" pitchFamily="34" charset="0"/>
              <a:buChar char="•"/>
            </a:pPr>
            <a:r>
              <a:rPr lang="en-US" dirty="0">
                <a:latin typeface="Nunito" pitchFamily="2" charset="0"/>
              </a:rPr>
              <a:t>Example: "Maintain consistent sleep timings to improve sleep efficiency."</a:t>
            </a:r>
          </a:p>
        </p:txBody>
      </p:sp>
    </p:spTree>
    <p:extLst>
      <p:ext uri="{BB962C8B-B14F-4D97-AF65-F5344CB8AC3E}">
        <p14:creationId xmlns:p14="http://schemas.microsoft.com/office/powerpoint/2010/main" val="591345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803CE7-265C-40A4-7BF0-42A705C9EA5A}"/>
            </a:ext>
          </a:extLst>
        </p:cNvPr>
        <p:cNvGrpSpPr/>
        <p:nvPr/>
      </p:nvGrpSpPr>
      <p:grpSpPr>
        <a:xfrm>
          <a:off x="0" y="0"/>
          <a:ext cx="0" cy="0"/>
          <a:chOff x="0" y="0"/>
          <a:chExt cx="0" cy="0"/>
        </a:xfrm>
      </p:grpSpPr>
      <p:sp>
        <p:nvSpPr>
          <p:cNvPr id="1033" name="Rectangle 1032">
            <a:extLst>
              <a:ext uri="{FF2B5EF4-FFF2-40B4-BE49-F238E27FC236}">
                <a16:creationId xmlns:a16="http://schemas.microsoft.com/office/drawing/2014/main" id="{15696773-93BA-EDAA-A72D-63288A119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1EA78331-2541-7B74-16BE-A7EB2EEA1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B2EF430D-8605-69F6-CC06-73AA136B0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D87C52AE-3193-4BC4-3837-3790098C8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B1C46C79-EB0D-6747-3A34-C03D65002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3" name="Isosceles Triangle 1042">
            <a:extLst>
              <a:ext uri="{FF2B5EF4-FFF2-40B4-BE49-F238E27FC236}">
                <a16:creationId xmlns:a16="http://schemas.microsoft.com/office/drawing/2014/main" id="{118B3373-5FF1-BFFD-E52E-07CC5BD31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Isosceles Triangle 1044">
            <a:extLst>
              <a:ext uri="{FF2B5EF4-FFF2-40B4-BE49-F238E27FC236}">
                <a16:creationId xmlns:a16="http://schemas.microsoft.com/office/drawing/2014/main" id="{3D57B3C3-5117-BE53-A3A9-3262C600A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EFB4466-806D-FA4A-2F10-DEF1B3668F63}"/>
              </a:ext>
            </a:extLst>
          </p:cNvPr>
          <p:cNvSpPr/>
          <p:nvPr/>
        </p:nvSpPr>
        <p:spPr>
          <a:xfrm>
            <a:off x="118872" y="164592"/>
            <a:ext cx="11923776" cy="653796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1972DC-009F-3D22-CAA5-1BEFB2C5A610}"/>
              </a:ext>
            </a:extLst>
          </p:cNvPr>
          <p:cNvSpPr txBox="1"/>
          <p:nvPr/>
        </p:nvSpPr>
        <p:spPr>
          <a:xfrm>
            <a:off x="1789542" y="288485"/>
            <a:ext cx="4190634" cy="584775"/>
          </a:xfrm>
          <a:prstGeom prst="rect">
            <a:avLst/>
          </a:prstGeom>
          <a:noFill/>
        </p:spPr>
        <p:txBody>
          <a:bodyPr wrap="square">
            <a:spAutoFit/>
          </a:bodyPr>
          <a:lstStyle/>
          <a:p>
            <a:r>
              <a:rPr lang="en-US" sz="3200" b="1" dirty="0">
                <a:latin typeface="Nunito" pitchFamily="2" charset="0"/>
              </a:rPr>
              <a:t>CHATBOT ENGINE</a:t>
            </a:r>
          </a:p>
        </p:txBody>
      </p:sp>
      <p:sp>
        <p:nvSpPr>
          <p:cNvPr id="5" name="TextBox 4">
            <a:extLst>
              <a:ext uri="{FF2B5EF4-FFF2-40B4-BE49-F238E27FC236}">
                <a16:creationId xmlns:a16="http://schemas.microsoft.com/office/drawing/2014/main" id="{675600F4-57B5-B8A9-CC7B-55F7AA92EA44}"/>
              </a:ext>
            </a:extLst>
          </p:cNvPr>
          <p:cNvSpPr txBox="1"/>
          <p:nvPr/>
        </p:nvSpPr>
        <p:spPr>
          <a:xfrm>
            <a:off x="693092" y="1480837"/>
            <a:ext cx="10426012" cy="4247317"/>
          </a:xfrm>
          <a:prstGeom prst="rect">
            <a:avLst/>
          </a:prstGeom>
          <a:noFill/>
        </p:spPr>
        <p:txBody>
          <a:bodyPr wrap="square">
            <a:spAutoFit/>
          </a:bodyPr>
          <a:lstStyle/>
          <a:p>
            <a:r>
              <a:rPr lang="en-US" b="1" dirty="0">
                <a:latin typeface="Nunito" pitchFamily="2" charset="0"/>
              </a:rPr>
              <a:t>DYNAMIC VISUALIZATIONS</a:t>
            </a:r>
          </a:p>
          <a:p>
            <a:endParaRPr lang="en-US" b="1" dirty="0">
              <a:latin typeface="Nunito" pitchFamily="2" charset="0"/>
            </a:endParaRPr>
          </a:p>
          <a:p>
            <a:pPr marL="285750" indent="-285750">
              <a:buFont typeface="Arial" panose="020B0604020202020204" pitchFamily="34" charset="0"/>
              <a:buChar char="•"/>
            </a:pPr>
            <a:r>
              <a:rPr lang="en-US" b="1" dirty="0">
                <a:latin typeface="Nunito" pitchFamily="2" charset="0"/>
              </a:rPr>
              <a:t>Automated Visualization Generation:</a:t>
            </a:r>
          </a:p>
          <a:p>
            <a:pPr marL="742950" lvl="1" indent="-285750">
              <a:buFont typeface="Arial" panose="020B0604020202020204" pitchFamily="34" charset="0"/>
              <a:buChar char="•"/>
            </a:pPr>
            <a:r>
              <a:rPr lang="en-US" dirty="0">
                <a:latin typeface="Nunito" pitchFamily="2" charset="0"/>
              </a:rPr>
              <a:t>Health metrics are visualized dynamically using Matplotlib for better data interpretation.</a:t>
            </a:r>
          </a:p>
          <a:p>
            <a:pPr marL="742950" lvl="1" indent="-285750">
              <a:buFont typeface="Arial" panose="020B0604020202020204" pitchFamily="34" charset="0"/>
              <a:buChar char="•"/>
            </a:pPr>
            <a:r>
              <a:rPr lang="en-US" dirty="0">
                <a:latin typeface="Nunito" pitchFamily="2" charset="0"/>
              </a:rPr>
              <a:t>Examples include:</a:t>
            </a:r>
          </a:p>
          <a:p>
            <a:pPr marL="1200150" lvl="2" indent="-285750">
              <a:buFont typeface="Arial" panose="020B0604020202020204" pitchFamily="34" charset="0"/>
              <a:buChar char="•"/>
            </a:pPr>
            <a:r>
              <a:rPr lang="en-US" dirty="0">
                <a:latin typeface="Nunito" pitchFamily="2" charset="0"/>
              </a:rPr>
              <a:t>Bar Charts for comparing heart rates or sleep efficiency.</a:t>
            </a:r>
          </a:p>
          <a:p>
            <a:pPr marL="1200150" lvl="2" indent="-285750">
              <a:buFont typeface="Arial" panose="020B0604020202020204" pitchFamily="34" charset="0"/>
              <a:buChar char="•"/>
            </a:pPr>
            <a:r>
              <a:rPr lang="en-US" dirty="0">
                <a:latin typeface="Nunito" pitchFamily="2" charset="0"/>
              </a:rPr>
              <a:t>Line Charts to observe trends in recovery scores or workout performance.</a:t>
            </a:r>
          </a:p>
          <a:p>
            <a:pPr marL="1200150" lvl="2"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b="1" dirty="0">
                <a:latin typeface="Nunito" pitchFamily="2" charset="0"/>
              </a:rPr>
              <a:t>Customizable Visualizations:</a:t>
            </a:r>
          </a:p>
          <a:p>
            <a:pPr marL="742950" lvl="1" indent="-285750">
              <a:buFont typeface="Arial" panose="020B0604020202020204" pitchFamily="34" charset="0"/>
              <a:buChar char="•"/>
            </a:pPr>
            <a:r>
              <a:rPr lang="en-US" dirty="0">
                <a:latin typeface="Nunito" pitchFamily="2" charset="0"/>
              </a:rPr>
              <a:t>Users can specify their desired visualization type (e.g., bar, line, scatter plots).</a:t>
            </a:r>
          </a:p>
          <a:p>
            <a:pPr marL="742950" lvl="1" indent="-285750">
              <a:buFont typeface="Arial" panose="020B0604020202020204" pitchFamily="34" charset="0"/>
              <a:buChar char="•"/>
            </a:pPr>
            <a:r>
              <a:rPr lang="en-US" dirty="0">
                <a:latin typeface="Nunito" pitchFamily="2" charset="0"/>
              </a:rPr>
              <a:t>The AI adapts and generates Python code for accurate visual output.</a:t>
            </a:r>
          </a:p>
          <a:p>
            <a:pPr marL="742950" lvl="1"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b="1" dirty="0">
                <a:latin typeface="Nunito" pitchFamily="2" charset="0"/>
              </a:rPr>
              <a:t>Enhanced User Experience:</a:t>
            </a:r>
          </a:p>
          <a:p>
            <a:pPr marL="742950" lvl="1" indent="-285750">
              <a:buFont typeface="Arial" panose="020B0604020202020204" pitchFamily="34" charset="0"/>
              <a:buChar char="•"/>
            </a:pPr>
            <a:r>
              <a:rPr lang="en-US" dirty="0">
                <a:latin typeface="Nunito" pitchFamily="2" charset="0"/>
              </a:rPr>
              <a:t>Charts are presented seamlessly in the chatbot interface.</a:t>
            </a:r>
          </a:p>
          <a:p>
            <a:pPr marL="742950" lvl="1" indent="-285750">
              <a:buFont typeface="Arial" panose="020B0604020202020204" pitchFamily="34" charset="0"/>
              <a:buChar char="•"/>
            </a:pPr>
            <a:r>
              <a:rPr lang="en-US" dirty="0">
                <a:latin typeface="Nunito" pitchFamily="2" charset="0"/>
              </a:rPr>
              <a:t>Visual trends simplify complex health data into actionable insights.</a:t>
            </a:r>
          </a:p>
        </p:txBody>
      </p:sp>
    </p:spTree>
    <p:extLst>
      <p:ext uri="{BB962C8B-B14F-4D97-AF65-F5344CB8AC3E}">
        <p14:creationId xmlns:p14="http://schemas.microsoft.com/office/powerpoint/2010/main" val="108235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1003</TotalTime>
  <Words>1569</Words>
  <Application>Microsoft Office PowerPoint</Application>
  <PresentationFormat>Widescreen</PresentationFormat>
  <Paragraphs>213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Courier New</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 Kashyap</dc:creator>
  <cp:lastModifiedBy>Arun Kashyap</cp:lastModifiedBy>
  <cp:revision>17</cp:revision>
  <dcterms:created xsi:type="dcterms:W3CDTF">2024-12-17T04:10:21Z</dcterms:created>
  <dcterms:modified xsi:type="dcterms:W3CDTF">2024-12-17T22:08:23Z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2024-12-17T05:21:39Z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95707273-c669-4644-8da0-ac03e18dce86</vt:lpwstr>
  </property>
  <property fmtid="{D5CDD505-2E9C-101B-9397-08002B2CF9AE}" pid="8" name="MSIP_Label_a73fd474-4f3c-44ed-88fb-5cc4bd2471bf_ContentBits">
    <vt:lpwstr>0</vt:lpwstr>
  </property>
</Properties>
</file>