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7E5E8-002A-4738-A88A-19915FA8E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A90017-9501-4566-8669-34916F398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A6A435-DC01-4640-B7B2-BCC6595BB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5B7C-6068-4F94-9D21-00676464BD2C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6C7919-5B37-4B22-B2E4-0220E60D9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A99147-BC8D-424D-A43C-430750A60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116B-5282-4439-AB33-45CC51482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29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01404-3750-435F-981B-7D6158B0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7A2BB1-FAE7-4367-9E6A-B830D1F44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53AD63-CE76-4523-98C6-3D1FF3A3A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5B7C-6068-4F94-9D21-00676464BD2C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91178F-2967-47A0-A3F9-5AFD18A8B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A40E83-422B-491A-B88A-8C7208E7C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116B-5282-4439-AB33-45CC51482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774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7D4FAB-5F3D-4FB4-B6EF-DB2E60EB2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816907-DC1C-48C7-989F-64F2795BC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2B19AE-FFF5-43F0-B990-7DC3E1F25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5B7C-6068-4F94-9D21-00676464BD2C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7F04CA-2D78-4A6E-95A8-042B3E358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C9232-535D-43E6-9C25-3978F01C2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116B-5282-4439-AB33-45CC51482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256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71489-F108-4481-97A4-7282E3C3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007F21-9E86-40C8-94EE-BB5EAF699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5B0883-B51C-44ED-8D03-0E9947FA0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5B7C-6068-4F94-9D21-00676464BD2C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206010-94E3-4B75-91FB-611BAABAE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1DFE1-14EA-4377-A5E3-33E3D36BA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116B-5282-4439-AB33-45CC51482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52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55C8C-2494-42BC-BFDE-9178264EB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4BDEF-9869-4649-BD59-A97631186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28DF5-0D71-44CD-88FF-B4767DF01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5B7C-6068-4F94-9D21-00676464BD2C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A12217-AADA-4F33-9F45-AA7A9E309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D762A9-C429-4B22-B210-8D869AB2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116B-5282-4439-AB33-45CC51482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0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B7023-4D43-4271-BC36-25D03F39B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27915B-3800-4D51-BFF1-50CA0C77E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3867FD-AD1F-40F6-84BD-9B3BEBFE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67D51F-32BC-4A90-96D9-745E0D48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5B7C-6068-4F94-9D21-00676464BD2C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74DCFA-6F6C-4B82-B85E-8B2E42524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0C0B6E-3984-4B0E-BC6C-30E8F55D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116B-5282-4439-AB33-45CC51482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6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7731F-B856-4329-8201-654FD2029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537943-F76F-4EE9-9896-FF5FCFE8C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0D469E-00DD-494E-BD13-AD34DE284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01CBD0-723B-4374-B8DA-5CAD6A2A44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FBDEEA-5EB1-43C5-AD84-226D567FB9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10E502-491A-4C44-A615-A04562A1F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5B7C-6068-4F94-9D21-00676464BD2C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CEC7E7-1B09-4631-A877-A17BC69D4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5484F5-4627-4D7C-B0A3-5BEA3115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116B-5282-4439-AB33-45CC51482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414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7733F-0D9B-4726-9129-6590AEC44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78A524-195E-4613-AA99-4FE6308F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5B7C-6068-4F94-9D21-00676464BD2C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7D94D6-852E-4C0C-BE75-5BBC11021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A51830-0839-4811-B6E1-7440F0A29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116B-5282-4439-AB33-45CC51482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32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0B3294-B291-4CEB-91B8-09585D172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5B7C-6068-4F94-9D21-00676464BD2C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FDEF79-F859-47BF-A595-DA9803DE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F98CB8-E17F-4E31-BFB6-E03C37B0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116B-5282-4439-AB33-45CC51482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59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E0631-FE63-4F37-A303-9F0BC6189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ED018-40FD-4996-BE53-FF8396E65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562D26-955E-42A2-BCAD-05B4D4198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7BD3C4-3C97-4A9B-AF21-05EEFEE68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5B7C-6068-4F94-9D21-00676464BD2C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6C1C0B-4966-4DAE-9AD0-C2C03EA93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5E3142-6C2C-4132-9335-91B5DBBFF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116B-5282-4439-AB33-45CC51482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55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BFDD8-15C5-4805-943A-A916A350B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B94204-A35B-4FF2-B2FF-CDA508C41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F216C5-D412-49F6-8A87-4E75834FD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A2D01A-EAB5-4FD6-BE1A-AEFFDA285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5B7C-6068-4F94-9D21-00676464BD2C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52BE34-5D27-450B-9541-56BDA2153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32D34B-AA5B-4719-B690-84D184FDC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116B-5282-4439-AB33-45CC51482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42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A3F4F0-4F6B-48A3-A316-5F74D6A16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594855-23E5-4C1D-B6CC-881550EF3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4A2857-2188-4DAD-8552-E85BDD484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05B7C-6068-4F94-9D21-00676464BD2C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AEAA2E-2DFF-4B5C-8AF6-CF3151EE3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A858E2-7D4A-41C5-A21B-6B18D80B4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A116B-5282-4439-AB33-45CC51482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77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E2A411-1CA6-47EA-A781-488AEE925EFD}"/>
              </a:ext>
            </a:extLst>
          </p:cNvPr>
          <p:cNvSpPr/>
          <p:nvPr/>
        </p:nvSpPr>
        <p:spPr>
          <a:xfrm>
            <a:off x="1677798" y="553672"/>
            <a:ext cx="3431097" cy="48404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- </a:t>
            </a:r>
            <a:r>
              <a:rPr lang="ko-KR" altLang="en-US" sz="1000" dirty="0"/>
              <a:t>모임 통장 개설 </a:t>
            </a:r>
            <a:r>
              <a:rPr lang="en-US" altLang="ko-KR" sz="1000" dirty="0"/>
              <a:t>- </a:t>
            </a:r>
          </a:p>
          <a:p>
            <a:pPr marL="228600" indent="-228600">
              <a:buAutoNum type="arabicParenBoth"/>
            </a:pPr>
            <a:r>
              <a:rPr lang="ko-KR" altLang="en-US" sz="1000" dirty="0"/>
              <a:t>홍길동씨는 모임통장을 만들기로 하여 새로 나온 </a:t>
            </a:r>
            <a:r>
              <a:rPr lang="en-US" altLang="ko-KR" sz="1000" dirty="0" err="1"/>
              <a:t>KiKi</a:t>
            </a:r>
            <a:r>
              <a:rPr lang="en-US" altLang="ko-KR" sz="1000" dirty="0"/>
              <a:t> </a:t>
            </a:r>
            <a:r>
              <a:rPr lang="ko-KR" altLang="en-US" sz="1000" dirty="0"/>
              <a:t>앱을 사용하기로 한다</a:t>
            </a:r>
            <a:r>
              <a:rPr lang="en-US" altLang="ko-KR" sz="1000" dirty="0"/>
              <a:t>. </a:t>
            </a:r>
            <a:r>
              <a:rPr lang="ko-KR" altLang="en-US" sz="1000" dirty="0"/>
              <a:t>홍길동씨는 공인인증서 로그인을 마친 후 모임 통장 개설 버튼을 클릭하였다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arenBoth"/>
            </a:pPr>
            <a:endParaRPr lang="en-US" altLang="ko-KR" sz="1000" dirty="0"/>
          </a:p>
          <a:p>
            <a:pPr marL="228600" indent="-228600">
              <a:buAutoNum type="arabicParenBoth"/>
            </a:pPr>
            <a:r>
              <a:rPr lang="ko-KR" altLang="en-US" sz="1000" dirty="0"/>
              <a:t>모임의 이름과 멤버 수 그리고 자신이 쓸 전용계좌를 입력한 뒤 완료 버튼을 클릭하였다</a:t>
            </a:r>
            <a:r>
              <a:rPr lang="en-US" altLang="ko-KR" sz="1000" dirty="0"/>
              <a:t>. </a:t>
            </a:r>
            <a:r>
              <a:rPr lang="ko-KR" altLang="en-US" sz="1000" dirty="0"/>
              <a:t>메인 화면으로 돌아가 모임 통장 항목에서 모임 통장 이름과 일련의 숫자와 알파벳이 나열되어 있는 문자들을 통해 정상적으로 개설되었음을 확인할 수 있었다</a:t>
            </a:r>
            <a:r>
              <a:rPr lang="en-US" altLang="ko-KR" sz="1000" dirty="0"/>
              <a:t>. </a:t>
            </a:r>
          </a:p>
          <a:p>
            <a:pPr marL="228600" indent="-228600">
              <a:buAutoNum type="arabicParenBoth"/>
            </a:pPr>
            <a:endParaRPr lang="en-US" altLang="ko-KR" sz="1000" dirty="0"/>
          </a:p>
          <a:p>
            <a:pPr marL="228600" indent="-228600">
              <a:buAutoNum type="arabicParenBoth"/>
            </a:pPr>
            <a:r>
              <a:rPr lang="ko-KR" altLang="en-US" sz="1000" dirty="0"/>
              <a:t>홍길동씨는 멤버들에게 </a:t>
            </a:r>
            <a:r>
              <a:rPr lang="en-US" altLang="ko-KR" sz="1000" dirty="0" err="1"/>
              <a:t>KiKi</a:t>
            </a:r>
            <a:r>
              <a:rPr lang="en-US" altLang="ko-KR" sz="1000" dirty="0"/>
              <a:t> </a:t>
            </a:r>
            <a:r>
              <a:rPr lang="ko-KR" altLang="en-US" sz="1000" dirty="0"/>
              <a:t>앱을 </a:t>
            </a:r>
            <a:r>
              <a:rPr lang="ko-KR" altLang="en-US" sz="1000" dirty="0" err="1"/>
              <a:t>소개시켜주고</a:t>
            </a:r>
            <a:r>
              <a:rPr lang="ko-KR" altLang="en-US" sz="1000" dirty="0"/>
              <a:t> 모임 이름과 같이 있던 일련의 코드를 같이 멤버들에게 알려주었다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arenBoth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멤버 가입 </a:t>
            </a:r>
            <a:r>
              <a:rPr lang="en-US" altLang="ko-KR" sz="1000" dirty="0"/>
              <a:t>– </a:t>
            </a:r>
          </a:p>
          <a:p>
            <a:pPr marL="228600" indent="-228600">
              <a:buAutoNum type="arabicParenBoth"/>
            </a:pPr>
            <a:r>
              <a:rPr lang="ko-KR" altLang="en-US" sz="1000" dirty="0"/>
              <a:t>멤버 </a:t>
            </a:r>
            <a:r>
              <a:rPr lang="en-US" altLang="ko-KR" sz="1000" dirty="0"/>
              <a:t>A</a:t>
            </a:r>
            <a:r>
              <a:rPr lang="ko-KR" altLang="en-US" sz="1000" dirty="0"/>
              <a:t>는 알려준 정보를 가지고 모임통장을 검색하고 가입을 시도하였고 홍길동씨는 앱내 알림을 통해 알 수 있었다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arenBoth"/>
            </a:pPr>
            <a:endParaRPr lang="en-US" altLang="ko-KR" sz="1000" dirty="0"/>
          </a:p>
          <a:p>
            <a:pPr marL="228600" indent="-228600">
              <a:buAutoNum type="arabicParenBoth"/>
            </a:pPr>
            <a:r>
              <a:rPr lang="ko-KR" altLang="en-US" sz="1000" dirty="0"/>
              <a:t>홍길동씨로부터 정상적으로 승인을 받은 멤버</a:t>
            </a:r>
            <a:r>
              <a:rPr lang="en-US" altLang="ko-KR" sz="1000" dirty="0"/>
              <a:t>(A)</a:t>
            </a:r>
            <a:r>
              <a:rPr lang="ko-KR" altLang="en-US" sz="1000" dirty="0"/>
              <a:t>는 활동비를 입금하였다</a:t>
            </a:r>
            <a:r>
              <a:rPr lang="en-US" altLang="ko-KR" sz="1000" dirty="0"/>
              <a:t>. </a:t>
            </a:r>
            <a:r>
              <a:rPr lang="ko-KR" altLang="en-US" sz="1000" dirty="0"/>
              <a:t>하지만 자신의 개인 통장 알림 메시지에서는 아무런 출금내역이 날아오지 않음을 이상하게 생각하였다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arenBoth"/>
            </a:pPr>
            <a:endParaRPr lang="en-US" altLang="ko-KR" sz="1000" dirty="0"/>
          </a:p>
          <a:p>
            <a:pPr marL="228600" indent="-228600">
              <a:buAutoNum type="arabicParenBoth"/>
            </a:pPr>
            <a:r>
              <a:rPr lang="ko-KR" altLang="en-US" sz="1000" dirty="0"/>
              <a:t>멤버 </a:t>
            </a:r>
            <a:r>
              <a:rPr lang="en-US" altLang="ko-KR" sz="1000" dirty="0"/>
              <a:t>B</a:t>
            </a:r>
            <a:r>
              <a:rPr lang="ko-KR" altLang="en-US" sz="1000" dirty="0"/>
              <a:t>가 연이어 가입시도를 하였고 이번에는 멤버</a:t>
            </a:r>
            <a:r>
              <a:rPr lang="en-US" altLang="ko-KR" sz="1000" dirty="0"/>
              <a:t>(A)</a:t>
            </a:r>
            <a:r>
              <a:rPr lang="ko-KR" altLang="en-US" sz="1000" dirty="0"/>
              <a:t>의 동의도 필요하였고 멤버 </a:t>
            </a:r>
            <a:r>
              <a:rPr lang="en-US" altLang="ko-KR" sz="1000" dirty="0"/>
              <a:t>B</a:t>
            </a:r>
            <a:r>
              <a:rPr lang="ko-KR" altLang="en-US" sz="1000" dirty="0"/>
              <a:t>는 </a:t>
            </a:r>
            <a:r>
              <a:rPr lang="ko-KR" altLang="en-US" sz="1000" dirty="0" err="1"/>
              <a:t>정상가입되었다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arenBoth"/>
            </a:pPr>
            <a:endParaRPr lang="en-US" altLang="ko-KR" sz="1000" dirty="0"/>
          </a:p>
          <a:p>
            <a:pPr marL="228600" indent="-228600">
              <a:buAutoNum type="arabicParenBoth"/>
            </a:pPr>
            <a:r>
              <a:rPr lang="ko-KR" altLang="en-US" sz="1000" dirty="0"/>
              <a:t>모임 멤버 </a:t>
            </a:r>
            <a:r>
              <a:rPr lang="en-US" altLang="ko-KR" sz="1000" dirty="0"/>
              <a:t>20</a:t>
            </a:r>
            <a:r>
              <a:rPr lang="ko-KR" altLang="en-US" sz="1000" dirty="0"/>
              <a:t>명 전원이 모임에 정상적으로 가입을 마치고 모두에게 회비를 받은 홍길동씨는 한달 뒤 첫 모임 회식자리를 가지기로 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ECFC96-CA96-4B5B-BD8A-5C0360A89B59}"/>
              </a:ext>
            </a:extLst>
          </p:cNvPr>
          <p:cNvSpPr/>
          <p:nvPr/>
        </p:nvSpPr>
        <p:spPr>
          <a:xfrm>
            <a:off x="5479410" y="528505"/>
            <a:ext cx="3431097" cy="52263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- </a:t>
            </a:r>
            <a:r>
              <a:rPr lang="ko-KR" altLang="en-US" sz="1000" dirty="0"/>
              <a:t>결제 상황 </a:t>
            </a:r>
            <a:r>
              <a:rPr lang="en-US" altLang="ko-KR" sz="1000" dirty="0"/>
              <a:t>-</a:t>
            </a:r>
          </a:p>
          <a:p>
            <a:r>
              <a:rPr lang="en-US" altLang="ko-KR" sz="1000" dirty="0"/>
              <a:t>(1) </a:t>
            </a:r>
            <a:r>
              <a:rPr lang="ko-KR" altLang="en-US" sz="1000" dirty="0"/>
              <a:t>회식은 모두 참석하지 못하고 </a:t>
            </a:r>
            <a:r>
              <a:rPr lang="en-US" altLang="ko-KR" sz="1000" dirty="0"/>
              <a:t>15</a:t>
            </a:r>
            <a:r>
              <a:rPr lang="ko-KR" altLang="en-US" sz="1000" dirty="0"/>
              <a:t>명 정도로 진행되었다</a:t>
            </a:r>
            <a:r>
              <a:rPr lang="en-US" altLang="ko-KR" sz="1000" dirty="0"/>
              <a:t>. </a:t>
            </a:r>
            <a:r>
              <a:rPr lang="ko-KR" altLang="en-US" sz="1000" dirty="0"/>
              <a:t>홍길동씨는 회식을 마치는 분위기가 되자 먼저 결제를 하기로 하였다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/>
              <a:t> (2) </a:t>
            </a:r>
            <a:r>
              <a:rPr lang="ko-KR" altLang="en-US" sz="1000" dirty="0"/>
              <a:t>회식 장소에 있는 멤버들에게 곧장 결제 알림이 왔고 회식장소에 있던 멤버들은 홍길동씨가 결제하는 사실을 인지하고 동의를 하였다</a:t>
            </a:r>
            <a:r>
              <a:rPr lang="en-US" altLang="ko-KR" sz="1000" dirty="0"/>
              <a:t>. </a:t>
            </a:r>
            <a:r>
              <a:rPr lang="ko-KR" altLang="en-US" sz="1000" dirty="0"/>
              <a:t>승인을 마친 홍길동씨가 회식 장소로 다시 돌아왔다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/>
              <a:t>(3) </a:t>
            </a:r>
            <a:r>
              <a:rPr lang="ko-KR" altLang="en-US" sz="1000" dirty="0"/>
              <a:t>일부 멤버들은 개인 통장 거래 알림이 설정되어 있는 상태라 자신의 통장에서 회식비의 일부가 출금된 것을 확인할 수 있었다</a:t>
            </a:r>
            <a:r>
              <a:rPr lang="en-US" altLang="ko-KR" sz="1000" dirty="0"/>
              <a:t>.</a:t>
            </a:r>
          </a:p>
          <a:p>
            <a:pPr algn="ctr"/>
            <a:endParaRPr lang="en-US" altLang="ko-KR" sz="1000" dirty="0"/>
          </a:p>
          <a:p>
            <a:r>
              <a:rPr lang="en-US" altLang="ko-KR" sz="1000" dirty="0"/>
              <a:t>- </a:t>
            </a:r>
            <a:r>
              <a:rPr lang="ko-KR" altLang="en-US" sz="1000" dirty="0"/>
              <a:t>결제 거부 상황</a:t>
            </a:r>
            <a:r>
              <a:rPr lang="en-US" altLang="ko-KR" sz="1000" dirty="0"/>
              <a:t>(1) -</a:t>
            </a:r>
          </a:p>
          <a:p>
            <a:r>
              <a:rPr lang="en-US" altLang="ko-KR" sz="1000" dirty="0"/>
              <a:t>(1)  </a:t>
            </a:r>
            <a:r>
              <a:rPr lang="ko-KR" altLang="en-US" sz="1000" dirty="0"/>
              <a:t>회식에 참여한 멤버 </a:t>
            </a:r>
            <a:r>
              <a:rPr lang="en-US" altLang="ko-KR" sz="1000" dirty="0"/>
              <a:t>C</a:t>
            </a:r>
            <a:r>
              <a:rPr lang="ko-KR" altLang="en-US" sz="1000" dirty="0"/>
              <a:t>는 담배를 사기  위해 편의점을 들렸고 자신의 개인 통장의 현금카드로 결제를 시도한다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/>
              <a:t>(2)  </a:t>
            </a:r>
            <a:r>
              <a:rPr lang="ko-KR" altLang="en-US" sz="1000" dirty="0"/>
              <a:t>회식비 결제 후 멤버</a:t>
            </a:r>
            <a:r>
              <a:rPr lang="en-US" altLang="ko-KR" sz="1000" dirty="0"/>
              <a:t>C</a:t>
            </a:r>
            <a:r>
              <a:rPr lang="ko-KR" altLang="en-US" sz="1000" dirty="0"/>
              <a:t>의 통장에는</a:t>
            </a:r>
            <a:r>
              <a:rPr lang="en-US" altLang="ko-KR" sz="1000" dirty="0"/>
              <a:t> 22,000</a:t>
            </a:r>
            <a:r>
              <a:rPr lang="ko-KR" altLang="en-US" sz="1000" dirty="0"/>
              <a:t>원이 남아있었으나 결제는 거부가 되었다</a:t>
            </a:r>
            <a:r>
              <a:rPr lang="en-US" altLang="ko-KR" sz="1000" dirty="0"/>
              <a:t>.  </a:t>
            </a:r>
          </a:p>
          <a:p>
            <a:endParaRPr lang="en-US" altLang="ko-KR" sz="1000" dirty="0"/>
          </a:p>
          <a:p>
            <a:r>
              <a:rPr lang="en-US" altLang="ko-KR" sz="1000" dirty="0"/>
              <a:t>(3) </a:t>
            </a:r>
            <a:r>
              <a:rPr lang="ko-KR" altLang="en-US" sz="1000" dirty="0"/>
              <a:t>멤버</a:t>
            </a:r>
            <a:r>
              <a:rPr lang="en-US" altLang="ko-KR" sz="1000" dirty="0"/>
              <a:t>C</a:t>
            </a:r>
            <a:r>
              <a:rPr lang="ko-KR" altLang="en-US" sz="1000" dirty="0"/>
              <a:t>는 이 돈이 모임 </a:t>
            </a:r>
            <a:r>
              <a:rPr lang="en-US" altLang="ko-KR" sz="1000" dirty="0"/>
              <a:t> </a:t>
            </a:r>
            <a:r>
              <a:rPr lang="ko-KR" altLang="en-US" sz="1000" dirty="0"/>
              <a:t>활동을 위한 예약금임을 </a:t>
            </a:r>
            <a:r>
              <a:rPr lang="en-US" altLang="ko-KR" sz="1000" dirty="0" err="1"/>
              <a:t>KiKi</a:t>
            </a:r>
            <a:r>
              <a:rPr lang="ko-KR" altLang="en-US" sz="1000" dirty="0"/>
              <a:t>알림을 통해서 인지한다</a:t>
            </a:r>
            <a:r>
              <a:rPr lang="en-US" altLang="ko-KR" sz="1000" dirty="0"/>
              <a:t>.</a:t>
            </a:r>
          </a:p>
          <a:p>
            <a:pPr algn="ctr"/>
            <a:endParaRPr lang="en-US" altLang="ko-KR" sz="1000" dirty="0"/>
          </a:p>
          <a:p>
            <a:r>
              <a:rPr lang="en-US" altLang="ko-KR" sz="1000" dirty="0"/>
              <a:t>- </a:t>
            </a:r>
            <a:r>
              <a:rPr lang="ko-KR" altLang="en-US" sz="1000" dirty="0"/>
              <a:t>결제 거부 상황</a:t>
            </a:r>
            <a:r>
              <a:rPr lang="en-US" altLang="ko-KR" sz="1000" dirty="0"/>
              <a:t>(2) –</a:t>
            </a:r>
          </a:p>
          <a:p>
            <a:r>
              <a:rPr lang="en-US" altLang="ko-KR" sz="1000" dirty="0"/>
              <a:t>(1) </a:t>
            </a:r>
            <a:r>
              <a:rPr lang="ko-KR" altLang="en-US" sz="1000" dirty="0"/>
              <a:t>회식에 참여하지 않은 일부 멤버들끼리 사전에 공지 없이 회식자리를 따로 가지기로 하였다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/>
              <a:t>(2) </a:t>
            </a:r>
            <a:r>
              <a:rPr lang="ko-KR" altLang="en-US" sz="1000" dirty="0"/>
              <a:t>이 후 비용을 결제하는 데 있어서 멤버</a:t>
            </a:r>
            <a:r>
              <a:rPr lang="en-US" altLang="ko-KR" sz="1000" dirty="0"/>
              <a:t>D</a:t>
            </a:r>
            <a:r>
              <a:rPr lang="ko-KR" altLang="en-US" sz="1000" dirty="0"/>
              <a:t>는 막무가내로 결제를 시도하였다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/>
              <a:t>(3) </a:t>
            </a:r>
            <a:r>
              <a:rPr lang="ko-KR" altLang="en-US" sz="1000" dirty="0"/>
              <a:t>공식 회식 자리에 있던 </a:t>
            </a:r>
            <a:r>
              <a:rPr lang="en-US" altLang="ko-KR" sz="1000" dirty="0"/>
              <a:t>15</a:t>
            </a:r>
            <a:r>
              <a:rPr lang="ko-KR" altLang="en-US" sz="1000" dirty="0"/>
              <a:t>명은 이를 확인하고 사실확인 이전에 먼저 결제 거부를 하였고 멤버 </a:t>
            </a:r>
            <a:r>
              <a:rPr lang="en-US" altLang="ko-KR" sz="1000" dirty="0"/>
              <a:t>D</a:t>
            </a:r>
            <a:r>
              <a:rPr lang="ko-KR" altLang="en-US" sz="1000" dirty="0"/>
              <a:t>는 결제 사실이 거부 됨을 확인하였다</a:t>
            </a:r>
            <a:r>
              <a:rPr lang="en-US" altLang="ko-KR" sz="1000" dirty="0"/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75622A-A0B5-4D7F-832E-A5D1187A3B1C}"/>
              </a:ext>
            </a:extLst>
          </p:cNvPr>
          <p:cNvSpPr/>
          <p:nvPr/>
        </p:nvSpPr>
        <p:spPr>
          <a:xfrm>
            <a:off x="9205520" y="511727"/>
            <a:ext cx="3431097" cy="59310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000" dirty="0"/>
              <a:t>결제 거부 상황</a:t>
            </a:r>
            <a:r>
              <a:rPr lang="en-US" altLang="ko-KR" sz="1000" dirty="0"/>
              <a:t>(3) -</a:t>
            </a:r>
          </a:p>
          <a:p>
            <a:r>
              <a:rPr lang="en-US" altLang="ko-KR" sz="1000" dirty="0"/>
              <a:t>(1) </a:t>
            </a:r>
            <a:r>
              <a:rPr lang="ko-KR" altLang="en-US" sz="1000" dirty="0"/>
              <a:t>첫 회식 장소로 부족했던 멤버들은 장소를 옮기기로 하였다</a:t>
            </a:r>
            <a:r>
              <a:rPr lang="en-US" altLang="ko-KR" sz="1000" dirty="0"/>
              <a:t>. </a:t>
            </a:r>
            <a:r>
              <a:rPr lang="ko-KR" altLang="en-US" sz="1000" dirty="0"/>
              <a:t>밤 </a:t>
            </a:r>
            <a:r>
              <a:rPr lang="en-US" altLang="ko-KR" sz="1000" dirty="0"/>
              <a:t>11</a:t>
            </a:r>
            <a:r>
              <a:rPr lang="ko-KR" altLang="en-US" sz="1000" dirty="0"/>
              <a:t>시가 되자 홍길동씨는 먼저 집을 </a:t>
            </a:r>
            <a:r>
              <a:rPr lang="ko-KR" altLang="en-US" sz="1000" dirty="0" err="1"/>
              <a:t>가봐야했고</a:t>
            </a:r>
            <a:r>
              <a:rPr lang="ko-KR" altLang="en-US" sz="1000" dirty="0"/>
              <a:t> 남은 멤버들끼리 회식을 즐겼다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/>
              <a:t>(2) 2</a:t>
            </a:r>
            <a:r>
              <a:rPr lang="ko-KR" altLang="en-US" sz="1000" dirty="0"/>
              <a:t>차 분위기가 무르익었을 때 멤버 </a:t>
            </a:r>
            <a:r>
              <a:rPr lang="en-US" altLang="ko-KR" sz="1000" dirty="0"/>
              <a:t>F</a:t>
            </a:r>
            <a:r>
              <a:rPr lang="ko-KR" altLang="en-US" sz="1000" dirty="0"/>
              <a:t>는 </a:t>
            </a:r>
            <a:r>
              <a:rPr lang="en-US" altLang="ko-KR" sz="1000" dirty="0"/>
              <a:t>2</a:t>
            </a:r>
            <a:r>
              <a:rPr lang="ko-KR" altLang="en-US" sz="1000" dirty="0"/>
              <a:t>차 장소의 비용을 결제하러 계산대로 향했다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/>
              <a:t>(3) </a:t>
            </a:r>
            <a:r>
              <a:rPr lang="ko-KR" altLang="en-US" sz="1000" dirty="0"/>
              <a:t>그러나 활동비가 부족하여 계산을 진행할 수 없었다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/>
              <a:t>- </a:t>
            </a:r>
            <a:r>
              <a:rPr lang="ko-KR" altLang="en-US" sz="1000" dirty="0"/>
              <a:t>추가 활동비 </a:t>
            </a:r>
            <a:r>
              <a:rPr lang="en-US" altLang="ko-KR" sz="1000" dirty="0"/>
              <a:t>-</a:t>
            </a:r>
          </a:p>
          <a:p>
            <a:r>
              <a:rPr lang="en-US" altLang="ko-KR" sz="1000" dirty="0"/>
              <a:t>(1) </a:t>
            </a:r>
            <a:r>
              <a:rPr lang="ko-KR" altLang="en-US" sz="1000" dirty="0"/>
              <a:t>멤버 </a:t>
            </a:r>
            <a:r>
              <a:rPr lang="en-US" altLang="ko-KR" sz="1000" dirty="0"/>
              <a:t>11</a:t>
            </a:r>
            <a:r>
              <a:rPr lang="ko-KR" altLang="en-US" sz="1000" dirty="0"/>
              <a:t>명이 남은 상황에서 멤버들은 단체 활동비를 채우기로 한다</a:t>
            </a:r>
            <a:r>
              <a:rPr lang="en-US" altLang="ko-KR" sz="1000" dirty="0"/>
              <a:t>. </a:t>
            </a:r>
          </a:p>
          <a:p>
            <a:endParaRPr lang="en-US" altLang="ko-KR" sz="1000" dirty="0"/>
          </a:p>
          <a:p>
            <a:r>
              <a:rPr lang="en-US" altLang="ko-KR" sz="1000" dirty="0"/>
              <a:t>(2) </a:t>
            </a:r>
            <a:r>
              <a:rPr lang="ko-KR" altLang="en-US" sz="1000" dirty="0"/>
              <a:t>추가 입금내역에 대하여 남은 멤버들의 합의 과정이 이루어졌고 모임 통장의 잔액이 채워졌다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/>
              <a:t>(3) </a:t>
            </a:r>
            <a:r>
              <a:rPr lang="ko-KR" altLang="en-US" sz="1000" dirty="0"/>
              <a:t>새로운 입금내역에 대한 이벤트가 발생에 대하여 모임 멤버에게 알림이 간다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/>
              <a:t>(4) </a:t>
            </a:r>
            <a:r>
              <a:rPr lang="ko-KR" altLang="en-US" sz="1000" dirty="0"/>
              <a:t>멤버 </a:t>
            </a:r>
            <a:r>
              <a:rPr lang="en-US" altLang="ko-KR" sz="1000" dirty="0"/>
              <a:t>F</a:t>
            </a:r>
            <a:r>
              <a:rPr lang="ko-KR" altLang="en-US" sz="1000" dirty="0"/>
              <a:t>는 결제를 성공한다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/>
              <a:t>- </a:t>
            </a:r>
            <a:r>
              <a:rPr lang="ko-KR" altLang="en-US" sz="1000" dirty="0"/>
              <a:t>모임 비참여 </a:t>
            </a:r>
            <a:r>
              <a:rPr lang="en-US" altLang="ko-KR" sz="1000" dirty="0"/>
              <a:t>-</a:t>
            </a:r>
          </a:p>
          <a:p>
            <a:r>
              <a:rPr lang="en-US" altLang="ko-KR" sz="1000" dirty="0"/>
              <a:t>(1) </a:t>
            </a:r>
            <a:r>
              <a:rPr lang="ko-KR" altLang="en-US" sz="1000" dirty="0"/>
              <a:t>모임에 참여하지 못한 멤버 </a:t>
            </a:r>
            <a:r>
              <a:rPr lang="en-US" altLang="ko-KR" sz="1000" dirty="0"/>
              <a:t>G</a:t>
            </a:r>
            <a:r>
              <a:rPr lang="ko-KR" altLang="en-US" sz="1000" dirty="0"/>
              <a:t>는 자신이 참여하지 않은 활동에 대해서 회비를 사용하고 싶지 않았다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/>
              <a:t>(2) </a:t>
            </a:r>
            <a:r>
              <a:rPr lang="ko-KR" altLang="en-US" sz="1000" dirty="0"/>
              <a:t>모임에 사용될 자신의 계좌를 동결시키기로 하였다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/>
              <a:t>(3) </a:t>
            </a:r>
            <a:r>
              <a:rPr lang="ko-KR" altLang="en-US" sz="1000" dirty="0"/>
              <a:t>다른 회원들은 이 사실을 </a:t>
            </a:r>
            <a:r>
              <a:rPr lang="en-US" altLang="ko-KR" sz="1000" dirty="0" err="1"/>
              <a:t>KiKi</a:t>
            </a:r>
            <a:r>
              <a:rPr lang="ko-KR" altLang="en-US" sz="1000" dirty="0"/>
              <a:t> 알림을 통해서 알게 된다</a:t>
            </a:r>
            <a:r>
              <a:rPr lang="en-US" altLang="ko-KR" sz="1000" dirty="0"/>
              <a:t>. </a:t>
            </a:r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멤버 탈퇴 </a:t>
            </a:r>
            <a:r>
              <a:rPr lang="en-US" altLang="ko-KR" sz="1000" dirty="0"/>
              <a:t> -</a:t>
            </a:r>
          </a:p>
          <a:p>
            <a:r>
              <a:rPr lang="en-US" altLang="ko-KR" sz="1000" dirty="0"/>
              <a:t>(1) </a:t>
            </a:r>
            <a:r>
              <a:rPr lang="ko-KR" altLang="en-US" sz="1000" dirty="0"/>
              <a:t>멤버 </a:t>
            </a:r>
            <a:r>
              <a:rPr lang="en-US" altLang="ko-KR" sz="1000" dirty="0"/>
              <a:t>F</a:t>
            </a:r>
            <a:r>
              <a:rPr lang="ko-KR" altLang="en-US" sz="1000" dirty="0"/>
              <a:t>는 회식 이후 모임에 대해서 불만을 가졌고 탈퇴하기로 결심을 하였다</a:t>
            </a:r>
            <a:r>
              <a:rPr lang="en-US" altLang="ko-KR" sz="1000" dirty="0"/>
              <a:t>.  </a:t>
            </a:r>
          </a:p>
          <a:p>
            <a:br>
              <a:rPr lang="en-US" altLang="ko-KR" sz="1000" dirty="0"/>
            </a:br>
            <a:r>
              <a:rPr lang="en-US" altLang="ko-KR" sz="1000" dirty="0"/>
              <a:t>(2) </a:t>
            </a:r>
            <a:r>
              <a:rPr lang="ko-KR" altLang="en-US" sz="1000" dirty="0"/>
              <a:t>모임 탈퇴를 누른 멤버 </a:t>
            </a:r>
            <a:r>
              <a:rPr lang="en-US" altLang="ko-KR" sz="1000" dirty="0"/>
              <a:t>F</a:t>
            </a:r>
            <a:r>
              <a:rPr lang="ko-KR" altLang="en-US" sz="1000" dirty="0"/>
              <a:t>에 대해서 </a:t>
            </a:r>
            <a:r>
              <a:rPr lang="en-US" altLang="ko-KR" sz="1000" dirty="0" err="1"/>
              <a:t>KiKi</a:t>
            </a:r>
            <a:r>
              <a:rPr lang="ko-KR" altLang="en-US" sz="1000" dirty="0"/>
              <a:t>앱은 멤버</a:t>
            </a:r>
            <a:r>
              <a:rPr lang="en-US" altLang="ko-KR" sz="1000" dirty="0"/>
              <a:t>F</a:t>
            </a:r>
            <a:r>
              <a:rPr lang="ko-KR" altLang="en-US" sz="1000" dirty="0"/>
              <a:t> 의 남은 회비 금액을 단체 통장에서 </a:t>
            </a:r>
            <a:r>
              <a:rPr lang="ko-KR" altLang="en-US" sz="1000" dirty="0" err="1"/>
              <a:t>제외키고</a:t>
            </a:r>
            <a:r>
              <a:rPr lang="ko-KR" altLang="en-US" sz="1000" dirty="0"/>
              <a:t> 모임 통장의 잔액은 변경이 된다</a:t>
            </a:r>
            <a:r>
              <a:rPr lang="en-US" altLang="ko-KR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4514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D9356383-7569-4389-8893-DFF1B41F59B6}"/>
              </a:ext>
            </a:extLst>
          </p:cNvPr>
          <p:cNvSpPr/>
          <p:nvPr/>
        </p:nvSpPr>
        <p:spPr>
          <a:xfrm>
            <a:off x="9686399" y="4423794"/>
            <a:ext cx="1400962" cy="1392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가맹점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1790F4C-6527-4CBF-A8DC-E943A5DB0C07}"/>
              </a:ext>
            </a:extLst>
          </p:cNvPr>
          <p:cNvSpPr/>
          <p:nvPr/>
        </p:nvSpPr>
        <p:spPr>
          <a:xfrm>
            <a:off x="5229093" y="4422396"/>
            <a:ext cx="1400962" cy="13925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KiKi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4E7506F-9CBF-404B-9331-89DF6FAA10D0}"/>
              </a:ext>
            </a:extLst>
          </p:cNvPr>
          <p:cNvSpPr/>
          <p:nvPr/>
        </p:nvSpPr>
        <p:spPr>
          <a:xfrm>
            <a:off x="5229093" y="1283515"/>
            <a:ext cx="1400962" cy="1392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거래 은행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D607AF3-DD8C-4D07-BA46-7F0A4DF24CE6}"/>
              </a:ext>
            </a:extLst>
          </p:cNvPr>
          <p:cNvCxnSpPr>
            <a:cxnSpLocks/>
            <a:stCxn id="5" idx="0"/>
            <a:endCxn id="6" idx="4"/>
          </p:cNvCxnSpPr>
          <p:nvPr/>
        </p:nvCxnSpPr>
        <p:spPr>
          <a:xfrm flipV="1">
            <a:off x="5929574" y="2676088"/>
            <a:ext cx="0" cy="17463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C3253B9-E341-43F8-B403-504A0A50BAD1}"/>
              </a:ext>
            </a:extLst>
          </p:cNvPr>
          <p:cNvGrpSpPr/>
          <p:nvPr/>
        </p:nvGrpSpPr>
        <p:grpSpPr>
          <a:xfrm>
            <a:off x="917201" y="1392357"/>
            <a:ext cx="2315359" cy="2349133"/>
            <a:chOff x="369116" y="1820195"/>
            <a:chExt cx="2315359" cy="2349133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C7903C4-A21F-4BA6-AD7F-37DC5156467F}"/>
                </a:ext>
              </a:extLst>
            </p:cNvPr>
            <p:cNvSpPr/>
            <p:nvPr/>
          </p:nvSpPr>
          <p:spPr>
            <a:xfrm>
              <a:off x="369116" y="2323053"/>
              <a:ext cx="2315359" cy="1846275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7664F85-09A0-4041-8005-27CA7990BB01}"/>
                </a:ext>
              </a:extLst>
            </p:cNvPr>
            <p:cNvSpPr/>
            <p:nvPr/>
          </p:nvSpPr>
          <p:spPr>
            <a:xfrm>
              <a:off x="637564" y="2466364"/>
              <a:ext cx="1736521" cy="40267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멤버 </a:t>
              </a:r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453D06E-25D4-4789-86C3-8C6A587BABD0}"/>
                </a:ext>
              </a:extLst>
            </p:cNvPr>
            <p:cNvSpPr/>
            <p:nvPr/>
          </p:nvSpPr>
          <p:spPr>
            <a:xfrm>
              <a:off x="637563" y="3012347"/>
              <a:ext cx="1736521" cy="40267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멤버 </a:t>
              </a:r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D169A82-2388-45BA-9C67-6DF88D77D301}"/>
                </a:ext>
              </a:extLst>
            </p:cNvPr>
            <p:cNvSpPr/>
            <p:nvPr/>
          </p:nvSpPr>
          <p:spPr>
            <a:xfrm>
              <a:off x="637562" y="3558330"/>
              <a:ext cx="1736521" cy="40267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멤버 </a:t>
              </a:r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BDD0A4E-5AF4-48AA-AB83-828AE7F935BB}"/>
                </a:ext>
              </a:extLst>
            </p:cNvPr>
            <p:cNvSpPr txBox="1"/>
            <p:nvPr/>
          </p:nvSpPr>
          <p:spPr>
            <a:xfrm>
              <a:off x="637552" y="1820195"/>
              <a:ext cx="1677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&lt; </a:t>
              </a:r>
              <a:r>
                <a:rPr lang="ko-KR" altLang="en-US" dirty="0"/>
                <a:t>예금 계좌 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6E348BD-B3A6-4B83-97E9-148D48B103DB}"/>
              </a:ext>
            </a:extLst>
          </p:cNvPr>
          <p:cNvSpPr txBox="1"/>
          <p:nvPr/>
        </p:nvSpPr>
        <p:spPr>
          <a:xfrm>
            <a:off x="5658334" y="3117316"/>
            <a:ext cx="2256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거래 대금 결제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97DFE7-2ED9-4AD9-ADA9-5BAA12EC7485}"/>
              </a:ext>
            </a:extLst>
          </p:cNvPr>
          <p:cNvSpPr txBox="1"/>
          <p:nvPr/>
        </p:nvSpPr>
        <p:spPr>
          <a:xfrm>
            <a:off x="7733212" y="4696112"/>
            <a:ext cx="1528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결제 요청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CEF89AD-914C-4FE1-B8AF-792A9DD28CD1}"/>
              </a:ext>
            </a:extLst>
          </p:cNvPr>
          <p:cNvCxnSpPr>
            <a:stCxn id="5" idx="6"/>
            <a:endCxn id="4" idx="2"/>
          </p:cNvCxnSpPr>
          <p:nvPr/>
        </p:nvCxnSpPr>
        <p:spPr>
          <a:xfrm>
            <a:off x="6630055" y="5118683"/>
            <a:ext cx="3056344" cy="1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CE46CFC-BC89-4057-94F8-A7991B30FC76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501006" y="1979802"/>
            <a:ext cx="1728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BB26BC1-8478-42DF-977E-057575852D0D}"/>
              </a:ext>
            </a:extLst>
          </p:cNvPr>
          <p:cNvCxnSpPr>
            <a:cxnSpLocks/>
          </p:cNvCxnSpPr>
          <p:nvPr/>
        </p:nvCxnSpPr>
        <p:spPr>
          <a:xfrm flipH="1">
            <a:off x="2922171" y="2239861"/>
            <a:ext cx="592816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251A216-4302-4697-A8F5-C9422BCA3C4A}"/>
              </a:ext>
            </a:extLst>
          </p:cNvPr>
          <p:cNvCxnSpPr>
            <a:cxnSpLocks/>
          </p:cNvCxnSpPr>
          <p:nvPr/>
        </p:nvCxnSpPr>
        <p:spPr>
          <a:xfrm flipH="1">
            <a:off x="2894208" y="2769762"/>
            <a:ext cx="592816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E309D49-3212-4F02-9E2D-87A4250BCDCA}"/>
              </a:ext>
            </a:extLst>
          </p:cNvPr>
          <p:cNvCxnSpPr>
            <a:cxnSpLocks/>
          </p:cNvCxnSpPr>
          <p:nvPr/>
        </p:nvCxnSpPr>
        <p:spPr>
          <a:xfrm flipH="1">
            <a:off x="2910962" y="3331828"/>
            <a:ext cx="592816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5289240-5A8A-4DE8-920B-A9F975058D5D}"/>
              </a:ext>
            </a:extLst>
          </p:cNvPr>
          <p:cNvCxnSpPr>
            <a:cxnSpLocks/>
          </p:cNvCxnSpPr>
          <p:nvPr/>
        </p:nvCxnSpPr>
        <p:spPr>
          <a:xfrm flipH="1">
            <a:off x="3501006" y="1979802"/>
            <a:ext cx="2772" cy="1352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FE18666-C7F8-4011-89B3-5F320243215B}"/>
              </a:ext>
            </a:extLst>
          </p:cNvPr>
          <p:cNvSpPr txBox="1"/>
          <p:nvPr/>
        </p:nvSpPr>
        <p:spPr>
          <a:xfrm>
            <a:off x="3596735" y="1671837"/>
            <a:ext cx="180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3. </a:t>
            </a:r>
            <a:r>
              <a:rPr lang="ko-KR" altLang="en-US" sz="1400" dirty="0"/>
              <a:t>거래 대금 결제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7DC0421-CFBC-4E66-8F2E-FAE6D5970AE4}"/>
              </a:ext>
            </a:extLst>
          </p:cNvPr>
          <p:cNvSpPr/>
          <p:nvPr/>
        </p:nvSpPr>
        <p:spPr>
          <a:xfrm>
            <a:off x="645952" y="109057"/>
            <a:ext cx="11084610" cy="6128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거래 은행 블록체인 거래 장부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F45DF3C-5F57-4AE3-9CFB-AC1E17C4EA96}"/>
              </a:ext>
            </a:extLst>
          </p:cNvPr>
          <p:cNvSpPr/>
          <p:nvPr/>
        </p:nvSpPr>
        <p:spPr>
          <a:xfrm>
            <a:off x="771787" y="4812243"/>
            <a:ext cx="3129094" cy="6128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KiKi</a:t>
            </a:r>
            <a:r>
              <a:rPr lang="en-US" altLang="ko-KR" dirty="0"/>
              <a:t> </a:t>
            </a:r>
            <a:r>
              <a:rPr lang="ko-KR" altLang="en-US" dirty="0"/>
              <a:t>앱 블록체인 거래 장부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9B9760A-E119-4926-96E9-587EC611EC49}"/>
              </a:ext>
            </a:extLst>
          </p:cNvPr>
          <p:cNvCxnSpPr>
            <a:cxnSpLocks/>
            <a:stCxn id="5" idx="2"/>
            <a:endCxn id="54" idx="3"/>
          </p:cNvCxnSpPr>
          <p:nvPr/>
        </p:nvCxnSpPr>
        <p:spPr>
          <a:xfrm flipH="1" flipV="1">
            <a:off x="3900881" y="5118682"/>
            <a:ext cx="132821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98C9D2B-F9D5-4A79-9959-B84273F3D1E4}"/>
              </a:ext>
            </a:extLst>
          </p:cNvPr>
          <p:cNvCxnSpPr>
            <a:cxnSpLocks/>
            <a:stCxn id="46" idx="1"/>
            <a:endCxn id="54" idx="1"/>
          </p:cNvCxnSpPr>
          <p:nvPr/>
        </p:nvCxnSpPr>
        <p:spPr>
          <a:xfrm rot="10800000" flipH="1" flipV="1">
            <a:off x="645951" y="415496"/>
            <a:ext cx="125835" cy="4703186"/>
          </a:xfrm>
          <a:prstGeom prst="bentConnector3">
            <a:avLst>
              <a:gd name="adj1" fmla="val -18166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026D903-348A-471D-A11B-46558FF4A1AC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929574" y="734997"/>
            <a:ext cx="0" cy="5485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585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16E9B0CD-F9C2-4939-92CD-004FCABEB7FD}"/>
              </a:ext>
            </a:extLst>
          </p:cNvPr>
          <p:cNvGrpSpPr/>
          <p:nvPr/>
        </p:nvGrpSpPr>
        <p:grpSpPr>
          <a:xfrm>
            <a:off x="721453" y="1182848"/>
            <a:ext cx="3330430" cy="998290"/>
            <a:chOff x="721453" y="1182848"/>
            <a:chExt cx="3271707" cy="191269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1172FD2-5AC0-4259-BB7F-252959A799EA}"/>
                </a:ext>
              </a:extLst>
            </p:cNvPr>
            <p:cNvSpPr/>
            <p:nvPr/>
          </p:nvSpPr>
          <p:spPr>
            <a:xfrm>
              <a:off x="721453" y="1182848"/>
              <a:ext cx="3271707" cy="19126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50EB2F6-62B8-4990-A936-ABB977D93608}"/>
                </a:ext>
              </a:extLst>
            </p:cNvPr>
            <p:cNvSpPr/>
            <p:nvPr/>
          </p:nvSpPr>
          <p:spPr>
            <a:xfrm>
              <a:off x="897622" y="1392572"/>
              <a:ext cx="2885813" cy="419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회원 </a:t>
              </a:r>
              <a:r>
                <a:rPr lang="en-US" altLang="ko-KR" dirty="0"/>
                <a:t>A : </a:t>
              </a:r>
              <a:r>
                <a:rPr lang="ko-KR" altLang="en-US" dirty="0"/>
                <a:t>회비 </a:t>
              </a:r>
              <a:r>
                <a:rPr lang="en-US" altLang="ko-KR" dirty="0"/>
                <a:t>11</a:t>
              </a:r>
              <a:r>
                <a:rPr lang="ko-KR" altLang="en-US" dirty="0"/>
                <a:t>월 예약금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8445FA9-B26F-45BE-9C5D-986003252C6A}"/>
                </a:ext>
              </a:extLst>
            </p:cNvPr>
            <p:cNvSpPr/>
            <p:nvPr/>
          </p:nvSpPr>
          <p:spPr>
            <a:xfrm>
              <a:off x="897622" y="1939255"/>
              <a:ext cx="2885813" cy="419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회원 </a:t>
              </a:r>
              <a:r>
                <a:rPr lang="en-US" altLang="ko-KR" dirty="0"/>
                <a:t>B : </a:t>
              </a:r>
              <a:r>
                <a:rPr lang="ko-KR" altLang="en-US" dirty="0"/>
                <a:t>회비 </a:t>
              </a:r>
              <a:r>
                <a:rPr lang="en-US" altLang="ko-KR" dirty="0"/>
                <a:t>11</a:t>
              </a:r>
              <a:r>
                <a:rPr lang="ko-KR" altLang="en-US" dirty="0"/>
                <a:t>월 예약금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1FD7592-59BC-4C36-AA18-A3DDDF0CE084}"/>
                </a:ext>
              </a:extLst>
            </p:cNvPr>
            <p:cNvSpPr/>
            <p:nvPr/>
          </p:nvSpPr>
          <p:spPr>
            <a:xfrm>
              <a:off x="897622" y="2485938"/>
              <a:ext cx="2885813" cy="419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회원 </a:t>
              </a:r>
              <a:r>
                <a:rPr lang="en-US" altLang="ko-KR" dirty="0"/>
                <a:t>C : </a:t>
              </a:r>
              <a:r>
                <a:rPr lang="ko-KR" altLang="en-US" dirty="0"/>
                <a:t>회비 </a:t>
              </a:r>
              <a:r>
                <a:rPr lang="en-US" altLang="ko-KR" dirty="0"/>
                <a:t>11</a:t>
              </a:r>
              <a:r>
                <a:rPr lang="ko-KR" altLang="en-US" dirty="0"/>
                <a:t>월 예약금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0502E0A-B153-4CC1-B350-6DACE6D355B1}"/>
              </a:ext>
            </a:extLst>
          </p:cNvPr>
          <p:cNvSpPr txBox="1"/>
          <p:nvPr/>
        </p:nvSpPr>
        <p:spPr>
          <a:xfrm>
            <a:off x="989901" y="774958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</a:t>
            </a:r>
            <a:r>
              <a:rPr lang="en-US" altLang="ko-KR" dirty="0" err="1"/>
              <a:t>KiKi</a:t>
            </a:r>
            <a:r>
              <a:rPr lang="en-US" altLang="ko-KR" dirty="0"/>
              <a:t> </a:t>
            </a:r>
            <a:r>
              <a:rPr lang="ko-KR" altLang="en-US" dirty="0"/>
              <a:t>앱 거래 장부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6063F02-17F5-4701-83A3-B5B0DF7C6ED6}"/>
              </a:ext>
            </a:extLst>
          </p:cNvPr>
          <p:cNvGrpSpPr/>
          <p:nvPr/>
        </p:nvGrpSpPr>
        <p:grpSpPr>
          <a:xfrm>
            <a:off x="704374" y="2290599"/>
            <a:ext cx="3330430" cy="998290"/>
            <a:chOff x="721453" y="1182848"/>
            <a:chExt cx="3271707" cy="1912690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9B817BE-5AFB-4302-90ED-1101EBE37AB7}"/>
                </a:ext>
              </a:extLst>
            </p:cNvPr>
            <p:cNvSpPr/>
            <p:nvPr/>
          </p:nvSpPr>
          <p:spPr>
            <a:xfrm>
              <a:off x="721453" y="1182848"/>
              <a:ext cx="3271707" cy="19126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5061389-4170-4B87-8F88-921700DCFF85}"/>
                </a:ext>
              </a:extLst>
            </p:cNvPr>
            <p:cNvSpPr/>
            <p:nvPr/>
          </p:nvSpPr>
          <p:spPr>
            <a:xfrm>
              <a:off x="897622" y="1392572"/>
              <a:ext cx="2885813" cy="419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회원 </a:t>
              </a:r>
              <a:r>
                <a:rPr lang="en-US" altLang="ko-KR" dirty="0"/>
                <a:t>A : </a:t>
              </a:r>
              <a:r>
                <a:rPr lang="ko-KR" altLang="en-US" dirty="0"/>
                <a:t>회비 </a:t>
              </a:r>
              <a:r>
                <a:rPr lang="en-US" altLang="ko-KR" dirty="0"/>
                <a:t>11</a:t>
              </a:r>
              <a:r>
                <a:rPr lang="ko-KR" altLang="en-US" dirty="0"/>
                <a:t>월 예약금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1C1950B-328B-4B51-A706-F1A8700D3FB6}"/>
                </a:ext>
              </a:extLst>
            </p:cNvPr>
            <p:cNvSpPr/>
            <p:nvPr/>
          </p:nvSpPr>
          <p:spPr>
            <a:xfrm>
              <a:off x="897622" y="1939255"/>
              <a:ext cx="2885813" cy="419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회원 </a:t>
              </a:r>
              <a:r>
                <a:rPr lang="en-US" altLang="ko-KR" dirty="0"/>
                <a:t>B : </a:t>
              </a:r>
              <a:r>
                <a:rPr lang="ko-KR" altLang="en-US" dirty="0"/>
                <a:t>회비 </a:t>
              </a:r>
              <a:r>
                <a:rPr lang="en-US" altLang="ko-KR" dirty="0"/>
                <a:t>11</a:t>
              </a:r>
              <a:r>
                <a:rPr lang="ko-KR" altLang="en-US" dirty="0"/>
                <a:t>월 예약금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9A2F0475-D7D6-4B9B-973D-87501650CCAD}"/>
                </a:ext>
              </a:extLst>
            </p:cNvPr>
            <p:cNvSpPr/>
            <p:nvPr/>
          </p:nvSpPr>
          <p:spPr>
            <a:xfrm>
              <a:off x="897622" y="2485938"/>
              <a:ext cx="2885813" cy="419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회원 </a:t>
              </a:r>
              <a:r>
                <a:rPr lang="en-US" altLang="ko-KR" dirty="0"/>
                <a:t>C : </a:t>
              </a:r>
              <a:r>
                <a:rPr lang="ko-KR" altLang="en-US" dirty="0"/>
                <a:t>회비 </a:t>
              </a:r>
              <a:r>
                <a:rPr lang="en-US" altLang="ko-KR" dirty="0"/>
                <a:t>11</a:t>
              </a:r>
              <a:r>
                <a:rPr lang="ko-KR" altLang="en-US" dirty="0"/>
                <a:t>월 예약금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AF0AB9C0-A98B-4039-B643-80DB9E25C934}"/>
              </a:ext>
            </a:extLst>
          </p:cNvPr>
          <p:cNvGrpSpPr/>
          <p:nvPr/>
        </p:nvGrpSpPr>
        <p:grpSpPr>
          <a:xfrm>
            <a:off x="721453" y="3398350"/>
            <a:ext cx="3330430" cy="998290"/>
            <a:chOff x="721453" y="1182848"/>
            <a:chExt cx="3271707" cy="1912690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D861C80-7624-471E-B279-5A75DF2178F8}"/>
                </a:ext>
              </a:extLst>
            </p:cNvPr>
            <p:cNvSpPr/>
            <p:nvPr/>
          </p:nvSpPr>
          <p:spPr>
            <a:xfrm>
              <a:off x="721453" y="1182848"/>
              <a:ext cx="3271707" cy="19126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A7800B4-82E7-4C56-A448-7F15267614A5}"/>
                </a:ext>
              </a:extLst>
            </p:cNvPr>
            <p:cNvSpPr/>
            <p:nvPr/>
          </p:nvSpPr>
          <p:spPr>
            <a:xfrm>
              <a:off x="897622" y="1392572"/>
              <a:ext cx="2885813" cy="419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회원 </a:t>
              </a:r>
              <a:r>
                <a:rPr lang="en-US" altLang="ko-KR" dirty="0"/>
                <a:t>A : </a:t>
              </a:r>
              <a:r>
                <a:rPr lang="ko-KR" altLang="en-US" dirty="0"/>
                <a:t>회비 </a:t>
              </a:r>
              <a:r>
                <a:rPr lang="en-US" altLang="ko-KR" dirty="0"/>
                <a:t>11</a:t>
              </a:r>
              <a:r>
                <a:rPr lang="ko-KR" altLang="en-US" dirty="0"/>
                <a:t>월 예약금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B25D5320-0CF0-4437-8AA6-3E52FB329828}"/>
                </a:ext>
              </a:extLst>
            </p:cNvPr>
            <p:cNvSpPr/>
            <p:nvPr/>
          </p:nvSpPr>
          <p:spPr>
            <a:xfrm>
              <a:off x="897622" y="1939255"/>
              <a:ext cx="2885813" cy="419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회원 </a:t>
              </a:r>
              <a:r>
                <a:rPr lang="en-US" altLang="ko-KR" dirty="0"/>
                <a:t>B : </a:t>
              </a:r>
              <a:r>
                <a:rPr lang="ko-KR" altLang="en-US" dirty="0"/>
                <a:t>회비 </a:t>
              </a:r>
              <a:r>
                <a:rPr lang="en-US" altLang="ko-KR" dirty="0"/>
                <a:t>11</a:t>
              </a:r>
              <a:r>
                <a:rPr lang="ko-KR" altLang="en-US" dirty="0"/>
                <a:t>월 예약금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D14FF49F-D354-4756-ABA5-834F827FBD9F}"/>
                </a:ext>
              </a:extLst>
            </p:cNvPr>
            <p:cNvSpPr/>
            <p:nvPr/>
          </p:nvSpPr>
          <p:spPr>
            <a:xfrm>
              <a:off x="897622" y="2485938"/>
              <a:ext cx="2885813" cy="419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회원 </a:t>
              </a:r>
              <a:r>
                <a:rPr lang="en-US" altLang="ko-KR" dirty="0"/>
                <a:t>C : </a:t>
              </a:r>
              <a:r>
                <a:rPr lang="ko-KR" altLang="en-US" dirty="0"/>
                <a:t>회비 </a:t>
              </a:r>
              <a:r>
                <a:rPr lang="en-US" altLang="ko-KR" dirty="0"/>
                <a:t>11</a:t>
              </a:r>
              <a:r>
                <a:rPr lang="ko-KR" altLang="en-US" dirty="0"/>
                <a:t>월 예약금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9B183AB2-0C02-4D09-AFA7-473372B9852C}"/>
              </a:ext>
            </a:extLst>
          </p:cNvPr>
          <p:cNvGrpSpPr/>
          <p:nvPr/>
        </p:nvGrpSpPr>
        <p:grpSpPr>
          <a:xfrm>
            <a:off x="5339593" y="565472"/>
            <a:ext cx="3330430" cy="1406180"/>
            <a:chOff x="5336792" y="774958"/>
            <a:chExt cx="3330430" cy="1406180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B705C5C4-B0EE-4FCB-BBC9-6CFA78E9F06A}"/>
                </a:ext>
              </a:extLst>
            </p:cNvPr>
            <p:cNvGrpSpPr/>
            <p:nvPr/>
          </p:nvGrpSpPr>
          <p:grpSpPr>
            <a:xfrm>
              <a:off x="5336792" y="1182848"/>
              <a:ext cx="3330430" cy="998290"/>
              <a:chOff x="721453" y="1182848"/>
              <a:chExt cx="3271707" cy="1912690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D645CF9A-4F23-40CA-AF10-41AF920D1AF7}"/>
                  </a:ext>
                </a:extLst>
              </p:cNvPr>
              <p:cNvSpPr/>
              <p:nvPr/>
            </p:nvSpPr>
            <p:spPr>
              <a:xfrm>
                <a:off x="721453" y="1182848"/>
                <a:ext cx="3271707" cy="19126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417D9B15-A41F-4165-9710-1685418F5742}"/>
                  </a:ext>
                </a:extLst>
              </p:cNvPr>
              <p:cNvSpPr/>
              <p:nvPr/>
            </p:nvSpPr>
            <p:spPr>
              <a:xfrm>
                <a:off x="897622" y="1392572"/>
                <a:ext cx="2885813" cy="419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회원 </a:t>
                </a:r>
                <a:r>
                  <a:rPr lang="en-US" altLang="ko-KR" dirty="0"/>
                  <a:t>A : </a:t>
                </a:r>
                <a:r>
                  <a:rPr lang="ko-KR" altLang="en-US" dirty="0"/>
                  <a:t>회비 총 예약금</a:t>
                </a: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2E30E693-F99A-4F00-A079-2069FCEFFC3D}"/>
                  </a:ext>
                </a:extLst>
              </p:cNvPr>
              <p:cNvSpPr/>
              <p:nvPr/>
            </p:nvSpPr>
            <p:spPr>
              <a:xfrm>
                <a:off x="897622" y="1939255"/>
                <a:ext cx="2885813" cy="419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회원 </a:t>
                </a:r>
                <a:r>
                  <a:rPr lang="en-US" altLang="ko-KR" dirty="0"/>
                  <a:t>B : </a:t>
                </a:r>
                <a:r>
                  <a:rPr lang="ko-KR" altLang="en-US" dirty="0"/>
                  <a:t>회비 총 예약금</a:t>
                </a: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112D81F9-8ADC-430F-A681-1E76BCC05948}"/>
                  </a:ext>
                </a:extLst>
              </p:cNvPr>
              <p:cNvSpPr/>
              <p:nvPr/>
            </p:nvSpPr>
            <p:spPr>
              <a:xfrm>
                <a:off x="897622" y="2485938"/>
                <a:ext cx="2885813" cy="419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회원 </a:t>
                </a:r>
                <a:r>
                  <a:rPr lang="en-US" altLang="ko-KR" dirty="0"/>
                  <a:t>C : </a:t>
                </a:r>
                <a:r>
                  <a:rPr lang="ko-KR" altLang="en-US" dirty="0"/>
                  <a:t>회비 총 예약금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8C1BC5-BC1C-46A5-8E3C-A58C8D5835FA}"/>
                </a:ext>
              </a:extLst>
            </p:cNvPr>
            <p:cNvSpPr txBox="1"/>
            <p:nvPr/>
          </p:nvSpPr>
          <p:spPr>
            <a:xfrm>
              <a:off x="5574846" y="774958"/>
              <a:ext cx="3003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&lt; </a:t>
              </a:r>
              <a:r>
                <a:rPr lang="ko-KR" altLang="en-US" dirty="0"/>
                <a:t>거래 은행 거래 장부 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</p:grp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B2CD614-9368-4A9B-AD8E-85D5367D3C6E}"/>
              </a:ext>
            </a:extLst>
          </p:cNvPr>
          <p:cNvCxnSpPr>
            <a:cxnSpLocks/>
            <a:endCxn id="70" idx="2"/>
          </p:cNvCxnSpPr>
          <p:nvPr/>
        </p:nvCxnSpPr>
        <p:spPr>
          <a:xfrm flipH="1" flipV="1">
            <a:off x="7004808" y="1971652"/>
            <a:ext cx="13978" cy="419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290C5E18-C71C-474E-BB04-E8086770D9CB}"/>
              </a:ext>
            </a:extLst>
          </p:cNvPr>
          <p:cNvGrpSpPr/>
          <p:nvPr/>
        </p:nvGrpSpPr>
        <p:grpSpPr>
          <a:xfrm>
            <a:off x="9608195" y="602341"/>
            <a:ext cx="2430018" cy="1797719"/>
            <a:chOff x="1034647" y="1079705"/>
            <a:chExt cx="2430018" cy="1797719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BCFAFBA5-DB60-4CAC-9EE8-BFBB93C4D237}"/>
                </a:ext>
              </a:extLst>
            </p:cNvPr>
            <p:cNvGrpSpPr/>
            <p:nvPr/>
          </p:nvGrpSpPr>
          <p:grpSpPr>
            <a:xfrm>
              <a:off x="1034647" y="1079705"/>
              <a:ext cx="2430018" cy="1797719"/>
              <a:chOff x="369116" y="1820033"/>
              <a:chExt cx="2430018" cy="2349295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6E43A8-61A6-46CD-97BC-CEA1ADF6646C}"/>
                  </a:ext>
                </a:extLst>
              </p:cNvPr>
              <p:cNvSpPr/>
              <p:nvPr/>
            </p:nvSpPr>
            <p:spPr>
              <a:xfrm>
                <a:off x="369116" y="2323053"/>
                <a:ext cx="2315359" cy="1846275"/>
              </a:xfrm>
              <a:prstGeom prst="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CBB15A2F-4019-4BB7-88C5-C4B50941A8E2}"/>
                  </a:ext>
                </a:extLst>
              </p:cNvPr>
              <p:cNvSpPr/>
              <p:nvPr/>
            </p:nvSpPr>
            <p:spPr>
              <a:xfrm>
                <a:off x="637564" y="2466364"/>
                <a:ext cx="1736521" cy="52622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회비 예치금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33C9FD4-7151-499C-9011-32061C77B8AD}"/>
                  </a:ext>
                </a:extLst>
              </p:cNvPr>
              <p:cNvSpPr txBox="1"/>
              <p:nvPr/>
            </p:nvSpPr>
            <p:spPr>
              <a:xfrm>
                <a:off x="369116" y="1820033"/>
                <a:ext cx="24300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&lt; </a:t>
                </a:r>
                <a:r>
                  <a:rPr lang="ko-KR" altLang="en-US" sz="1600" dirty="0"/>
                  <a:t>멤버 </a:t>
                </a:r>
                <a:r>
                  <a:rPr lang="en-US" altLang="ko-KR" sz="1600" dirty="0"/>
                  <a:t>A</a:t>
                </a:r>
                <a:r>
                  <a:rPr lang="ko-KR" altLang="en-US" sz="1600" dirty="0"/>
                  <a:t> 예금 계좌 </a:t>
                </a:r>
                <a:r>
                  <a:rPr lang="en-US" altLang="ko-KR" sz="1600" dirty="0"/>
                  <a:t>&gt;</a:t>
                </a:r>
                <a:endParaRPr lang="ko-KR" altLang="en-US" sz="1600" dirty="0"/>
              </a:p>
            </p:txBody>
          </p:sp>
        </p:grp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7E0AA561-E97B-41CC-81A9-0B9FE9382532}"/>
                </a:ext>
              </a:extLst>
            </p:cNvPr>
            <p:cNvSpPr/>
            <p:nvPr/>
          </p:nvSpPr>
          <p:spPr>
            <a:xfrm>
              <a:off x="1303094" y="2293174"/>
              <a:ext cx="1736521" cy="40267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잔액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383CC5A-5741-4388-AF65-A7FECF5DE9F6}"/>
              </a:ext>
            </a:extLst>
          </p:cNvPr>
          <p:cNvGrpSpPr/>
          <p:nvPr/>
        </p:nvGrpSpPr>
        <p:grpSpPr>
          <a:xfrm>
            <a:off x="9622870" y="2591175"/>
            <a:ext cx="2430018" cy="1797719"/>
            <a:chOff x="1034647" y="1079705"/>
            <a:chExt cx="2430018" cy="1797719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64D7D9E3-6BB0-4287-8CB8-E78450F82BBC}"/>
                </a:ext>
              </a:extLst>
            </p:cNvPr>
            <p:cNvGrpSpPr/>
            <p:nvPr/>
          </p:nvGrpSpPr>
          <p:grpSpPr>
            <a:xfrm>
              <a:off x="1034647" y="1079705"/>
              <a:ext cx="2430018" cy="1797719"/>
              <a:chOff x="369116" y="1820033"/>
              <a:chExt cx="2430018" cy="2349295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9BAD4781-4E17-4200-BCDE-5338E38970B2}"/>
                  </a:ext>
                </a:extLst>
              </p:cNvPr>
              <p:cNvSpPr/>
              <p:nvPr/>
            </p:nvSpPr>
            <p:spPr>
              <a:xfrm>
                <a:off x="369116" y="2323053"/>
                <a:ext cx="2315359" cy="1846275"/>
              </a:xfrm>
              <a:prstGeom prst="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38AB1B43-D07E-48F4-82A1-720982334D2A}"/>
                  </a:ext>
                </a:extLst>
              </p:cNvPr>
              <p:cNvSpPr/>
              <p:nvPr/>
            </p:nvSpPr>
            <p:spPr>
              <a:xfrm>
                <a:off x="637564" y="2466364"/>
                <a:ext cx="1736521" cy="52622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회비 예치금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99FAB9C-018B-47A5-BE1C-1256B0E90136}"/>
                  </a:ext>
                </a:extLst>
              </p:cNvPr>
              <p:cNvSpPr txBox="1"/>
              <p:nvPr/>
            </p:nvSpPr>
            <p:spPr>
              <a:xfrm>
                <a:off x="369116" y="1820033"/>
                <a:ext cx="2430018" cy="442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&lt; </a:t>
                </a:r>
                <a:r>
                  <a:rPr lang="ko-KR" altLang="en-US" sz="1600" dirty="0"/>
                  <a:t>멤버 </a:t>
                </a:r>
                <a:r>
                  <a:rPr lang="en-US" altLang="ko-KR" sz="1600" dirty="0"/>
                  <a:t>B</a:t>
                </a:r>
                <a:r>
                  <a:rPr lang="ko-KR" altLang="en-US" sz="1600" dirty="0"/>
                  <a:t> 예금 계좌 </a:t>
                </a:r>
                <a:r>
                  <a:rPr lang="en-US" altLang="ko-KR" sz="1600" dirty="0"/>
                  <a:t>&gt;</a:t>
                </a:r>
                <a:endParaRPr lang="ko-KR" altLang="en-US" sz="1600" dirty="0"/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DE9F034-E462-464B-ACFA-576C7424D18A}"/>
                </a:ext>
              </a:extLst>
            </p:cNvPr>
            <p:cNvSpPr/>
            <p:nvPr/>
          </p:nvSpPr>
          <p:spPr>
            <a:xfrm>
              <a:off x="1303094" y="2293174"/>
              <a:ext cx="1736521" cy="40267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잔액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9DD4ECB3-1FF3-41E9-B3F4-291D91F54487}"/>
              </a:ext>
            </a:extLst>
          </p:cNvPr>
          <p:cNvGrpSpPr/>
          <p:nvPr/>
        </p:nvGrpSpPr>
        <p:grpSpPr>
          <a:xfrm>
            <a:off x="9622870" y="4523530"/>
            <a:ext cx="2430018" cy="1797719"/>
            <a:chOff x="1034647" y="1079705"/>
            <a:chExt cx="2430018" cy="1797719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95E475E7-2DB2-483D-BC2D-E8A632AEC03F}"/>
                </a:ext>
              </a:extLst>
            </p:cNvPr>
            <p:cNvGrpSpPr/>
            <p:nvPr/>
          </p:nvGrpSpPr>
          <p:grpSpPr>
            <a:xfrm>
              <a:off x="1034647" y="1079705"/>
              <a:ext cx="2430018" cy="1797719"/>
              <a:chOff x="369116" y="1820033"/>
              <a:chExt cx="2430018" cy="2349295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AD0B48BB-61EA-4F86-8BEF-76B94146EB82}"/>
                  </a:ext>
                </a:extLst>
              </p:cNvPr>
              <p:cNvSpPr/>
              <p:nvPr/>
            </p:nvSpPr>
            <p:spPr>
              <a:xfrm>
                <a:off x="369116" y="2323053"/>
                <a:ext cx="2315359" cy="1846275"/>
              </a:xfrm>
              <a:prstGeom prst="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15851D4-9CB4-4E54-9951-0C390324E997}"/>
                  </a:ext>
                </a:extLst>
              </p:cNvPr>
              <p:cNvSpPr/>
              <p:nvPr/>
            </p:nvSpPr>
            <p:spPr>
              <a:xfrm>
                <a:off x="637564" y="2466364"/>
                <a:ext cx="1736521" cy="52622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회비 예치금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F0E53F0-3988-448C-B095-9FFE26E82313}"/>
                  </a:ext>
                </a:extLst>
              </p:cNvPr>
              <p:cNvSpPr txBox="1"/>
              <p:nvPr/>
            </p:nvSpPr>
            <p:spPr>
              <a:xfrm>
                <a:off x="369116" y="1820033"/>
                <a:ext cx="2430018" cy="442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&lt; </a:t>
                </a:r>
                <a:r>
                  <a:rPr lang="ko-KR" altLang="en-US" sz="1600" dirty="0"/>
                  <a:t>멤버 </a:t>
                </a:r>
                <a:r>
                  <a:rPr lang="en-US" altLang="ko-KR" sz="1600" dirty="0"/>
                  <a:t>C</a:t>
                </a:r>
                <a:r>
                  <a:rPr lang="ko-KR" altLang="en-US" sz="1600" dirty="0"/>
                  <a:t> 예금 계좌 </a:t>
                </a:r>
                <a:r>
                  <a:rPr lang="en-US" altLang="ko-KR" sz="1600" dirty="0"/>
                  <a:t>&gt;</a:t>
                </a:r>
                <a:endParaRPr lang="ko-KR" altLang="en-US" sz="1600" dirty="0"/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3D02810C-8083-437F-AAB4-56770DE394FD}"/>
                </a:ext>
              </a:extLst>
            </p:cNvPr>
            <p:cNvSpPr/>
            <p:nvPr/>
          </p:nvSpPr>
          <p:spPr>
            <a:xfrm>
              <a:off x="1303094" y="2293174"/>
              <a:ext cx="1736521" cy="40267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잔액</a:t>
              </a:r>
            </a:p>
          </p:txBody>
        </p:sp>
      </p:grp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C45A9C17-DED6-4B2E-A1FD-4E75CFD4ABC0}"/>
              </a:ext>
            </a:extLst>
          </p:cNvPr>
          <p:cNvCxnSpPr>
            <a:cxnSpLocks/>
            <a:stCxn id="70" idx="3"/>
            <a:endCxn id="82" idx="1"/>
          </p:cNvCxnSpPr>
          <p:nvPr/>
        </p:nvCxnSpPr>
        <p:spPr>
          <a:xfrm flipV="1">
            <a:off x="8670023" y="1298260"/>
            <a:ext cx="1206620" cy="1742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16AB90B1-F052-4F1B-B75B-B7692F343B0A}"/>
              </a:ext>
            </a:extLst>
          </p:cNvPr>
          <p:cNvCxnSpPr>
            <a:cxnSpLocks/>
            <a:stCxn id="70" idx="3"/>
            <a:endCxn id="88" idx="1"/>
          </p:cNvCxnSpPr>
          <p:nvPr/>
        </p:nvCxnSpPr>
        <p:spPr>
          <a:xfrm>
            <a:off x="8670023" y="1472507"/>
            <a:ext cx="1221295" cy="18145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D3C12C3B-74FC-4C7F-838F-6DD80B22E5F8}"/>
              </a:ext>
            </a:extLst>
          </p:cNvPr>
          <p:cNvCxnSpPr>
            <a:cxnSpLocks/>
            <a:stCxn id="70" idx="3"/>
            <a:endCxn id="94" idx="1"/>
          </p:cNvCxnSpPr>
          <p:nvPr/>
        </p:nvCxnSpPr>
        <p:spPr>
          <a:xfrm>
            <a:off x="8670023" y="1472507"/>
            <a:ext cx="1221295" cy="37469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AA68747-2253-4473-BA39-1B10F7568237}"/>
              </a:ext>
            </a:extLst>
          </p:cNvPr>
          <p:cNvSpPr txBox="1"/>
          <p:nvPr/>
        </p:nvSpPr>
        <p:spPr>
          <a:xfrm>
            <a:off x="151002" y="1385383"/>
            <a:ext cx="43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F3BF50-3515-4F88-8527-4DCBF889F830}"/>
              </a:ext>
            </a:extLst>
          </p:cNvPr>
          <p:cNvSpPr txBox="1"/>
          <p:nvPr/>
        </p:nvSpPr>
        <p:spPr>
          <a:xfrm>
            <a:off x="175317" y="2545968"/>
            <a:ext cx="43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7C46B23-E269-410A-8C74-18122D7AD68F}"/>
              </a:ext>
            </a:extLst>
          </p:cNvPr>
          <p:cNvSpPr txBox="1"/>
          <p:nvPr/>
        </p:nvSpPr>
        <p:spPr>
          <a:xfrm>
            <a:off x="170092" y="3601708"/>
            <a:ext cx="43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73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8FCABFBC-0373-446D-BF57-977625DEA8DB}"/>
              </a:ext>
            </a:extLst>
          </p:cNvPr>
          <p:cNvGrpSpPr/>
          <p:nvPr/>
        </p:nvGrpSpPr>
        <p:grpSpPr>
          <a:xfrm>
            <a:off x="1554764" y="635897"/>
            <a:ext cx="2430018" cy="1797719"/>
            <a:chOff x="1034647" y="1079705"/>
            <a:chExt cx="2430018" cy="1797719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34850048-B4E6-4841-8CF0-A7E023C591E7}"/>
                </a:ext>
              </a:extLst>
            </p:cNvPr>
            <p:cNvGrpSpPr/>
            <p:nvPr/>
          </p:nvGrpSpPr>
          <p:grpSpPr>
            <a:xfrm>
              <a:off x="1034647" y="1079705"/>
              <a:ext cx="2430018" cy="1797719"/>
              <a:chOff x="369116" y="1820033"/>
              <a:chExt cx="2430018" cy="2349295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0D27CEAF-3A78-4D9D-9C5A-A60E702935A7}"/>
                  </a:ext>
                </a:extLst>
              </p:cNvPr>
              <p:cNvSpPr/>
              <p:nvPr/>
            </p:nvSpPr>
            <p:spPr>
              <a:xfrm>
                <a:off x="369116" y="2323053"/>
                <a:ext cx="2315359" cy="1846275"/>
              </a:xfrm>
              <a:prstGeom prst="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988EC5E-A15A-4E90-BD7C-8B916B3B1A5C}"/>
                  </a:ext>
                </a:extLst>
              </p:cNvPr>
              <p:cNvSpPr/>
              <p:nvPr/>
            </p:nvSpPr>
            <p:spPr>
              <a:xfrm>
                <a:off x="637564" y="2466364"/>
                <a:ext cx="1736521" cy="52622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회비 예치금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D29A146-C073-4560-A009-2A0A74C6A395}"/>
                  </a:ext>
                </a:extLst>
              </p:cNvPr>
              <p:cNvSpPr txBox="1"/>
              <p:nvPr/>
            </p:nvSpPr>
            <p:spPr>
              <a:xfrm>
                <a:off x="369116" y="1820033"/>
                <a:ext cx="24300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&lt; </a:t>
                </a:r>
                <a:r>
                  <a:rPr lang="ko-KR" altLang="en-US" sz="1600" dirty="0"/>
                  <a:t>멤버 </a:t>
                </a:r>
                <a:r>
                  <a:rPr lang="en-US" altLang="ko-KR" sz="1600" dirty="0"/>
                  <a:t>A</a:t>
                </a:r>
                <a:r>
                  <a:rPr lang="ko-KR" altLang="en-US" sz="1600" dirty="0"/>
                  <a:t> 예금 계좌 </a:t>
                </a:r>
                <a:r>
                  <a:rPr lang="en-US" altLang="ko-KR" sz="1600" dirty="0"/>
                  <a:t>&gt;</a:t>
                </a:r>
                <a:endParaRPr lang="ko-KR" altLang="en-US" sz="1600" dirty="0"/>
              </a:p>
            </p:txBody>
          </p:sp>
        </p:grp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71139B1-36DB-4526-B72A-700AFAD36FF1}"/>
                </a:ext>
              </a:extLst>
            </p:cNvPr>
            <p:cNvSpPr/>
            <p:nvPr/>
          </p:nvSpPr>
          <p:spPr>
            <a:xfrm>
              <a:off x="1303094" y="2293174"/>
              <a:ext cx="1736521" cy="40267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잔액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34D6B82-E4BF-4027-83FB-4A1A75CE70A5}"/>
              </a:ext>
            </a:extLst>
          </p:cNvPr>
          <p:cNvGrpSpPr/>
          <p:nvPr/>
        </p:nvGrpSpPr>
        <p:grpSpPr>
          <a:xfrm>
            <a:off x="1569439" y="2624731"/>
            <a:ext cx="2430018" cy="1797719"/>
            <a:chOff x="1034647" y="1079705"/>
            <a:chExt cx="2430018" cy="1797719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E2744168-E599-4A71-A0C7-908F7CEF1C06}"/>
                </a:ext>
              </a:extLst>
            </p:cNvPr>
            <p:cNvGrpSpPr/>
            <p:nvPr/>
          </p:nvGrpSpPr>
          <p:grpSpPr>
            <a:xfrm>
              <a:off x="1034647" y="1079705"/>
              <a:ext cx="2430018" cy="1797719"/>
              <a:chOff x="369116" y="1820033"/>
              <a:chExt cx="2430018" cy="2349295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C73FF4DE-8E72-4811-9460-4402FB3F8EB3}"/>
                  </a:ext>
                </a:extLst>
              </p:cNvPr>
              <p:cNvSpPr/>
              <p:nvPr/>
            </p:nvSpPr>
            <p:spPr>
              <a:xfrm>
                <a:off x="369116" y="2323053"/>
                <a:ext cx="2315359" cy="1846275"/>
              </a:xfrm>
              <a:prstGeom prst="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502E7DB8-81DB-452D-AAB6-25853D04C1EA}"/>
                  </a:ext>
                </a:extLst>
              </p:cNvPr>
              <p:cNvSpPr/>
              <p:nvPr/>
            </p:nvSpPr>
            <p:spPr>
              <a:xfrm>
                <a:off x="637564" y="2466364"/>
                <a:ext cx="1736521" cy="52622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회비 예치금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1FA21DE-FB26-4D53-9FFC-898913A0CC8D}"/>
                  </a:ext>
                </a:extLst>
              </p:cNvPr>
              <p:cNvSpPr txBox="1"/>
              <p:nvPr/>
            </p:nvSpPr>
            <p:spPr>
              <a:xfrm>
                <a:off x="369116" y="1820033"/>
                <a:ext cx="2430018" cy="442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&lt; </a:t>
                </a:r>
                <a:r>
                  <a:rPr lang="ko-KR" altLang="en-US" sz="1600" dirty="0"/>
                  <a:t>멤버 </a:t>
                </a:r>
                <a:r>
                  <a:rPr lang="en-US" altLang="ko-KR" sz="1600" dirty="0"/>
                  <a:t>B</a:t>
                </a:r>
                <a:r>
                  <a:rPr lang="ko-KR" altLang="en-US" sz="1600" dirty="0"/>
                  <a:t> 예금 계좌 </a:t>
                </a:r>
                <a:r>
                  <a:rPr lang="en-US" altLang="ko-KR" sz="1600" dirty="0"/>
                  <a:t>&gt;</a:t>
                </a:r>
                <a:endParaRPr lang="ko-KR" altLang="en-US" sz="1600" dirty="0"/>
              </a:p>
            </p:txBody>
          </p:sp>
        </p:grp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F76C31D-8E17-4A1E-951E-82C01A01D2D0}"/>
                </a:ext>
              </a:extLst>
            </p:cNvPr>
            <p:cNvSpPr/>
            <p:nvPr/>
          </p:nvSpPr>
          <p:spPr>
            <a:xfrm>
              <a:off x="1303094" y="2293174"/>
              <a:ext cx="1736521" cy="40267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잔액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2B153A2-2C6B-4C88-8FBB-583A0EB40F3C}"/>
              </a:ext>
            </a:extLst>
          </p:cNvPr>
          <p:cNvGrpSpPr/>
          <p:nvPr/>
        </p:nvGrpSpPr>
        <p:grpSpPr>
          <a:xfrm>
            <a:off x="1569439" y="4557086"/>
            <a:ext cx="2430018" cy="1797719"/>
            <a:chOff x="1034647" y="1079705"/>
            <a:chExt cx="2430018" cy="1797719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54D1F911-D7FD-48D2-8720-3A7E561CECC0}"/>
                </a:ext>
              </a:extLst>
            </p:cNvPr>
            <p:cNvGrpSpPr/>
            <p:nvPr/>
          </p:nvGrpSpPr>
          <p:grpSpPr>
            <a:xfrm>
              <a:off x="1034647" y="1079705"/>
              <a:ext cx="2430018" cy="1797719"/>
              <a:chOff x="369116" y="1820033"/>
              <a:chExt cx="2430018" cy="2349295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208A95F-F103-4151-A643-60995901CBE0}"/>
                  </a:ext>
                </a:extLst>
              </p:cNvPr>
              <p:cNvSpPr/>
              <p:nvPr/>
            </p:nvSpPr>
            <p:spPr>
              <a:xfrm>
                <a:off x="369116" y="2323053"/>
                <a:ext cx="2315359" cy="1846275"/>
              </a:xfrm>
              <a:prstGeom prst="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B2BC6C27-1984-4906-93FB-BD330BC5AF28}"/>
                  </a:ext>
                </a:extLst>
              </p:cNvPr>
              <p:cNvSpPr/>
              <p:nvPr/>
            </p:nvSpPr>
            <p:spPr>
              <a:xfrm>
                <a:off x="637564" y="2466364"/>
                <a:ext cx="1736521" cy="52622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회비 예치금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2FE55FE-F976-4154-9594-5B2D2269D659}"/>
                  </a:ext>
                </a:extLst>
              </p:cNvPr>
              <p:cNvSpPr txBox="1"/>
              <p:nvPr/>
            </p:nvSpPr>
            <p:spPr>
              <a:xfrm>
                <a:off x="369116" y="1820033"/>
                <a:ext cx="2430018" cy="442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&lt; </a:t>
                </a:r>
                <a:r>
                  <a:rPr lang="ko-KR" altLang="en-US" sz="1600" dirty="0"/>
                  <a:t>멤버 </a:t>
                </a:r>
                <a:r>
                  <a:rPr lang="en-US" altLang="ko-KR" sz="1600" dirty="0"/>
                  <a:t>C</a:t>
                </a:r>
                <a:r>
                  <a:rPr lang="ko-KR" altLang="en-US" sz="1600" dirty="0"/>
                  <a:t> 예금 계좌 </a:t>
                </a:r>
                <a:r>
                  <a:rPr lang="en-US" altLang="ko-KR" sz="1600" dirty="0"/>
                  <a:t>&gt;</a:t>
                </a:r>
                <a:endParaRPr lang="ko-KR" altLang="en-US" sz="1600" dirty="0"/>
              </a:p>
            </p:txBody>
          </p:sp>
        </p:grp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033AEE2-5082-42B1-B3E6-9738C68B2321}"/>
                </a:ext>
              </a:extLst>
            </p:cNvPr>
            <p:cNvSpPr/>
            <p:nvPr/>
          </p:nvSpPr>
          <p:spPr>
            <a:xfrm>
              <a:off x="1303094" y="2293174"/>
              <a:ext cx="1736521" cy="40267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잔액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09EB678-BDDC-4556-89DD-D75380637866}"/>
              </a:ext>
            </a:extLst>
          </p:cNvPr>
          <p:cNvGrpSpPr/>
          <p:nvPr/>
        </p:nvGrpSpPr>
        <p:grpSpPr>
          <a:xfrm>
            <a:off x="5851325" y="635897"/>
            <a:ext cx="2674693" cy="2090525"/>
            <a:chOff x="5851325" y="635897"/>
            <a:chExt cx="2674693" cy="2090525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F4ED91B0-5169-4339-A210-50FE39633E60}"/>
                </a:ext>
              </a:extLst>
            </p:cNvPr>
            <p:cNvSpPr/>
            <p:nvPr/>
          </p:nvSpPr>
          <p:spPr>
            <a:xfrm>
              <a:off x="5851325" y="1013236"/>
              <a:ext cx="2411831" cy="1713186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7EDB18AD-350D-498B-A9A9-BDC8F71C7EFD}"/>
                </a:ext>
              </a:extLst>
            </p:cNvPr>
            <p:cNvSpPr/>
            <p:nvPr/>
          </p:nvSpPr>
          <p:spPr>
            <a:xfrm>
              <a:off x="6140745" y="1130480"/>
              <a:ext cx="1736521" cy="40267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회비 예치금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BF4C40CD-B419-4D2D-A496-48DF46465552}"/>
                </a:ext>
              </a:extLst>
            </p:cNvPr>
            <p:cNvSpPr/>
            <p:nvPr/>
          </p:nvSpPr>
          <p:spPr>
            <a:xfrm>
              <a:off x="6140744" y="1648030"/>
              <a:ext cx="1736521" cy="40267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회비 예치금</a:t>
              </a: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E5671CF4-7755-4280-8CE9-5EC3298DB184}"/>
                </a:ext>
              </a:extLst>
            </p:cNvPr>
            <p:cNvSpPr/>
            <p:nvPr/>
          </p:nvSpPr>
          <p:spPr>
            <a:xfrm>
              <a:off x="6143544" y="2163547"/>
              <a:ext cx="1736521" cy="40267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회비 예치금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AA37BF1-6D27-425C-A8A4-FC735824EC13}"/>
                </a:ext>
              </a:extLst>
            </p:cNvPr>
            <p:cNvSpPr txBox="1"/>
            <p:nvPr/>
          </p:nvSpPr>
          <p:spPr>
            <a:xfrm>
              <a:off x="6096000" y="635897"/>
              <a:ext cx="24300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&lt; </a:t>
              </a:r>
              <a:r>
                <a:rPr lang="en-US" altLang="ko-KR" sz="1600" dirty="0" err="1"/>
                <a:t>KiKi</a:t>
              </a:r>
              <a:r>
                <a:rPr lang="en-US" altLang="ko-KR" sz="1600" dirty="0"/>
                <a:t> </a:t>
              </a:r>
              <a:r>
                <a:rPr lang="ko-KR" altLang="en-US" sz="1600" dirty="0"/>
                <a:t>모임 통장</a:t>
              </a:r>
              <a:r>
                <a:rPr lang="en-US" altLang="ko-KR" sz="1600" dirty="0"/>
                <a:t>&gt;</a:t>
              </a:r>
              <a:endParaRPr lang="ko-KR" altLang="en-US" sz="1600" dirty="0"/>
            </a:p>
          </p:txBody>
        </p:sp>
      </p:grp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222CA529-1E92-45FB-8D25-BB9B4457027A}"/>
              </a:ext>
            </a:extLst>
          </p:cNvPr>
          <p:cNvCxnSpPr>
            <a:stCxn id="38" idx="3"/>
            <a:endCxn id="92" idx="1"/>
          </p:cNvCxnSpPr>
          <p:nvPr/>
        </p:nvCxnSpPr>
        <p:spPr>
          <a:xfrm>
            <a:off x="3559733" y="1331816"/>
            <a:ext cx="2581012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613C2136-A272-402B-BD52-97A65198AA07}"/>
              </a:ext>
            </a:extLst>
          </p:cNvPr>
          <p:cNvCxnSpPr>
            <a:stCxn id="44" idx="3"/>
            <a:endCxn id="93" idx="1"/>
          </p:cNvCxnSpPr>
          <p:nvPr/>
        </p:nvCxnSpPr>
        <p:spPr>
          <a:xfrm flipV="1">
            <a:off x="3574408" y="1849366"/>
            <a:ext cx="2566336" cy="14712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A4A9C611-C83A-4AAD-BD56-3EEEF5EFB102}"/>
              </a:ext>
            </a:extLst>
          </p:cNvPr>
          <p:cNvCxnSpPr>
            <a:stCxn id="50" idx="3"/>
            <a:endCxn id="94" idx="1"/>
          </p:cNvCxnSpPr>
          <p:nvPr/>
        </p:nvCxnSpPr>
        <p:spPr>
          <a:xfrm flipV="1">
            <a:off x="3574408" y="2364883"/>
            <a:ext cx="2569136" cy="288812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576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753</Words>
  <Application>Microsoft Office PowerPoint</Application>
  <PresentationFormat>와이드스크린</PresentationFormat>
  <Paragraphs>112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권성욱</dc:creator>
  <cp:lastModifiedBy>권성욱</cp:lastModifiedBy>
  <cp:revision>18</cp:revision>
  <dcterms:created xsi:type="dcterms:W3CDTF">2017-11-09T08:03:39Z</dcterms:created>
  <dcterms:modified xsi:type="dcterms:W3CDTF">2017-11-10T02:43:23Z</dcterms:modified>
</cp:coreProperties>
</file>