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4" r:id="rId4"/>
    <p:sldId id="273" r:id="rId5"/>
    <p:sldId id="261" r:id="rId6"/>
    <p:sldId id="272" r:id="rId7"/>
    <p:sldId id="324" r:id="rId8"/>
    <p:sldId id="325" r:id="rId9"/>
    <p:sldId id="322" r:id="rId10"/>
    <p:sldId id="306" r:id="rId11"/>
    <p:sldId id="326" r:id="rId12"/>
    <p:sldId id="327" r:id="rId13"/>
    <p:sldId id="328" r:id="rId14"/>
    <p:sldId id="329" r:id="rId15"/>
    <p:sldId id="330" r:id="rId16"/>
    <p:sldId id="323" r:id="rId17"/>
    <p:sldId id="307" r:id="rId18"/>
    <p:sldId id="331" r:id="rId19"/>
    <p:sldId id="332" r:id="rId20"/>
    <p:sldId id="333" r:id="rId21"/>
    <p:sldId id="334" r:id="rId22"/>
    <p:sldId id="335" r:id="rId23"/>
    <p:sldId id="339" r:id="rId24"/>
    <p:sldId id="338" r:id="rId25"/>
    <p:sldId id="337" r:id="rId26"/>
    <p:sldId id="340" r:id="rId27"/>
    <p:sldId id="336" r:id="rId28"/>
    <p:sldId id="264" r:id="rId29"/>
    <p:sldId id="309" r:id="rId30"/>
    <p:sldId id="341" r:id="rId31"/>
    <p:sldId id="342" r:id="rId32"/>
    <p:sldId id="292" r:id="rId33"/>
    <p:sldId id="343" r:id="rId34"/>
    <p:sldId id="344" r:id="rId35"/>
    <p:sldId id="346" r:id="rId36"/>
    <p:sldId id="345" r:id="rId37"/>
    <p:sldId id="347" r:id="rId38"/>
    <p:sldId id="26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754" autoAdjust="0"/>
  </p:normalViewPr>
  <p:slideViewPr>
    <p:cSldViewPr>
      <p:cViewPr>
        <p:scale>
          <a:sx n="75" d="100"/>
          <a:sy n="75" d="100"/>
        </p:scale>
        <p:origin x="-2670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2D015-93BA-4D88-92CE-534B3094A446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38D3-A56B-4778-9174-4098FB12B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8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7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4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3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8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4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4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1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4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3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4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Dubbo:</a:t>
            </a:r>
            <a:r>
              <a:rPr lang="zh-CN" altLang="en-US" dirty="0" smtClean="0"/>
              <a:t>高性能透明化的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638D3-A56B-4778-9174-4098FB12BE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3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915816" y="2248792"/>
            <a:ext cx="6228184" cy="175627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2"/>
              <a:gd name="T19" fmla="*/ 0 h 3294"/>
              <a:gd name="T20" fmla="*/ 10932 w 10932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1" y="2248792"/>
            <a:ext cx="1372362" cy="175627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89"/>
              <a:gd name="T19" fmla="*/ 0 h 3294"/>
              <a:gd name="T20" fmla="*/ 2589 w 2589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1880" y="2831593"/>
            <a:ext cx="5652119" cy="469957"/>
          </a:xfrm>
          <a:ln/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函数式编程入门</a:t>
            </a:r>
            <a:endParaRPr lang="zh-CN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TextBox 35"/>
          <p:cNvSpPr>
            <a:spLocks noChangeArrowheads="1"/>
          </p:cNvSpPr>
          <p:nvPr/>
        </p:nvSpPr>
        <p:spPr bwMode="auto">
          <a:xfrm>
            <a:off x="3491880" y="3397664"/>
            <a:ext cx="4252781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杨文兵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48431</a:t>
            </a:r>
            <a:endParaRPr lang="en-US" sz="20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3491881" y="2276872"/>
            <a:ext cx="42748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机票分销平台开发组</a:t>
            </a:r>
          </a:p>
        </p:txBody>
      </p:sp>
      <p:grpSp>
        <p:nvGrpSpPr>
          <p:cNvPr id="9" name="组合 55"/>
          <p:cNvGrpSpPr>
            <a:grpSpLocks/>
          </p:cNvGrpSpPr>
          <p:nvPr/>
        </p:nvGrpSpPr>
        <p:grpSpPr bwMode="auto">
          <a:xfrm>
            <a:off x="1043608" y="2000157"/>
            <a:ext cx="2161140" cy="2178791"/>
            <a:chOff x="0" y="0"/>
            <a:chExt cx="3109913" cy="3135314"/>
          </a:xfrm>
        </p:grpSpPr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85938" y="25401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"/>
                <a:gd name="T16" fmla="*/ 0 h 763"/>
                <a:gd name="T17" fmla="*/ 1092 w 1092"/>
                <a:gd name="T18" fmla="*/ 763 h 7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0" y="1501776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07"/>
                <a:gd name="T46" fmla="*/ 0 h 2117"/>
                <a:gd name="T47" fmla="*/ 3307 w 3307"/>
                <a:gd name="T48" fmla="*/ 2117 h 2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676275" y="0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624"/>
                <a:gd name="T17" fmla="*/ 1169 w 1169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538413" y="1681163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4"/>
                <a:gd name="T16" fmla="*/ 0 h 1178"/>
                <a:gd name="T17" fmla="*/ 734 w 734"/>
                <a:gd name="T18" fmla="*/ 1178 h 1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25400" y="417513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140"/>
                <a:gd name="T17" fmla="*/ 846 w 846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2578100" y="600076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7"/>
                <a:gd name="T16" fmla="*/ 0 h 1133"/>
                <a:gd name="T17" fmla="*/ 687 w 687"/>
                <a:gd name="T18" fmla="*/ 1133 h 1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pic>
        <p:nvPicPr>
          <p:cNvPr id="16" name="Picture 17" descr="I:\AE\05-shu-x\logo竖版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429" y="2420888"/>
            <a:ext cx="1371379" cy="123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utoUpdateAnimBg="0"/>
      <p:bldP spid="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2474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hi = function(name){</a:t>
            </a:r>
          </a:p>
          <a:p>
            <a:r>
              <a:rPr lang="en-US" altLang="zh-CN" dirty="0"/>
              <a:t>  return "Hi " + name;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greeting = function(name) {</a:t>
            </a:r>
          </a:p>
          <a:p>
            <a:r>
              <a:rPr lang="en-US" altLang="zh-CN" dirty="0"/>
              <a:t>  return hi(name);</a:t>
            </a:r>
          </a:p>
          <a:p>
            <a:r>
              <a:rPr lang="en-US" altLang="zh-CN" dirty="0"/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5148064" y="1129824"/>
            <a:ext cx="316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var</a:t>
            </a:r>
            <a:r>
              <a:rPr lang="en-US" altLang="zh-CN" b="1" dirty="0"/>
              <a:t> greeting = hi;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greeting("times");</a:t>
            </a:r>
          </a:p>
          <a:p>
            <a:r>
              <a:rPr lang="en-US" altLang="zh-CN" b="1" dirty="0"/>
              <a:t>// "Hi times"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76064" y="4029164"/>
            <a:ext cx="7956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greeting </a:t>
            </a:r>
            <a:r>
              <a:rPr lang="zh-CN" altLang="en-US" dirty="0"/>
              <a:t>指向的那个把 </a:t>
            </a:r>
            <a:r>
              <a:rPr lang="en-US" altLang="zh-CN" dirty="0"/>
              <a:t>hi </a:t>
            </a:r>
            <a:r>
              <a:rPr lang="zh-CN" altLang="en-US" dirty="0"/>
              <a:t>包了一层的包裹函数完全是多余的</a:t>
            </a:r>
          </a:p>
          <a:p>
            <a:r>
              <a:rPr lang="en-US" altLang="zh-CN" dirty="0"/>
              <a:t>greeting </a:t>
            </a:r>
            <a:r>
              <a:rPr lang="zh-CN" altLang="en-US" dirty="0"/>
              <a:t>只不过是转了个身然后以相同的参数调用了 </a:t>
            </a:r>
            <a:r>
              <a:rPr lang="en-US" altLang="zh-CN" dirty="0"/>
              <a:t>hi </a:t>
            </a:r>
            <a:r>
              <a:rPr lang="zh-CN" altLang="en-US" dirty="0"/>
              <a:t>函数而已</a:t>
            </a:r>
          </a:p>
          <a:p>
            <a:r>
              <a:rPr lang="en-US" altLang="zh-CN" dirty="0"/>
              <a:t>hi </a:t>
            </a:r>
            <a:r>
              <a:rPr lang="zh-CN" altLang="en-US" dirty="0"/>
              <a:t>已经是个接受一个参数的函数了，为何要再定义一个额外的包裹函数，而它仅仅是用这个相同的参数调用 </a:t>
            </a:r>
            <a:r>
              <a:rPr lang="en-US" altLang="zh-CN" dirty="0"/>
              <a:t>hi</a:t>
            </a:r>
            <a:r>
              <a:rPr lang="zh-CN" altLang="en-US" dirty="0"/>
              <a:t>？完全没有道理</a:t>
            </a:r>
          </a:p>
        </p:txBody>
      </p:sp>
    </p:spTree>
    <p:extLst>
      <p:ext uri="{BB962C8B-B14F-4D97-AF65-F5344CB8AC3E}">
        <p14:creationId xmlns:p14="http://schemas.microsoft.com/office/powerpoint/2010/main" val="37193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052736"/>
            <a:ext cx="3960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太傻了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getServerStuff</a:t>
            </a:r>
            <a:r>
              <a:rPr lang="en-US" altLang="zh-CN" dirty="0"/>
              <a:t> = function(callback){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ajaxCall</a:t>
            </a:r>
            <a:r>
              <a:rPr lang="en-US" altLang="zh-CN" dirty="0"/>
              <a:t>(function(</a:t>
            </a:r>
            <a:r>
              <a:rPr lang="en-US" altLang="zh-CN" dirty="0" err="1"/>
              <a:t>json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return callback(</a:t>
            </a:r>
            <a:r>
              <a:rPr lang="en-US" altLang="zh-CN" dirty="0" err="1"/>
              <a:t>json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});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这才像样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getServerStuff</a:t>
            </a:r>
            <a:r>
              <a:rPr lang="en-US" altLang="zh-CN" dirty="0"/>
              <a:t> = </a:t>
            </a:r>
            <a:r>
              <a:rPr lang="en-US" altLang="zh-CN" dirty="0" err="1"/>
              <a:t>ajaxCall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67944" y="279996"/>
            <a:ext cx="56886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这行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ajaxCall</a:t>
            </a:r>
            <a:r>
              <a:rPr lang="en-US" altLang="zh-CN" dirty="0"/>
              <a:t>(function(</a:t>
            </a:r>
            <a:r>
              <a:rPr lang="en-US" altLang="zh-CN" dirty="0" err="1"/>
              <a:t>json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return callback(</a:t>
            </a:r>
            <a:r>
              <a:rPr lang="en-US" altLang="zh-CN" dirty="0" err="1"/>
              <a:t>json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等价于这行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ajaxCall</a:t>
            </a:r>
            <a:r>
              <a:rPr lang="en-US" altLang="zh-CN" dirty="0"/>
              <a:t>(callback);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那么，重构下 </a:t>
            </a:r>
            <a:r>
              <a:rPr lang="en-US" altLang="zh-CN" dirty="0" err="1"/>
              <a:t>getServerStuff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getServerStuff</a:t>
            </a:r>
            <a:r>
              <a:rPr lang="en-US" altLang="zh-CN" dirty="0"/>
              <a:t> = function(callback){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ajaxCall</a:t>
            </a:r>
            <a:r>
              <a:rPr lang="en-US" altLang="zh-CN" dirty="0"/>
              <a:t>(callback);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 ...</a:t>
            </a:r>
            <a:r>
              <a:rPr lang="zh-CN" altLang="en-US" dirty="0"/>
              <a:t>就等于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getServerStuff</a:t>
            </a:r>
            <a:r>
              <a:rPr lang="en-US" altLang="zh-CN" dirty="0"/>
              <a:t> = </a:t>
            </a:r>
            <a:r>
              <a:rPr lang="en-US" altLang="zh-CN" dirty="0" err="1"/>
              <a:t>ajaxCall</a:t>
            </a:r>
            <a:r>
              <a:rPr lang="en-US" altLang="zh-CN" dirty="0"/>
              <a:t>; // &lt;-- </a:t>
            </a:r>
            <a:r>
              <a:rPr lang="zh-CN" altLang="en-US" dirty="0"/>
              <a:t>看，没有括号哦</a:t>
            </a:r>
          </a:p>
        </p:txBody>
      </p:sp>
      <p:sp>
        <p:nvSpPr>
          <p:cNvPr id="6" name="矩形 5"/>
          <p:cNvSpPr/>
          <p:nvPr/>
        </p:nvSpPr>
        <p:spPr>
          <a:xfrm>
            <a:off x="1979712" y="522920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以上才是写函数的正确方式</a:t>
            </a:r>
          </a:p>
        </p:txBody>
      </p:sp>
    </p:spTree>
    <p:extLst>
      <p:ext uri="{BB962C8B-B14F-4D97-AF65-F5344CB8AC3E}">
        <p14:creationId xmlns:p14="http://schemas.microsoft.com/office/powerpoint/2010/main" val="276394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3540"/>
            <a:ext cx="89644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BlogController</a:t>
            </a:r>
            <a:r>
              <a:rPr lang="en-US" altLang="zh-CN" dirty="0"/>
              <a:t> = (function()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index = function(posts)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Views.index</a:t>
            </a:r>
            <a:r>
              <a:rPr lang="en-US" altLang="zh-CN" dirty="0"/>
              <a:t>(posts);</a:t>
            </a:r>
          </a:p>
          <a:p>
            <a:r>
              <a:rPr lang="en-US" altLang="zh-CN" dirty="0"/>
              <a:t>  };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show = function(post)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Views.show</a:t>
            </a:r>
            <a:r>
              <a:rPr lang="en-US" altLang="zh-CN" dirty="0"/>
              <a:t>(post);</a:t>
            </a:r>
          </a:p>
          <a:p>
            <a:r>
              <a:rPr lang="en-US" altLang="zh-CN" dirty="0"/>
              <a:t>  };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create = function(</a:t>
            </a:r>
            <a:r>
              <a:rPr lang="en-US" altLang="zh-CN" dirty="0" err="1"/>
              <a:t>attrs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Db.create</a:t>
            </a:r>
            <a:r>
              <a:rPr lang="en-US" altLang="zh-CN" dirty="0"/>
              <a:t>(</a:t>
            </a:r>
            <a:r>
              <a:rPr lang="en-US" altLang="zh-CN" dirty="0" err="1"/>
              <a:t>attrs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};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update = function(post, </a:t>
            </a:r>
            <a:r>
              <a:rPr lang="en-US" altLang="zh-CN" dirty="0" err="1"/>
              <a:t>attrs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Db.update</a:t>
            </a:r>
            <a:r>
              <a:rPr lang="en-US" altLang="zh-CN" dirty="0"/>
              <a:t>(post, </a:t>
            </a:r>
            <a:r>
              <a:rPr lang="en-US" altLang="zh-CN" dirty="0" err="1"/>
              <a:t>attrs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};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destroy = function(post)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Db.destroy</a:t>
            </a:r>
            <a:r>
              <a:rPr lang="en-US" altLang="zh-CN" dirty="0"/>
              <a:t>(post);</a:t>
            </a:r>
          </a:p>
          <a:p>
            <a:r>
              <a:rPr lang="en-US" altLang="zh-CN" dirty="0"/>
              <a:t>  };</a:t>
            </a:r>
          </a:p>
          <a:p>
            <a:endParaRPr lang="en-US" altLang="zh-CN" dirty="0"/>
          </a:p>
          <a:p>
            <a:r>
              <a:rPr lang="en-US" altLang="zh-CN" dirty="0"/>
              <a:t>  return {index: index, show: show, create: create, update: update, destroy: destroy};</a:t>
            </a:r>
          </a:p>
          <a:p>
            <a:r>
              <a:rPr lang="en-US" altLang="zh-CN" dirty="0"/>
              <a:t>})();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13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96751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BlogController</a:t>
            </a:r>
            <a:r>
              <a:rPr lang="en-US" altLang="zh-CN" dirty="0"/>
              <a:t> = {index: </a:t>
            </a:r>
            <a:r>
              <a:rPr lang="en-US" altLang="zh-CN" dirty="0" err="1"/>
              <a:t>Views.index</a:t>
            </a:r>
            <a:r>
              <a:rPr lang="en-US" altLang="zh-CN" dirty="0"/>
              <a:t>, show: </a:t>
            </a:r>
            <a:r>
              <a:rPr lang="en-US" altLang="zh-CN" dirty="0" err="1"/>
              <a:t>Views.show</a:t>
            </a:r>
            <a:r>
              <a:rPr lang="en-US" altLang="zh-CN" dirty="0"/>
              <a:t>, create: </a:t>
            </a:r>
            <a:r>
              <a:rPr lang="en-US" altLang="zh-CN" dirty="0" err="1"/>
              <a:t>Db.create</a:t>
            </a:r>
            <a:r>
              <a:rPr lang="en-US" altLang="zh-CN" dirty="0"/>
              <a:t>, update: </a:t>
            </a:r>
            <a:r>
              <a:rPr lang="en-US" altLang="zh-CN" dirty="0" err="1"/>
              <a:t>Db.update</a:t>
            </a:r>
            <a:r>
              <a:rPr lang="en-US" altLang="zh-CN" dirty="0"/>
              <a:t>, destroy: </a:t>
            </a:r>
            <a:r>
              <a:rPr lang="en-US" altLang="zh-CN" dirty="0" err="1"/>
              <a:t>Db.destroy</a:t>
            </a: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400506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...</a:t>
            </a:r>
            <a:r>
              <a:rPr lang="zh-CN" altLang="en-US" dirty="0"/>
              <a:t>或者直接全部删掉，因为它的作用仅仅就是把视图（</a:t>
            </a:r>
            <a:r>
              <a:rPr lang="en-US" altLang="zh-CN" dirty="0"/>
              <a:t>Views</a:t>
            </a:r>
            <a:r>
              <a:rPr lang="zh-CN" altLang="en-US" dirty="0"/>
              <a:t>）和数据库（</a:t>
            </a:r>
            <a:r>
              <a:rPr lang="en-US" altLang="zh-CN" dirty="0" err="1"/>
              <a:t>Db</a:t>
            </a:r>
            <a:r>
              <a:rPr lang="zh-CN" altLang="en-US" dirty="0"/>
              <a:t>）打包在一起而已。</a:t>
            </a:r>
          </a:p>
        </p:txBody>
      </p:sp>
    </p:spTree>
    <p:extLst>
      <p:ext uri="{BB962C8B-B14F-4D97-AF65-F5344CB8AC3E}">
        <p14:creationId xmlns:p14="http://schemas.microsoft.com/office/powerpoint/2010/main" val="104922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       为何</a:t>
            </a:r>
            <a:r>
              <a:rPr lang="zh-CN" altLang="en-US" b="1" dirty="0"/>
              <a:t>钟爱一等公民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12474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前面 </a:t>
            </a:r>
            <a:r>
              <a:rPr lang="en-US" altLang="zh-CN" dirty="0" err="1"/>
              <a:t>getServerStuff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BlogController</a:t>
            </a:r>
            <a:r>
              <a:rPr lang="en-US" altLang="zh-CN" dirty="0"/>
              <a:t> </a:t>
            </a:r>
            <a:r>
              <a:rPr lang="zh-CN" altLang="en-US" dirty="0"/>
              <a:t>两个例子你也都看到了，虽说添加一些没有实际用处的间接层实现起来很容易，但这样做除了徒增代码量，提高维护和检索代码的成本外，没有任何用处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2048074"/>
            <a:ext cx="90364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另外，如果一个函数被不必要地包裹起来了，而且发生了改动，那么包裹它的那个函数也要做相应的变更。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httpGet</a:t>
            </a:r>
            <a:r>
              <a:rPr lang="en-US" altLang="zh-CN" dirty="0">
                <a:solidFill>
                  <a:srgbClr val="0070C0"/>
                </a:solidFill>
              </a:rPr>
              <a:t>('/post/2', function(</a:t>
            </a:r>
            <a:r>
              <a:rPr lang="en-US" altLang="zh-CN" dirty="0" err="1">
                <a:solidFill>
                  <a:srgbClr val="0070C0"/>
                </a:solidFill>
              </a:rPr>
              <a:t>json</a:t>
            </a:r>
            <a:r>
              <a:rPr lang="en-US" altLang="zh-CN" dirty="0">
                <a:solidFill>
                  <a:srgbClr val="0070C0"/>
                </a:solidFill>
              </a:rPr>
              <a:t>){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return </a:t>
            </a:r>
            <a:r>
              <a:rPr lang="en-US" altLang="zh-CN" dirty="0" err="1">
                <a:solidFill>
                  <a:srgbClr val="0070C0"/>
                </a:solidFill>
              </a:rPr>
              <a:t>renderPost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json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});</a:t>
            </a:r>
          </a:p>
          <a:p>
            <a:r>
              <a:rPr lang="zh-CN" altLang="en-US" dirty="0"/>
              <a:t>如果 </a:t>
            </a:r>
            <a:r>
              <a:rPr lang="en-US" altLang="zh-CN" dirty="0" err="1"/>
              <a:t>httpGet</a:t>
            </a:r>
            <a:r>
              <a:rPr lang="en-US" altLang="zh-CN" dirty="0"/>
              <a:t> </a:t>
            </a:r>
            <a:r>
              <a:rPr lang="zh-CN" altLang="en-US" dirty="0"/>
              <a:t>要改成可以抛出一个可能出现的 </a:t>
            </a:r>
            <a:r>
              <a:rPr lang="en-US" altLang="zh-CN" dirty="0"/>
              <a:t>err </a:t>
            </a:r>
            <a:r>
              <a:rPr lang="zh-CN" altLang="en-US" dirty="0"/>
              <a:t>异常，那我们还要回过头去把“胶水”函数也改了。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zh-CN" altLang="en-US" dirty="0">
                <a:solidFill>
                  <a:srgbClr val="0070C0"/>
                </a:solidFill>
              </a:rPr>
              <a:t>把整个应用里的所有 </a:t>
            </a:r>
            <a:r>
              <a:rPr lang="en-US" altLang="zh-CN" dirty="0" err="1">
                <a:solidFill>
                  <a:srgbClr val="0070C0"/>
                </a:solidFill>
              </a:rPr>
              <a:t>httpGet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调用都改成这样，可以传递 </a:t>
            </a:r>
            <a:r>
              <a:rPr lang="en-US" altLang="zh-CN" dirty="0">
                <a:solidFill>
                  <a:srgbClr val="0070C0"/>
                </a:solidFill>
              </a:rPr>
              <a:t>err </a:t>
            </a:r>
            <a:r>
              <a:rPr lang="zh-CN" altLang="en-US" dirty="0">
                <a:solidFill>
                  <a:srgbClr val="0070C0"/>
                </a:solidFill>
              </a:rPr>
              <a:t>参数。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httpGet</a:t>
            </a:r>
            <a:r>
              <a:rPr lang="en-US" altLang="zh-CN" dirty="0">
                <a:solidFill>
                  <a:srgbClr val="0070C0"/>
                </a:solidFill>
              </a:rPr>
              <a:t>('/post/2', function(</a:t>
            </a:r>
            <a:r>
              <a:rPr lang="en-US" altLang="zh-CN" dirty="0" err="1">
                <a:solidFill>
                  <a:srgbClr val="0070C0"/>
                </a:solidFill>
              </a:rPr>
              <a:t>json</a:t>
            </a:r>
            <a:r>
              <a:rPr lang="en-US" altLang="zh-CN" dirty="0">
                <a:solidFill>
                  <a:srgbClr val="0070C0"/>
                </a:solidFill>
              </a:rPr>
              <a:t>, err){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return </a:t>
            </a:r>
            <a:r>
              <a:rPr lang="en-US" altLang="zh-CN" dirty="0" err="1">
                <a:solidFill>
                  <a:srgbClr val="0070C0"/>
                </a:solidFill>
              </a:rPr>
              <a:t>renderPost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json</a:t>
            </a:r>
            <a:r>
              <a:rPr lang="en-US" altLang="zh-CN" dirty="0">
                <a:solidFill>
                  <a:srgbClr val="0070C0"/>
                </a:solidFill>
              </a:rPr>
              <a:t>, err);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});</a:t>
            </a:r>
          </a:p>
          <a:p>
            <a:r>
              <a:rPr lang="zh-CN" altLang="en-US" dirty="0"/>
              <a:t>写成一等公民函数的形式，要做的改动将会少得多：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httpGet</a:t>
            </a:r>
            <a:r>
              <a:rPr lang="en-US" altLang="zh-CN" dirty="0">
                <a:solidFill>
                  <a:srgbClr val="0070C0"/>
                </a:solidFill>
              </a:rPr>
              <a:t>('/post/2', </a:t>
            </a:r>
            <a:r>
              <a:rPr lang="en-US" altLang="zh-CN" dirty="0" err="1">
                <a:solidFill>
                  <a:srgbClr val="0070C0"/>
                </a:solidFill>
              </a:rPr>
              <a:t>renderPost</a:t>
            </a:r>
            <a:r>
              <a:rPr lang="en-US" altLang="zh-CN" dirty="0">
                <a:solidFill>
                  <a:srgbClr val="0070C0"/>
                </a:solidFill>
              </a:rPr>
              <a:t>);  // </a:t>
            </a:r>
            <a:r>
              <a:rPr lang="en-US" altLang="zh-CN" dirty="0" err="1">
                <a:solidFill>
                  <a:srgbClr val="0070C0"/>
                </a:solidFill>
              </a:rPr>
              <a:t>renderPost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将会在 </a:t>
            </a:r>
            <a:r>
              <a:rPr lang="en-US" altLang="zh-CN" dirty="0" err="1">
                <a:solidFill>
                  <a:srgbClr val="0070C0"/>
                </a:solidFill>
              </a:rPr>
              <a:t>httpGet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中调用，想要多少参数都行</a:t>
            </a:r>
          </a:p>
        </p:txBody>
      </p:sp>
    </p:spTree>
    <p:extLst>
      <p:ext uri="{BB962C8B-B14F-4D97-AF65-F5344CB8AC3E}">
        <p14:creationId xmlns:p14="http://schemas.microsoft.com/office/powerpoint/2010/main" val="175933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12" y="90872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除了删除不必要的函数，正确地为参数命名也必不可少。当然命名不是什么大问题，但还是有可能存在一些不当的命名，尤其随着代码量的增长以及需求的变更，这种可能性也会增加。</a:t>
            </a:r>
          </a:p>
          <a:p>
            <a:r>
              <a:rPr lang="zh-CN" altLang="en-US" dirty="0"/>
              <a:t>项目中常见的一种造成混淆的原因是，针对同一个概念使用不同的命名。还有通用代码的问题。比如，下面这两个函数做的事情一模一样，但后一个就显得更加通用，可重用性也更高：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只针对当前的博客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validArticles</a:t>
            </a:r>
            <a:r>
              <a:rPr lang="en-US" altLang="zh-CN" dirty="0"/>
              <a:t> = function(articles) {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articles.filter</a:t>
            </a:r>
            <a:r>
              <a:rPr lang="en-US" altLang="zh-CN" dirty="0"/>
              <a:t>(function(article){</a:t>
            </a:r>
          </a:p>
          <a:p>
            <a:r>
              <a:rPr lang="en-US" altLang="zh-CN" dirty="0"/>
              <a:t>    return article !== null &amp;&amp; article !== undefined;</a:t>
            </a:r>
          </a:p>
          <a:p>
            <a:r>
              <a:rPr lang="en-US" altLang="zh-CN" dirty="0"/>
              <a:t>  });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对未来的项目友好太多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compact = function(</a:t>
            </a:r>
            <a:r>
              <a:rPr lang="en-US" altLang="zh-CN" dirty="0" err="1"/>
              <a:t>xs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xs.filter</a:t>
            </a:r>
            <a:r>
              <a:rPr lang="en-US" altLang="zh-CN" dirty="0"/>
              <a:t>(function(x) {</a:t>
            </a:r>
          </a:p>
          <a:p>
            <a:r>
              <a:rPr lang="en-US" altLang="zh-CN" dirty="0"/>
              <a:t>    return x !== null &amp;&amp; x !== undefined;</a:t>
            </a:r>
          </a:p>
          <a:p>
            <a:r>
              <a:rPr lang="en-US" altLang="zh-CN" dirty="0"/>
              <a:t>  });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28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8"/>
          <p:cNvSpPr>
            <a:spLocks noChangeArrowheads="1"/>
          </p:cNvSpPr>
          <p:nvPr/>
        </p:nvSpPr>
        <p:spPr bwMode="auto">
          <a:xfrm>
            <a:off x="1979712" y="2679059"/>
            <a:ext cx="4392488" cy="648896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纯函数的好处</a:t>
            </a:r>
            <a:endParaRPr lang="zh-CN" altLang="en-US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712" y="41490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纯函数是这样一种函数，即相同的输入，永远会得到相同的输出，而且没有任何可观察的副作用。</a:t>
            </a:r>
          </a:p>
        </p:txBody>
      </p:sp>
    </p:spTree>
    <p:extLst>
      <p:ext uri="{BB962C8B-B14F-4D97-AF65-F5344CB8AC3E}">
        <p14:creationId xmlns:p14="http://schemas.microsoft.com/office/powerpoint/2010/main" val="243931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98072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xs</a:t>
            </a:r>
            <a:r>
              <a:rPr lang="en-US" altLang="zh-CN" dirty="0"/>
              <a:t> = [1,2,3,4,5];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纯的</a:t>
            </a:r>
          </a:p>
          <a:p>
            <a:r>
              <a:rPr lang="en-US" altLang="zh-CN" dirty="0" err="1"/>
              <a:t>xs.slice</a:t>
            </a:r>
            <a:r>
              <a:rPr lang="en-US" altLang="zh-CN" dirty="0"/>
              <a:t>(0,3);</a:t>
            </a:r>
          </a:p>
          <a:p>
            <a:r>
              <a:rPr lang="en-US" altLang="zh-CN" dirty="0"/>
              <a:t>//=&gt; [1,2,3]</a:t>
            </a:r>
          </a:p>
          <a:p>
            <a:endParaRPr lang="en-US" altLang="zh-CN" dirty="0"/>
          </a:p>
          <a:p>
            <a:r>
              <a:rPr lang="en-US" altLang="zh-CN" dirty="0" err="1"/>
              <a:t>xs.slice</a:t>
            </a:r>
            <a:r>
              <a:rPr lang="en-US" altLang="zh-CN" dirty="0"/>
              <a:t>(0,3);</a:t>
            </a:r>
          </a:p>
          <a:p>
            <a:r>
              <a:rPr lang="en-US" altLang="zh-CN" dirty="0"/>
              <a:t>//=&gt; [1,2,3]</a:t>
            </a:r>
          </a:p>
          <a:p>
            <a:endParaRPr lang="en-US" altLang="zh-CN" dirty="0"/>
          </a:p>
          <a:p>
            <a:r>
              <a:rPr lang="en-US" altLang="zh-CN" dirty="0" err="1"/>
              <a:t>xs.slice</a:t>
            </a:r>
            <a:r>
              <a:rPr lang="en-US" altLang="zh-CN" dirty="0"/>
              <a:t>(0,3);</a:t>
            </a:r>
          </a:p>
          <a:p>
            <a:r>
              <a:rPr lang="en-US" altLang="zh-CN" dirty="0"/>
              <a:t>//=&gt; [1,2,3]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3888" y="184211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不纯的</a:t>
            </a:r>
          </a:p>
          <a:p>
            <a:r>
              <a:rPr lang="en-US" altLang="zh-CN" dirty="0" err="1"/>
              <a:t>xs.splice</a:t>
            </a:r>
            <a:r>
              <a:rPr lang="en-US" altLang="zh-CN" dirty="0"/>
              <a:t>(0,3);</a:t>
            </a:r>
          </a:p>
          <a:p>
            <a:r>
              <a:rPr lang="en-US" altLang="zh-CN" dirty="0"/>
              <a:t>//=&gt; [1,2,3]</a:t>
            </a:r>
          </a:p>
          <a:p>
            <a:endParaRPr lang="en-US" altLang="zh-CN" dirty="0"/>
          </a:p>
          <a:p>
            <a:r>
              <a:rPr lang="en-US" altLang="zh-CN" dirty="0" err="1"/>
              <a:t>xs.splice</a:t>
            </a:r>
            <a:r>
              <a:rPr lang="en-US" altLang="zh-CN" dirty="0"/>
              <a:t>(0,3);</a:t>
            </a:r>
          </a:p>
          <a:p>
            <a:r>
              <a:rPr lang="en-US" altLang="zh-CN" dirty="0"/>
              <a:t>//=&gt; [4,5]</a:t>
            </a:r>
          </a:p>
          <a:p>
            <a:endParaRPr lang="en-US" altLang="zh-CN" dirty="0"/>
          </a:p>
          <a:p>
            <a:r>
              <a:rPr lang="en-US" altLang="zh-CN" dirty="0" err="1"/>
              <a:t>xs.splice</a:t>
            </a:r>
            <a:r>
              <a:rPr lang="en-US" altLang="zh-CN" dirty="0"/>
              <a:t>(0,3);</a:t>
            </a:r>
          </a:p>
          <a:p>
            <a:r>
              <a:rPr lang="en-US" altLang="zh-CN" dirty="0"/>
              <a:t>//=&gt; []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9408" y="450912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我们说 </a:t>
            </a:r>
            <a:r>
              <a:rPr lang="en-US" altLang="zh-CN" dirty="0"/>
              <a:t>slice </a:t>
            </a:r>
            <a:r>
              <a:rPr lang="zh-CN" altLang="en-US" dirty="0"/>
              <a:t>符合纯函数的定义是因为对相同的输入它保证能返回相同的输出。而 </a:t>
            </a:r>
            <a:r>
              <a:rPr lang="en-US" altLang="zh-CN" dirty="0"/>
              <a:t>splice </a:t>
            </a:r>
            <a:r>
              <a:rPr lang="zh-CN" altLang="en-US" dirty="0"/>
              <a:t>却会嚼烂调用它的那个数组，然后再吐出来；这就会产生可观察到的副作用，即这个数组永久地改变了。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5373216"/>
            <a:ext cx="8577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在函数式编程中，我们讨厌这种会改变数据的笨函数。我们追求的是那种可靠的，每次都能返回同样结果的函数，而不是像 </a:t>
            </a:r>
            <a:r>
              <a:rPr lang="en-US" altLang="zh-CN" dirty="0"/>
              <a:t>splice </a:t>
            </a:r>
            <a:r>
              <a:rPr lang="zh-CN" altLang="en-US" dirty="0"/>
              <a:t>这样每次调用后都把数据弄得一团糟的函数，这不是我们想要的</a:t>
            </a:r>
          </a:p>
        </p:txBody>
      </p:sp>
    </p:spTree>
    <p:extLst>
      <p:ext uri="{BB962C8B-B14F-4D97-AF65-F5344CB8AC3E}">
        <p14:creationId xmlns:p14="http://schemas.microsoft.com/office/powerpoint/2010/main" val="37705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247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不纯的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minimum = 21;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checkAge</a:t>
            </a:r>
            <a:r>
              <a:rPr lang="en-US" altLang="zh-CN" dirty="0"/>
              <a:t> = function(age) {</a:t>
            </a:r>
          </a:p>
          <a:p>
            <a:r>
              <a:rPr lang="en-US" altLang="zh-CN" dirty="0"/>
              <a:t>  return age &gt;= minimum;</a:t>
            </a:r>
          </a:p>
          <a:p>
            <a:r>
              <a:rPr lang="en-US" altLang="zh-CN" dirty="0"/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4355976" y="140174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纯的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checkAge</a:t>
            </a:r>
            <a:r>
              <a:rPr lang="en-US" altLang="zh-CN" dirty="0"/>
              <a:t> = function(age)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minimum = 21;</a:t>
            </a:r>
          </a:p>
          <a:p>
            <a:r>
              <a:rPr lang="en-US" altLang="zh-CN" dirty="0"/>
              <a:t>  return age &gt;= minimum;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528" y="3933056"/>
            <a:ext cx="8604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在不纯的版本中，</a:t>
            </a:r>
            <a:r>
              <a:rPr lang="en-US" altLang="zh-CN" dirty="0" err="1"/>
              <a:t>checkAge</a:t>
            </a:r>
            <a:r>
              <a:rPr lang="en-US" altLang="zh-CN" dirty="0"/>
              <a:t> </a:t>
            </a:r>
            <a:r>
              <a:rPr lang="zh-CN" altLang="en-US" dirty="0"/>
              <a:t>的结果将取决于 </a:t>
            </a:r>
            <a:r>
              <a:rPr lang="en-US" altLang="zh-CN" dirty="0"/>
              <a:t>minimum </a:t>
            </a:r>
            <a:r>
              <a:rPr lang="zh-CN" altLang="en-US" dirty="0"/>
              <a:t>这个可变变量的值。换句话说，它取决于系统状态（</a:t>
            </a:r>
            <a:r>
              <a:rPr lang="en-US" altLang="zh-CN" dirty="0"/>
              <a:t>system state</a:t>
            </a:r>
            <a:r>
              <a:rPr lang="zh-CN" altLang="en-US" dirty="0"/>
              <a:t>）；这一点令人沮丧，因为它引入了外部的环境，从而增加了认知负荷（</a:t>
            </a:r>
            <a:r>
              <a:rPr lang="en-US" altLang="zh-CN" dirty="0"/>
              <a:t>cognitive load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这个例子可能还不是那么明显，但这种依赖状态是影响系统复杂度的罪魁祸首。输入值之外的因素能够左右 </a:t>
            </a:r>
            <a:r>
              <a:rPr lang="en-US" altLang="zh-CN" dirty="0" err="1"/>
              <a:t>checkAge</a:t>
            </a:r>
            <a:r>
              <a:rPr lang="en-US" altLang="zh-CN" dirty="0"/>
              <a:t> </a:t>
            </a:r>
            <a:r>
              <a:rPr lang="zh-CN" altLang="en-US" dirty="0"/>
              <a:t>的返回值，不仅让它变得不纯，而且导致每次我们思考整个软件的时候都痛苦不堪。</a:t>
            </a:r>
          </a:p>
          <a:p>
            <a:r>
              <a:rPr lang="zh-CN" altLang="en-US" dirty="0"/>
              <a:t>另一方面，使用纯函数的形式，函数就能做到自给自足。</a:t>
            </a:r>
          </a:p>
        </p:txBody>
      </p:sp>
    </p:spTree>
    <p:extLst>
      <p:ext uri="{BB962C8B-B14F-4D97-AF65-F5344CB8AC3E}">
        <p14:creationId xmlns:p14="http://schemas.microsoft.com/office/powerpoint/2010/main" val="3948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40928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副作用可能包括</a:t>
            </a:r>
            <a:r>
              <a:rPr lang="en-US" altLang="zh-CN" b="1" dirty="0" smtClean="0"/>
              <a:t>...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副作用是在计算结果的过程中，系统状态的一种变化，或者与外部世界进行的可观察的交互。</a:t>
            </a:r>
          </a:p>
          <a:p>
            <a:endParaRPr lang="zh-CN" altLang="en-US" dirty="0"/>
          </a:p>
          <a:p>
            <a:r>
              <a:rPr lang="zh-CN" altLang="en-US" dirty="0"/>
              <a:t>副作用可能包含，但不限于：</a:t>
            </a:r>
          </a:p>
          <a:p>
            <a:r>
              <a:rPr lang="zh-CN" altLang="en-US" dirty="0"/>
              <a:t>更改文件系统</a:t>
            </a:r>
          </a:p>
          <a:p>
            <a:r>
              <a:rPr lang="zh-CN" altLang="en-US" dirty="0"/>
              <a:t>往数据库插入记录</a:t>
            </a:r>
          </a:p>
          <a:p>
            <a:r>
              <a:rPr lang="zh-CN" altLang="en-US" dirty="0"/>
              <a:t>发送一个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</a:p>
          <a:p>
            <a:r>
              <a:rPr lang="zh-CN" altLang="en-US" dirty="0"/>
              <a:t>可变数据</a:t>
            </a:r>
          </a:p>
          <a:p>
            <a:r>
              <a:rPr lang="zh-CN" altLang="en-US" dirty="0"/>
              <a:t>打印</a:t>
            </a:r>
            <a:r>
              <a:rPr lang="en-US" altLang="zh-CN" dirty="0"/>
              <a:t>/log</a:t>
            </a:r>
          </a:p>
          <a:p>
            <a:r>
              <a:rPr lang="zh-CN" altLang="en-US" dirty="0"/>
              <a:t>获取用户输入</a:t>
            </a:r>
          </a:p>
          <a:p>
            <a:r>
              <a:rPr lang="en-US" altLang="zh-CN" dirty="0"/>
              <a:t>DOM </a:t>
            </a:r>
            <a:r>
              <a:rPr lang="zh-CN" altLang="en-US" dirty="0"/>
              <a:t>查询</a:t>
            </a:r>
          </a:p>
          <a:p>
            <a:r>
              <a:rPr lang="zh-CN" altLang="en-US" dirty="0"/>
              <a:t>访问系统状态</a:t>
            </a:r>
          </a:p>
        </p:txBody>
      </p:sp>
      <p:sp>
        <p:nvSpPr>
          <p:cNvPr id="5" name="矩形 4"/>
          <p:cNvSpPr/>
          <p:nvPr/>
        </p:nvSpPr>
        <p:spPr>
          <a:xfrm>
            <a:off x="2530872" y="2708920"/>
            <a:ext cx="6580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这个列表还可以继续写下去。概括来讲，只要是跟函数外部环境发生的交互就都是副作用</a:t>
            </a:r>
            <a:r>
              <a:rPr lang="en-US" altLang="zh-CN" dirty="0"/>
              <a:t>——</a:t>
            </a:r>
            <a:r>
              <a:rPr lang="zh-CN" altLang="en-US" dirty="0"/>
              <a:t>这一点可能会让你怀疑无副作用编程的可行性。函数式编程的哲学就是假定副作用是造成不正当行为的主要原因。</a:t>
            </a:r>
          </a:p>
          <a:p>
            <a:r>
              <a:rPr lang="zh-CN" altLang="en-US" dirty="0"/>
              <a:t>这并不是说，要禁止使用一切副作用，而是说，要让它们在可控的范围内发生。后面讲到 </a:t>
            </a:r>
            <a:r>
              <a:rPr lang="en-US" altLang="zh-CN" dirty="0" err="1"/>
              <a:t>functor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monad </a:t>
            </a:r>
            <a:r>
              <a:rPr lang="zh-CN" altLang="en-US" dirty="0"/>
              <a:t>的时候我们会学习如何控制它们，目前还是尽量远离这些阴险的函数为好。</a:t>
            </a:r>
          </a:p>
          <a:p>
            <a:r>
              <a:rPr lang="zh-CN" altLang="en-US" dirty="0"/>
              <a:t>副作用让一个函数变得不</a:t>
            </a:r>
            <a:r>
              <a:rPr lang="zh-CN" altLang="en-US" i="1" dirty="0"/>
              <a:t>纯</a:t>
            </a:r>
            <a:r>
              <a:rPr lang="zh-CN" altLang="en-US" dirty="0"/>
              <a:t>是有道理的：从定义上来说，纯函数必须要能够根据相同的输入返回相同的输出；如果函数需要跟外部事物打交道，那么就无法保证这一点了</a:t>
            </a:r>
            <a:r>
              <a:rPr lang="zh-CN" altLang="en-US" dirty="0" smtClean="0"/>
              <a:t>。我们</a:t>
            </a:r>
            <a:r>
              <a:rPr lang="zh-CN" altLang="en-US" dirty="0"/>
              <a:t>来仔细了解下为何要坚持这种「相同输入得到相同输出」原则。注意，我们要复习一些八年级数学知识了。</a:t>
            </a:r>
          </a:p>
        </p:txBody>
      </p:sp>
    </p:spTree>
    <p:extLst>
      <p:ext uri="{BB962C8B-B14F-4D97-AF65-F5344CB8AC3E}">
        <p14:creationId xmlns:p14="http://schemas.microsoft.com/office/powerpoint/2010/main" val="12529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ChangeArrowheads="1"/>
          </p:cNvSpPr>
          <p:nvPr/>
        </p:nvSpPr>
        <p:spPr bwMode="auto">
          <a:xfrm>
            <a:off x="3059832" y="1484784"/>
            <a:ext cx="589356" cy="40607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  <a:gd name="T6" fmla="*/ 0 60000 65536"/>
              <a:gd name="T7" fmla="*/ 0 60000 65536"/>
              <a:gd name="T8" fmla="*/ 0 60000 65536"/>
              <a:gd name="T9" fmla="*/ 0 w 1049"/>
              <a:gd name="T10" fmla="*/ 0 h 7451"/>
              <a:gd name="T11" fmla="*/ 1049 w 1049"/>
              <a:gd name="T12" fmla="*/ 7451 h 7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 cmpd="sng">
            <a:solidFill>
              <a:srgbClr val="2E2C2C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18" name="组合 105"/>
          <p:cNvGrpSpPr>
            <a:grpSpLocks/>
          </p:cNvGrpSpPr>
          <p:nvPr/>
        </p:nvGrpSpPr>
        <p:grpSpPr bwMode="auto">
          <a:xfrm>
            <a:off x="3676057" y="2158540"/>
            <a:ext cx="3518795" cy="471484"/>
            <a:chOff x="0" y="0"/>
            <a:chExt cx="4833680" cy="648258"/>
          </a:xfrm>
        </p:grpSpPr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0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72001" y="2135894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3" name="TextBox 111"/>
          <p:cNvSpPr>
            <a:spLocks noChangeArrowheads="1"/>
          </p:cNvSpPr>
          <p:nvPr/>
        </p:nvSpPr>
        <p:spPr bwMode="auto">
          <a:xfrm>
            <a:off x="3264989" y="2109178"/>
            <a:ext cx="33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</a:p>
        </p:txBody>
      </p:sp>
      <p:grpSp>
        <p:nvGrpSpPr>
          <p:cNvPr id="24" name="组合 112"/>
          <p:cNvGrpSpPr>
            <a:grpSpLocks/>
          </p:cNvGrpSpPr>
          <p:nvPr/>
        </p:nvGrpSpPr>
        <p:grpSpPr bwMode="auto">
          <a:xfrm>
            <a:off x="3755629" y="2854029"/>
            <a:ext cx="3518797" cy="472640"/>
            <a:chOff x="0" y="0"/>
            <a:chExt cx="4833680" cy="648258"/>
          </a:xfrm>
        </p:grpSpPr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6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3251573" y="285402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9" name="TextBox 118"/>
          <p:cNvSpPr>
            <a:spLocks noChangeArrowheads="1"/>
          </p:cNvSpPr>
          <p:nvPr/>
        </p:nvSpPr>
        <p:spPr bwMode="auto">
          <a:xfrm>
            <a:off x="3294221" y="2833772"/>
            <a:ext cx="3397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</a:p>
        </p:txBody>
      </p:sp>
      <p:grpSp>
        <p:nvGrpSpPr>
          <p:cNvPr id="30" name="组合 119"/>
          <p:cNvGrpSpPr>
            <a:grpSpLocks/>
          </p:cNvGrpSpPr>
          <p:nvPr/>
        </p:nvGrpSpPr>
        <p:grpSpPr bwMode="auto">
          <a:xfrm>
            <a:off x="3780234" y="3578491"/>
            <a:ext cx="3518796" cy="472640"/>
            <a:chOff x="0" y="0"/>
            <a:chExt cx="4833680" cy="648258"/>
          </a:xfrm>
        </p:grpSpPr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32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6178" y="3578491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5" name="TextBox 125"/>
          <p:cNvSpPr>
            <a:spLocks noChangeArrowheads="1"/>
          </p:cNvSpPr>
          <p:nvPr/>
        </p:nvSpPr>
        <p:spPr bwMode="auto">
          <a:xfrm>
            <a:off x="3328437" y="3558617"/>
            <a:ext cx="33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 flipH="1">
            <a:off x="145042" y="2348880"/>
            <a:ext cx="1191423" cy="1839714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 flipH="1">
            <a:off x="8390550" y="2348880"/>
            <a:ext cx="753450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39" name="组合 1"/>
          <p:cNvGrpSpPr>
            <a:grpSpLocks/>
          </p:cNvGrpSpPr>
          <p:nvPr/>
        </p:nvGrpSpPr>
        <p:grpSpPr bwMode="auto">
          <a:xfrm>
            <a:off x="1009138" y="2132856"/>
            <a:ext cx="2218750" cy="2226839"/>
            <a:chOff x="0" y="0"/>
            <a:chExt cx="3048726" cy="305787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0" y="0"/>
              <a:ext cx="3048726" cy="3057872"/>
            </a:xfrm>
            <a:prstGeom prst="ellipse">
              <a:avLst/>
            </a:prstGeom>
            <a:solidFill>
              <a:srgbClr val="FF9900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34434" y="134837"/>
              <a:ext cx="2779858" cy="2788198"/>
            </a:xfrm>
            <a:prstGeom prst="ellipse">
              <a:avLst/>
            </a:prstGeom>
            <a:solidFill>
              <a:srgbClr val="FF9900"/>
            </a:solidFill>
            <a:ln w="9525" cmpd="sng">
              <a:solidFill>
                <a:srgbClr val="F8F8F8"/>
              </a:solidFill>
              <a:prstDash val="dash"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2" name="Freeform 6"/>
          <p:cNvSpPr>
            <a:spLocks noEditPoints="1" noChangeArrowheads="1"/>
          </p:cNvSpPr>
          <p:nvPr/>
        </p:nvSpPr>
        <p:spPr bwMode="auto">
          <a:xfrm>
            <a:off x="1729218" y="2313607"/>
            <a:ext cx="792741" cy="1088574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5"/>
              <a:gd name="T130" fmla="*/ 0 h 2600"/>
              <a:gd name="T131" fmla="*/ 1905 w 1905"/>
              <a:gd name="T132" fmla="*/ 2600 h 260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3" name="TextBox 47"/>
          <p:cNvSpPr>
            <a:spLocks noChangeArrowheads="1"/>
          </p:cNvSpPr>
          <p:nvPr/>
        </p:nvSpPr>
        <p:spPr bwMode="auto">
          <a:xfrm>
            <a:off x="1441186" y="3609751"/>
            <a:ext cx="12657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 sz="28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TextBox 49"/>
          <p:cNvSpPr>
            <a:spLocks noChangeArrowheads="1"/>
          </p:cNvSpPr>
          <p:nvPr/>
        </p:nvSpPr>
        <p:spPr bwMode="auto">
          <a:xfrm>
            <a:off x="1513194" y="3384435"/>
            <a:ext cx="13026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 flipH="1">
            <a:off x="-36512" y="2343471"/>
            <a:ext cx="187207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46" name="组合 119"/>
          <p:cNvGrpSpPr>
            <a:grpSpLocks/>
          </p:cNvGrpSpPr>
          <p:nvPr/>
        </p:nvGrpSpPr>
        <p:grpSpPr bwMode="auto">
          <a:xfrm>
            <a:off x="3768960" y="4285094"/>
            <a:ext cx="3518796" cy="472640"/>
            <a:chOff x="0" y="0"/>
            <a:chExt cx="4833680" cy="648258"/>
          </a:xfrm>
        </p:grpSpPr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8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264904" y="4285094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0" name="TextBox 125"/>
          <p:cNvSpPr>
            <a:spLocks noChangeArrowheads="1"/>
          </p:cNvSpPr>
          <p:nvPr/>
        </p:nvSpPr>
        <p:spPr bwMode="auto">
          <a:xfrm>
            <a:off x="3317163" y="4265220"/>
            <a:ext cx="33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2081" y="22261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一个简单例子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08029" y="29123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一等公民的函数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98571" y="36368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纯函数的好处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61864" y="434343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柯里化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119"/>
          <p:cNvGrpSpPr>
            <a:grpSpLocks/>
          </p:cNvGrpSpPr>
          <p:nvPr/>
        </p:nvGrpSpPr>
        <p:grpSpPr bwMode="auto">
          <a:xfrm>
            <a:off x="3563888" y="4941168"/>
            <a:ext cx="3518796" cy="472640"/>
            <a:chOff x="0" y="0"/>
            <a:chExt cx="4833680" cy="648258"/>
          </a:xfrm>
        </p:grpSpPr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53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3059832" y="4941168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941168"/>
            <a:ext cx="40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22164" y="499113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代码组合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5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35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6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5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5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8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95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2" grpId="0" bldLvl="0" animBg="1" autoUpdateAnimBg="0"/>
      <p:bldP spid="22" grpId="1" bldLvl="0" animBg="1" autoUpdateAnimBg="0"/>
      <p:bldP spid="23" grpId="0" bldLvl="0" autoUpdateAnimBg="0"/>
      <p:bldP spid="28" grpId="0" bldLvl="0" animBg="1" autoUpdateAnimBg="0"/>
      <p:bldP spid="28" grpId="1" bldLvl="0" animBg="1" autoUpdateAnimBg="0"/>
      <p:bldP spid="29" grpId="0" bldLvl="0" autoUpdateAnimBg="0"/>
      <p:bldP spid="34" grpId="0" bldLvl="0" animBg="1" autoUpdateAnimBg="0"/>
      <p:bldP spid="34" grpId="1" bldLvl="0" animBg="1" autoUpdateAnimBg="0"/>
      <p:bldP spid="35" grpId="0" bldLvl="0" autoUpdateAnimBg="0"/>
      <p:bldP spid="37" grpId="0" bldLvl="0" animBg="1" autoUpdateAnimBg="0"/>
      <p:bldP spid="38" grpId="0" bldLvl="0" animBg="1" autoUpdateAnimBg="0"/>
      <p:bldP spid="42" grpId="0" bldLvl="0" animBg="1" autoUpdateAnimBg="0"/>
      <p:bldP spid="43" grpId="0" bldLvl="0" autoUpdateAnimBg="0"/>
      <p:bldP spid="44" grpId="0" bldLvl="0" autoUpdateAnimBg="0"/>
      <p:bldP spid="49" grpId="0" bldLvl="0" animBg="1" autoUpdateAnimBg="0"/>
      <p:bldP spid="49" grpId="1" bldLvl="0" animBg="1" autoUpdateAnimBg="0"/>
      <p:bldP spid="50" grpId="0" bldLvl="0" autoUpdateAnimBg="0"/>
      <p:bldP spid="54" grpId="0" bldLvl="0" animBg="1" autoUpdateAnimBg="0"/>
      <p:bldP spid="54" grpId="1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根据 </a:t>
            </a:r>
            <a:r>
              <a:rPr lang="en-US" altLang="zh-CN" dirty="0">
                <a:solidFill>
                  <a:srgbClr val="0070C0"/>
                </a:solidFill>
              </a:rPr>
              <a:t>mathisfun.com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函数是不同数值之间的特殊关系：每一个输入值返回且只返回一个输出值。</a:t>
            </a:r>
          </a:p>
          <a:p>
            <a:r>
              <a:rPr lang="zh-CN" altLang="en-US" dirty="0"/>
              <a:t>换句话说，函数只是两种数值之间的关系：输入和输出。尽管每个输入都只会有一个输出，但不同的输入却可以有相同的输出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25336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7292"/>
            <a:ext cx="24860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9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     追求“纯”的理由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可缓存性</a:t>
            </a:r>
            <a:r>
              <a:rPr lang="en-US" altLang="zh-CN" dirty="0" smtClean="0"/>
              <a:t>(Cacheable)</a:t>
            </a:r>
          </a:p>
          <a:p>
            <a:r>
              <a:rPr lang="zh-CN" altLang="en-US" dirty="0"/>
              <a:t>可移植性／自文档化（</a:t>
            </a:r>
            <a:r>
              <a:rPr lang="en-US" altLang="zh-CN" dirty="0"/>
              <a:t>Portable / Self-Documenting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可测试性（</a:t>
            </a:r>
            <a:r>
              <a:rPr lang="en-US" altLang="zh-CN" dirty="0"/>
              <a:t>Testable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合理性（</a:t>
            </a:r>
            <a:r>
              <a:rPr lang="en-US" altLang="zh-CN" dirty="0" smtClean="0"/>
              <a:t>Reasonable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并行代码</a:t>
            </a:r>
          </a:p>
        </p:txBody>
      </p:sp>
    </p:spTree>
    <p:extLst>
      <p:ext uri="{BB962C8B-B14F-4D97-AF65-F5344CB8AC3E}">
        <p14:creationId xmlns:p14="http://schemas.microsoft.com/office/powerpoint/2010/main" val="12261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可缓存性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squareNumber</a:t>
            </a:r>
            <a:r>
              <a:rPr lang="en-US" altLang="zh-CN" dirty="0"/>
              <a:t>  = </a:t>
            </a:r>
            <a:r>
              <a:rPr lang="en-US" altLang="zh-CN" dirty="0" err="1"/>
              <a:t>memoize</a:t>
            </a:r>
            <a:r>
              <a:rPr lang="en-US" altLang="zh-CN" dirty="0"/>
              <a:t>(function(x){ return x*x; });</a:t>
            </a:r>
          </a:p>
          <a:p>
            <a:endParaRPr lang="en-US" altLang="zh-CN" dirty="0"/>
          </a:p>
          <a:p>
            <a:r>
              <a:rPr lang="en-US" altLang="zh-CN" dirty="0" err="1"/>
              <a:t>squareNumber</a:t>
            </a:r>
            <a:r>
              <a:rPr lang="en-US" altLang="zh-CN" dirty="0"/>
              <a:t>(4);</a:t>
            </a:r>
          </a:p>
          <a:p>
            <a:r>
              <a:rPr lang="en-US" altLang="zh-CN" dirty="0"/>
              <a:t>//=&gt; 16</a:t>
            </a:r>
          </a:p>
          <a:p>
            <a:endParaRPr lang="en-US" altLang="zh-CN" dirty="0"/>
          </a:p>
          <a:p>
            <a:r>
              <a:rPr lang="en-US" altLang="zh-CN" dirty="0" err="1"/>
              <a:t>squareNumber</a:t>
            </a:r>
            <a:r>
              <a:rPr lang="en-US" altLang="zh-CN" dirty="0"/>
              <a:t>(4); // </a:t>
            </a:r>
            <a:r>
              <a:rPr lang="zh-CN" altLang="en-US" dirty="0"/>
              <a:t>从缓存中读取输入值为 </a:t>
            </a:r>
            <a:r>
              <a:rPr lang="en-US" altLang="zh-CN" dirty="0"/>
              <a:t>4 </a:t>
            </a:r>
            <a:r>
              <a:rPr lang="zh-CN" altLang="en-US" dirty="0"/>
              <a:t>的结果</a:t>
            </a:r>
          </a:p>
          <a:p>
            <a:r>
              <a:rPr lang="en-US" altLang="zh-CN" dirty="0"/>
              <a:t>//=&gt; 16</a:t>
            </a:r>
          </a:p>
          <a:p>
            <a:endParaRPr lang="en-US" altLang="zh-CN" dirty="0"/>
          </a:p>
          <a:p>
            <a:r>
              <a:rPr lang="en-US" altLang="zh-CN" dirty="0" err="1"/>
              <a:t>squareNumber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//=&gt; 25</a:t>
            </a:r>
          </a:p>
          <a:p>
            <a:endParaRPr lang="en-US" altLang="zh-CN" dirty="0"/>
          </a:p>
          <a:p>
            <a:r>
              <a:rPr lang="en-US" altLang="zh-CN" dirty="0" err="1"/>
              <a:t>squareNumber</a:t>
            </a:r>
            <a:r>
              <a:rPr lang="en-US" altLang="zh-CN" dirty="0"/>
              <a:t>(5); // </a:t>
            </a:r>
            <a:r>
              <a:rPr lang="zh-CN" altLang="en-US" dirty="0"/>
              <a:t>从缓存中读取输入值为 </a:t>
            </a:r>
            <a:r>
              <a:rPr lang="en-US" altLang="zh-CN" dirty="0"/>
              <a:t>5 </a:t>
            </a:r>
            <a:r>
              <a:rPr lang="zh-CN" altLang="en-US" dirty="0"/>
              <a:t>的结果</a:t>
            </a:r>
          </a:p>
          <a:p>
            <a:r>
              <a:rPr lang="en-US" altLang="zh-CN" dirty="0"/>
              <a:t>//=&gt; 25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129292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下面的代码是一个简单的实现，尽管它不太健壮。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memoize</a:t>
            </a:r>
            <a:r>
              <a:rPr lang="en-US" altLang="zh-CN" dirty="0"/>
              <a:t> = function(f)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cache = {};</a:t>
            </a:r>
          </a:p>
          <a:p>
            <a:endParaRPr lang="en-US" altLang="zh-CN" dirty="0"/>
          </a:p>
          <a:p>
            <a:r>
              <a:rPr lang="en-US" altLang="zh-CN" dirty="0"/>
              <a:t>  return function()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arg_str</a:t>
            </a:r>
            <a:r>
              <a:rPr lang="en-US" altLang="zh-CN" dirty="0"/>
              <a:t> = </a:t>
            </a:r>
            <a:r>
              <a:rPr lang="en-US" altLang="zh-CN" dirty="0" err="1"/>
              <a:t>JSON.stringify</a:t>
            </a:r>
            <a:r>
              <a:rPr lang="en-US" altLang="zh-CN" dirty="0"/>
              <a:t>(arguments);</a:t>
            </a:r>
          </a:p>
          <a:p>
            <a:r>
              <a:rPr lang="en-US" altLang="zh-CN" dirty="0"/>
              <a:t>    cache[</a:t>
            </a:r>
            <a:r>
              <a:rPr lang="en-US" altLang="zh-CN" dirty="0" err="1"/>
              <a:t>arg_str</a:t>
            </a:r>
            <a:r>
              <a:rPr lang="en-US" altLang="zh-CN" dirty="0"/>
              <a:t>] = cache[</a:t>
            </a:r>
            <a:r>
              <a:rPr lang="en-US" altLang="zh-CN" dirty="0" err="1"/>
              <a:t>arg_str</a:t>
            </a:r>
            <a:r>
              <a:rPr lang="en-US" altLang="zh-CN" dirty="0"/>
              <a:t>] || </a:t>
            </a:r>
            <a:r>
              <a:rPr lang="en-US" altLang="zh-CN" dirty="0" err="1"/>
              <a:t>f.apply</a:t>
            </a:r>
            <a:r>
              <a:rPr lang="en-US" altLang="zh-CN" dirty="0"/>
              <a:t>(f, arguments);</a:t>
            </a:r>
          </a:p>
          <a:p>
            <a:r>
              <a:rPr lang="en-US" altLang="zh-CN" dirty="0"/>
              <a:t>    return cache[</a:t>
            </a:r>
            <a:r>
              <a:rPr lang="en-US" altLang="zh-CN" dirty="0" err="1"/>
              <a:t>arg_str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};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7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     可移植性</a:t>
            </a:r>
            <a:r>
              <a:rPr lang="zh-CN" altLang="en-US" dirty="0"/>
              <a:t>／自文档化</a:t>
            </a:r>
          </a:p>
        </p:txBody>
      </p:sp>
      <p:sp>
        <p:nvSpPr>
          <p:cNvPr id="4" name="矩形 3"/>
          <p:cNvSpPr/>
          <p:nvPr/>
        </p:nvSpPr>
        <p:spPr>
          <a:xfrm>
            <a:off x="382960" y="76470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纯函数是完全自给自足的，它需要的所有东西都能轻易获得。仔细思考思考这一点</a:t>
            </a:r>
            <a:r>
              <a:rPr lang="en-US" altLang="zh-CN" dirty="0"/>
              <a:t>...</a:t>
            </a:r>
            <a:r>
              <a:rPr lang="zh-CN" altLang="en-US" dirty="0"/>
              <a:t>这种自给自足的好处是什么呢？首先，纯函数的依赖很明确，因此更易于观察和理解</a:t>
            </a:r>
            <a:r>
              <a:rPr lang="en-US" altLang="zh-CN" dirty="0"/>
              <a:t>——</a:t>
            </a:r>
            <a:r>
              <a:rPr lang="zh-CN" altLang="en-US" dirty="0"/>
              <a:t>没有偷偷摸摸的小动作。</a:t>
            </a:r>
          </a:p>
        </p:txBody>
      </p:sp>
      <p:sp>
        <p:nvSpPr>
          <p:cNvPr id="5" name="矩形 4"/>
          <p:cNvSpPr/>
          <p:nvPr/>
        </p:nvSpPr>
        <p:spPr>
          <a:xfrm>
            <a:off x="19968" y="191683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不纯的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signUp</a:t>
            </a:r>
            <a:r>
              <a:rPr lang="en-US" altLang="zh-CN" dirty="0"/>
              <a:t> = function(</a:t>
            </a:r>
            <a:r>
              <a:rPr lang="en-US" altLang="zh-CN" dirty="0" err="1"/>
              <a:t>attrs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user = </a:t>
            </a:r>
            <a:r>
              <a:rPr lang="en-US" altLang="zh-CN" dirty="0" err="1"/>
              <a:t>saveUser</a:t>
            </a:r>
            <a:r>
              <a:rPr lang="en-US" altLang="zh-CN" dirty="0"/>
              <a:t>(</a:t>
            </a:r>
            <a:r>
              <a:rPr lang="en-US" altLang="zh-CN" dirty="0" err="1"/>
              <a:t>attrs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welcomeUser</a:t>
            </a:r>
            <a:r>
              <a:rPr lang="en-US" altLang="zh-CN" dirty="0"/>
              <a:t>(user);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saveUser</a:t>
            </a:r>
            <a:r>
              <a:rPr lang="en-US" altLang="zh-CN" dirty="0"/>
              <a:t> = function(</a:t>
            </a:r>
            <a:r>
              <a:rPr lang="en-US" altLang="zh-CN" dirty="0" err="1"/>
              <a:t>attrs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user = </a:t>
            </a:r>
            <a:r>
              <a:rPr lang="en-US" altLang="zh-CN" dirty="0" err="1"/>
              <a:t>Db.save</a:t>
            </a:r>
            <a:r>
              <a:rPr lang="en-US" altLang="zh-CN" dirty="0"/>
              <a:t>(</a:t>
            </a:r>
            <a:r>
              <a:rPr lang="en-US" altLang="zh-CN" dirty="0" err="1"/>
              <a:t>attrs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welcomeUser</a:t>
            </a:r>
            <a:r>
              <a:rPr lang="en-US" altLang="zh-CN" dirty="0"/>
              <a:t> = function(user) {</a:t>
            </a:r>
          </a:p>
          <a:p>
            <a:r>
              <a:rPr lang="en-US" altLang="zh-CN" dirty="0"/>
              <a:t>    Email(user, ...);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91968" y="189056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纯的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signUp</a:t>
            </a:r>
            <a:r>
              <a:rPr lang="en-US" altLang="zh-CN" dirty="0"/>
              <a:t> = function(</a:t>
            </a:r>
            <a:r>
              <a:rPr lang="en-US" altLang="zh-CN" dirty="0" err="1"/>
              <a:t>Db</a:t>
            </a:r>
            <a:r>
              <a:rPr lang="en-US" altLang="zh-CN" dirty="0"/>
              <a:t>, Email, </a:t>
            </a:r>
            <a:r>
              <a:rPr lang="en-US" altLang="zh-CN" dirty="0" err="1"/>
              <a:t>attrs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return function()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var</a:t>
            </a:r>
            <a:r>
              <a:rPr lang="en-US" altLang="zh-CN" dirty="0"/>
              <a:t> user = </a:t>
            </a:r>
            <a:r>
              <a:rPr lang="en-US" altLang="zh-CN" dirty="0" err="1"/>
              <a:t>saveUser</a:t>
            </a:r>
            <a:r>
              <a:rPr lang="en-US" altLang="zh-CN" dirty="0"/>
              <a:t>(</a:t>
            </a:r>
            <a:r>
              <a:rPr lang="en-US" altLang="zh-CN" dirty="0" err="1"/>
              <a:t>Db</a:t>
            </a:r>
            <a:r>
              <a:rPr lang="en-US" altLang="zh-CN" dirty="0"/>
              <a:t>, </a:t>
            </a:r>
            <a:r>
              <a:rPr lang="en-US" altLang="zh-CN" dirty="0" err="1"/>
              <a:t>attrs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welcomeUser</a:t>
            </a:r>
            <a:r>
              <a:rPr lang="en-US" altLang="zh-CN" dirty="0"/>
              <a:t>(Email, user);</a:t>
            </a:r>
          </a:p>
          <a:p>
            <a:r>
              <a:rPr lang="en-US" altLang="zh-CN" dirty="0"/>
              <a:t>  };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saveUser</a:t>
            </a:r>
            <a:r>
              <a:rPr lang="en-US" altLang="zh-CN" dirty="0"/>
              <a:t> = function(</a:t>
            </a:r>
            <a:r>
              <a:rPr lang="en-US" altLang="zh-CN" dirty="0" err="1"/>
              <a:t>Db</a:t>
            </a:r>
            <a:r>
              <a:rPr lang="en-US" altLang="zh-CN" dirty="0"/>
              <a:t>, </a:t>
            </a:r>
            <a:r>
              <a:rPr lang="en-US" altLang="zh-CN" dirty="0" err="1"/>
              <a:t>attrs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welcomeUser</a:t>
            </a:r>
            <a:r>
              <a:rPr lang="en-US" altLang="zh-CN" dirty="0"/>
              <a:t> = function(Email, user) {</a:t>
            </a:r>
          </a:p>
          <a:p>
            <a:r>
              <a:rPr lang="en-US" altLang="zh-CN" dirty="0"/>
              <a:t>    ...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7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26876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JavaScript </a:t>
            </a:r>
            <a:r>
              <a:rPr lang="zh-CN" altLang="en-US" dirty="0"/>
              <a:t>的设定中，可移植性可以意味着把函数序列化（</a:t>
            </a:r>
            <a:r>
              <a:rPr lang="en-US" altLang="zh-CN" dirty="0"/>
              <a:t>serializing</a:t>
            </a:r>
            <a:r>
              <a:rPr lang="zh-CN" altLang="en-US" dirty="0"/>
              <a:t>）并通过 </a:t>
            </a:r>
            <a:r>
              <a:rPr lang="en-US" altLang="zh-CN" dirty="0"/>
              <a:t>socket </a:t>
            </a:r>
            <a:r>
              <a:rPr lang="zh-CN" altLang="en-US" dirty="0"/>
              <a:t>发送。也可以意味着代码能够在 </a:t>
            </a:r>
            <a:r>
              <a:rPr lang="en-US" altLang="zh-CN" dirty="0"/>
              <a:t>web workers </a:t>
            </a:r>
            <a:r>
              <a:rPr lang="zh-CN" altLang="en-US" dirty="0"/>
              <a:t>中运行。总之，可移植性是一个非常强大的特性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命令式编程中“典型”的方法和过程都深深地根植于它们所在的环境中，通过状态、依赖和有效作用（</a:t>
            </a:r>
            <a:r>
              <a:rPr lang="en-US" altLang="zh-CN" dirty="0"/>
              <a:t>available effects</a:t>
            </a:r>
            <a:r>
              <a:rPr lang="zh-CN" altLang="en-US" dirty="0"/>
              <a:t>）达成；纯函数与此相反，它与环境无关，只要我们愿意，可以在任何地方运行它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你上一次把某个类方法拷贝到新的应用中是什么时候？我最喜欢的名言之一是 </a:t>
            </a:r>
            <a:r>
              <a:rPr lang="en-US" altLang="zh-CN" dirty="0" err="1"/>
              <a:t>Erlang</a:t>
            </a:r>
            <a:r>
              <a:rPr lang="en-US" altLang="zh-CN" dirty="0"/>
              <a:t> </a:t>
            </a:r>
            <a:r>
              <a:rPr lang="zh-CN" altLang="en-US" dirty="0"/>
              <a:t>语言的作者 </a:t>
            </a:r>
            <a:r>
              <a:rPr lang="en-US" altLang="zh-CN" dirty="0"/>
              <a:t>Joe Armstrong </a:t>
            </a:r>
            <a:r>
              <a:rPr lang="zh-CN" altLang="en-US" dirty="0"/>
              <a:t>说的这句话：“面向对象语言的问题是，它们永远都要随身携带那些隐式的环境。你只需要一个香蕉，但却得到一个拿着香蕉的大猩猩</a:t>
            </a:r>
            <a:r>
              <a:rPr lang="en-US" altLang="zh-CN" dirty="0"/>
              <a:t>...</a:t>
            </a:r>
            <a:r>
              <a:rPr lang="zh-CN" altLang="en-US" dirty="0"/>
              <a:t>以及整个丛林”。</a:t>
            </a:r>
          </a:p>
        </p:txBody>
      </p:sp>
    </p:spTree>
    <p:extLst>
      <p:ext uri="{BB962C8B-B14F-4D97-AF65-F5344CB8AC3E}">
        <p14:creationId xmlns:p14="http://schemas.microsoft.com/office/powerpoint/2010/main" val="29824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可测试性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628800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纯</a:t>
            </a:r>
            <a:r>
              <a:rPr lang="zh-CN" altLang="en-US" dirty="0"/>
              <a:t>函数让测试更加容易。我们不需要伪造一个“真实的”支付网关，或者每一次测试之前都要配置、之后都要断言状态（</a:t>
            </a:r>
            <a:r>
              <a:rPr lang="en-US" altLang="zh-CN" dirty="0"/>
              <a:t>assert the state</a:t>
            </a:r>
            <a:r>
              <a:rPr lang="zh-CN" altLang="en-US" dirty="0"/>
              <a:t>）。只需简单地给函数一个输入，然后断言输出就好了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事实上，我们发现函数式编程的社区正在开创一些新的测试工具，能够帮助我们自动生成输入并断言输出。这超出了本书范围，但是我强烈推荐你去试试 </a:t>
            </a:r>
            <a:r>
              <a:rPr lang="en-US" altLang="zh-CN" dirty="0" err="1"/>
              <a:t>Quickcheck</a:t>
            </a:r>
            <a:r>
              <a:rPr lang="en-US" altLang="zh-CN" dirty="0"/>
              <a:t>——</a:t>
            </a:r>
            <a:r>
              <a:rPr lang="zh-CN" altLang="en-US" dirty="0"/>
              <a:t>一个为函数式环境量身定制的测试工具。</a:t>
            </a:r>
          </a:p>
        </p:txBody>
      </p:sp>
    </p:spTree>
    <p:extLst>
      <p:ext uri="{BB962C8B-B14F-4D97-AF65-F5344CB8AC3E}">
        <p14:creationId xmlns:p14="http://schemas.microsoft.com/office/powerpoint/2010/main" val="33276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合理性</a:t>
            </a:r>
          </a:p>
        </p:txBody>
      </p:sp>
      <p:sp>
        <p:nvSpPr>
          <p:cNvPr id="4" name="矩形 3"/>
          <p:cNvSpPr/>
          <p:nvPr/>
        </p:nvSpPr>
        <p:spPr>
          <a:xfrm>
            <a:off x="810940" y="177281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很多人相信使用纯函数最大的好处是</a:t>
            </a:r>
            <a:r>
              <a:rPr lang="zh-CN" altLang="en-US" i="1" dirty="0"/>
              <a:t>引用透明性</a:t>
            </a:r>
            <a:r>
              <a:rPr lang="zh-CN" altLang="en-US" dirty="0"/>
              <a:t>（</a:t>
            </a:r>
            <a:r>
              <a:rPr lang="en-US" altLang="zh-CN" dirty="0"/>
              <a:t>referential transparency</a:t>
            </a:r>
            <a:r>
              <a:rPr lang="zh-CN" altLang="en-US" dirty="0"/>
              <a:t>）。如果一段代码可以替换成它执行所得的结果，而且是在不改变整个程序行为的前提下替换的，那么我们就说这段代码是引用透明的。</a:t>
            </a:r>
          </a:p>
          <a:p>
            <a:endParaRPr lang="en-US" altLang="zh-CN" dirty="0"/>
          </a:p>
          <a:p>
            <a:r>
              <a:rPr lang="zh-CN" altLang="en-US" dirty="0"/>
              <a:t>由于纯函数总是能够根据相同的输入返回相同的输出，所以它们就能够保证总是返回同一个结果，这也就保证了引用透明性。</a:t>
            </a:r>
          </a:p>
        </p:txBody>
      </p:sp>
    </p:spTree>
    <p:extLst>
      <p:ext uri="{BB962C8B-B14F-4D97-AF65-F5344CB8AC3E}">
        <p14:creationId xmlns:p14="http://schemas.microsoft.com/office/powerpoint/2010/main" val="15410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636912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我们可以并行运行任意纯函数。因为纯函数根本不需要访问共享的内存，而且根据其定义，纯函数也不会因副作用而进入竞争态（</a:t>
            </a:r>
            <a:r>
              <a:rPr lang="en-US" altLang="zh-CN" dirty="0"/>
              <a:t>race condition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并行代码在服务端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环境以及使用了 </a:t>
            </a:r>
            <a:r>
              <a:rPr lang="en-US" altLang="zh-CN" dirty="0"/>
              <a:t>web worker </a:t>
            </a:r>
            <a:r>
              <a:rPr lang="zh-CN" altLang="en-US" dirty="0"/>
              <a:t>的浏览器那里是非常容易实现的，因为它们使用了线程（</a:t>
            </a:r>
            <a:r>
              <a:rPr lang="en-US" altLang="zh-CN" dirty="0"/>
              <a:t>thread</a:t>
            </a:r>
            <a:r>
              <a:rPr lang="zh-CN" altLang="en-US" dirty="0"/>
              <a:t>）。不过出于对非纯函数复杂度的考虑，当前主流观点还是避免使用这种并行。</a:t>
            </a:r>
          </a:p>
        </p:txBody>
      </p:sp>
    </p:spTree>
    <p:extLst>
      <p:ext uri="{BB962C8B-B14F-4D97-AF65-F5344CB8AC3E}">
        <p14:creationId xmlns:p14="http://schemas.microsoft.com/office/powerpoint/2010/main" val="13736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1196752"/>
            <a:ext cx="4824536" cy="648896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柯里化 </a:t>
            </a:r>
            <a:r>
              <a:rPr lang="en-US" altLang="zh-CN" sz="3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curry</a:t>
            </a:r>
            <a:endParaRPr lang="zh-CN" altLang="en-US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55676" y="4581128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有些事物在你得到之前是无足轻重的，得到之后就不可或缺了。微波炉是这样，智能手机是这样，互联网也是这样</a:t>
            </a:r>
            <a:r>
              <a:rPr lang="en-US" altLang="zh-CN" dirty="0"/>
              <a:t>——</a:t>
            </a:r>
            <a:r>
              <a:rPr lang="zh-CN" altLang="en-US" dirty="0"/>
              <a:t>老人们在没有互联网的时候过得也很充实。</a:t>
            </a:r>
            <a:r>
              <a:rPr lang="zh-CN" altLang="en-US" dirty="0" smtClean="0"/>
              <a:t>对函数式编程来说，柯里化</a:t>
            </a:r>
            <a:r>
              <a:rPr lang="zh-CN" altLang="en-US" dirty="0"/>
              <a:t>（</a:t>
            </a:r>
            <a:r>
              <a:rPr lang="en-US" altLang="zh-CN" dirty="0"/>
              <a:t>curry</a:t>
            </a:r>
            <a:r>
              <a:rPr lang="zh-CN" altLang="en-US" dirty="0"/>
              <a:t>）也是这样。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0" y="2967335"/>
            <a:ext cx="5418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柯里化将多参数函数转化一个新函数：当接受部分参数时，返回等待接受剩余参数的新函数。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85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08720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你可以一次性地调用 </a:t>
            </a:r>
            <a:r>
              <a:rPr lang="en-US" altLang="zh-CN" dirty="0"/>
              <a:t>curry </a:t>
            </a:r>
            <a:r>
              <a:rPr lang="zh-CN" altLang="en-US" dirty="0"/>
              <a:t>函数，也可以每次只传一个参数分多次调用。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add = function(x) {</a:t>
            </a:r>
          </a:p>
          <a:p>
            <a:r>
              <a:rPr lang="en-US" altLang="zh-CN" dirty="0"/>
              <a:t>  return function(y) {</a:t>
            </a:r>
          </a:p>
          <a:p>
            <a:r>
              <a:rPr lang="en-US" altLang="zh-CN" dirty="0"/>
              <a:t>    return x + y;</a:t>
            </a:r>
          </a:p>
          <a:p>
            <a:r>
              <a:rPr lang="en-US" altLang="zh-CN" dirty="0"/>
              <a:t>  };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increment = add(1);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addTen</a:t>
            </a:r>
            <a:r>
              <a:rPr lang="en-US" altLang="zh-CN" dirty="0"/>
              <a:t> = add(10);</a:t>
            </a:r>
          </a:p>
          <a:p>
            <a:endParaRPr lang="en-US" altLang="zh-CN" dirty="0"/>
          </a:p>
          <a:p>
            <a:r>
              <a:rPr lang="en-US" altLang="zh-CN" dirty="0"/>
              <a:t>increment(2);</a:t>
            </a:r>
          </a:p>
          <a:p>
            <a:r>
              <a:rPr lang="en-US" altLang="zh-CN" dirty="0"/>
              <a:t>// 3</a:t>
            </a:r>
          </a:p>
          <a:p>
            <a:endParaRPr lang="en-US" altLang="zh-CN" dirty="0"/>
          </a:p>
          <a:p>
            <a:r>
              <a:rPr lang="en-US" altLang="zh-CN" dirty="0" err="1"/>
              <a:t>addTen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// 12</a:t>
            </a:r>
          </a:p>
          <a:p>
            <a:r>
              <a:rPr lang="zh-CN" altLang="en-US" dirty="0"/>
              <a:t>这里我们定义了一个 </a:t>
            </a:r>
            <a:r>
              <a:rPr lang="en-US" altLang="zh-CN" dirty="0"/>
              <a:t>add </a:t>
            </a:r>
            <a:r>
              <a:rPr lang="zh-CN" altLang="en-US" dirty="0"/>
              <a:t>函数，它接受一个参数并返回一个新的函数。调用 </a:t>
            </a:r>
            <a:r>
              <a:rPr lang="en-US" altLang="zh-CN" dirty="0"/>
              <a:t>add </a:t>
            </a:r>
            <a:r>
              <a:rPr lang="zh-CN" altLang="en-US" dirty="0"/>
              <a:t>之后，返回的函数就通过闭包的方式记住了 </a:t>
            </a:r>
            <a:r>
              <a:rPr lang="en-US" altLang="zh-CN" dirty="0"/>
              <a:t>add </a:t>
            </a:r>
            <a:r>
              <a:rPr lang="zh-CN" altLang="en-US" dirty="0"/>
              <a:t>的第一个参数。一次性地调用它实在是有点繁琐，好在我们可以使用一个特殊的 </a:t>
            </a:r>
            <a:r>
              <a:rPr lang="en-US" altLang="zh-CN" dirty="0"/>
              <a:t>curry </a:t>
            </a:r>
            <a:r>
              <a:rPr lang="zh-CN" altLang="en-US" dirty="0"/>
              <a:t>帮助函数（</a:t>
            </a:r>
            <a:r>
              <a:rPr lang="en-US" altLang="zh-CN" dirty="0"/>
              <a:t>helper function</a:t>
            </a:r>
            <a:r>
              <a:rPr lang="zh-CN" altLang="en-US" dirty="0"/>
              <a:t>）使这类函数的定义和调用更加容易。</a:t>
            </a:r>
          </a:p>
        </p:txBody>
      </p:sp>
    </p:spTree>
    <p:extLst>
      <p:ext uri="{BB962C8B-B14F-4D97-AF65-F5344CB8AC3E}">
        <p14:creationId xmlns:p14="http://schemas.microsoft.com/office/powerpoint/2010/main" val="12509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648896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一个简单例子</a:t>
            </a:r>
            <a:endParaRPr lang="zh-CN" altLang="en-US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79996"/>
            <a:ext cx="82626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我们来创建一些 </a:t>
            </a:r>
            <a:r>
              <a:rPr lang="en-US" altLang="zh-CN" dirty="0"/>
              <a:t>curry </a:t>
            </a:r>
            <a:r>
              <a:rPr lang="zh-CN" altLang="en-US" dirty="0"/>
              <a:t>函数享受下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curry = require('</a:t>
            </a:r>
            <a:r>
              <a:rPr lang="en-US" altLang="zh-CN" dirty="0" err="1"/>
              <a:t>lodash</a:t>
            </a:r>
            <a:r>
              <a:rPr lang="en-US" altLang="zh-CN" dirty="0"/>
              <a:t>').curry;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match = curry(function(what, 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str.match</a:t>
            </a:r>
            <a:r>
              <a:rPr lang="en-US" altLang="zh-CN" dirty="0"/>
              <a:t>(what);</a:t>
            </a:r>
          </a:p>
          <a:p>
            <a:r>
              <a:rPr lang="en-US" altLang="zh-CN" dirty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replace = curry(function(what, replacement, 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str.replace</a:t>
            </a:r>
            <a:r>
              <a:rPr lang="en-US" altLang="zh-CN" dirty="0"/>
              <a:t>(what, replacement);</a:t>
            </a:r>
          </a:p>
          <a:p>
            <a:r>
              <a:rPr lang="en-US" altLang="zh-CN" dirty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filter = curry(function(f, </a:t>
            </a:r>
            <a:r>
              <a:rPr lang="en-US" altLang="zh-CN" dirty="0" err="1"/>
              <a:t>ary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ary.filter</a:t>
            </a:r>
            <a:r>
              <a:rPr lang="en-US" altLang="zh-CN" dirty="0"/>
              <a:t>(f);</a:t>
            </a:r>
          </a:p>
          <a:p>
            <a:r>
              <a:rPr lang="en-US" altLang="zh-CN" dirty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map = curry(function(f, </a:t>
            </a:r>
            <a:r>
              <a:rPr lang="en-US" altLang="zh-CN" dirty="0" err="1"/>
              <a:t>ary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return </a:t>
            </a:r>
            <a:r>
              <a:rPr lang="en-US" altLang="zh-CN" dirty="0" err="1"/>
              <a:t>ary.map</a:t>
            </a:r>
            <a:r>
              <a:rPr lang="en-US" altLang="zh-CN" dirty="0"/>
              <a:t>(f);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zh-CN" altLang="en-US" dirty="0" smtClean="0"/>
              <a:t>上面</a:t>
            </a:r>
            <a:r>
              <a:rPr lang="zh-CN" altLang="en-US" dirty="0"/>
              <a:t>的代码中遵循的是一种简单，同时也非常重要的模式。即策略性地把要操作的数据（</a:t>
            </a:r>
            <a:r>
              <a:rPr lang="en-US" altLang="zh-CN" dirty="0"/>
              <a:t>String</a:t>
            </a:r>
            <a:r>
              <a:rPr lang="zh-CN" altLang="en-US" dirty="0"/>
              <a:t>， </a:t>
            </a:r>
            <a:r>
              <a:rPr lang="en-US" altLang="zh-CN" dirty="0"/>
              <a:t>Array</a:t>
            </a:r>
            <a:r>
              <a:rPr lang="zh-CN" altLang="en-US" dirty="0"/>
              <a:t>）放到最后一个参数里。到使用它们的时候你就明白这样做的原因是什么了。</a:t>
            </a:r>
          </a:p>
        </p:txBody>
      </p:sp>
    </p:spTree>
    <p:extLst>
      <p:ext uri="{BB962C8B-B14F-4D97-AF65-F5344CB8AC3E}">
        <p14:creationId xmlns:p14="http://schemas.microsoft.com/office/powerpoint/2010/main" val="2824582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1364" y="332656"/>
            <a:ext cx="963081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match(/\s+/g, "hello world");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[ ' ' </a:t>
            </a:r>
            <a:r>
              <a:rPr lang="en-US" altLang="zh-CN" dirty="0" smtClean="0">
                <a:solidFill>
                  <a:srgbClr val="0070C0"/>
                </a:solidFill>
              </a:rPr>
              <a:t>]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match(/\s+/g)("hello world");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[ ' ' </a:t>
            </a:r>
            <a:r>
              <a:rPr lang="en-US" altLang="zh-CN" dirty="0" smtClean="0">
                <a:solidFill>
                  <a:srgbClr val="0070C0"/>
                </a:solidFill>
              </a:rPr>
              <a:t>]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hasSpaces</a:t>
            </a:r>
            <a:r>
              <a:rPr lang="en-US" altLang="zh-CN" dirty="0"/>
              <a:t> = match(/\s+/g);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function(x) { return </a:t>
            </a:r>
            <a:r>
              <a:rPr lang="en-US" altLang="zh-CN" dirty="0" err="1">
                <a:solidFill>
                  <a:srgbClr val="0070C0"/>
                </a:solidFill>
              </a:rPr>
              <a:t>x.match</a:t>
            </a:r>
            <a:r>
              <a:rPr lang="en-US" altLang="zh-CN" dirty="0">
                <a:solidFill>
                  <a:srgbClr val="0070C0"/>
                </a:solidFill>
              </a:rPr>
              <a:t>(/\s+/g) 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hasSpaces</a:t>
            </a:r>
            <a:r>
              <a:rPr lang="en-US" altLang="zh-CN" dirty="0"/>
              <a:t>("hello world");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[ ' ' </a:t>
            </a:r>
            <a:r>
              <a:rPr lang="en-US" altLang="zh-CN" dirty="0">
                <a:solidFill>
                  <a:srgbClr val="0070C0"/>
                </a:solidFill>
              </a:rPr>
              <a:t>]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hasSpaces</a:t>
            </a:r>
            <a:r>
              <a:rPr lang="en-US" altLang="zh-CN" dirty="0"/>
              <a:t>("</a:t>
            </a:r>
            <a:r>
              <a:rPr lang="en-US" altLang="zh-CN" dirty="0" err="1"/>
              <a:t>spaceless</a:t>
            </a:r>
            <a:r>
              <a:rPr lang="en-US" altLang="zh-CN" dirty="0"/>
              <a:t>");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en-US" altLang="zh-CN" dirty="0">
                <a:solidFill>
                  <a:srgbClr val="0070C0"/>
                </a:solidFill>
              </a:rPr>
              <a:t>null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filter(</a:t>
            </a:r>
            <a:r>
              <a:rPr lang="en-US" altLang="zh-CN" dirty="0" err="1"/>
              <a:t>hasSpaces</a:t>
            </a:r>
            <a:r>
              <a:rPr lang="en-US" altLang="zh-CN" dirty="0"/>
              <a:t>, ["</a:t>
            </a:r>
            <a:r>
              <a:rPr lang="en-US" altLang="zh-CN" dirty="0" err="1"/>
              <a:t>tori_spelling</a:t>
            </a:r>
            <a:r>
              <a:rPr lang="en-US" altLang="zh-CN" dirty="0"/>
              <a:t>", "tori </a:t>
            </a:r>
            <a:r>
              <a:rPr lang="en-US" altLang="zh-CN" dirty="0" err="1"/>
              <a:t>amos</a:t>
            </a:r>
            <a:r>
              <a:rPr lang="en-US" altLang="zh-CN" dirty="0"/>
              <a:t>"]);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["tori </a:t>
            </a:r>
            <a:r>
              <a:rPr lang="en-US" altLang="zh-CN" dirty="0" err="1">
                <a:solidFill>
                  <a:srgbClr val="0070C0"/>
                </a:solidFill>
              </a:rPr>
              <a:t>amos</a:t>
            </a:r>
            <a:r>
              <a:rPr lang="en-US" altLang="zh-CN" dirty="0">
                <a:solidFill>
                  <a:srgbClr val="0070C0"/>
                </a:solidFill>
              </a:rPr>
              <a:t>"]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findSpaces</a:t>
            </a:r>
            <a:r>
              <a:rPr lang="en-US" altLang="zh-CN" dirty="0"/>
              <a:t> = filter(</a:t>
            </a:r>
            <a:r>
              <a:rPr lang="en-US" altLang="zh-CN" dirty="0" err="1"/>
              <a:t>hasSpaces</a:t>
            </a:r>
            <a:r>
              <a:rPr lang="en-US" altLang="zh-CN" dirty="0"/>
              <a:t>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function(</a:t>
            </a:r>
            <a:r>
              <a:rPr lang="en-US" altLang="zh-CN" dirty="0" err="1">
                <a:solidFill>
                  <a:srgbClr val="0070C0"/>
                </a:solidFill>
              </a:rPr>
              <a:t>xs</a:t>
            </a:r>
            <a:r>
              <a:rPr lang="en-US" altLang="zh-CN" dirty="0">
                <a:solidFill>
                  <a:srgbClr val="0070C0"/>
                </a:solidFill>
              </a:rPr>
              <a:t>) { return </a:t>
            </a:r>
            <a:r>
              <a:rPr lang="en-US" altLang="zh-CN" dirty="0" err="1">
                <a:solidFill>
                  <a:srgbClr val="0070C0"/>
                </a:solidFill>
              </a:rPr>
              <a:t>xs.filter</a:t>
            </a:r>
            <a:r>
              <a:rPr lang="en-US" altLang="zh-CN" dirty="0">
                <a:solidFill>
                  <a:srgbClr val="0070C0"/>
                </a:solidFill>
              </a:rPr>
              <a:t>(function(x) { return </a:t>
            </a:r>
            <a:r>
              <a:rPr lang="en-US" altLang="zh-CN" dirty="0" err="1">
                <a:solidFill>
                  <a:srgbClr val="0070C0"/>
                </a:solidFill>
              </a:rPr>
              <a:t>x.match</a:t>
            </a:r>
            <a:r>
              <a:rPr lang="en-US" altLang="zh-CN" dirty="0">
                <a:solidFill>
                  <a:srgbClr val="0070C0"/>
                </a:solidFill>
              </a:rPr>
              <a:t>(/\s+/g) }) }</a:t>
            </a:r>
          </a:p>
          <a:p>
            <a:r>
              <a:rPr lang="en-US" altLang="zh-CN" dirty="0" err="1" smtClean="0"/>
              <a:t>findSpaces</a:t>
            </a:r>
            <a:r>
              <a:rPr lang="en-US" altLang="zh-CN" dirty="0"/>
              <a:t>(["</a:t>
            </a:r>
            <a:r>
              <a:rPr lang="en-US" altLang="zh-CN" dirty="0" err="1"/>
              <a:t>tori_spelling</a:t>
            </a:r>
            <a:r>
              <a:rPr lang="en-US" altLang="zh-CN" dirty="0"/>
              <a:t>", "tori </a:t>
            </a:r>
            <a:r>
              <a:rPr lang="en-US" altLang="zh-CN" dirty="0" err="1"/>
              <a:t>amos</a:t>
            </a:r>
            <a:r>
              <a:rPr lang="en-US" altLang="zh-CN" dirty="0"/>
              <a:t>"]);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["tori </a:t>
            </a:r>
            <a:r>
              <a:rPr lang="en-US" altLang="zh-CN" dirty="0" err="1">
                <a:solidFill>
                  <a:srgbClr val="0070C0"/>
                </a:solidFill>
              </a:rPr>
              <a:t>amos</a:t>
            </a:r>
            <a:r>
              <a:rPr lang="en-US" altLang="zh-CN" dirty="0">
                <a:solidFill>
                  <a:srgbClr val="0070C0"/>
                </a:solidFill>
              </a:rPr>
              <a:t>"]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noVowels</a:t>
            </a:r>
            <a:r>
              <a:rPr lang="en-US" altLang="zh-CN" dirty="0"/>
              <a:t> = replace(/[</a:t>
            </a:r>
            <a:r>
              <a:rPr lang="en-US" altLang="zh-CN" dirty="0" err="1"/>
              <a:t>aeiou</a:t>
            </a:r>
            <a:r>
              <a:rPr lang="en-US" altLang="zh-CN" dirty="0"/>
              <a:t>]/</a:t>
            </a:r>
            <a:r>
              <a:rPr lang="en-US" altLang="zh-CN" dirty="0" err="1"/>
              <a:t>ig</a:t>
            </a:r>
            <a:r>
              <a:rPr lang="en-US" altLang="zh-CN" dirty="0"/>
              <a:t>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function(replacement, x) { return </a:t>
            </a:r>
            <a:r>
              <a:rPr lang="en-US" altLang="zh-CN" dirty="0" err="1">
                <a:solidFill>
                  <a:srgbClr val="0070C0"/>
                </a:solidFill>
              </a:rPr>
              <a:t>x.replace</a:t>
            </a:r>
            <a:r>
              <a:rPr lang="en-US" altLang="zh-CN" dirty="0">
                <a:solidFill>
                  <a:srgbClr val="0070C0"/>
                </a:solidFill>
              </a:rPr>
              <a:t>(/[</a:t>
            </a:r>
            <a:r>
              <a:rPr lang="en-US" altLang="zh-CN" dirty="0" err="1">
                <a:solidFill>
                  <a:srgbClr val="0070C0"/>
                </a:solidFill>
              </a:rPr>
              <a:t>aeiou</a:t>
            </a:r>
            <a:r>
              <a:rPr lang="en-US" altLang="zh-CN" dirty="0">
                <a:solidFill>
                  <a:srgbClr val="0070C0"/>
                </a:solidFill>
              </a:rPr>
              <a:t>]/</a:t>
            </a:r>
            <a:r>
              <a:rPr lang="en-US" altLang="zh-CN" dirty="0" err="1">
                <a:solidFill>
                  <a:srgbClr val="0070C0"/>
                </a:solidFill>
              </a:rPr>
              <a:t>ig</a:t>
            </a:r>
            <a:r>
              <a:rPr lang="en-US" altLang="zh-CN" dirty="0">
                <a:solidFill>
                  <a:srgbClr val="0070C0"/>
                </a:solidFill>
              </a:rPr>
              <a:t>, replacement) 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censored = </a:t>
            </a:r>
            <a:r>
              <a:rPr lang="en-US" altLang="zh-CN" dirty="0" err="1"/>
              <a:t>noVowels</a:t>
            </a:r>
            <a:r>
              <a:rPr lang="en-US" altLang="zh-CN" dirty="0"/>
              <a:t>("*");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function(x) { return </a:t>
            </a:r>
            <a:r>
              <a:rPr lang="en-US" altLang="zh-CN" dirty="0" err="1">
                <a:solidFill>
                  <a:srgbClr val="0070C0"/>
                </a:solidFill>
              </a:rPr>
              <a:t>x.replace</a:t>
            </a:r>
            <a:r>
              <a:rPr lang="en-US" altLang="zh-CN" dirty="0">
                <a:solidFill>
                  <a:srgbClr val="0070C0"/>
                </a:solidFill>
              </a:rPr>
              <a:t>(/[</a:t>
            </a:r>
            <a:r>
              <a:rPr lang="en-US" altLang="zh-CN" dirty="0" err="1">
                <a:solidFill>
                  <a:srgbClr val="0070C0"/>
                </a:solidFill>
              </a:rPr>
              <a:t>aeiou</a:t>
            </a:r>
            <a:r>
              <a:rPr lang="en-US" altLang="zh-CN" dirty="0">
                <a:solidFill>
                  <a:srgbClr val="0070C0"/>
                </a:solidFill>
              </a:rPr>
              <a:t>]/</a:t>
            </a:r>
            <a:r>
              <a:rPr lang="en-US" altLang="zh-CN" dirty="0" err="1">
                <a:solidFill>
                  <a:srgbClr val="0070C0"/>
                </a:solidFill>
              </a:rPr>
              <a:t>ig</a:t>
            </a:r>
            <a:r>
              <a:rPr lang="en-US" altLang="zh-CN" dirty="0">
                <a:solidFill>
                  <a:srgbClr val="0070C0"/>
                </a:solidFill>
              </a:rPr>
              <a:t>, "*") }</a:t>
            </a:r>
          </a:p>
          <a:p>
            <a:r>
              <a:rPr lang="en-US" altLang="zh-CN" dirty="0" smtClean="0"/>
              <a:t>censored</a:t>
            </a:r>
            <a:r>
              <a:rPr lang="en-US" altLang="zh-CN" dirty="0"/>
              <a:t>("Chocolate Rain");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'</a:t>
            </a:r>
            <a:r>
              <a:rPr lang="en-US" altLang="zh-CN" dirty="0" err="1">
                <a:solidFill>
                  <a:srgbClr val="0070C0"/>
                </a:solidFill>
              </a:rPr>
              <a:t>Ch</a:t>
            </a:r>
            <a:r>
              <a:rPr lang="en-US" altLang="zh-CN" dirty="0">
                <a:solidFill>
                  <a:srgbClr val="0070C0"/>
                </a:solidFill>
              </a:rPr>
              <a:t>*c*l*t* R**n'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51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1268760"/>
            <a:ext cx="4824536" cy="710451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代码组合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3728" y="2414557"/>
            <a:ext cx="5598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这就是 组合（</a:t>
            </a:r>
            <a:r>
              <a:rPr lang="en-US" altLang="zh-CN" dirty="0"/>
              <a:t>compose</a:t>
            </a:r>
            <a:r>
              <a:rPr lang="zh-CN" altLang="en-US" dirty="0"/>
              <a:t>，以下将称之为组合）：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compose = function(</a:t>
            </a:r>
            <a:r>
              <a:rPr lang="en-US" altLang="zh-CN" dirty="0" err="1"/>
              <a:t>f,g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return function(x) {</a:t>
            </a:r>
          </a:p>
          <a:p>
            <a:r>
              <a:rPr lang="en-US" altLang="zh-CN" dirty="0"/>
              <a:t>    return f(g(x));</a:t>
            </a:r>
          </a:p>
          <a:p>
            <a:r>
              <a:rPr lang="en-US" altLang="zh-CN" dirty="0"/>
              <a:t>  };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81750" y="4233425"/>
            <a:ext cx="7052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 </a:t>
            </a:r>
            <a:r>
              <a:rPr lang="zh-CN" altLang="en-US" dirty="0"/>
              <a:t>和 </a:t>
            </a:r>
            <a:r>
              <a:rPr lang="en-US" altLang="zh-CN" dirty="0"/>
              <a:t>g </a:t>
            </a:r>
            <a:r>
              <a:rPr lang="zh-CN" altLang="en-US" dirty="0"/>
              <a:t>都是函数，</a:t>
            </a:r>
            <a:r>
              <a:rPr lang="en-US" altLang="zh-CN" dirty="0"/>
              <a:t>x </a:t>
            </a:r>
            <a:r>
              <a:rPr lang="zh-CN" altLang="en-US" dirty="0"/>
              <a:t>是在它们之间通过“管道”传输的值。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549052" y="551723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组合看起来像是在饲养函数。你就是饲养员，选择两个有特点又遭你喜欢的函数，让它们结合，产下一个崭新的函数</a:t>
            </a:r>
          </a:p>
        </p:txBody>
      </p:sp>
    </p:spTree>
    <p:extLst>
      <p:ext uri="{BB962C8B-B14F-4D97-AF65-F5344CB8AC3E}">
        <p14:creationId xmlns:p14="http://schemas.microsoft.com/office/powerpoint/2010/main" val="27234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268760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toUpperCase</a:t>
            </a:r>
            <a:r>
              <a:rPr lang="en-US" altLang="zh-CN" dirty="0"/>
              <a:t> = function(x) { return </a:t>
            </a:r>
            <a:r>
              <a:rPr lang="en-US" altLang="zh-CN" dirty="0" err="1"/>
              <a:t>x.toUpperCase</a:t>
            </a:r>
            <a:r>
              <a:rPr lang="en-US" altLang="zh-CN" dirty="0"/>
              <a:t>(); };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exclaim = function(x) { return x + '!'; };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shout = compose(exclaim, </a:t>
            </a:r>
            <a:r>
              <a:rPr lang="en-US" altLang="zh-CN" dirty="0" err="1"/>
              <a:t>toUpperCase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shout("send in the clowns");</a:t>
            </a:r>
          </a:p>
          <a:p>
            <a:r>
              <a:rPr lang="en-US" altLang="zh-CN" dirty="0"/>
              <a:t>//=&gt; "SEND IN THE CLOWNS!"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compose </a:t>
            </a:r>
            <a:r>
              <a:rPr lang="zh-CN" altLang="en-US" dirty="0"/>
              <a:t>的定义中，</a:t>
            </a:r>
            <a:r>
              <a:rPr lang="en-US" altLang="zh-CN" dirty="0"/>
              <a:t>g </a:t>
            </a:r>
            <a:r>
              <a:rPr lang="zh-CN" altLang="en-US" dirty="0"/>
              <a:t>将先于 </a:t>
            </a:r>
            <a:r>
              <a:rPr lang="en-US" altLang="zh-CN" dirty="0"/>
              <a:t>f </a:t>
            </a:r>
            <a:r>
              <a:rPr lang="zh-CN" altLang="en-US" dirty="0"/>
              <a:t>执行，因此就创建了一个从右到左的数据流。这样做的可读性远远高于嵌套一大堆的函数调用，如果不用组合，</a:t>
            </a:r>
            <a:r>
              <a:rPr lang="en-US" altLang="zh-CN" dirty="0"/>
              <a:t>shout </a:t>
            </a:r>
            <a:r>
              <a:rPr lang="zh-CN" altLang="en-US" dirty="0"/>
              <a:t>函数将会是这样的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shout = function(x){</a:t>
            </a:r>
          </a:p>
          <a:p>
            <a:r>
              <a:rPr lang="en-US" altLang="zh-CN" dirty="0"/>
              <a:t>  return exclaim(</a:t>
            </a:r>
            <a:r>
              <a:rPr lang="en-US" altLang="zh-CN" dirty="0" err="1"/>
              <a:t>toUpperCase</a:t>
            </a:r>
            <a:r>
              <a:rPr lang="en-US" altLang="zh-CN" dirty="0"/>
              <a:t>(x));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333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305342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head = function(x) { return x[0]; };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reverse = reduce(function(</a:t>
            </a:r>
            <a:r>
              <a:rPr lang="en-US" altLang="zh-CN" dirty="0" err="1"/>
              <a:t>acc</a:t>
            </a:r>
            <a:r>
              <a:rPr lang="en-US" altLang="zh-CN" dirty="0"/>
              <a:t>, x){ return [x].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acc</a:t>
            </a:r>
            <a:r>
              <a:rPr lang="en-US" altLang="zh-CN" dirty="0"/>
              <a:t>); }, []);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last = compose(head, reverse);</a:t>
            </a:r>
          </a:p>
          <a:p>
            <a:endParaRPr lang="en-US" altLang="zh-CN" dirty="0"/>
          </a:p>
          <a:p>
            <a:r>
              <a:rPr lang="en-US" altLang="zh-CN" dirty="0"/>
              <a:t>last(['</a:t>
            </a:r>
            <a:r>
              <a:rPr lang="en-US" altLang="zh-CN" dirty="0" err="1"/>
              <a:t>jumpkick</a:t>
            </a:r>
            <a:r>
              <a:rPr lang="en-US" altLang="zh-CN" dirty="0"/>
              <a:t>', 'roundhouse', 'uppercut']);</a:t>
            </a:r>
          </a:p>
          <a:p>
            <a:r>
              <a:rPr lang="en-US" altLang="zh-CN" dirty="0"/>
              <a:t>//=&gt; </a:t>
            </a:r>
            <a:r>
              <a:rPr lang="en-US" altLang="zh-CN" dirty="0" smtClean="0"/>
              <a:t>'uppercut‘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reverse </a:t>
            </a:r>
            <a:r>
              <a:rPr lang="zh-CN" altLang="en-US" dirty="0"/>
              <a:t>反转列表，</a:t>
            </a:r>
            <a:r>
              <a:rPr lang="en-US" altLang="zh-CN" dirty="0"/>
              <a:t>head </a:t>
            </a:r>
            <a:r>
              <a:rPr lang="zh-CN" altLang="en-US" dirty="0"/>
              <a:t>取列表中的第一个元素；所以结果就是得到了一个 </a:t>
            </a:r>
            <a:r>
              <a:rPr lang="en-US" altLang="zh-CN" dirty="0"/>
              <a:t>last </a:t>
            </a:r>
            <a:r>
              <a:rPr lang="zh-CN" altLang="en-US" dirty="0"/>
              <a:t>函数</a:t>
            </a:r>
            <a:r>
              <a:rPr lang="zh-CN" altLang="en-US" dirty="0" smtClean="0"/>
              <a:t>（即</a:t>
            </a:r>
            <a:r>
              <a:rPr lang="zh-CN" altLang="en-US" dirty="0"/>
              <a:t>取列表的最后一个元素），虽然它性能不高。这个组合中函数的执行顺序应该是显而易见的。尽管我们可以定义一个从左向右的版本，但是从右向左执行更加能够反映数学上的含义</a:t>
            </a:r>
            <a:r>
              <a:rPr lang="en-US" altLang="zh-CN" dirty="0"/>
              <a:t>——</a:t>
            </a:r>
            <a:r>
              <a:rPr lang="zh-CN" altLang="en-US" dirty="0"/>
              <a:t>是的，组合的概念直接来自于数学课本。</a:t>
            </a:r>
          </a:p>
        </p:txBody>
      </p:sp>
    </p:spTree>
    <p:extLst>
      <p:ext uri="{BB962C8B-B14F-4D97-AF65-F5344CB8AC3E}">
        <p14:creationId xmlns:p14="http://schemas.microsoft.com/office/powerpoint/2010/main" val="113392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889844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所有</a:t>
            </a:r>
            <a:r>
              <a:rPr lang="zh-CN" altLang="en-US" dirty="0"/>
              <a:t>的组合都有的一个</a:t>
            </a:r>
            <a:r>
              <a:rPr lang="zh-CN" altLang="en-US" dirty="0" smtClean="0"/>
              <a:t>特性。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zh-CN" altLang="en-US" dirty="0">
                <a:solidFill>
                  <a:srgbClr val="0070C0"/>
                </a:solidFill>
              </a:rPr>
              <a:t>结合律（</a:t>
            </a:r>
            <a:r>
              <a:rPr lang="en-US" altLang="zh-CN" dirty="0">
                <a:solidFill>
                  <a:srgbClr val="0070C0"/>
                </a:solidFill>
              </a:rPr>
              <a:t>associativity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var</a:t>
            </a:r>
            <a:r>
              <a:rPr lang="en-US" altLang="zh-CN" dirty="0">
                <a:solidFill>
                  <a:srgbClr val="0070C0"/>
                </a:solidFill>
              </a:rPr>
              <a:t> associative = compose(f, compose(g, h)) == compose(compose(f, g), h);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en-US" altLang="zh-CN" dirty="0" smtClean="0">
                <a:solidFill>
                  <a:srgbClr val="0070C0"/>
                </a:solidFill>
              </a:rPr>
              <a:t>true</a:t>
            </a:r>
          </a:p>
          <a:p>
            <a:endParaRPr lang="en-US" altLang="zh-CN" dirty="0"/>
          </a:p>
          <a:p>
            <a:r>
              <a:rPr lang="zh-CN" altLang="en-US" dirty="0"/>
              <a:t>这个特性就是结合律，符合结合律意味着不管你是把 </a:t>
            </a:r>
            <a:r>
              <a:rPr lang="en-US" altLang="zh-CN" dirty="0"/>
              <a:t>g </a:t>
            </a:r>
            <a:r>
              <a:rPr lang="zh-CN" altLang="en-US" dirty="0"/>
              <a:t>和 </a:t>
            </a:r>
            <a:r>
              <a:rPr lang="en-US" altLang="zh-CN" dirty="0"/>
              <a:t>h </a:t>
            </a:r>
            <a:r>
              <a:rPr lang="zh-CN" altLang="en-US" dirty="0"/>
              <a:t>分到一组，还是把 </a:t>
            </a:r>
            <a:r>
              <a:rPr lang="en-US" altLang="zh-CN" dirty="0"/>
              <a:t>f </a:t>
            </a:r>
            <a:r>
              <a:rPr lang="zh-CN" altLang="en-US" dirty="0"/>
              <a:t>和 </a:t>
            </a:r>
            <a:r>
              <a:rPr lang="en-US" altLang="zh-CN" dirty="0"/>
              <a:t>g </a:t>
            </a:r>
            <a:r>
              <a:rPr lang="zh-CN" altLang="en-US" dirty="0"/>
              <a:t>分到一组都不重要。所以，如果我们想把字符串变为大写，可以这么写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compose(</a:t>
            </a:r>
            <a:r>
              <a:rPr lang="en-US" altLang="zh-CN" dirty="0" err="1">
                <a:solidFill>
                  <a:srgbClr val="0070C0"/>
                </a:solidFill>
              </a:rPr>
              <a:t>toUpperCase</a:t>
            </a:r>
            <a:r>
              <a:rPr lang="en-US" altLang="zh-CN" dirty="0">
                <a:solidFill>
                  <a:srgbClr val="0070C0"/>
                </a:solidFill>
              </a:rPr>
              <a:t>, compose(head, reverse));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zh-CN" altLang="en-US" dirty="0">
                <a:solidFill>
                  <a:srgbClr val="0070C0"/>
                </a:solidFill>
              </a:rPr>
              <a:t>或者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compose(compose(</a:t>
            </a:r>
            <a:r>
              <a:rPr lang="en-US" altLang="zh-CN" dirty="0" err="1">
                <a:solidFill>
                  <a:srgbClr val="0070C0"/>
                </a:solidFill>
              </a:rPr>
              <a:t>toUpperCase</a:t>
            </a:r>
            <a:r>
              <a:rPr lang="en-US" altLang="zh-CN" dirty="0">
                <a:solidFill>
                  <a:srgbClr val="0070C0"/>
                </a:solidFill>
              </a:rPr>
              <a:t>, head), reverse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因为如何为 </a:t>
            </a:r>
            <a:r>
              <a:rPr lang="en-US" altLang="zh-CN" dirty="0"/>
              <a:t>compose </a:t>
            </a:r>
            <a:r>
              <a:rPr lang="zh-CN" altLang="en-US" dirty="0"/>
              <a:t>的调用分组不重要，所以结果都是一样的</a:t>
            </a:r>
          </a:p>
        </p:txBody>
      </p:sp>
    </p:spTree>
    <p:extLst>
      <p:ext uri="{BB962C8B-B14F-4D97-AF65-F5344CB8AC3E}">
        <p14:creationId xmlns:p14="http://schemas.microsoft.com/office/powerpoint/2010/main" val="3573831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052736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前面的例子中我们必须要写两个组合才行，但既然组合是符合结合律的，我们就可以只写一个，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而且想传给它多少个函数就传给它多少个，然后让它自己决定如何分组。</a:t>
            </a:r>
          </a:p>
          <a:p>
            <a:endParaRPr lang="zh-CN" altLang="en-US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lastUpper</a:t>
            </a:r>
            <a:r>
              <a:rPr lang="en-US" altLang="zh-CN" dirty="0"/>
              <a:t> = compose(</a:t>
            </a:r>
            <a:r>
              <a:rPr lang="en-US" altLang="zh-CN" dirty="0" err="1"/>
              <a:t>toUpperCase</a:t>
            </a:r>
            <a:r>
              <a:rPr lang="en-US" altLang="zh-CN" dirty="0"/>
              <a:t>, head, reverse);</a:t>
            </a:r>
          </a:p>
          <a:p>
            <a:endParaRPr lang="en-US" altLang="zh-CN" dirty="0"/>
          </a:p>
          <a:p>
            <a:r>
              <a:rPr lang="en-US" altLang="zh-CN" dirty="0" err="1"/>
              <a:t>lastUpper</a:t>
            </a:r>
            <a:r>
              <a:rPr lang="en-US" altLang="zh-CN" dirty="0"/>
              <a:t>(['</a:t>
            </a:r>
            <a:r>
              <a:rPr lang="en-US" altLang="zh-CN" dirty="0" err="1"/>
              <a:t>jumpkick</a:t>
            </a:r>
            <a:r>
              <a:rPr lang="en-US" altLang="zh-CN" dirty="0"/>
              <a:t>', 'roundhouse', 'uppercut']);</a:t>
            </a:r>
          </a:p>
          <a:p>
            <a:r>
              <a:rPr lang="en-US" altLang="zh-CN" dirty="0"/>
              <a:t>//=&gt; 'UPPERCUT'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loudLastUpper</a:t>
            </a:r>
            <a:r>
              <a:rPr lang="en-US" altLang="zh-CN" dirty="0"/>
              <a:t> = compose(exclaim, </a:t>
            </a:r>
            <a:r>
              <a:rPr lang="en-US" altLang="zh-CN" dirty="0" err="1"/>
              <a:t>toUpperCase</a:t>
            </a:r>
            <a:r>
              <a:rPr lang="en-US" altLang="zh-CN" dirty="0"/>
              <a:t>, head, reverse)</a:t>
            </a:r>
          </a:p>
          <a:p>
            <a:endParaRPr lang="en-US" altLang="zh-CN" dirty="0"/>
          </a:p>
          <a:p>
            <a:r>
              <a:rPr lang="en-US" altLang="zh-CN" dirty="0" err="1"/>
              <a:t>loudLastUpper</a:t>
            </a:r>
            <a:r>
              <a:rPr lang="en-US" altLang="zh-CN" dirty="0"/>
              <a:t>(['</a:t>
            </a:r>
            <a:r>
              <a:rPr lang="en-US" altLang="zh-CN" dirty="0" err="1"/>
              <a:t>jumpkick</a:t>
            </a:r>
            <a:r>
              <a:rPr lang="en-US" altLang="zh-CN" dirty="0"/>
              <a:t>', 'roundhouse', 'uppercut']);</a:t>
            </a:r>
          </a:p>
          <a:p>
            <a:r>
              <a:rPr lang="en-US" altLang="zh-CN" dirty="0"/>
              <a:t>//=&gt; 'UPPERCUT</a:t>
            </a:r>
            <a:r>
              <a:rPr lang="en-US" altLang="zh-CN" dirty="0" smtClean="0"/>
              <a:t>!‘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运用结合律能为我们带来强大的灵活性</a:t>
            </a:r>
          </a:p>
        </p:txBody>
      </p:sp>
    </p:spTree>
    <p:extLst>
      <p:ext uri="{BB962C8B-B14F-4D97-AF65-F5344CB8AC3E}">
        <p14:creationId xmlns:p14="http://schemas.microsoft.com/office/powerpoint/2010/main" val="4058899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896" y="908720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结合律的一大好处是任何一个函数分组都可以被拆开来，然后再以它们自己的组合方式打包在一起。让我们来重构重构前面的例子：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loudLastUpper</a:t>
            </a:r>
            <a:r>
              <a:rPr lang="en-US" altLang="zh-CN" dirty="0"/>
              <a:t> = compose(exclaim, </a:t>
            </a:r>
            <a:r>
              <a:rPr lang="en-US" altLang="zh-CN" dirty="0" err="1"/>
              <a:t>toUpperCase</a:t>
            </a:r>
            <a:r>
              <a:rPr lang="en-US" altLang="zh-CN" dirty="0"/>
              <a:t>, head, reverse);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或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last = compose(head, reverse);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loudLastUpper</a:t>
            </a:r>
            <a:r>
              <a:rPr lang="en-US" altLang="zh-CN" dirty="0"/>
              <a:t> = compose(exclaim, </a:t>
            </a:r>
            <a:r>
              <a:rPr lang="en-US" altLang="zh-CN" dirty="0" err="1"/>
              <a:t>toUpperCase</a:t>
            </a:r>
            <a:r>
              <a:rPr lang="en-US" altLang="zh-CN" dirty="0"/>
              <a:t>, last);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或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last = compose(head, reverse);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angry = compose(exclaim, </a:t>
            </a:r>
            <a:r>
              <a:rPr lang="en-US" altLang="zh-CN" dirty="0" err="1"/>
              <a:t>toUpperCase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loudLastUpper</a:t>
            </a:r>
            <a:r>
              <a:rPr lang="en-US" altLang="zh-CN" dirty="0"/>
              <a:t> = compose(angry, last);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更多变种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关于如何组合，并没有标准的答案</a:t>
            </a:r>
            <a:r>
              <a:rPr lang="en-US" altLang="zh-CN" dirty="0"/>
              <a:t>——</a:t>
            </a:r>
            <a:r>
              <a:rPr lang="zh-CN" altLang="en-US" dirty="0"/>
              <a:t>我们只是以自己喜欢的方式搭乐高积木罢了。通常来说，最佳实践是让组合可重用，就像 </a:t>
            </a:r>
            <a:r>
              <a:rPr lang="en-US" altLang="zh-CN" dirty="0"/>
              <a:t>last </a:t>
            </a:r>
            <a:r>
              <a:rPr lang="zh-CN" altLang="en-US" dirty="0"/>
              <a:t>和 </a:t>
            </a:r>
            <a:r>
              <a:rPr lang="en-US" altLang="zh-CN" dirty="0"/>
              <a:t>angry </a:t>
            </a:r>
            <a:r>
              <a:rPr lang="zh-CN" altLang="en-US" dirty="0"/>
              <a:t>那样。如果熟悉 </a:t>
            </a:r>
            <a:r>
              <a:rPr lang="en-US" altLang="zh-CN" dirty="0"/>
              <a:t>Fowler 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/>
              <a:t>重构</a:t>
            </a:r>
            <a:r>
              <a:rPr lang="en-US" altLang="zh-CN" dirty="0"/>
              <a:t>》</a:t>
            </a:r>
            <a:r>
              <a:rPr lang="zh-CN" altLang="en-US" dirty="0"/>
              <a:t>一书的话，你可能会认识到这个过程叫做 “</a:t>
            </a:r>
            <a:r>
              <a:rPr lang="en-US" altLang="zh-CN" dirty="0"/>
              <a:t>extract method”——</a:t>
            </a:r>
            <a:r>
              <a:rPr lang="zh-CN" altLang="en-US" dirty="0"/>
              <a:t>只不过不需要关心对象的状态。</a:t>
            </a:r>
          </a:p>
        </p:txBody>
      </p:sp>
    </p:spTree>
    <p:extLst>
      <p:ext uri="{BB962C8B-B14F-4D97-AF65-F5344CB8AC3E}">
        <p14:creationId xmlns:p14="http://schemas.microsoft.com/office/powerpoint/2010/main" val="33208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rrowheads="1"/>
          </p:cNvSpPr>
          <p:nvPr/>
        </p:nvSpPr>
        <p:spPr bwMode="auto">
          <a:xfrm flipH="1">
            <a:off x="257173" y="2165350"/>
            <a:ext cx="888682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8BB923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 dirty="0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8" name="Freeform 6"/>
          <p:cNvSpPr>
            <a:spLocks noChangeArrowheads="1"/>
          </p:cNvSpPr>
          <p:nvPr/>
        </p:nvSpPr>
        <p:spPr bwMode="auto">
          <a:xfrm flipH="1">
            <a:off x="-1" y="2165350"/>
            <a:ext cx="25717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92D05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58870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  <a:endParaRPr lang="zh-CN" altLang="en-US" sz="7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908719"/>
            <a:ext cx="88021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Flock = function(n)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this.seagulls</a:t>
            </a:r>
            <a:r>
              <a:rPr lang="en-US" altLang="zh-CN" dirty="0"/>
              <a:t> = n;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Flock.prototype.conjoin</a:t>
            </a:r>
            <a:r>
              <a:rPr lang="en-US" altLang="zh-CN" dirty="0"/>
              <a:t> = function(other)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this.seagulls</a:t>
            </a:r>
            <a:r>
              <a:rPr lang="en-US" altLang="zh-CN" dirty="0"/>
              <a:t> += </a:t>
            </a:r>
            <a:r>
              <a:rPr lang="en-US" altLang="zh-CN" dirty="0" err="1"/>
              <a:t>other.seagulls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return this;</a:t>
            </a:r>
          </a:p>
          <a:p>
            <a:r>
              <a:rPr lang="en-US" altLang="zh-CN" dirty="0" smtClean="0"/>
              <a:t>};</a:t>
            </a:r>
            <a:endParaRPr lang="en-US" altLang="zh-CN" dirty="0"/>
          </a:p>
          <a:p>
            <a:r>
              <a:rPr lang="en-US" altLang="zh-CN" dirty="0" err="1"/>
              <a:t>Flock.prototype.breed</a:t>
            </a:r>
            <a:r>
              <a:rPr lang="en-US" altLang="zh-CN" dirty="0"/>
              <a:t> = function(other)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this.seagulls</a:t>
            </a:r>
            <a:r>
              <a:rPr lang="en-US" altLang="zh-CN" dirty="0"/>
              <a:t> = </a:t>
            </a:r>
            <a:r>
              <a:rPr lang="en-US" altLang="zh-CN" dirty="0" err="1"/>
              <a:t>this.seagulls</a:t>
            </a:r>
            <a:r>
              <a:rPr lang="en-US" altLang="zh-CN" dirty="0"/>
              <a:t> * </a:t>
            </a:r>
            <a:r>
              <a:rPr lang="en-US" altLang="zh-CN" dirty="0" err="1"/>
              <a:t>other.seagulls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return this;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flock_a</a:t>
            </a:r>
            <a:r>
              <a:rPr lang="en-US" altLang="zh-CN" dirty="0"/>
              <a:t> = new Flock(4);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flock_b</a:t>
            </a:r>
            <a:r>
              <a:rPr lang="en-US" altLang="zh-CN" dirty="0"/>
              <a:t> = new Flock(2);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flock_c</a:t>
            </a:r>
            <a:r>
              <a:rPr lang="en-US" altLang="zh-CN" dirty="0"/>
              <a:t> = new Flock(0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result = </a:t>
            </a:r>
            <a:r>
              <a:rPr lang="en-US" altLang="zh-CN" dirty="0" err="1"/>
              <a:t>flock_a.conjoin</a:t>
            </a:r>
            <a:r>
              <a:rPr lang="en-US" altLang="zh-CN" dirty="0"/>
              <a:t>(</a:t>
            </a:r>
            <a:r>
              <a:rPr lang="en-US" altLang="zh-CN" dirty="0" err="1"/>
              <a:t>flock_c</a:t>
            </a:r>
            <a:r>
              <a:rPr lang="en-US" altLang="zh-CN" dirty="0"/>
              <a:t>).breed(</a:t>
            </a:r>
            <a:r>
              <a:rPr lang="en-US" altLang="zh-CN" dirty="0" err="1"/>
              <a:t>flock_b</a:t>
            </a:r>
            <a:r>
              <a:rPr lang="en-US" altLang="zh-CN" dirty="0"/>
              <a:t>).conjoin(</a:t>
            </a:r>
            <a:r>
              <a:rPr lang="en-US" altLang="zh-CN" dirty="0" err="1"/>
              <a:t>flock_a.breed</a:t>
            </a:r>
            <a:r>
              <a:rPr lang="en-US" altLang="zh-CN" dirty="0"/>
              <a:t>(</a:t>
            </a:r>
            <a:r>
              <a:rPr lang="en-US" altLang="zh-CN" dirty="0" err="1"/>
              <a:t>flock_b</a:t>
            </a:r>
            <a:r>
              <a:rPr lang="en-US" altLang="zh-CN" dirty="0"/>
              <a:t>)).seagulls;</a:t>
            </a:r>
          </a:p>
          <a:p>
            <a:r>
              <a:rPr lang="en-US" altLang="zh-CN" dirty="0"/>
              <a:t>//=&gt; 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4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916832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我相信没人会写这样糟糕透顶的程序。代码的内部可变状态非常难以追踪，而且，最终的答案还是错的！正确答案是 </a:t>
            </a:r>
            <a:r>
              <a:rPr lang="en-US" altLang="zh-CN" dirty="0"/>
              <a:t>16</a:t>
            </a:r>
            <a:r>
              <a:rPr lang="zh-CN" altLang="en-US" dirty="0"/>
              <a:t>，但是因为 </a:t>
            </a:r>
            <a:r>
              <a:rPr lang="en-US" altLang="zh-CN" dirty="0" err="1"/>
              <a:t>flock_a</a:t>
            </a:r>
            <a:r>
              <a:rPr lang="en-US" altLang="zh-CN" dirty="0"/>
              <a:t> </a:t>
            </a:r>
            <a:r>
              <a:rPr lang="zh-CN" altLang="en-US" dirty="0"/>
              <a:t>在运算过程中永久地改变了，所以得出了错误的结果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如果你看不懂这个程序，</a:t>
            </a:r>
            <a:r>
              <a:rPr lang="zh-CN" altLang="en-US" dirty="0" smtClean="0"/>
              <a:t>没关系。</a:t>
            </a:r>
            <a:r>
              <a:rPr lang="zh-CN" altLang="en-US" dirty="0"/>
              <a:t>重点是状态和可变值非常难以追踪，即便是在这么小的一个程序中也不例外。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4068" y="980728"/>
            <a:ext cx="821385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我们试试另一种更函数式的写法：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conjoin = function(</a:t>
            </a:r>
            <a:r>
              <a:rPr lang="en-US" altLang="zh-CN" dirty="0" err="1"/>
              <a:t>flock_x</a:t>
            </a:r>
            <a:r>
              <a:rPr lang="en-US" altLang="zh-CN" dirty="0"/>
              <a:t>, </a:t>
            </a:r>
            <a:r>
              <a:rPr lang="en-US" altLang="zh-CN" dirty="0" err="1"/>
              <a:t>flock_y</a:t>
            </a:r>
            <a:r>
              <a:rPr lang="en-US" altLang="zh-CN" dirty="0"/>
              <a:t>) { return </a:t>
            </a:r>
            <a:r>
              <a:rPr lang="en-US" altLang="zh-CN" dirty="0" err="1"/>
              <a:t>flock_x</a:t>
            </a:r>
            <a:r>
              <a:rPr lang="en-US" altLang="zh-CN" dirty="0"/>
              <a:t> + </a:t>
            </a:r>
            <a:r>
              <a:rPr lang="en-US" altLang="zh-CN" dirty="0" err="1"/>
              <a:t>flock_y</a:t>
            </a:r>
            <a:r>
              <a:rPr lang="en-US" altLang="zh-CN" dirty="0"/>
              <a:t> };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breed = function(</a:t>
            </a:r>
            <a:r>
              <a:rPr lang="en-US" altLang="zh-CN" dirty="0" err="1"/>
              <a:t>flock_x</a:t>
            </a:r>
            <a:r>
              <a:rPr lang="en-US" altLang="zh-CN" dirty="0"/>
              <a:t>, </a:t>
            </a:r>
            <a:r>
              <a:rPr lang="en-US" altLang="zh-CN" dirty="0" err="1"/>
              <a:t>flock_y</a:t>
            </a:r>
            <a:r>
              <a:rPr lang="en-US" altLang="zh-CN" dirty="0"/>
              <a:t>) { return </a:t>
            </a:r>
            <a:r>
              <a:rPr lang="en-US" altLang="zh-CN" dirty="0" err="1"/>
              <a:t>flock_x</a:t>
            </a:r>
            <a:r>
              <a:rPr lang="en-US" altLang="zh-CN" dirty="0"/>
              <a:t> * </a:t>
            </a:r>
            <a:r>
              <a:rPr lang="en-US" altLang="zh-CN" dirty="0" err="1"/>
              <a:t>flock_y</a:t>
            </a:r>
            <a:r>
              <a:rPr lang="en-US" altLang="zh-CN" dirty="0"/>
              <a:t> };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flock_a</a:t>
            </a:r>
            <a:r>
              <a:rPr lang="en-US" altLang="zh-CN" dirty="0"/>
              <a:t> = 4;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flock_b</a:t>
            </a:r>
            <a:r>
              <a:rPr lang="en-US" altLang="zh-CN" dirty="0"/>
              <a:t> = 2;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flock_c</a:t>
            </a:r>
            <a:r>
              <a:rPr lang="en-US" altLang="zh-CN" dirty="0"/>
              <a:t> = 0;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result = conjoin(breed(</a:t>
            </a:r>
            <a:r>
              <a:rPr lang="en-US" altLang="zh-CN" dirty="0" err="1"/>
              <a:t>flock_b</a:t>
            </a:r>
            <a:r>
              <a:rPr lang="en-US" altLang="zh-CN" dirty="0"/>
              <a:t>, conjoin(</a:t>
            </a:r>
            <a:r>
              <a:rPr lang="en-US" altLang="zh-CN" dirty="0" err="1"/>
              <a:t>flock_a</a:t>
            </a:r>
            <a:r>
              <a:rPr lang="en-US" altLang="zh-CN" dirty="0"/>
              <a:t>, </a:t>
            </a:r>
            <a:r>
              <a:rPr lang="en-US" altLang="zh-CN" dirty="0" err="1"/>
              <a:t>flock_c</a:t>
            </a:r>
            <a:r>
              <a:rPr lang="en-US" altLang="zh-CN" dirty="0"/>
              <a:t>)), breed(</a:t>
            </a:r>
            <a:r>
              <a:rPr lang="en-US" altLang="zh-CN" dirty="0" err="1"/>
              <a:t>flock_a</a:t>
            </a:r>
            <a:r>
              <a:rPr lang="en-US" altLang="zh-CN" dirty="0"/>
              <a:t>, </a:t>
            </a:r>
            <a:r>
              <a:rPr lang="en-US" altLang="zh-CN" dirty="0" err="1"/>
              <a:t>flock_b</a:t>
            </a:r>
            <a:r>
              <a:rPr lang="en-US" altLang="zh-CN" dirty="0"/>
              <a:t>));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//=&gt;16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4068" y="5733256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正确的</a:t>
            </a:r>
            <a:r>
              <a:rPr lang="zh-CN" altLang="en-US" dirty="0" smtClean="0"/>
              <a:t>答案，少</a:t>
            </a:r>
            <a:r>
              <a:rPr lang="zh-CN" altLang="en-US" dirty="0"/>
              <a:t>写了很多</a:t>
            </a:r>
            <a:r>
              <a:rPr lang="zh-CN" altLang="en-US" dirty="0" smtClean="0"/>
              <a:t>代码，函数</a:t>
            </a:r>
            <a:r>
              <a:rPr lang="zh-CN" altLang="en-US" dirty="0"/>
              <a:t>嵌套有点让人</a:t>
            </a:r>
            <a:r>
              <a:rPr lang="zh-CN" altLang="en-US" dirty="0" smtClean="0"/>
              <a:t>费解，简单</a:t>
            </a:r>
            <a:r>
              <a:rPr lang="zh-CN" altLang="en-US" dirty="0"/>
              <a:t>的</a:t>
            </a:r>
            <a:r>
              <a:rPr lang="zh-CN" altLang="en-US" dirty="0" smtClean="0"/>
              <a:t>加和乘运算而已</a:t>
            </a:r>
            <a:endParaRPr lang="en-US" altLang="zh-CN" dirty="0" smtClean="0"/>
          </a:p>
          <a:p>
            <a:r>
              <a:rPr lang="zh-CN" altLang="en-US" dirty="0"/>
              <a:t>除了函数名有些特殊，其他没有任何难以理解的地方</a:t>
            </a:r>
          </a:p>
        </p:txBody>
      </p:sp>
    </p:spTree>
    <p:extLst>
      <p:ext uri="{BB962C8B-B14F-4D97-AF65-F5344CB8AC3E}">
        <p14:creationId xmlns:p14="http://schemas.microsoft.com/office/powerpoint/2010/main" val="39437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124744"/>
            <a:ext cx="79736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add = function(x, y) { return x + y };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multiply = function(x, y) { return x * y };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flock_a</a:t>
            </a:r>
            <a:r>
              <a:rPr lang="en-US" altLang="zh-CN" dirty="0"/>
              <a:t> = 4;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flock_b</a:t>
            </a:r>
            <a:r>
              <a:rPr lang="en-US" altLang="zh-CN" dirty="0"/>
              <a:t> = 2;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flock_c</a:t>
            </a:r>
            <a:r>
              <a:rPr lang="en-US" altLang="zh-CN" dirty="0"/>
              <a:t> = 0;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result = add(multiply(</a:t>
            </a:r>
            <a:r>
              <a:rPr lang="en-US" altLang="zh-CN" dirty="0" err="1"/>
              <a:t>flock_b</a:t>
            </a:r>
            <a:r>
              <a:rPr lang="en-US" altLang="zh-CN" dirty="0"/>
              <a:t>, add(</a:t>
            </a:r>
            <a:r>
              <a:rPr lang="en-US" altLang="zh-CN" dirty="0" err="1"/>
              <a:t>flock_a</a:t>
            </a:r>
            <a:r>
              <a:rPr lang="en-US" altLang="zh-CN" dirty="0"/>
              <a:t>, </a:t>
            </a:r>
            <a:r>
              <a:rPr lang="en-US" altLang="zh-CN" dirty="0" err="1"/>
              <a:t>flock_c</a:t>
            </a:r>
            <a:r>
              <a:rPr lang="en-US" altLang="zh-CN" dirty="0"/>
              <a:t>)), multiply(</a:t>
            </a:r>
            <a:r>
              <a:rPr lang="en-US" altLang="zh-CN" dirty="0" err="1"/>
              <a:t>flock_a</a:t>
            </a:r>
            <a:r>
              <a:rPr lang="en-US" altLang="zh-CN" dirty="0"/>
              <a:t>, </a:t>
            </a:r>
            <a:r>
              <a:rPr lang="en-US" altLang="zh-CN" dirty="0" err="1"/>
              <a:t>flock_b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//=&gt;16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501317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这么一来，你会发现我们不过是在运用古人早已获得的知识</a:t>
            </a:r>
          </a:p>
        </p:txBody>
      </p:sp>
    </p:spTree>
    <p:extLst>
      <p:ext uri="{BB962C8B-B14F-4D97-AF65-F5344CB8AC3E}">
        <p14:creationId xmlns:p14="http://schemas.microsoft.com/office/powerpoint/2010/main" val="204815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4168" y="0"/>
            <a:ext cx="4032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结合律（</a:t>
            </a:r>
            <a:r>
              <a:rPr lang="en-US" altLang="zh-CN" dirty="0" err="1"/>
              <a:t>assosiative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add(add(x, y), z) == add(x, add(y, z));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交换律（</a:t>
            </a:r>
            <a:r>
              <a:rPr lang="en-US" altLang="zh-CN" dirty="0"/>
              <a:t>commutative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add(x, y) == add(y, x);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同一律（</a:t>
            </a:r>
            <a:r>
              <a:rPr lang="en-US" altLang="zh-CN" dirty="0"/>
              <a:t>identity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add(x, 0) == x;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分配律（</a:t>
            </a:r>
            <a:r>
              <a:rPr lang="en-US" altLang="zh-CN" dirty="0"/>
              <a:t>distributive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multiply(x, add(</a:t>
            </a:r>
            <a:r>
              <a:rPr lang="en-US" altLang="zh-CN" dirty="0" err="1"/>
              <a:t>y,z</a:t>
            </a:r>
            <a:r>
              <a:rPr lang="en-US" altLang="zh-CN" dirty="0"/>
              <a:t>)) == add(multiply(x, y), multiply(x, z));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3789040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原有代码</a:t>
            </a:r>
          </a:p>
          <a:p>
            <a:r>
              <a:rPr lang="en-US" altLang="zh-CN" dirty="0"/>
              <a:t>add(multiply(</a:t>
            </a:r>
            <a:r>
              <a:rPr lang="en-US" altLang="zh-CN" dirty="0" err="1"/>
              <a:t>flock_b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add(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flock_a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flock_c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CN" dirty="0"/>
              <a:t>), multiply(</a:t>
            </a:r>
            <a:r>
              <a:rPr lang="en-US" altLang="zh-CN" dirty="0" err="1"/>
              <a:t>flock_a</a:t>
            </a:r>
            <a:r>
              <a:rPr lang="en-US" altLang="zh-CN" dirty="0"/>
              <a:t>, </a:t>
            </a:r>
            <a:r>
              <a:rPr lang="en-US" altLang="zh-CN" dirty="0" err="1"/>
              <a:t>flock_b</a:t>
            </a:r>
            <a:r>
              <a:rPr lang="en-US" altLang="zh-CN" dirty="0"/>
              <a:t>));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应用同一律，去掉多余的加法操作（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add(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flock_a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flock_c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==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flock_a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add(multiply(</a:t>
            </a:r>
            <a:r>
              <a:rPr lang="en-US" altLang="zh-CN" dirty="0" err="1"/>
              <a:t>flock_b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flock_a</a:t>
            </a:r>
            <a:r>
              <a:rPr lang="en-US" altLang="zh-CN" dirty="0"/>
              <a:t>), multiply(</a:t>
            </a:r>
            <a:r>
              <a:rPr lang="en-US" altLang="zh-CN" dirty="0" err="1"/>
              <a:t>flock_a</a:t>
            </a:r>
            <a:r>
              <a:rPr lang="en-US" altLang="zh-CN" dirty="0"/>
              <a:t>, </a:t>
            </a:r>
            <a:r>
              <a:rPr lang="en-US" altLang="zh-CN" dirty="0" err="1"/>
              <a:t>flock_b</a:t>
            </a:r>
            <a:r>
              <a:rPr lang="en-US" altLang="zh-CN" dirty="0"/>
              <a:t>));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再应用分配律</a:t>
            </a:r>
          </a:p>
          <a:p>
            <a:r>
              <a:rPr lang="en-US" altLang="zh-CN" dirty="0"/>
              <a:t>multiply(</a:t>
            </a:r>
            <a:r>
              <a:rPr lang="en-US" altLang="zh-CN" dirty="0" err="1"/>
              <a:t>flock_b</a:t>
            </a:r>
            <a:r>
              <a:rPr lang="en-US" altLang="zh-CN" dirty="0"/>
              <a:t>, add(</a:t>
            </a:r>
            <a:r>
              <a:rPr lang="en-US" altLang="zh-CN" dirty="0" err="1"/>
              <a:t>flock_a</a:t>
            </a:r>
            <a:r>
              <a:rPr lang="en-US" altLang="zh-CN" dirty="0"/>
              <a:t>, </a:t>
            </a:r>
            <a:r>
              <a:rPr lang="en-US" altLang="zh-CN" dirty="0" err="1"/>
              <a:t>flock_a</a:t>
            </a:r>
            <a:r>
              <a:rPr lang="en-US" altLang="zh-CN" dirty="0"/>
              <a:t>));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-2952" y="3573016"/>
            <a:ext cx="961256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2168" y="1246495"/>
            <a:ext cx="3411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看到函数式的点点星光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/>
              <a:t>在真正开始我们的旅程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r>
              <a:rPr lang="zh-CN" altLang="en-US" dirty="0" smtClean="0"/>
              <a:t>要</a:t>
            </a:r>
            <a:r>
              <a:rPr lang="zh-CN" altLang="en-US" dirty="0"/>
              <a:t>先掌握一些具体的概念</a:t>
            </a:r>
          </a:p>
        </p:txBody>
      </p:sp>
    </p:spTree>
    <p:extLst>
      <p:ext uri="{BB962C8B-B14F-4D97-AF65-F5344CB8AC3E}">
        <p14:creationId xmlns:p14="http://schemas.microsoft.com/office/powerpoint/2010/main" val="22111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8"/>
          <p:cNvSpPr>
            <a:spLocks noChangeArrowheads="1"/>
          </p:cNvSpPr>
          <p:nvPr/>
        </p:nvSpPr>
        <p:spPr bwMode="auto">
          <a:xfrm>
            <a:off x="1979712" y="2679059"/>
            <a:ext cx="4392488" cy="648896"/>
          </a:xfrm>
          <a:prstGeom prst="rect">
            <a:avLst/>
          </a:prstGeom>
          <a:solidFill>
            <a:srgbClr val="8BB923"/>
          </a:solidFill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一等公民函数</a:t>
            </a:r>
            <a:endParaRPr lang="zh-CN" altLang="en-US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414908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所谓一等公民，就是指函数和 </a:t>
            </a:r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double string </a:t>
            </a:r>
            <a:r>
              <a:rPr lang="zh-CN" altLang="en-US" dirty="0" smtClean="0"/>
              <a:t>等基础数据类型一样</a:t>
            </a:r>
            <a:endParaRPr lang="en-US" altLang="zh-CN" dirty="0" smtClean="0"/>
          </a:p>
          <a:p>
            <a:r>
              <a:rPr lang="zh-CN" altLang="en-US" dirty="0" smtClean="0"/>
              <a:t>可以存在数组里，当作参数传递，赋值给变量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56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30409</TotalTime>
  <Words>3904</Words>
  <Application>Microsoft Office PowerPoint</Application>
  <PresentationFormat>全屏显示(4:3)</PresentationFormat>
  <Paragraphs>466</Paragraphs>
  <Slides>38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函数式编程入门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为何钟爱一等公民？</vt:lpstr>
      <vt:lpstr>PowerPoint 演示文稿</vt:lpstr>
      <vt:lpstr>PowerPoint 演示文稿</vt:lpstr>
      <vt:lpstr>PowerPoint 演示文稿</vt:lpstr>
      <vt:lpstr>PowerPoint 演示文稿</vt:lpstr>
      <vt:lpstr>副作用可能包括...</vt:lpstr>
      <vt:lpstr>PowerPoint 演示文稿</vt:lpstr>
      <vt:lpstr>     追求“纯”的理由</vt:lpstr>
      <vt:lpstr>可缓存性</vt:lpstr>
      <vt:lpstr>     可移植性／自文档化</vt:lpstr>
      <vt:lpstr>PowerPoint 演示文稿</vt:lpstr>
      <vt:lpstr>可测试性</vt:lpstr>
      <vt:lpstr>合理性</vt:lpstr>
      <vt:lpstr>并行代码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同程网络-杨文兵48431</cp:lastModifiedBy>
  <cp:revision>318</cp:revision>
  <dcterms:created xsi:type="dcterms:W3CDTF">2014-10-22T10:42:01Z</dcterms:created>
  <dcterms:modified xsi:type="dcterms:W3CDTF">2018-09-17T07:08:27Z</dcterms:modified>
</cp:coreProperties>
</file>