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Thin"/>
      <p:regular r:id="rId37"/>
      <p:bold r:id="rId38"/>
      <p:italic r:id="rId39"/>
      <p:boldItalic r:id="rId40"/>
    </p:embeddedFont>
    <p:embeddedFont>
      <p:font typeface="Roboto Medium"/>
      <p:regular r:id="rId41"/>
      <p:bold r:id="rId42"/>
      <p:italic r:id="rId43"/>
      <p:boldItalic r:id="rId44"/>
    </p:embeddedFont>
    <p:embeddedFont>
      <p:font typeface="Barlow SemiBold"/>
      <p:regular r:id="rId45"/>
      <p:bold r:id="rId46"/>
      <p:italic r:id="rId47"/>
      <p:boldItalic r:id="rId48"/>
    </p:embeddedFont>
    <p:embeddedFont>
      <p:font typeface="Barlow Light"/>
      <p:regular r:id="rId49"/>
      <p:bold r:id="rId50"/>
      <p:italic r:id="rId51"/>
      <p:boldItalic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8D6F7C-B78C-406A-A989-C1ED77E6C332}">
  <a:tblStyle styleId="{578D6F7C-B78C-406A-A989-C1ED77E6C3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Medium-bold.fntdata"/><Relationship Id="rId41" Type="http://schemas.openxmlformats.org/officeDocument/2006/relationships/font" Target="fonts/RobotoMedium-regular.fntdata"/><Relationship Id="rId44" Type="http://schemas.openxmlformats.org/officeDocument/2006/relationships/font" Target="fonts/RobotoMedium-boldItalic.fntdata"/><Relationship Id="rId43" Type="http://schemas.openxmlformats.org/officeDocument/2006/relationships/font" Target="fonts/RobotoMedium-italic.fntdata"/><Relationship Id="rId46" Type="http://schemas.openxmlformats.org/officeDocument/2006/relationships/font" Target="fonts/BarlowSemiBold-bold.fntdata"/><Relationship Id="rId45" Type="http://schemas.openxmlformats.org/officeDocument/2006/relationships/font" Target="fonts/Barlow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SemiBold-boldItalic.fntdata"/><Relationship Id="rId47" Type="http://schemas.openxmlformats.org/officeDocument/2006/relationships/font" Target="fonts/BarlowSemiBold-italic.fntdata"/><Relationship Id="rId49" Type="http://schemas.openxmlformats.org/officeDocument/2006/relationships/font" Target="fonts/Barlow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Thin-regular.fntdata"/><Relationship Id="rId36" Type="http://schemas.openxmlformats.org/officeDocument/2006/relationships/slide" Target="slides/slide31.xml"/><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Light-italic.fntdata"/><Relationship Id="rId50" Type="http://schemas.openxmlformats.org/officeDocument/2006/relationships/font" Target="fonts/BarlowLight-bold.fntdata"/><Relationship Id="rId53" Type="http://schemas.openxmlformats.org/officeDocument/2006/relationships/font" Target="fonts/Barlow-regular.fntdata"/><Relationship Id="rId52" Type="http://schemas.openxmlformats.org/officeDocument/2006/relationships/font" Target="fonts/BarlowLight-boldItalic.fntdata"/><Relationship Id="rId11" Type="http://schemas.openxmlformats.org/officeDocument/2006/relationships/slide" Target="slides/slide6.xml"/><Relationship Id="rId55" Type="http://schemas.openxmlformats.org/officeDocument/2006/relationships/font" Target="fonts/Barlow-italic.fntdata"/><Relationship Id="rId10" Type="http://schemas.openxmlformats.org/officeDocument/2006/relationships/slide" Target="slides/slide5.xml"/><Relationship Id="rId54" Type="http://schemas.openxmlformats.org/officeDocument/2006/relationships/font" Target="fonts/Barlow-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Barl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t/>
            </a:r>
            <a:endParaRPr i="1">
              <a:highlight>
                <a:srgbClr val="FFFFFF"/>
              </a:highlight>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b2cf5ea34_1_6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b2cf5ea34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8c263f330b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8c263f330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8c263f330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8c263f33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8c263f330b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8c263f330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c263f330b_1_3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c263f330b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8c263f330b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8c263f330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8b2cf5ea34_1_7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8b2cf5ea34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8c263f330b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8c263f330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8c263f330b_1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8c263f330b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373e418a5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373e418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8c263f330b_1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8c263f330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8c263f330b_1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c263f330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8c263f330b_1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8c263f330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8c263f330b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8c263f330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8c263f330b_1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c263f330b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837f5657b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837f5657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8c263f330b_1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c263f330b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8c263f330b_1_3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8c263f330b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8c263f330b_1_3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8c263f330b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8c263f330b_1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8c263f330b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373e418a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373e418a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77e4e55d1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77e4e55d1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8b2cf5ea34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b2cf5ea3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b2cf5ea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b2cf5e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8c263f330b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c263f330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8c263f330b_1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c263f330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c263f330b_1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c263f330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8c263f330b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8c263f330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5" name="Google Shape;105;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1" type="blank">
  <p:cSld name="BLANK">
    <p:spTree>
      <p:nvGrpSpPr>
        <p:cNvPr id="455" name="Shape 455"/>
        <p:cNvGrpSpPr/>
        <p:nvPr/>
      </p:nvGrpSpPr>
      <p:grpSpPr>
        <a:xfrm>
          <a:off x="0" y="0"/>
          <a:ext cx="0" cy="0"/>
          <a:chOff x="0" y="0"/>
          <a:chExt cx="0" cy="0"/>
        </a:xfrm>
      </p:grpSpPr>
      <p:grpSp>
        <p:nvGrpSpPr>
          <p:cNvPr id="456" name="Google Shape;456;p11"/>
          <p:cNvGrpSpPr/>
          <p:nvPr/>
        </p:nvGrpSpPr>
        <p:grpSpPr>
          <a:xfrm>
            <a:off x="-207" y="0"/>
            <a:ext cx="9158157" cy="5149835"/>
            <a:chOff x="-207" y="0"/>
            <a:chExt cx="9158157" cy="5149835"/>
          </a:xfrm>
        </p:grpSpPr>
        <p:sp>
          <p:nvSpPr>
            <p:cNvPr id="457" name="Google Shape;457;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1"/>
            <p:cNvGrpSpPr/>
            <p:nvPr/>
          </p:nvGrpSpPr>
          <p:grpSpPr>
            <a:xfrm>
              <a:off x="-207" y="664293"/>
              <a:ext cx="155867" cy="653721"/>
              <a:chOff x="5385375" y="498300"/>
              <a:chExt cx="802200" cy="556500"/>
            </a:xfrm>
          </p:grpSpPr>
          <p:sp>
            <p:nvSpPr>
              <p:cNvPr id="460" name="Google Shape;460;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322384" y="4483463"/>
              <a:ext cx="666347" cy="666373"/>
              <a:chOff x="7134700" y="414375"/>
              <a:chExt cx="501919" cy="501900"/>
            </a:xfrm>
          </p:grpSpPr>
          <p:sp>
            <p:nvSpPr>
              <p:cNvPr id="464" name="Google Shape;464;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1"/>
            <p:cNvGrpSpPr/>
            <p:nvPr/>
          </p:nvGrpSpPr>
          <p:grpSpPr>
            <a:xfrm>
              <a:off x="8832384" y="670955"/>
              <a:ext cx="311815" cy="653721"/>
              <a:chOff x="5385375" y="498300"/>
              <a:chExt cx="802200" cy="556500"/>
            </a:xfrm>
          </p:grpSpPr>
          <p:sp>
            <p:nvSpPr>
              <p:cNvPr id="481" name="Google Shape;481;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 name="Google Shape;484;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2">
  <p:cSld name="BLANK_1">
    <p:spTree>
      <p:nvGrpSpPr>
        <p:cNvPr id="485" name="Shape 485"/>
        <p:cNvGrpSpPr/>
        <p:nvPr/>
      </p:nvGrpSpPr>
      <p:grpSpPr>
        <a:xfrm>
          <a:off x="0" y="0"/>
          <a:ext cx="0" cy="0"/>
          <a:chOff x="0" y="0"/>
          <a:chExt cx="0" cy="0"/>
        </a:xfrm>
      </p:grpSpPr>
      <p:sp>
        <p:nvSpPr>
          <p:cNvPr id="486" name="Google Shape;486;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2"/>
          <p:cNvGrpSpPr/>
          <p:nvPr/>
        </p:nvGrpSpPr>
        <p:grpSpPr>
          <a:xfrm>
            <a:off x="-207" y="664293"/>
            <a:ext cx="155867" cy="653721"/>
            <a:chOff x="5385375" y="498300"/>
            <a:chExt cx="802200" cy="556500"/>
          </a:xfrm>
        </p:grpSpPr>
        <p:sp>
          <p:nvSpPr>
            <p:cNvPr id="489" name="Google Shape;489;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12"/>
          <p:cNvGrpSpPr/>
          <p:nvPr/>
        </p:nvGrpSpPr>
        <p:grpSpPr>
          <a:xfrm>
            <a:off x="322384" y="657975"/>
            <a:ext cx="666347" cy="666373"/>
            <a:chOff x="7134700" y="414375"/>
            <a:chExt cx="501919" cy="501900"/>
          </a:xfrm>
        </p:grpSpPr>
        <p:sp>
          <p:nvSpPr>
            <p:cNvPr id="493" name="Google Shape;493;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2"/>
          <p:cNvGrpSpPr/>
          <p:nvPr/>
        </p:nvGrpSpPr>
        <p:grpSpPr>
          <a:xfrm>
            <a:off x="8832384" y="670955"/>
            <a:ext cx="311815" cy="653721"/>
            <a:chOff x="5385375" y="498300"/>
            <a:chExt cx="802200" cy="556500"/>
          </a:xfrm>
        </p:grpSpPr>
        <p:sp>
          <p:nvSpPr>
            <p:cNvPr id="510" name="Google Shape;510;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6" name="Shape 106"/>
        <p:cNvGrpSpPr/>
        <p:nvPr/>
      </p:nvGrpSpPr>
      <p:grpSpPr>
        <a:xfrm>
          <a:off x="0" y="0"/>
          <a:ext cx="0" cy="0"/>
          <a:chOff x="0" y="0"/>
          <a:chExt cx="0" cy="0"/>
        </a:xfrm>
      </p:grpSpPr>
      <p:sp>
        <p:nvSpPr>
          <p:cNvPr id="107" name="Google Shape;107;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8477595" y="4477088"/>
            <a:ext cx="666403" cy="666424"/>
            <a:chOff x="7996345" y="980275"/>
            <a:chExt cx="666403" cy="666424"/>
          </a:xfrm>
        </p:grpSpPr>
        <p:sp>
          <p:nvSpPr>
            <p:cNvPr id="110" name="Google Shape;110;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7042555" y="1541664"/>
            <a:ext cx="508369" cy="2060087"/>
            <a:chOff x="7022220" y="1541675"/>
            <a:chExt cx="464052" cy="1880499"/>
          </a:xfrm>
        </p:grpSpPr>
        <p:sp>
          <p:nvSpPr>
            <p:cNvPr id="127" name="Google Shape;127;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3"/>
          <p:cNvGrpSpPr/>
          <p:nvPr/>
        </p:nvGrpSpPr>
        <p:grpSpPr>
          <a:xfrm>
            <a:off x="-225" y="2135380"/>
            <a:ext cx="301822" cy="872770"/>
            <a:chOff x="-225" y="1987280"/>
            <a:chExt cx="318950" cy="922298"/>
          </a:xfrm>
        </p:grpSpPr>
        <p:sp>
          <p:nvSpPr>
            <p:cNvPr id="158" name="Google Shape;158;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3"/>
          <p:cNvGrpSpPr/>
          <p:nvPr/>
        </p:nvGrpSpPr>
        <p:grpSpPr>
          <a:xfrm>
            <a:off x="8842175" y="668859"/>
            <a:ext cx="301822" cy="872807"/>
            <a:chOff x="-225" y="2255817"/>
            <a:chExt cx="318950" cy="922336"/>
          </a:xfrm>
        </p:grpSpPr>
        <p:sp>
          <p:nvSpPr>
            <p:cNvPr id="163" name="Google Shape;163;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3"/>
          <p:cNvGrpSpPr/>
          <p:nvPr/>
        </p:nvGrpSpPr>
        <p:grpSpPr>
          <a:xfrm>
            <a:off x="6100350" y="4270684"/>
            <a:ext cx="301822" cy="872807"/>
            <a:chOff x="-225" y="2255817"/>
            <a:chExt cx="318950" cy="922336"/>
          </a:xfrm>
        </p:grpSpPr>
        <p:sp>
          <p:nvSpPr>
            <p:cNvPr id="168" name="Google Shape;168;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3"/>
          <p:cNvGrpSpPr/>
          <p:nvPr/>
        </p:nvGrpSpPr>
        <p:grpSpPr>
          <a:xfrm>
            <a:off x="685795" y="0"/>
            <a:ext cx="666403" cy="666424"/>
            <a:chOff x="7996345" y="980275"/>
            <a:chExt cx="666403" cy="666424"/>
          </a:xfrm>
        </p:grpSpPr>
        <p:sp>
          <p:nvSpPr>
            <p:cNvPr id="173" name="Google Shape;173;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90" name="Google Shape;190;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91" name="Google Shape;191;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2" name="Shape 192"/>
        <p:cNvGrpSpPr/>
        <p:nvPr/>
      </p:nvGrpSpPr>
      <p:grpSpPr>
        <a:xfrm>
          <a:off x="0" y="0"/>
          <a:ext cx="0" cy="0"/>
          <a:chOff x="0" y="0"/>
          <a:chExt cx="0" cy="0"/>
        </a:xfrm>
      </p:grpSpPr>
      <p:grpSp>
        <p:nvGrpSpPr>
          <p:cNvPr id="193" name="Google Shape;193;p4"/>
          <p:cNvGrpSpPr/>
          <p:nvPr/>
        </p:nvGrpSpPr>
        <p:grpSpPr>
          <a:xfrm>
            <a:off x="-175" y="0"/>
            <a:ext cx="9158125" cy="5149862"/>
            <a:chOff x="-175" y="0"/>
            <a:chExt cx="9158125" cy="5149862"/>
          </a:xfrm>
        </p:grpSpPr>
        <p:sp>
          <p:nvSpPr>
            <p:cNvPr id="194" name="Google Shape;194;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4"/>
            <p:cNvGrpSpPr/>
            <p:nvPr/>
          </p:nvGrpSpPr>
          <p:grpSpPr>
            <a:xfrm>
              <a:off x="-175" y="664293"/>
              <a:ext cx="318794" cy="653721"/>
              <a:chOff x="5385375" y="498300"/>
              <a:chExt cx="802200" cy="556500"/>
            </a:xfrm>
          </p:grpSpPr>
          <p:sp>
            <p:nvSpPr>
              <p:cNvPr id="196" name="Google Shape;196;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4"/>
            <p:cNvGrpSpPr/>
            <p:nvPr/>
          </p:nvGrpSpPr>
          <p:grpSpPr>
            <a:xfrm>
              <a:off x="8994728" y="670955"/>
              <a:ext cx="149289" cy="653721"/>
              <a:chOff x="5385375" y="498300"/>
              <a:chExt cx="802200" cy="556500"/>
            </a:xfrm>
          </p:grpSpPr>
          <p:sp>
            <p:nvSpPr>
              <p:cNvPr id="202" name="Google Shape;202;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4"/>
            <p:cNvGrpSpPr/>
            <p:nvPr/>
          </p:nvGrpSpPr>
          <p:grpSpPr>
            <a:xfrm>
              <a:off x="7508545" y="3014000"/>
              <a:ext cx="666403" cy="1475799"/>
              <a:chOff x="7508545" y="664625"/>
              <a:chExt cx="666403" cy="1475799"/>
            </a:xfrm>
          </p:grpSpPr>
          <p:sp>
            <p:nvSpPr>
              <p:cNvPr id="206" name="Google Shape;206;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4"/>
            <p:cNvGrpSpPr/>
            <p:nvPr/>
          </p:nvGrpSpPr>
          <p:grpSpPr>
            <a:xfrm>
              <a:off x="666070" y="4483438"/>
              <a:ext cx="666403" cy="666424"/>
              <a:chOff x="7996345" y="980275"/>
              <a:chExt cx="666403" cy="666424"/>
            </a:xfrm>
          </p:grpSpPr>
          <p:sp>
            <p:nvSpPr>
              <p:cNvPr id="239" name="Google Shape;239;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5" name="Google Shape;255;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6" name="Google Shape;256;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7" name="Google Shape;257;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8" name="Shape 258"/>
        <p:cNvGrpSpPr/>
        <p:nvPr/>
      </p:nvGrpSpPr>
      <p:grpSpPr>
        <a:xfrm>
          <a:off x="0" y="0"/>
          <a:ext cx="0" cy="0"/>
          <a:chOff x="0" y="0"/>
          <a:chExt cx="0" cy="0"/>
        </a:xfrm>
      </p:grpSpPr>
      <p:grpSp>
        <p:nvGrpSpPr>
          <p:cNvPr id="259" name="Google Shape;259;p5"/>
          <p:cNvGrpSpPr/>
          <p:nvPr/>
        </p:nvGrpSpPr>
        <p:grpSpPr>
          <a:xfrm>
            <a:off x="-207" y="0"/>
            <a:ext cx="9158157" cy="5149835"/>
            <a:chOff x="-207" y="0"/>
            <a:chExt cx="9158157" cy="5149835"/>
          </a:xfrm>
        </p:grpSpPr>
        <p:sp>
          <p:nvSpPr>
            <p:cNvPr id="260" name="Google Shape;260;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5"/>
            <p:cNvGrpSpPr/>
            <p:nvPr/>
          </p:nvGrpSpPr>
          <p:grpSpPr>
            <a:xfrm>
              <a:off x="-207" y="664293"/>
              <a:ext cx="155867" cy="653721"/>
              <a:chOff x="5385375" y="498300"/>
              <a:chExt cx="802200" cy="556500"/>
            </a:xfrm>
          </p:grpSpPr>
          <p:sp>
            <p:nvSpPr>
              <p:cNvPr id="264" name="Google Shape;264;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5"/>
            <p:cNvGrpSpPr/>
            <p:nvPr/>
          </p:nvGrpSpPr>
          <p:grpSpPr>
            <a:xfrm>
              <a:off x="322384" y="4483463"/>
              <a:ext cx="666347" cy="666373"/>
              <a:chOff x="7134700" y="414375"/>
              <a:chExt cx="501919" cy="501900"/>
            </a:xfrm>
          </p:grpSpPr>
          <p:sp>
            <p:nvSpPr>
              <p:cNvPr id="268" name="Google Shape;268;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5"/>
            <p:cNvGrpSpPr/>
            <p:nvPr/>
          </p:nvGrpSpPr>
          <p:grpSpPr>
            <a:xfrm>
              <a:off x="8832384" y="670955"/>
              <a:ext cx="311815" cy="653721"/>
              <a:chOff x="5385375" y="498300"/>
              <a:chExt cx="802200" cy="556500"/>
            </a:xfrm>
          </p:grpSpPr>
          <p:sp>
            <p:nvSpPr>
              <p:cNvPr id="285" name="Google Shape;285;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9" name="Google Shape;289;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90" name="Google Shape;290;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91" name="Shape 291"/>
        <p:cNvGrpSpPr/>
        <p:nvPr/>
      </p:nvGrpSpPr>
      <p:grpSpPr>
        <a:xfrm>
          <a:off x="0" y="0"/>
          <a:ext cx="0" cy="0"/>
          <a:chOff x="0" y="0"/>
          <a:chExt cx="0" cy="0"/>
        </a:xfrm>
      </p:grpSpPr>
      <p:sp>
        <p:nvSpPr>
          <p:cNvPr id="292" name="Google Shape;292;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6"/>
          <p:cNvGrpSpPr/>
          <p:nvPr/>
        </p:nvGrpSpPr>
        <p:grpSpPr>
          <a:xfrm>
            <a:off x="-207" y="646493"/>
            <a:ext cx="155867" cy="653721"/>
            <a:chOff x="5385375" y="498300"/>
            <a:chExt cx="802200" cy="556500"/>
          </a:xfrm>
        </p:grpSpPr>
        <p:sp>
          <p:nvSpPr>
            <p:cNvPr id="296" name="Google Shape;296;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5434002" y="4483463"/>
            <a:ext cx="666347" cy="666373"/>
            <a:chOff x="7134700" y="414375"/>
            <a:chExt cx="501919" cy="501900"/>
          </a:xfrm>
        </p:grpSpPr>
        <p:sp>
          <p:nvSpPr>
            <p:cNvPr id="300" name="Google Shape;300;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6"/>
          <p:cNvGrpSpPr/>
          <p:nvPr/>
        </p:nvGrpSpPr>
        <p:grpSpPr>
          <a:xfrm rot="-5400000">
            <a:off x="8018100" y="-167410"/>
            <a:ext cx="318554" cy="653721"/>
            <a:chOff x="5385375" y="498300"/>
            <a:chExt cx="802200" cy="556500"/>
          </a:xfrm>
        </p:grpSpPr>
        <p:sp>
          <p:nvSpPr>
            <p:cNvPr id="317" name="Google Shape;317;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21" name="Google Shape;321;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2" name="Google Shape;322;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3" name="Shape 323"/>
        <p:cNvGrpSpPr/>
        <p:nvPr/>
      </p:nvGrpSpPr>
      <p:grpSpPr>
        <a:xfrm>
          <a:off x="0" y="0"/>
          <a:ext cx="0" cy="0"/>
          <a:chOff x="0" y="0"/>
          <a:chExt cx="0" cy="0"/>
        </a:xfrm>
      </p:grpSpPr>
      <p:grpSp>
        <p:nvGrpSpPr>
          <p:cNvPr id="324" name="Google Shape;324;p7"/>
          <p:cNvGrpSpPr/>
          <p:nvPr/>
        </p:nvGrpSpPr>
        <p:grpSpPr>
          <a:xfrm>
            <a:off x="-207" y="0"/>
            <a:ext cx="9158157" cy="5149835"/>
            <a:chOff x="-207" y="0"/>
            <a:chExt cx="9158157" cy="5149835"/>
          </a:xfrm>
        </p:grpSpPr>
        <p:sp>
          <p:nvSpPr>
            <p:cNvPr id="325" name="Google Shape;325;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7"/>
            <p:cNvGrpSpPr/>
            <p:nvPr/>
          </p:nvGrpSpPr>
          <p:grpSpPr>
            <a:xfrm>
              <a:off x="-207" y="664293"/>
              <a:ext cx="155867" cy="653721"/>
              <a:chOff x="5385375" y="498300"/>
              <a:chExt cx="802200" cy="556500"/>
            </a:xfrm>
          </p:grpSpPr>
          <p:sp>
            <p:nvSpPr>
              <p:cNvPr id="329" name="Google Shape;329;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7"/>
            <p:cNvGrpSpPr/>
            <p:nvPr/>
          </p:nvGrpSpPr>
          <p:grpSpPr>
            <a:xfrm>
              <a:off x="322384" y="4483463"/>
              <a:ext cx="666347" cy="666373"/>
              <a:chOff x="7134700" y="414375"/>
              <a:chExt cx="501919" cy="501900"/>
            </a:xfrm>
          </p:grpSpPr>
          <p:sp>
            <p:nvSpPr>
              <p:cNvPr id="333" name="Google Shape;333;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7"/>
            <p:cNvGrpSpPr/>
            <p:nvPr/>
          </p:nvGrpSpPr>
          <p:grpSpPr>
            <a:xfrm>
              <a:off x="8832384" y="670955"/>
              <a:ext cx="311815" cy="653721"/>
              <a:chOff x="5385375" y="498300"/>
              <a:chExt cx="802200" cy="556500"/>
            </a:xfrm>
          </p:grpSpPr>
          <p:sp>
            <p:nvSpPr>
              <p:cNvPr id="350" name="Google Shape;350;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4" name="Google Shape;354;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5" name="Google Shape;355;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6" name="Google Shape;356;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7" name="Shape 357"/>
        <p:cNvGrpSpPr/>
        <p:nvPr/>
      </p:nvGrpSpPr>
      <p:grpSpPr>
        <a:xfrm>
          <a:off x="0" y="0"/>
          <a:ext cx="0" cy="0"/>
          <a:chOff x="0" y="0"/>
          <a:chExt cx="0" cy="0"/>
        </a:xfrm>
      </p:grpSpPr>
      <p:grpSp>
        <p:nvGrpSpPr>
          <p:cNvPr id="358" name="Google Shape;358;p8"/>
          <p:cNvGrpSpPr/>
          <p:nvPr/>
        </p:nvGrpSpPr>
        <p:grpSpPr>
          <a:xfrm>
            <a:off x="-207" y="0"/>
            <a:ext cx="9158157" cy="5149835"/>
            <a:chOff x="-207" y="0"/>
            <a:chExt cx="9158157" cy="5149835"/>
          </a:xfrm>
        </p:grpSpPr>
        <p:sp>
          <p:nvSpPr>
            <p:cNvPr id="359" name="Google Shape;359;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8"/>
            <p:cNvGrpSpPr/>
            <p:nvPr/>
          </p:nvGrpSpPr>
          <p:grpSpPr>
            <a:xfrm>
              <a:off x="-207" y="664293"/>
              <a:ext cx="155867" cy="653721"/>
              <a:chOff x="5385375" y="498300"/>
              <a:chExt cx="802200" cy="556500"/>
            </a:xfrm>
          </p:grpSpPr>
          <p:sp>
            <p:nvSpPr>
              <p:cNvPr id="363" name="Google Shape;363;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8"/>
            <p:cNvGrpSpPr/>
            <p:nvPr/>
          </p:nvGrpSpPr>
          <p:grpSpPr>
            <a:xfrm>
              <a:off x="322384" y="4483463"/>
              <a:ext cx="666347" cy="666373"/>
              <a:chOff x="7134700" y="414375"/>
              <a:chExt cx="501919" cy="501900"/>
            </a:xfrm>
          </p:grpSpPr>
          <p:sp>
            <p:nvSpPr>
              <p:cNvPr id="367" name="Google Shape;367;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a:off x="8832384" y="670955"/>
              <a:ext cx="311815" cy="653721"/>
              <a:chOff x="5385375" y="498300"/>
              <a:chExt cx="802200" cy="556500"/>
            </a:xfrm>
          </p:grpSpPr>
          <p:sp>
            <p:nvSpPr>
              <p:cNvPr id="384" name="Google Shape;384;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8" name="Google Shape;388;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0" name="Google Shape;390;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1" name="Google Shape;391;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2" name="Shape 392"/>
        <p:cNvGrpSpPr/>
        <p:nvPr/>
      </p:nvGrpSpPr>
      <p:grpSpPr>
        <a:xfrm>
          <a:off x="0" y="0"/>
          <a:ext cx="0" cy="0"/>
          <a:chOff x="0" y="0"/>
          <a:chExt cx="0" cy="0"/>
        </a:xfrm>
      </p:grpSpPr>
      <p:grpSp>
        <p:nvGrpSpPr>
          <p:cNvPr id="393" name="Google Shape;393;p9"/>
          <p:cNvGrpSpPr/>
          <p:nvPr/>
        </p:nvGrpSpPr>
        <p:grpSpPr>
          <a:xfrm>
            <a:off x="-207" y="0"/>
            <a:ext cx="9158157" cy="5149835"/>
            <a:chOff x="-207" y="0"/>
            <a:chExt cx="9158157" cy="5149835"/>
          </a:xfrm>
        </p:grpSpPr>
        <p:sp>
          <p:nvSpPr>
            <p:cNvPr id="394" name="Google Shape;394;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9"/>
            <p:cNvGrpSpPr/>
            <p:nvPr/>
          </p:nvGrpSpPr>
          <p:grpSpPr>
            <a:xfrm>
              <a:off x="-207" y="664293"/>
              <a:ext cx="155867" cy="653721"/>
              <a:chOff x="5385375" y="498300"/>
              <a:chExt cx="802200" cy="556500"/>
            </a:xfrm>
          </p:grpSpPr>
          <p:sp>
            <p:nvSpPr>
              <p:cNvPr id="398" name="Google Shape;398;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9"/>
            <p:cNvGrpSpPr/>
            <p:nvPr/>
          </p:nvGrpSpPr>
          <p:grpSpPr>
            <a:xfrm>
              <a:off x="322384" y="4483463"/>
              <a:ext cx="666347" cy="666373"/>
              <a:chOff x="7134700" y="414375"/>
              <a:chExt cx="501919" cy="501900"/>
            </a:xfrm>
          </p:grpSpPr>
          <p:sp>
            <p:nvSpPr>
              <p:cNvPr id="402" name="Google Shape;402;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9"/>
            <p:cNvGrpSpPr/>
            <p:nvPr/>
          </p:nvGrpSpPr>
          <p:grpSpPr>
            <a:xfrm>
              <a:off x="8832384" y="670955"/>
              <a:ext cx="311815" cy="653721"/>
              <a:chOff x="5385375" y="498300"/>
              <a:chExt cx="802200" cy="556500"/>
            </a:xfrm>
          </p:grpSpPr>
          <p:sp>
            <p:nvSpPr>
              <p:cNvPr id="419" name="Google Shape;419;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2" name="Google Shape;422;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3" name="Google Shape;423;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4" name="Shape 424"/>
        <p:cNvGrpSpPr/>
        <p:nvPr/>
      </p:nvGrpSpPr>
      <p:grpSpPr>
        <a:xfrm>
          <a:off x="0" y="0"/>
          <a:ext cx="0" cy="0"/>
          <a:chOff x="0" y="0"/>
          <a:chExt cx="0" cy="0"/>
        </a:xfrm>
      </p:grpSpPr>
      <p:sp>
        <p:nvSpPr>
          <p:cNvPr id="425" name="Google Shape;425;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10"/>
          <p:cNvGrpSpPr/>
          <p:nvPr/>
        </p:nvGrpSpPr>
        <p:grpSpPr>
          <a:xfrm>
            <a:off x="-207" y="664293"/>
            <a:ext cx="155867" cy="653721"/>
            <a:chOff x="5385375" y="498300"/>
            <a:chExt cx="802200" cy="556500"/>
          </a:xfrm>
        </p:grpSpPr>
        <p:sp>
          <p:nvSpPr>
            <p:cNvPr id="429" name="Google Shape;429;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10"/>
          <p:cNvGrpSpPr/>
          <p:nvPr/>
        </p:nvGrpSpPr>
        <p:grpSpPr>
          <a:xfrm>
            <a:off x="322384" y="657975"/>
            <a:ext cx="666347" cy="666373"/>
            <a:chOff x="7134700" y="414375"/>
            <a:chExt cx="501919" cy="501900"/>
          </a:xfrm>
        </p:grpSpPr>
        <p:sp>
          <p:nvSpPr>
            <p:cNvPr id="433" name="Google Shape;433;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0"/>
          <p:cNvGrpSpPr/>
          <p:nvPr/>
        </p:nvGrpSpPr>
        <p:grpSpPr>
          <a:xfrm>
            <a:off x="8832384" y="670955"/>
            <a:ext cx="311815" cy="653721"/>
            <a:chOff x="5385375" y="498300"/>
            <a:chExt cx="802200" cy="556500"/>
          </a:xfrm>
        </p:grpSpPr>
        <p:sp>
          <p:nvSpPr>
            <p:cNvPr id="450" name="Google Shape;450;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4" name="Google Shape;454;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13"/>
          <p:cNvSpPr txBox="1"/>
          <p:nvPr>
            <p:ph type="ctrTitle"/>
          </p:nvPr>
        </p:nvSpPr>
        <p:spPr>
          <a:xfrm>
            <a:off x="504425" y="1541675"/>
            <a:ext cx="62760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800"/>
              <a:t>Instrument Recognition Through Machine Learning</a:t>
            </a:r>
            <a:endParaRPr sz="2500">
              <a:latin typeface="Barlow"/>
              <a:ea typeface="Barlow"/>
              <a:cs typeface="Barlow"/>
              <a:sym typeface="Barlow"/>
            </a:endParaRPr>
          </a:p>
        </p:txBody>
      </p:sp>
      <p:sp>
        <p:nvSpPr>
          <p:cNvPr id="519" name="Google Shape;519;p1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2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Additional Features Considered</a:t>
            </a:r>
            <a:endParaRPr/>
          </a:p>
        </p:txBody>
      </p:sp>
      <p:sp>
        <p:nvSpPr>
          <p:cNvPr id="610" name="Google Shape;610;p22"/>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Harmonic/Percussive</a:t>
            </a:r>
            <a:endParaRPr/>
          </a:p>
          <a:p>
            <a:pPr indent="-381000" lvl="0" marL="457200" rtl="0" algn="l">
              <a:spcBef>
                <a:spcPts val="0"/>
              </a:spcBef>
              <a:spcAft>
                <a:spcPts val="0"/>
              </a:spcAft>
              <a:buSzPts val="2400"/>
              <a:buChar char="▪"/>
            </a:pPr>
            <a:r>
              <a:rPr lang="en"/>
              <a:t>Chroma</a:t>
            </a:r>
            <a:endParaRPr/>
          </a:p>
          <a:p>
            <a:pPr indent="-381000" lvl="0" marL="457200" rtl="0" algn="l">
              <a:spcBef>
                <a:spcPts val="0"/>
              </a:spcBef>
              <a:spcAft>
                <a:spcPts val="0"/>
              </a:spcAft>
              <a:buSzPts val="2400"/>
              <a:buChar char="▪"/>
            </a:pPr>
            <a:r>
              <a:rPr lang="en"/>
              <a:t>Spectral contrast</a:t>
            </a:r>
            <a:endParaRPr/>
          </a:p>
          <a:p>
            <a:pPr indent="-381000" lvl="0" marL="457200" rtl="0" algn="l">
              <a:spcBef>
                <a:spcPts val="0"/>
              </a:spcBef>
              <a:spcAft>
                <a:spcPts val="0"/>
              </a:spcAft>
              <a:buSzPts val="2400"/>
              <a:buChar char="▪"/>
            </a:pPr>
            <a:r>
              <a:rPr lang="en"/>
              <a:t>Spectral rolloff</a:t>
            </a:r>
            <a:endParaRPr/>
          </a:p>
          <a:p>
            <a:pPr indent="-381000" lvl="0" marL="457200" rtl="0" algn="l">
              <a:spcBef>
                <a:spcPts val="0"/>
              </a:spcBef>
              <a:spcAft>
                <a:spcPts val="0"/>
              </a:spcAft>
              <a:buSzPts val="2400"/>
              <a:buChar char="▪"/>
            </a:pPr>
            <a:r>
              <a:rPr lang="en"/>
              <a:t>Spectral centroid</a:t>
            </a:r>
            <a:endParaRPr/>
          </a:p>
          <a:p>
            <a:pPr indent="-381000" lvl="0" marL="457200" rtl="0" algn="l">
              <a:spcBef>
                <a:spcPts val="0"/>
              </a:spcBef>
              <a:spcAft>
                <a:spcPts val="0"/>
              </a:spcAft>
              <a:buSzPts val="2400"/>
              <a:buChar char="▪"/>
            </a:pPr>
            <a:r>
              <a:rPr lang="en"/>
              <a:t>Zero-cross rating</a:t>
            </a:r>
            <a:endParaRPr/>
          </a:p>
        </p:txBody>
      </p:sp>
      <p:sp>
        <p:nvSpPr>
          <p:cNvPr id="611" name="Google Shape;611;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23"/>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p>
            <a:pPr indent="0" lvl="0" marL="0" rtl="0" algn="l">
              <a:spcBef>
                <a:spcPts val="360"/>
              </a:spcBef>
              <a:spcAft>
                <a:spcPts val="0"/>
              </a:spcAft>
              <a:buNone/>
            </a:pPr>
            <a:r>
              <a:rPr lang="en"/>
              <a:t>Evaluating Feature sensitivity</a:t>
            </a:r>
            <a:endParaRPr/>
          </a:p>
        </p:txBody>
      </p:sp>
      <p:sp>
        <p:nvSpPr>
          <p:cNvPr id="617" name="Google Shape;617;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18" name="Google Shape;618;p23"/>
          <p:cNvGraphicFramePr/>
          <p:nvPr/>
        </p:nvGraphicFramePr>
        <p:xfrm>
          <a:off x="1326800" y="629013"/>
          <a:ext cx="3000000" cy="3000000"/>
        </p:xfrm>
        <a:graphic>
          <a:graphicData uri="http://schemas.openxmlformats.org/drawingml/2006/table">
            <a:tbl>
              <a:tblPr>
                <a:noFill/>
                <a:tableStyleId>{578D6F7C-B78C-406A-A989-C1ED77E6C332}</a:tableStyleId>
              </a:tblPr>
              <a:tblGrid>
                <a:gridCol w="3245200"/>
                <a:gridCol w="3245200"/>
              </a:tblGrid>
              <a:tr h="381000">
                <a:tc>
                  <a:txBody>
                    <a:bodyPr/>
                    <a:lstStyle/>
                    <a:p>
                      <a:pPr indent="0" lvl="0" marL="0" rtl="0" algn="l">
                        <a:spcBef>
                          <a:spcPts val="0"/>
                        </a:spcBef>
                        <a:spcAft>
                          <a:spcPts val="0"/>
                        </a:spcAft>
                        <a:buNone/>
                      </a:pPr>
                      <a:r>
                        <a:rPr b="1" lang="en">
                          <a:latin typeface="Barlow"/>
                          <a:ea typeface="Barlow"/>
                          <a:cs typeface="Barlow"/>
                          <a:sym typeface="Barlow"/>
                        </a:rPr>
                        <a:t>Model feature</a:t>
                      </a:r>
                      <a:endParaRPr b="1"/>
                    </a:p>
                  </a:txBody>
                  <a:tcPr marT="91425" marB="91425" marR="91425" marL="91425"/>
                </a:tc>
                <a:tc>
                  <a:txBody>
                    <a:bodyPr/>
                    <a:lstStyle/>
                    <a:p>
                      <a:pPr indent="0" lvl="0" marL="0" rtl="0" algn="l">
                        <a:spcBef>
                          <a:spcPts val="0"/>
                        </a:spcBef>
                        <a:spcAft>
                          <a:spcPts val="0"/>
                        </a:spcAft>
                        <a:buNone/>
                      </a:pPr>
                      <a:r>
                        <a:rPr b="1" lang="en">
                          <a:latin typeface="Barlow"/>
                          <a:ea typeface="Barlow"/>
                          <a:cs typeface="Barlow"/>
                          <a:sym typeface="Barlow"/>
                        </a:rPr>
                        <a:t>Accuracy</a:t>
                      </a:r>
                      <a:endParaRPr b="1"/>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Mfcc</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89.90%</a:t>
                      </a:r>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Spectral Contrast</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87.30%</a:t>
                      </a:r>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Spectrogram</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82.30%</a:t>
                      </a:r>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Chroma</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56.80%</a:t>
                      </a:r>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Spectral </a:t>
                      </a:r>
                      <a:r>
                        <a:rPr lang="en">
                          <a:latin typeface="Barlow Light"/>
                          <a:ea typeface="Barlow Light"/>
                          <a:cs typeface="Barlow Light"/>
                          <a:sym typeface="Barlow Light"/>
                        </a:rPr>
                        <a:t>Centroid</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28.70%</a:t>
                      </a:r>
                      <a:endParaRPr>
                        <a:latin typeface="Barlow Light"/>
                        <a:ea typeface="Barlow Light"/>
                        <a:cs typeface="Barlow Light"/>
                        <a:sym typeface="Barlow Light"/>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Zero-cross Rating</a:t>
                      </a:r>
                      <a:endParaRPr>
                        <a:latin typeface="Barlow Light"/>
                        <a:ea typeface="Barlow Light"/>
                        <a:cs typeface="Barlow Light"/>
                        <a:sym typeface="Barlow Light"/>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27.90%</a:t>
                      </a:r>
                      <a:endParaRPr>
                        <a:latin typeface="Barlow Light"/>
                        <a:ea typeface="Barlow Light"/>
                        <a:cs typeface="Barlow Light"/>
                        <a:sym typeface="Barlow Light"/>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Spectral </a:t>
                      </a:r>
                      <a:r>
                        <a:rPr lang="en">
                          <a:latin typeface="Barlow Light"/>
                          <a:ea typeface="Barlow Light"/>
                          <a:cs typeface="Barlow Light"/>
                          <a:sym typeface="Barlow Light"/>
                        </a:rPr>
                        <a:t>Rolloff</a:t>
                      </a:r>
                      <a:endParaRPr>
                        <a:latin typeface="Barlow Light"/>
                        <a:ea typeface="Barlow Light"/>
                        <a:cs typeface="Barlow Light"/>
                        <a:sym typeface="Barlow Light"/>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27.10%</a:t>
                      </a:r>
                      <a:endParaRPr>
                        <a:latin typeface="Barlow Light"/>
                        <a:ea typeface="Barlow Light"/>
                        <a:cs typeface="Barlow Light"/>
                        <a:sym typeface="Barlow Light"/>
                      </a:endParaRPr>
                    </a:p>
                  </a:txBody>
                  <a:tcPr marT="91425" marB="91425" marR="91425" marL="91425"/>
                </a:tc>
              </a:tr>
              <a:tr h="381000">
                <a:tc>
                  <a:txBody>
                    <a:bodyPr/>
                    <a:lstStyle/>
                    <a:p>
                      <a:pPr indent="0" lvl="0" marL="0" rtl="0" algn="l">
                        <a:spcBef>
                          <a:spcPts val="0"/>
                        </a:spcBef>
                        <a:spcAft>
                          <a:spcPts val="0"/>
                        </a:spcAft>
                        <a:buNone/>
                      </a:pPr>
                      <a:r>
                        <a:rPr lang="en">
                          <a:latin typeface="Barlow Light"/>
                          <a:ea typeface="Barlow Light"/>
                          <a:cs typeface="Barlow Light"/>
                          <a:sym typeface="Barlow Light"/>
                        </a:rPr>
                        <a:t>Harmonic/Percussive</a:t>
                      </a:r>
                      <a:endParaRPr/>
                    </a:p>
                  </a:txBody>
                  <a:tcPr marT="91425" marB="91425" marR="91425" marL="91425"/>
                </a:tc>
                <a:tc>
                  <a:txBody>
                    <a:bodyPr/>
                    <a:lstStyle/>
                    <a:p>
                      <a:pPr indent="0" lvl="0" marL="0" rtl="0" algn="l">
                        <a:spcBef>
                          <a:spcPts val="0"/>
                        </a:spcBef>
                        <a:spcAft>
                          <a:spcPts val="0"/>
                        </a:spcAft>
                        <a:buNone/>
                      </a:pPr>
                      <a:r>
                        <a:rPr lang="en">
                          <a:latin typeface="Barlow Light"/>
                          <a:ea typeface="Barlow Light"/>
                          <a:cs typeface="Barlow Light"/>
                          <a:sym typeface="Barlow Light"/>
                        </a:rPr>
                        <a:t>13.70%</a:t>
                      </a:r>
                      <a:endParaRPr>
                        <a:latin typeface="Barlow Light"/>
                        <a:ea typeface="Barlow Light"/>
                        <a:cs typeface="Barlow Light"/>
                        <a:sym typeface="Barlow Ligh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24"/>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24" name="Google Shape;624;p24"/>
          <p:cNvPicPr preferRelativeResize="0"/>
          <p:nvPr/>
        </p:nvPicPr>
        <p:blipFill>
          <a:blip r:embed="rId3">
            <a:alphaModFix/>
          </a:blip>
          <a:stretch>
            <a:fillRect/>
          </a:stretch>
        </p:blipFill>
        <p:spPr>
          <a:xfrm>
            <a:off x="1017150" y="610688"/>
            <a:ext cx="1943163" cy="1932625"/>
          </a:xfrm>
          <a:prstGeom prst="rect">
            <a:avLst/>
          </a:prstGeom>
          <a:noFill/>
          <a:ln>
            <a:noFill/>
          </a:ln>
        </p:spPr>
      </p:pic>
      <p:pic>
        <p:nvPicPr>
          <p:cNvPr id="625" name="Google Shape;625;p24"/>
          <p:cNvPicPr preferRelativeResize="0"/>
          <p:nvPr/>
        </p:nvPicPr>
        <p:blipFill>
          <a:blip r:embed="rId4">
            <a:alphaModFix/>
          </a:blip>
          <a:stretch>
            <a:fillRect/>
          </a:stretch>
        </p:blipFill>
        <p:spPr>
          <a:xfrm>
            <a:off x="4903475" y="617896"/>
            <a:ext cx="1943163" cy="1918980"/>
          </a:xfrm>
          <a:prstGeom prst="rect">
            <a:avLst/>
          </a:prstGeom>
          <a:noFill/>
          <a:ln>
            <a:noFill/>
          </a:ln>
        </p:spPr>
      </p:pic>
      <p:pic>
        <p:nvPicPr>
          <p:cNvPr id="626" name="Google Shape;626;p24"/>
          <p:cNvPicPr preferRelativeResize="0"/>
          <p:nvPr/>
        </p:nvPicPr>
        <p:blipFill>
          <a:blip r:embed="rId5">
            <a:alphaModFix/>
          </a:blip>
          <a:stretch>
            <a:fillRect/>
          </a:stretch>
        </p:blipFill>
        <p:spPr>
          <a:xfrm>
            <a:off x="2960313" y="617895"/>
            <a:ext cx="1943163" cy="1918973"/>
          </a:xfrm>
          <a:prstGeom prst="rect">
            <a:avLst/>
          </a:prstGeom>
          <a:noFill/>
          <a:ln>
            <a:noFill/>
          </a:ln>
        </p:spPr>
      </p:pic>
      <p:pic>
        <p:nvPicPr>
          <p:cNvPr id="627" name="Google Shape;627;p24"/>
          <p:cNvPicPr preferRelativeResize="0"/>
          <p:nvPr/>
        </p:nvPicPr>
        <p:blipFill>
          <a:blip r:embed="rId6">
            <a:alphaModFix/>
          </a:blip>
          <a:stretch>
            <a:fillRect/>
          </a:stretch>
        </p:blipFill>
        <p:spPr>
          <a:xfrm>
            <a:off x="6846638" y="610688"/>
            <a:ext cx="1943163" cy="1932624"/>
          </a:xfrm>
          <a:prstGeom prst="rect">
            <a:avLst/>
          </a:prstGeom>
          <a:noFill/>
          <a:ln>
            <a:noFill/>
          </a:ln>
        </p:spPr>
      </p:pic>
      <p:pic>
        <p:nvPicPr>
          <p:cNvPr id="628" name="Google Shape;628;p24"/>
          <p:cNvPicPr preferRelativeResize="0"/>
          <p:nvPr/>
        </p:nvPicPr>
        <p:blipFill>
          <a:blip r:embed="rId7">
            <a:alphaModFix/>
          </a:blip>
          <a:stretch>
            <a:fillRect/>
          </a:stretch>
        </p:blipFill>
        <p:spPr>
          <a:xfrm>
            <a:off x="1017150" y="2613838"/>
            <a:ext cx="1943174" cy="1854091"/>
          </a:xfrm>
          <a:prstGeom prst="rect">
            <a:avLst/>
          </a:prstGeom>
          <a:noFill/>
          <a:ln>
            <a:noFill/>
          </a:ln>
        </p:spPr>
      </p:pic>
      <p:pic>
        <p:nvPicPr>
          <p:cNvPr id="629" name="Google Shape;629;p24"/>
          <p:cNvPicPr preferRelativeResize="0"/>
          <p:nvPr/>
        </p:nvPicPr>
        <p:blipFill>
          <a:blip r:embed="rId8">
            <a:alphaModFix/>
          </a:blip>
          <a:stretch>
            <a:fillRect/>
          </a:stretch>
        </p:blipFill>
        <p:spPr>
          <a:xfrm>
            <a:off x="2960313" y="2633453"/>
            <a:ext cx="1943174" cy="1879735"/>
          </a:xfrm>
          <a:prstGeom prst="rect">
            <a:avLst/>
          </a:prstGeom>
          <a:noFill/>
          <a:ln>
            <a:noFill/>
          </a:ln>
        </p:spPr>
      </p:pic>
      <p:pic>
        <p:nvPicPr>
          <p:cNvPr id="630" name="Google Shape;630;p24"/>
          <p:cNvPicPr preferRelativeResize="0"/>
          <p:nvPr/>
        </p:nvPicPr>
        <p:blipFill>
          <a:blip r:embed="rId9">
            <a:alphaModFix/>
          </a:blip>
          <a:stretch>
            <a:fillRect/>
          </a:stretch>
        </p:blipFill>
        <p:spPr>
          <a:xfrm>
            <a:off x="4878375" y="2613850"/>
            <a:ext cx="1993373" cy="1918975"/>
          </a:xfrm>
          <a:prstGeom prst="rect">
            <a:avLst/>
          </a:prstGeom>
          <a:noFill/>
          <a:ln>
            <a:noFill/>
          </a:ln>
        </p:spPr>
      </p:pic>
      <p:pic>
        <p:nvPicPr>
          <p:cNvPr id="631" name="Google Shape;631;p24"/>
          <p:cNvPicPr preferRelativeResize="0"/>
          <p:nvPr/>
        </p:nvPicPr>
        <p:blipFill>
          <a:blip r:embed="rId10">
            <a:alphaModFix/>
          </a:blip>
          <a:stretch>
            <a:fillRect/>
          </a:stretch>
        </p:blipFill>
        <p:spPr>
          <a:xfrm>
            <a:off x="6846638" y="2633450"/>
            <a:ext cx="1943174" cy="1879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25"/>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37" name="Google Shape;637;p25"/>
          <p:cNvPicPr preferRelativeResize="0"/>
          <p:nvPr/>
        </p:nvPicPr>
        <p:blipFill>
          <a:blip r:embed="rId3">
            <a:alphaModFix/>
          </a:blip>
          <a:stretch>
            <a:fillRect/>
          </a:stretch>
        </p:blipFill>
        <p:spPr>
          <a:xfrm>
            <a:off x="655025" y="1554518"/>
            <a:ext cx="2665280" cy="2517681"/>
          </a:xfrm>
          <a:prstGeom prst="rect">
            <a:avLst/>
          </a:prstGeom>
          <a:noFill/>
          <a:ln>
            <a:noFill/>
          </a:ln>
        </p:spPr>
      </p:pic>
      <p:pic>
        <p:nvPicPr>
          <p:cNvPr id="638" name="Google Shape;638;p25"/>
          <p:cNvPicPr preferRelativeResize="0"/>
          <p:nvPr/>
        </p:nvPicPr>
        <p:blipFill>
          <a:blip r:embed="rId4">
            <a:alphaModFix/>
          </a:blip>
          <a:stretch>
            <a:fillRect/>
          </a:stretch>
        </p:blipFill>
        <p:spPr>
          <a:xfrm>
            <a:off x="3320317" y="1554518"/>
            <a:ext cx="2584306" cy="2517681"/>
          </a:xfrm>
          <a:prstGeom prst="rect">
            <a:avLst/>
          </a:prstGeom>
          <a:noFill/>
          <a:ln>
            <a:noFill/>
          </a:ln>
        </p:spPr>
      </p:pic>
      <p:pic>
        <p:nvPicPr>
          <p:cNvPr id="639" name="Google Shape;639;p25"/>
          <p:cNvPicPr preferRelativeResize="0"/>
          <p:nvPr/>
        </p:nvPicPr>
        <p:blipFill>
          <a:blip r:embed="rId5">
            <a:alphaModFix/>
          </a:blip>
          <a:stretch>
            <a:fillRect/>
          </a:stretch>
        </p:blipFill>
        <p:spPr>
          <a:xfrm>
            <a:off x="5904633" y="1554508"/>
            <a:ext cx="2584317" cy="2517693"/>
          </a:xfrm>
          <a:prstGeom prst="rect">
            <a:avLst/>
          </a:prstGeom>
          <a:noFill/>
          <a:ln>
            <a:noFill/>
          </a:ln>
        </p:spPr>
      </p:pic>
      <p:sp>
        <p:nvSpPr>
          <p:cNvPr id="640" name="Google Shape;640;p25"/>
          <p:cNvSpPr txBox="1"/>
          <p:nvPr/>
        </p:nvSpPr>
        <p:spPr>
          <a:xfrm>
            <a:off x="1096375" y="458225"/>
            <a:ext cx="17826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All features</a:t>
            </a:r>
            <a:endParaRPr>
              <a:latin typeface="Barlow Light"/>
              <a:ea typeface="Barlow Light"/>
              <a:cs typeface="Barlow Light"/>
              <a:sym typeface="Barlow Light"/>
            </a:endParaRPr>
          </a:p>
          <a:p>
            <a:pPr indent="0" lvl="0" marL="0" rtl="0" algn="ctr">
              <a:spcBef>
                <a:spcPts val="0"/>
              </a:spcBef>
              <a:spcAft>
                <a:spcPts val="0"/>
              </a:spcAft>
              <a:buNone/>
            </a:pPr>
            <a:r>
              <a:rPr i="1" lang="en">
                <a:latin typeface="Barlow Light"/>
                <a:ea typeface="Barlow Light"/>
                <a:cs typeface="Barlow Light"/>
                <a:sym typeface="Barlow Light"/>
              </a:rPr>
              <a:t>Accuracy: </a:t>
            </a:r>
            <a:r>
              <a:rPr i="1" lang="en">
                <a:latin typeface="Barlow Light"/>
                <a:ea typeface="Barlow Light"/>
                <a:cs typeface="Barlow Light"/>
                <a:sym typeface="Barlow Light"/>
              </a:rPr>
              <a:t>94.70%</a:t>
            </a:r>
            <a:endParaRPr i="1">
              <a:latin typeface="Barlow Light"/>
              <a:ea typeface="Barlow Light"/>
              <a:cs typeface="Barlow Light"/>
              <a:sym typeface="Barlow Light"/>
            </a:endParaRPr>
          </a:p>
        </p:txBody>
      </p:sp>
      <p:sp>
        <p:nvSpPr>
          <p:cNvPr id="641" name="Google Shape;641;p25"/>
          <p:cNvSpPr txBox="1"/>
          <p:nvPr/>
        </p:nvSpPr>
        <p:spPr>
          <a:xfrm>
            <a:off x="3680700" y="458225"/>
            <a:ext cx="1782600" cy="10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MFCC</a:t>
            </a:r>
            <a:endParaRPr>
              <a:latin typeface="Barlow Light"/>
              <a:ea typeface="Barlow Light"/>
              <a:cs typeface="Barlow Light"/>
              <a:sym typeface="Barlow Light"/>
            </a:endParaRPr>
          </a:p>
          <a:p>
            <a:pPr indent="0" lvl="0" marL="0" rtl="0" algn="ctr">
              <a:spcBef>
                <a:spcPts val="0"/>
              </a:spcBef>
              <a:spcAft>
                <a:spcPts val="0"/>
              </a:spcAft>
              <a:buNone/>
            </a:pPr>
            <a:r>
              <a:rPr lang="en">
                <a:latin typeface="Barlow Light"/>
                <a:ea typeface="Barlow Light"/>
                <a:cs typeface="Barlow Light"/>
                <a:sym typeface="Barlow Light"/>
              </a:rPr>
              <a:t>Contrast</a:t>
            </a:r>
            <a:endParaRPr>
              <a:latin typeface="Barlow Light"/>
              <a:ea typeface="Barlow Light"/>
              <a:cs typeface="Barlow Light"/>
              <a:sym typeface="Barlow Light"/>
            </a:endParaRPr>
          </a:p>
          <a:p>
            <a:pPr indent="0" lvl="0" marL="0" rtl="0" algn="ctr">
              <a:spcBef>
                <a:spcPts val="0"/>
              </a:spcBef>
              <a:spcAft>
                <a:spcPts val="0"/>
              </a:spcAft>
              <a:buNone/>
            </a:pPr>
            <a:r>
              <a:rPr lang="en">
                <a:latin typeface="Barlow Light"/>
                <a:ea typeface="Barlow Light"/>
                <a:cs typeface="Barlow Light"/>
                <a:sym typeface="Barlow Light"/>
              </a:rPr>
              <a:t>Spectrogram</a:t>
            </a:r>
            <a:endParaRPr>
              <a:latin typeface="Barlow Light"/>
              <a:ea typeface="Barlow Light"/>
              <a:cs typeface="Barlow Light"/>
              <a:sym typeface="Barlow Light"/>
            </a:endParaRPr>
          </a:p>
          <a:p>
            <a:pPr indent="0" lvl="0" marL="0" rtl="0" algn="ctr">
              <a:spcBef>
                <a:spcPts val="0"/>
              </a:spcBef>
              <a:spcAft>
                <a:spcPts val="0"/>
              </a:spcAft>
              <a:buNone/>
            </a:pPr>
            <a:r>
              <a:rPr i="1" lang="en">
                <a:latin typeface="Barlow Light"/>
                <a:ea typeface="Barlow Light"/>
                <a:cs typeface="Barlow Light"/>
                <a:sym typeface="Barlow Light"/>
              </a:rPr>
              <a:t>Accuracy: </a:t>
            </a:r>
            <a:r>
              <a:rPr i="1" lang="en">
                <a:latin typeface="Barlow Light"/>
                <a:ea typeface="Barlow Light"/>
                <a:cs typeface="Barlow Light"/>
                <a:sym typeface="Barlow Light"/>
              </a:rPr>
              <a:t>94.50%</a:t>
            </a:r>
            <a:endParaRPr i="1">
              <a:latin typeface="Barlow Light"/>
              <a:ea typeface="Barlow Light"/>
              <a:cs typeface="Barlow Light"/>
              <a:sym typeface="Barlow Light"/>
            </a:endParaRPr>
          </a:p>
        </p:txBody>
      </p:sp>
      <p:sp>
        <p:nvSpPr>
          <p:cNvPr id="642" name="Google Shape;642;p25"/>
          <p:cNvSpPr txBox="1"/>
          <p:nvPr/>
        </p:nvSpPr>
        <p:spPr>
          <a:xfrm>
            <a:off x="6305488" y="458225"/>
            <a:ext cx="17826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MFCC</a:t>
            </a:r>
            <a:endParaRPr>
              <a:latin typeface="Barlow Light"/>
              <a:ea typeface="Barlow Light"/>
              <a:cs typeface="Barlow Light"/>
              <a:sym typeface="Barlow Light"/>
            </a:endParaRPr>
          </a:p>
          <a:p>
            <a:pPr indent="0" lvl="0" marL="0" rtl="0" algn="ctr">
              <a:spcBef>
                <a:spcPts val="0"/>
              </a:spcBef>
              <a:spcAft>
                <a:spcPts val="0"/>
              </a:spcAft>
              <a:buNone/>
            </a:pPr>
            <a:r>
              <a:rPr lang="en">
                <a:latin typeface="Barlow Light"/>
                <a:ea typeface="Barlow Light"/>
                <a:cs typeface="Barlow Light"/>
                <a:sym typeface="Barlow Light"/>
              </a:rPr>
              <a:t>Contrast</a:t>
            </a:r>
            <a:endParaRPr>
              <a:latin typeface="Barlow Light"/>
              <a:ea typeface="Barlow Light"/>
              <a:cs typeface="Barlow Light"/>
              <a:sym typeface="Barlow Light"/>
            </a:endParaRPr>
          </a:p>
          <a:p>
            <a:pPr indent="0" lvl="0" marL="0" rtl="0" algn="ctr">
              <a:spcBef>
                <a:spcPts val="0"/>
              </a:spcBef>
              <a:spcAft>
                <a:spcPts val="0"/>
              </a:spcAft>
              <a:buNone/>
            </a:pPr>
            <a:r>
              <a:rPr i="1" lang="en">
                <a:latin typeface="Barlow Light"/>
                <a:ea typeface="Barlow Light"/>
                <a:cs typeface="Barlow Light"/>
                <a:sym typeface="Barlow Light"/>
              </a:rPr>
              <a:t>91.50%</a:t>
            </a:r>
            <a:endParaRPr i="1">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2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Feature Extraction Implemented</a:t>
            </a:r>
            <a:endParaRPr/>
          </a:p>
        </p:txBody>
      </p:sp>
      <p:sp>
        <p:nvSpPr>
          <p:cNvPr id="648" name="Google Shape;648;p26"/>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MFCC, Contrast, Spectrogram were implemented. </a:t>
            </a:r>
            <a:endParaRPr/>
          </a:p>
          <a:p>
            <a:pPr indent="-381000" lvl="1" marL="914400" rtl="0" algn="l">
              <a:spcBef>
                <a:spcPts val="0"/>
              </a:spcBef>
              <a:spcAft>
                <a:spcPts val="0"/>
              </a:spcAft>
              <a:buSzPts val="2400"/>
              <a:buChar char="▫"/>
            </a:pPr>
            <a:r>
              <a:rPr lang="en"/>
              <a:t>These provided 12, 7, and 128 coefficients per sample respectively.</a:t>
            </a:r>
            <a:endParaRPr/>
          </a:p>
          <a:p>
            <a:pPr indent="-381000" lvl="1" marL="914400" rtl="0" algn="l">
              <a:spcBef>
                <a:spcPts val="0"/>
              </a:spcBef>
              <a:spcAft>
                <a:spcPts val="0"/>
              </a:spcAft>
              <a:buSzPts val="2400"/>
              <a:buFont typeface="Barlow"/>
              <a:buChar char="▫"/>
            </a:pPr>
            <a:r>
              <a:rPr b="1" lang="en">
                <a:latin typeface="Barlow"/>
                <a:ea typeface="Barlow"/>
                <a:cs typeface="Barlow"/>
                <a:sym typeface="Barlow"/>
              </a:rPr>
              <a:t>147 “points of data” per sample</a:t>
            </a:r>
            <a:endParaRPr b="1">
              <a:latin typeface="Barlow"/>
              <a:ea typeface="Barlow"/>
              <a:cs typeface="Barlow"/>
              <a:sym typeface="Barlow"/>
            </a:endParaRPr>
          </a:p>
        </p:txBody>
      </p:sp>
      <p:sp>
        <p:nvSpPr>
          <p:cNvPr id="649" name="Google Shape;649;p2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27"/>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 Random Forest Model</a:t>
            </a:r>
            <a:endParaRPr/>
          </a:p>
        </p:txBody>
      </p:sp>
      <p:sp>
        <p:nvSpPr>
          <p:cNvPr id="655" name="Google Shape;655;p27"/>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“Shallow” learning </a:t>
            </a:r>
            <a:endParaRPr/>
          </a:p>
        </p:txBody>
      </p:sp>
      <p:sp>
        <p:nvSpPr>
          <p:cNvPr id="656" name="Google Shape;656;p2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28"/>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Random Forest Model</a:t>
            </a:r>
            <a:endParaRPr/>
          </a:p>
        </p:txBody>
      </p:sp>
      <p:sp>
        <p:nvSpPr>
          <p:cNvPr id="662" name="Google Shape;662;p28"/>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An ensemble learning method for classification that utilizes a multitude of decision trees to train the model and outputs the class that is the mode of the classes</a:t>
            </a:r>
            <a:endParaRPr sz="1800"/>
          </a:p>
          <a:p>
            <a:pPr indent="-342900" lvl="0" marL="457200" rtl="0" algn="l">
              <a:spcBef>
                <a:spcPts val="600"/>
              </a:spcBef>
              <a:spcAft>
                <a:spcPts val="0"/>
              </a:spcAft>
              <a:buSzPts val="1800"/>
              <a:buChar char="▪"/>
            </a:pPr>
            <a:r>
              <a:rPr lang="en" sz="1800"/>
              <a:t>Decision tree is a predictive modelling approaches used in statistics, data mining and machine learning.</a:t>
            </a:r>
            <a:endParaRPr sz="1800"/>
          </a:p>
        </p:txBody>
      </p:sp>
      <p:sp>
        <p:nvSpPr>
          <p:cNvPr id="663" name="Google Shape;663;p2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64" name="Google Shape;664;p28"/>
          <p:cNvSpPr/>
          <p:nvPr/>
        </p:nvSpPr>
        <p:spPr>
          <a:xfrm>
            <a:off x="5430300" y="1287150"/>
            <a:ext cx="3316500" cy="2569200"/>
          </a:xfrm>
          <a:prstGeom prst="rect">
            <a:avLst/>
          </a:prstGeom>
          <a:solidFill>
            <a:schemeClr val="dk1"/>
          </a:solidFill>
          <a:ln>
            <a:noFill/>
          </a:ln>
          <a:effectLst>
            <a:outerShdw blurRad="57150" rotWithShape="0" algn="bl" dir="11160000" dist="209550">
              <a:schemeClr val="accent1">
                <a:alpha val="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28"/>
          <p:cNvPicPr preferRelativeResize="0"/>
          <p:nvPr/>
        </p:nvPicPr>
        <p:blipFill>
          <a:blip r:embed="rId3">
            <a:alphaModFix/>
          </a:blip>
          <a:stretch>
            <a:fillRect/>
          </a:stretch>
        </p:blipFill>
        <p:spPr>
          <a:xfrm>
            <a:off x="5556813" y="1422912"/>
            <a:ext cx="3063476" cy="2297625"/>
          </a:xfrm>
          <a:prstGeom prst="rect">
            <a:avLst/>
          </a:prstGeom>
          <a:noFill/>
          <a:ln>
            <a:noFill/>
          </a:ln>
          <a:effectLst>
            <a:outerShdw blurRad="57150" rotWithShape="0" algn="bl" dir="11160000" dist="209550">
              <a:schemeClr val="accent1">
                <a:alpha val="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29"/>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71" name="Google Shape;671;p29"/>
          <p:cNvPicPr preferRelativeResize="0"/>
          <p:nvPr/>
        </p:nvPicPr>
        <p:blipFill>
          <a:blip r:embed="rId3">
            <a:alphaModFix/>
          </a:blip>
          <a:stretch>
            <a:fillRect/>
          </a:stretch>
        </p:blipFill>
        <p:spPr>
          <a:xfrm>
            <a:off x="3810275" y="479250"/>
            <a:ext cx="4295714" cy="4185000"/>
          </a:xfrm>
          <a:prstGeom prst="rect">
            <a:avLst/>
          </a:prstGeom>
          <a:noFill/>
          <a:ln>
            <a:noFill/>
          </a:ln>
        </p:spPr>
      </p:pic>
      <p:sp>
        <p:nvSpPr>
          <p:cNvPr id="672" name="Google Shape;672;p29"/>
          <p:cNvSpPr txBox="1"/>
          <p:nvPr/>
        </p:nvSpPr>
        <p:spPr>
          <a:xfrm>
            <a:off x="1510750" y="1043175"/>
            <a:ext cx="1931700" cy="29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Using </a:t>
            </a:r>
            <a:r>
              <a:rPr lang="en" sz="1800">
                <a:latin typeface="Barlow Light"/>
                <a:ea typeface="Barlow Light"/>
                <a:cs typeface="Barlow Light"/>
                <a:sym typeface="Barlow Light"/>
              </a:rPr>
              <a:t>initial</a:t>
            </a:r>
            <a:r>
              <a:rPr lang="en" sz="1800">
                <a:latin typeface="Barlow Light"/>
                <a:ea typeface="Barlow Light"/>
                <a:cs typeface="Barlow Light"/>
                <a:sym typeface="Barlow Light"/>
              </a:rPr>
              <a:t> data:</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accuracy: 0. 9450</a:t>
            </a:r>
            <a:endParaRPr>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Precision: 0.941</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Recall:0.</a:t>
            </a:r>
            <a:r>
              <a:rPr lang="en" sz="1800">
                <a:latin typeface="Barlow Light"/>
                <a:ea typeface="Barlow Light"/>
                <a:cs typeface="Barlow Light"/>
                <a:sym typeface="Barlow Light"/>
              </a:rPr>
              <a:t>941</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f1-score:  0.</a:t>
            </a:r>
            <a:r>
              <a:rPr lang="en" sz="1800">
                <a:latin typeface="Barlow Light"/>
                <a:ea typeface="Barlow Light"/>
                <a:cs typeface="Barlow Light"/>
                <a:sym typeface="Barlow Light"/>
              </a:rPr>
              <a:t>942</a:t>
            </a:r>
            <a:endParaRPr>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30"/>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78" name="Google Shape;678;p30"/>
          <p:cNvSpPr txBox="1"/>
          <p:nvPr/>
        </p:nvSpPr>
        <p:spPr>
          <a:xfrm>
            <a:off x="1327450" y="2031900"/>
            <a:ext cx="1931700" cy="10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Using full set:</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accuracy: 0.6460</a:t>
            </a:r>
            <a:endParaRPr sz="1800">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679" name="Google Shape;679;p30"/>
          <p:cNvPicPr preferRelativeResize="0"/>
          <p:nvPr/>
        </p:nvPicPr>
        <p:blipFill>
          <a:blip r:embed="rId3">
            <a:alphaModFix/>
          </a:blip>
          <a:stretch>
            <a:fillRect/>
          </a:stretch>
        </p:blipFill>
        <p:spPr>
          <a:xfrm>
            <a:off x="3762223" y="353938"/>
            <a:ext cx="4728274" cy="4435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31"/>
          <p:cNvSpPr txBox="1"/>
          <p:nvPr>
            <p:ph type="ctrTitle"/>
          </p:nvPr>
        </p:nvSpPr>
        <p:spPr>
          <a:xfrm>
            <a:off x="603425" y="1782800"/>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4</a:t>
            </a:r>
            <a:r>
              <a:rPr lang="en"/>
              <a:t>. LSTM Model</a:t>
            </a:r>
            <a:endParaRPr/>
          </a:p>
        </p:txBody>
      </p:sp>
      <p:sp>
        <p:nvSpPr>
          <p:cNvPr id="685" name="Google Shape;685;p31"/>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Deep learning</a:t>
            </a:r>
            <a:endParaRPr/>
          </a:p>
        </p:txBody>
      </p:sp>
      <p:sp>
        <p:nvSpPr>
          <p:cNvPr id="686" name="Google Shape;686;p3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14"/>
          <p:cNvSpPr txBox="1"/>
          <p:nvPr>
            <p:ph idx="4294967295" type="ctrTitle"/>
          </p:nvPr>
        </p:nvSpPr>
        <p:spPr>
          <a:xfrm>
            <a:off x="1255900" y="1531950"/>
            <a:ext cx="7147500" cy="1159800"/>
          </a:xfrm>
          <a:prstGeom prst="rect">
            <a:avLst/>
          </a:prstGeom>
        </p:spPr>
        <p:txBody>
          <a:bodyPr anchorCtr="0" anchor="b" bIns="0" lIns="0" spcFirstLastPara="1" rIns="0" wrap="square" tIns="0">
            <a:noAutofit/>
          </a:bodyPr>
          <a:lstStyle/>
          <a:p>
            <a:pPr indent="0" lvl="0" marL="0" rtl="0" algn="l">
              <a:lnSpc>
                <a:spcPct val="70000"/>
              </a:lnSpc>
              <a:spcBef>
                <a:spcPts val="0"/>
              </a:spcBef>
              <a:spcAft>
                <a:spcPts val="0"/>
              </a:spcAft>
              <a:buNone/>
            </a:pPr>
            <a:r>
              <a:rPr lang="en" sz="7200">
                <a:solidFill>
                  <a:schemeClr val="accent1"/>
                </a:solidFill>
              </a:rPr>
              <a:t>Problem Statement</a:t>
            </a:r>
            <a:endParaRPr sz="7200">
              <a:solidFill>
                <a:schemeClr val="accent1"/>
              </a:solidFill>
            </a:endParaRPr>
          </a:p>
        </p:txBody>
      </p:sp>
      <p:sp>
        <p:nvSpPr>
          <p:cNvPr id="525" name="Google Shape;525;p14"/>
          <p:cNvSpPr txBox="1"/>
          <p:nvPr>
            <p:ph idx="4294967295" type="subTitle"/>
          </p:nvPr>
        </p:nvSpPr>
        <p:spPr>
          <a:xfrm>
            <a:off x="1255900" y="2750550"/>
            <a:ext cx="6620700" cy="156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Implement and compare methods of machine learning in identifying an instrument being played during a monophonic audio track.</a:t>
            </a:r>
            <a:endParaRPr/>
          </a:p>
        </p:txBody>
      </p:sp>
      <p:sp>
        <p:nvSpPr>
          <p:cNvPr id="526" name="Google Shape;526;p1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32"/>
          <p:cNvSpPr/>
          <p:nvPr/>
        </p:nvSpPr>
        <p:spPr>
          <a:xfrm>
            <a:off x="5347200" y="1385175"/>
            <a:ext cx="3399600" cy="2393400"/>
          </a:xfrm>
          <a:prstGeom prst="rect">
            <a:avLst/>
          </a:prstGeom>
          <a:solidFill>
            <a:schemeClr val="dk1"/>
          </a:solidFill>
          <a:ln>
            <a:noFill/>
          </a:ln>
          <a:effectLst>
            <a:outerShdw blurRad="57150" rotWithShape="0" algn="bl" dir="11160000" dist="209550">
              <a:schemeClr val="accent1">
                <a:alpha val="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Long short-term memory</a:t>
            </a:r>
            <a:endParaRPr/>
          </a:p>
        </p:txBody>
      </p:sp>
      <p:sp>
        <p:nvSpPr>
          <p:cNvPr id="693" name="Google Shape;693;p32"/>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Long Short Term Memory networks (LSTMs) are a kind of RNN that are capable of learning long-term dependencies</a:t>
            </a:r>
            <a:endParaRPr sz="1800"/>
          </a:p>
          <a:p>
            <a:pPr indent="-342900" lvl="0" marL="457200" rtl="0" algn="l">
              <a:spcBef>
                <a:spcPts val="600"/>
              </a:spcBef>
              <a:spcAft>
                <a:spcPts val="0"/>
              </a:spcAft>
              <a:buSzPts val="1800"/>
              <a:buChar char="▪"/>
            </a:pPr>
            <a:r>
              <a:rPr lang="en" sz="1800"/>
              <a:t>Has input gate, an output gate and a forget gate</a:t>
            </a:r>
            <a:endParaRPr sz="1800"/>
          </a:p>
          <a:p>
            <a:pPr indent="-342900" lvl="0" marL="457200" rtl="0" algn="l">
              <a:spcBef>
                <a:spcPts val="0"/>
              </a:spcBef>
              <a:spcAft>
                <a:spcPts val="0"/>
              </a:spcAft>
              <a:buSzPts val="1800"/>
              <a:buChar char="▪"/>
            </a:pPr>
            <a:r>
              <a:rPr lang="en" sz="1800"/>
              <a:t>remembers values over arbitrary time intervals and the three gates regulate the flow of information into and out of the cell.</a:t>
            </a:r>
            <a:endParaRPr sz="1800"/>
          </a:p>
          <a:p>
            <a:pPr indent="0" lvl="0" marL="0" rtl="0" algn="l">
              <a:spcBef>
                <a:spcPts val="600"/>
              </a:spcBef>
              <a:spcAft>
                <a:spcPts val="0"/>
              </a:spcAft>
              <a:buNone/>
            </a:pPr>
            <a:r>
              <a:t/>
            </a:r>
            <a:endParaRPr sz="1800"/>
          </a:p>
        </p:txBody>
      </p:sp>
      <p:sp>
        <p:nvSpPr>
          <p:cNvPr id="694" name="Google Shape;694;p3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95" name="Google Shape;695;p32"/>
          <p:cNvGrpSpPr/>
          <p:nvPr/>
        </p:nvGrpSpPr>
        <p:grpSpPr>
          <a:xfrm>
            <a:off x="5479322" y="1536291"/>
            <a:ext cx="3119858" cy="2070914"/>
            <a:chOff x="5700362" y="1599688"/>
            <a:chExt cx="2899227" cy="1924462"/>
          </a:xfrm>
        </p:grpSpPr>
        <p:sp>
          <p:nvSpPr>
            <p:cNvPr id="696" name="Google Shape;696;p32"/>
            <p:cNvSpPr/>
            <p:nvPr/>
          </p:nvSpPr>
          <p:spPr>
            <a:xfrm>
              <a:off x="5713875" y="1609250"/>
              <a:ext cx="28722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7" name="Google Shape;697;p32"/>
            <p:cNvPicPr preferRelativeResize="0"/>
            <p:nvPr/>
          </p:nvPicPr>
          <p:blipFill rotWithShape="1">
            <a:blip r:embed="rId3">
              <a:alphaModFix/>
            </a:blip>
            <a:srcRect b="0" l="0" r="53146" t="0"/>
            <a:stretch/>
          </p:blipFill>
          <p:spPr>
            <a:xfrm>
              <a:off x="5700362" y="1599688"/>
              <a:ext cx="2899227" cy="1911225"/>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33"/>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LSTM Implementation</a:t>
            </a:r>
            <a:endParaRPr/>
          </a:p>
        </p:txBody>
      </p:sp>
      <p:sp>
        <p:nvSpPr>
          <p:cNvPr id="703" name="Google Shape;703;p3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4" name="Google Shape;704;p33"/>
          <p:cNvSpPr/>
          <p:nvPr/>
        </p:nvSpPr>
        <p:spPr>
          <a:xfrm>
            <a:off x="4793774" y="2432388"/>
            <a:ext cx="849300" cy="478500"/>
          </a:xfrm>
          <a:prstGeom prst="rect">
            <a:avLst/>
          </a:prstGeom>
          <a:solidFill>
            <a:srgbClr val="FFAD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72A36"/>
                </a:solidFill>
                <a:latin typeface="Barlow SemiBold"/>
                <a:ea typeface="Barlow SemiBold"/>
                <a:cs typeface="Barlow SemiBold"/>
                <a:sym typeface="Barlow SemiBold"/>
              </a:rPr>
              <a:t>Density</a:t>
            </a:r>
            <a:endParaRPr sz="1000">
              <a:solidFill>
                <a:srgbClr val="272A36"/>
              </a:solidFill>
              <a:latin typeface="Barlow SemiBold"/>
              <a:ea typeface="Barlow SemiBold"/>
              <a:cs typeface="Barlow SemiBold"/>
              <a:sym typeface="Barlow SemiBold"/>
            </a:endParaRPr>
          </a:p>
          <a:p>
            <a:pPr indent="0" lvl="0" marL="0" rtl="0" algn="ctr">
              <a:spcBef>
                <a:spcPts val="0"/>
              </a:spcBef>
              <a:spcAft>
                <a:spcPts val="0"/>
              </a:spcAft>
              <a:buNone/>
            </a:pPr>
            <a:r>
              <a:rPr lang="en" sz="1000">
                <a:solidFill>
                  <a:srgbClr val="272A36"/>
                </a:solidFill>
                <a:latin typeface="Barlow SemiBold"/>
                <a:ea typeface="Barlow SemiBold"/>
                <a:cs typeface="Barlow SemiBold"/>
                <a:sym typeface="Barlow SemiBold"/>
              </a:rPr>
              <a:t>(relu)</a:t>
            </a:r>
            <a:endParaRPr sz="1000">
              <a:solidFill>
                <a:srgbClr val="272A36"/>
              </a:solidFill>
              <a:latin typeface="Barlow SemiBold"/>
              <a:ea typeface="Barlow SemiBold"/>
              <a:cs typeface="Barlow SemiBold"/>
              <a:sym typeface="Barlow SemiBold"/>
            </a:endParaRPr>
          </a:p>
        </p:txBody>
      </p:sp>
      <p:sp>
        <p:nvSpPr>
          <p:cNvPr id="705" name="Google Shape;705;p33"/>
          <p:cNvSpPr/>
          <p:nvPr/>
        </p:nvSpPr>
        <p:spPr>
          <a:xfrm>
            <a:off x="2208075" y="2433013"/>
            <a:ext cx="849300" cy="477300"/>
          </a:xfrm>
          <a:prstGeom prst="rect">
            <a:avLst/>
          </a:prstGeom>
          <a:solidFill>
            <a:srgbClr val="272A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LSTM</a:t>
            </a:r>
            <a:endParaRPr sz="1000">
              <a:solidFill>
                <a:srgbClr val="FFFFFF"/>
              </a:solidFill>
              <a:latin typeface="Barlow Light"/>
              <a:ea typeface="Barlow Light"/>
              <a:cs typeface="Barlow Light"/>
              <a:sym typeface="Barlow Light"/>
            </a:endParaRPr>
          </a:p>
        </p:txBody>
      </p:sp>
      <p:sp>
        <p:nvSpPr>
          <p:cNvPr id="706" name="Google Shape;706;p33"/>
          <p:cNvSpPr/>
          <p:nvPr/>
        </p:nvSpPr>
        <p:spPr>
          <a:xfrm>
            <a:off x="3500925" y="2433000"/>
            <a:ext cx="849300" cy="477300"/>
          </a:xfrm>
          <a:prstGeom prst="rect">
            <a:avLst/>
          </a:prstGeom>
          <a:solidFill>
            <a:srgbClr val="272A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LSTM</a:t>
            </a:r>
            <a:endParaRPr>
              <a:solidFill>
                <a:srgbClr val="FFFFFF"/>
              </a:solidFill>
              <a:latin typeface="Barlow Light"/>
              <a:ea typeface="Barlow Light"/>
              <a:cs typeface="Barlow Light"/>
              <a:sym typeface="Barlow Light"/>
            </a:endParaRPr>
          </a:p>
        </p:txBody>
      </p:sp>
      <p:sp>
        <p:nvSpPr>
          <p:cNvPr id="707" name="Google Shape;707;p33"/>
          <p:cNvSpPr/>
          <p:nvPr/>
        </p:nvSpPr>
        <p:spPr>
          <a:xfrm>
            <a:off x="915225" y="2433313"/>
            <a:ext cx="849300" cy="477300"/>
          </a:xfrm>
          <a:prstGeom prst="rect">
            <a:avLst/>
          </a:prstGeom>
          <a:solidFill>
            <a:srgbClr val="808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Audio Database</a:t>
            </a:r>
            <a:endParaRPr>
              <a:solidFill>
                <a:srgbClr val="FFFFFF"/>
              </a:solidFill>
              <a:latin typeface="Barlow Light"/>
              <a:ea typeface="Barlow Light"/>
              <a:cs typeface="Barlow Light"/>
              <a:sym typeface="Barlow Light"/>
            </a:endParaRPr>
          </a:p>
        </p:txBody>
      </p:sp>
      <p:cxnSp>
        <p:nvCxnSpPr>
          <p:cNvPr id="708" name="Google Shape;708;p33"/>
          <p:cNvCxnSpPr>
            <a:stCxn id="705" idx="3"/>
            <a:endCxn id="706" idx="1"/>
          </p:cNvCxnSpPr>
          <p:nvPr/>
        </p:nvCxnSpPr>
        <p:spPr>
          <a:xfrm>
            <a:off x="3057375" y="2671663"/>
            <a:ext cx="443700" cy="600"/>
          </a:xfrm>
          <a:prstGeom prst="bentConnector3">
            <a:avLst>
              <a:gd fmla="val 49983" name="adj1"/>
            </a:avLst>
          </a:prstGeom>
          <a:noFill/>
          <a:ln cap="flat" cmpd="sng" w="9525">
            <a:solidFill>
              <a:srgbClr val="808392"/>
            </a:solidFill>
            <a:prstDash val="solid"/>
            <a:round/>
            <a:headEnd len="sm" w="sm" type="none"/>
            <a:tailEnd len="sm" w="sm" type="triangle"/>
          </a:ln>
        </p:spPr>
      </p:cxnSp>
      <p:cxnSp>
        <p:nvCxnSpPr>
          <p:cNvPr id="709" name="Google Shape;709;p33"/>
          <p:cNvCxnSpPr>
            <a:stCxn id="707" idx="3"/>
            <a:endCxn id="705" idx="1"/>
          </p:cNvCxnSpPr>
          <p:nvPr/>
        </p:nvCxnSpPr>
        <p:spPr>
          <a:xfrm>
            <a:off x="1764525" y="2671963"/>
            <a:ext cx="443400" cy="600"/>
          </a:xfrm>
          <a:prstGeom prst="bentConnector3">
            <a:avLst>
              <a:gd fmla="val 50017" name="adj1"/>
            </a:avLst>
          </a:prstGeom>
          <a:noFill/>
          <a:ln cap="flat" cmpd="sng" w="9525">
            <a:solidFill>
              <a:srgbClr val="808392"/>
            </a:solidFill>
            <a:prstDash val="solid"/>
            <a:round/>
            <a:headEnd len="sm" w="sm" type="none"/>
            <a:tailEnd len="sm" w="sm" type="triangle"/>
          </a:ln>
        </p:spPr>
      </p:cxnSp>
      <p:sp>
        <p:nvSpPr>
          <p:cNvPr id="710" name="Google Shape;710;p33"/>
          <p:cNvSpPr/>
          <p:nvPr/>
        </p:nvSpPr>
        <p:spPr>
          <a:xfrm>
            <a:off x="7379475" y="2406450"/>
            <a:ext cx="849300" cy="530400"/>
          </a:xfrm>
          <a:prstGeom prst="rect">
            <a:avLst/>
          </a:prstGeom>
          <a:solidFill>
            <a:srgbClr val="808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Detected Instrument</a:t>
            </a:r>
            <a:endParaRPr sz="1000">
              <a:solidFill>
                <a:srgbClr val="FFFFFF"/>
              </a:solidFill>
              <a:latin typeface="Barlow Light"/>
              <a:ea typeface="Barlow Light"/>
              <a:cs typeface="Barlow Light"/>
              <a:sym typeface="Barlow Light"/>
            </a:endParaRPr>
          </a:p>
        </p:txBody>
      </p:sp>
      <p:cxnSp>
        <p:nvCxnSpPr>
          <p:cNvPr id="711" name="Google Shape;711;p33"/>
          <p:cNvCxnSpPr>
            <a:stCxn id="706" idx="3"/>
            <a:endCxn id="704" idx="1"/>
          </p:cNvCxnSpPr>
          <p:nvPr/>
        </p:nvCxnSpPr>
        <p:spPr>
          <a:xfrm>
            <a:off x="4350225" y="2671650"/>
            <a:ext cx="443400" cy="600"/>
          </a:xfrm>
          <a:prstGeom prst="bentConnector3">
            <a:avLst>
              <a:gd fmla="val 50017" name="adj1"/>
            </a:avLst>
          </a:prstGeom>
          <a:noFill/>
          <a:ln cap="flat" cmpd="sng" w="9525">
            <a:solidFill>
              <a:srgbClr val="808392"/>
            </a:solidFill>
            <a:prstDash val="solid"/>
            <a:round/>
            <a:headEnd len="sm" w="sm" type="none"/>
            <a:tailEnd len="sm" w="sm" type="triangle"/>
          </a:ln>
        </p:spPr>
      </p:cxnSp>
      <p:cxnSp>
        <p:nvCxnSpPr>
          <p:cNvPr id="712" name="Google Shape;712;p33"/>
          <p:cNvCxnSpPr>
            <a:stCxn id="713" idx="3"/>
            <a:endCxn id="710" idx="1"/>
          </p:cNvCxnSpPr>
          <p:nvPr/>
        </p:nvCxnSpPr>
        <p:spPr>
          <a:xfrm>
            <a:off x="6935924" y="2671638"/>
            <a:ext cx="443700" cy="600"/>
          </a:xfrm>
          <a:prstGeom prst="bentConnector3">
            <a:avLst>
              <a:gd fmla="val 49983" name="adj1"/>
            </a:avLst>
          </a:prstGeom>
          <a:noFill/>
          <a:ln cap="flat" cmpd="sng" w="9525">
            <a:solidFill>
              <a:srgbClr val="808392"/>
            </a:solidFill>
            <a:prstDash val="solid"/>
            <a:round/>
            <a:headEnd len="sm" w="sm" type="none"/>
            <a:tailEnd len="sm" w="sm" type="triangle"/>
          </a:ln>
        </p:spPr>
      </p:cxnSp>
      <p:sp>
        <p:nvSpPr>
          <p:cNvPr id="713" name="Google Shape;713;p33"/>
          <p:cNvSpPr/>
          <p:nvPr/>
        </p:nvSpPr>
        <p:spPr>
          <a:xfrm>
            <a:off x="6086624" y="2432388"/>
            <a:ext cx="849300" cy="478500"/>
          </a:xfrm>
          <a:prstGeom prst="rect">
            <a:avLst/>
          </a:prstGeom>
          <a:solidFill>
            <a:srgbClr val="FFAD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72A36"/>
                </a:solidFill>
                <a:latin typeface="Barlow SemiBold"/>
                <a:ea typeface="Barlow SemiBold"/>
                <a:cs typeface="Barlow SemiBold"/>
                <a:sym typeface="Barlow SemiBold"/>
              </a:rPr>
              <a:t>Density</a:t>
            </a:r>
            <a:endParaRPr sz="1000">
              <a:solidFill>
                <a:srgbClr val="272A36"/>
              </a:solidFill>
              <a:latin typeface="Barlow SemiBold"/>
              <a:ea typeface="Barlow SemiBold"/>
              <a:cs typeface="Barlow SemiBold"/>
              <a:sym typeface="Barlow SemiBold"/>
            </a:endParaRPr>
          </a:p>
          <a:p>
            <a:pPr indent="0" lvl="0" marL="0" rtl="0" algn="ctr">
              <a:spcBef>
                <a:spcPts val="0"/>
              </a:spcBef>
              <a:spcAft>
                <a:spcPts val="0"/>
              </a:spcAft>
              <a:buNone/>
            </a:pPr>
            <a:r>
              <a:rPr lang="en" sz="1000">
                <a:solidFill>
                  <a:srgbClr val="272A36"/>
                </a:solidFill>
                <a:latin typeface="Barlow SemiBold"/>
                <a:ea typeface="Barlow SemiBold"/>
                <a:cs typeface="Barlow SemiBold"/>
                <a:sym typeface="Barlow SemiBold"/>
              </a:rPr>
              <a:t>(Softmax)</a:t>
            </a:r>
            <a:endParaRPr sz="1000">
              <a:solidFill>
                <a:srgbClr val="272A36"/>
              </a:solidFill>
              <a:latin typeface="Barlow SemiBold"/>
              <a:ea typeface="Barlow SemiBold"/>
              <a:cs typeface="Barlow SemiBold"/>
              <a:sym typeface="Barlow SemiBold"/>
            </a:endParaRPr>
          </a:p>
        </p:txBody>
      </p:sp>
      <p:cxnSp>
        <p:nvCxnSpPr>
          <p:cNvPr id="714" name="Google Shape;714;p33"/>
          <p:cNvCxnSpPr>
            <a:stCxn id="704" idx="3"/>
            <a:endCxn id="713" idx="1"/>
          </p:cNvCxnSpPr>
          <p:nvPr/>
        </p:nvCxnSpPr>
        <p:spPr>
          <a:xfrm>
            <a:off x="5643074" y="2671638"/>
            <a:ext cx="443700" cy="600"/>
          </a:xfrm>
          <a:prstGeom prst="bentConnector3">
            <a:avLst>
              <a:gd fmla="val 49983" name="adj1"/>
            </a:avLst>
          </a:prstGeom>
          <a:noFill/>
          <a:ln cap="flat" cmpd="sng" w="9525">
            <a:solidFill>
              <a:srgbClr val="808392"/>
            </a:solidFill>
            <a:prstDash val="solid"/>
            <a:round/>
            <a:headEnd len="sm" w="sm" type="none"/>
            <a:tailEnd len="sm" w="sm" type="triangle"/>
          </a:ln>
        </p:spPr>
      </p:cxnSp>
      <p:cxnSp>
        <p:nvCxnSpPr>
          <p:cNvPr id="715" name="Google Shape;715;p33"/>
          <p:cNvCxnSpPr>
            <a:endCxn id="716" idx="0"/>
          </p:cNvCxnSpPr>
          <p:nvPr/>
        </p:nvCxnSpPr>
        <p:spPr>
          <a:xfrm>
            <a:off x="3259250" y="2678850"/>
            <a:ext cx="0" cy="481800"/>
          </a:xfrm>
          <a:prstGeom prst="straightConnector1">
            <a:avLst/>
          </a:prstGeom>
          <a:noFill/>
          <a:ln cap="flat" cmpd="sng" w="9525">
            <a:solidFill>
              <a:schemeClr val="dk2"/>
            </a:solidFill>
            <a:prstDash val="solid"/>
            <a:round/>
            <a:headEnd len="med" w="med" type="none"/>
            <a:tailEnd len="med" w="med" type="triangle"/>
          </a:ln>
        </p:spPr>
      </p:cxnSp>
      <p:cxnSp>
        <p:nvCxnSpPr>
          <p:cNvPr id="717" name="Google Shape;717;p33"/>
          <p:cNvCxnSpPr/>
          <p:nvPr/>
        </p:nvCxnSpPr>
        <p:spPr>
          <a:xfrm>
            <a:off x="4571925" y="2671650"/>
            <a:ext cx="0" cy="489000"/>
          </a:xfrm>
          <a:prstGeom prst="straightConnector1">
            <a:avLst/>
          </a:prstGeom>
          <a:noFill/>
          <a:ln cap="flat" cmpd="sng" w="9525">
            <a:solidFill>
              <a:schemeClr val="dk2"/>
            </a:solidFill>
            <a:prstDash val="solid"/>
            <a:round/>
            <a:headEnd len="med" w="med" type="none"/>
            <a:tailEnd len="med" w="med" type="triangle"/>
          </a:ln>
        </p:spPr>
      </p:cxnSp>
      <p:cxnSp>
        <p:nvCxnSpPr>
          <p:cNvPr id="718" name="Google Shape;718;p33"/>
          <p:cNvCxnSpPr/>
          <p:nvPr/>
        </p:nvCxnSpPr>
        <p:spPr>
          <a:xfrm>
            <a:off x="5864925" y="2671650"/>
            <a:ext cx="0" cy="489000"/>
          </a:xfrm>
          <a:prstGeom prst="straightConnector1">
            <a:avLst/>
          </a:prstGeom>
          <a:noFill/>
          <a:ln cap="flat" cmpd="sng" w="9525">
            <a:solidFill>
              <a:schemeClr val="dk2"/>
            </a:solidFill>
            <a:prstDash val="solid"/>
            <a:round/>
            <a:headEnd len="med" w="med" type="none"/>
            <a:tailEnd len="med" w="med" type="triangle"/>
          </a:ln>
        </p:spPr>
      </p:cxnSp>
      <p:sp>
        <p:nvSpPr>
          <p:cNvPr id="716" name="Google Shape;716;p33"/>
          <p:cNvSpPr/>
          <p:nvPr/>
        </p:nvSpPr>
        <p:spPr>
          <a:xfrm>
            <a:off x="2887550" y="3160650"/>
            <a:ext cx="743400" cy="478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Barlow Light"/>
                <a:ea typeface="Barlow Light"/>
                <a:cs typeface="Barlow Light"/>
                <a:sym typeface="Barlow Light"/>
              </a:rPr>
              <a:t>Dropout:</a:t>
            </a:r>
            <a:endParaRPr sz="1000">
              <a:latin typeface="Barlow Light"/>
              <a:ea typeface="Barlow Light"/>
              <a:cs typeface="Barlow Light"/>
              <a:sym typeface="Barlow Light"/>
            </a:endParaRPr>
          </a:p>
          <a:p>
            <a:pPr indent="0" lvl="0" marL="0" rtl="0" algn="ctr">
              <a:spcBef>
                <a:spcPts val="0"/>
              </a:spcBef>
              <a:spcAft>
                <a:spcPts val="0"/>
              </a:spcAft>
              <a:buNone/>
            </a:pPr>
            <a:r>
              <a:rPr lang="en" sz="1000">
                <a:latin typeface="Barlow Light"/>
                <a:ea typeface="Barlow Light"/>
                <a:cs typeface="Barlow Light"/>
                <a:sym typeface="Barlow Light"/>
              </a:rPr>
              <a:t>0.2</a:t>
            </a:r>
            <a:endParaRPr sz="1000">
              <a:latin typeface="Barlow Light"/>
              <a:ea typeface="Barlow Light"/>
              <a:cs typeface="Barlow Light"/>
              <a:sym typeface="Barlow Light"/>
            </a:endParaRPr>
          </a:p>
        </p:txBody>
      </p:sp>
      <p:sp>
        <p:nvSpPr>
          <p:cNvPr id="719" name="Google Shape;719;p33"/>
          <p:cNvSpPr/>
          <p:nvPr/>
        </p:nvSpPr>
        <p:spPr>
          <a:xfrm>
            <a:off x="4200225" y="3160650"/>
            <a:ext cx="743400" cy="478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Barlow Light"/>
                <a:ea typeface="Barlow Light"/>
                <a:cs typeface="Barlow Light"/>
                <a:sym typeface="Barlow Light"/>
              </a:rPr>
              <a:t>Dropout:</a:t>
            </a:r>
            <a:endParaRPr sz="1000">
              <a:latin typeface="Barlow Light"/>
              <a:ea typeface="Barlow Light"/>
              <a:cs typeface="Barlow Light"/>
              <a:sym typeface="Barlow Light"/>
            </a:endParaRPr>
          </a:p>
          <a:p>
            <a:pPr indent="0" lvl="0" marL="0" rtl="0" algn="ctr">
              <a:spcBef>
                <a:spcPts val="0"/>
              </a:spcBef>
              <a:spcAft>
                <a:spcPts val="0"/>
              </a:spcAft>
              <a:buNone/>
            </a:pPr>
            <a:r>
              <a:rPr lang="en" sz="1000">
                <a:latin typeface="Barlow Light"/>
                <a:ea typeface="Barlow Light"/>
                <a:cs typeface="Barlow Light"/>
                <a:sym typeface="Barlow Light"/>
              </a:rPr>
              <a:t>0.2</a:t>
            </a:r>
            <a:endParaRPr sz="1000">
              <a:latin typeface="Barlow Light"/>
              <a:ea typeface="Barlow Light"/>
              <a:cs typeface="Barlow Light"/>
              <a:sym typeface="Barlow Light"/>
            </a:endParaRPr>
          </a:p>
        </p:txBody>
      </p:sp>
      <p:sp>
        <p:nvSpPr>
          <p:cNvPr id="720" name="Google Shape;720;p33"/>
          <p:cNvSpPr/>
          <p:nvPr/>
        </p:nvSpPr>
        <p:spPr>
          <a:xfrm>
            <a:off x="5512900" y="3160650"/>
            <a:ext cx="743400" cy="478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Barlow Light"/>
                <a:ea typeface="Barlow Light"/>
                <a:cs typeface="Barlow Light"/>
                <a:sym typeface="Barlow Light"/>
              </a:rPr>
              <a:t>Dropout:</a:t>
            </a:r>
            <a:endParaRPr sz="1000">
              <a:latin typeface="Barlow Light"/>
              <a:ea typeface="Barlow Light"/>
              <a:cs typeface="Barlow Light"/>
              <a:sym typeface="Barlow Light"/>
            </a:endParaRPr>
          </a:p>
          <a:p>
            <a:pPr indent="0" lvl="0" marL="0" rtl="0" algn="ctr">
              <a:spcBef>
                <a:spcPts val="0"/>
              </a:spcBef>
              <a:spcAft>
                <a:spcPts val="0"/>
              </a:spcAft>
              <a:buNone/>
            </a:pPr>
            <a:r>
              <a:rPr lang="en" sz="1000">
                <a:latin typeface="Barlow Light"/>
                <a:ea typeface="Barlow Light"/>
                <a:cs typeface="Barlow Light"/>
                <a:sym typeface="Barlow Light"/>
              </a:rPr>
              <a:t>0.3</a:t>
            </a:r>
            <a:endParaRPr sz="1000">
              <a:latin typeface="Barlow Light"/>
              <a:ea typeface="Barlow Light"/>
              <a:cs typeface="Barlow Light"/>
              <a:sym typeface="Barlow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34"/>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Parameters</a:t>
            </a:r>
            <a:endParaRPr/>
          </a:p>
        </p:txBody>
      </p:sp>
      <p:sp>
        <p:nvSpPr>
          <p:cNvPr id="726" name="Google Shape;726;p3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27" name="Google Shape;727;p34"/>
          <p:cNvPicPr preferRelativeResize="0"/>
          <p:nvPr/>
        </p:nvPicPr>
        <p:blipFill>
          <a:blip r:embed="rId3">
            <a:alphaModFix/>
          </a:blip>
          <a:stretch>
            <a:fillRect/>
          </a:stretch>
        </p:blipFill>
        <p:spPr>
          <a:xfrm>
            <a:off x="5034475" y="1921152"/>
            <a:ext cx="3286432" cy="1923173"/>
          </a:xfrm>
          <a:prstGeom prst="rect">
            <a:avLst/>
          </a:prstGeom>
          <a:noFill/>
          <a:ln>
            <a:noFill/>
          </a:ln>
        </p:spPr>
      </p:pic>
      <p:sp>
        <p:nvSpPr>
          <p:cNvPr id="728" name="Google Shape;728;p34"/>
          <p:cNvSpPr txBox="1"/>
          <p:nvPr>
            <p:ph idx="4294967295" type="body"/>
          </p:nvPr>
        </p:nvSpPr>
        <p:spPr>
          <a:xfrm>
            <a:off x="946650" y="1436738"/>
            <a:ext cx="3901500" cy="28920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Batch size = 32</a:t>
            </a:r>
            <a:endParaRPr sz="2000"/>
          </a:p>
          <a:p>
            <a:pPr indent="-355600" lvl="0" marL="457200" rtl="0" algn="l">
              <a:spcBef>
                <a:spcPts val="0"/>
              </a:spcBef>
              <a:spcAft>
                <a:spcPts val="0"/>
              </a:spcAft>
              <a:buSzPts val="2000"/>
              <a:buChar char="▪"/>
            </a:pPr>
            <a:r>
              <a:rPr lang="en" sz="2000"/>
              <a:t>Epochs=100</a:t>
            </a:r>
            <a:endParaRPr sz="2000"/>
          </a:p>
          <a:p>
            <a:pPr indent="-355600" lvl="1" marL="914400" rtl="0" algn="l">
              <a:spcBef>
                <a:spcPts val="0"/>
              </a:spcBef>
              <a:spcAft>
                <a:spcPts val="0"/>
              </a:spcAft>
              <a:buSzPts val="2000"/>
              <a:buChar char="▫"/>
            </a:pPr>
            <a:r>
              <a:rPr lang="en" sz="2000"/>
              <a:t>3</a:t>
            </a:r>
            <a:r>
              <a:rPr lang="en" sz="2000"/>
              <a:t>,240 Train samples</a:t>
            </a:r>
            <a:endParaRPr sz="2000"/>
          </a:p>
          <a:p>
            <a:pPr indent="0" lvl="0" marL="914400" rtl="0" algn="l">
              <a:spcBef>
                <a:spcPts val="480"/>
              </a:spcBef>
              <a:spcAft>
                <a:spcPts val="0"/>
              </a:spcAft>
              <a:buNone/>
            </a:pPr>
            <a:r>
              <a:rPr lang="en" sz="2000"/>
              <a:t>→ 102 batches per cycles </a:t>
            </a:r>
            <a:endParaRPr sz="2000"/>
          </a:p>
          <a:p>
            <a:pPr indent="-355600" lvl="0" marL="457200" rtl="0" algn="l">
              <a:lnSpc>
                <a:spcPct val="100000"/>
              </a:lnSpc>
              <a:spcBef>
                <a:spcPts val="0"/>
              </a:spcBef>
              <a:spcAft>
                <a:spcPts val="0"/>
              </a:spcAft>
              <a:buSzPts val="2000"/>
              <a:buChar char="▪"/>
            </a:pPr>
            <a:r>
              <a:rPr lang="en" sz="1800">
                <a:solidFill>
                  <a:srgbClr val="000000"/>
                </a:solidFill>
              </a:rPr>
              <a:t>Train accuracy: </a:t>
            </a:r>
            <a:endParaRPr sz="1800">
              <a:solidFill>
                <a:srgbClr val="000000"/>
              </a:solidFill>
            </a:endParaRPr>
          </a:p>
          <a:p>
            <a:pPr indent="-355600" lvl="1" marL="914400" rtl="0" algn="l">
              <a:lnSpc>
                <a:spcPct val="100000"/>
              </a:lnSpc>
              <a:spcBef>
                <a:spcPts val="0"/>
              </a:spcBef>
              <a:spcAft>
                <a:spcPts val="0"/>
              </a:spcAft>
              <a:buSzPts val="2000"/>
              <a:buChar char="▫"/>
            </a:pPr>
            <a:r>
              <a:rPr lang="en" sz="1800">
                <a:solidFill>
                  <a:srgbClr val="000000"/>
                </a:solidFill>
              </a:rPr>
              <a:t>0.936</a:t>
            </a:r>
            <a:endParaRPr sz="1400">
              <a:solidFill>
                <a:srgbClr val="000000"/>
              </a:solidFill>
            </a:endParaRPr>
          </a:p>
          <a:p>
            <a:pPr indent="-355600" lvl="0" marL="457200" rtl="0" algn="l">
              <a:lnSpc>
                <a:spcPct val="100000"/>
              </a:lnSpc>
              <a:spcBef>
                <a:spcPts val="0"/>
              </a:spcBef>
              <a:spcAft>
                <a:spcPts val="0"/>
              </a:spcAft>
              <a:buSzPts val="2000"/>
              <a:buChar char="▪"/>
            </a:pPr>
            <a:r>
              <a:rPr lang="en" sz="1800">
                <a:solidFill>
                  <a:srgbClr val="000000"/>
                </a:solidFill>
              </a:rPr>
              <a:t>Train loss: </a:t>
            </a:r>
            <a:endParaRPr sz="1800">
              <a:solidFill>
                <a:srgbClr val="000000"/>
              </a:solidFill>
            </a:endParaRPr>
          </a:p>
          <a:p>
            <a:pPr indent="-355600" lvl="1" marL="914400" rtl="0" algn="l">
              <a:lnSpc>
                <a:spcPct val="100000"/>
              </a:lnSpc>
              <a:spcBef>
                <a:spcPts val="0"/>
              </a:spcBef>
              <a:spcAft>
                <a:spcPts val="0"/>
              </a:spcAft>
              <a:buSzPts val="2000"/>
              <a:buChar char="▫"/>
            </a:pPr>
            <a:r>
              <a:rPr lang="en" sz="1800">
                <a:solidFill>
                  <a:srgbClr val="000000"/>
                </a:solidFill>
              </a:rPr>
              <a:t>0.214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35"/>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4" name="Google Shape;734;p35"/>
          <p:cNvSpPr txBox="1"/>
          <p:nvPr/>
        </p:nvSpPr>
        <p:spPr>
          <a:xfrm>
            <a:off x="1500600" y="886100"/>
            <a:ext cx="1931700" cy="30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Using initial set:</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accuracy: 0.9275</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loss: 0.2275</a:t>
            </a:r>
            <a:endParaRPr>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Precision: 0.924</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Recall:0.931</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f1-score:  0.971</a:t>
            </a:r>
            <a:endParaRPr>
              <a:latin typeface="Barlow Light"/>
              <a:ea typeface="Barlow Light"/>
              <a:cs typeface="Barlow Light"/>
              <a:sym typeface="Barlow Light"/>
            </a:endParaRPr>
          </a:p>
        </p:txBody>
      </p:sp>
      <p:pic>
        <p:nvPicPr>
          <p:cNvPr id="735" name="Google Shape;735;p35"/>
          <p:cNvPicPr preferRelativeResize="0"/>
          <p:nvPr/>
        </p:nvPicPr>
        <p:blipFill>
          <a:blip r:embed="rId3">
            <a:alphaModFix/>
          </a:blip>
          <a:stretch>
            <a:fillRect/>
          </a:stretch>
        </p:blipFill>
        <p:spPr>
          <a:xfrm>
            <a:off x="3910825" y="711850"/>
            <a:ext cx="3948200" cy="3719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36"/>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1" name="Google Shape;741;p36"/>
          <p:cNvSpPr txBox="1"/>
          <p:nvPr/>
        </p:nvSpPr>
        <p:spPr>
          <a:xfrm>
            <a:off x="2021600" y="838425"/>
            <a:ext cx="1931700" cy="31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Using full set:</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accuracy: 0.6980</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loss: 1.0833</a:t>
            </a:r>
            <a:endParaRPr>
              <a:latin typeface="Barlow Light"/>
              <a:ea typeface="Barlow Light"/>
              <a:cs typeface="Barlow Light"/>
              <a:sym typeface="Barlow Light"/>
            </a:endParaRPr>
          </a:p>
        </p:txBody>
      </p:sp>
      <p:pic>
        <p:nvPicPr>
          <p:cNvPr id="742" name="Google Shape;742;p36"/>
          <p:cNvPicPr preferRelativeResize="0"/>
          <p:nvPr/>
        </p:nvPicPr>
        <p:blipFill>
          <a:blip r:embed="rId3">
            <a:alphaModFix/>
          </a:blip>
          <a:stretch>
            <a:fillRect/>
          </a:stretch>
        </p:blipFill>
        <p:spPr>
          <a:xfrm>
            <a:off x="4894200" y="838425"/>
            <a:ext cx="3769449" cy="3551375"/>
          </a:xfrm>
          <a:prstGeom prst="rect">
            <a:avLst/>
          </a:prstGeom>
          <a:noFill/>
          <a:ln>
            <a:noFill/>
          </a:ln>
        </p:spPr>
      </p:pic>
      <p:pic>
        <p:nvPicPr>
          <p:cNvPr id="743" name="Google Shape;743;p36"/>
          <p:cNvPicPr preferRelativeResize="0"/>
          <p:nvPr/>
        </p:nvPicPr>
        <p:blipFill>
          <a:blip r:embed="rId4">
            <a:alphaModFix/>
          </a:blip>
          <a:stretch>
            <a:fillRect/>
          </a:stretch>
        </p:blipFill>
        <p:spPr>
          <a:xfrm>
            <a:off x="1327450" y="2389300"/>
            <a:ext cx="3319975" cy="20495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37"/>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4</a:t>
            </a:r>
            <a:r>
              <a:rPr lang="en"/>
              <a:t>. Discussion</a:t>
            </a:r>
            <a:endParaRPr/>
          </a:p>
        </p:txBody>
      </p:sp>
      <p:sp>
        <p:nvSpPr>
          <p:cNvPr id="749" name="Google Shape;749;p3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7</a:t>
            </a:r>
            <a:endParaRPr/>
          </a:p>
        </p:txBody>
      </p:sp>
      <p:sp>
        <p:nvSpPr>
          <p:cNvPr id="750" name="Google Shape;750;p37"/>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Error analysis and future results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3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 Summary</a:t>
            </a:r>
            <a:endParaRPr/>
          </a:p>
        </p:txBody>
      </p:sp>
      <p:sp>
        <p:nvSpPr>
          <p:cNvPr id="756" name="Google Shape;756;p3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57" name="Google Shape;757;p38"/>
          <p:cNvGraphicFramePr/>
          <p:nvPr/>
        </p:nvGraphicFramePr>
        <p:xfrm>
          <a:off x="952500" y="1843200"/>
          <a:ext cx="3000000" cy="3000000"/>
        </p:xfrm>
        <a:graphic>
          <a:graphicData uri="http://schemas.openxmlformats.org/drawingml/2006/table">
            <a:tbl>
              <a:tblPr>
                <a:noFill/>
                <a:tableStyleId>{578D6F7C-B78C-406A-A989-C1ED77E6C332}</a:tableStyleId>
              </a:tblPr>
              <a:tblGrid>
                <a:gridCol w="2413000"/>
                <a:gridCol w="2413000"/>
                <a:gridCol w="2413000"/>
              </a:tblGrid>
              <a:tr h="648725">
                <a:tc>
                  <a:txBody>
                    <a:bodyPr/>
                    <a:lstStyle/>
                    <a:p>
                      <a:pPr indent="0" lvl="0" marL="0" rtl="0" algn="ctr">
                        <a:spcBef>
                          <a:spcPts val="0"/>
                        </a:spcBef>
                        <a:spcAft>
                          <a:spcPts val="0"/>
                        </a:spcAft>
                        <a:buNone/>
                      </a:pPr>
                      <a:r>
                        <a:rPr b="1" lang="en">
                          <a:latin typeface="Barlow"/>
                          <a:ea typeface="Barlow"/>
                          <a:cs typeface="Barlow"/>
                          <a:sym typeface="Barlow"/>
                        </a:rPr>
                        <a:t>Dataset</a:t>
                      </a:r>
                      <a:endParaRPr b="1">
                        <a:latin typeface="Barlow"/>
                        <a:ea typeface="Barlow"/>
                        <a:cs typeface="Barlow"/>
                        <a:sym typeface="Barlow"/>
                      </a:endParaRPr>
                    </a:p>
                  </a:txBody>
                  <a:tcPr marT="91425" marB="91425" marR="91425" marL="91425"/>
                </a:tc>
                <a:tc>
                  <a:txBody>
                    <a:bodyPr/>
                    <a:lstStyle/>
                    <a:p>
                      <a:pPr indent="0" lvl="0" marL="0" rtl="0" algn="ctr">
                        <a:spcBef>
                          <a:spcPts val="0"/>
                        </a:spcBef>
                        <a:spcAft>
                          <a:spcPts val="0"/>
                        </a:spcAft>
                        <a:buNone/>
                      </a:pPr>
                      <a:r>
                        <a:rPr b="1" lang="en">
                          <a:latin typeface="Barlow"/>
                          <a:ea typeface="Barlow"/>
                          <a:cs typeface="Barlow"/>
                          <a:sym typeface="Barlow"/>
                        </a:rPr>
                        <a:t>“Validation” Set</a:t>
                      </a:r>
                      <a:endParaRPr b="1">
                        <a:latin typeface="Barlow"/>
                        <a:ea typeface="Barlow"/>
                        <a:cs typeface="Barlow"/>
                        <a:sym typeface="Barlow"/>
                      </a:endParaRPr>
                    </a:p>
                  </a:txBody>
                  <a:tcPr marT="91425" marB="91425" marR="91425" marL="91425"/>
                </a:tc>
                <a:tc>
                  <a:txBody>
                    <a:bodyPr/>
                    <a:lstStyle/>
                    <a:p>
                      <a:pPr indent="0" lvl="0" marL="0" rtl="0" algn="ctr">
                        <a:spcBef>
                          <a:spcPts val="0"/>
                        </a:spcBef>
                        <a:spcAft>
                          <a:spcPts val="0"/>
                        </a:spcAft>
                        <a:buNone/>
                      </a:pPr>
                      <a:r>
                        <a:rPr b="1" lang="en">
                          <a:latin typeface="Barlow"/>
                          <a:ea typeface="Barlow"/>
                          <a:cs typeface="Barlow"/>
                          <a:sym typeface="Barlow"/>
                        </a:rPr>
                        <a:t>“Test” Set</a:t>
                      </a:r>
                      <a:endParaRPr b="1">
                        <a:latin typeface="Barlow"/>
                        <a:ea typeface="Barlow"/>
                        <a:cs typeface="Barlow"/>
                        <a:sym typeface="Barlow"/>
                      </a:endParaRPr>
                    </a:p>
                  </a:txBody>
                  <a:tcPr marT="91425" marB="91425" marR="91425" marL="91425"/>
                </a:tc>
              </a:tr>
              <a:tr h="648725">
                <a:tc>
                  <a:txBody>
                    <a:bodyPr/>
                    <a:lstStyle/>
                    <a:p>
                      <a:pPr indent="0" lvl="0" marL="0" rtl="0" algn="ctr">
                        <a:spcBef>
                          <a:spcPts val="0"/>
                        </a:spcBef>
                        <a:spcAft>
                          <a:spcPts val="0"/>
                        </a:spcAft>
                        <a:buNone/>
                      </a:pPr>
                      <a:r>
                        <a:rPr lang="en">
                          <a:latin typeface="Barlow Light"/>
                          <a:ea typeface="Barlow Light"/>
                          <a:cs typeface="Barlow Light"/>
                          <a:sym typeface="Barlow Light"/>
                        </a:rPr>
                        <a:t>Random Forest Metrics</a:t>
                      </a:r>
                      <a:endParaRPr>
                        <a:latin typeface="Barlow Light"/>
                        <a:ea typeface="Barlow Light"/>
                        <a:cs typeface="Barlow Light"/>
                        <a:sym typeface="Barlow Light"/>
                      </a:endParaRPr>
                    </a:p>
                    <a:p>
                      <a:pPr indent="0" lvl="0" marL="0" rtl="0" algn="ctr">
                        <a:spcBef>
                          <a:spcPts val="0"/>
                        </a:spcBef>
                        <a:spcAft>
                          <a:spcPts val="0"/>
                        </a:spcAft>
                        <a:buNone/>
                      </a:pPr>
                      <a:r>
                        <a:rPr lang="en">
                          <a:latin typeface="Barlow Light"/>
                          <a:ea typeface="Barlow Light"/>
                          <a:cs typeface="Barlow Light"/>
                          <a:sym typeface="Barlow Light"/>
                        </a:rPr>
                        <a:t>(Accuracy)</a:t>
                      </a:r>
                      <a:endParaRPr>
                        <a:latin typeface="Barlow Light"/>
                        <a:ea typeface="Barlow Light"/>
                        <a:cs typeface="Barlow Light"/>
                        <a:sym typeface="Barlow Light"/>
                      </a:endParaRPr>
                    </a:p>
                  </a:txBody>
                  <a:tcPr marT="91425" marB="91425" marR="91425" marL="91425"/>
                </a:tc>
                <a:tc>
                  <a:txBody>
                    <a:bodyPr/>
                    <a:lstStyle/>
                    <a:p>
                      <a:pPr indent="0" lvl="0" marL="0" rtl="0" algn="ctr">
                        <a:spcBef>
                          <a:spcPts val="0"/>
                        </a:spcBef>
                        <a:spcAft>
                          <a:spcPts val="0"/>
                        </a:spcAft>
                        <a:buNone/>
                      </a:pPr>
                      <a:r>
                        <a:rPr lang="en">
                          <a:latin typeface="Barlow Light"/>
                          <a:ea typeface="Barlow Light"/>
                          <a:cs typeface="Barlow Light"/>
                          <a:sym typeface="Barlow Light"/>
                        </a:rPr>
                        <a:t>0. 9450</a:t>
                      </a:r>
                      <a:endParaRPr>
                        <a:latin typeface="Barlow Light"/>
                        <a:ea typeface="Barlow Light"/>
                        <a:cs typeface="Barlow Light"/>
                        <a:sym typeface="Barlow Light"/>
                      </a:endParaRPr>
                    </a:p>
                  </a:txBody>
                  <a:tcPr marT="91425" marB="91425" marR="91425" marL="91425"/>
                </a:tc>
                <a:tc>
                  <a:txBody>
                    <a:bodyPr/>
                    <a:lstStyle/>
                    <a:p>
                      <a:pPr indent="0" lvl="0" marL="0" rtl="0" algn="ctr">
                        <a:spcBef>
                          <a:spcPts val="0"/>
                        </a:spcBef>
                        <a:spcAft>
                          <a:spcPts val="0"/>
                        </a:spcAft>
                        <a:buNone/>
                      </a:pPr>
                      <a:r>
                        <a:rPr lang="en">
                          <a:latin typeface="Barlow Light"/>
                          <a:ea typeface="Barlow Light"/>
                          <a:cs typeface="Barlow Light"/>
                          <a:sym typeface="Barlow Light"/>
                        </a:rPr>
                        <a:t>0.6460</a:t>
                      </a:r>
                      <a:endParaRPr>
                        <a:latin typeface="Barlow Light"/>
                        <a:ea typeface="Barlow Light"/>
                        <a:cs typeface="Barlow Light"/>
                        <a:sym typeface="Barlow Light"/>
                      </a:endParaRPr>
                    </a:p>
                    <a:p>
                      <a:pPr indent="0" lvl="0" marL="0" rtl="0" algn="ctr">
                        <a:spcBef>
                          <a:spcPts val="0"/>
                        </a:spcBef>
                        <a:spcAft>
                          <a:spcPts val="0"/>
                        </a:spcAft>
                        <a:buNone/>
                      </a:pPr>
                      <a:r>
                        <a:t/>
                      </a:r>
                      <a:endParaRPr>
                        <a:latin typeface="Barlow Light"/>
                        <a:ea typeface="Barlow Light"/>
                        <a:cs typeface="Barlow Light"/>
                        <a:sym typeface="Barlow Light"/>
                      </a:endParaRPr>
                    </a:p>
                  </a:txBody>
                  <a:tcPr marT="91425" marB="91425" marR="91425" marL="91425"/>
                </a:tc>
              </a:tr>
              <a:tr h="648725">
                <a:tc>
                  <a:txBody>
                    <a:bodyPr/>
                    <a:lstStyle/>
                    <a:p>
                      <a:pPr indent="0" lvl="0" marL="0" rtl="0" algn="ctr">
                        <a:spcBef>
                          <a:spcPts val="0"/>
                        </a:spcBef>
                        <a:spcAft>
                          <a:spcPts val="0"/>
                        </a:spcAft>
                        <a:buNone/>
                      </a:pPr>
                      <a:r>
                        <a:rPr lang="en">
                          <a:latin typeface="Barlow Light"/>
                          <a:ea typeface="Barlow Light"/>
                          <a:cs typeface="Barlow Light"/>
                          <a:sym typeface="Barlow Light"/>
                        </a:rPr>
                        <a:t>LSTM Metrics</a:t>
                      </a:r>
                      <a:endParaRPr>
                        <a:latin typeface="Barlow Light"/>
                        <a:ea typeface="Barlow Light"/>
                        <a:cs typeface="Barlow Light"/>
                        <a:sym typeface="Barlow Light"/>
                      </a:endParaRPr>
                    </a:p>
                    <a:p>
                      <a:pPr indent="0" lvl="0" marL="0" rtl="0" algn="ctr">
                        <a:spcBef>
                          <a:spcPts val="0"/>
                        </a:spcBef>
                        <a:spcAft>
                          <a:spcPts val="0"/>
                        </a:spcAft>
                        <a:buNone/>
                      </a:pPr>
                      <a:r>
                        <a:rPr lang="en">
                          <a:latin typeface="Barlow Light"/>
                          <a:ea typeface="Barlow Light"/>
                          <a:cs typeface="Barlow Light"/>
                          <a:sym typeface="Barlow Light"/>
                        </a:rPr>
                        <a:t>(Accuracy/Loss)</a:t>
                      </a:r>
                      <a:endParaRPr>
                        <a:latin typeface="Barlow Light"/>
                        <a:ea typeface="Barlow Light"/>
                        <a:cs typeface="Barlow Light"/>
                        <a:sym typeface="Barlow Light"/>
                      </a:endParaRPr>
                    </a:p>
                  </a:txBody>
                  <a:tcPr marT="91425" marB="91425" marR="91425" marL="91425"/>
                </a:tc>
                <a:tc>
                  <a:txBody>
                    <a:bodyPr/>
                    <a:lstStyle/>
                    <a:p>
                      <a:pPr indent="0" lvl="0" marL="0" rtl="0" algn="ctr">
                        <a:spcBef>
                          <a:spcPts val="0"/>
                        </a:spcBef>
                        <a:spcAft>
                          <a:spcPts val="0"/>
                        </a:spcAft>
                        <a:buNone/>
                      </a:pPr>
                      <a:r>
                        <a:rPr lang="en">
                          <a:latin typeface="Barlow Light"/>
                          <a:ea typeface="Barlow Light"/>
                          <a:cs typeface="Barlow Light"/>
                          <a:sym typeface="Barlow Light"/>
                        </a:rPr>
                        <a:t>0.9275/ 0.2275</a:t>
                      </a:r>
                      <a:endParaRPr>
                        <a:latin typeface="Barlow Light"/>
                        <a:ea typeface="Barlow Light"/>
                        <a:cs typeface="Barlow Light"/>
                        <a:sym typeface="Barlow Light"/>
                      </a:endParaRPr>
                    </a:p>
                  </a:txBody>
                  <a:tcPr marT="91425" marB="91425" marR="91425" marL="91425"/>
                </a:tc>
                <a:tc>
                  <a:txBody>
                    <a:bodyPr/>
                    <a:lstStyle/>
                    <a:p>
                      <a:pPr indent="0" lvl="0" marL="0" rtl="0" algn="ctr">
                        <a:spcBef>
                          <a:spcPts val="0"/>
                        </a:spcBef>
                        <a:spcAft>
                          <a:spcPts val="0"/>
                        </a:spcAft>
                        <a:buNone/>
                      </a:pPr>
                      <a:r>
                        <a:rPr lang="en">
                          <a:latin typeface="Barlow Light"/>
                          <a:ea typeface="Barlow Light"/>
                          <a:cs typeface="Barlow Light"/>
                          <a:sym typeface="Barlow Light"/>
                        </a:rPr>
                        <a:t>0.6980/1.0833</a:t>
                      </a:r>
                      <a:endParaRPr>
                        <a:latin typeface="Barlow Light"/>
                        <a:ea typeface="Barlow Light"/>
                        <a:cs typeface="Barlow Light"/>
                        <a:sym typeface="Barlow Light"/>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3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and Discussion Cont.</a:t>
            </a:r>
            <a:endParaRPr/>
          </a:p>
        </p:txBody>
      </p:sp>
      <p:sp>
        <p:nvSpPr>
          <p:cNvPr id="763" name="Google Shape;763;p39"/>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In practice both RF and LSTM performed about the same</a:t>
            </a:r>
            <a:endParaRPr sz="1800"/>
          </a:p>
          <a:p>
            <a:pPr indent="-342900" lvl="1" marL="914400" rtl="0" algn="l">
              <a:spcBef>
                <a:spcPts val="0"/>
              </a:spcBef>
              <a:spcAft>
                <a:spcPts val="0"/>
              </a:spcAft>
              <a:buSzPts val="1800"/>
              <a:buChar char="▫"/>
            </a:pPr>
            <a:r>
              <a:rPr lang="en" sz="1800"/>
              <a:t>RF performed better with less data</a:t>
            </a:r>
            <a:endParaRPr sz="1800"/>
          </a:p>
          <a:p>
            <a:pPr indent="-342900" lvl="1" marL="914400" rtl="0" algn="l">
              <a:spcBef>
                <a:spcPts val="0"/>
              </a:spcBef>
              <a:spcAft>
                <a:spcPts val="0"/>
              </a:spcAft>
              <a:buSzPts val="1800"/>
              <a:buChar char="▫"/>
            </a:pPr>
            <a:r>
              <a:rPr lang="en" sz="1800"/>
              <a:t>LSTM performed better with more data</a:t>
            </a:r>
            <a:endParaRPr sz="1800"/>
          </a:p>
          <a:p>
            <a:pPr indent="-342900" lvl="0" marL="457200" rtl="0" algn="l">
              <a:spcBef>
                <a:spcPts val="0"/>
              </a:spcBef>
              <a:spcAft>
                <a:spcPts val="0"/>
              </a:spcAft>
              <a:buSzPts val="1800"/>
              <a:buChar char="▪"/>
            </a:pPr>
            <a:r>
              <a:rPr lang="en" sz="1800"/>
              <a:t>Inputs to the RF and LSTM models were identical</a:t>
            </a:r>
            <a:endParaRPr sz="1800"/>
          </a:p>
          <a:p>
            <a:pPr indent="-342900" lvl="1" marL="914400" rtl="0" algn="l">
              <a:spcBef>
                <a:spcPts val="0"/>
              </a:spcBef>
              <a:spcAft>
                <a:spcPts val="0"/>
              </a:spcAft>
              <a:buSzPts val="1800"/>
              <a:buChar char="▫"/>
            </a:pPr>
            <a:r>
              <a:rPr lang="en" sz="1800"/>
              <a:t>Relative performance may have been skew by preprocessing</a:t>
            </a:r>
            <a:endParaRPr sz="1800"/>
          </a:p>
          <a:p>
            <a:pPr indent="-342900" lvl="0" marL="457200" rtl="0" algn="l">
              <a:spcBef>
                <a:spcPts val="0"/>
              </a:spcBef>
              <a:spcAft>
                <a:spcPts val="0"/>
              </a:spcAft>
              <a:buSzPts val="1800"/>
              <a:buChar char="▪"/>
            </a:pPr>
            <a:r>
              <a:rPr lang="en" sz="1800"/>
              <a:t>There may be faulty samples within dataset, possibly silent, poorly recorded, or corrupted during conversion.</a:t>
            </a:r>
            <a:endParaRPr sz="1800"/>
          </a:p>
          <a:p>
            <a:pPr indent="-342900" lvl="1" marL="914400" rtl="0" algn="l">
              <a:spcBef>
                <a:spcPts val="0"/>
              </a:spcBef>
              <a:spcAft>
                <a:spcPts val="0"/>
              </a:spcAft>
              <a:buSzPts val="1800"/>
              <a:buChar char="▫"/>
            </a:pPr>
            <a:r>
              <a:rPr lang="en" sz="1800"/>
              <a:t>Train set was too large to do quality check</a:t>
            </a:r>
            <a:endParaRPr sz="1800"/>
          </a:p>
        </p:txBody>
      </p:sp>
      <p:sp>
        <p:nvSpPr>
          <p:cNvPr id="764" name="Google Shape;764;p3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40"/>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Error Analysis</a:t>
            </a:r>
            <a:endParaRPr/>
          </a:p>
        </p:txBody>
      </p:sp>
      <p:sp>
        <p:nvSpPr>
          <p:cNvPr id="770" name="Google Shape;770;p40"/>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There may be faulty samples within dataset, possibly silent, poorly recorded, or corrupted during conversion</a:t>
            </a:r>
            <a:endParaRPr sz="1800"/>
          </a:p>
          <a:p>
            <a:pPr indent="-342900" lvl="1" marL="914400" rtl="0" algn="l">
              <a:spcBef>
                <a:spcPts val="0"/>
              </a:spcBef>
              <a:spcAft>
                <a:spcPts val="0"/>
              </a:spcAft>
              <a:buSzPts val="1800"/>
              <a:buChar char="▫"/>
            </a:pPr>
            <a:r>
              <a:rPr lang="en" sz="1800"/>
              <a:t>Train set was too large to do fine grain quality check</a:t>
            </a:r>
            <a:endParaRPr sz="1800"/>
          </a:p>
          <a:p>
            <a:pPr indent="-342900" lvl="0" marL="457200" rtl="0" algn="l">
              <a:spcBef>
                <a:spcPts val="0"/>
              </a:spcBef>
              <a:spcAft>
                <a:spcPts val="0"/>
              </a:spcAft>
              <a:buSzPts val="1800"/>
              <a:buChar char="▪"/>
            </a:pPr>
            <a:r>
              <a:rPr lang="en" sz="1800"/>
              <a:t>Model hyperparameters where manually tuned</a:t>
            </a:r>
            <a:endParaRPr sz="1800"/>
          </a:p>
          <a:p>
            <a:pPr indent="-342900" lvl="1" marL="914400" rtl="0" algn="l">
              <a:spcBef>
                <a:spcPts val="0"/>
              </a:spcBef>
              <a:spcAft>
                <a:spcPts val="0"/>
              </a:spcAft>
              <a:buSzPts val="1800"/>
              <a:buChar char="▫"/>
            </a:pPr>
            <a:r>
              <a:rPr lang="en" sz="1800"/>
              <a:t>could have </a:t>
            </a:r>
            <a:r>
              <a:rPr lang="en" sz="1800"/>
              <a:t>benefited</a:t>
            </a:r>
            <a:r>
              <a:rPr lang="en" sz="1800"/>
              <a:t> from a automated tuning process like Grid search</a:t>
            </a:r>
            <a:endParaRPr sz="1800"/>
          </a:p>
        </p:txBody>
      </p:sp>
      <p:sp>
        <p:nvSpPr>
          <p:cNvPr id="771" name="Google Shape;771;p4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41"/>
          <p:cNvSpPr txBox="1"/>
          <p:nvPr>
            <p:ph idx="1" type="body"/>
          </p:nvPr>
        </p:nvSpPr>
        <p:spPr>
          <a:xfrm>
            <a:off x="982450" y="1619450"/>
            <a:ext cx="3723000" cy="3157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Specific instruments seem to be commonly confused with one another</a:t>
            </a:r>
            <a:endParaRPr sz="1800"/>
          </a:p>
          <a:p>
            <a:pPr indent="-342900" lvl="1" marL="914400" rtl="0" algn="l">
              <a:spcBef>
                <a:spcPts val="0"/>
              </a:spcBef>
              <a:spcAft>
                <a:spcPts val="0"/>
              </a:spcAft>
              <a:buSzPts val="1800"/>
              <a:buChar char="▫"/>
            </a:pPr>
            <a:r>
              <a:rPr lang="en" sz="1800"/>
              <a:t>This pattern is true of both the RF and LSTM models</a:t>
            </a:r>
            <a:endParaRPr sz="1800"/>
          </a:p>
          <a:p>
            <a:pPr indent="-342900" lvl="1" marL="914400" rtl="0" algn="l">
              <a:spcBef>
                <a:spcPts val="0"/>
              </a:spcBef>
              <a:spcAft>
                <a:spcPts val="0"/>
              </a:spcAft>
              <a:buSzPts val="1800"/>
              <a:buChar char="▫"/>
            </a:pPr>
            <a:r>
              <a:rPr lang="en" sz="1800"/>
              <a:t>More data usage or </a:t>
            </a:r>
            <a:r>
              <a:rPr lang="en" sz="1800"/>
              <a:t>separately</a:t>
            </a:r>
            <a:r>
              <a:rPr lang="en" sz="1800"/>
              <a:t> built and </a:t>
            </a:r>
            <a:r>
              <a:rPr lang="en" sz="1800"/>
              <a:t>ensembled</a:t>
            </a:r>
            <a:r>
              <a:rPr lang="en" sz="1800"/>
              <a:t> models may have helped</a:t>
            </a:r>
            <a:endParaRPr sz="1800"/>
          </a:p>
          <a:p>
            <a:pPr indent="0" lvl="0" marL="0" rtl="0" algn="l">
              <a:spcBef>
                <a:spcPts val="600"/>
              </a:spcBef>
              <a:spcAft>
                <a:spcPts val="0"/>
              </a:spcAft>
              <a:buNone/>
            </a:pPr>
            <a:r>
              <a:t/>
            </a:r>
            <a:endParaRPr sz="1800"/>
          </a:p>
        </p:txBody>
      </p:sp>
      <p:sp>
        <p:nvSpPr>
          <p:cNvPr id="777" name="Google Shape;777;p4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8" name="Google Shape;778;p4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Error Analysis Cont.</a:t>
            </a:r>
            <a:endParaRPr/>
          </a:p>
        </p:txBody>
      </p:sp>
      <p:pic>
        <p:nvPicPr>
          <p:cNvPr id="779" name="Google Shape;779;p41"/>
          <p:cNvPicPr preferRelativeResize="0"/>
          <p:nvPr/>
        </p:nvPicPr>
        <p:blipFill>
          <a:blip r:embed="rId3">
            <a:alphaModFix/>
          </a:blip>
          <a:stretch>
            <a:fillRect/>
          </a:stretch>
        </p:blipFill>
        <p:spPr>
          <a:xfrm>
            <a:off x="4776825" y="1459725"/>
            <a:ext cx="3431988" cy="3233439"/>
          </a:xfrm>
          <a:prstGeom prst="rect">
            <a:avLst/>
          </a:prstGeom>
          <a:noFill/>
          <a:ln>
            <a:noFill/>
          </a:ln>
        </p:spPr>
      </p:pic>
      <p:sp>
        <p:nvSpPr>
          <p:cNvPr id="780" name="Google Shape;780;p41"/>
          <p:cNvSpPr/>
          <p:nvPr/>
        </p:nvSpPr>
        <p:spPr>
          <a:xfrm>
            <a:off x="5927750" y="2505550"/>
            <a:ext cx="825000" cy="825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5188587" y="2505550"/>
            <a:ext cx="272100" cy="101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5942800" y="1771850"/>
            <a:ext cx="1064700" cy="255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15"/>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a:t>
            </a:r>
            <a:r>
              <a:rPr lang="en"/>
              <a:t>. Dataset</a:t>
            </a:r>
            <a:endParaRPr/>
          </a:p>
        </p:txBody>
      </p:sp>
      <p:sp>
        <p:nvSpPr>
          <p:cNvPr id="532" name="Google Shape;532;p15"/>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NSynth Dataset</a:t>
            </a:r>
            <a:endParaRPr/>
          </a:p>
        </p:txBody>
      </p:sp>
      <p:sp>
        <p:nvSpPr>
          <p:cNvPr id="533" name="Google Shape;533;p1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7</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42"/>
          <p:cNvSpPr txBox="1"/>
          <p:nvPr>
            <p:ph idx="1" type="body"/>
          </p:nvPr>
        </p:nvSpPr>
        <p:spPr>
          <a:xfrm>
            <a:off x="1165850" y="1489088"/>
            <a:ext cx="6833700" cy="13851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Although the training dataset was significantly larger than the validation dataset, the performance of the model decreased. </a:t>
            </a:r>
            <a:endParaRPr sz="1800"/>
          </a:p>
          <a:p>
            <a:pPr indent="-342900" lvl="1" marL="914400" rtl="0" algn="l">
              <a:spcBef>
                <a:spcPts val="0"/>
              </a:spcBef>
              <a:spcAft>
                <a:spcPts val="0"/>
              </a:spcAft>
              <a:buSzPts val="1800"/>
              <a:buChar char="▫"/>
            </a:pPr>
            <a:r>
              <a:rPr lang="en" sz="1800"/>
              <a:t>Internal biases within the dataset</a:t>
            </a:r>
            <a:endParaRPr sz="1800"/>
          </a:p>
          <a:p>
            <a:pPr indent="-342900" lvl="2" marL="1371600" rtl="0" algn="l">
              <a:spcBef>
                <a:spcPts val="0"/>
              </a:spcBef>
              <a:spcAft>
                <a:spcPts val="0"/>
              </a:spcAft>
              <a:buSzPts val="1800"/>
              <a:buChar char="▫"/>
            </a:pPr>
            <a:r>
              <a:rPr lang="en" sz="1800"/>
              <a:t>Source distribution differences</a:t>
            </a:r>
            <a:endParaRPr sz="1800"/>
          </a:p>
          <a:p>
            <a:pPr indent="0" lvl="0" marL="0" rtl="0" algn="l">
              <a:spcBef>
                <a:spcPts val="600"/>
              </a:spcBef>
              <a:spcAft>
                <a:spcPts val="0"/>
              </a:spcAft>
              <a:buNone/>
            </a:pPr>
            <a:r>
              <a:t/>
            </a:r>
            <a:endParaRPr sz="1800"/>
          </a:p>
        </p:txBody>
      </p:sp>
      <p:sp>
        <p:nvSpPr>
          <p:cNvPr id="788" name="Google Shape;788;p4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9" name="Google Shape;789;p4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Error Analysis Cont.</a:t>
            </a:r>
            <a:endParaRPr/>
          </a:p>
        </p:txBody>
      </p:sp>
      <p:pic>
        <p:nvPicPr>
          <p:cNvPr id="790" name="Google Shape;790;p42" title="Points scored"/>
          <p:cNvPicPr preferRelativeResize="0"/>
          <p:nvPr/>
        </p:nvPicPr>
        <p:blipFill>
          <a:blip r:embed="rId3">
            <a:alphaModFix/>
          </a:blip>
          <a:stretch>
            <a:fillRect/>
          </a:stretch>
        </p:blipFill>
        <p:spPr>
          <a:xfrm>
            <a:off x="1273150" y="2874200"/>
            <a:ext cx="3233169" cy="1999171"/>
          </a:xfrm>
          <a:prstGeom prst="rect">
            <a:avLst/>
          </a:prstGeom>
          <a:noFill/>
          <a:ln>
            <a:noFill/>
          </a:ln>
        </p:spPr>
      </p:pic>
      <p:pic>
        <p:nvPicPr>
          <p:cNvPr id="791" name="Google Shape;791;p42" title="Chart"/>
          <p:cNvPicPr preferRelativeResize="0"/>
          <p:nvPr/>
        </p:nvPicPr>
        <p:blipFill>
          <a:blip r:embed="rId4">
            <a:alphaModFix/>
          </a:blip>
          <a:stretch>
            <a:fillRect/>
          </a:stretch>
        </p:blipFill>
        <p:spPr>
          <a:xfrm>
            <a:off x="4821409" y="2874200"/>
            <a:ext cx="3233166" cy="19991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43"/>
          <p:cNvSpPr txBox="1"/>
          <p:nvPr>
            <p:ph type="title"/>
          </p:nvPr>
        </p:nvSpPr>
        <p:spPr>
          <a:xfrm>
            <a:off x="508700" y="935175"/>
            <a:ext cx="4284300" cy="3651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3600"/>
              <a:t>Thanks!</a:t>
            </a:r>
            <a:endParaRPr sz="3600"/>
          </a:p>
          <a:p>
            <a:pPr indent="0" lvl="0" marL="0" rtl="0" algn="l">
              <a:spcBef>
                <a:spcPts val="0"/>
              </a:spcBef>
              <a:spcAft>
                <a:spcPts val="0"/>
              </a:spcAft>
              <a:buNone/>
            </a:pPr>
            <a:r>
              <a:t/>
            </a:r>
            <a:endParaRPr/>
          </a:p>
        </p:txBody>
      </p:sp>
      <p:sp>
        <p:nvSpPr>
          <p:cNvPr id="797" name="Google Shape;797;p43"/>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highlight>
                  <a:schemeClr val="accent1"/>
                </a:highlight>
                <a:latin typeface="Barlow SemiBold"/>
                <a:ea typeface="Barlow SemiBold"/>
                <a:cs typeface="Barlow SemiBold"/>
                <a:sym typeface="Barlow SemiBold"/>
              </a:rPr>
              <a:t>Any questions?</a:t>
            </a:r>
            <a:endParaRPr>
              <a:highlight>
                <a:schemeClr val="accent1"/>
              </a:highlight>
              <a:latin typeface="Barlow SemiBold"/>
              <a:ea typeface="Barlow SemiBold"/>
              <a:cs typeface="Barlow SemiBold"/>
              <a:sym typeface="Barlow SemiBold"/>
            </a:endParaRPr>
          </a:p>
          <a:p>
            <a:pPr indent="0" lvl="0" marL="0" rtl="0" algn="l">
              <a:spcBef>
                <a:spcPts val="600"/>
              </a:spcBef>
              <a:spcAft>
                <a:spcPts val="0"/>
              </a:spcAft>
              <a:buNone/>
            </a:pPr>
            <a:r>
              <a:t/>
            </a:r>
            <a:endParaRPr/>
          </a:p>
        </p:txBody>
      </p:sp>
      <p:sp>
        <p:nvSpPr>
          <p:cNvPr id="798" name="Google Shape;798;p4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16"/>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A large-scale and dataset of annotated musical notes containing 305,979 musical notes from 1,006 instruments</a:t>
            </a:r>
            <a:endParaRPr sz="1800"/>
          </a:p>
        </p:txBody>
      </p:sp>
      <p:sp>
        <p:nvSpPr>
          <p:cNvPr id="539" name="Google Shape;539;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0" name="Google Shape;540;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NSynth </a:t>
            </a:r>
            <a:r>
              <a:rPr lang="en"/>
              <a:t>Dataset Overview</a:t>
            </a:r>
            <a:endParaRPr/>
          </a:p>
        </p:txBody>
      </p:sp>
      <p:grpSp>
        <p:nvGrpSpPr>
          <p:cNvPr id="541" name="Google Shape;541;p16"/>
          <p:cNvGrpSpPr/>
          <p:nvPr/>
        </p:nvGrpSpPr>
        <p:grpSpPr>
          <a:xfrm>
            <a:off x="1651863" y="3842204"/>
            <a:ext cx="5957975" cy="643500"/>
            <a:chOff x="1593000" y="2322568"/>
            <a:chExt cx="5957975" cy="643500"/>
          </a:xfrm>
        </p:grpSpPr>
        <p:sp>
          <p:nvSpPr>
            <p:cNvPr id="542" name="Google Shape;542;p16"/>
            <p:cNvSpPr/>
            <p:nvPr/>
          </p:nvSpPr>
          <p:spPr>
            <a:xfrm>
              <a:off x="3728375" y="2322568"/>
              <a:ext cx="3822600" cy="6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3" name="Google Shape;543;p16"/>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4" name="Google Shape;544;p16"/>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5" name="Google Shape;545;p16"/>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Barlow Light"/>
                  <a:ea typeface="Barlow Light"/>
                  <a:cs typeface="Barlow Light"/>
                  <a:sym typeface="Barlow Light"/>
                </a:rPr>
                <a:t>Test</a:t>
              </a:r>
              <a:endParaRPr sz="1000">
                <a:solidFill>
                  <a:schemeClr val="lt1"/>
                </a:solidFill>
                <a:latin typeface="Roboto Medium"/>
                <a:ea typeface="Roboto Medium"/>
                <a:cs typeface="Roboto Medium"/>
                <a:sym typeface="Roboto Medium"/>
              </a:endParaRPr>
            </a:p>
          </p:txBody>
        </p:sp>
        <p:sp>
          <p:nvSpPr>
            <p:cNvPr id="546" name="Google Shape;546;p16"/>
            <p:cNvSpPr/>
            <p:nvPr/>
          </p:nvSpPr>
          <p:spPr>
            <a:xfrm>
              <a:off x="1593000" y="2322568"/>
              <a:ext cx="690000" cy="642300"/>
            </a:xfrm>
            <a:prstGeom prst="rect">
              <a:avLst/>
            </a:prstGeom>
            <a:solidFill>
              <a:schemeClr val="accent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7" name="Google Shape;547;p16"/>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oboto Thin"/>
                  <a:ea typeface="Roboto Thin"/>
                  <a:cs typeface="Roboto Thin"/>
                  <a:sym typeface="Roboto Thin"/>
                </a:rPr>
                <a:t>03</a:t>
              </a:r>
              <a:endParaRPr sz="2600">
                <a:solidFill>
                  <a:schemeClr val="lt1"/>
                </a:solidFill>
                <a:latin typeface="Roboto Thin"/>
                <a:ea typeface="Roboto Thin"/>
                <a:cs typeface="Roboto Thin"/>
                <a:sym typeface="Roboto Thin"/>
              </a:endParaRPr>
            </a:p>
          </p:txBody>
        </p:sp>
        <p:sp>
          <p:nvSpPr>
            <p:cNvPr id="548" name="Google Shape;548;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SzPts val="800"/>
                <a:buFont typeface="Roboto"/>
                <a:buChar char="●"/>
              </a:pPr>
              <a:r>
                <a:rPr lang="en" sz="1000">
                  <a:latin typeface="Barlow Light"/>
                  <a:ea typeface="Barlow Light"/>
                  <a:cs typeface="Barlow Light"/>
                  <a:sym typeface="Barlow Light"/>
                </a:rPr>
                <a:t>4,096 samples</a:t>
              </a:r>
              <a:endParaRPr sz="1000">
                <a:latin typeface="Barlow Light"/>
                <a:ea typeface="Barlow Light"/>
                <a:cs typeface="Barlow Light"/>
                <a:sym typeface="Barlow Light"/>
              </a:endParaRPr>
            </a:p>
            <a:p>
              <a:pPr indent="-279400" lvl="0" marL="457200" rtl="0" algn="l">
                <a:lnSpc>
                  <a:spcPct val="115000"/>
                </a:lnSpc>
                <a:spcBef>
                  <a:spcPts val="0"/>
                </a:spcBef>
                <a:spcAft>
                  <a:spcPts val="0"/>
                </a:spcAft>
                <a:buSzPts val="800"/>
                <a:buFont typeface="Roboto"/>
                <a:buChar char="●"/>
              </a:pPr>
              <a:r>
                <a:rPr lang="en" sz="1000">
                  <a:latin typeface="Barlow Light"/>
                  <a:ea typeface="Barlow Light"/>
                  <a:cs typeface="Barlow Light"/>
                  <a:sym typeface="Barlow Light"/>
                </a:rPr>
                <a:t>Instruments do not overlap with train.</a:t>
              </a:r>
              <a:endParaRPr sz="1000">
                <a:latin typeface="Barlow Light"/>
                <a:ea typeface="Barlow Light"/>
                <a:cs typeface="Barlow Light"/>
                <a:sym typeface="Barlow Light"/>
              </a:endParaRPr>
            </a:p>
          </p:txBody>
        </p:sp>
      </p:grpSp>
      <p:grpSp>
        <p:nvGrpSpPr>
          <p:cNvPr id="549" name="Google Shape;549;p16"/>
          <p:cNvGrpSpPr/>
          <p:nvPr/>
        </p:nvGrpSpPr>
        <p:grpSpPr>
          <a:xfrm>
            <a:off x="1651863" y="3187086"/>
            <a:ext cx="5957975" cy="643500"/>
            <a:chOff x="1593000" y="2322568"/>
            <a:chExt cx="5957975" cy="643500"/>
          </a:xfrm>
        </p:grpSpPr>
        <p:sp>
          <p:nvSpPr>
            <p:cNvPr id="550" name="Google Shape;550;p16"/>
            <p:cNvSpPr/>
            <p:nvPr/>
          </p:nvSpPr>
          <p:spPr>
            <a:xfrm>
              <a:off x="3728375" y="2322568"/>
              <a:ext cx="3822600" cy="6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1" name="Google Shape;551;p16"/>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2" name="Google Shape;552;p16"/>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3" name="Google Shape;553;p16"/>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Barlow Light"/>
                  <a:ea typeface="Barlow Light"/>
                  <a:cs typeface="Barlow Light"/>
                  <a:sym typeface="Barlow Light"/>
                </a:rPr>
                <a:t>Verification</a:t>
              </a:r>
              <a:endParaRPr>
                <a:solidFill>
                  <a:schemeClr val="lt1"/>
                </a:solidFill>
                <a:latin typeface="Barlow Light"/>
                <a:ea typeface="Barlow Light"/>
                <a:cs typeface="Barlow Light"/>
                <a:sym typeface="Barlow Light"/>
              </a:endParaRPr>
            </a:p>
          </p:txBody>
        </p:sp>
        <p:sp>
          <p:nvSpPr>
            <p:cNvPr id="554" name="Google Shape;554;p16"/>
            <p:cNvSpPr/>
            <p:nvPr/>
          </p:nvSpPr>
          <p:spPr>
            <a:xfrm>
              <a:off x="1593000" y="2322568"/>
              <a:ext cx="690000" cy="642300"/>
            </a:xfrm>
            <a:prstGeom prst="rect">
              <a:avLst/>
            </a:prstGeom>
            <a:solidFill>
              <a:schemeClr val="accent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5" name="Google Shape;555;p16"/>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oboto Thin"/>
                  <a:ea typeface="Roboto Thin"/>
                  <a:cs typeface="Roboto Thin"/>
                  <a:sym typeface="Roboto Thin"/>
                </a:rPr>
                <a:t>02</a:t>
              </a:r>
              <a:endParaRPr sz="2600">
                <a:solidFill>
                  <a:schemeClr val="lt1"/>
                </a:solidFill>
                <a:latin typeface="Roboto Thin"/>
                <a:ea typeface="Roboto Thin"/>
                <a:cs typeface="Roboto Thin"/>
                <a:sym typeface="Roboto Thin"/>
              </a:endParaRPr>
            </a:p>
          </p:txBody>
        </p:sp>
        <p:sp>
          <p:nvSpPr>
            <p:cNvPr id="556" name="Google Shape;556;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SzPts val="800"/>
                <a:buFont typeface="Roboto"/>
                <a:buChar char="●"/>
              </a:pPr>
              <a:r>
                <a:rPr lang="en" sz="1000">
                  <a:latin typeface="Barlow Light"/>
                  <a:ea typeface="Barlow Light"/>
                  <a:cs typeface="Barlow Light"/>
                  <a:sym typeface="Barlow Light"/>
                </a:rPr>
                <a:t>12,678 samples</a:t>
              </a:r>
              <a:endParaRPr sz="1000">
                <a:latin typeface="Barlow Light"/>
                <a:ea typeface="Barlow Light"/>
                <a:cs typeface="Barlow Light"/>
                <a:sym typeface="Barlow Light"/>
              </a:endParaRPr>
            </a:p>
            <a:p>
              <a:pPr indent="-279400" lvl="0" marL="457200" rtl="0" algn="l">
                <a:lnSpc>
                  <a:spcPct val="115000"/>
                </a:lnSpc>
                <a:spcBef>
                  <a:spcPts val="0"/>
                </a:spcBef>
                <a:spcAft>
                  <a:spcPts val="0"/>
                </a:spcAft>
                <a:buSzPts val="800"/>
                <a:buFont typeface="Roboto"/>
                <a:buChar char="●"/>
              </a:pPr>
              <a:r>
                <a:rPr lang="en" sz="1000">
                  <a:latin typeface="Barlow Light"/>
                  <a:ea typeface="Barlow Light"/>
                  <a:cs typeface="Barlow Light"/>
                  <a:sym typeface="Barlow Light"/>
                </a:rPr>
                <a:t>Instruments do not overlap with train.</a:t>
              </a:r>
              <a:endParaRPr sz="1000">
                <a:latin typeface="Barlow Light"/>
                <a:ea typeface="Barlow Light"/>
                <a:cs typeface="Barlow Light"/>
                <a:sym typeface="Barlow Light"/>
              </a:endParaRPr>
            </a:p>
          </p:txBody>
        </p:sp>
      </p:grpSp>
      <p:grpSp>
        <p:nvGrpSpPr>
          <p:cNvPr id="557" name="Google Shape;557;p16"/>
          <p:cNvGrpSpPr/>
          <p:nvPr/>
        </p:nvGrpSpPr>
        <p:grpSpPr>
          <a:xfrm>
            <a:off x="1651863" y="2531959"/>
            <a:ext cx="5957975" cy="643500"/>
            <a:chOff x="1593000" y="2322568"/>
            <a:chExt cx="5957975" cy="643500"/>
          </a:xfrm>
        </p:grpSpPr>
        <p:sp>
          <p:nvSpPr>
            <p:cNvPr id="558" name="Google Shape;558;p16"/>
            <p:cNvSpPr/>
            <p:nvPr/>
          </p:nvSpPr>
          <p:spPr>
            <a:xfrm>
              <a:off x="3728375" y="2322568"/>
              <a:ext cx="3822600" cy="6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9" name="Google Shape;559;p16"/>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0" name="Google Shape;560;p16"/>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1" name="Google Shape;561;p16"/>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Barlow Light"/>
                  <a:ea typeface="Barlow Light"/>
                  <a:cs typeface="Barlow Light"/>
                  <a:sym typeface="Barlow Light"/>
                </a:rPr>
                <a:t>Train</a:t>
              </a:r>
              <a:endParaRPr>
                <a:solidFill>
                  <a:schemeClr val="lt1"/>
                </a:solidFill>
                <a:latin typeface="Roboto Medium"/>
                <a:ea typeface="Roboto Medium"/>
                <a:cs typeface="Roboto Medium"/>
                <a:sym typeface="Roboto Medium"/>
              </a:endParaRPr>
            </a:p>
          </p:txBody>
        </p:sp>
        <p:sp>
          <p:nvSpPr>
            <p:cNvPr id="562" name="Google Shape;562;p16"/>
            <p:cNvSpPr/>
            <p:nvPr/>
          </p:nvSpPr>
          <p:spPr>
            <a:xfrm>
              <a:off x="1593000" y="2322568"/>
              <a:ext cx="690000" cy="642300"/>
            </a:xfrm>
            <a:prstGeom prst="rect">
              <a:avLst/>
            </a:prstGeom>
            <a:solidFill>
              <a:schemeClr val="accent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3" name="Google Shape;563;p16"/>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oboto Thin"/>
                  <a:ea typeface="Roboto Thin"/>
                  <a:cs typeface="Roboto Thin"/>
                  <a:sym typeface="Roboto Thin"/>
                </a:rPr>
                <a:t>01</a:t>
              </a:r>
              <a:endParaRPr sz="2600">
                <a:solidFill>
                  <a:schemeClr val="lt1"/>
                </a:solidFill>
                <a:latin typeface="Roboto Thin"/>
                <a:ea typeface="Roboto Thin"/>
                <a:cs typeface="Roboto Thin"/>
                <a:sym typeface="Roboto Thin"/>
              </a:endParaRPr>
            </a:p>
          </p:txBody>
        </p:sp>
        <p:sp>
          <p:nvSpPr>
            <p:cNvPr id="564" name="Google Shape;564;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SzPts val="1000"/>
                <a:buFont typeface="Roboto"/>
                <a:buChar char="●"/>
              </a:pPr>
              <a:r>
                <a:rPr lang="en" sz="1000">
                  <a:latin typeface="Barlow Light"/>
                  <a:ea typeface="Barlow Light"/>
                  <a:cs typeface="Barlow Light"/>
                  <a:sym typeface="Barlow Light"/>
                </a:rPr>
                <a:t>289,205 samples</a:t>
              </a:r>
              <a:endParaRPr sz="1000">
                <a:latin typeface="Barlow Light"/>
                <a:ea typeface="Barlow Light"/>
                <a:cs typeface="Barlow Light"/>
                <a:sym typeface="Barlow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17"/>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p>
            <a:pPr indent="0" lvl="0" marL="0" rtl="0" algn="l">
              <a:spcBef>
                <a:spcPts val="360"/>
              </a:spcBef>
              <a:spcAft>
                <a:spcPts val="0"/>
              </a:spcAft>
              <a:buNone/>
            </a:pPr>
            <a:r>
              <a:rPr lang="en"/>
              <a:t>Training dataset distribution</a:t>
            </a:r>
            <a:endParaRPr/>
          </a:p>
        </p:txBody>
      </p:sp>
      <p:sp>
        <p:nvSpPr>
          <p:cNvPr id="570" name="Google Shape;570;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71" name="Google Shape;571;p17"/>
          <p:cNvPicPr preferRelativeResize="0"/>
          <p:nvPr/>
        </p:nvPicPr>
        <p:blipFill>
          <a:blip r:embed="rId3">
            <a:alphaModFix/>
          </a:blip>
          <a:stretch>
            <a:fillRect/>
          </a:stretch>
        </p:blipFill>
        <p:spPr>
          <a:xfrm>
            <a:off x="1098650" y="999375"/>
            <a:ext cx="3904175" cy="3144750"/>
          </a:xfrm>
          <a:prstGeom prst="rect">
            <a:avLst/>
          </a:prstGeom>
          <a:noFill/>
          <a:ln>
            <a:noFill/>
          </a:ln>
        </p:spPr>
      </p:pic>
      <p:graphicFrame>
        <p:nvGraphicFramePr>
          <p:cNvPr id="572" name="Google Shape;572;p17"/>
          <p:cNvGraphicFramePr/>
          <p:nvPr/>
        </p:nvGraphicFramePr>
        <p:xfrm>
          <a:off x="5234625" y="308860"/>
          <a:ext cx="3000000" cy="3000000"/>
        </p:xfrm>
        <a:graphic>
          <a:graphicData uri="http://schemas.openxmlformats.org/drawingml/2006/table">
            <a:tbl>
              <a:tblPr>
                <a:noFill/>
                <a:tableStyleId>{578D6F7C-B78C-406A-A989-C1ED77E6C332}</a:tableStyleId>
              </a:tblPr>
              <a:tblGrid>
                <a:gridCol w="1305950"/>
                <a:gridCol w="1305950"/>
              </a:tblGrid>
              <a:tr h="314475">
                <a:tc>
                  <a:txBody>
                    <a:bodyPr/>
                    <a:lstStyle/>
                    <a:p>
                      <a:pPr indent="0" lvl="0" marL="0" rtl="0" algn="l">
                        <a:spcBef>
                          <a:spcPts val="0"/>
                        </a:spcBef>
                        <a:spcAft>
                          <a:spcPts val="0"/>
                        </a:spcAft>
                        <a:buNone/>
                      </a:pPr>
                      <a:r>
                        <a:rPr b="1" lang="en" sz="1000">
                          <a:latin typeface="Barlow"/>
                          <a:ea typeface="Barlow"/>
                          <a:cs typeface="Barlow"/>
                          <a:sym typeface="Barlow"/>
                        </a:rPr>
                        <a:t>Instrument</a:t>
                      </a:r>
                      <a:endParaRPr b="1" sz="1000">
                        <a:latin typeface="Barlow"/>
                        <a:ea typeface="Barlow"/>
                        <a:cs typeface="Barlow"/>
                        <a:sym typeface="Barlow"/>
                      </a:endParaRPr>
                    </a:p>
                  </a:txBody>
                  <a:tcPr marT="91425" marB="91425" marR="91425" marL="91425"/>
                </a:tc>
                <a:tc>
                  <a:txBody>
                    <a:bodyPr/>
                    <a:lstStyle/>
                    <a:p>
                      <a:pPr indent="0" lvl="0" marL="0" rtl="0" algn="l">
                        <a:spcBef>
                          <a:spcPts val="0"/>
                        </a:spcBef>
                        <a:spcAft>
                          <a:spcPts val="0"/>
                        </a:spcAft>
                        <a:buNone/>
                      </a:pPr>
                      <a:r>
                        <a:rPr b="1" lang="en" sz="1000">
                          <a:latin typeface="Barlow"/>
                          <a:ea typeface="Barlow"/>
                          <a:cs typeface="Barlow"/>
                          <a:sym typeface="Barlow"/>
                        </a:rPr>
                        <a:t>Sample Number</a:t>
                      </a:r>
                      <a:endParaRPr b="1" sz="1000">
                        <a:latin typeface="Barlow"/>
                        <a:ea typeface="Barlow"/>
                        <a:cs typeface="Barlow"/>
                        <a:sym typeface="Barlow"/>
                      </a:endParaRPr>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bass</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65474</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keyboard</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51821</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organ</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34477</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mallet</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34201</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guitar</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32690</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string</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19474</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reed</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13911</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brass</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12675</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vocal</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10208</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flute</a:t>
                      </a:r>
                      <a:endParaRPr sz="1000"/>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8773</a:t>
                      </a:r>
                      <a:endParaRPr sz="1000"/>
                    </a:p>
                  </a:txBody>
                  <a:tcPr marT="91425" marB="91425" marR="91425" marL="91425"/>
                </a:tc>
              </a:tr>
              <a:tr h="314475">
                <a:tc>
                  <a:txBody>
                    <a:bodyPr/>
                    <a:lstStyle/>
                    <a:p>
                      <a:pPr indent="0" lvl="0" marL="0" rtl="0" algn="l">
                        <a:spcBef>
                          <a:spcPts val="0"/>
                        </a:spcBef>
                        <a:spcAft>
                          <a:spcPts val="0"/>
                        </a:spcAft>
                        <a:buNone/>
                      </a:pPr>
                      <a:r>
                        <a:rPr lang="en" sz="1000">
                          <a:latin typeface="Barlow Light"/>
                          <a:ea typeface="Barlow Light"/>
                          <a:cs typeface="Barlow Light"/>
                          <a:sym typeface="Barlow Light"/>
                        </a:rPr>
                        <a:t>Synth_lead</a:t>
                      </a:r>
                      <a:endParaRPr sz="1000">
                        <a:latin typeface="Barlow Light"/>
                        <a:ea typeface="Barlow Light"/>
                        <a:cs typeface="Barlow Light"/>
                        <a:sym typeface="Barlow Light"/>
                      </a:endParaRPr>
                    </a:p>
                  </a:txBody>
                  <a:tcPr marT="91425" marB="91425" marR="91425" marL="91425"/>
                </a:tc>
                <a:tc>
                  <a:txBody>
                    <a:bodyPr/>
                    <a:lstStyle/>
                    <a:p>
                      <a:pPr indent="0" lvl="0" marL="0" rtl="0" algn="l">
                        <a:spcBef>
                          <a:spcPts val="0"/>
                        </a:spcBef>
                        <a:spcAft>
                          <a:spcPts val="0"/>
                        </a:spcAft>
                        <a:buNone/>
                      </a:pPr>
                      <a:r>
                        <a:rPr lang="en" sz="1000">
                          <a:latin typeface="Barlow Light"/>
                          <a:ea typeface="Barlow Light"/>
                          <a:cs typeface="Barlow Light"/>
                          <a:sym typeface="Barlow Light"/>
                        </a:rPr>
                        <a:t>5501</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8"/>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“Initial” data</a:t>
            </a:r>
            <a:endParaRPr/>
          </a:p>
        </p:txBody>
      </p:sp>
      <p:sp>
        <p:nvSpPr>
          <p:cNvPr id="578" name="Google Shape;578;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579" name="Google Shape;579;p18"/>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Taken from the validation dataset</a:t>
            </a:r>
            <a:endParaRPr sz="2000"/>
          </a:p>
          <a:p>
            <a:pPr indent="-355600" lvl="0" marL="457200" rtl="0" algn="l">
              <a:spcBef>
                <a:spcPts val="0"/>
              </a:spcBef>
              <a:spcAft>
                <a:spcPts val="0"/>
              </a:spcAft>
              <a:buSzPts val="2000"/>
              <a:buChar char="▪"/>
            </a:pPr>
            <a:r>
              <a:rPr b="1" lang="en" sz="2000">
                <a:latin typeface="Barlow"/>
                <a:ea typeface="Barlow"/>
                <a:cs typeface="Barlow"/>
                <a:sym typeface="Barlow"/>
              </a:rPr>
              <a:t>4,000 audio samples</a:t>
            </a:r>
            <a:r>
              <a:rPr lang="en" sz="2000"/>
              <a:t> in total</a:t>
            </a:r>
            <a:endParaRPr sz="2000"/>
          </a:p>
          <a:p>
            <a:pPr indent="-355600" lvl="1" marL="914400" rtl="0" algn="l">
              <a:spcBef>
                <a:spcPts val="0"/>
              </a:spcBef>
              <a:spcAft>
                <a:spcPts val="0"/>
              </a:spcAft>
              <a:buSzPts val="2000"/>
              <a:buChar char="▫"/>
            </a:pPr>
            <a:r>
              <a:rPr lang="en" sz="2000"/>
              <a:t>400 of each instrument</a:t>
            </a:r>
            <a:endParaRPr sz="2000"/>
          </a:p>
          <a:p>
            <a:pPr indent="-355600" lvl="0" marL="457200" rtl="0" algn="l">
              <a:spcBef>
                <a:spcPts val="0"/>
              </a:spcBef>
              <a:spcAft>
                <a:spcPts val="0"/>
              </a:spcAft>
              <a:buSzPts val="2000"/>
              <a:buChar char="▪"/>
            </a:pPr>
            <a:r>
              <a:rPr lang="en" sz="2000"/>
              <a:t>Test size of 0.25</a:t>
            </a:r>
            <a:endParaRPr sz="2000"/>
          </a:p>
          <a:p>
            <a:pPr indent="-355600" lvl="1" marL="914400" rtl="0" algn="l">
              <a:spcBef>
                <a:spcPts val="0"/>
              </a:spcBef>
              <a:spcAft>
                <a:spcPts val="0"/>
              </a:spcAft>
              <a:buSzPts val="2000"/>
              <a:buChar char="▫"/>
            </a:pPr>
            <a:r>
              <a:rPr lang="en" sz="2000"/>
              <a:t>1,000 test</a:t>
            </a:r>
            <a:endParaRPr sz="2000"/>
          </a:p>
          <a:p>
            <a:pPr indent="-355600" lvl="1" marL="914400" rtl="0" algn="l">
              <a:spcBef>
                <a:spcPts val="0"/>
              </a:spcBef>
              <a:spcAft>
                <a:spcPts val="0"/>
              </a:spcAft>
              <a:buSzPts val="2000"/>
              <a:buChar char="▫"/>
            </a:pPr>
            <a:r>
              <a:rPr lang="en" sz="2000"/>
              <a:t>3,000 train</a:t>
            </a:r>
            <a:endParaRPr sz="2000"/>
          </a:p>
        </p:txBody>
      </p:sp>
      <p:pic>
        <p:nvPicPr>
          <p:cNvPr id="580" name="Google Shape;580;p18"/>
          <p:cNvPicPr preferRelativeResize="0"/>
          <p:nvPr/>
        </p:nvPicPr>
        <p:blipFill>
          <a:blip r:embed="rId3">
            <a:alphaModFix/>
          </a:blip>
          <a:stretch>
            <a:fillRect/>
          </a:stretch>
        </p:blipFill>
        <p:spPr>
          <a:xfrm>
            <a:off x="6143000" y="1406488"/>
            <a:ext cx="2931725" cy="233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19"/>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“Full</a:t>
            </a:r>
            <a:r>
              <a:rPr lang="en"/>
              <a:t>” data</a:t>
            </a:r>
            <a:endParaRPr/>
          </a:p>
        </p:txBody>
      </p:sp>
      <p:sp>
        <p:nvSpPr>
          <p:cNvPr id="586" name="Google Shape;586;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587" name="Google Shape;587;p19"/>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Taken from the train dataset</a:t>
            </a:r>
            <a:endParaRPr sz="2000"/>
          </a:p>
          <a:p>
            <a:pPr indent="-355600" lvl="0" marL="457200" rtl="0" algn="l">
              <a:spcBef>
                <a:spcPts val="0"/>
              </a:spcBef>
              <a:spcAft>
                <a:spcPts val="0"/>
              </a:spcAft>
              <a:buSzPts val="2000"/>
              <a:buChar char="▪"/>
            </a:pPr>
            <a:r>
              <a:rPr b="1" lang="en" sz="2000">
                <a:latin typeface="Barlow"/>
                <a:ea typeface="Barlow"/>
                <a:cs typeface="Barlow"/>
                <a:sym typeface="Barlow"/>
              </a:rPr>
              <a:t>10,000 audio samples</a:t>
            </a:r>
            <a:r>
              <a:rPr lang="en" sz="2000"/>
              <a:t> in total</a:t>
            </a:r>
            <a:endParaRPr sz="2000"/>
          </a:p>
          <a:p>
            <a:pPr indent="-355600" lvl="1" marL="914400" rtl="0" algn="l">
              <a:spcBef>
                <a:spcPts val="0"/>
              </a:spcBef>
              <a:spcAft>
                <a:spcPts val="0"/>
              </a:spcAft>
              <a:buSzPts val="2000"/>
              <a:buChar char="▫"/>
            </a:pPr>
            <a:r>
              <a:rPr lang="en" sz="2000"/>
              <a:t>1,000 of each instrument</a:t>
            </a:r>
            <a:endParaRPr sz="2000"/>
          </a:p>
          <a:p>
            <a:pPr indent="-355600" lvl="0" marL="457200" rtl="0" algn="l">
              <a:spcBef>
                <a:spcPts val="0"/>
              </a:spcBef>
              <a:spcAft>
                <a:spcPts val="0"/>
              </a:spcAft>
              <a:buSzPts val="2000"/>
              <a:buChar char="▪"/>
            </a:pPr>
            <a:r>
              <a:rPr lang="en" sz="2000"/>
              <a:t>Test size of 0.1, Validation size of 0.09</a:t>
            </a:r>
            <a:endParaRPr sz="2000"/>
          </a:p>
          <a:p>
            <a:pPr indent="-355600" lvl="1" marL="914400" rtl="0" algn="l">
              <a:spcBef>
                <a:spcPts val="0"/>
              </a:spcBef>
              <a:spcAft>
                <a:spcPts val="0"/>
              </a:spcAft>
              <a:buSzPts val="2000"/>
              <a:buChar char="▫"/>
            </a:pPr>
            <a:r>
              <a:rPr lang="en" sz="2000"/>
              <a:t>1,000 test</a:t>
            </a:r>
            <a:endParaRPr sz="2000"/>
          </a:p>
          <a:p>
            <a:pPr indent="-355600" lvl="1" marL="914400" rtl="0" algn="l">
              <a:spcBef>
                <a:spcPts val="0"/>
              </a:spcBef>
              <a:spcAft>
                <a:spcPts val="0"/>
              </a:spcAft>
              <a:buSzPts val="2000"/>
              <a:buChar char="▫"/>
            </a:pPr>
            <a:r>
              <a:rPr lang="en" sz="2000"/>
              <a:t>900 validation</a:t>
            </a:r>
            <a:endParaRPr sz="2000"/>
          </a:p>
          <a:p>
            <a:pPr indent="-355600" lvl="1" marL="914400" rtl="0" algn="l">
              <a:spcBef>
                <a:spcPts val="0"/>
              </a:spcBef>
              <a:spcAft>
                <a:spcPts val="0"/>
              </a:spcAft>
              <a:buSzPts val="2000"/>
              <a:buChar char="▫"/>
            </a:pPr>
            <a:r>
              <a:rPr lang="en" sz="2000"/>
              <a:t>8,100 train</a:t>
            </a:r>
            <a:endParaRPr sz="2000"/>
          </a:p>
        </p:txBody>
      </p:sp>
      <p:pic>
        <p:nvPicPr>
          <p:cNvPr id="588" name="Google Shape;588;p19"/>
          <p:cNvPicPr preferRelativeResize="0"/>
          <p:nvPr/>
        </p:nvPicPr>
        <p:blipFill>
          <a:blip r:embed="rId3">
            <a:alphaModFix/>
          </a:blip>
          <a:stretch>
            <a:fillRect/>
          </a:stretch>
        </p:blipFill>
        <p:spPr>
          <a:xfrm>
            <a:off x="6125525" y="1380700"/>
            <a:ext cx="2957350" cy="238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20"/>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 Audio features</a:t>
            </a:r>
            <a:endParaRPr/>
          </a:p>
        </p:txBody>
      </p:sp>
      <p:sp>
        <p:nvSpPr>
          <p:cNvPr id="594" name="Google Shape;594;p20"/>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 usage</a:t>
            </a:r>
            <a:endParaRPr/>
          </a:p>
        </p:txBody>
      </p:sp>
      <p:sp>
        <p:nvSpPr>
          <p:cNvPr id="595" name="Google Shape;595;p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2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Main Features</a:t>
            </a:r>
            <a:endParaRPr/>
          </a:p>
        </p:txBody>
      </p:sp>
      <p:sp>
        <p:nvSpPr>
          <p:cNvPr id="601" name="Google Shape;601;p21"/>
          <p:cNvSpPr txBox="1"/>
          <p:nvPr>
            <p:ph idx="1" type="body"/>
          </p:nvPr>
        </p:nvSpPr>
        <p:spPr>
          <a:xfrm>
            <a:off x="850925" y="1599700"/>
            <a:ext cx="24945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400">
                <a:latin typeface="Barlow"/>
                <a:ea typeface="Barlow"/>
                <a:cs typeface="Barlow"/>
                <a:sym typeface="Barlow"/>
              </a:rPr>
              <a:t>Mel </a:t>
            </a:r>
            <a:r>
              <a:rPr b="1" lang="en" sz="1400">
                <a:latin typeface="Barlow"/>
                <a:ea typeface="Barlow"/>
                <a:cs typeface="Barlow"/>
                <a:sym typeface="Barlow"/>
              </a:rPr>
              <a:t>Spectrogram</a:t>
            </a:r>
            <a:endParaRPr b="1" sz="1400">
              <a:latin typeface="Barlow"/>
              <a:ea typeface="Barlow"/>
              <a:cs typeface="Barlow"/>
              <a:sym typeface="Barlow"/>
            </a:endParaRPr>
          </a:p>
          <a:p>
            <a:pPr indent="0" lvl="0" marL="0" rtl="0" algn="l">
              <a:spcBef>
                <a:spcPts val="600"/>
              </a:spcBef>
              <a:spcAft>
                <a:spcPts val="0"/>
              </a:spcAft>
              <a:buNone/>
            </a:pPr>
            <a:r>
              <a:rPr lang="en" sz="1400"/>
              <a:t>A spectrogram is an intensity plot of the Short-Time Fourier Transform (STFT) magnitude. The mel spectrogram frequencies are converted to the mel scale where pitches judged by listeners to be equal in distance one from another are represented as such.</a:t>
            </a:r>
            <a:endParaRPr b="1" sz="1400">
              <a:latin typeface="Barlow"/>
              <a:ea typeface="Barlow"/>
              <a:cs typeface="Barlow"/>
              <a:sym typeface="Barlow"/>
            </a:endParaRPr>
          </a:p>
          <a:p>
            <a:pPr indent="0" lvl="0" marL="0" rtl="0" algn="l">
              <a:spcBef>
                <a:spcPts val="600"/>
              </a:spcBef>
              <a:spcAft>
                <a:spcPts val="0"/>
              </a:spcAft>
              <a:buNone/>
            </a:pPr>
            <a:r>
              <a:t/>
            </a:r>
            <a:endParaRPr sz="1400"/>
          </a:p>
        </p:txBody>
      </p:sp>
      <p:sp>
        <p:nvSpPr>
          <p:cNvPr id="602" name="Google Shape;602;p21"/>
          <p:cNvSpPr txBox="1"/>
          <p:nvPr>
            <p:ph idx="2" type="body"/>
          </p:nvPr>
        </p:nvSpPr>
        <p:spPr>
          <a:xfrm>
            <a:off x="3548950" y="1599700"/>
            <a:ext cx="24945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400">
                <a:latin typeface="Barlow"/>
                <a:ea typeface="Barlow"/>
                <a:cs typeface="Barlow"/>
                <a:sym typeface="Barlow"/>
              </a:rPr>
              <a:t>MFCC </a:t>
            </a:r>
            <a:endParaRPr b="1" sz="1400">
              <a:latin typeface="Barlow"/>
              <a:ea typeface="Barlow"/>
              <a:cs typeface="Barlow"/>
              <a:sym typeface="Barlow"/>
            </a:endParaRPr>
          </a:p>
          <a:p>
            <a:pPr indent="0" lvl="0" marL="0" rtl="0" algn="l">
              <a:spcBef>
                <a:spcPts val="600"/>
              </a:spcBef>
              <a:spcAft>
                <a:spcPts val="0"/>
              </a:spcAft>
              <a:buNone/>
            </a:pPr>
            <a:r>
              <a:rPr lang="en" sz="1200"/>
              <a:t>(Mel-Frequency Cepstral Coefficient )</a:t>
            </a:r>
            <a:endParaRPr sz="1200"/>
          </a:p>
          <a:p>
            <a:pPr indent="0" lvl="0" marL="0" rtl="0" algn="l">
              <a:spcBef>
                <a:spcPts val="600"/>
              </a:spcBef>
              <a:spcAft>
                <a:spcPts val="0"/>
              </a:spcAft>
              <a:buNone/>
            </a:pPr>
            <a:r>
              <a:rPr lang="en" sz="1400"/>
              <a:t>MFC is found by spacing the frequency bands of the spectrum of a signal equally along the mel scale, and then taking the FT logarithm of the spectrum. The coefficients of this transformation represent the power spectrum of the signal</a:t>
            </a:r>
            <a:endParaRPr sz="1400"/>
          </a:p>
        </p:txBody>
      </p:sp>
      <p:sp>
        <p:nvSpPr>
          <p:cNvPr id="603" name="Google Shape;603;p21"/>
          <p:cNvSpPr txBox="1"/>
          <p:nvPr>
            <p:ph idx="3" type="body"/>
          </p:nvPr>
        </p:nvSpPr>
        <p:spPr>
          <a:xfrm>
            <a:off x="6247000" y="1599700"/>
            <a:ext cx="2257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400">
                <a:latin typeface="Barlow"/>
                <a:ea typeface="Barlow"/>
                <a:cs typeface="Barlow"/>
                <a:sym typeface="Barlow"/>
              </a:rPr>
              <a:t>Spectral Contrast</a:t>
            </a:r>
            <a:endParaRPr b="1" sz="1400">
              <a:latin typeface="Barlow"/>
              <a:ea typeface="Barlow"/>
              <a:cs typeface="Barlow"/>
              <a:sym typeface="Barlow"/>
            </a:endParaRPr>
          </a:p>
          <a:p>
            <a:pPr indent="0" lvl="0" marL="0" rtl="0" algn="l">
              <a:spcBef>
                <a:spcPts val="600"/>
              </a:spcBef>
              <a:spcAft>
                <a:spcPts val="0"/>
              </a:spcAft>
              <a:buNone/>
            </a:pPr>
            <a:r>
              <a:rPr lang="en" sz="1400"/>
              <a:t>An interpretation of the signal’s spectrogram. The spectral contrast considers the spectral peaks and the spectral valleys, and finds the difference in each frequency subband.</a:t>
            </a:r>
            <a:endParaRPr sz="1400"/>
          </a:p>
        </p:txBody>
      </p:sp>
      <p:sp>
        <p:nvSpPr>
          <p:cNvPr id="604" name="Google Shape;604;p2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