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ED63-F81D-7C1B-B7AD-4989F9826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D1522E-06D7-905D-AB54-3725A7F1A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1C9F42-94BE-63D1-F2D4-8FD1FF6A56C8}"/>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5" name="Footer Placeholder 4">
            <a:extLst>
              <a:ext uri="{FF2B5EF4-FFF2-40B4-BE49-F238E27FC236}">
                <a16:creationId xmlns:a16="http://schemas.microsoft.com/office/drawing/2014/main" id="{1229A538-D836-1C0B-4CC0-AF84D434A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307A1-D61E-6266-A184-AB1B301CEEF6}"/>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336656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B0E4-6B6F-2D14-BD48-E90136815F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B6480C-A499-B26B-896D-DBAD6F002F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80026-9822-D58B-256F-65B17B317346}"/>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5" name="Footer Placeholder 4">
            <a:extLst>
              <a:ext uri="{FF2B5EF4-FFF2-40B4-BE49-F238E27FC236}">
                <a16:creationId xmlns:a16="http://schemas.microsoft.com/office/drawing/2014/main" id="{4819ED2E-01CD-BB6D-A16F-829A6F126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5FB2A-4C0A-D9ED-BDA0-B7A54D737395}"/>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63603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C8A1A6-10D3-8D3A-451E-F943179B29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04CD15-A0FE-3F2A-2E36-B4966BFB6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41C2C-1A99-B897-9EB7-96B04FC6346B}"/>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5" name="Footer Placeholder 4">
            <a:extLst>
              <a:ext uri="{FF2B5EF4-FFF2-40B4-BE49-F238E27FC236}">
                <a16:creationId xmlns:a16="http://schemas.microsoft.com/office/drawing/2014/main" id="{A25135D4-EEC5-B263-7C19-66ADA1303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A7DD-DB51-E17A-1571-5661593DED57}"/>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312469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7B30-7199-D2D4-9123-AD330447B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E122F-DAC3-F20A-0C43-932A32F62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AC715-B59A-E74F-66EE-DB09B337E7F9}"/>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5" name="Footer Placeholder 4">
            <a:extLst>
              <a:ext uri="{FF2B5EF4-FFF2-40B4-BE49-F238E27FC236}">
                <a16:creationId xmlns:a16="http://schemas.microsoft.com/office/drawing/2014/main" id="{E671BF91-2727-6400-1761-B4931F188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6E87E-6346-CC78-DCFC-35D7DBA0A54C}"/>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197728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169F-F341-B7FA-1872-CC046B0EEA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723C81-0BF3-1B3C-CBBC-2587430B5A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642327-4E75-2369-1023-15468762A6DA}"/>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5" name="Footer Placeholder 4">
            <a:extLst>
              <a:ext uri="{FF2B5EF4-FFF2-40B4-BE49-F238E27FC236}">
                <a16:creationId xmlns:a16="http://schemas.microsoft.com/office/drawing/2014/main" id="{712D56DD-2EFF-7B1D-DC71-AB2DF5D04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D0DF0-0F23-C759-9276-CFD083FF2663}"/>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23491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8B97-88AD-5212-C168-BD31721D0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33658-FFB5-2B75-78E6-C35BA012A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80EBA-53DC-8563-32A0-FA067F9E6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0520D-0C53-7F50-76D4-43737DA6D25B}"/>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6" name="Footer Placeholder 5">
            <a:extLst>
              <a:ext uri="{FF2B5EF4-FFF2-40B4-BE49-F238E27FC236}">
                <a16:creationId xmlns:a16="http://schemas.microsoft.com/office/drawing/2014/main" id="{25435BDA-8CD2-1455-B85F-3865A8D0D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60A0C-CB87-1C45-40CA-40B86FC83F25}"/>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135431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D0E6-2B0F-6CF4-6AC2-76F19C1C4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C8D798-2489-4D41-B7CE-D716E40A2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1A0BD-B908-A3E4-4D16-B02B7FAA2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D8177A-EF63-7983-52F8-B0142C335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EA95C5-D882-0280-2616-BAA0E17DC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4A59E0-2DFD-85DE-35E9-53DDF71E7E40}"/>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8" name="Footer Placeholder 7">
            <a:extLst>
              <a:ext uri="{FF2B5EF4-FFF2-40B4-BE49-F238E27FC236}">
                <a16:creationId xmlns:a16="http://schemas.microsoft.com/office/drawing/2014/main" id="{C01C7164-312C-574F-FE3B-01B40B919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17208B-FD86-DD3D-AC6C-7ABB48C8CD46}"/>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62593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46C3-27A0-F8CB-254F-338FAA57C9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05321-EA92-B75C-1C24-EA9EA42EC67F}"/>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4" name="Footer Placeholder 3">
            <a:extLst>
              <a:ext uri="{FF2B5EF4-FFF2-40B4-BE49-F238E27FC236}">
                <a16:creationId xmlns:a16="http://schemas.microsoft.com/office/drawing/2014/main" id="{0F89D101-C336-9C2D-2A13-41EBE9EAC2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9B1F6-C2C3-34C1-038B-EB11627EFE4E}"/>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314557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8EAD8D-9A5F-2988-3615-6F04B77A5F6B}"/>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3" name="Footer Placeholder 2">
            <a:extLst>
              <a:ext uri="{FF2B5EF4-FFF2-40B4-BE49-F238E27FC236}">
                <a16:creationId xmlns:a16="http://schemas.microsoft.com/office/drawing/2014/main" id="{75309972-29A8-56BB-DB42-65F6ABAA26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EA4F90-A78B-D383-6FCA-60D91B528FA7}"/>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244919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FCAC-F858-86E5-572C-007F3D35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AF6F0E-AEAC-31CB-4094-9297F9352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AEB67-68B5-66B0-D90D-4FE6FCEF2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907A5-C69D-917A-DF90-1BAB42D5761A}"/>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6" name="Footer Placeholder 5">
            <a:extLst>
              <a:ext uri="{FF2B5EF4-FFF2-40B4-BE49-F238E27FC236}">
                <a16:creationId xmlns:a16="http://schemas.microsoft.com/office/drawing/2014/main" id="{5BA2D127-E86A-AB83-39D8-BFD6F6B74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7ED392-19D0-E7F0-DD2A-897BD8065871}"/>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37563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67BF-874F-34BB-6818-249D3732B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21C72-4718-B751-3D04-CCAA7F2E2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984B73-2DE7-9764-1058-12CF22DD5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E94C2-EBF1-154E-D3B4-791330669BFB}"/>
              </a:ext>
            </a:extLst>
          </p:cNvPr>
          <p:cNvSpPr>
            <a:spLocks noGrp="1"/>
          </p:cNvSpPr>
          <p:nvPr>
            <p:ph type="dt" sz="half" idx="10"/>
          </p:nvPr>
        </p:nvSpPr>
        <p:spPr/>
        <p:txBody>
          <a:bodyPr/>
          <a:lstStyle/>
          <a:p>
            <a:fld id="{D5561D54-64D4-451B-9553-F39287637818}" type="datetimeFigureOut">
              <a:rPr lang="en-US" smtClean="0"/>
              <a:t>1/24/2023</a:t>
            </a:fld>
            <a:endParaRPr lang="en-US"/>
          </a:p>
        </p:txBody>
      </p:sp>
      <p:sp>
        <p:nvSpPr>
          <p:cNvPr id="6" name="Footer Placeholder 5">
            <a:extLst>
              <a:ext uri="{FF2B5EF4-FFF2-40B4-BE49-F238E27FC236}">
                <a16:creationId xmlns:a16="http://schemas.microsoft.com/office/drawing/2014/main" id="{952CC4F7-0EB3-86E3-E24C-E24F5E384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E0AB1-4C0D-9474-6D30-061298899A98}"/>
              </a:ext>
            </a:extLst>
          </p:cNvPr>
          <p:cNvSpPr>
            <a:spLocks noGrp="1"/>
          </p:cNvSpPr>
          <p:nvPr>
            <p:ph type="sldNum" sz="quarter" idx="12"/>
          </p:nvPr>
        </p:nvSpPr>
        <p:spPr/>
        <p:txBody>
          <a:bodyPr/>
          <a:lstStyle/>
          <a:p>
            <a:fld id="{95F288D5-1728-4454-958E-46F9EF473CE3}" type="slidenum">
              <a:rPr lang="en-US" smtClean="0"/>
              <a:t>‹#›</a:t>
            </a:fld>
            <a:endParaRPr lang="en-US"/>
          </a:p>
        </p:txBody>
      </p:sp>
    </p:spTree>
    <p:extLst>
      <p:ext uri="{BB962C8B-B14F-4D97-AF65-F5344CB8AC3E}">
        <p14:creationId xmlns:p14="http://schemas.microsoft.com/office/powerpoint/2010/main" val="371376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4A5E6-FB24-B7C4-28F9-678E33E56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AB04EB-6372-EE23-4BD2-D8E0491D9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D176E-6E21-1E3D-F751-7C026AC1D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61D54-64D4-451B-9553-F39287637818}" type="datetimeFigureOut">
              <a:rPr lang="en-US" smtClean="0"/>
              <a:t>1/24/2023</a:t>
            </a:fld>
            <a:endParaRPr lang="en-US"/>
          </a:p>
        </p:txBody>
      </p:sp>
      <p:sp>
        <p:nvSpPr>
          <p:cNvPr id="5" name="Footer Placeholder 4">
            <a:extLst>
              <a:ext uri="{FF2B5EF4-FFF2-40B4-BE49-F238E27FC236}">
                <a16:creationId xmlns:a16="http://schemas.microsoft.com/office/drawing/2014/main" id="{4C353EE1-09D0-B59D-E5E9-057F09081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0ACA47-9B65-8F2A-9B78-8388565C7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288D5-1728-4454-958E-46F9EF473CE3}" type="slidenum">
              <a:rPr lang="en-US" smtClean="0"/>
              <a:t>‹#›</a:t>
            </a:fld>
            <a:endParaRPr lang="en-US"/>
          </a:p>
        </p:txBody>
      </p:sp>
    </p:spTree>
    <p:extLst>
      <p:ext uri="{BB962C8B-B14F-4D97-AF65-F5344CB8AC3E}">
        <p14:creationId xmlns:p14="http://schemas.microsoft.com/office/powerpoint/2010/main" val="227199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972-F398-9893-5F99-FD4316B752B1}"/>
              </a:ext>
            </a:extLst>
          </p:cNvPr>
          <p:cNvSpPr>
            <a:spLocks noGrp="1"/>
          </p:cNvSpPr>
          <p:nvPr>
            <p:ph type="ctrTitle"/>
          </p:nvPr>
        </p:nvSpPr>
        <p:spPr>
          <a:xfrm>
            <a:off x="1524000" y="1122363"/>
            <a:ext cx="9144000" cy="1860534"/>
          </a:xfrm>
        </p:spPr>
        <p:txBody>
          <a:bodyPr/>
          <a:lstStyle/>
          <a:p>
            <a:r>
              <a:rPr lang="en-US" dirty="0"/>
              <a:t>Unit 3</a:t>
            </a:r>
          </a:p>
        </p:txBody>
      </p:sp>
      <p:sp>
        <p:nvSpPr>
          <p:cNvPr id="3" name="Subtitle 2">
            <a:extLst>
              <a:ext uri="{FF2B5EF4-FFF2-40B4-BE49-F238E27FC236}">
                <a16:creationId xmlns:a16="http://schemas.microsoft.com/office/drawing/2014/main" id="{1DD0CEFE-AF63-234E-6126-0E74D1AFC0B2}"/>
              </a:ext>
            </a:extLst>
          </p:cNvPr>
          <p:cNvSpPr>
            <a:spLocks noGrp="1"/>
          </p:cNvSpPr>
          <p:nvPr>
            <p:ph type="subTitle" idx="1"/>
          </p:nvPr>
        </p:nvSpPr>
        <p:spPr/>
        <p:txBody>
          <a:bodyPr>
            <a:normAutofit/>
          </a:bodyPr>
          <a:lstStyle/>
          <a:p>
            <a:r>
              <a:rPr lang="en-US" sz="4400" dirty="0"/>
              <a:t>Lecture 5</a:t>
            </a:r>
          </a:p>
        </p:txBody>
      </p:sp>
    </p:spTree>
    <p:extLst>
      <p:ext uri="{BB962C8B-B14F-4D97-AF65-F5344CB8AC3E}">
        <p14:creationId xmlns:p14="http://schemas.microsoft.com/office/powerpoint/2010/main" val="339493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0D27-8340-A9B3-06D6-BF5191124342}"/>
              </a:ext>
            </a:extLst>
          </p:cNvPr>
          <p:cNvSpPr>
            <a:spLocks noGrp="1"/>
          </p:cNvSpPr>
          <p:nvPr>
            <p:ph type="title"/>
          </p:nvPr>
        </p:nvSpPr>
        <p:spPr/>
        <p:txBody>
          <a:bodyPr>
            <a:normAutofit fontScale="90000"/>
          </a:bodyPr>
          <a:lstStyle/>
          <a:p>
            <a:br>
              <a:rPr lang="en-US" dirty="0"/>
            </a:br>
            <a:r>
              <a:rPr lang="en-US" dirty="0"/>
              <a:t>Entity-Relationship (E-R) Model </a:t>
            </a:r>
            <a:br>
              <a:rPr lang="en-US" dirty="0"/>
            </a:br>
            <a:endParaRPr lang="en-US" dirty="0"/>
          </a:p>
        </p:txBody>
      </p:sp>
      <p:sp>
        <p:nvSpPr>
          <p:cNvPr id="3" name="Content Placeholder 2">
            <a:extLst>
              <a:ext uri="{FF2B5EF4-FFF2-40B4-BE49-F238E27FC236}">
                <a16:creationId xmlns:a16="http://schemas.microsoft.com/office/drawing/2014/main" id="{F7D9D7CC-4825-951D-A88B-3E379CCC9D1A}"/>
              </a:ext>
            </a:extLst>
          </p:cNvPr>
          <p:cNvSpPr>
            <a:spLocks noGrp="1"/>
          </p:cNvSpPr>
          <p:nvPr>
            <p:ph idx="1"/>
          </p:nvPr>
        </p:nvSpPr>
        <p:spPr>
          <a:xfrm>
            <a:off x="838200" y="1899821"/>
            <a:ext cx="10515600" cy="4277142"/>
          </a:xfrm>
        </p:spPr>
        <p:txBody>
          <a:bodyPr/>
          <a:lstStyle/>
          <a:p>
            <a:pPr marL="0" indent="0">
              <a:buNone/>
            </a:pPr>
            <a:r>
              <a:rPr lang="en-US" dirty="0"/>
              <a:t>• E-R model is a model of the real world. E-R model represents the entities contained in the database. The entities are further described in the database using attributes. </a:t>
            </a:r>
          </a:p>
          <a:p>
            <a:pPr marL="0" indent="0">
              <a:buNone/>
            </a:pPr>
            <a:r>
              <a:rPr lang="en-US" dirty="0"/>
              <a:t>• The relation between the entities is shown using the relationships. The model also shows the cardinality constraints to which the database must adhere to. </a:t>
            </a:r>
          </a:p>
          <a:p>
            <a:pPr marL="0" indent="0">
              <a:buNone/>
            </a:pPr>
            <a:r>
              <a:rPr lang="en-US" dirty="0"/>
              <a:t>• The E-R model is represented diagrammatically using an E-R diagram. Figure below shows a simple E-R diagram.</a:t>
            </a:r>
          </a:p>
        </p:txBody>
      </p:sp>
    </p:spTree>
    <p:extLst>
      <p:ext uri="{BB962C8B-B14F-4D97-AF65-F5344CB8AC3E}">
        <p14:creationId xmlns:p14="http://schemas.microsoft.com/office/powerpoint/2010/main" val="16772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46F0-B191-8533-FD44-F35633B2CCB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2B7180-BDF9-B7C9-BFFF-8602D24F3319}"/>
              </a:ext>
            </a:extLst>
          </p:cNvPr>
          <p:cNvPicPr>
            <a:picLocks noGrp="1" noChangeAspect="1"/>
          </p:cNvPicPr>
          <p:nvPr>
            <p:ph idx="1"/>
          </p:nvPr>
        </p:nvPicPr>
        <p:blipFill>
          <a:blip r:embed="rId2"/>
          <a:stretch>
            <a:fillRect/>
          </a:stretch>
        </p:blipFill>
        <p:spPr>
          <a:xfrm>
            <a:off x="1109709" y="1500326"/>
            <a:ext cx="9490229" cy="4714043"/>
          </a:xfrm>
        </p:spPr>
      </p:pic>
    </p:spTree>
    <p:extLst>
      <p:ext uri="{BB962C8B-B14F-4D97-AF65-F5344CB8AC3E}">
        <p14:creationId xmlns:p14="http://schemas.microsoft.com/office/powerpoint/2010/main" val="117706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9EB4-FC01-E636-A5E4-E681CC81210A}"/>
              </a:ext>
            </a:extLst>
          </p:cNvPr>
          <p:cNvSpPr>
            <a:spLocks noGrp="1"/>
          </p:cNvSpPr>
          <p:nvPr>
            <p:ph type="title"/>
          </p:nvPr>
        </p:nvSpPr>
        <p:spPr/>
        <p:txBody>
          <a:bodyPr/>
          <a:lstStyle/>
          <a:p>
            <a:r>
              <a:rPr lang="en-US" dirty="0"/>
              <a:t>Hierarchical Database Model:</a:t>
            </a:r>
          </a:p>
        </p:txBody>
      </p:sp>
      <p:sp>
        <p:nvSpPr>
          <p:cNvPr id="3" name="Content Placeholder 2">
            <a:extLst>
              <a:ext uri="{FF2B5EF4-FFF2-40B4-BE49-F238E27FC236}">
                <a16:creationId xmlns:a16="http://schemas.microsoft.com/office/drawing/2014/main" id="{23FCDACB-3365-CC76-340D-85D7F191F687}"/>
              </a:ext>
            </a:extLst>
          </p:cNvPr>
          <p:cNvSpPr>
            <a:spLocks noGrp="1"/>
          </p:cNvSpPr>
          <p:nvPr>
            <p:ph idx="1"/>
          </p:nvPr>
        </p:nvSpPr>
        <p:spPr>
          <a:xfrm>
            <a:off x="838200" y="1690688"/>
            <a:ext cx="10515600" cy="4486275"/>
          </a:xfrm>
        </p:spPr>
        <p:txBody>
          <a:bodyPr>
            <a:normAutofit fontScale="92500" lnSpcReduction="10000"/>
          </a:bodyPr>
          <a:lstStyle/>
          <a:p>
            <a:pPr marL="0" indent="0">
              <a:buNone/>
            </a:pPr>
            <a:r>
              <a:rPr lang="en-US" dirty="0"/>
              <a:t>The Hierarchical Database Model was developed by IBM and is the oldest database model. The hierarchical database model is defined as follows: </a:t>
            </a:r>
          </a:p>
          <a:p>
            <a:pPr marL="0" indent="0">
              <a:buNone/>
            </a:pPr>
            <a:r>
              <a:rPr lang="en-US" dirty="0"/>
              <a:t>• The schema of a hierarchical database is represented using a Tree-structure diagram (Figure below). </a:t>
            </a:r>
          </a:p>
          <a:p>
            <a:pPr marL="0" indent="0">
              <a:buNone/>
            </a:pPr>
            <a:r>
              <a:rPr lang="en-US" dirty="0"/>
              <a:t>• The nodes of the tree represent a record type. A line connecting two nodes represents the link. </a:t>
            </a:r>
          </a:p>
          <a:p>
            <a:pPr marL="0" indent="0">
              <a:buNone/>
            </a:pPr>
            <a:r>
              <a:rPr lang="en-US" dirty="0"/>
              <a:t>• The schema is based on parent-child relationship. </a:t>
            </a:r>
          </a:p>
          <a:p>
            <a:pPr marL="0" indent="0">
              <a:buNone/>
            </a:pPr>
            <a:r>
              <a:rPr lang="en-US" dirty="0"/>
              <a:t>• A parent can have none, one, or more children. A child can have only one parent. </a:t>
            </a:r>
          </a:p>
          <a:p>
            <a:pPr marL="0" indent="0">
              <a:buNone/>
            </a:pPr>
            <a:r>
              <a:rPr lang="en-US" dirty="0"/>
              <a:t>• The parent-child relationship is suited for the modeling of one-to-many relationship between two entities.</a:t>
            </a:r>
          </a:p>
        </p:txBody>
      </p:sp>
    </p:spTree>
    <p:extLst>
      <p:ext uri="{BB962C8B-B14F-4D97-AF65-F5344CB8AC3E}">
        <p14:creationId xmlns:p14="http://schemas.microsoft.com/office/powerpoint/2010/main" val="346411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2F62-1A00-20C6-2E62-22DDCDBCEE8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FC28C2E-806A-B1B9-AEAC-8421F0FF20D0}"/>
              </a:ext>
            </a:extLst>
          </p:cNvPr>
          <p:cNvPicPr>
            <a:picLocks noGrp="1" noChangeAspect="1"/>
          </p:cNvPicPr>
          <p:nvPr>
            <p:ph idx="1"/>
          </p:nvPr>
        </p:nvPicPr>
        <p:blipFill>
          <a:blip r:embed="rId2"/>
          <a:stretch>
            <a:fillRect/>
          </a:stretch>
        </p:blipFill>
        <p:spPr>
          <a:xfrm>
            <a:off x="838200" y="1100831"/>
            <a:ext cx="9761737" cy="5392044"/>
          </a:xfrm>
        </p:spPr>
      </p:pic>
    </p:spTree>
    <p:extLst>
      <p:ext uri="{BB962C8B-B14F-4D97-AF65-F5344CB8AC3E}">
        <p14:creationId xmlns:p14="http://schemas.microsoft.com/office/powerpoint/2010/main" val="214994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674C-5D81-5401-906C-831022D95186}"/>
              </a:ext>
            </a:extLst>
          </p:cNvPr>
          <p:cNvSpPr>
            <a:spLocks noGrp="1"/>
          </p:cNvSpPr>
          <p:nvPr>
            <p:ph type="title"/>
          </p:nvPr>
        </p:nvSpPr>
        <p:spPr/>
        <p:txBody>
          <a:bodyPr/>
          <a:lstStyle/>
          <a:p>
            <a:r>
              <a:rPr lang="en-US" dirty="0"/>
              <a:t>Network Database Model</a:t>
            </a:r>
          </a:p>
        </p:txBody>
      </p:sp>
      <p:sp>
        <p:nvSpPr>
          <p:cNvPr id="3" name="Content Placeholder 2">
            <a:extLst>
              <a:ext uri="{FF2B5EF4-FFF2-40B4-BE49-F238E27FC236}">
                <a16:creationId xmlns:a16="http://schemas.microsoft.com/office/drawing/2014/main" id="{2ADAB2C0-BE79-DD44-4610-86498DFD9DB8}"/>
              </a:ext>
            </a:extLst>
          </p:cNvPr>
          <p:cNvSpPr>
            <a:spLocks noGrp="1"/>
          </p:cNvSpPr>
          <p:nvPr>
            <p:ph idx="1"/>
          </p:nvPr>
        </p:nvSpPr>
        <p:spPr>
          <a:xfrm>
            <a:off x="838200" y="1577788"/>
            <a:ext cx="10515600" cy="4599175"/>
          </a:xfrm>
        </p:spPr>
        <p:txBody>
          <a:bodyPr>
            <a:normAutofit lnSpcReduction="10000"/>
          </a:bodyPr>
          <a:lstStyle/>
          <a:p>
            <a:pPr marL="0" indent="0">
              <a:buNone/>
            </a:pPr>
            <a:r>
              <a:rPr lang="en-US" dirty="0"/>
              <a:t>• The schema of the network database model is represented using a data-structure diagram. </a:t>
            </a:r>
          </a:p>
          <a:p>
            <a:pPr marL="0" indent="0">
              <a:buNone/>
            </a:pPr>
            <a:r>
              <a:rPr lang="en-US" dirty="0"/>
              <a:t>• The boxes represent the record type and the lines represent the links (Figure below). </a:t>
            </a:r>
          </a:p>
          <a:p>
            <a:pPr marL="0" indent="0">
              <a:buNone/>
            </a:pPr>
            <a:r>
              <a:rPr lang="en-US" dirty="0"/>
              <a:t>• The schema is based on owner-member relationship. </a:t>
            </a:r>
          </a:p>
          <a:p>
            <a:pPr marL="0" indent="0">
              <a:buNone/>
            </a:pPr>
            <a:r>
              <a:rPr lang="en-US" dirty="0"/>
              <a:t>• The entity type is represented using record type and relationship between entities is represented using set type. </a:t>
            </a:r>
          </a:p>
          <a:p>
            <a:pPr marL="0" indent="0">
              <a:buNone/>
            </a:pPr>
            <a:r>
              <a:rPr lang="en-US" dirty="0"/>
              <a:t>• The owner-member relationship is suited to represent one-to-many relationships. </a:t>
            </a:r>
          </a:p>
          <a:p>
            <a:pPr marL="0" indent="0">
              <a:buNone/>
            </a:pPr>
            <a:r>
              <a:rPr lang="en-US" dirty="0"/>
              <a:t>• The network model handles many-to-many relationship by converting it into two or more one to- many relationships. </a:t>
            </a:r>
          </a:p>
        </p:txBody>
      </p:sp>
    </p:spTree>
    <p:extLst>
      <p:ext uri="{BB962C8B-B14F-4D97-AF65-F5344CB8AC3E}">
        <p14:creationId xmlns:p14="http://schemas.microsoft.com/office/powerpoint/2010/main" val="297047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28D4-B5EB-2978-0D59-AB4B5FBA320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5B926FF-6107-6686-3BB0-44342071BD43}"/>
              </a:ext>
            </a:extLst>
          </p:cNvPr>
          <p:cNvPicPr>
            <a:picLocks noGrp="1" noChangeAspect="1"/>
          </p:cNvPicPr>
          <p:nvPr>
            <p:ph idx="1"/>
          </p:nvPr>
        </p:nvPicPr>
        <p:blipFill>
          <a:blip r:embed="rId2"/>
          <a:stretch>
            <a:fillRect/>
          </a:stretch>
        </p:blipFill>
        <p:spPr>
          <a:xfrm>
            <a:off x="1393795" y="1690688"/>
            <a:ext cx="8536018" cy="3863181"/>
          </a:xfrm>
        </p:spPr>
      </p:pic>
    </p:spTree>
    <p:extLst>
      <p:ext uri="{BB962C8B-B14F-4D97-AF65-F5344CB8AC3E}">
        <p14:creationId xmlns:p14="http://schemas.microsoft.com/office/powerpoint/2010/main" val="339360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DD85-F8CB-BB34-C033-DFD4F45D08F5}"/>
              </a:ext>
            </a:extLst>
          </p:cNvPr>
          <p:cNvSpPr>
            <a:spLocks noGrp="1"/>
          </p:cNvSpPr>
          <p:nvPr>
            <p:ph type="title"/>
          </p:nvPr>
        </p:nvSpPr>
        <p:spPr/>
        <p:txBody>
          <a:bodyPr/>
          <a:lstStyle/>
          <a:p>
            <a:r>
              <a:rPr lang="en-US" dirty="0"/>
              <a:t>Database System</a:t>
            </a:r>
          </a:p>
        </p:txBody>
      </p:sp>
      <p:sp>
        <p:nvSpPr>
          <p:cNvPr id="3" name="Content Placeholder 2">
            <a:extLst>
              <a:ext uri="{FF2B5EF4-FFF2-40B4-BE49-F238E27FC236}">
                <a16:creationId xmlns:a16="http://schemas.microsoft.com/office/drawing/2014/main" id="{C554BAF0-5292-C3D6-B525-F0CC12F50E35}"/>
              </a:ext>
            </a:extLst>
          </p:cNvPr>
          <p:cNvSpPr>
            <a:spLocks noGrp="1"/>
          </p:cNvSpPr>
          <p:nvPr>
            <p:ph idx="1"/>
          </p:nvPr>
        </p:nvSpPr>
        <p:spPr/>
        <p:txBody>
          <a:bodyPr/>
          <a:lstStyle/>
          <a:p>
            <a:r>
              <a:rPr lang="en-US" dirty="0"/>
              <a:t>A bank, hospital, college, university, manufacturer, government are some examples of organizations or enterprises that are established for specific purposes. </a:t>
            </a:r>
          </a:p>
          <a:p>
            <a:r>
              <a:rPr lang="en-US" dirty="0"/>
              <a:t>All organizations or enterprises have some basic common functions. They need to collect and store data, process data, and disseminate data for their various functions depending on the kind of organization. </a:t>
            </a:r>
          </a:p>
          <a:p>
            <a:r>
              <a:rPr lang="en-US" dirty="0"/>
              <a:t>Some of the common functions include payroll, sales report </a:t>
            </a:r>
            <a:r>
              <a:rPr lang="en-US" dirty="0" err="1"/>
              <a:t>etc</a:t>
            </a:r>
            <a:endParaRPr lang="en-US" dirty="0"/>
          </a:p>
        </p:txBody>
      </p:sp>
    </p:spTree>
    <p:extLst>
      <p:ext uri="{BB962C8B-B14F-4D97-AF65-F5344CB8AC3E}">
        <p14:creationId xmlns:p14="http://schemas.microsoft.com/office/powerpoint/2010/main" val="209124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224B-F02E-145D-DD8D-B147167035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F657D6-3DBB-E41B-313D-DCBDA9CD7AAA}"/>
              </a:ext>
            </a:extLst>
          </p:cNvPr>
          <p:cNvSpPr>
            <a:spLocks noGrp="1"/>
          </p:cNvSpPr>
          <p:nvPr>
            <p:ph idx="1"/>
          </p:nvPr>
        </p:nvSpPr>
        <p:spPr/>
        <p:txBody>
          <a:bodyPr/>
          <a:lstStyle/>
          <a:p>
            <a:pPr algn="just"/>
            <a:r>
              <a:rPr lang="en-US" dirty="0"/>
              <a:t>A database system integrates the collection, storage, and dissemination of data required for the different operations of an organization, under a single administration. </a:t>
            </a:r>
          </a:p>
          <a:p>
            <a:pPr algn="just"/>
            <a:r>
              <a:rPr lang="en-US" dirty="0"/>
              <a:t>A database system is a computerized record keeping system. The purpose of the database system is to maintain the data and to make the information available on demand.</a:t>
            </a:r>
          </a:p>
        </p:txBody>
      </p:sp>
    </p:spTree>
    <p:extLst>
      <p:ext uri="{BB962C8B-B14F-4D97-AF65-F5344CB8AC3E}">
        <p14:creationId xmlns:p14="http://schemas.microsoft.com/office/powerpoint/2010/main" val="1814340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425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Unit 3</vt:lpstr>
      <vt:lpstr> Entity-Relationship (E-R) Model  </vt:lpstr>
      <vt:lpstr>PowerPoint Presentation</vt:lpstr>
      <vt:lpstr>Hierarchical Database Model:</vt:lpstr>
      <vt:lpstr>PowerPoint Presentation</vt:lpstr>
      <vt:lpstr>Network Database Model</vt:lpstr>
      <vt:lpstr>PowerPoint Presentation</vt:lpstr>
      <vt:lpstr>Database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Saroj Giri</dc:creator>
  <cp:lastModifiedBy>Saroj Giri</cp:lastModifiedBy>
  <cp:revision>4</cp:revision>
  <dcterms:created xsi:type="dcterms:W3CDTF">2022-05-15T08:22:46Z</dcterms:created>
  <dcterms:modified xsi:type="dcterms:W3CDTF">2023-01-24T09:45:24Z</dcterms:modified>
</cp:coreProperties>
</file>