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8" r:id="rId2"/>
    <p:sldId id="319" r:id="rId3"/>
    <p:sldId id="321" r:id="rId4"/>
    <p:sldId id="322" r:id="rId5"/>
    <p:sldId id="320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55" autoAdjust="0"/>
  </p:normalViewPr>
  <p:slideViewPr>
    <p:cSldViewPr snapToGrid="0">
      <p:cViewPr varScale="1">
        <p:scale>
          <a:sx n="85" d="100"/>
          <a:sy n="85" d="100"/>
        </p:scale>
        <p:origin x="1061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91E05-8488-4C46-A060-12A4230526F8}" type="datetimeFigureOut">
              <a:rPr lang="en-GB" smtClean="0"/>
              <a:pPr/>
              <a:t>01/02/2023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5F384-2BD2-4CEA-B40A-8775E021D5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6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9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3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8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19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03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3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3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45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9F21-A0E9-433C-93B1-3DD4B2A9A904}" type="datetimeFigureOut">
              <a:rPr lang="en-GB" smtClean="0"/>
              <a:pPr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8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41" y="177553"/>
            <a:ext cx="11771790" cy="635789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2D2D2D"/>
                </a:solidFill>
                <a:effectLst/>
              </a:rPr>
              <a:t>Unit- </a:t>
            </a:r>
            <a:r>
              <a:rPr lang="en-US" sz="2000" b="1" dirty="0">
                <a:solidFill>
                  <a:srgbClr val="2D2D2D"/>
                </a:solidFill>
              </a:rPr>
              <a:t>5 </a:t>
            </a:r>
            <a:r>
              <a:rPr lang="en-US" sz="2000" b="1" i="0" dirty="0">
                <a:solidFill>
                  <a:srgbClr val="2D2D2D"/>
                </a:solidFill>
                <a:effectLst/>
              </a:rPr>
              <a:t>TECHNICAL TALK: MEANING, PROCEDURE, PRESENTATION</a:t>
            </a:r>
          </a:p>
          <a:p>
            <a:pPr marL="0" indent="0" algn="l">
              <a:buNone/>
            </a:pPr>
            <a:r>
              <a:rPr lang="en-US" sz="2000" b="1" i="0" u="sng" dirty="0">
                <a:solidFill>
                  <a:srgbClr val="2D2D2D"/>
                </a:solidFill>
                <a:effectLst/>
              </a:rPr>
              <a:t>What is technical talk?</a:t>
            </a:r>
          </a:p>
          <a:p>
            <a:pPr algn="just"/>
            <a:r>
              <a:rPr lang="en-US" sz="2000" b="0" i="0" dirty="0">
                <a:solidFill>
                  <a:srgbClr val="2D2D2D"/>
                </a:solidFill>
                <a:effectLst/>
              </a:rPr>
              <a:t>Technical talk is the presentation </a:t>
            </a:r>
            <a:r>
              <a:rPr lang="en-US" sz="2000" dirty="0">
                <a:solidFill>
                  <a:srgbClr val="2D2D2D"/>
                </a:solidFill>
              </a:rPr>
              <a:t>given by the people </a:t>
            </a:r>
            <a:r>
              <a:rPr lang="en-US" sz="2000" b="0" i="0" dirty="0">
                <a:solidFill>
                  <a:srgbClr val="2D2D2D"/>
                </a:solidFill>
                <a:effectLst/>
              </a:rPr>
              <a:t>on certain topic.</a:t>
            </a:r>
          </a:p>
          <a:p>
            <a:pPr algn="just"/>
            <a:r>
              <a:rPr lang="en-US" sz="2000" b="0" i="0" dirty="0">
                <a:solidFill>
                  <a:srgbClr val="2D2D2D"/>
                </a:solidFill>
                <a:effectLst/>
              </a:rPr>
              <a:t>Talking to a group of people is an important skill for the technical professional. </a:t>
            </a:r>
          </a:p>
          <a:p>
            <a:pPr algn="just"/>
            <a:r>
              <a:rPr lang="en-US" sz="2000" b="0" i="0" dirty="0">
                <a:solidFill>
                  <a:srgbClr val="2D2D2D"/>
                </a:solidFill>
                <a:effectLst/>
              </a:rPr>
              <a:t>Some technical presentation are typical and good but many people are considered to be ill-prepared due to nervousness in speaking in front of the audiences.</a:t>
            </a:r>
          </a:p>
          <a:p>
            <a:pPr algn="just"/>
            <a:r>
              <a:rPr lang="en-US" sz="2000" b="0" i="0" dirty="0">
                <a:solidFill>
                  <a:srgbClr val="2D2D2D"/>
                </a:solidFill>
                <a:effectLst/>
              </a:rPr>
              <a:t>So, in order to have a successful talk, it is necessary to prepare the talk first. For preparation of the presentation, writing manuscript is the first step. </a:t>
            </a:r>
          </a:p>
          <a:p>
            <a:pPr algn="just"/>
            <a:r>
              <a:rPr lang="en-US" sz="2000" b="0" i="0" dirty="0">
                <a:solidFill>
                  <a:srgbClr val="2D2D2D"/>
                </a:solidFill>
                <a:effectLst/>
              </a:rPr>
              <a:t>However, before writing a talk/manuscript, we have </a:t>
            </a:r>
            <a:r>
              <a:rPr lang="en-US" sz="2000" b="0" i="0">
                <a:solidFill>
                  <a:srgbClr val="2D2D2D"/>
                </a:solidFill>
                <a:effectLst/>
              </a:rPr>
              <a:t>to think </a:t>
            </a:r>
            <a:r>
              <a:rPr lang="en-US" sz="2000" b="0" i="0" dirty="0">
                <a:solidFill>
                  <a:srgbClr val="2D2D2D"/>
                </a:solidFill>
                <a:effectLst/>
              </a:rPr>
              <a:t>about two elements which are: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2D2D2D"/>
                </a:solidFill>
                <a:effectLst/>
              </a:rPr>
              <a:t>	 </a:t>
            </a:r>
            <a:r>
              <a:rPr lang="en-US" sz="2000" b="1" dirty="0">
                <a:solidFill>
                  <a:srgbClr val="2D2D2D"/>
                </a:solidFill>
              </a:rPr>
              <a:t>A</a:t>
            </a:r>
            <a:r>
              <a:rPr lang="en-US" sz="2000" b="1" i="0" dirty="0">
                <a:solidFill>
                  <a:srgbClr val="2D2D2D"/>
                </a:solidFill>
                <a:effectLst/>
              </a:rPr>
              <a:t>udiences:- </a:t>
            </a:r>
            <a:r>
              <a:rPr lang="en-US" sz="2000" b="0" i="0" dirty="0">
                <a:solidFill>
                  <a:srgbClr val="2D2D2D"/>
                </a:solidFill>
                <a:effectLst/>
              </a:rPr>
              <a:t>Who are the audiences, why they are there and what they already knew. They may feel bored if 	we explain the things which they have known already.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2D2D2D"/>
                </a:solidFill>
              </a:rPr>
              <a:t>	O</a:t>
            </a:r>
            <a:r>
              <a:rPr lang="en-US" sz="2000" b="1" i="0" dirty="0">
                <a:solidFill>
                  <a:srgbClr val="2D2D2D"/>
                </a:solidFill>
                <a:effectLst/>
              </a:rPr>
              <a:t>ur purpose:- </a:t>
            </a:r>
            <a:r>
              <a:rPr lang="en-US" sz="2000" i="0" dirty="0">
                <a:solidFill>
                  <a:srgbClr val="2D2D2D"/>
                </a:solidFill>
                <a:effectLst/>
              </a:rPr>
              <a:t>Audiences are curious to know about the purpose of the presentation. </a:t>
            </a:r>
            <a:endParaRPr lang="en-US" sz="2000" b="1" i="0" dirty="0">
              <a:solidFill>
                <a:srgbClr val="2D2D2D"/>
              </a:solidFill>
              <a:effectLst/>
            </a:endParaRPr>
          </a:p>
          <a:p>
            <a:pPr marL="0" indent="0" algn="l">
              <a:buNone/>
            </a:pPr>
            <a:r>
              <a:rPr lang="en-US" sz="2000" b="1" i="0" u="sng" dirty="0">
                <a:solidFill>
                  <a:srgbClr val="2D2D2D"/>
                </a:solidFill>
                <a:effectLst/>
              </a:rPr>
              <a:t>Talk and Speech</a:t>
            </a:r>
          </a:p>
          <a:p>
            <a:pPr algn="l"/>
            <a:r>
              <a:rPr lang="en-US" sz="2000" i="0" dirty="0">
                <a:solidFill>
                  <a:srgbClr val="2D2D2D"/>
                </a:solidFill>
                <a:effectLst/>
              </a:rPr>
              <a:t>Besides some similarities, there are some fundamental </a:t>
            </a:r>
            <a:r>
              <a:rPr lang="en-US" sz="2000" dirty="0">
                <a:solidFill>
                  <a:srgbClr val="2D2D2D"/>
                </a:solidFill>
              </a:rPr>
              <a:t>differences between talk and speech.</a:t>
            </a:r>
          </a:p>
          <a:p>
            <a:pPr algn="l"/>
            <a:r>
              <a:rPr lang="en-US" sz="2000" dirty="0">
                <a:solidFill>
                  <a:srgbClr val="2D2D2D"/>
                </a:solidFill>
              </a:rPr>
              <a:t>A talk is informative and interesting on a topic the speaker knows about and the audiences usually do not.</a:t>
            </a:r>
          </a:p>
          <a:p>
            <a:pPr algn="l"/>
            <a:r>
              <a:rPr lang="en-US" sz="2000" dirty="0">
                <a:solidFill>
                  <a:srgbClr val="2D2D2D"/>
                </a:solidFill>
              </a:rPr>
              <a:t>On the contrary, a speech is more persuasive and intends to dominate the audience by exploiting even misusing the facts. </a:t>
            </a:r>
          </a:p>
          <a:p>
            <a:pPr algn="l"/>
            <a:r>
              <a:rPr lang="en-US" sz="2000" dirty="0">
                <a:solidFill>
                  <a:srgbClr val="2D2D2D"/>
                </a:solidFill>
              </a:rPr>
              <a:t>In most cases, speech is biased, emotional and personal or subjective.</a:t>
            </a:r>
          </a:p>
          <a:p>
            <a:pPr algn="l"/>
            <a:r>
              <a:rPr lang="en-US" sz="2000" dirty="0">
                <a:solidFill>
                  <a:srgbClr val="2D2D2D"/>
                </a:solidFill>
              </a:rPr>
              <a:t>The purpose of talk is to inform whereas the purpose of the speech is persuade. </a:t>
            </a:r>
          </a:p>
          <a:p>
            <a:pPr algn="l"/>
            <a:r>
              <a:rPr lang="en-US" sz="2000" dirty="0">
                <a:solidFill>
                  <a:srgbClr val="2D2D2D"/>
                </a:solidFill>
              </a:rPr>
              <a:t>Politicians mostly use speech whereas managing directors use talk.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51" y="228600"/>
            <a:ext cx="11754035" cy="64008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u="sng" dirty="0">
                <a:effectLst/>
              </a:rPr>
              <a:t>Ways of Presentation or Technical Talk</a:t>
            </a:r>
          </a:p>
          <a:p>
            <a:pPr algn="l"/>
            <a:r>
              <a:rPr lang="en-US" sz="2000" dirty="0"/>
              <a:t>Generally, there are two ways in practice to deliver a talk to the audiences</a:t>
            </a:r>
          </a:p>
          <a:p>
            <a:pPr marL="514350" indent="-514350" algn="l">
              <a:buAutoNum type="alphaLcPeriod"/>
            </a:pPr>
            <a:r>
              <a:rPr lang="en-US" sz="2000" dirty="0"/>
              <a:t>Extemporaneous talk:- the speaker has already practice his/her talk at home and carries only the outline with keywords, statistics, quotation and some other very important ideas. When he/she is in front of the audiences, he or she speaks rather than reads. The speaker makes clear eye contact with the audiences and attract their attention towards subject matter. </a:t>
            </a:r>
          </a:p>
          <a:p>
            <a:pPr marL="514350" indent="-514350" algn="l">
              <a:buAutoNum type="alphaLcPeriod"/>
            </a:pPr>
            <a:r>
              <a:rPr lang="en-US" sz="2000" dirty="0"/>
              <a:t>Reading Prepared Manuscript (Reading directly):- Some speakers may have hesitation to speak in front of the audiences though they have a lot of information about the subject matter. These speakers mostly prepare manuscript at home at present to the audiences. In this type of talk, a speaker comes with a detailed manuscript and reads that in front of the audiences. There is little eye contact in this style. </a:t>
            </a:r>
          </a:p>
          <a:p>
            <a:pPr marL="0" indent="0" algn="l">
              <a:buNone/>
            </a:pPr>
            <a:r>
              <a:rPr lang="en-US" sz="2000" dirty="0"/>
              <a:t> </a:t>
            </a:r>
            <a:r>
              <a:rPr lang="en-US" sz="2000" b="1" u="sng" dirty="0"/>
              <a:t>Some steps of Writing out Manuscript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Begin with outline</a:t>
            </a:r>
          </a:p>
          <a:p>
            <a:pPr algn="l"/>
            <a:r>
              <a:rPr lang="en-US" sz="2000" dirty="0"/>
              <a:t>Shape it to the time allotted dividing the presentation into introduction, body of text and conclusion. Suppose that you have 30 minute talk if you take 3 minutes for greeting, 3 minutes for conclusion and then 24 minutes for the body text. </a:t>
            </a:r>
          </a:p>
          <a:p>
            <a:pPr algn="l"/>
            <a:r>
              <a:rPr lang="en-US" sz="2000" dirty="0"/>
              <a:t>Now decide how many ways you want to explain or elaborate your points. List them under the main discussion topic.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3545-059C-8573-5721-2DD79ECF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62144"/>
            <a:ext cx="11273901" cy="67292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2D2D2D"/>
                </a:solidFill>
                <a:effectLst/>
              </a:rPr>
              <a:t>Example: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solidFill>
                  <a:srgbClr val="2D2D2D"/>
                </a:solidFill>
              </a:rPr>
              <a:t>Introduction: statement of the argument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solidFill>
                  <a:srgbClr val="2D2D2D"/>
                </a:solidFill>
              </a:rPr>
              <a:t>Body: Technical support for the argument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2D2D2D"/>
                </a:solidFill>
              </a:rPr>
              <a:t>	</a:t>
            </a:r>
            <a:r>
              <a:rPr lang="en-US" sz="2000" dirty="0" err="1">
                <a:solidFill>
                  <a:srgbClr val="2D2D2D"/>
                </a:solidFill>
              </a:rPr>
              <a:t>i</a:t>
            </a:r>
            <a:r>
              <a:rPr lang="en-US" sz="2000" dirty="0">
                <a:solidFill>
                  <a:srgbClr val="2D2D2D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2D2D2D"/>
                </a:solidFill>
              </a:rPr>
              <a:t>	ii.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2D2D2D"/>
                </a:solidFill>
              </a:rPr>
              <a:t>	(Restatement of points ‘</a:t>
            </a:r>
            <a:r>
              <a:rPr lang="en-US" sz="2000" dirty="0" err="1">
                <a:solidFill>
                  <a:srgbClr val="2D2D2D"/>
                </a:solidFill>
              </a:rPr>
              <a:t>i</a:t>
            </a:r>
            <a:r>
              <a:rPr lang="en-US" sz="2000" dirty="0">
                <a:solidFill>
                  <a:srgbClr val="2D2D2D"/>
                </a:solidFill>
              </a:rPr>
              <a:t>’ and ‘ii’ and relationship to argument)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2D2D2D"/>
                </a:solidFill>
              </a:rPr>
              <a:t>	iii.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2D2D2D"/>
                </a:solidFill>
              </a:rPr>
              <a:t>	iv.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2D2D2D"/>
                </a:solidFill>
              </a:rPr>
              <a:t>	v.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2D2D2D"/>
                </a:solidFill>
              </a:rPr>
              <a:t>	(Restatement of points ‘iii’, iv, v’ and restatement to argument)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2D2D2D"/>
                </a:solidFill>
              </a:rPr>
              <a:t>3.    Conclusion: Restatement of argument</a:t>
            </a:r>
          </a:p>
        </p:txBody>
      </p:sp>
    </p:spTree>
    <p:extLst>
      <p:ext uri="{BB962C8B-B14F-4D97-AF65-F5344CB8AC3E}">
        <p14:creationId xmlns:p14="http://schemas.microsoft.com/office/powerpoint/2010/main" val="262103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86F9-4B60-46BF-8210-574A8408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6365290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  <a:buNone/>
            </a:pPr>
            <a:r>
              <a:rPr lang="en-US" sz="1800" b="1" u="sng" dirty="0">
                <a:solidFill>
                  <a:srgbClr val="181717"/>
                </a:solidFill>
                <a:latin typeface="Calibri" panose="020F0502020204030204" pitchFamily="34" charset="0"/>
              </a:rPr>
              <a:t>How to make presentation</a:t>
            </a:r>
          </a:p>
          <a:p>
            <a:pPr marL="342900" marR="0" indent="-34290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  <a:buAutoNum type="arabicPeriod"/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Greet the audiences and introduce yourself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  <a:buNone/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I am……..Today I’m going to present my paper on………….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  <a:buNone/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2. In my presentation, I’ll cover the following six points </a:t>
            </a:r>
          </a:p>
          <a:p>
            <a:pPr marR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Introduction of……..</a:t>
            </a:r>
          </a:p>
          <a:p>
            <a:pPr marR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The Landslide problem</a:t>
            </a:r>
          </a:p>
          <a:p>
            <a:pPr marR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Impact of landslide</a:t>
            </a:r>
          </a:p>
          <a:p>
            <a:pPr marR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Factors causing landslides</a:t>
            </a:r>
          </a:p>
          <a:p>
            <a:pPr marR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How to control landslides</a:t>
            </a:r>
          </a:p>
          <a:p>
            <a:pPr marR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Conclusion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  <a:buNone/>
            </a:pPr>
            <a:r>
              <a:rPr lang="en-US" sz="1800" b="1" dirty="0">
                <a:solidFill>
                  <a:srgbClr val="181717"/>
                </a:solidFill>
                <a:latin typeface="Calibri" panose="020F0502020204030204" pitchFamily="34" charset="0"/>
              </a:rPr>
              <a:t>To make your conclusion effective, following are the do’s and don’ts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  <a:buNone/>
            </a:pPr>
            <a:r>
              <a:rPr lang="en-US" sz="1800" b="1" dirty="0">
                <a:solidFill>
                  <a:srgbClr val="181717"/>
                </a:solidFill>
                <a:latin typeface="Calibri" panose="020F0502020204030204" pitchFamily="34" charset="0"/>
              </a:rPr>
              <a:t>Do’s 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  <a:buNone/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Be brief and to the point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  <a:buNone/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Remind the listeners of what you have presented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  <a:buNone/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Concluding signals…….In conclusion in closing, to conclude, to sum up etc. 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  <a:buNone/>
            </a:pPr>
            <a:r>
              <a:rPr lang="en-US" sz="1800" b="1" dirty="0">
                <a:solidFill>
                  <a:srgbClr val="181717"/>
                </a:solidFill>
                <a:latin typeface="Calibri" panose="020F0502020204030204" pitchFamily="34" charset="0"/>
              </a:rPr>
              <a:t>Don’ts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  <a:buNone/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Don’t surprise the audiences by telling ‘I guess’ ‘That’s all’ ‘That’s it’ etc. 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  <a:buNone/>
            </a:pP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Don’t just quit the </a:t>
            </a:r>
            <a:r>
              <a:rPr lang="en-US" sz="1800" dirty="0" err="1">
                <a:solidFill>
                  <a:srgbClr val="181717"/>
                </a:solidFill>
                <a:latin typeface="Calibri" panose="020F0502020204030204" pitchFamily="34" charset="0"/>
              </a:rPr>
              <a:t>dias</a:t>
            </a:r>
            <a:r>
              <a:rPr lang="en-US" sz="1800" dirty="0">
                <a:solidFill>
                  <a:srgbClr val="181717"/>
                </a:solidFill>
                <a:latin typeface="Calibri" panose="020F0502020204030204" pitchFamily="34" charset="0"/>
              </a:rPr>
              <a:t> rather say ‘I will be glad to answer the audiences’ if any and ‘Thank you very much’. 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665"/>
              </a:spcAft>
              <a:buNone/>
            </a:pPr>
            <a:r>
              <a:rPr lang="en-US" sz="1800" b="1" dirty="0">
                <a:solidFill>
                  <a:srgbClr val="181717"/>
                </a:solidFill>
                <a:latin typeface="Calibri" panose="020F0502020204030204" pitchFamily="34" charset="0"/>
              </a:rPr>
              <a:t>A model od Technical Talk entitled ‘The management of landslide in mountainous are’ is given below:</a:t>
            </a:r>
          </a:p>
        </p:txBody>
      </p:sp>
    </p:spTree>
    <p:extLst>
      <p:ext uri="{BB962C8B-B14F-4D97-AF65-F5344CB8AC3E}">
        <p14:creationId xmlns:p14="http://schemas.microsoft.com/office/powerpoint/2010/main" val="367405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2ABB-1AA3-D7F7-C789-139FD6EE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 in 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073D8-F71D-B99A-F86D-AC655ABA8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9798"/>
            <a:ext cx="11993732" cy="6333077"/>
          </a:xfrm>
        </p:spPr>
      </p:pic>
    </p:spTree>
    <p:extLst>
      <p:ext uri="{BB962C8B-B14F-4D97-AF65-F5344CB8AC3E}">
        <p14:creationId xmlns:p14="http://schemas.microsoft.com/office/powerpoint/2010/main" val="3606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D4F20-E995-7781-D59B-179CE61AF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15" y="212725"/>
            <a:ext cx="7235302" cy="6543675"/>
          </a:xfrm>
        </p:spPr>
      </p:pic>
    </p:spTree>
    <p:extLst>
      <p:ext uri="{BB962C8B-B14F-4D97-AF65-F5344CB8AC3E}">
        <p14:creationId xmlns:p14="http://schemas.microsoft.com/office/powerpoint/2010/main" val="324518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38814-B32D-ADA6-53E8-B9A7FE196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5" y="338492"/>
            <a:ext cx="7537143" cy="6222106"/>
          </a:xfrm>
        </p:spPr>
      </p:pic>
    </p:spTree>
    <p:extLst>
      <p:ext uri="{BB962C8B-B14F-4D97-AF65-F5344CB8AC3E}">
        <p14:creationId xmlns:p14="http://schemas.microsoft.com/office/powerpoint/2010/main" val="169019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9E22E-127E-A9A5-0AE3-BB47D73CE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2" y="372862"/>
            <a:ext cx="10200443" cy="6027938"/>
          </a:xfrm>
        </p:spPr>
      </p:pic>
    </p:spTree>
    <p:extLst>
      <p:ext uri="{BB962C8B-B14F-4D97-AF65-F5344CB8AC3E}">
        <p14:creationId xmlns:p14="http://schemas.microsoft.com/office/powerpoint/2010/main" val="230106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6025-8849-6D1E-20F1-73C6DF81A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292962"/>
            <a:ext cx="11887200" cy="65650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Some tips for presentation:-</a:t>
            </a:r>
          </a:p>
          <a:p>
            <a:r>
              <a:rPr lang="en-US" dirty="0"/>
              <a:t>Smile passionately</a:t>
            </a:r>
          </a:p>
          <a:p>
            <a:r>
              <a:rPr lang="en-US" dirty="0"/>
              <a:t>Smart dress up</a:t>
            </a:r>
          </a:p>
          <a:p>
            <a:r>
              <a:rPr lang="en-US" dirty="0"/>
              <a:t>Cleanliness</a:t>
            </a:r>
          </a:p>
          <a:p>
            <a:r>
              <a:rPr lang="en-US" dirty="0"/>
              <a:t>Body gestures</a:t>
            </a:r>
          </a:p>
          <a:p>
            <a:r>
              <a:rPr lang="en-US" dirty="0"/>
              <a:t>Eye contact</a:t>
            </a:r>
          </a:p>
          <a:p>
            <a:r>
              <a:rPr lang="en-US" dirty="0"/>
              <a:t>Seek audience participation</a:t>
            </a:r>
          </a:p>
          <a:p>
            <a:r>
              <a:rPr lang="en-US" dirty="0"/>
              <a:t>Make hand outs available if possible</a:t>
            </a:r>
          </a:p>
          <a:p>
            <a:r>
              <a:rPr lang="en-US" dirty="0"/>
              <a:t>Use of statistical data</a:t>
            </a:r>
          </a:p>
          <a:p>
            <a:r>
              <a:rPr lang="en-US" dirty="0"/>
              <a:t>Use of audio visual data</a:t>
            </a:r>
          </a:p>
          <a:p>
            <a:r>
              <a:rPr lang="en-US" dirty="0"/>
              <a:t>Be on time</a:t>
            </a:r>
          </a:p>
          <a:p>
            <a:pPr marL="0" indent="0">
              <a:buNone/>
            </a:pPr>
            <a:r>
              <a:rPr lang="en-US" b="1" dirty="0"/>
              <a:t>Some topics for technical talk/presentation to the students.</a:t>
            </a:r>
          </a:p>
          <a:p>
            <a:pPr marL="0" indent="0">
              <a:buNone/>
            </a:pPr>
            <a:r>
              <a:rPr lang="en-US" dirty="0"/>
              <a:t>The management of landslide in mountainous area </a:t>
            </a:r>
            <a:r>
              <a:rPr lang="en-US"/>
              <a:t>(already done)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Mobile</a:t>
            </a:r>
          </a:p>
          <a:p>
            <a:pPr marL="0" indent="0">
              <a:buNone/>
            </a:pPr>
            <a:r>
              <a:rPr lang="en-US" dirty="0"/>
              <a:t>Television</a:t>
            </a:r>
          </a:p>
          <a:p>
            <a:pPr marL="0" indent="0">
              <a:buNone/>
            </a:pPr>
            <a:r>
              <a:rPr lang="en-US" dirty="0"/>
              <a:t>Computer</a:t>
            </a:r>
          </a:p>
          <a:p>
            <a:pPr marL="0" indent="0">
              <a:buNone/>
            </a:pPr>
            <a:r>
              <a:rPr lang="en-US" dirty="0"/>
              <a:t>Urbanization</a:t>
            </a:r>
          </a:p>
          <a:p>
            <a:pPr marL="0" indent="0">
              <a:buNone/>
            </a:pPr>
            <a:r>
              <a:rPr lang="en-US" dirty="0"/>
              <a:t>Banking</a:t>
            </a:r>
          </a:p>
          <a:p>
            <a:pPr marL="0" indent="0">
              <a:buNone/>
            </a:pPr>
            <a:r>
              <a:rPr lang="en-US" dirty="0"/>
              <a:t>Promotion of business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813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Soft Skills in Communication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</dc:creator>
  <cp:lastModifiedBy>Suresh Dhakal</cp:lastModifiedBy>
  <cp:revision>173</cp:revision>
  <dcterms:created xsi:type="dcterms:W3CDTF">2017-01-21T10:59:14Z</dcterms:created>
  <dcterms:modified xsi:type="dcterms:W3CDTF">2023-02-01T11:30:57Z</dcterms:modified>
</cp:coreProperties>
</file>