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F3BF-1697-6387-76F0-7BB55BC1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82E32-7A3B-8759-9E6B-32885758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E91D-5EB1-32F8-AE0B-DEBC5EFF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CC9E-3D3B-FDCD-5C0B-0407BB38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3EE2-CEA7-DA0F-569C-773EA19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3442-1CA0-2177-3CFE-C813CF4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E65C-3D1A-0064-8AF6-774A9D4B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5729-0837-D38A-EA04-5D20201D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678F-20AB-A286-9E55-5958CA6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469B-5D89-1716-B99E-CAE4655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EE592-B458-F9E6-FD3D-58A5C99BB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2F0F-F9C2-0B2F-CA53-1D1F9404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0212-55BD-E5B3-B77A-A7367D1A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B7BF-38CC-CC93-C07E-37F813A6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5087-B32C-2B90-7FD2-1DC70F02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0A6B-838B-2245-042C-9E9D8F50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E453-4B7A-28E5-740C-4B915711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C00A-2145-5790-7CA9-9F8B9F52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11FF-D5CF-29BD-B653-C8E1EBF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CD50-6A1F-2937-0137-01C5A0AF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6539-AFCA-A088-3585-505AC23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ED3F-9D5F-F7CC-1D3F-78FC31A0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E5C9-4DEF-B243-7F2B-FE8F8BD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5FC5-4BA9-C062-32C6-6688C9D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5EBF-9077-2D4C-B268-F7D60FB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A5FA-3337-135D-2F42-41C5C9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74-141D-F457-BAE0-7A2EC9BE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6742-E12D-A419-87C3-045247EE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0D8D-1FA0-42FA-E3E2-3BCFE010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52C8-BC1D-0FF3-A8AF-EA65918C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0FD0-2469-1741-319D-7E76D9A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C6F4-36D5-BECF-003E-14E5CE87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8935-B2FE-B8F4-79CF-21AD2FC5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7790C-03DB-6C82-DE90-5A4B66D1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1DA44-C4C7-3E40-D831-A7CB1FB47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679C2-852F-3E2A-7617-7AE403C3A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C540-6EFA-B559-0CFC-D9A15E6B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8901-63C4-8A7F-4D1B-5DAC858F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FBBF3-CA6D-A400-FBE8-7E4BEE17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7CF-D1AD-532A-365B-0DA26646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2D9D0-44BB-F286-6089-69A485F9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1433C-8BB8-3325-F0B8-DCF797A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DB4D-3665-D3F3-031A-8E3EB60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A81ED-2F9B-E6DE-F8D4-0EB79DA0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3B00-7DB7-1763-D847-D4E46402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B3EC-BAEB-33B7-1858-A31A1EBB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F083-6DCF-13EF-8287-D1EED12A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A26-8FB6-DC7C-C32B-8485150D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3622-525A-9EFD-1578-E9E3AF0D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3A12-A74F-14A6-D42C-630541C1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92C4-C87E-658B-ADE2-5EFE06D4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6D1C-BDBE-32AD-7626-EF29F9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2E1-5A54-CC11-FBC7-5FE50610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2B8F-8C91-EB57-7B07-FB38429B2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6353-A634-E43B-C1BC-069F23DC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E26C-1136-4A09-D13C-0586A81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C65E-888F-A0A5-F72F-BF16EA4E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EB857-4E39-5E77-E975-46AC25E3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3419F-CE25-8D9F-1BEC-72FF5B5D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8D02-8243-64BD-D43A-F89B40D4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5370-73CD-1064-4562-6B007F84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1622-DDEA-47A9-8470-BC42FD0E048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0CEC-5A43-A635-6529-B37579361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27BF-2B97-1D4A-29CF-DD48EFAC1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17EE-FBB5-40F5-8C80-0DD6BB35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87C-2974-96DD-981F-C4EE3848C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E228-03A1-DB66-9457-5C50B4C34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6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052F-179D-B6AF-76CC-670E1FD8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55C4-2537-F6A6-17DA-5BE95677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Characteristics of Database Approach:</a:t>
            </a:r>
          </a:p>
          <a:p>
            <a:pPr marL="0" indent="0">
              <a:buNone/>
            </a:pPr>
            <a:r>
              <a:rPr lang="en-US" dirty="0"/>
              <a:t> The main characteristics of the database approach are defined as follows: </a:t>
            </a:r>
          </a:p>
          <a:p>
            <a:pPr marL="0" indent="0">
              <a:buNone/>
            </a:pPr>
            <a:r>
              <a:rPr lang="en-US" dirty="0"/>
              <a:t>• Data Redundancy is Minimized: Database system keeps data at one   place in the database. </a:t>
            </a:r>
          </a:p>
          <a:p>
            <a:r>
              <a:rPr lang="en-US" dirty="0"/>
              <a:t>Data Inconsistency is Reduced: Minimizing data redundancy using database system reduces data inconsistency to.</a:t>
            </a:r>
          </a:p>
          <a:p>
            <a:pPr marL="0" indent="0">
              <a:buNone/>
            </a:pPr>
            <a:r>
              <a:rPr lang="en-US" dirty="0"/>
              <a:t>• Data Independence: It is the separation of data description (metadata) from the application programs that use the data.</a:t>
            </a:r>
          </a:p>
          <a:p>
            <a:pPr marL="0" indent="0">
              <a:buNone/>
            </a:pPr>
            <a:r>
              <a:rPr lang="en-US" dirty="0"/>
              <a:t>• Data Integrity is Maintained: Stored data is changed frequently for variety of reasons such as adding new data item types, and changing the data formats.</a:t>
            </a:r>
          </a:p>
          <a:p>
            <a:pPr marL="0" indent="0">
              <a:buNone/>
            </a:pPr>
            <a:r>
              <a:rPr lang="en-US" dirty="0"/>
              <a:t>• Backup and Recovery Support: Backup and recovery are supported by the software that logs changes to the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325F-56C9-E650-01C4-5A8A7B74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772C-BB7B-757D-F263-49699924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Models, Schema and Instances </a:t>
            </a:r>
          </a:p>
          <a:p>
            <a:r>
              <a:rPr lang="en-US" dirty="0"/>
              <a:t>The information stored inside a database is represented using data modeling. </a:t>
            </a:r>
          </a:p>
          <a:p>
            <a:r>
              <a:rPr lang="en-US" dirty="0"/>
              <a:t>The data model describes the structure of the database.</a:t>
            </a:r>
          </a:p>
          <a:p>
            <a:r>
              <a:rPr lang="en-US" dirty="0"/>
              <a:t> A data model consists of components for describing the data, the relationships among them, and the semantics of data and the constraints that hold data. </a:t>
            </a:r>
          </a:p>
          <a:p>
            <a:r>
              <a:rPr lang="en-US" dirty="0"/>
              <a:t>Many data models exist based on the way they describe the structure of database. The data models are generally divided into three categories as follows: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High level or conceptual Data Model,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Representation or implementation Data Model,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Low level or physical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9288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6982-615F-0D88-B9EB-8EC6F471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8DA9-A0B4-4D7E-A084-6B18FA5C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r>
              <a:rPr lang="en-US" dirty="0"/>
              <a:t>Schema is the logical structure of the database. </a:t>
            </a:r>
          </a:p>
          <a:p>
            <a:r>
              <a:rPr lang="en-US" dirty="0"/>
              <a:t>A schema contains information about the descriptions of the database like the names of the record type, the data items within a record type, and constraints.</a:t>
            </a:r>
          </a:p>
          <a:p>
            <a:r>
              <a:rPr lang="en-US" dirty="0"/>
              <a:t> A schema does not show the data in the database. </a:t>
            </a:r>
          </a:p>
          <a:p>
            <a:r>
              <a:rPr lang="en-US" dirty="0"/>
              <a:t>The database schema does not change frequently.</a:t>
            </a:r>
          </a:p>
          <a:p>
            <a:r>
              <a:rPr lang="en-US" dirty="0"/>
              <a:t> Instances are the actual data contained in the database at a particular point of time. The content of the database may change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342512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3C4-73F3-B934-454B-0CEBB0DD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1D9F-6A24-7427-4FEF-E2DB31E1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High-Level or Conceptual Data Model </a:t>
            </a:r>
          </a:p>
          <a:p>
            <a:r>
              <a:rPr lang="en-US" dirty="0"/>
              <a:t>The conceptual data model is a description of the data requirements of the user. </a:t>
            </a:r>
          </a:p>
          <a:p>
            <a:r>
              <a:rPr lang="en-US" dirty="0"/>
              <a:t>This model is not concerned with the implementation details. </a:t>
            </a:r>
          </a:p>
          <a:p>
            <a:r>
              <a:rPr lang="en-US" dirty="0"/>
              <a:t>It ensures that all the functional and data requirements of the users are specified, conceptually. The conceptual model is defined using terms like </a:t>
            </a:r>
          </a:p>
          <a:p>
            <a:pPr marL="0" indent="0">
              <a:buNone/>
            </a:pPr>
            <a:r>
              <a:rPr lang="en-US" dirty="0"/>
              <a:t>    (1) Entity, (2) Attribute, and (3) Relationship. </a:t>
            </a:r>
          </a:p>
          <a:p>
            <a:r>
              <a:rPr lang="en-US" dirty="0"/>
              <a:t>The Entity-Relationship model (E-R model) is an example of conceptual data model. </a:t>
            </a:r>
          </a:p>
        </p:txBody>
      </p:sp>
    </p:spTree>
    <p:extLst>
      <p:ext uri="{BB962C8B-B14F-4D97-AF65-F5344CB8AC3E}">
        <p14:creationId xmlns:p14="http://schemas.microsoft.com/office/powerpoint/2010/main" val="192223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B1EE-DD06-BC9A-1660-7305F96E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1A51-B4D3-87AF-51FB-EBA498E2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Entity</a:t>
            </a:r>
          </a:p>
          <a:p>
            <a:pPr marL="0" indent="0">
              <a:buNone/>
            </a:pPr>
            <a:r>
              <a:rPr lang="en-US" dirty="0"/>
              <a:t> • An entity is the basic unit for modeling. It is a real-world object that exists physically or conceptually. </a:t>
            </a:r>
          </a:p>
          <a:p>
            <a:pPr marL="0" indent="0">
              <a:buNone/>
            </a:pPr>
            <a:r>
              <a:rPr lang="en-US" dirty="0"/>
              <a:t>• An entity that exists physically is a tangible object like student, employee, room, machine, part or supplier.</a:t>
            </a:r>
          </a:p>
          <a:p>
            <a:pPr marL="0" indent="0">
              <a:buNone/>
            </a:pPr>
            <a:r>
              <a:rPr lang="en-US" dirty="0"/>
              <a:t> • An object that exists conceptually is a non-tangible object like an event or job title. For e.g. student information system may consist of entities like </a:t>
            </a:r>
            <a:r>
              <a:rPr lang="en-US" dirty="0" err="1"/>
              <a:t>student_profile</a:t>
            </a:r>
            <a:r>
              <a:rPr lang="en-US" dirty="0"/>
              <a:t>, marks and course.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FF34-1D55-7963-5FEE-3B82108E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8295-FFDE-D5E0-66E1-D4FD0C98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set of entities of the same type having same properties, or attributes is defined as an entity set. For example, a set of all persons who are students of the university can be defined as an entity set student. </a:t>
            </a:r>
          </a:p>
          <a:p>
            <a:pPr marL="0" indent="0">
              <a:buNone/>
            </a:pPr>
            <a:r>
              <a:rPr lang="en-US" dirty="0"/>
              <a:t>• An entity set is usually referred to by the same name as an entity. For example, Student is an entity set of all student entities in the database.</a:t>
            </a:r>
          </a:p>
          <a:p>
            <a:pPr marL="0" indent="0">
              <a:buNone/>
            </a:pPr>
            <a:r>
              <a:rPr lang="en-US" dirty="0"/>
              <a:t> • Diagrammatically, an entity is represented using a rectangle in ER diagram.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39D-9A17-EFB6-4E1A-D34372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8553-2C17-1D06-4E0F-7DEA5CFB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E242F"/>
                </a:solidFill>
                <a:effectLst/>
                <a:latin typeface="untitled"/>
              </a:rPr>
              <a:t>What Is Data?</a:t>
            </a:r>
            <a:endParaRPr lang="en-US" b="0" i="0" dirty="0">
              <a:solidFill>
                <a:srgbClr val="1E242F"/>
              </a:solidFill>
              <a:effectLst/>
              <a:latin typeface="untitled-sans"/>
            </a:endParaRP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is defined as a collection of individual facts or statistics. (While “datum” is technically the singular form of “data,” it’s not commonly used in everyday language.) 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can come in the form of text, observations, figures, images, numbers, graphs, or symbols. For example, data might include individual prices, weights, addresses, ages, names, temperatures, dates, or distances.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is a raw form of knowledge and, on its own, doesn’t carry any significance or purpose.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 Data can be simple—and may even seem useless until it is analyzed, organized, and interpreted.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There are two main types of data: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F2C5-EBFA-89FF-ED15-E80E1D79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14EA-18AC-ECBC-4F8B-2DA87484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242F"/>
                </a:solidFill>
                <a:effectLst/>
                <a:latin typeface="untitled"/>
              </a:rPr>
              <a:t>Quantitative data</a:t>
            </a: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 is provided in numerical form, like the weight, volume, or cost of an item.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242F"/>
                </a:solidFill>
                <a:effectLst/>
                <a:latin typeface="untitled"/>
              </a:rPr>
              <a:t>Qualitative data</a:t>
            </a: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 is descriptive, but non-numerical, like the name, sex, or eye color of a person.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575C-94D5-C0DE-EA3A-EF232637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4539-E743-9DF5-485A-9271DF50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E242F"/>
                </a:solidFill>
                <a:effectLst/>
                <a:latin typeface="untitled"/>
              </a:rPr>
              <a:t>What Is Information?</a:t>
            </a:r>
            <a:endParaRPr lang="en-US" b="0" i="0" dirty="0">
              <a:solidFill>
                <a:srgbClr val="1E242F"/>
              </a:solidFill>
              <a:effectLst/>
              <a:latin typeface="untitled-sans"/>
            </a:endParaRP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Information is defined as knowledge gained through study, communication, research, or instruction. </a:t>
            </a:r>
          </a:p>
          <a:p>
            <a:pPr algn="just"/>
            <a:r>
              <a:rPr lang="en-US" dirty="0">
                <a:solidFill>
                  <a:srgbClr val="1E242F"/>
                </a:solidFill>
                <a:latin typeface="untitled-sans"/>
              </a:rPr>
              <a:t>I</a:t>
            </a: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nformation is the result of analyzing and interpreting pieces of data. Whereas data is the individual figures, numbers, or graphs, information is the perception of those pieces of knowledge.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For example, a set of data could include temperature readings in a location over several years. </a:t>
            </a:r>
          </a:p>
          <a:p>
            <a:pPr algn="just"/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Without any additional context, those temperatures have no meaning. However, when you analyze and organize that information, you could determine seasonal temperature patterns or even broader climate trends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4881-1A00-8A45-66EB-7BAC6FFD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A5A0-8158-07DC-BA93-BC5F5D7A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E242F"/>
                </a:solidFill>
                <a:effectLst/>
                <a:latin typeface="untitled"/>
              </a:rPr>
              <a:t>The Key Differences Between Data vs Information</a:t>
            </a:r>
            <a:endParaRPr lang="en-US" b="0" i="0" dirty="0">
              <a:solidFill>
                <a:srgbClr val="1E242F"/>
              </a:solidFill>
              <a:effectLst/>
              <a:latin typeface="untitled-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is a collection of facts, while information puts those facts into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While data is raw and unorganized, information is organized.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points are individual and sometimes unrelated. Information maps out that data to provide a big-picture view of how it all fits together.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Data, on its own, is meaningless. When it’s analyzed and interpreted, it becomes meaningful information.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does not depend on information; however, information depends on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typically comes in the form of graphs, numbers, figures, or statistics.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Information is typically presented through words, language, thoughts, and ideas.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42F"/>
                </a:solidFill>
                <a:effectLst/>
                <a:latin typeface="untitled-sans"/>
              </a:rPr>
              <a:t>Data isn’t sufficient for decision-making, but you can make decisions based on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F34-399E-FE28-2602-3B95A905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9126-AC09-3BD9-4889-62F9CE09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r>
              <a:rPr lang="en-US" dirty="0"/>
              <a:t>Database and database systems are essentials parts of our lives. </a:t>
            </a:r>
          </a:p>
          <a:p>
            <a:pPr marL="0" indent="0">
              <a:buNone/>
            </a:pPr>
            <a:r>
              <a:rPr lang="en-US" dirty="0"/>
              <a:t>• Computerized databases use computer to store, manipulate, and manage the database.</a:t>
            </a:r>
          </a:p>
          <a:p>
            <a:r>
              <a:rPr lang="en-US" dirty="0"/>
              <a:t> In our daily lives we interact with the computerized databases when we go for the reservation of tickets, for the searching of a book in a library, to get the salary details, to get the balance of our account while using an ATM etc. </a:t>
            </a:r>
          </a:p>
          <a:p>
            <a:pPr marL="0" indent="0">
              <a:buNone/>
            </a:pPr>
            <a:r>
              <a:rPr lang="en-US" dirty="0"/>
              <a:t>• Lately, databases are also used to store highly data intensive items like video clippings (http://YouTube.com), and images (http://images.google.com).</a:t>
            </a:r>
          </a:p>
        </p:txBody>
      </p:sp>
    </p:spTree>
    <p:extLst>
      <p:ext uri="{BB962C8B-B14F-4D97-AF65-F5344CB8AC3E}">
        <p14:creationId xmlns:p14="http://schemas.microsoft.com/office/powerpoint/2010/main" val="9085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EAE3-2054-7179-375F-07BF8A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3A14-659B-5E2D-055B-A49594F4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Database:</a:t>
            </a:r>
          </a:p>
          <a:p>
            <a:pPr marL="0" indent="0">
              <a:buNone/>
            </a:pPr>
            <a:r>
              <a:rPr lang="en-US" dirty="0"/>
              <a:t> • Database is a repository or collection of logically related, and similar data. </a:t>
            </a:r>
          </a:p>
          <a:p>
            <a:pPr marL="0" indent="0">
              <a:buNone/>
            </a:pPr>
            <a:r>
              <a:rPr lang="en-US" dirty="0"/>
              <a:t>• Database stores similar kind of data that is organized in a manner that the information can be derived from it, modified, data added, or deleted to it, and used when needed. </a:t>
            </a:r>
          </a:p>
          <a:p>
            <a:pPr marL="0" indent="0">
              <a:buNone/>
            </a:pPr>
            <a:r>
              <a:rPr lang="en-US" dirty="0"/>
              <a:t>• Some examples of databases in real life situations are: dictionary</a:t>
            </a:r>
          </a:p>
          <a:p>
            <a:pPr marL="0" indent="0">
              <a:buNone/>
            </a:pPr>
            <a:r>
              <a:rPr lang="en-US" dirty="0"/>
              <a:t>—a database of words organized alphabetically along with their meaning, telephone directory</a:t>
            </a:r>
          </a:p>
          <a:p>
            <a:pPr marL="0" indent="0">
              <a:buNone/>
            </a:pPr>
            <a:r>
              <a:rPr lang="en-US" dirty="0"/>
              <a:t>—a database of telephone numbers and addresses organized by the last name of people, and,   companies listed on Stock Exchange organized by names alphabetically.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9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36F4-F2A1-0505-206F-8EA8BBF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233C-16CD-1552-3D84-20116965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 database is defined as a collection, or repository of data,  having an organized structure, and  for a specific purpose. </a:t>
            </a:r>
          </a:p>
          <a:p>
            <a:pPr marL="0" indent="0">
              <a:buNone/>
            </a:pPr>
            <a:r>
              <a:rPr lang="en-US" dirty="0"/>
              <a:t>• A database stores information, which is useful to an organization. It contains data based on the kind of application for which it is required. </a:t>
            </a:r>
          </a:p>
          <a:p>
            <a:pPr marL="0" indent="0">
              <a:buNone/>
            </a:pPr>
            <a:r>
              <a:rPr lang="en-US" dirty="0"/>
              <a:t>• For example, an airline database may contain data about the airplane, the routes, airline reservation, airline schedules etc.; a college database may contain data about the students, faculty, administrative staff, courses, results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D766-CA4D-5877-0E99-BEFFEDFA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3151-C070-45B9-2CBD-51719D7B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File Oriented Approach and Database Approach:</a:t>
            </a:r>
          </a:p>
          <a:p>
            <a:r>
              <a:rPr lang="en-US" dirty="0"/>
              <a:t> In the early days, data was stored in files.</a:t>
            </a:r>
          </a:p>
          <a:p>
            <a:r>
              <a:rPr lang="en-US" dirty="0"/>
              <a:t> For an application, multiple files are required to be created. </a:t>
            </a:r>
          </a:p>
          <a:p>
            <a:r>
              <a:rPr lang="en-US" dirty="0"/>
              <a:t>Each file stores and maintains its own related data.</a:t>
            </a:r>
          </a:p>
          <a:p>
            <a:r>
              <a:rPr lang="en-US" dirty="0"/>
              <a:t> For example, a student information system would include files like student profile, student course, student result, student fees etc. </a:t>
            </a:r>
          </a:p>
          <a:p>
            <a:r>
              <a:rPr lang="en-US" dirty="0"/>
              <a:t>The application is built on top of the file system. However, there are many drawbacks of using the file system, as discussed below: </a:t>
            </a:r>
          </a:p>
          <a:p>
            <a:pPr marL="0" indent="0">
              <a:buNone/>
            </a:pPr>
            <a:r>
              <a:rPr lang="en-US" dirty="0"/>
              <a:t>• Data redundancy means storing the same data at multiple locations</a:t>
            </a:r>
          </a:p>
        </p:txBody>
      </p:sp>
    </p:spTree>
    <p:extLst>
      <p:ext uri="{BB962C8B-B14F-4D97-AF65-F5344CB8AC3E}">
        <p14:creationId xmlns:p14="http://schemas.microsoft.com/office/powerpoint/2010/main" val="9156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1422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untitled</vt:lpstr>
      <vt:lpstr>untitled-sans</vt:lpstr>
      <vt:lpstr>Wingdings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Database: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Saroj Giri</dc:creator>
  <cp:lastModifiedBy>Saroj Giri</cp:lastModifiedBy>
  <cp:revision>12</cp:revision>
  <dcterms:created xsi:type="dcterms:W3CDTF">2022-05-09T08:16:01Z</dcterms:created>
  <dcterms:modified xsi:type="dcterms:W3CDTF">2023-01-23T15:39:41Z</dcterms:modified>
</cp:coreProperties>
</file>