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1" r:id="rId3"/>
    <p:sldId id="282"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1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76B453-4B93-425E-ABD5-7536B1C4E640}"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B7431-19C8-48B2-B7A7-C6002BB578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76B453-4B93-425E-ABD5-7536B1C4E640}"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B7431-19C8-48B2-B7A7-C6002BB578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76B453-4B93-425E-ABD5-7536B1C4E640}"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B7431-19C8-48B2-B7A7-C6002BB578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76B453-4B93-425E-ABD5-7536B1C4E640}"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B7431-19C8-48B2-B7A7-C6002BB578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76B453-4B93-425E-ABD5-7536B1C4E640}"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B7431-19C8-48B2-B7A7-C6002BB578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76B453-4B93-425E-ABD5-7536B1C4E640}"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B7431-19C8-48B2-B7A7-C6002BB578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76B453-4B93-425E-ABD5-7536B1C4E640}" type="datetimeFigureOut">
              <a:rPr lang="en-US" smtClean="0"/>
              <a:pPr/>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FB7431-19C8-48B2-B7A7-C6002BB578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76B453-4B93-425E-ABD5-7536B1C4E640}" type="datetimeFigureOut">
              <a:rPr lang="en-US" smtClean="0"/>
              <a:pPr/>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FB7431-19C8-48B2-B7A7-C6002BB578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6B453-4B93-425E-ABD5-7536B1C4E640}" type="datetimeFigureOut">
              <a:rPr lang="en-US" smtClean="0"/>
              <a:pPr/>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FB7431-19C8-48B2-B7A7-C6002BB578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76B453-4B93-425E-ABD5-7536B1C4E640}"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B7431-19C8-48B2-B7A7-C6002BB578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76B453-4B93-425E-ABD5-7536B1C4E640}"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B7431-19C8-48B2-B7A7-C6002BB578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6B453-4B93-425E-ABD5-7536B1C4E640}" type="datetimeFigureOut">
              <a:rPr lang="en-US" smtClean="0"/>
              <a:pPr/>
              <a:t>6/20/2022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B7431-19C8-48B2-B7A7-C6002BB578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839200" cy="6096000"/>
          </a:xfrm>
        </p:spPr>
        <p:txBody>
          <a:bodyPr>
            <a:normAutofit fontScale="85000" lnSpcReduction="20000"/>
          </a:bodyPr>
          <a:lstStyle/>
          <a:p>
            <a:pPr marL="0" indent="0">
              <a:buNone/>
            </a:pPr>
            <a:r>
              <a:rPr lang="en-US" dirty="0"/>
              <a:t> </a:t>
            </a:r>
            <a:r>
              <a:rPr lang="en-US" sz="3000" b="1" dirty="0"/>
              <a:t>What is CV?</a:t>
            </a:r>
          </a:p>
          <a:p>
            <a:pPr marL="0" indent="0" algn="just">
              <a:buFont typeface="Wingdings" pitchFamily="2" charset="2"/>
              <a:buChar char="Ø"/>
            </a:pPr>
            <a:r>
              <a:rPr lang="en-US" sz="3000" dirty="0"/>
              <a:t>A CV (Curriculum Vitae, which means course of life in  </a:t>
            </a:r>
          </a:p>
          <a:p>
            <a:pPr marL="0" indent="0" algn="just">
              <a:buNone/>
            </a:pPr>
            <a:r>
              <a:rPr lang="en-US" sz="3000" dirty="0"/>
              <a:t>   Latin) is an in-depth document that can be laid out </a:t>
            </a:r>
          </a:p>
          <a:p>
            <a:pPr marL="0" indent="0" algn="just">
              <a:buNone/>
            </a:pPr>
            <a:r>
              <a:rPr lang="en-US" sz="3000" dirty="0"/>
              <a:t>   over two or more pages.</a:t>
            </a:r>
          </a:p>
          <a:p>
            <a:pPr marL="0" indent="0" algn="just">
              <a:buFont typeface="Wingdings" pitchFamily="2" charset="2"/>
              <a:buChar char="Ø"/>
            </a:pPr>
            <a:r>
              <a:rPr lang="en-US" sz="3000" dirty="0"/>
              <a:t> It contains a high level of detail about your </a:t>
            </a:r>
          </a:p>
          <a:p>
            <a:pPr marL="0" indent="0" algn="just">
              <a:buNone/>
            </a:pPr>
            <a:r>
              <a:rPr lang="en-US" sz="3000" dirty="0"/>
              <a:t>   achievements, a great deal more than just a career </a:t>
            </a:r>
          </a:p>
          <a:p>
            <a:pPr marL="0" indent="0" algn="just">
              <a:buNone/>
            </a:pPr>
            <a:r>
              <a:rPr lang="en-US" sz="3000" dirty="0"/>
              <a:t>   biography. </a:t>
            </a:r>
          </a:p>
          <a:p>
            <a:pPr marL="0" indent="0" algn="just">
              <a:buFont typeface="Wingdings" pitchFamily="2" charset="2"/>
              <a:buChar char="Ø"/>
            </a:pPr>
            <a:r>
              <a:rPr lang="en-US" sz="3000" dirty="0"/>
              <a:t>The CV covers your education as well as any other </a:t>
            </a:r>
          </a:p>
          <a:p>
            <a:pPr marL="0" indent="0" algn="just">
              <a:buNone/>
            </a:pPr>
            <a:r>
              <a:rPr lang="en-US" sz="3000" dirty="0"/>
              <a:t>    accomplishments like publications, awards, honors </a:t>
            </a:r>
          </a:p>
          <a:p>
            <a:pPr marL="0" indent="0" algn="just">
              <a:buNone/>
            </a:pPr>
            <a:r>
              <a:rPr lang="en-US" sz="3000" dirty="0"/>
              <a:t>    etc.</a:t>
            </a:r>
          </a:p>
          <a:p>
            <a:pPr marL="0" indent="0" algn="just">
              <a:buFont typeface="Wingdings" pitchFamily="2" charset="2"/>
              <a:buChar char="Ø"/>
            </a:pPr>
            <a:r>
              <a:rPr lang="en-US" sz="3000" dirty="0"/>
              <a:t>The document tends to be organized chronologically </a:t>
            </a:r>
          </a:p>
          <a:p>
            <a:pPr marL="0" indent="0" algn="just">
              <a:buNone/>
            </a:pPr>
            <a:r>
              <a:rPr lang="en-US" sz="3000" dirty="0"/>
              <a:t>    and should make it easy to get an overview of an </a:t>
            </a:r>
          </a:p>
          <a:p>
            <a:pPr marL="0" indent="0" algn="just">
              <a:buNone/>
            </a:pPr>
            <a:r>
              <a:rPr lang="en-US" sz="3000" dirty="0"/>
              <a:t>    individual’s full working career. </a:t>
            </a:r>
          </a:p>
          <a:p>
            <a:pPr marL="0" indent="0" algn="just">
              <a:buFont typeface="Wingdings" pitchFamily="2" charset="2"/>
              <a:buChar char="Ø"/>
            </a:pPr>
            <a:r>
              <a:rPr lang="en-US" sz="2800" dirty="0"/>
              <a:t>A CV is static and doesn’t change for different positions, the </a:t>
            </a:r>
          </a:p>
          <a:p>
            <a:pPr marL="0" indent="0" algn="just">
              <a:buNone/>
            </a:pPr>
            <a:r>
              <a:rPr lang="en-US" sz="2800" dirty="0"/>
              <a:t>    difference would be in the cover letter.</a:t>
            </a:r>
          </a:p>
          <a:p>
            <a:pPr marL="0" indent="0" algn="just">
              <a:buNone/>
            </a:pPr>
            <a:endParaRPr lang="en-US" sz="3000" dirty="0"/>
          </a:p>
          <a:p>
            <a:pPr marL="0" indent="0" algn="just">
              <a:buNone/>
            </a:pPr>
            <a:endParaRPr lang="en-US"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pPr>
              <a:buNone/>
            </a:pPr>
            <a:r>
              <a:rPr lang="en-US" b="1" dirty="0"/>
              <a:t>Resume</a:t>
            </a:r>
            <a:endParaRPr lang="en-US" dirty="0"/>
          </a:p>
          <a:p>
            <a:pPr>
              <a:buNone/>
            </a:pPr>
            <a:br>
              <a:rPr lang="en-US" dirty="0"/>
            </a:br>
            <a:r>
              <a:rPr lang="en-US" b="1" dirty="0"/>
              <a:t>Mr. Suresh Raj </a:t>
            </a:r>
            <a:r>
              <a:rPr lang="en-US" b="1" dirty="0" err="1"/>
              <a:t>Dhakal</a:t>
            </a:r>
            <a:endParaRPr lang="en-US" dirty="0"/>
          </a:p>
          <a:p>
            <a:pPr>
              <a:buNone/>
            </a:pPr>
            <a:r>
              <a:rPr lang="en-US" b="1" dirty="0" err="1"/>
              <a:t>Pokhara</a:t>
            </a:r>
            <a:r>
              <a:rPr lang="en-US" b="1" dirty="0"/>
              <a:t> -32 </a:t>
            </a:r>
            <a:r>
              <a:rPr lang="en-US" b="1" dirty="0" err="1"/>
              <a:t>Gagangaunda</a:t>
            </a:r>
            <a:r>
              <a:rPr lang="en-US" b="1" dirty="0"/>
              <a:t>, </a:t>
            </a:r>
            <a:r>
              <a:rPr lang="en-US" b="1" dirty="0" err="1"/>
              <a:t>Kaski</a:t>
            </a:r>
            <a:endParaRPr lang="en-US" dirty="0"/>
          </a:p>
          <a:p>
            <a:pPr>
              <a:buNone/>
            </a:pPr>
            <a:r>
              <a:rPr lang="en-US" dirty="0"/>
              <a:t>Mobile no: 061-421315/9841860287</a:t>
            </a:r>
          </a:p>
          <a:p>
            <a:pPr>
              <a:buNone/>
            </a:pPr>
            <a:r>
              <a:rPr lang="en-US" dirty="0"/>
              <a:t>Email: sureshraj@pusob.edu.np</a:t>
            </a:r>
          </a:p>
          <a:p>
            <a:pPr>
              <a:buNone/>
            </a:pPr>
            <a:r>
              <a:rPr lang="en-US" dirty="0"/>
              <a:t> </a:t>
            </a:r>
            <a:r>
              <a:rPr lang="en-US" b="1" u="sng" dirty="0"/>
              <a:t>PROFILE</a:t>
            </a:r>
            <a:endParaRPr lang="en-US" dirty="0"/>
          </a:p>
          <a:p>
            <a:pPr>
              <a:buNone/>
            </a:pPr>
            <a:r>
              <a:rPr lang="en-US" dirty="0"/>
              <a:t>  Looking for challenging career, where there is scope for demonstration, always on a lookout for a positive &amp; bigger outlook, energetic, laborious and experienced in teaching skill, and a learner of life.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a:normAutofit fontScale="70000" lnSpcReduction="20000"/>
          </a:bodyPr>
          <a:lstStyle/>
          <a:p>
            <a:pPr>
              <a:buNone/>
            </a:pPr>
            <a:r>
              <a:rPr lang="en-US" b="1" u="sng" dirty="0"/>
              <a:t>SYNOPSIS OF WORKING EXPERIENCES AND TRAININGS</a:t>
            </a:r>
            <a:endParaRPr lang="en-US" dirty="0"/>
          </a:p>
          <a:p>
            <a:r>
              <a:rPr lang="en-US" b="1" dirty="0"/>
              <a:t> I’ve been teaching at </a:t>
            </a:r>
            <a:r>
              <a:rPr lang="en-US" b="1" dirty="0" err="1">
                <a:solidFill>
                  <a:srgbClr val="FF0000"/>
                </a:solidFill>
              </a:rPr>
              <a:t>Infomax</a:t>
            </a:r>
            <a:r>
              <a:rPr lang="en-US" b="1" dirty="0">
                <a:solidFill>
                  <a:srgbClr val="FF0000"/>
                </a:solidFill>
              </a:rPr>
              <a:t> College</a:t>
            </a:r>
            <a:r>
              <a:rPr lang="en-US" b="1" dirty="0"/>
              <a:t> for MBA since 2019.</a:t>
            </a:r>
            <a:endParaRPr lang="en-US" dirty="0"/>
          </a:p>
          <a:p>
            <a:pPr lvl="0"/>
            <a:r>
              <a:rPr lang="en-US" dirty="0"/>
              <a:t> </a:t>
            </a:r>
            <a:r>
              <a:rPr lang="en-US" sz="3100" b="1" dirty="0"/>
              <a:t>I've been teaching at</a:t>
            </a:r>
            <a:r>
              <a:rPr lang="en-US" sz="3100" b="1" dirty="0">
                <a:solidFill>
                  <a:srgbClr val="FF0000"/>
                </a:solidFill>
              </a:rPr>
              <a:t> Pokhara University </a:t>
            </a:r>
            <a:r>
              <a:rPr lang="en-US" sz="3100" b="1" dirty="0"/>
              <a:t>for BBA and MBA since 2019.</a:t>
            </a:r>
          </a:p>
          <a:p>
            <a:pPr lvl="0"/>
            <a:r>
              <a:rPr lang="en-US" sz="3100" b="1" dirty="0"/>
              <a:t>Since last year I’ve been teaching  at </a:t>
            </a:r>
            <a:r>
              <a:rPr lang="en-US" sz="3100" b="1" dirty="0">
                <a:solidFill>
                  <a:srgbClr val="FF0000"/>
                </a:solidFill>
              </a:rPr>
              <a:t>NTHMC </a:t>
            </a:r>
            <a:r>
              <a:rPr lang="en-US" sz="3100" b="1" dirty="0"/>
              <a:t>for BBA as a part time Lecturer.</a:t>
            </a:r>
          </a:p>
          <a:p>
            <a:pPr lvl="0"/>
            <a:r>
              <a:rPr lang="en-US" sz="3100" b="1" dirty="0"/>
              <a:t>Since last  year I’ve been teaching at </a:t>
            </a:r>
            <a:r>
              <a:rPr lang="en-US" sz="3100" b="1" dirty="0">
                <a:solidFill>
                  <a:srgbClr val="FF0000"/>
                </a:solidFill>
              </a:rPr>
              <a:t>Lake City </a:t>
            </a:r>
            <a:r>
              <a:rPr lang="en-US" sz="3100" b="1" dirty="0" err="1">
                <a:solidFill>
                  <a:srgbClr val="FF0000"/>
                </a:solidFill>
              </a:rPr>
              <a:t>College</a:t>
            </a:r>
            <a:r>
              <a:rPr lang="en-US" sz="3100" b="1" dirty="0" err="1"/>
              <a:t>,Pokhara</a:t>
            </a:r>
            <a:r>
              <a:rPr lang="en-US" sz="3100" b="1" dirty="0"/>
              <a:t> as English Lecturer for BA and BBS</a:t>
            </a:r>
          </a:p>
          <a:p>
            <a:pPr lvl="0"/>
            <a:r>
              <a:rPr lang="en-US" sz="3100" b="1" dirty="0"/>
              <a:t>Taught for Bachelor Level for ten years at </a:t>
            </a:r>
            <a:r>
              <a:rPr lang="en-US" sz="3100" b="1" dirty="0" err="1">
                <a:solidFill>
                  <a:srgbClr val="FF0000"/>
                </a:solidFill>
              </a:rPr>
              <a:t>Nasa</a:t>
            </a:r>
            <a:r>
              <a:rPr lang="en-US" sz="3100" b="1" dirty="0">
                <a:solidFill>
                  <a:srgbClr val="FF0000"/>
                </a:solidFill>
              </a:rPr>
              <a:t> International College</a:t>
            </a:r>
            <a:r>
              <a:rPr lang="en-US" sz="3100" b="1" dirty="0"/>
              <a:t>, </a:t>
            </a:r>
            <a:r>
              <a:rPr lang="en-US" sz="3100" b="1" dirty="0" err="1"/>
              <a:t>Tinkune</a:t>
            </a:r>
            <a:r>
              <a:rPr lang="en-US" sz="3100" b="1" dirty="0"/>
              <a:t> Kathmandu (2009-2019).</a:t>
            </a:r>
          </a:p>
          <a:p>
            <a:r>
              <a:rPr lang="en-US" sz="3100" b="1" dirty="0"/>
              <a:t>Taught for Bachelor Level for ten years at </a:t>
            </a:r>
            <a:r>
              <a:rPr lang="en-US" sz="3100" b="1" dirty="0">
                <a:solidFill>
                  <a:srgbClr val="FF0000"/>
                </a:solidFill>
              </a:rPr>
              <a:t>Morgan International College </a:t>
            </a:r>
            <a:r>
              <a:rPr lang="en-US" sz="3100" b="1" dirty="0"/>
              <a:t>and </a:t>
            </a:r>
            <a:r>
              <a:rPr lang="en-US" sz="3100" b="1" dirty="0">
                <a:solidFill>
                  <a:srgbClr val="FF0000"/>
                </a:solidFill>
              </a:rPr>
              <a:t>Morgan Engineering College </a:t>
            </a:r>
            <a:r>
              <a:rPr lang="en-US" sz="3100" b="1" dirty="0" err="1"/>
              <a:t>Basundhara</a:t>
            </a:r>
            <a:r>
              <a:rPr lang="en-US" sz="3100" b="1" dirty="0"/>
              <a:t>,  Kathmandu (2009-2019).</a:t>
            </a:r>
          </a:p>
          <a:p>
            <a:r>
              <a:rPr lang="en-US" sz="3100" b="1" dirty="0"/>
              <a:t>Worked as </a:t>
            </a:r>
            <a:r>
              <a:rPr lang="en-US" sz="3100" b="1" dirty="0" err="1"/>
              <a:t>Programme</a:t>
            </a:r>
            <a:r>
              <a:rPr lang="en-US" sz="3100" b="1" dirty="0"/>
              <a:t> Co-</a:t>
            </a:r>
            <a:r>
              <a:rPr lang="en-US" sz="3100" b="1" dirty="0" err="1"/>
              <a:t>ordinator</a:t>
            </a:r>
            <a:r>
              <a:rPr lang="en-US" sz="3100" b="1" dirty="0"/>
              <a:t> of BBA at </a:t>
            </a:r>
            <a:r>
              <a:rPr lang="en-US" sz="3100" b="1" dirty="0" err="1">
                <a:solidFill>
                  <a:srgbClr val="FF0000"/>
                </a:solidFill>
              </a:rPr>
              <a:t>Uniglobe</a:t>
            </a:r>
            <a:r>
              <a:rPr lang="en-US" sz="3100" b="1" dirty="0">
                <a:solidFill>
                  <a:srgbClr val="FF0000"/>
                </a:solidFill>
              </a:rPr>
              <a:t> College</a:t>
            </a:r>
            <a:r>
              <a:rPr lang="en-US" sz="3100" b="1" dirty="0"/>
              <a:t>, New </a:t>
            </a:r>
            <a:r>
              <a:rPr lang="en-US" sz="3100" b="1" dirty="0" err="1"/>
              <a:t>Baneshwor</a:t>
            </a:r>
            <a:r>
              <a:rPr lang="en-US" sz="3100" b="1" dirty="0"/>
              <a:t>, Kathmandu (2013-2019)</a:t>
            </a:r>
          </a:p>
          <a:p>
            <a:pPr lvl="0"/>
            <a:r>
              <a:rPr lang="en-US" sz="3100" b="1" dirty="0"/>
              <a:t>Published book: Unique Essays and Letters in 2014 from </a:t>
            </a:r>
            <a:r>
              <a:rPr lang="en-US" sz="3100" b="1" dirty="0" err="1"/>
              <a:t>Lumbini</a:t>
            </a:r>
            <a:r>
              <a:rPr lang="en-US" sz="3100" b="1" dirty="0"/>
              <a:t> Publication, Kathmandu.</a:t>
            </a:r>
          </a:p>
          <a:p>
            <a:pPr lvl="0"/>
            <a:r>
              <a:rPr lang="en-US" sz="3100" b="1" dirty="0"/>
              <a:t>Junior School Essays and Letters in 2015 from </a:t>
            </a:r>
            <a:r>
              <a:rPr lang="en-US" sz="3100" b="1" dirty="0" err="1"/>
              <a:t>Lumbini</a:t>
            </a:r>
            <a:r>
              <a:rPr lang="en-US" sz="3100" b="1" dirty="0"/>
              <a:t> Publication, Kathmandu </a:t>
            </a:r>
          </a:p>
          <a:p>
            <a:pPr lvl="0"/>
            <a:r>
              <a:rPr lang="en-US" sz="3100" b="1" dirty="0"/>
              <a:t>Reference books of BA, BBS, </a:t>
            </a:r>
            <a:r>
              <a:rPr lang="en-US" sz="3100" b="1" dirty="0" err="1"/>
              <a:t>BEd</a:t>
            </a:r>
            <a:r>
              <a:rPr lang="en-US" sz="3100" b="1" dirty="0"/>
              <a:t> 1</a:t>
            </a:r>
            <a:r>
              <a:rPr lang="en-US" sz="3100" b="1" baseline="30000" dirty="0"/>
              <a:t>st</a:t>
            </a:r>
            <a:r>
              <a:rPr lang="en-US" sz="3100" b="1" dirty="0"/>
              <a:t> , BA, </a:t>
            </a:r>
            <a:r>
              <a:rPr lang="en-US" sz="3100" b="1" dirty="0" err="1"/>
              <a:t>BEd</a:t>
            </a:r>
            <a:r>
              <a:rPr lang="en-US" sz="3100" b="1" dirty="0"/>
              <a:t> 2</a:t>
            </a:r>
            <a:r>
              <a:rPr lang="en-US" sz="3100" b="1" baseline="30000" dirty="0"/>
              <a:t>nd</a:t>
            </a:r>
            <a:r>
              <a:rPr lang="en-US" sz="3100" b="1" dirty="0"/>
              <a:t> and 3</a:t>
            </a:r>
            <a:r>
              <a:rPr lang="en-US" sz="3100" b="1" baseline="30000" dirty="0"/>
              <a:t>rd</a:t>
            </a:r>
            <a:r>
              <a:rPr lang="en-US" sz="3100" b="1" dirty="0"/>
              <a:t> year</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400800"/>
          </a:xfrm>
        </p:spPr>
        <p:txBody>
          <a:bodyPr/>
          <a:lstStyle/>
          <a:p>
            <a:pPr>
              <a:buNone/>
            </a:pPr>
            <a:r>
              <a:rPr lang="en-US" sz="2800" b="1" dirty="0"/>
              <a:t>Academic Qualification</a:t>
            </a:r>
          </a:p>
          <a:p>
            <a:pPr>
              <a:buNone/>
            </a:pPr>
            <a:r>
              <a:rPr lang="en-US" sz="2800" b="1" dirty="0"/>
              <a:t>Level		Institution    Passed Year          Major Subjects </a:t>
            </a:r>
            <a:endParaRPr lang="en-US" sz="2800" dirty="0"/>
          </a:p>
          <a:p>
            <a:pPr>
              <a:buNone/>
            </a:pPr>
            <a:r>
              <a:rPr lang="en-US" sz="2800" b="1" dirty="0"/>
              <a:t>PhD(scholar) TU		 Running		English</a:t>
            </a:r>
          </a:p>
          <a:p>
            <a:pPr>
              <a:buNone/>
            </a:pPr>
            <a:r>
              <a:rPr lang="en-US" sz="2800" b="1" dirty="0" err="1"/>
              <a:t>M.Phil</a:t>
            </a:r>
            <a:r>
              <a:rPr lang="en-US" sz="2800" b="1" dirty="0"/>
              <a:t>	  PU		2015			English</a:t>
            </a:r>
          </a:p>
          <a:p>
            <a:pPr>
              <a:buNone/>
            </a:pPr>
            <a:r>
              <a:rPr lang="en-US" sz="2800" b="1" dirty="0"/>
              <a:t>M.A.   	  TU         	2008 </a:t>
            </a:r>
            <a:r>
              <a:rPr lang="en-US" sz="2800" dirty="0"/>
              <a:t>                     	</a:t>
            </a:r>
            <a:r>
              <a:rPr lang="en-US" sz="2800" b="1" dirty="0"/>
              <a:t>English</a:t>
            </a:r>
            <a:endParaRPr lang="en-US" sz="2800" dirty="0"/>
          </a:p>
          <a:p>
            <a:pPr>
              <a:buNone/>
            </a:pPr>
            <a:r>
              <a:rPr lang="en-US" sz="2800" b="1" dirty="0"/>
              <a:t>B.Ed. (1 year) TU        	2008</a:t>
            </a:r>
            <a:r>
              <a:rPr lang="en-US" sz="2800" dirty="0"/>
              <a:t>                        	</a:t>
            </a:r>
            <a:r>
              <a:rPr lang="en-US" sz="2800" b="1" dirty="0"/>
              <a:t>English</a:t>
            </a:r>
            <a:endParaRPr lang="en-US" sz="2800" dirty="0"/>
          </a:p>
          <a:p>
            <a:pPr>
              <a:buNone/>
            </a:pPr>
            <a:r>
              <a:rPr lang="en-US" sz="2800" b="1" dirty="0"/>
              <a:t>B.A.                  TU        	2006</a:t>
            </a:r>
            <a:r>
              <a:rPr lang="en-US" sz="2800" dirty="0"/>
              <a:t>		</a:t>
            </a:r>
            <a:r>
              <a:rPr lang="en-US" sz="2800" b="1" dirty="0"/>
              <a:t>English, Economics</a:t>
            </a:r>
            <a:endParaRPr lang="en-US" sz="2800" dirty="0"/>
          </a:p>
          <a:p>
            <a:pPr>
              <a:buNone/>
            </a:pPr>
            <a:r>
              <a:rPr lang="en-US" sz="2800" b="1" dirty="0"/>
              <a:t> +2                   HSEB       2003</a:t>
            </a:r>
            <a:r>
              <a:rPr lang="en-US" sz="2800" dirty="0"/>
              <a:t>              </a:t>
            </a:r>
            <a:r>
              <a:rPr lang="en-US" sz="2800" b="1" dirty="0"/>
              <a:t>English, Economics</a:t>
            </a:r>
            <a:endParaRPr lang="en-US" sz="2800" dirty="0"/>
          </a:p>
          <a:p>
            <a:pPr>
              <a:buNone/>
            </a:pPr>
            <a:r>
              <a:rPr lang="en-US" sz="2800" b="1" dirty="0"/>
              <a:t>S.L.C.    Board of Nepal     2000	</a:t>
            </a:r>
            <a:r>
              <a:rPr lang="en-US" sz="2800" dirty="0"/>
              <a:t>	 </a:t>
            </a:r>
            <a:r>
              <a:rPr lang="en-US" sz="2800" b="1" dirty="0"/>
              <a:t>Opt. Mathematics</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fontScale="77500" lnSpcReduction="20000"/>
          </a:bodyPr>
          <a:lstStyle/>
          <a:p>
            <a:pPr>
              <a:buNone/>
            </a:pPr>
            <a:r>
              <a:rPr lang="en-US" b="1" dirty="0"/>
              <a:t>Awards and Honor</a:t>
            </a:r>
          </a:p>
          <a:p>
            <a:r>
              <a:rPr lang="en-US" dirty="0"/>
              <a:t> </a:t>
            </a:r>
            <a:r>
              <a:rPr lang="en-US" dirty="0" err="1"/>
              <a:t>Vidhya</a:t>
            </a:r>
            <a:r>
              <a:rPr lang="en-US" dirty="0"/>
              <a:t> </a:t>
            </a:r>
            <a:r>
              <a:rPr lang="en-US" dirty="0" err="1"/>
              <a:t>Bhusan</a:t>
            </a:r>
            <a:r>
              <a:rPr lang="en-US" dirty="0"/>
              <a:t> </a:t>
            </a:r>
            <a:r>
              <a:rPr lang="en-US" dirty="0" err="1"/>
              <a:t>Padak</a:t>
            </a:r>
            <a:r>
              <a:rPr lang="en-US" dirty="0"/>
              <a:t> by the President </a:t>
            </a:r>
            <a:r>
              <a:rPr lang="en-US" dirty="0" err="1"/>
              <a:t>Vidya</a:t>
            </a:r>
            <a:r>
              <a:rPr lang="en-US" dirty="0"/>
              <a:t> Devi </a:t>
            </a:r>
            <a:r>
              <a:rPr lang="en-US" dirty="0" err="1"/>
              <a:t>Bhandari</a:t>
            </a:r>
            <a:r>
              <a:rPr lang="en-US" dirty="0"/>
              <a:t> as a Gold Medalist in </a:t>
            </a:r>
            <a:r>
              <a:rPr lang="en-US" dirty="0" err="1"/>
              <a:t>M.phil</a:t>
            </a:r>
            <a:r>
              <a:rPr lang="en-US" dirty="0"/>
              <a:t> .</a:t>
            </a:r>
          </a:p>
          <a:p>
            <a:r>
              <a:rPr lang="en-US" dirty="0"/>
              <a:t>Best Teacher Award at </a:t>
            </a:r>
            <a:r>
              <a:rPr lang="en-US" dirty="0" err="1"/>
              <a:t>Uniglobe</a:t>
            </a:r>
            <a:r>
              <a:rPr lang="en-US" dirty="0"/>
              <a:t> College, Kathmandu</a:t>
            </a:r>
          </a:p>
          <a:p>
            <a:pPr>
              <a:buNone/>
            </a:pPr>
            <a:endParaRPr lang="en-US" dirty="0"/>
          </a:p>
          <a:p>
            <a:pPr>
              <a:buNone/>
            </a:pPr>
            <a:r>
              <a:rPr lang="en-US" b="1" u="sng" dirty="0"/>
              <a:t>References:</a:t>
            </a:r>
            <a:endParaRPr lang="en-US" dirty="0"/>
          </a:p>
          <a:p>
            <a:pPr>
              <a:buNone/>
            </a:pPr>
            <a:r>
              <a:rPr lang="en-US" dirty="0"/>
              <a:t> </a:t>
            </a:r>
          </a:p>
          <a:p>
            <a:pPr>
              <a:buNone/>
            </a:pPr>
            <a:r>
              <a:rPr lang="en-US" b="1" dirty="0"/>
              <a:t>  </a:t>
            </a:r>
            <a:r>
              <a:rPr lang="en-US" dirty="0"/>
              <a:t>             </a:t>
            </a:r>
            <a:r>
              <a:rPr lang="en-US" b="1" dirty="0"/>
              <a:t>Prof. </a:t>
            </a:r>
            <a:r>
              <a:rPr lang="en-US" b="1" dirty="0" err="1"/>
              <a:t>Hari</a:t>
            </a:r>
            <a:r>
              <a:rPr lang="en-US" b="1" dirty="0"/>
              <a:t> </a:t>
            </a:r>
            <a:r>
              <a:rPr lang="en-US" b="1" dirty="0" err="1"/>
              <a:t>Bahadur</a:t>
            </a:r>
            <a:r>
              <a:rPr lang="en-US" b="1" dirty="0"/>
              <a:t> </a:t>
            </a:r>
            <a:r>
              <a:rPr lang="en-US" b="1" dirty="0" err="1"/>
              <a:t>Khadka</a:t>
            </a:r>
            <a:endParaRPr lang="en-US" b="1" dirty="0"/>
          </a:p>
          <a:p>
            <a:pPr>
              <a:buNone/>
            </a:pPr>
            <a:r>
              <a:rPr lang="en-US" b="1" dirty="0"/>
              <a:t>Dean, School of Business, </a:t>
            </a:r>
            <a:r>
              <a:rPr lang="en-US" b="1" dirty="0" err="1"/>
              <a:t>Pokhara</a:t>
            </a:r>
            <a:r>
              <a:rPr lang="en-US" b="1" dirty="0"/>
              <a:t> University------061-421244</a:t>
            </a:r>
          </a:p>
          <a:p>
            <a:pPr>
              <a:buNone/>
            </a:pPr>
            <a:r>
              <a:rPr lang="en-US" b="1" dirty="0"/>
              <a:t>             Dr. </a:t>
            </a:r>
            <a:r>
              <a:rPr lang="en-US" b="1" dirty="0" err="1"/>
              <a:t>Dipendra</a:t>
            </a:r>
            <a:r>
              <a:rPr lang="en-US" b="1" dirty="0"/>
              <a:t> </a:t>
            </a:r>
            <a:r>
              <a:rPr lang="en-US" b="1" dirty="0" err="1"/>
              <a:t>Bhandari</a:t>
            </a:r>
            <a:endParaRPr lang="en-US" b="1" dirty="0"/>
          </a:p>
          <a:p>
            <a:pPr>
              <a:buNone/>
            </a:pPr>
            <a:r>
              <a:rPr lang="en-US" b="1" dirty="0"/>
              <a:t>Principal Morgan College---------------------------01-4359440</a:t>
            </a:r>
          </a:p>
          <a:p>
            <a:pPr>
              <a:buNone/>
            </a:pPr>
            <a:r>
              <a:rPr lang="en-US" b="1" dirty="0"/>
              <a:t>             Dr. </a:t>
            </a:r>
            <a:r>
              <a:rPr lang="en-US" b="1" dirty="0" err="1"/>
              <a:t>Sudhir</a:t>
            </a:r>
            <a:r>
              <a:rPr lang="en-US" b="1" dirty="0"/>
              <a:t> </a:t>
            </a:r>
            <a:r>
              <a:rPr lang="en-US" b="1" dirty="0" err="1"/>
              <a:t>Jha</a:t>
            </a:r>
            <a:endParaRPr lang="en-US" b="1" dirty="0"/>
          </a:p>
          <a:p>
            <a:pPr>
              <a:buNone/>
            </a:pPr>
            <a:r>
              <a:rPr lang="en-US" b="1" dirty="0"/>
              <a:t>Principal, </a:t>
            </a:r>
            <a:r>
              <a:rPr lang="en-US" b="1" dirty="0" err="1"/>
              <a:t>Nasa</a:t>
            </a:r>
            <a:r>
              <a:rPr lang="en-US" b="1" dirty="0"/>
              <a:t> International College------------------01-4351095</a:t>
            </a:r>
          </a:p>
          <a:p>
            <a:pPr>
              <a:buNone/>
            </a:pPr>
            <a:endParaRPr lang="en-US" b="1" dirty="0"/>
          </a:p>
          <a:p>
            <a:pPr>
              <a:buNone/>
            </a:pPr>
            <a:r>
              <a:rPr lang="en-US" b="1" dirty="0"/>
              <a:t>I hereby certify that all the information I have provided above is completely true to my knowledge.</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fontScale="85000" lnSpcReduction="10000"/>
          </a:bodyPr>
          <a:lstStyle/>
          <a:p>
            <a:pPr>
              <a:buNone/>
            </a:pPr>
            <a:r>
              <a:rPr lang="en-US" b="1" dirty="0"/>
              <a:t>Writing the Cover Letter/job application:</a:t>
            </a:r>
          </a:p>
          <a:p>
            <a:r>
              <a:rPr lang="en-US" dirty="0"/>
              <a:t>As the first medium of contact with your potential employer, the cover letter is an important piece of document.</a:t>
            </a:r>
          </a:p>
          <a:p>
            <a:r>
              <a:rPr lang="en-US" dirty="0"/>
              <a:t>Employer use it to decide if you are suitable for the job, and if you are worth inviting for an interview.</a:t>
            </a:r>
          </a:p>
          <a:p>
            <a:r>
              <a:rPr lang="en-US" dirty="0"/>
              <a:t>The cover letter is usually the first item an employer reads from you. Your letter should immediately indicate what position you are applying for and then give information that demonstrates why you should be considered for the position.</a:t>
            </a:r>
          </a:p>
          <a:p>
            <a:r>
              <a:rPr lang="en-US" dirty="0"/>
              <a:t> Do not repeat all of the information contained in your resume. Instead, highlight or elaborate on resume items that are directly applicable to the position for which you are applying. The following information should be included in your cover letter.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248400"/>
          </a:xfrm>
        </p:spPr>
        <p:txBody>
          <a:bodyPr>
            <a:normAutofit fontScale="85000" lnSpcReduction="20000"/>
          </a:bodyPr>
          <a:lstStyle/>
          <a:p>
            <a:pPr fontAlgn="base">
              <a:buNone/>
            </a:pPr>
            <a:r>
              <a:rPr lang="en-US" dirty="0"/>
              <a:t>a. Information about you</a:t>
            </a:r>
          </a:p>
          <a:p>
            <a:pPr fontAlgn="base"/>
            <a:r>
              <a:rPr lang="en-US" dirty="0"/>
              <a:t>Begin your cover letter with your contact information. It should be in block style, on the left margin of your paper, towards the top.</a:t>
            </a:r>
          </a:p>
          <a:p>
            <a:pPr lvl="0" fontAlgn="base"/>
            <a:r>
              <a:rPr lang="en-US" dirty="0"/>
              <a:t>Name</a:t>
            </a:r>
          </a:p>
          <a:p>
            <a:pPr lvl="0" fontAlgn="base"/>
            <a:r>
              <a:rPr lang="en-US" dirty="0"/>
              <a:t>Current home address</a:t>
            </a:r>
          </a:p>
          <a:p>
            <a:r>
              <a:rPr lang="en-US" dirty="0"/>
              <a:t>Telephone number</a:t>
            </a:r>
          </a:p>
          <a:p>
            <a:pPr fontAlgn="base">
              <a:buNone/>
            </a:pPr>
            <a:r>
              <a:rPr lang="en-US" dirty="0"/>
              <a:t>b. Date</a:t>
            </a:r>
          </a:p>
          <a:p>
            <a:pPr fontAlgn="base"/>
            <a:r>
              <a:rPr lang="en-US" dirty="0"/>
              <a:t>Include the date as you would do with any business letter.</a:t>
            </a:r>
          </a:p>
          <a:p>
            <a:pPr fontAlgn="base"/>
            <a:r>
              <a:rPr lang="en-US" dirty="0"/>
              <a:t>Contact Person's Name, Title, Employer, and Address</a:t>
            </a:r>
          </a:p>
          <a:p>
            <a:pPr fontAlgn="base"/>
            <a:r>
              <a:rPr lang="en-US" dirty="0"/>
              <a:t>Including a specific name can get your letter and resume to the hiring manager more quickly and can be an effective personal touch. If you are applying for an advertised position that does not give a name to contact, address to the human resource officer.</a:t>
            </a:r>
          </a:p>
          <a:p>
            <a:pPr>
              <a:buNone/>
            </a:pPr>
            <a:endParaRPr lang="en-US" dirty="0"/>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324600"/>
          </a:xfrm>
        </p:spPr>
        <p:txBody>
          <a:bodyPr>
            <a:normAutofit fontScale="85000" lnSpcReduction="10000"/>
          </a:bodyPr>
          <a:lstStyle/>
          <a:p>
            <a:pPr fontAlgn="base">
              <a:buNone/>
            </a:pPr>
            <a:r>
              <a:rPr lang="en-US" dirty="0"/>
              <a:t>c. Salutation</a:t>
            </a:r>
          </a:p>
          <a:p>
            <a:pPr fontAlgn="base"/>
            <a:r>
              <a:rPr lang="en-US" dirty="0"/>
              <a:t>Choose the appropriate way to address the contact person.</a:t>
            </a:r>
            <a:br>
              <a:rPr lang="en-US" dirty="0"/>
            </a:br>
            <a:r>
              <a:rPr lang="en-US" dirty="0"/>
              <a:t>For example:</a:t>
            </a:r>
          </a:p>
          <a:p>
            <a:pPr fontAlgn="base">
              <a:buNone/>
            </a:pPr>
            <a:r>
              <a:rPr lang="en-US" dirty="0"/>
              <a:t> Dear sir/Madam Dear Prospective Employer (if there is no contact name)</a:t>
            </a:r>
          </a:p>
          <a:p>
            <a:pPr fontAlgn="base">
              <a:buNone/>
            </a:pPr>
            <a:endParaRPr lang="en-US" dirty="0"/>
          </a:p>
          <a:p>
            <a:pPr fontAlgn="base">
              <a:buNone/>
            </a:pPr>
            <a:r>
              <a:rPr lang="en-US" dirty="0"/>
              <a:t>d. Opening Paragraph</a:t>
            </a:r>
          </a:p>
          <a:p>
            <a:pPr fontAlgn="base"/>
            <a:r>
              <a:rPr lang="en-US" dirty="0"/>
              <a:t>In the opening paragraph tell how you known about the position. You may, for example, know of a job through:</a:t>
            </a:r>
          </a:p>
          <a:p>
            <a:pPr lvl="0" fontAlgn="base"/>
            <a:r>
              <a:rPr lang="en-US" dirty="0"/>
              <a:t>a classified advertisement</a:t>
            </a:r>
          </a:p>
          <a:p>
            <a:pPr lvl="0" fontAlgn="base"/>
            <a:r>
              <a:rPr lang="en-US" dirty="0"/>
              <a:t>mailing</a:t>
            </a:r>
          </a:p>
          <a:p>
            <a:pPr lvl="0" fontAlgn="base"/>
            <a:r>
              <a:rPr lang="en-US" dirty="0"/>
              <a:t>the Internet</a:t>
            </a:r>
          </a:p>
          <a:p>
            <a:r>
              <a:rPr lang="en-US" dirty="0"/>
              <a:t>personal referrals</a:t>
            </a:r>
          </a:p>
          <a:p>
            <a:pPr lvl="0" fontAlgn="base"/>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fontAlgn="base">
              <a:buNone/>
            </a:pPr>
            <a:r>
              <a:rPr lang="en-US" dirty="0"/>
              <a:t>e. Middle Paragraph</a:t>
            </a:r>
          </a:p>
          <a:p>
            <a:pPr fontAlgn="base"/>
            <a:r>
              <a:rPr lang="en-US" dirty="0"/>
              <a:t>This paragraph gives a summary of your background and critical skills (hard skills) that make you qualified for the position. </a:t>
            </a:r>
          </a:p>
          <a:p>
            <a:pPr fontAlgn="base"/>
            <a:r>
              <a:rPr lang="en-US" dirty="0"/>
              <a:t>Second Middle Paragraph</a:t>
            </a:r>
          </a:p>
          <a:p>
            <a:pPr fontAlgn="base"/>
            <a:r>
              <a:rPr lang="en-US" dirty="0"/>
              <a:t>This paragraph can be used to demonstrate your persuasive skills (soft skills).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fontAlgn="base">
              <a:buNone/>
            </a:pPr>
            <a:r>
              <a:rPr lang="en-US" dirty="0"/>
              <a:t>f. Contact Information and Closing</a:t>
            </a:r>
          </a:p>
          <a:p>
            <a:pPr fontAlgn="base"/>
            <a:r>
              <a:rPr lang="en-US" dirty="0"/>
              <a:t>At the end of the letter talk about your accessibility for the job, where you can be contacted, and when you are going to contact the hiring person for an appointment to discuss your application. If you have no contact name you may simply want to indicate your anticipation for a response in this part of the letter. Thank the person to whom you are writing for his/her time and consideration of your application.</a:t>
            </a:r>
          </a:p>
          <a:p>
            <a:pPr>
              <a:buNone/>
            </a:pP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55000" lnSpcReduction="20000"/>
          </a:bodyPr>
          <a:lstStyle/>
          <a:p>
            <a:pPr>
              <a:buNone/>
            </a:pPr>
            <a:r>
              <a:rPr lang="en-US" b="1" dirty="0"/>
              <a:t>Dear [INSERT HIRING company’s NAME]</a:t>
            </a:r>
            <a:r>
              <a:rPr lang="en-US" dirty="0"/>
              <a:t>,</a:t>
            </a:r>
          </a:p>
          <a:p>
            <a:pPr>
              <a:buNone/>
            </a:pPr>
            <a:r>
              <a:rPr lang="en-US" dirty="0"/>
              <a:t> </a:t>
            </a:r>
          </a:p>
          <a:p>
            <a:pPr>
              <a:buNone/>
            </a:pPr>
            <a:r>
              <a:rPr lang="en-US" dirty="0"/>
              <a:t>Regarding the </a:t>
            </a:r>
            <a:r>
              <a:rPr lang="en-US" b="1" dirty="0"/>
              <a:t>[INSERT JOB TITLE]</a:t>
            </a:r>
            <a:r>
              <a:rPr lang="en-US" dirty="0"/>
              <a:t> position currently advertised on </a:t>
            </a:r>
            <a:r>
              <a:rPr lang="en-US" dirty="0" err="1"/>
              <a:t>Kantiur</a:t>
            </a:r>
            <a:r>
              <a:rPr lang="en-US" dirty="0"/>
              <a:t> Daily, </a:t>
            </a:r>
          </a:p>
          <a:p>
            <a:pPr>
              <a:buNone/>
            </a:pPr>
            <a:r>
              <a:rPr lang="en-US" dirty="0"/>
              <a:t>Having worked within the industry for over </a:t>
            </a:r>
            <a:r>
              <a:rPr lang="en-US" b="1" dirty="0"/>
              <a:t>[INSERT YEARS EXPERIENCE]</a:t>
            </a:r>
            <a:r>
              <a:rPr lang="en-US" dirty="0"/>
              <a:t>, I have developed a wide range of skills that would meet, and exceed the expectations for the role. I have taken charge of </a:t>
            </a:r>
            <a:r>
              <a:rPr lang="en-US" b="1" dirty="0"/>
              <a:t>[INSERT NUMBER OF EMPLOYEES]</a:t>
            </a:r>
            <a:r>
              <a:rPr lang="en-US" dirty="0"/>
              <a:t> direct reports, forming a cohesive team that help the company achieve overall objectives.</a:t>
            </a:r>
          </a:p>
          <a:p>
            <a:pPr>
              <a:buNone/>
            </a:pPr>
            <a:r>
              <a:rPr lang="en-US" dirty="0"/>
              <a:t> </a:t>
            </a:r>
          </a:p>
          <a:p>
            <a:pPr>
              <a:buNone/>
            </a:pPr>
            <a:r>
              <a:rPr lang="en-US" dirty="0"/>
              <a:t>In my present role as a </a:t>
            </a:r>
            <a:r>
              <a:rPr lang="en-US" b="1" dirty="0"/>
              <a:t>[INSERT CURRENT JOB TITLE]</a:t>
            </a:r>
            <a:r>
              <a:rPr lang="en-US" dirty="0"/>
              <a:t> for </a:t>
            </a:r>
            <a:r>
              <a:rPr lang="en-US" b="1" dirty="0"/>
              <a:t>[INSERT CURRENT EMPLOYER]</a:t>
            </a:r>
            <a:r>
              <a:rPr lang="en-US" dirty="0"/>
              <a:t> I have had many achievements, including </a:t>
            </a:r>
            <a:r>
              <a:rPr lang="en-US" b="1" dirty="0"/>
              <a:t>[INSERT KEY ACHIEVEMENT]</a:t>
            </a:r>
            <a:r>
              <a:rPr lang="en-US" dirty="0"/>
              <a:t>. I would appreciate the opportunity to bring this level of success to your company.</a:t>
            </a:r>
          </a:p>
          <a:p>
            <a:pPr>
              <a:buNone/>
            </a:pPr>
            <a:r>
              <a:rPr lang="en-US" dirty="0"/>
              <a:t> </a:t>
            </a:r>
          </a:p>
          <a:p>
            <a:pPr>
              <a:buNone/>
            </a:pPr>
            <a:r>
              <a:rPr lang="en-US" dirty="0"/>
              <a:t>If you would like to get in touch to discuss my application and to arrange an interview, you can contact me via </a:t>
            </a:r>
            <a:r>
              <a:rPr lang="en-US" b="1" dirty="0"/>
              <a:t>[INSERT PHONE NUMBER OR EMAIL ADDRESS]</a:t>
            </a:r>
            <a:r>
              <a:rPr lang="en-US" dirty="0"/>
              <a:t>.</a:t>
            </a:r>
          </a:p>
          <a:p>
            <a:pPr>
              <a:buNone/>
            </a:pPr>
            <a:r>
              <a:rPr lang="en-US" dirty="0"/>
              <a:t> </a:t>
            </a:r>
          </a:p>
          <a:p>
            <a:pPr>
              <a:buNone/>
            </a:pPr>
            <a:r>
              <a:rPr lang="en-US" dirty="0"/>
              <a:t>I look forward to hearing from you soon.</a:t>
            </a:r>
          </a:p>
          <a:p>
            <a:pPr>
              <a:buNone/>
            </a:pPr>
            <a:r>
              <a:rPr lang="en-US" dirty="0"/>
              <a:t> </a:t>
            </a:r>
          </a:p>
          <a:p>
            <a:pPr>
              <a:buNone/>
            </a:pPr>
            <a:r>
              <a:rPr lang="en-US" dirty="0"/>
              <a:t>Yours sincerely</a:t>
            </a:r>
          </a:p>
          <a:p>
            <a:pPr>
              <a:buNone/>
            </a:pPr>
            <a:r>
              <a:rPr lang="en-US" dirty="0"/>
              <a:t> </a:t>
            </a:r>
          </a:p>
          <a:p>
            <a:pPr>
              <a:buNone/>
            </a:pPr>
            <a:r>
              <a:rPr lang="en-US" b="1" dirty="0"/>
              <a:t>[INSERT NAME</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6172200"/>
          </a:xfrm>
        </p:spPr>
        <p:txBody>
          <a:bodyPr>
            <a:normAutofit fontScale="77500" lnSpcReduction="20000"/>
          </a:bodyPr>
          <a:lstStyle/>
          <a:p>
            <a:pPr marL="0" indent="0">
              <a:buNone/>
            </a:pPr>
            <a:r>
              <a:rPr lang="en-US" b="1" dirty="0"/>
              <a:t>What is resume?</a:t>
            </a:r>
          </a:p>
          <a:p>
            <a:pPr marL="0" indent="0" algn="just">
              <a:buFont typeface="Wingdings" pitchFamily="2" charset="2"/>
              <a:buChar char="Ø"/>
            </a:pPr>
            <a:r>
              <a:rPr lang="en-US" dirty="0"/>
              <a:t>A resume, or résumé, is a concise document </a:t>
            </a:r>
          </a:p>
          <a:p>
            <a:pPr marL="0" indent="0" algn="just">
              <a:buNone/>
            </a:pPr>
            <a:r>
              <a:rPr lang="en-US" dirty="0"/>
              <a:t>   typically not longer than one  or two page as the </a:t>
            </a:r>
          </a:p>
          <a:p>
            <a:pPr marL="0" indent="0" algn="just">
              <a:buNone/>
            </a:pPr>
            <a:r>
              <a:rPr lang="en-US" dirty="0"/>
              <a:t>   intended reader will not dwell on your document for very  </a:t>
            </a:r>
          </a:p>
          <a:p>
            <a:pPr marL="0" indent="0" algn="just">
              <a:buNone/>
            </a:pPr>
            <a:r>
              <a:rPr lang="en-US" dirty="0"/>
              <a:t>   long. </a:t>
            </a:r>
          </a:p>
          <a:p>
            <a:pPr marL="0" indent="0" algn="just">
              <a:buFont typeface="Wingdings" pitchFamily="2" charset="2"/>
              <a:buChar char="Ø"/>
            </a:pPr>
            <a:r>
              <a:rPr lang="en-US" dirty="0"/>
              <a:t>The goal of a resume is to make an individual stand out </a:t>
            </a:r>
          </a:p>
          <a:p>
            <a:pPr marL="0" indent="0" algn="just">
              <a:buNone/>
            </a:pPr>
            <a:r>
              <a:rPr lang="en-US" dirty="0"/>
              <a:t>   for the competition.</a:t>
            </a:r>
          </a:p>
          <a:p>
            <a:pPr marL="0" indent="0" algn="just">
              <a:buFont typeface="Wingdings" pitchFamily="2" charset="2"/>
              <a:buChar char="Ø"/>
            </a:pPr>
            <a:r>
              <a:rPr lang="en-US" dirty="0"/>
              <a:t>The job seeker should adapt or attach the resume to </a:t>
            </a:r>
          </a:p>
          <a:p>
            <a:pPr marL="0" indent="0" algn="just">
              <a:buNone/>
            </a:pPr>
            <a:r>
              <a:rPr lang="en-US" dirty="0"/>
              <a:t>   every position they apply for. </a:t>
            </a:r>
          </a:p>
          <a:p>
            <a:pPr marL="0" indent="0" algn="just">
              <a:buFont typeface="Wingdings" pitchFamily="2" charset="2"/>
              <a:buChar char="Ø"/>
            </a:pPr>
            <a:r>
              <a:rPr lang="en-US" dirty="0"/>
              <a:t>It is in the applicant’s interest to change the resume from </a:t>
            </a:r>
          </a:p>
          <a:p>
            <a:pPr marL="0" indent="0" algn="just">
              <a:buNone/>
            </a:pPr>
            <a:r>
              <a:rPr lang="en-US" dirty="0"/>
              <a:t>  one job application to another and to tailor/modify it to  </a:t>
            </a:r>
          </a:p>
          <a:p>
            <a:pPr marL="0" indent="0" algn="just">
              <a:buNone/>
            </a:pPr>
            <a:r>
              <a:rPr lang="en-US" dirty="0"/>
              <a:t>   the needs  of the specific post. </a:t>
            </a:r>
          </a:p>
          <a:p>
            <a:pPr marL="0" indent="0" algn="just">
              <a:buFont typeface="Wingdings" pitchFamily="2" charset="2"/>
              <a:buChar char="Ø"/>
            </a:pPr>
            <a:r>
              <a:rPr lang="en-US" dirty="0"/>
              <a:t>A resume doesn’t have to be ordered chronologically, </a:t>
            </a:r>
          </a:p>
          <a:p>
            <a:pPr marL="0" indent="0" algn="just">
              <a:buNone/>
            </a:pPr>
            <a:r>
              <a:rPr lang="en-US" dirty="0"/>
              <a:t>   doesn’t have to cover your whole career like and is a </a:t>
            </a:r>
          </a:p>
          <a:p>
            <a:pPr marL="0" indent="0" algn="just">
              <a:buNone/>
            </a:pPr>
            <a:r>
              <a:rPr lang="en-US" dirty="0"/>
              <a:t>   highly customizable document.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629400"/>
          </a:xfrm>
        </p:spPr>
        <p:txBody>
          <a:bodyPr>
            <a:normAutofit fontScale="55000" lnSpcReduction="20000"/>
          </a:bodyPr>
          <a:lstStyle/>
          <a:p>
            <a:pPr algn="just">
              <a:buNone/>
            </a:pPr>
            <a:r>
              <a:rPr lang="en-US" sz="2900" b="1" dirty="0"/>
              <a:t>September 21, 2013</a:t>
            </a:r>
          </a:p>
          <a:p>
            <a:pPr algn="just">
              <a:buNone/>
            </a:pPr>
            <a:r>
              <a:rPr lang="en-US" sz="2900" b="1" dirty="0"/>
              <a:t>To </a:t>
            </a:r>
          </a:p>
          <a:p>
            <a:pPr algn="just">
              <a:buNone/>
            </a:pPr>
            <a:r>
              <a:rPr lang="en-US" sz="2900" b="1" dirty="0"/>
              <a:t>The Principal</a:t>
            </a:r>
          </a:p>
          <a:p>
            <a:pPr algn="just">
              <a:buNone/>
            </a:pPr>
            <a:r>
              <a:rPr lang="en-US" sz="2900" b="1" dirty="0" err="1"/>
              <a:t>Uniglobe</a:t>
            </a:r>
            <a:r>
              <a:rPr lang="en-US" sz="2900" b="1" dirty="0"/>
              <a:t> College </a:t>
            </a:r>
          </a:p>
          <a:p>
            <a:pPr algn="just">
              <a:buNone/>
            </a:pPr>
            <a:r>
              <a:rPr lang="en-US" sz="2900" b="1" dirty="0" err="1"/>
              <a:t>Baneshwor</a:t>
            </a:r>
            <a:r>
              <a:rPr lang="en-US" sz="2900" b="1" dirty="0"/>
              <a:t> , Kathmandu</a:t>
            </a:r>
          </a:p>
          <a:p>
            <a:pPr algn="just">
              <a:buNone/>
            </a:pPr>
            <a:r>
              <a:rPr lang="en-US" sz="2900" b="1" dirty="0"/>
              <a:t>Respected Sir/Madam</a:t>
            </a:r>
          </a:p>
          <a:p>
            <a:pPr algn="just">
              <a:buNone/>
            </a:pPr>
            <a:r>
              <a:rPr lang="en-US" sz="2900" b="1" dirty="0"/>
              <a:t>I am writing to apply for the position of English lecturer. I am exceedingly interested in this position at </a:t>
            </a:r>
            <a:r>
              <a:rPr lang="en-US" sz="2900" b="1" dirty="0" err="1"/>
              <a:t>Uniglobe</a:t>
            </a:r>
            <a:r>
              <a:rPr lang="en-US" sz="2900" b="1" dirty="0"/>
              <a:t> Collage. </a:t>
            </a:r>
          </a:p>
          <a:p>
            <a:pPr algn="just">
              <a:buNone/>
            </a:pPr>
            <a:r>
              <a:rPr lang="en-US" sz="2900" b="1" dirty="0"/>
              <a:t>I believe that my academic environment and teaching experience as a lecturer of English literature prepare me to believe me an instructor in your college .My objective as a lecturer is to motivate my students to develop their own learning interest and critical thinking, establishing a learner-centered environment in the classroom. In particular, teaching a wide range of course-from Bachelor to Higher secondary level has made me aware of the needs and interests of a culturally and ethnically diverse student body. As a result, I prepare lesson plans always considering the interconnection between the student’s own knowledge, and learning ability, the subject matter discussed in class, and current debates on issues. I choose content and activities which play significant role to change students, so they feel comfort in learning. I facilitate students to make them cultured citizens through the effective teaching.</a:t>
            </a:r>
          </a:p>
          <a:p>
            <a:pPr algn="just">
              <a:buNone/>
            </a:pPr>
            <a:r>
              <a:rPr lang="en-US" sz="2900" b="1" dirty="0"/>
              <a:t>I believe the clear and open communication with students is a key element in helping them. I’ve got success to change the teaching patterns of Morgan </a:t>
            </a:r>
            <a:r>
              <a:rPr lang="en-US" sz="2900" b="1" dirty="0" err="1"/>
              <a:t>Intenational</a:t>
            </a:r>
            <a:r>
              <a:rPr lang="en-US" sz="2900" b="1" dirty="0"/>
              <a:t> college, and partly the method of teaching expanding horizon in English of BBS  of </a:t>
            </a:r>
            <a:r>
              <a:rPr lang="en-US" sz="2900" b="1" dirty="0" err="1"/>
              <a:t>Nasa</a:t>
            </a:r>
            <a:r>
              <a:rPr lang="en-US" sz="2900" b="1" dirty="0"/>
              <a:t> college Kathmandu. I believe </a:t>
            </a:r>
            <a:r>
              <a:rPr lang="en-US" sz="2900" b="1" dirty="0" err="1"/>
              <a:t>Uniglobe</a:t>
            </a:r>
            <a:r>
              <a:rPr lang="en-US" sz="2900" b="1" dirty="0"/>
              <a:t> also greatly values the supportive environment. I look forward to working in a collaborative learning environment with both faculty and students, where I can develop interdisciplinary approach.</a:t>
            </a:r>
          </a:p>
          <a:p>
            <a:pPr algn="just">
              <a:buNone/>
            </a:pPr>
            <a:r>
              <a:rPr lang="en-US" sz="2900" b="1" dirty="0"/>
              <a:t>I’m  excited about the opportunity of joining </a:t>
            </a:r>
            <a:r>
              <a:rPr lang="en-US" sz="2900" b="1" dirty="0" err="1"/>
              <a:t>Uniglobe</a:t>
            </a:r>
            <a:r>
              <a:rPr lang="en-US" sz="2900" b="1" dirty="0"/>
              <a:t> College, and I am enclosing my curriculum vitae with this cover letter. Thank you for your consideration, and look forward to hearing from you.</a:t>
            </a:r>
          </a:p>
          <a:p>
            <a:pPr algn="just">
              <a:buNone/>
            </a:pPr>
            <a:r>
              <a:rPr lang="en-US" sz="2900" b="1" dirty="0" err="1"/>
              <a:t>Your’s</a:t>
            </a:r>
            <a:r>
              <a:rPr lang="en-US" sz="2900" b="1" dirty="0"/>
              <a:t> </a:t>
            </a:r>
            <a:r>
              <a:rPr lang="en-US" sz="2900" b="1" dirty="0" err="1"/>
              <a:t>Faifully</a:t>
            </a:r>
            <a:endParaRPr lang="en-US" sz="2900" b="1" dirty="0"/>
          </a:p>
          <a:p>
            <a:pPr algn="just">
              <a:buNone/>
            </a:pPr>
            <a:r>
              <a:rPr lang="en-US" sz="2900" b="1" dirty="0"/>
              <a:t>ABC</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629400"/>
          </a:xfrm>
        </p:spPr>
        <p:txBody>
          <a:bodyPr>
            <a:normAutofit fontScale="55000" lnSpcReduction="20000"/>
          </a:bodyPr>
          <a:lstStyle/>
          <a:p>
            <a:pPr algn="just">
              <a:buNone/>
            </a:pPr>
            <a:r>
              <a:rPr lang="en-US" b="1" dirty="0"/>
              <a:t>	Write an application for the post of a senior </a:t>
            </a:r>
            <a:r>
              <a:rPr lang="en-US" b="1"/>
              <a:t>accountant at </a:t>
            </a:r>
            <a:r>
              <a:rPr lang="en-US" b="1" dirty="0" err="1"/>
              <a:t>Sagarmatha</a:t>
            </a:r>
            <a:r>
              <a:rPr lang="en-US" b="1" dirty="0"/>
              <a:t> </a:t>
            </a:r>
            <a:r>
              <a:rPr lang="en-US" b="1" dirty="0" err="1"/>
              <a:t>Multple</a:t>
            </a:r>
            <a:r>
              <a:rPr lang="en-US" b="1" dirty="0"/>
              <a:t> College, </a:t>
            </a:r>
            <a:r>
              <a:rPr lang="en-US" b="1" dirty="0" err="1"/>
              <a:t>Newroad</a:t>
            </a:r>
            <a:r>
              <a:rPr lang="en-US" b="1" dirty="0"/>
              <a:t> </a:t>
            </a:r>
            <a:r>
              <a:rPr lang="en-US" b="1" dirty="0" err="1"/>
              <a:t>Pokhara</a:t>
            </a:r>
            <a:r>
              <a:rPr lang="en-US" b="1" dirty="0"/>
              <a:t> which was advertised in </a:t>
            </a:r>
            <a:r>
              <a:rPr lang="en-US" b="1" i="1" dirty="0"/>
              <a:t>The </a:t>
            </a:r>
            <a:r>
              <a:rPr lang="en-US" b="1" i="1" dirty="0" err="1"/>
              <a:t>Kantipur</a:t>
            </a:r>
            <a:r>
              <a:rPr lang="en-US" b="1" i="1" dirty="0"/>
              <a:t>’</a:t>
            </a:r>
            <a:r>
              <a:rPr lang="en-US" b="1" dirty="0"/>
              <a:t> on 13</a:t>
            </a:r>
            <a:r>
              <a:rPr lang="en-US" b="1" baseline="30000" dirty="0"/>
              <a:t>th</a:t>
            </a:r>
            <a:r>
              <a:rPr lang="en-US" b="1" dirty="0"/>
              <a:t> September, 2020. </a:t>
            </a:r>
            <a:endParaRPr lang="en-US" dirty="0"/>
          </a:p>
          <a:p>
            <a:pPr algn="just">
              <a:buNone/>
            </a:pPr>
            <a:r>
              <a:rPr lang="en-US" b="1" dirty="0"/>
              <a:t>	</a:t>
            </a:r>
            <a:r>
              <a:rPr lang="en-US" b="1" dirty="0" err="1"/>
              <a:t>Talchowk</a:t>
            </a:r>
            <a:r>
              <a:rPr lang="en-US" b="1" dirty="0"/>
              <a:t>, </a:t>
            </a:r>
            <a:r>
              <a:rPr lang="en-US" b="1" dirty="0" err="1"/>
              <a:t>Kaski</a:t>
            </a:r>
            <a:r>
              <a:rPr lang="en-US" b="1" dirty="0"/>
              <a:t>( optional)</a:t>
            </a:r>
            <a:endParaRPr lang="en-US" dirty="0"/>
          </a:p>
          <a:p>
            <a:pPr algn="just">
              <a:buNone/>
            </a:pPr>
            <a:r>
              <a:rPr lang="en-US" b="1" dirty="0"/>
              <a:t>	 15</a:t>
            </a:r>
            <a:r>
              <a:rPr lang="en-US" b="1" baseline="30000" dirty="0"/>
              <a:t>th</a:t>
            </a:r>
            <a:r>
              <a:rPr lang="en-US" b="1" dirty="0"/>
              <a:t> September, 2020</a:t>
            </a:r>
            <a:endParaRPr lang="en-US" dirty="0"/>
          </a:p>
          <a:p>
            <a:pPr algn="just">
              <a:buNone/>
            </a:pPr>
            <a:r>
              <a:rPr lang="en-US" b="1" dirty="0"/>
              <a:t>	To,</a:t>
            </a:r>
            <a:endParaRPr lang="en-US" dirty="0"/>
          </a:p>
          <a:p>
            <a:pPr algn="just">
              <a:buNone/>
            </a:pPr>
            <a:r>
              <a:rPr lang="en-US" b="1" dirty="0"/>
              <a:t>	The Principal</a:t>
            </a:r>
            <a:endParaRPr lang="en-US" dirty="0"/>
          </a:p>
          <a:p>
            <a:pPr algn="just">
              <a:buNone/>
            </a:pPr>
            <a:r>
              <a:rPr lang="en-US" b="1" dirty="0"/>
              <a:t>	</a:t>
            </a:r>
            <a:r>
              <a:rPr lang="en-US" b="1" dirty="0" err="1"/>
              <a:t>Sagarmatha</a:t>
            </a:r>
            <a:r>
              <a:rPr lang="en-US" b="1" dirty="0"/>
              <a:t> Multiple College</a:t>
            </a:r>
            <a:endParaRPr lang="en-US" dirty="0"/>
          </a:p>
          <a:p>
            <a:pPr algn="just">
              <a:buNone/>
            </a:pPr>
            <a:r>
              <a:rPr lang="en-US" b="1" dirty="0"/>
              <a:t>	</a:t>
            </a:r>
            <a:r>
              <a:rPr lang="en-US" b="1" dirty="0" err="1"/>
              <a:t>Newroad</a:t>
            </a:r>
            <a:r>
              <a:rPr lang="en-US" b="1" dirty="0"/>
              <a:t>, </a:t>
            </a:r>
            <a:r>
              <a:rPr lang="en-US" b="1" dirty="0" err="1"/>
              <a:t>Pokhara</a:t>
            </a:r>
            <a:r>
              <a:rPr lang="en-US" b="1" dirty="0"/>
              <a:t>.	</a:t>
            </a:r>
            <a:endParaRPr lang="en-US" dirty="0"/>
          </a:p>
          <a:p>
            <a:pPr algn="just">
              <a:buNone/>
            </a:pPr>
            <a:r>
              <a:rPr lang="en-US" b="1" dirty="0"/>
              <a:t>	Respected sir/madam,</a:t>
            </a:r>
            <a:endParaRPr lang="en-US" dirty="0"/>
          </a:p>
          <a:p>
            <a:pPr algn="just">
              <a:buNone/>
            </a:pPr>
            <a:r>
              <a:rPr lang="en-US" b="1" dirty="0"/>
              <a:t>	With reference to the advertisement published in </a:t>
            </a:r>
            <a:r>
              <a:rPr lang="en-US" b="1" i="1" dirty="0"/>
              <a:t>The </a:t>
            </a:r>
            <a:r>
              <a:rPr lang="en-US" b="1" i="1" dirty="0" err="1"/>
              <a:t>Kantipur</a:t>
            </a:r>
            <a:r>
              <a:rPr lang="en-US" b="1" dirty="0"/>
              <a:t> on 13</a:t>
            </a:r>
            <a:r>
              <a:rPr lang="en-US" b="1" baseline="30000" dirty="0"/>
              <a:t>th</a:t>
            </a:r>
            <a:r>
              <a:rPr lang="en-US" b="1" dirty="0"/>
              <a:t> September, 2020, I would like to apply for the post of a senior accountant at your renowned institution.</a:t>
            </a:r>
            <a:endParaRPr lang="en-US" dirty="0"/>
          </a:p>
          <a:p>
            <a:pPr algn="just">
              <a:buNone/>
            </a:pPr>
            <a:r>
              <a:rPr lang="en-US" b="1" dirty="0"/>
              <a:t>	I am a young and energetic candidate of 24 with sound health. I passed my BBA from </a:t>
            </a:r>
            <a:r>
              <a:rPr lang="en-US" b="1" dirty="0" err="1"/>
              <a:t>Pokhara</a:t>
            </a:r>
            <a:r>
              <a:rPr lang="en-US" b="1" dirty="0"/>
              <a:t> University with 3.93 GPA in 2019 and currently studying MBA at the same university in the morning shift. Along with my study, I am doing a part time job of accountant at Diamond Boarding, </a:t>
            </a:r>
            <a:r>
              <a:rPr lang="en-US" b="1" dirty="0" err="1"/>
              <a:t>Talchowk</a:t>
            </a:r>
            <a:r>
              <a:rPr lang="en-US" b="1" dirty="0"/>
              <a:t>, </a:t>
            </a:r>
            <a:r>
              <a:rPr lang="en-US" b="1" dirty="0" err="1"/>
              <a:t>Kaski</a:t>
            </a:r>
            <a:r>
              <a:rPr lang="en-US" b="1" dirty="0"/>
              <a:t>. However, I am seeking a full time job. So, I am applying for senior accountant at your institution. My working experience at Diamond school as an accountant would be useful at your institution, too. Besides, I have good idea about tally and other computer programming. The references can be taken from the heads of the institutions where I am studying and working. I have attached my needed credentials, a pp size photo and a resume along with this application. If you give me a chance, I will carry out my responsibility as a dedicated employee at your institution.</a:t>
            </a:r>
            <a:endParaRPr lang="en-US" dirty="0"/>
          </a:p>
          <a:p>
            <a:pPr algn="just">
              <a:buNone/>
            </a:pPr>
            <a:r>
              <a:rPr lang="en-US" b="1" dirty="0"/>
              <a:t>	I am looking forward to hearing from you soon.</a:t>
            </a:r>
            <a:endParaRPr lang="en-US" dirty="0"/>
          </a:p>
          <a:p>
            <a:pPr algn="just">
              <a:buNone/>
            </a:pPr>
            <a:r>
              <a:rPr lang="en-US" b="1" dirty="0"/>
              <a:t>	</a:t>
            </a:r>
            <a:r>
              <a:rPr lang="en-US" b="1" dirty="0" err="1"/>
              <a:t>Your’s</a:t>
            </a:r>
            <a:r>
              <a:rPr lang="en-US" b="1" dirty="0"/>
              <a:t> Faithfully</a:t>
            </a:r>
            <a:endParaRPr lang="en-US" dirty="0"/>
          </a:p>
          <a:p>
            <a:pPr algn="just">
              <a:buNone/>
            </a:pPr>
            <a:r>
              <a:rPr lang="en-US" b="1" dirty="0"/>
              <a:t>	  ABC</a:t>
            </a:r>
            <a:endParaRPr lang="en-US" dirty="0"/>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normAutofit fontScale="77500" lnSpcReduction="20000"/>
          </a:bodyPr>
          <a:lstStyle/>
          <a:p>
            <a:pPr marL="0" indent="0" algn="just">
              <a:buNone/>
            </a:pPr>
            <a:r>
              <a:rPr lang="en-US" dirty="0"/>
              <a:t>Differences:</a:t>
            </a:r>
          </a:p>
          <a:p>
            <a:pPr marL="0" indent="0" algn="just">
              <a:buFont typeface="Wingdings" pitchFamily="2" charset="2"/>
              <a:buChar char="Ø"/>
            </a:pPr>
            <a:r>
              <a:rPr lang="en-US" dirty="0"/>
              <a:t>As stated, three major differences between CVs and </a:t>
            </a:r>
          </a:p>
          <a:p>
            <a:pPr marL="0" indent="0" algn="just">
              <a:buNone/>
            </a:pPr>
            <a:r>
              <a:rPr lang="en-US" dirty="0"/>
              <a:t>  resumes are the length, the purpose and the layout/design. </a:t>
            </a:r>
          </a:p>
          <a:p>
            <a:pPr marL="0" indent="0" algn="just">
              <a:buFont typeface="Wingdings" pitchFamily="2" charset="2"/>
              <a:buChar char="Ø"/>
            </a:pPr>
            <a:r>
              <a:rPr lang="en-US" dirty="0"/>
              <a:t>A resume is a brief summary of your skills and experience over </a:t>
            </a:r>
          </a:p>
          <a:p>
            <a:pPr marL="0" indent="0" algn="just">
              <a:buNone/>
            </a:pPr>
            <a:r>
              <a:rPr lang="en-US" dirty="0"/>
              <a:t>   one or two pages whereas a CV is more detailed and can </a:t>
            </a:r>
          </a:p>
          <a:p>
            <a:pPr marL="0" indent="0" algn="just">
              <a:buNone/>
            </a:pPr>
            <a:r>
              <a:rPr lang="en-US" dirty="0"/>
              <a:t>   stretch well beyond two pages. </a:t>
            </a:r>
          </a:p>
          <a:p>
            <a:pPr marL="0" indent="0" algn="just">
              <a:buFont typeface="Wingdings" pitchFamily="2" charset="2"/>
              <a:buChar char="Ø"/>
            </a:pPr>
            <a:r>
              <a:rPr lang="en-US" dirty="0"/>
              <a:t>The resume will be personalized to each position whereas the  </a:t>
            </a:r>
          </a:p>
          <a:p>
            <a:pPr marL="0" indent="0" algn="just">
              <a:buNone/>
            </a:pPr>
            <a:r>
              <a:rPr lang="en-US" dirty="0"/>
              <a:t>    CV will stay same and any changes will be in the cover letter.</a:t>
            </a:r>
          </a:p>
          <a:p>
            <a:pPr marL="0" indent="0" algn="just">
              <a:buFont typeface="Wingdings" pitchFamily="2" charset="2"/>
              <a:buChar char="Ø"/>
            </a:pPr>
            <a:r>
              <a:rPr lang="en-US" dirty="0"/>
              <a:t>A CV has a clear chronological order listing the whole career of </a:t>
            </a:r>
          </a:p>
          <a:p>
            <a:pPr marL="0" indent="0" algn="just">
              <a:buNone/>
            </a:pPr>
            <a:r>
              <a:rPr lang="en-US" dirty="0"/>
              <a:t>    the individual whereas a resume’s information can be </a:t>
            </a:r>
          </a:p>
          <a:p>
            <a:pPr marL="0" indent="0" algn="just">
              <a:buNone/>
            </a:pPr>
            <a:r>
              <a:rPr lang="en-US" dirty="0"/>
              <a:t>    shambled around to best suit the applicant. </a:t>
            </a:r>
          </a:p>
          <a:p>
            <a:pPr marL="0" indent="0" algn="just">
              <a:buFont typeface="Wingdings" pitchFamily="2" charset="2"/>
              <a:buChar char="Ø"/>
            </a:pPr>
            <a:r>
              <a:rPr lang="en-US" dirty="0"/>
              <a:t>So, the main difference between a resume and a CV is that a </a:t>
            </a:r>
          </a:p>
          <a:p>
            <a:pPr marL="0" indent="0" algn="just">
              <a:buNone/>
            </a:pPr>
            <a:r>
              <a:rPr lang="en-US" dirty="0"/>
              <a:t>    CV is intended to be a full record of your career history and a </a:t>
            </a:r>
          </a:p>
          <a:p>
            <a:pPr marL="0" indent="0" algn="just">
              <a:buNone/>
            </a:pPr>
            <a:r>
              <a:rPr lang="en-US" dirty="0"/>
              <a:t>    resume is a brief, targeted list of skills and achievements.</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fontScale="70000" lnSpcReduction="20000"/>
          </a:bodyPr>
          <a:lstStyle/>
          <a:p>
            <a:pPr lvl="1">
              <a:buNone/>
            </a:pPr>
            <a:r>
              <a:rPr lang="en-US" sz="3400" b="1" dirty="0"/>
              <a:t>Creating Resume</a:t>
            </a:r>
          </a:p>
          <a:p>
            <a:pPr algn="just">
              <a:buFont typeface="Wingdings" pitchFamily="2" charset="2"/>
              <a:buChar char="Ø"/>
            </a:pPr>
            <a:r>
              <a:rPr lang="en-US" sz="3400" dirty="0"/>
              <a:t>Resumes tell the employer about your experiences, skills and work history. </a:t>
            </a:r>
          </a:p>
          <a:p>
            <a:pPr algn="just">
              <a:buFont typeface="Wingdings" pitchFamily="2" charset="2"/>
              <a:buChar char="Ø"/>
            </a:pPr>
            <a:r>
              <a:rPr lang="en-US" sz="3400" dirty="0"/>
              <a:t>Use your resume to highlight items that indicate you are a good worker, are qualified for the position and bring desirable skills to the job. </a:t>
            </a:r>
          </a:p>
          <a:p>
            <a:pPr algn="just">
              <a:buFont typeface="Wingdings" pitchFamily="2" charset="2"/>
              <a:buChar char="Ø"/>
            </a:pPr>
            <a:r>
              <a:rPr lang="en-US" sz="3400" dirty="0"/>
              <a:t>If you are a student and have little or no previous job experiences, enhance information about your school and community activities.</a:t>
            </a:r>
          </a:p>
          <a:p>
            <a:pPr>
              <a:buNone/>
            </a:pPr>
            <a:r>
              <a:rPr lang="en-US" sz="3400" b="1" u="sng" dirty="0"/>
              <a:t>Key Elements of a Resume/structure of Resume</a:t>
            </a:r>
          </a:p>
          <a:p>
            <a:pPr marL="514350" indent="-514350">
              <a:buAutoNum type="alphaLcPeriod"/>
            </a:pPr>
            <a:r>
              <a:rPr lang="en-US" sz="3400" b="1" dirty="0"/>
              <a:t>Heading</a:t>
            </a:r>
          </a:p>
          <a:p>
            <a:pPr marL="514350" indent="-514350">
              <a:buNone/>
            </a:pPr>
            <a:r>
              <a:rPr lang="en-US" sz="3400" b="1" dirty="0"/>
              <a:t>	</a:t>
            </a:r>
            <a:r>
              <a:rPr lang="en-US" sz="3400" dirty="0"/>
              <a:t>-first name, middle name and surname</a:t>
            </a:r>
          </a:p>
          <a:p>
            <a:pPr marL="514350" indent="-514350">
              <a:buNone/>
            </a:pPr>
            <a:r>
              <a:rPr lang="en-US" sz="3400" dirty="0"/>
              <a:t>	-next line should include your street and mailing  </a:t>
            </a:r>
          </a:p>
          <a:p>
            <a:pPr marL="514350" indent="-514350">
              <a:buNone/>
            </a:pPr>
            <a:r>
              <a:rPr lang="en-US" sz="3400" dirty="0"/>
              <a:t>         address</a:t>
            </a:r>
          </a:p>
          <a:p>
            <a:pPr marL="514350" indent="-514350">
              <a:buNone/>
            </a:pPr>
            <a:r>
              <a:rPr lang="en-US" sz="3400" dirty="0"/>
              <a:t>	-below it include your home phone number and/or </a:t>
            </a:r>
          </a:p>
          <a:p>
            <a:pPr marL="514350" indent="-514350">
              <a:buNone/>
            </a:pPr>
            <a:r>
              <a:rPr lang="en-US" sz="3400" dirty="0"/>
              <a:t>	  mobile number and email</a:t>
            </a:r>
          </a:p>
          <a:p>
            <a:pPr marL="514350" indent="-514350">
              <a:buNone/>
            </a:pPr>
            <a:r>
              <a:rPr lang="en-US" sz="3400" dirty="0"/>
              <a:t>	-break the line and write your personal website address if you  </a:t>
            </a:r>
          </a:p>
          <a:p>
            <a:pPr marL="514350" indent="-514350">
              <a:buNone/>
            </a:pPr>
            <a:r>
              <a:rPr lang="en-US" sz="3400" dirty="0"/>
              <a:t>          have </a:t>
            </a:r>
          </a:p>
          <a:p>
            <a:pPr marL="514350" indent="-514350">
              <a:buNone/>
            </a:pPr>
            <a:r>
              <a:rPr lang="en-US" sz="2800" dirty="0"/>
              <a:t>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172200"/>
          </a:xfrm>
        </p:spPr>
        <p:txBody>
          <a:bodyPr>
            <a:normAutofit lnSpcReduction="10000"/>
          </a:bodyPr>
          <a:lstStyle/>
          <a:p>
            <a:pPr>
              <a:buNone/>
            </a:pPr>
            <a:r>
              <a:rPr lang="en-US" b="1" dirty="0"/>
              <a:t>b. Objective(s) </a:t>
            </a:r>
            <a:endParaRPr lang="en-US" dirty="0"/>
          </a:p>
          <a:p>
            <a:pPr algn="just">
              <a:buFont typeface="Wingdings" pitchFamily="2" charset="2"/>
              <a:buChar char="Ø"/>
            </a:pPr>
            <a:r>
              <a:rPr lang="en-US" dirty="0"/>
              <a:t>In one short sentence summarize your goal for your job search.</a:t>
            </a:r>
          </a:p>
          <a:p>
            <a:pPr algn="just">
              <a:buFont typeface="Wingdings" pitchFamily="2" charset="2"/>
              <a:buChar char="Ø"/>
            </a:pPr>
            <a:r>
              <a:rPr lang="en-US" dirty="0"/>
              <a:t>The goal statement should be related to the specific position for which you are applying. It is also effective to highlight your skills in the goal statement. </a:t>
            </a:r>
          </a:p>
          <a:p>
            <a:pPr algn="just">
              <a:buNone/>
            </a:pPr>
            <a:r>
              <a:rPr lang="en-US" dirty="0"/>
              <a:t>	Examples:</a:t>
            </a:r>
          </a:p>
          <a:p>
            <a:pPr algn="just"/>
            <a:r>
              <a:rPr lang="en-US" dirty="0"/>
              <a:t>Seeking a position as a social worker providing service to the aged.</a:t>
            </a:r>
          </a:p>
          <a:p>
            <a:pPr algn="just"/>
            <a:r>
              <a:rPr lang="en-US" dirty="0"/>
              <a:t>Seeking a position that utilizes my skills in management and accounting.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096000"/>
          </a:xfrm>
        </p:spPr>
        <p:txBody>
          <a:bodyPr/>
          <a:lstStyle/>
          <a:p>
            <a:pPr>
              <a:buNone/>
            </a:pPr>
            <a:r>
              <a:rPr lang="en-US" b="1" dirty="0"/>
              <a:t>C. Education and qualification</a:t>
            </a:r>
          </a:p>
          <a:p>
            <a:r>
              <a:rPr lang="en-US" b="1" dirty="0"/>
              <a:t>Academic degree with complete dates, major subjects, divisions</a:t>
            </a:r>
            <a:endParaRPr lang="en-US" dirty="0"/>
          </a:p>
          <a:p>
            <a:r>
              <a:rPr lang="en-US" b="1" dirty="0"/>
              <a:t>High school name</a:t>
            </a:r>
            <a:endParaRPr lang="en-US" dirty="0"/>
          </a:p>
          <a:p>
            <a:r>
              <a:rPr lang="en-US" b="1" dirty="0"/>
              <a:t>City and State</a:t>
            </a:r>
            <a:endParaRPr lang="en-US" dirty="0"/>
          </a:p>
          <a:p>
            <a:r>
              <a:rPr lang="en-US" b="1" dirty="0"/>
              <a:t>Date of graduation</a:t>
            </a:r>
            <a:endParaRPr lang="en-US" dirty="0"/>
          </a:p>
          <a:p>
            <a:r>
              <a:rPr lang="en-US" b="1" dirty="0"/>
              <a:t>Course Highlights (courses directly related to the job or your career field and special abilities)</a:t>
            </a:r>
            <a:endParaRPr lang="en-US" dirty="0"/>
          </a:p>
          <a:p>
            <a:r>
              <a:rPr lang="en-US" b="1" dirty="0"/>
              <a:t>Certificates</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fontScale="92500" lnSpcReduction="20000"/>
          </a:bodyPr>
          <a:lstStyle/>
          <a:p>
            <a:pPr>
              <a:buNone/>
            </a:pPr>
            <a:r>
              <a:rPr lang="en-US" b="1" dirty="0"/>
              <a:t>d. Work and Related Experience</a:t>
            </a:r>
            <a:endParaRPr lang="en-US" dirty="0"/>
          </a:p>
          <a:p>
            <a:r>
              <a:rPr lang="en-US" b="1" dirty="0"/>
              <a:t> jobs, Internships, Volunteer work</a:t>
            </a:r>
            <a:endParaRPr lang="en-US" dirty="0"/>
          </a:p>
          <a:p>
            <a:r>
              <a:rPr lang="en-US" b="1" dirty="0"/>
              <a:t>(Include position title, company/organization, city/state, dates and a brief list of the job duties)</a:t>
            </a:r>
            <a:endParaRPr lang="en-US" dirty="0"/>
          </a:p>
          <a:p>
            <a:pPr>
              <a:buNone/>
            </a:pPr>
            <a:r>
              <a:rPr lang="en-US" b="1" dirty="0"/>
              <a:t> e. Awards and Honors </a:t>
            </a:r>
            <a:endParaRPr lang="en-US" dirty="0"/>
          </a:p>
          <a:p>
            <a:r>
              <a:rPr lang="en-US" b="1" dirty="0"/>
              <a:t>Academic, musical, athletic and or other recognition. (Include name of the award/honor, who awarded it, and when it was awarded.)</a:t>
            </a:r>
            <a:endParaRPr lang="en-US" dirty="0"/>
          </a:p>
          <a:p>
            <a:pPr>
              <a:buNone/>
            </a:pPr>
            <a:r>
              <a:rPr lang="en-US" b="1" dirty="0"/>
              <a:t>f. Activities/Hobbies </a:t>
            </a:r>
            <a:endParaRPr lang="en-US" dirty="0"/>
          </a:p>
          <a:p>
            <a:r>
              <a:rPr lang="en-US" b="1" dirty="0"/>
              <a:t>Include your role in the position, the organization and dates. </a:t>
            </a:r>
            <a:endParaRPr lang="en-US" dirty="0"/>
          </a:p>
          <a:p>
            <a:r>
              <a:rPr lang="en-US" b="1" dirty="0"/>
              <a:t>Example:</a:t>
            </a:r>
            <a:endParaRPr lang="en-US" dirty="0"/>
          </a:p>
          <a:p>
            <a:r>
              <a:rPr lang="en-US" b="1" dirty="0"/>
              <a:t>Captain, Valley View High School, Volley Ball Team, 2009.</a:t>
            </a:r>
            <a:endParaRPr lang="en-US"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400800"/>
          </a:xfrm>
        </p:spPr>
        <p:txBody>
          <a:bodyPr>
            <a:normAutofit fontScale="92500"/>
          </a:bodyPr>
          <a:lstStyle/>
          <a:p>
            <a:pPr>
              <a:buNone/>
            </a:pPr>
            <a:r>
              <a:rPr lang="en-US" b="1" dirty="0"/>
              <a:t>e. Skills</a:t>
            </a:r>
            <a:endParaRPr lang="en-US" dirty="0"/>
          </a:p>
          <a:p>
            <a:r>
              <a:rPr lang="en-US" b="1" dirty="0"/>
              <a:t> Soft skills: (being responsible, loyal, hardworking, energetic, outgoing.)</a:t>
            </a:r>
            <a:endParaRPr lang="en-US" dirty="0"/>
          </a:p>
          <a:p>
            <a:r>
              <a:rPr lang="en-US" b="1" dirty="0"/>
              <a:t>Hard skills: (research and writing, Microsoft word 98, Microsoft Publisher 2000, Public speaking.) </a:t>
            </a:r>
            <a:endParaRPr lang="en-US" dirty="0"/>
          </a:p>
          <a:p>
            <a:pPr>
              <a:buNone/>
            </a:pPr>
            <a:r>
              <a:rPr lang="en-US" b="1" dirty="0"/>
              <a:t>f. References (3-5 people)</a:t>
            </a:r>
            <a:endParaRPr lang="en-US" dirty="0"/>
          </a:p>
          <a:p>
            <a:r>
              <a:rPr lang="en-US" b="1" dirty="0"/>
              <a:t>Teacher/Professor</a:t>
            </a:r>
            <a:endParaRPr lang="en-US" dirty="0"/>
          </a:p>
          <a:p>
            <a:r>
              <a:rPr lang="en-US" b="1" dirty="0"/>
              <a:t>Work supervisor (current or past)</a:t>
            </a:r>
            <a:endParaRPr lang="en-US" dirty="0"/>
          </a:p>
          <a:p>
            <a:r>
              <a:rPr lang="en-US" b="1" dirty="0"/>
              <a:t>Character reference (Pastor, Headmaster, youth group leader or someone who knows you well)</a:t>
            </a:r>
            <a:endParaRPr lang="en-US" dirty="0"/>
          </a:p>
          <a:p>
            <a:r>
              <a:rPr lang="en-US" b="1" dirty="0"/>
              <a:t>Include the name, relationship to you, organization, contact phone numbers.</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lnSpcReduction="10000"/>
          </a:bodyPr>
          <a:lstStyle/>
          <a:p>
            <a:pPr>
              <a:buNone/>
            </a:pPr>
            <a:r>
              <a:rPr lang="en-US" b="1" dirty="0"/>
              <a:t>f. Other Considerations </a:t>
            </a:r>
            <a:endParaRPr lang="en-US" dirty="0"/>
          </a:p>
          <a:p>
            <a:r>
              <a:rPr lang="en-US" b="1" dirty="0"/>
              <a:t>Limit your resume to one or two pages.</a:t>
            </a:r>
            <a:endParaRPr lang="en-US" dirty="0"/>
          </a:p>
          <a:p>
            <a:r>
              <a:rPr lang="en-US" b="1" dirty="0"/>
              <a:t>Do not include birth date, health status</a:t>
            </a:r>
            <a:endParaRPr lang="en-US" dirty="0"/>
          </a:p>
          <a:p>
            <a:r>
              <a:rPr lang="en-US" b="1" dirty="0"/>
              <a:t>Limit the use of personal pronouns such as "I”. Begin sentences with action verbs.</a:t>
            </a:r>
            <a:endParaRPr lang="en-US" dirty="0"/>
          </a:p>
          <a:p>
            <a:r>
              <a:rPr lang="en-US" b="1" dirty="0"/>
              <a:t>Be honest but avoid writing anything negative in your resume.</a:t>
            </a:r>
            <a:endParaRPr lang="en-US" dirty="0"/>
          </a:p>
          <a:p>
            <a:r>
              <a:rPr lang="en-US" b="1" dirty="0"/>
              <a:t>Make your resume error free. Have someone proof read it for you.</a:t>
            </a:r>
            <a:endParaRPr lang="en-US" dirty="0"/>
          </a:p>
          <a:p>
            <a:r>
              <a:rPr lang="en-US" b="1" dirty="0"/>
              <a:t>Use a simple, easy to read font style, 10-14 point.</a:t>
            </a:r>
            <a:endParaRPr lang="en-US" dirty="0"/>
          </a:p>
          <a:p>
            <a:r>
              <a:rPr lang="en-US" b="1" dirty="0"/>
              <a:t>Use high quality paper.</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1389</TotalTime>
  <Words>2570</Words>
  <Application>Microsoft Office PowerPoint</Application>
  <PresentationFormat>On-screen Show (4:3)</PresentationFormat>
  <Paragraphs>207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SURESH</dc:creator>
  <cp:lastModifiedBy>Suresh Dhakal</cp:lastModifiedBy>
  <cp:revision>154</cp:revision>
  <dcterms:created xsi:type="dcterms:W3CDTF">2020-09-12T13:51:48Z</dcterms:created>
  <dcterms:modified xsi:type="dcterms:W3CDTF">2022-06-20T13:12:20Z</dcterms:modified>
</cp:coreProperties>
</file>