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2" r:id="rId2"/>
    <p:sldId id="263" r:id="rId3"/>
    <p:sldId id="264" r:id="rId4"/>
    <p:sldId id="265" r:id="rId5"/>
    <p:sldId id="266" r:id="rId6"/>
    <p:sldId id="267" r:id="rId7"/>
    <p:sldId id="293" r:id="rId8"/>
    <p:sldId id="270" r:id="rId9"/>
    <p:sldId id="271" r:id="rId10"/>
    <p:sldId id="272" r:id="rId11"/>
    <p:sldId id="273" r:id="rId12"/>
    <p:sldId id="274" r:id="rId13"/>
    <p:sldId id="275" r:id="rId14"/>
    <p:sldId id="276" r:id="rId15"/>
    <p:sldId id="278" r:id="rId16"/>
    <p:sldId id="279" r:id="rId17"/>
    <p:sldId id="280" r:id="rId18"/>
    <p:sldId id="291" r:id="rId19"/>
    <p:sldId id="281" r:id="rId20"/>
    <p:sldId id="282" r:id="rId21"/>
    <p:sldId id="283" r:id="rId22"/>
    <p:sldId id="284" r:id="rId23"/>
    <p:sldId id="286" r:id="rId24"/>
    <p:sldId id="285" r:id="rId25"/>
    <p:sldId id="287" r:id="rId26"/>
    <p:sldId id="290" r:id="rId27"/>
    <p:sldId id="289" r:id="rId28"/>
    <p:sldId id="288" r:id="rId29"/>
    <p:sldId id="30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2" d="100"/>
          <a:sy n="82" d="100"/>
        </p:scale>
        <p:origin x="691" y="48"/>
      </p:cViewPr>
      <p:guideLst>
        <p:guide orient="horz" pos="2160"/>
        <p:guide pos="47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E6A54-11C8-42A8-AA45-62F88C55B1D1}" type="datetimeFigureOut">
              <a:rPr lang="en-US" smtClean="0"/>
              <a:pPr/>
              <a:t>7/17/2022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B1D74-F7EF-4A1B-A9D0-7B39F112A05B}" type="slidenum">
              <a:rPr lang="en-US" smtClean="0"/>
              <a:pPr/>
              <a:t>‹#›</a:t>
            </a:fld>
            <a:endParaRPr lang="en-US"/>
          </a:p>
        </p:txBody>
      </p:sp>
    </p:spTree>
    <p:extLst>
      <p:ext uri="{BB962C8B-B14F-4D97-AF65-F5344CB8AC3E}">
        <p14:creationId xmlns:p14="http://schemas.microsoft.com/office/powerpoint/2010/main" val="362330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854DB76-B7AA-4460-B1EB-374E17A4AD22}"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B2A99-6712-4E9A-B1BF-1A9924678367}" type="slidenum">
              <a:rPr lang="en-US" smtClean="0"/>
              <a:pPr/>
              <a:t>‹#›</a:t>
            </a:fld>
            <a:endParaRPr lang="en-US"/>
          </a:p>
        </p:txBody>
      </p:sp>
    </p:spTree>
    <p:extLst>
      <p:ext uri="{BB962C8B-B14F-4D97-AF65-F5344CB8AC3E}">
        <p14:creationId xmlns:p14="http://schemas.microsoft.com/office/powerpoint/2010/main" val="117981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54DB76-B7AA-4460-B1EB-374E17A4AD22}"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B2A99-6712-4E9A-B1BF-1A9924678367}" type="slidenum">
              <a:rPr lang="en-US" smtClean="0"/>
              <a:pPr/>
              <a:t>‹#›</a:t>
            </a:fld>
            <a:endParaRPr lang="en-US"/>
          </a:p>
        </p:txBody>
      </p:sp>
    </p:spTree>
    <p:extLst>
      <p:ext uri="{BB962C8B-B14F-4D97-AF65-F5344CB8AC3E}">
        <p14:creationId xmlns:p14="http://schemas.microsoft.com/office/powerpoint/2010/main" val="3367703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54DB76-B7AA-4460-B1EB-374E17A4AD22}"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B2A99-6712-4E9A-B1BF-1A9924678367}" type="slidenum">
              <a:rPr lang="en-US" smtClean="0"/>
              <a:pPr/>
              <a:t>‹#›</a:t>
            </a:fld>
            <a:endParaRPr lang="en-US"/>
          </a:p>
        </p:txBody>
      </p:sp>
    </p:spTree>
    <p:extLst>
      <p:ext uri="{BB962C8B-B14F-4D97-AF65-F5344CB8AC3E}">
        <p14:creationId xmlns:p14="http://schemas.microsoft.com/office/powerpoint/2010/main" val="225001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54DB76-B7AA-4460-B1EB-374E17A4AD22}"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B2A99-6712-4E9A-B1BF-1A9924678367}" type="slidenum">
              <a:rPr lang="en-US" smtClean="0"/>
              <a:pPr/>
              <a:t>‹#›</a:t>
            </a:fld>
            <a:endParaRPr lang="en-US"/>
          </a:p>
        </p:txBody>
      </p:sp>
    </p:spTree>
    <p:extLst>
      <p:ext uri="{BB962C8B-B14F-4D97-AF65-F5344CB8AC3E}">
        <p14:creationId xmlns:p14="http://schemas.microsoft.com/office/powerpoint/2010/main" val="142964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54DB76-B7AA-4460-B1EB-374E17A4AD22}"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B2A99-6712-4E9A-B1BF-1A9924678367}" type="slidenum">
              <a:rPr lang="en-US" smtClean="0"/>
              <a:pPr/>
              <a:t>‹#›</a:t>
            </a:fld>
            <a:endParaRPr lang="en-US"/>
          </a:p>
        </p:txBody>
      </p:sp>
    </p:spTree>
    <p:extLst>
      <p:ext uri="{BB962C8B-B14F-4D97-AF65-F5344CB8AC3E}">
        <p14:creationId xmlns:p14="http://schemas.microsoft.com/office/powerpoint/2010/main" val="361386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54DB76-B7AA-4460-B1EB-374E17A4AD22}"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B2A99-6712-4E9A-B1BF-1A9924678367}" type="slidenum">
              <a:rPr lang="en-US" smtClean="0"/>
              <a:pPr/>
              <a:t>‹#›</a:t>
            </a:fld>
            <a:endParaRPr lang="en-US"/>
          </a:p>
        </p:txBody>
      </p:sp>
    </p:spTree>
    <p:extLst>
      <p:ext uri="{BB962C8B-B14F-4D97-AF65-F5344CB8AC3E}">
        <p14:creationId xmlns:p14="http://schemas.microsoft.com/office/powerpoint/2010/main" val="363293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54DB76-B7AA-4460-B1EB-374E17A4AD22}" type="datetimeFigureOut">
              <a:rPr lang="en-US" smtClean="0"/>
              <a:pPr/>
              <a:t>7/17/2022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4B2A99-6712-4E9A-B1BF-1A9924678367}" type="slidenum">
              <a:rPr lang="en-US" smtClean="0"/>
              <a:pPr/>
              <a:t>‹#›</a:t>
            </a:fld>
            <a:endParaRPr lang="en-US"/>
          </a:p>
        </p:txBody>
      </p:sp>
    </p:spTree>
    <p:extLst>
      <p:ext uri="{BB962C8B-B14F-4D97-AF65-F5344CB8AC3E}">
        <p14:creationId xmlns:p14="http://schemas.microsoft.com/office/powerpoint/2010/main" val="213469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54DB76-B7AA-4460-B1EB-374E17A4AD22}" type="datetimeFigureOut">
              <a:rPr lang="en-US" smtClean="0"/>
              <a:pPr/>
              <a:t>7/17/2022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4B2A99-6712-4E9A-B1BF-1A9924678367}" type="slidenum">
              <a:rPr lang="en-US" smtClean="0"/>
              <a:pPr/>
              <a:t>‹#›</a:t>
            </a:fld>
            <a:endParaRPr lang="en-US"/>
          </a:p>
        </p:txBody>
      </p:sp>
    </p:spTree>
    <p:extLst>
      <p:ext uri="{BB962C8B-B14F-4D97-AF65-F5344CB8AC3E}">
        <p14:creationId xmlns:p14="http://schemas.microsoft.com/office/powerpoint/2010/main" val="302129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4DB76-B7AA-4460-B1EB-374E17A4AD22}" type="datetimeFigureOut">
              <a:rPr lang="en-US" smtClean="0"/>
              <a:pPr/>
              <a:t>7/17/2022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4B2A99-6712-4E9A-B1BF-1A9924678367}" type="slidenum">
              <a:rPr lang="en-US" smtClean="0"/>
              <a:pPr/>
              <a:t>‹#›</a:t>
            </a:fld>
            <a:endParaRPr lang="en-US"/>
          </a:p>
        </p:txBody>
      </p:sp>
    </p:spTree>
    <p:extLst>
      <p:ext uri="{BB962C8B-B14F-4D97-AF65-F5344CB8AC3E}">
        <p14:creationId xmlns:p14="http://schemas.microsoft.com/office/powerpoint/2010/main" val="54864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4DB76-B7AA-4460-B1EB-374E17A4AD22}"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B2A99-6712-4E9A-B1BF-1A9924678367}" type="slidenum">
              <a:rPr lang="en-US" smtClean="0"/>
              <a:pPr/>
              <a:t>‹#›</a:t>
            </a:fld>
            <a:endParaRPr lang="en-US"/>
          </a:p>
        </p:txBody>
      </p:sp>
    </p:spTree>
    <p:extLst>
      <p:ext uri="{BB962C8B-B14F-4D97-AF65-F5344CB8AC3E}">
        <p14:creationId xmlns:p14="http://schemas.microsoft.com/office/powerpoint/2010/main" val="280116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4DB76-B7AA-4460-B1EB-374E17A4AD22}"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B2A99-6712-4E9A-B1BF-1A9924678367}" type="slidenum">
              <a:rPr lang="en-US" smtClean="0"/>
              <a:pPr/>
              <a:t>‹#›</a:t>
            </a:fld>
            <a:endParaRPr lang="en-US"/>
          </a:p>
        </p:txBody>
      </p:sp>
    </p:spTree>
    <p:extLst>
      <p:ext uri="{BB962C8B-B14F-4D97-AF65-F5344CB8AC3E}">
        <p14:creationId xmlns:p14="http://schemas.microsoft.com/office/powerpoint/2010/main" val="263954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54DB76-B7AA-4460-B1EB-374E17A4AD22}" type="datetimeFigureOut">
              <a:rPr lang="en-US" smtClean="0"/>
              <a:pPr/>
              <a:t>7/17/2022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B2A99-6712-4E9A-B1BF-1A9924678367}" type="slidenum">
              <a:rPr lang="en-US" smtClean="0"/>
              <a:pPr/>
              <a:t>‹#›</a:t>
            </a:fld>
            <a:endParaRPr lang="en-US"/>
          </a:p>
        </p:txBody>
      </p:sp>
    </p:spTree>
    <p:extLst>
      <p:ext uri="{BB962C8B-B14F-4D97-AF65-F5344CB8AC3E}">
        <p14:creationId xmlns:p14="http://schemas.microsoft.com/office/powerpoint/2010/main" val="3536484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78" y="112542"/>
            <a:ext cx="11493304" cy="6274190"/>
          </a:xfrm>
        </p:spPr>
        <p:txBody>
          <a:bodyPr/>
          <a:lstStyle/>
          <a:p>
            <a:pPr marL="0" indent="0">
              <a:buNone/>
            </a:pPr>
            <a:r>
              <a:rPr lang="en-US" sz="4000" dirty="0"/>
              <a:t>Letters:</a:t>
            </a:r>
          </a:p>
          <a:p>
            <a:r>
              <a:rPr lang="en-US" sz="4000" dirty="0"/>
              <a:t>Letters are written , printed or typed brief messages sent in envelope by post or messenger usually to recipients outside organizations.</a:t>
            </a:r>
          </a:p>
          <a:p>
            <a:r>
              <a:rPr lang="en-US" sz="4000" dirty="0"/>
              <a:t>According to Wikipedia Dictionary,  “A letter is a written message from one party to another containing information. Letters guarantee the protection of communication between both parties.</a:t>
            </a:r>
          </a:p>
          <a:p>
            <a:r>
              <a:rPr lang="en-US" sz="4000" dirty="0"/>
              <a:t> Letter still remains a dominant form of formal message in organizations. </a:t>
            </a:r>
          </a:p>
          <a:p>
            <a:endParaRPr lang="en-US" dirty="0"/>
          </a:p>
        </p:txBody>
      </p:sp>
    </p:spTree>
    <p:extLst>
      <p:ext uri="{BB962C8B-B14F-4D97-AF65-F5344CB8AC3E}">
        <p14:creationId xmlns:p14="http://schemas.microsoft.com/office/powerpoint/2010/main" val="190204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018" y="0"/>
            <a:ext cx="12174415" cy="7315200"/>
          </a:xfrm>
        </p:spPr>
        <p:txBody>
          <a:bodyPr>
            <a:normAutofit fontScale="92500" lnSpcReduction="10000"/>
          </a:bodyPr>
          <a:lstStyle/>
          <a:p>
            <a:pPr marL="0" indent="0">
              <a:buNone/>
            </a:pPr>
            <a:r>
              <a:rPr lang="en-US" dirty="0"/>
              <a:t>					</a:t>
            </a:r>
            <a:r>
              <a:rPr lang="en-US" dirty="0" err="1"/>
              <a:t>Rato</a:t>
            </a:r>
            <a:r>
              <a:rPr lang="en-US" dirty="0"/>
              <a:t> </a:t>
            </a:r>
            <a:r>
              <a:rPr lang="en-US" dirty="0" err="1"/>
              <a:t>Bhale</a:t>
            </a:r>
            <a:r>
              <a:rPr lang="en-US" dirty="0"/>
              <a:t> Restaurant, </a:t>
            </a:r>
          </a:p>
          <a:p>
            <a:pPr marL="0" indent="0">
              <a:buNone/>
            </a:pPr>
            <a:r>
              <a:rPr lang="en-US" dirty="0"/>
              <a:t>					</a:t>
            </a:r>
            <a:r>
              <a:rPr lang="en-US" dirty="0" err="1"/>
              <a:t>Bijuli</a:t>
            </a:r>
            <a:r>
              <a:rPr lang="en-US" dirty="0"/>
              <a:t> Bazar, Kathmandu</a:t>
            </a:r>
          </a:p>
          <a:p>
            <a:pPr marL="0" indent="0">
              <a:buNone/>
            </a:pPr>
            <a:r>
              <a:rPr lang="en-US" dirty="0"/>
              <a:t>Dear Mr. Poudel</a:t>
            </a:r>
            <a:br>
              <a:rPr lang="en-US" dirty="0"/>
            </a:br>
            <a:r>
              <a:rPr lang="en-US" dirty="0"/>
              <a:t>I understand that on November 12, 2019 when you were a guest at our restaurant in the  ‘</a:t>
            </a:r>
            <a:r>
              <a:rPr lang="en-US" dirty="0" err="1"/>
              <a:t>Rato</a:t>
            </a:r>
            <a:r>
              <a:rPr lang="en-US" dirty="0"/>
              <a:t> </a:t>
            </a:r>
            <a:r>
              <a:rPr lang="en-US" dirty="0" err="1"/>
              <a:t>Bhale</a:t>
            </a:r>
            <a:r>
              <a:rPr lang="en-US" dirty="0"/>
              <a:t>’ you experienced an unfortunate mishap that resulted in a beverage being spilled on your coat. Please accept my sincere apology.</a:t>
            </a:r>
            <a:br>
              <a:rPr lang="en-US" dirty="0"/>
            </a:br>
            <a:r>
              <a:rPr lang="en-US" dirty="0"/>
              <a:t>As we all know accidents happen but it's how the institution responds that either resolves the situation or makes it worse. Unfortunately the staff on duty at the time did not reflect our customer service policy. I have investigated the incident talked to those involved and have scheduled remedial customer relations training for them. In addition please send the dry cleaning bill for your coat directly to me at the address on the letterhead above and we will compensate you for the cost.</a:t>
            </a:r>
          </a:p>
          <a:p>
            <a:pPr marL="0" indent="0" algn="just">
              <a:buNone/>
            </a:pPr>
            <a:r>
              <a:rPr lang="en-US" dirty="0"/>
              <a:t>We'd like to have you back as a customer so I'm enclosing a coupon for two free entrees for you and a guest that can be used at any of our three locations in Kathmandu. Again my apologies for the incident. I hope you give us the opportunity to make this right. We value your support.</a:t>
            </a:r>
          </a:p>
          <a:p>
            <a:pPr marL="0" indent="0" algn="just">
              <a:buNone/>
            </a:pPr>
            <a:r>
              <a:rPr lang="en-US" dirty="0"/>
              <a:t>Yours Sincerely,</a:t>
            </a:r>
          </a:p>
          <a:p>
            <a:pPr marL="0" indent="0" algn="just">
              <a:buNone/>
            </a:pPr>
            <a:r>
              <a:rPr lang="en-US" dirty="0"/>
              <a:t>Ramesh Shrestha</a:t>
            </a:r>
          </a:p>
          <a:p>
            <a:pPr marL="0" indent="0" algn="just">
              <a:buNone/>
            </a:pPr>
            <a:r>
              <a:rPr lang="en-US" dirty="0"/>
              <a:t>Public Relation Officer</a:t>
            </a:r>
          </a:p>
          <a:p>
            <a:pPr marL="0" indent="0">
              <a:buNone/>
            </a:pPr>
            <a:endParaRPr lang="en-US" dirty="0"/>
          </a:p>
        </p:txBody>
      </p:sp>
    </p:spTree>
    <p:extLst>
      <p:ext uri="{BB962C8B-B14F-4D97-AF65-F5344CB8AC3E}">
        <p14:creationId xmlns:p14="http://schemas.microsoft.com/office/powerpoint/2010/main" val="145805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
            <a:ext cx="12192001" cy="6724357"/>
          </a:xfrm>
        </p:spPr>
        <p:txBody>
          <a:bodyPr>
            <a:normAutofit fontScale="92500" lnSpcReduction="20000"/>
          </a:bodyPr>
          <a:lstStyle/>
          <a:p>
            <a:pPr marL="0" indent="0">
              <a:buNone/>
            </a:pPr>
            <a:r>
              <a:rPr lang="en-US" b="1" dirty="0"/>
              <a:t>Appreciation Letters: </a:t>
            </a:r>
          </a:p>
          <a:p>
            <a:pPr marL="0" indent="0">
              <a:buFont typeface="Wingdings" pitchFamily="2" charset="2"/>
              <a:buChar char="Ø"/>
            </a:pPr>
            <a:r>
              <a:rPr lang="en-US" dirty="0"/>
              <a:t>They are formal thank you letters.</a:t>
            </a:r>
          </a:p>
          <a:p>
            <a:pPr marL="0" indent="0">
              <a:buFont typeface="Wingdings" pitchFamily="2" charset="2"/>
              <a:buChar char="Ø"/>
            </a:pPr>
            <a:r>
              <a:rPr lang="en-US" dirty="0"/>
              <a:t>They are usually written by senior level staff to junior level staff to recognize someone </a:t>
            </a:r>
          </a:p>
          <a:p>
            <a:pPr marL="0" indent="0">
              <a:buNone/>
            </a:pPr>
            <a:r>
              <a:rPr lang="en-US" dirty="0"/>
              <a:t>    with award or bonus.</a:t>
            </a:r>
          </a:p>
          <a:p>
            <a:pPr marL="0" indent="0">
              <a:buNone/>
            </a:pPr>
            <a:r>
              <a:rPr lang="en-US" dirty="0"/>
              <a:t>Hi Team!</a:t>
            </a:r>
            <a:br>
              <a:rPr lang="en-US" dirty="0"/>
            </a:br>
            <a:r>
              <a:rPr lang="en-US" dirty="0"/>
              <a:t>I just wanted to take a minute today to let you all know what a fantastic job you are doing for this company. When I first started here in the Spring the company was having a lot of problems. Unprofessional behavior was rampant and sales were poor. Honestly I was a little worried about what I had acquired myself.</a:t>
            </a:r>
          </a:p>
          <a:p>
            <a:pPr marL="0" indent="0">
              <a:buNone/>
            </a:pPr>
            <a:r>
              <a:rPr lang="en-US" dirty="0"/>
              <a:t>Since then however you all have been absolutely fantastic about turning things around. Not only have you met my requests for changes and transitioned into the routines flawlessly but you all have gone over and above my best expectations. It is truly your hard work and dedication that have turned this company around. Now our company is doing very well. The job atmosphere has completely changed for the better and our sales are higher than ever. I think everyone is really excited about the new changes that we have all implemented around here. Anyway I just wanted to let you all know that I really appreciate your hard work and dedication and that we wouldn't be where we are today if it wasn't for all of you.</a:t>
            </a:r>
          </a:p>
          <a:p>
            <a:pPr marL="0" indent="0">
              <a:buNone/>
            </a:pPr>
            <a:r>
              <a:rPr lang="en-US" dirty="0"/>
              <a:t>Thanks and keep up the great work!</a:t>
            </a:r>
            <a:br>
              <a:rPr lang="en-US" dirty="0"/>
            </a:br>
            <a:r>
              <a:rPr lang="en-US" dirty="0"/>
              <a:t>Sincerely Yours,</a:t>
            </a:r>
            <a:br>
              <a:rPr lang="en-US" dirty="0"/>
            </a:br>
            <a:r>
              <a:rPr lang="en-US" dirty="0" err="1"/>
              <a:t>Ajita</a:t>
            </a:r>
            <a:r>
              <a:rPr lang="en-US" dirty="0"/>
              <a:t> </a:t>
            </a:r>
            <a:r>
              <a:rPr lang="en-US" dirty="0" err="1"/>
              <a:t>Baral</a:t>
            </a:r>
            <a:endParaRPr lang="en-US" dirty="0"/>
          </a:p>
          <a:p>
            <a:pPr marL="0" indent="0">
              <a:buNone/>
            </a:pPr>
            <a:endParaRPr lang="en-US" dirty="0"/>
          </a:p>
        </p:txBody>
      </p:sp>
    </p:spTree>
    <p:extLst>
      <p:ext uri="{BB962C8B-B14F-4D97-AF65-F5344CB8AC3E}">
        <p14:creationId xmlns:p14="http://schemas.microsoft.com/office/powerpoint/2010/main" val="3165009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 y="109365"/>
            <a:ext cx="11864926" cy="6544653"/>
          </a:xfrm>
        </p:spPr>
        <p:txBody>
          <a:bodyPr>
            <a:normAutofit fontScale="70000" lnSpcReduction="20000"/>
          </a:bodyPr>
          <a:lstStyle/>
          <a:p>
            <a:pPr marL="0" indent="0">
              <a:buNone/>
            </a:pPr>
            <a:r>
              <a:rPr lang="en-US" dirty="0"/>
              <a:t>Circular Letters: Companies use circular to offer products and services for sale, convey information about new facilities, or notify about the development within organization.</a:t>
            </a:r>
          </a:p>
          <a:p>
            <a:r>
              <a:rPr lang="en-US" dirty="0"/>
              <a:t>They serve as important tool of publicity or advertisement.</a:t>
            </a:r>
          </a:p>
          <a:p>
            <a:pPr marL="0" indent="0">
              <a:buNone/>
            </a:pPr>
            <a:endParaRPr lang="en-US" dirty="0"/>
          </a:p>
          <a:p>
            <a:endParaRPr lang="en-US" dirty="0"/>
          </a:p>
          <a:p>
            <a:pPr marL="0" indent="0">
              <a:buNone/>
            </a:pPr>
            <a:r>
              <a:rPr lang="en-US" b="1" dirty="0"/>
              <a:t>Company Logo </a:t>
            </a:r>
            <a:r>
              <a:rPr lang="en-US" dirty="0"/>
              <a:t> </a:t>
            </a:r>
          </a:p>
          <a:p>
            <a:pPr marL="0" indent="0">
              <a:buNone/>
            </a:pPr>
            <a:r>
              <a:rPr lang="en-US" dirty="0"/>
              <a:t>Mr. </a:t>
            </a:r>
            <a:r>
              <a:rPr lang="en-US" dirty="0" err="1"/>
              <a:t>Hari</a:t>
            </a:r>
            <a:r>
              <a:rPr lang="en-US" dirty="0"/>
              <a:t> </a:t>
            </a:r>
            <a:r>
              <a:rPr lang="en-US" dirty="0" err="1"/>
              <a:t>Khanal</a:t>
            </a:r>
            <a:endParaRPr lang="en-US" dirty="0"/>
          </a:p>
          <a:p>
            <a:pPr marL="0" indent="0">
              <a:buNone/>
            </a:pPr>
            <a:r>
              <a:rPr lang="en-US" dirty="0"/>
              <a:t>Marketing officer</a:t>
            </a:r>
            <a:br>
              <a:rPr lang="en-US" dirty="0"/>
            </a:br>
            <a:r>
              <a:rPr lang="en-US" dirty="0" err="1"/>
              <a:t>Bhatbhatani</a:t>
            </a:r>
            <a:r>
              <a:rPr lang="en-US" dirty="0"/>
              <a:t> Supermarket</a:t>
            </a:r>
            <a:br>
              <a:rPr lang="en-US" dirty="0"/>
            </a:br>
            <a:r>
              <a:rPr lang="en-US" dirty="0" err="1"/>
              <a:t>Maharajgunj</a:t>
            </a:r>
            <a:r>
              <a:rPr lang="en-US" dirty="0"/>
              <a:t> Kathmandu</a:t>
            </a:r>
            <a:br>
              <a:rPr lang="en-US" dirty="0"/>
            </a:br>
            <a:br>
              <a:rPr lang="en-US" dirty="0"/>
            </a:br>
            <a:r>
              <a:rPr lang="en-US" dirty="0"/>
              <a:t>Dear Sir, </a:t>
            </a:r>
            <a:br>
              <a:rPr lang="en-US" dirty="0"/>
            </a:br>
            <a:br>
              <a:rPr lang="en-US" dirty="0"/>
            </a:br>
            <a:r>
              <a:rPr lang="en-US" dirty="0"/>
              <a:t>We are pleased to inform you that we are going to move from old premises to new which is at No. 117 , third floor due to our needs of larger spaces for more goods</a:t>
            </a:r>
            <a:br>
              <a:rPr lang="en-US" dirty="0"/>
            </a:br>
            <a:endParaRPr lang="en-US" dirty="0"/>
          </a:p>
          <a:p>
            <a:pPr marL="0" indent="0">
              <a:buNone/>
            </a:pPr>
            <a:r>
              <a:rPr lang="en-US" dirty="0"/>
              <a:t>In the last five years , we have grown well with your relation and cooperation. Therefore, we request you visit to visit us.</a:t>
            </a:r>
            <a:br>
              <a:rPr lang="en-US" dirty="0"/>
            </a:br>
            <a:r>
              <a:rPr lang="en-US" dirty="0"/>
              <a:t>We believe that the new place will be more beneficial for you.</a:t>
            </a:r>
            <a:br>
              <a:rPr lang="en-US" dirty="0"/>
            </a:br>
            <a:br>
              <a:rPr lang="en-US" dirty="0"/>
            </a:br>
            <a:r>
              <a:rPr lang="en-US" dirty="0"/>
              <a:t>Yours faithfully,</a:t>
            </a:r>
            <a:br>
              <a:rPr lang="en-US" dirty="0"/>
            </a:br>
            <a:br>
              <a:rPr lang="en-US" dirty="0"/>
            </a:br>
            <a:br>
              <a:rPr lang="en-US" dirty="0"/>
            </a:br>
            <a:r>
              <a:rPr lang="en-US" dirty="0"/>
              <a:t>Rita </a:t>
            </a:r>
            <a:r>
              <a:rPr lang="en-US" dirty="0" err="1"/>
              <a:t>Manandhar</a:t>
            </a:r>
            <a:endParaRPr lang="en-US" dirty="0"/>
          </a:p>
        </p:txBody>
      </p:sp>
    </p:spTree>
    <p:extLst>
      <p:ext uri="{BB962C8B-B14F-4D97-AF65-F5344CB8AC3E}">
        <p14:creationId xmlns:p14="http://schemas.microsoft.com/office/powerpoint/2010/main" val="212806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1676185" cy="6555545"/>
          </a:xfrm>
        </p:spPr>
        <p:txBody>
          <a:bodyPr/>
          <a:lstStyle/>
          <a:p>
            <a:pPr marL="0" indent="0">
              <a:buNone/>
            </a:pPr>
            <a:r>
              <a:rPr lang="en-US" dirty="0"/>
              <a:t>Complaint Letters:</a:t>
            </a:r>
          </a:p>
          <a:p>
            <a:pPr marL="0" indent="0">
              <a:buNone/>
            </a:pPr>
            <a:r>
              <a:rPr lang="en-US" dirty="0"/>
              <a:t>These letters’ focused on the problems related to business products, services, and transactions.</a:t>
            </a:r>
          </a:p>
          <a:p>
            <a:r>
              <a:rPr lang="en-US" dirty="0"/>
              <a:t>They offer facts related to an issue.</a:t>
            </a:r>
          </a:p>
          <a:p>
            <a:r>
              <a:rPr lang="en-US" dirty="0"/>
              <a:t>The body part of letter explains the significance of problems.</a:t>
            </a:r>
          </a:p>
          <a:p>
            <a:r>
              <a:rPr lang="en-US" dirty="0"/>
              <a:t>It offers reasonable and practical suggestions and ends positively and politely.</a:t>
            </a:r>
          </a:p>
        </p:txBody>
      </p:sp>
    </p:spTree>
    <p:extLst>
      <p:ext uri="{BB962C8B-B14F-4D97-AF65-F5344CB8AC3E}">
        <p14:creationId xmlns:p14="http://schemas.microsoft.com/office/powerpoint/2010/main" val="3122315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816862" cy="8809894"/>
          </a:xfrm>
        </p:spPr>
        <p:txBody>
          <a:bodyPr>
            <a:normAutofit/>
          </a:bodyPr>
          <a:lstStyle/>
          <a:p>
            <a:pPr marL="0" indent="0">
              <a:buNone/>
            </a:pPr>
            <a:r>
              <a:rPr lang="en-US" dirty="0"/>
              <a:t>Dear Mrs. Shrestha,</a:t>
            </a:r>
          </a:p>
          <a:p>
            <a:pPr marL="0" indent="0">
              <a:buNone/>
            </a:pPr>
            <a:r>
              <a:rPr lang="en-US" dirty="0"/>
              <a:t> Last Friday I visited your shop “PEANUTS” with my child. During my stay at your shop one of your employee used rough words to children frequently. I think you should be aware of the language that one of your employees is using . His identification tag shows the name Mohan. I was shocked to hear him repeatedly refer to some children with words such as “</a:t>
            </a:r>
            <a:r>
              <a:rPr lang="en-US" dirty="0" err="1"/>
              <a:t>fuchhe</a:t>
            </a:r>
            <a:r>
              <a:rPr lang="en-US" dirty="0"/>
              <a:t>" or “</a:t>
            </a:r>
            <a:r>
              <a:rPr lang="en-US" dirty="0" err="1"/>
              <a:t>bhunte</a:t>
            </a:r>
            <a:r>
              <a:rPr lang="en-US" dirty="0"/>
              <a:t>." I couldn't believe my ears. He seemed to think it was funny. I don't know how many people he has offended, but I found it so offensive that I don't want to go into that part of the store again.</a:t>
            </a:r>
          </a:p>
          <a:p>
            <a:pPr marL="0" indent="0">
              <a:buNone/>
            </a:pPr>
            <a:r>
              <a:rPr lang="en-US" dirty="0"/>
              <a:t>I personally feel he has no place interacting with the public when he lacks the most basic sense of propriety and kindness. Whatever action you decide to take, my daughter and I are certainly willing to act as witnesses.</a:t>
            </a:r>
          </a:p>
          <a:p>
            <a:pPr marL="0" indent="0">
              <a:buNone/>
            </a:pPr>
            <a:r>
              <a:rPr lang="en-US" dirty="0"/>
              <a:t>Thank you for your attention.</a:t>
            </a:r>
          </a:p>
          <a:p>
            <a:pPr marL="0" indent="0">
              <a:buNone/>
            </a:pPr>
            <a:r>
              <a:rPr lang="en-US" dirty="0"/>
              <a:t>Sincerely,</a:t>
            </a:r>
          </a:p>
          <a:p>
            <a:pPr marL="0" indent="0">
              <a:buNone/>
            </a:pPr>
            <a:r>
              <a:rPr lang="en-US" dirty="0" err="1"/>
              <a:t>Biraj</a:t>
            </a:r>
            <a:r>
              <a:rPr lang="en-US" dirty="0"/>
              <a:t> Yogi</a:t>
            </a:r>
          </a:p>
        </p:txBody>
      </p:sp>
    </p:spTree>
    <p:extLst>
      <p:ext uri="{BB962C8B-B14F-4D97-AF65-F5344CB8AC3E}">
        <p14:creationId xmlns:p14="http://schemas.microsoft.com/office/powerpoint/2010/main" val="62504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815" y="193772"/>
            <a:ext cx="11780519" cy="7388714"/>
          </a:xfrm>
        </p:spPr>
        <p:txBody>
          <a:bodyPr>
            <a:normAutofit fontScale="92500" lnSpcReduction="20000"/>
          </a:bodyPr>
          <a:lstStyle/>
          <a:p>
            <a:pPr marL="0" indent="0">
              <a:buNone/>
            </a:pPr>
            <a:r>
              <a:rPr lang="en-US" b="1" dirty="0"/>
              <a:t>Inquiry Letters</a:t>
            </a:r>
            <a:r>
              <a:rPr lang="en-US" dirty="0"/>
              <a:t>:  </a:t>
            </a:r>
          </a:p>
          <a:p>
            <a:pPr marL="0" indent="0">
              <a:buNone/>
            </a:pPr>
            <a:r>
              <a:rPr lang="en-US" dirty="0"/>
              <a:t>They involve writing to individuals or companies to find out about something specific and important for sender.</a:t>
            </a:r>
          </a:p>
          <a:p>
            <a:pPr marL="0" indent="0">
              <a:buNone/>
            </a:pPr>
            <a:endParaRPr lang="en-US" dirty="0"/>
          </a:p>
          <a:p>
            <a:pPr marL="0" indent="0">
              <a:buNone/>
            </a:pPr>
            <a:r>
              <a:rPr lang="en-US" dirty="0"/>
              <a:t>Dear Sir,</a:t>
            </a:r>
          </a:p>
          <a:p>
            <a:pPr marL="0" indent="0">
              <a:buNone/>
            </a:pPr>
            <a:r>
              <a:rPr lang="en-US" dirty="0"/>
              <a:t>My name is </a:t>
            </a:r>
            <a:r>
              <a:rPr lang="en-US" dirty="0" err="1"/>
              <a:t>Radha</a:t>
            </a:r>
            <a:r>
              <a:rPr lang="en-US" dirty="0"/>
              <a:t>, senior designer at Kathmandu Art Gallery. I am writing this letter to enquire the availability of the models, canvass and paints and their respective prices for my newly set up art gallery at </a:t>
            </a:r>
            <a:r>
              <a:rPr lang="en-US" dirty="0" err="1"/>
              <a:t>Maitighar</a:t>
            </a:r>
            <a:r>
              <a:rPr lang="en-US" dirty="0"/>
              <a:t>, Kathmandu.</a:t>
            </a:r>
            <a:br>
              <a:rPr lang="en-US" dirty="0"/>
            </a:br>
            <a:br>
              <a:rPr lang="en-US" dirty="0"/>
            </a:br>
            <a:r>
              <a:rPr lang="en-US" dirty="0"/>
              <a:t>I understand you have the distributorship of Paris castle and camel brands. Being distributor, I expect to have a good discount on the bulk purchase. I would also like to know if you possess the distributorship of any other brands. Please provide me a detailed list of the products related to art and painting with yourself, with their MRP rates and the discounted prices. This will be of great help to me in comparing the products and check for an economical and quality product.</a:t>
            </a:r>
            <a:br>
              <a:rPr lang="en-US" dirty="0"/>
            </a:br>
            <a:endParaRPr lang="en-US" dirty="0"/>
          </a:p>
          <a:p>
            <a:pPr marL="0" indent="0">
              <a:buNone/>
            </a:pPr>
            <a:r>
              <a:rPr lang="en-US" dirty="0"/>
              <a:t> I would also like to have an idea of any handmade craft work and decorative items for sale with yourself. I have a good range of artists with me who could give the best of their potential. Even a half designed art work will be of much worth to me, as I get that completed from my end. Kindly help me with the pricing for these as well.</a:t>
            </a:r>
            <a:br>
              <a:rPr lang="en-US" dirty="0"/>
            </a:br>
            <a:br>
              <a:rPr lang="en-US" dirty="0"/>
            </a:br>
            <a:endParaRPr lang="en-US" dirty="0"/>
          </a:p>
          <a:p>
            <a:pPr marL="0" indent="0">
              <a:buNone/>
            </a:pPr>
            <a:endParaRPr lang="en-US" dirty="0"/>
          </a:p>
        </p:txBody>
      </p:sp>
    </p:spTree>
    <p:extLst>
      <p:ext uri="{BB962C8B-B14F-4D97-AF65-F5344CB8AC3E}">
        <p14:creationId xmlns:p14="http://schemas.microsoft.com/office/powerpoint/2010/main" val="1399377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017" y="221908"/>
            <a:ext cx="11302219" cy="5813132"/>
          </a:xfrm>
        </p:spPr>
        <p:txBody>
          <a:bodyPr/>
          <a:lstStyle/>
          <a:p>
            <a:pPr marL="0" indent="0">
              <a:buNone/>
            </a:pPr>
            <a:br>
              <a:rPr lang="en-US" dirty="0"/>
            </a:br>
            <a:r>
              <a:rPr lang="en-US" dirty="0"/>
              <a:t>If I can get a cost-effective product range, I would like to buy some 1500units of 100ml paint bottles, 500 pieces of canvass and models for the start. If you have any membership plan with any added benefits, I would like to know that as well.</a:t>
            </a:r>
            <a:br>
              <a:rPr lang="en-US" dirty="0"/>
            </a:br>
            <a:br>
              <a:rPr lang="en-US" dirty="0"/>
            </a:br>
            <a:r>
              <a:rPr lang="en-US" dirty="0"/>
              <a:t>Kindly help me with the pricing and product range at the earliest. Awaiting your response.</a:t>
            </a:r>
          </a:p>
          <a:p>
            <a:pPr marL="0" indent="0">
              <a:buNone/>
            </a:pPr>
            <a:endParaRPr lang="en-US" dirty="0"/>
          </a:p>
          <a:p>
            <a:pPr marL="0" indent="0">
              <a:buNone/>
            </a:pPr>
            <a:r>
              <a:rPr lang="en-US" dirty="0"/>
              <a:t>Hira </a:t>
            </a:r>
            <a:r>
              <a:rPr lang="en-US" dirty="0" err="1"/>
              <a:t>Kafle</a:t>
            </a:r>
            <a:endParaRPr lang="en-US" dirty="0"/>
          </a:p>
          <a:p>
            <a:pPr marL="0" indent="0">
              <a:buNone/>
            </a:pPr>
            <a:r>
              <a:rPr lang="en-US" dirty="0"/>
              <a:t>Marketing Officer</a:t>
            </a:r>
          </a:p>
        </p:txBody>
      </p:sp>
    </p:spTree>
    <p:extLst>
      <p:ext uri="{BB962C8B-B14F-4D97-AF65-F5344CB8AC3E}">
        <p14:creationId xmlns:p14="http://schemas.microsoft.com/office/powerpoint/2010/main" val="2790487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706" y="0"/>
            <a:ext cx="13007857" cy="8243668"/>
          </a:xfrm>
        </p:spPr>
        <p:txBody>
          <a:bodyPr>
            <a:normAutofit fontScale="92500" lnSpcReduction="20000"/>
          </a:bodyPr>
          <a:lstStyle/>
          <a:p>
            <a:pPr marL="0" indent="0">
              <a:buNone/>
            </a:pPr>
            <a:r>
              <a:rPr lang="en-US" b="1" dirty="0"/>
              <a:t>Order Letters: (Page no. 168, sample)</a:t>
            </a:r>
          </a:p>
          <a:p>
            <a:pPr marL="0" indent="0">
              <a:buNone/>
            </a:pPr>
            <a:r>
              <a:rPr lang="en-US" dirty="0"/>
              <a:t>When a company orders goods and services to buy from another company, it writes order letters.  An individual can also write an order letter.</a:t>
            </a:r>
          </a:p>
          <a:p>
            <a:pPr marL="0" indent="0">
              <a:buNone/>
            </a:pPr>
            <a:endParaRPr lang="en-US" dirty="0"/>
          </a:p>
          <a:p>
            <a:pPr marL="0" indent="0" fontAlgn="base">
              <a:buNone/>
            </a:pPr>
            <a:r>
              <a:rPr lang="en-US" dirty="0"/>
              <a:t> (Name and address of company with whom order is being placed)</a:t>
            </a:r>
          </a:p>
          <a:p>
            <a:pPr marL="0" indent="0" fontAlgn="base">
              <a:buNone/>
            </a:pPr>
            <a:r>
              <a:rPr lang="en-US" dirty="0"/>
              <a:t>_____________ (Date)</a:t>
            </a:r>
          </a:p>
          <a:p>
            <a:pPr marL="0" indent="0" fontAlgn="base">
              <a:buNone/>
            </a:pPr>
            <a:r>
              <a:rPr lang="en-US" b="1" u="sng" dirty="0"/>
              <a:t>Subject: Purchase Order for 1000 pairs of socks</a:t>
            </a:r>
            <a:endParaRPr lang="en-US" dirty="0"/>
          </a:p>
          <a:p>
            <a:pPr marL="0" indent="0" fontAlgn="base">
              <a:buNone/>
            </a:pPr>
            <a:r>
              <a:rPr lang="en-US" dirty="0"/>
              <a:t>Dear Sir or Madam</a:t>
            </a:r>
          </a:p>
          <a:p>
            <a:pPr marL="0" indent="0" fontAlgn="base">
              <a:buNone/>
            </a:pPr>
            <a:endParaRPr lang="en-US" dirty="0"/>
          </a:p>
          <a:p>
            <a:pPr marL="0" indent="0" fontAlgn="base">
              <a:buNone/>
            </a:pPr>
            <a:r>
              <a:rPr lang="en-US" dirty="0"/>
              <a:t>This is with reference to our meeting on ___________ (date) when we visited your factory in connection with purchase of socks for our school children.</a:t>
            </a:r>
          </a:p>
          <a:p>
            <a:pPr marL="0" indent="0" fontAlgn="base">
              <a:buNone/>
            </a:pPr>
            <a:endParaRPr lang="en-US" dirty="0"/>
          </a:p>
          <a:p>
            <a:pPr marL="0" indent="0" fontAlgn="base">
              <a:buNone/>
            </a:pPr>
            <a:r>
              <a:rPr lang="en-US" dirty="0"/>
              <a:t>We are pleased to place an order for 1000 pairs of white summer socks against item number ___________ and size _________. We would appreciate if the order is delivered at the address given below latest by ____________ (deadline date) so that we can start selling it to the children before the onset of summers.</a:t>
            </a:r>
          </a:p>
          <a:p>
            <a:pPr marL="0" indent="0" fontAlgn="base">
              <a:buNone/>
            </a:pPr>
            <a:r>
              <a:rPr lang="en-US" dirty="0"/>
              <a:t>___________________ (Name and address where delivery will be made)</a:t>
            </a:r>
          </a:p>
          <a:p>
            <a:pPr marL="0" indent="0" fontAlgn="base">
              <a:buNone/>
            </a:pPr>
            <a:r>
              <a:rPr lang="en-US" dirty="0"/>
              <a:t>The terms and conditions of the purchase order are as follows:</a:t>
            </a:r>
          </a:p>
          <a:p>
            <a:pPr marL="0" indent="0" fontAlgn="base">
              <a:buNone/>
            </a:pPr>
            <a:r>
              <a:rPr lang="en-US" dirty="0"/>
              <a:t>1. Order for 1000 pairs of white summer socks with item number _________ and size __________.</a:t>
            </a:r>
          </a:p>
          <a:p>
            <a:pPr marL="0" indent="0" fontAlgn="base">
              <a:buNone/>
            </a:pPr>
            <a:r>
              <a:rPr lang="en-US" dirty="0"/>
              <a:t>2. Delivery will be made at the address mentioned above.</a:t>
            </a:r>
          </a:p>
          <a:p>
            <a:pPr marL="0" indent="0" fontAlgn="base">
              <a:buNone/>
            </a:pPr>
            <a:r>
              <a:rPr lang="en-US" dirty="0"/>
              <a:t>3. The order should be delivered latest by __________.</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53046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524435"/>
            <a:ext cx="11869271" cy="5908022"/>
          </a:xfrm>
        </p:spPr>
        <p:txBody>
          <a:bodyPr>
            <a:normAutofit/>
          </a:bodyPr>
          <a:lstStyle/>
          <a:p>
            <a:pPr marL="0" indent="0" fontAlgn="base">
              <a:buNone/>
            </a:pPr>
            <a:r>
              <a:rPr lang="en-US" dirty="0"/>
              <a:t>4. 100% payment will be made on delivery.</a:t>
            </a:r>
          </a:p>
          <a:p>
            <a:pPr marL="0" indent="0" fontAlgn="base">
              <a:buNone/>
            </a:pPr>
            <a:r>
              <a:rPr lang="en-US" dirty="0"/>
              <a:t>5. If the order is not delivered by the due date, please consider it as cancelled.</a:t>
            </a:r>
          </a:p>
          <a:p>
            <a:pPr marL="0" indent="0" fontAlgn="base">
              <a:buNone/>
            </a:pPr>
            <a:r>
              <a:rPr lang="en-US" dirty="0"/>
              <a:t>6. The price per pair, as mutually agreed, is </a:t>
            </a:r>
            <a:r>
              <a:rPr lang="en-US" dirty="0" err="1"/>
              <a:t>Rs</a:t>
            </a:r>
            <a:r>
              <a:rPr lang="en-US" dirty="0"/>
              <a:t>. ___________ inclusive of all taxes.</a:t>
            </a:r>
          </a:p>
          <a:p>
            <a:pPr marL="0" indent="0" fontAlgn="base">
              <a:buNone/>
            </a:pPr>
            <a:r>
              <a:rPr lang="en-US" dirty="0"/>
              <a:t>We hope to have a long business relationship with you.</a:t>
            </a:r>
          </a:p>
          <a:p>
            <a:pPr marL="0" indent="0" fontAlgn="base">
              <a:buNone/>
            </a:pPr>
            <a:r>
              <a:rPr lang="en-US" dirty="0"/>
              <a:t>Please feel free to contact the undersigned for any clarifications or discrepancy in the order details.</a:t>
            </a:r>
          </a:p>
          <a:p>
            <a:pPr marL="0" indent="0" fontAlgn="base">
              <a:buNone/>
            </a:pPr>
            <a:r>
              <a:rPr lang="en-US" dirty="0"/>
              <a:t>Best regards,</a:t>
            </a:r>
          </a:p>
          <a:p>
            <a:pPr marL="0" indent="0" fontAlgn="base">
              <a:buNone/>
            </a:pPr>
            <a:r>
              <a:rPr lang="en-US" dirty="0"/>
              <a:t>(Name of signing authority)</a:t>
            </a:r>
          </a:p>
          <a:p>
            <a:pPr marL="0" indent="0">
              <a:buNone/>
            </a:pPr>
            <a:endParaRPr lang="en-US" dirty="0"/>
          </a:p>
        </p:txBody>
      </p:sp>
    </p:spTree>
    <p:extLst>
      <p:ext uri="{BB962C8B-B14F-4D97-AF65-F5344CB8AC3E}">
        <p14:creationId xmlns:p14="http://schemas.microsoft.com/office/powerpoint/2010/main" val="3846993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3773"/>
            <a:ext cx="10269415" cy="6024147"/>
          </a:xfrm>
        </p:spPr>
        <p:txBody>
          <a:bodyPr>
            <a:normAutofit fontScale="77500" lnSpcReduction="20000"/>
          </a:bodyPr>
          <a:lstStyle/>
          <a:p>
            <a:pPr marL="0" indent="0">
              <a:buNone/>
            </a:pPr>
            <a:r>
              <a:rPr lang="en-US" b="1" dirty="0"/>
              <a:t>Order Letters: </a:t>
            </a:r>
            <a:r>
              <a:rPr lang="en-US" dirty="0"/>
              <a:t>When a company orders goods and services to buy from another company, it writes order letters.</a:t>
            </a:r>
          </a:p>
          <a:p>
            <a:pPr marL="0" indent="0">
              <a:buNone/>
            </a:pPr>
            <a:r>
              <a:rPr lang="en-US" dirty="0"/>
              <a:t>An individual can also write order letter to buy something from a firm. The names of goods and prices should be accurate and exact.</a:t>
            </a:r>
          </a:p>
          <a:p>
            <a:pPr marL="0" indent="0">
              <a:buNone/>
            </a:pPr>
            <a:r>
              <a:rPr lang="en-US" dirty="0"/>
              <a:t>Model:</a:t>
            </a:r>
          </a:p>
          <a:p>
            <a:pPr marL="0" indent="0">
              <a:buNone/>
            </a:pPr>
            <a:endParaRPr lang="en-US" dirty="0"/>
          </a:p>
          <a:p>
            <a:pPr marL="0" indent="0">
              <a:buNone/>
            </a:pPr>
            <a:r>
              <a:rPr lang="en-US" dirty="0"/>
              <a:t>Company Logo</a:t>
            </a:r>
          </a:p>
          <a:p>
            <a:pPr marL="0" indent="0">
              <a:buNone/>
            </a:pPr>
            <a:endParaRPr lang="en-US" dirty="0"/>
          </a:p>
          <a:p>
            <a:pPr marL="0" indent="0">
              <a:buNone/>
            </a:pPr>
            <a:r>
              <a:rPr lang="en-US" dirty="0"/>
              <a:t>Dear Mr. </a:t>
            </a:r>
            <a:r>
              <a:rPr lang="en-US" dirty="0" err="1"/>
              <a:t>Adhikari</a:t>
            </a:r>
            <a:r>
              <a:rPr lang="en-US" dirty="0"/>
              <a:t>,</a:t>
            </a:r>
          </a:p>
          <a:p>
            <a:pPr marL="0" indent="0">
              <a:buNone/>
            </a:pPr>
            <a:endParaRPr lang="en-US" dirty="0"/>
          </a:p>
          <a:p>
            <a:pPr marL="0" indent="0">
              <a:buNone/>
            </a:pPr>
            <a:r>
              <a:rPr lang="en-US" dirty="0"/>
              <a:t>We are interested in buying a number of copies from your store.</a:t>
            </a:r>
          </a:p>
          <a:p>
            <a:pPr marL="0" indent="0">
              <a:buNone/>
            </a:pPr>
            <a:r>
              <a:rPr lang="en-US" dirty="0"/>
              <a:t>We would like to order the following the items:</a:t>
            </a:r>
          </a:p>
          <a:p>
            <a:pPr marL="0" indent="0">
              <a:buNone/>
            </a:pPr>
            <a:endParaRPr lang="en-US" dirty="0"/>
          </a:p>
          <a:p>
            <a:pPr marL="0" indent="0">
              <a:buNone/>
            </a:pPr>
            <a:r>
              <a:rPr lang="en-US" dirty="0"/>
              <a:t>Long Exercise Books : 100 dozens</a:t>
            </a:r>
          </a:p>
          <a:p>
            <a:pPr marL="0" indent="0">
              <a:buNone/>
            </a:pPr>
            <a:r>
              <a:rPr lang="en-US" dirty="0"/>
              <a:t>Middle Sized Exercise Books : 56 dozens</a:t>
            </a:r>
          </a:p>
          <a:p>
            <a:pPr marL="0" indent="0">
              <a:buNone/>
            </a:pPr>
            <a:r>
              <a:rPr lang="en-US" dirty="0"/>
              <a:t>Mini Sized Exercise Books : 70 dozens</a:t>
            </a:r>
          </a:p>
          <a:p>
            <a:pPr marL="0" indent="0">
              <a:buNone/>
            </a:pPr>
            <a:r>
              <a:rPr lang="en-US" dirty="0"/>
              <a:t>A4 Sized paper: 30 rim </a:t>
            </a:r>
          </a:p>
        </p:txBody>
      </p:sp>
    </p:spTree>
    <p:extLst>
      <p:ext uri="{BB962C8B-B14F-4D97-AF65-F5344CB8AC3E}">
        <p14:creationId xmlns:p14="http://schemas.microsoft.com/office/powerpoint/2010/main" val="97864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884" y="250042"/>
            <a:ext cx="9993922" cy="6221095"/>
          </a:xfrm>
        </p:spPr>
        <p:txBody>
          <a:bodyPr>
            <a:normAutofit/>
          </a:bodyPr>
          <a:lstStyle/>
          <a:p>
            <a:pPr marL="0" indent="0">
              <a:buNone/>
            </a:pPr>
            <a:r>
              <a:rPr lang="en-US" b="1" dirty="0"/>
              <a:t>Business Letter format</a:t>
            </a:r>
          </a:p>
          <a:p>
            <a:pPr marL="0" indent="0">
              <a:buNone/>
            </a:pPr>
            <a:r>
              <a:rPr lang="en-US" dirty="0"/>
              <a:t>Company Logo </a:t>
            </a:r>
            <a:br>
              <a:rPr lang="en-US" dirty="0"/>
            </a:br>
            <a:r>
              <a:rPr lang="en-US" dirty="0"/>
              <a:t>Your name</a:t>
            </a:r>
          </a:p>
          <a:p>
            <a:pPr marL="0" indent="0">
              <a:buNone/>
            </a:pPr>
            <a:r>
              <a:rPr lang="en-US" dirty="0"/>
              <a:t>Your Address</a:t>
            </a:r>
          </a:p>
          <a:p>
            <a:pPr marL="0" indent="0">
              <a:buNone/>
            </a:pPr>
            <a:r>
              <a:rPr lang="en-US" dirty="0"/>
              <a:t>Date (Month Day, Year) </a:t>
            </a:r>
          </a:p>
          <a:p>
            <a:pPr marL="0" indent="0">
              <a:buNone/>
            </a:pPr>
            <a:r>
              <a:rPr lang="en-US" dirty="0"/>
              <a:t>Mr./Mrs./Ms./Dr. Full name of recipient</a:t>
            </a:r>
          </a:p>
          <a:p>
            <a:pPr marL="0" indent="0">
              <a:buNone/>
            </a:pPr>
            <a:r>
              <a:rPr lang="en-US" dirty="0"/>
              <a:t>Title/Position of Recipient.</a:t>
            </a:r>
            <a:br>
              <a:rPr lang="en-US" dirty="0"/>
            </a:br>
            <a:r>
              <a:rPr lang="en-US" dirty="0"/>
              <a:t>Company Name</a:t>
            </a:r>
            <a:br>
              <a:rPr lang="en-US" dirty="0"/>
            </a:br>
            <a:r>
              <a:rPr lang="en-US" dirty="0"/>
              <a:t>Recipient's Address </a:t>
            </a:r>
            <a:br>
              <a:rPr lang="en-US" dirty="0"/>
            </a:br>
            <a:endParaRPr lang="en-US" dirty="0"/>
          </a:p>
          <a:p>
            <a:pPr marL="0" indent="0">
              <a:buNone/>
            </a:pPr>
            <a:r>
              <a:rPr lang="en-US" dirty="0"/>
              <a:t>Subject: Title of Subject </a:t>
            </a:r>
          </a:p>
          <a:p>
            <a:pPr marL="0" indent="0">
              <a:buNone/>
            </a:pPr>
            <a:r>
              <a:rPr lang="en-US" dirty="0"/>
              <a:t>Dear Ms./Mrs./Mr. Last Name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5709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 y="179704"/>
            <a:ext cx="11161542" cy="6122621"/>
          </a:xfrm>
        </p:spPr>
        <p:txBody>
          <a:bodyPr/>
          <a:lstStyle/>
          <a:p>
            <a:pPr marL="0" indent="0">
              <a:buNone/>
            </a:pPr>
            <a:r>
              <a:rPr lang="en-US" dirty="0"/>
              <a:t>We will immediately pay your amount after receiving the ordered items. Send the bill with these items.</a:t>
            </a:r>
          </a:p>
          <a:p>
            <a:pPr marL="0" indent="0">
              <a:buNone/>
            </a:pPr>
            <a:r>
              <a:rPr lang="en-US" dirty="0"/>
              <a:t>We are looking forward to receiving as soon as possible to our office at New-</a:t>
            </a:r>
            <a:r>
              <a:rPr lang="en-US" dirty="0" err="1"/>
              <a:t>Baneshwor</a:t>
            </a:r>
            <a:r>
              <a:rPr lang="en-US" dirty="0"/>
              <a:t>.</a:t>
            </a:r>
          </a:p>
          <a:p>
            <a:pPr marL="0" indent="0">
              <a:buNone/>
            </a:pPr>
            <a:endParaRPr lang="en-US" dirty="0"/>
          </a:p>
          <a:p>
            <a:pPr marL="0" indent="0">
              <a:buNone/>
            </a:pPr>
            <a:r>
              <a:rPr lang="en-US" dirty="0"/>
              <a:t>Sincerely Yours,</a:t>
            </a:r>
          </a:p>
          <a:p>
            <a:pPr marL="0" indent="0">
              <a:buNone/>
            </a:pPr>
            <a:r>
              <a:rPr lang="en-US" dirty="0"/>
              <a:t>Amrita </a:t>
            </a:r>
            <a:r>
              <a:rPr lang="en-US" dirty="0" err="1"/>
              <a:t>Thapa</a:t>
            </a:r>
            <a:endParaRPr lang="en-US" dirty="0"/>
          </a:p>
          <a:p>
            <a:pPr marL="0" indent="0">
              <a:buNone/>
            </a:pPr>
            <a:r>
              <a:rPr lang="en-US" dirty="0"/>
              <a:t>Marketing Officer.</a:t>
            </a:r>
          </a:p>
        </p:txBody>
      </p:sp>
    </p:spTree>
    <p:extLst>
      <p:ext uri="{BB962C8B-B14F-4D97-AF65-F5344CB8AC3E}">
        <p14:creationId xmlns:p14="http://schemas.microsoft.com/office/powerpoint/2010/main" val="2152830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815" y="264110"/>
            <a:ext cx="12057185" cy="5939741"/>
          </a:xfrm>
        </p:spPr>
        <p:txBody>
          <a:bodyPr>
            <a:normAutofit fontScale="77500" lnSpcReduction="20000"/>
          </a:bodyPr>
          <a:lstStyle/>
          <a:p>
            <a:pPr marL="0" indent="0">
              <a:buNone/>
            </a:pPr>
            <a:r>
              <a:rPr lang="en-US" b="1" dirty="0"/>
              <a:t>Acknowledgement  Letters: </a:t>
            </a:r>
          </a:p>
          <a:p>
            <a:r>
              <a:rPr lang="en-US" b="1" dirty="0"/>
              <a:t>These types of letter are sent to acknowledge the receipt of items or enquiries from someone.</a:t>
            </a:r>
          </a:p>
          <a:p>
            <a:pPr marL="0" indent="0">
              <a:buNone/>
            </a:pPr>
            <a:endParaRPr lang="en-US" b="1" dirty="0"/>
          </a:p>
          <a:p>
            <a:pPr marL="0" indent="0">
              <a:buNone/>
            </a:pPr>
            <a:r>
              <a:rPr lang="en-US" b="1" dirty="0"/>
              <a:t>Model:</a:t>
            </a:r>
          </a:p>
          <a:p>
            <a:pPr marL="0" indent="0">
              <a:buNone/>
            </a:pPr>
            <a:r>
              <a:rPr lang="en-US" b="1" dirty="0"/>
              <a:t>Logo of The company</a:t>
            </a:r>
          </a:p>
          <a:p>
            <a:pPr marL="0" indent="0">
              <a:buNone/>
            </a:pPr>
            <a:r>
              <a:rPr lang="en-US" b="1" dirty="0"/>
              <a:t>Dear Miss </a:t>
            </a:r>
            <a:r>
              <a:rPr lang="en-US" b="1" dirty="0" err="1"/>
              <a:t>Malla</a:t>
            </a:r>
            <a:r>
              <a:rPr lang="en-US" b="1" dirty="0"/>
              <a:t>,</a:t>
            </a:r>
          </a:p>
          <a:p>
            <a:pPr marL="0" indent="0">
              <a:buNone/>
            </a:pPr>
            <a:r>
              <a:rPr lang="en-US" b="1" dirty="0"/>
              <a:t>Thank you for your letter of last week in which you have asked to send the price list of books of grade one to ten.</a:t>
            </a:r>
          </a:p>
          <a:p>
            <a:pPr marL="0" indent="0">
              <a:buNone/>
            </a:pPr>
            <a:r>
              <a:rPr lang="en-US" b="1" dirty="0"/>
              <a:t>I have pleasure to enclose the books of our publication and different price lists of books. It also includes the description and reliability of price.</a:t>
            </a:r>
          </a:p>
          <a:p>
            <a:pPr marL="0" indent="0">
              <a:buNone/>
            </a:pPr>
            <a:r>
              <a:rPr lang="en-US" b="1" dirty="0"/>
              <a:t>If you have other queries, please contact me.</a:t>
            </a:r>
          </a:p>
          <a:p>
            <a:pPr marL="0" indent="0">
              <a:buNone/>
            </a:pPr>
            <a:r>
              <a:rPr lang="en-US" b="1" dirty="0"/>
              <a:t>Yours Sincerely,</a:t>
            </a:r>
          </a:p>
          <a:p>
            <a:pPr marL="0" indent="0">
              <a:buNone/>
            </a:pPr>
            <a:r>
              <a:rPr lang="en-US" b="1" dirty="0"/>
              <a:t>Raju Nepal</a:t>
            </a:r>
          </a:p>
          <a:p>
            <a:pPr marL="0" indent="0">
              <a:buNone/>
            </a:pPr>
            <a:r>
              <a:rPr lang="en-US" b="1" dirty="0"/>
              <a:t>Marketing Officer</a:t>
            </a:r>
          </a:p>
          <a:p>
            <a:pPr marL="0" indent="0">
              <a:buNone/>
            </a:pPr>
            <a:r>
              <a:rPr lang="en-US" b="1" dirty="0" err="1"/>
              <a:t>Sajha</a:t>
            </a:r>
            <a:r>
              <a:rPr lang="en-US" b="1" dirty="0"/>
              <a:t> Publication</a:t>
            </a:r>
          </a:p>
          <a:p>
            <a:pPr marL="0" indent="0">
              <a:buNone/>
            </a:pPr>
            <a:endParaRPr lang="en-US" b="1" dirty="0"/>
          </a:p>
          <a:p>
            <a:pPr marL="0" indent="0">
              <a:buNone/>
            </a:pPr>
            <a:r>
              <a:rPr lang="en-US" b="1" dirty="0"/>
              <a:t> </a:t>
            </a:r>
          </a:p>
          <a:p>
            <a:endParaRPr lang="en-US" b="1" dirty="0"/>
          </a:p>
        </p:txBody>
      </p:sp>
    </p:spTree>
    <p:extLst>
      <p:ext uri="{BB962C8B-B14F-4D97-AF65-F5344CB8AC3E}">
        <p14:creationId xmlns:p14="http://schemas.microsoft.com/office/powerpoint/2010/main" val="3633952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019" y="404788"/>
            <a:ext cx="11485098" cy="5531778"/>
          </a:xfrm>
        </p:spPr>
        <p:txBody>
          <a:bodyPr/>
          <a:lstStyle/>
          <a:p>
            <a:pPr marL="0" indent="0">
              <a:buNone/>
            </a:pPr>
            <a:r>
              <a:rPr lang="en-US" b="1" dirty="0"/>
              <a:t>Payment request letters: </a:t>
            </a:r>
          </a:p>
          <a:p>
            <a:pPr marL="0" indent="0">
              <a:buFont typeface="Wingdings" pitchFamily="2" charset="2"/>
              <a:buChar char="Ø"/>
            </a:pPr>
            <a:r>
              <a:rPr lang="en-US" dirty="0"/>
              <a:t>These are the occasions in your business in which you will have customers who will have payments that are past due</a:t>
            </a:r>
          </a:p>
          <a:p>
            <a:pPr marL="0" indent="0">
              <a:buFont typeface="Wingdings" pitchFamily="2" charset="2"/>
              <a:buChar char="Ø"/>
            </a:pPr>
            <a:r>
              <a:rPr lang="en-US" dirty="0"/>
              <a:t>They have to pay it in the certain date.</a:t>
            </a:r>
          </a:p>
          <a:p>
            <a:pPr marL="0" indent="0">
              <a:buFont typeface="Wingdings" pitchFamily="2" charset="2"/>
              <a:buChar char="Ø"/>
            </a:pPr>
            <a:r>
              <a:rPr lang="en-US" dirty="0"/>
              <a:t>To sound polite we have to use the phrases like : could you possibly? I would be grateful if you could, Your monthly installment is past due, please send due as soon as possible.</a:t>
            </a:r>
          </a:p>
          <a:p>
            <a:pPr marL="0" indent="0">
              <a:buNone/>
            </a:pPr>
            <a:endParaRPr lang="en-US" dirty="0"/>
          </a:p>
        </p:txBody>
      </p:sp>
    </p:spTree>
    <p:extLst>
      <p:ext uri="{BB962C8B-B14F-4D97-AF65-F5344CB8AC3E}">
        <p14:creationId xmlns:p14="http://schemas.microsoft.com/office/powerpoint/2010/main" val="1184158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932" y="184522"/>
            <a:ext cx="12206476" cy="7355473"/>
          </a:xfrm>
        </p:spPr>
        <p:txBody>
          <a:bodyPr>
            <a:normAutofit fontScale="70000" lnSpcReduction="20000"/>
          </a:bodyPr>
          <a:lstStyle/>
          <a:p>
            <a:pPr marL="0" indent="0">
              <a:buNone/>
            </a:pPr>
            <a:r>
              <a:rPr lang="en-US" b="1" dirty="0"/>
              <a:t>Ramesh </a:t>
            </a:r>
            <a:r>
              <a:rPr lang="en-US" b="1" dirty="0" err="1"/>
              <a:t>Karki</a:t>
            </a:r>
            <a:br>
              <a:rPr lang="en-US" b="1" dirty="0"/>
            </a:br>
            <a:br>
              <a:rPr lang="en-US" b="1" dirty="0"/>
            </a:br>
            <a:r>
              <a:rPr lang="en-US" b="1" dirty="0"/>
              <a:t>Hama Steels</a:t>
            </a:r>
            <a:br>
              <a:rPr lang="en-US" b="1" dirty="0"/>
            </a:br>
            <a:r>
              <a:rPr lang="en-US" b="1" dirty="0" err="1"/>
              <a:t>Baneshwor</a:t>
            </a:r>
            <a:r>
              <a:rPr lang="en-US" b="1" dirty="0"/>
              <a:t>, Kathmandu</a:t>
            </a:r>
          </a:p>
          <a:p>
            <a:pPr marL="0" indent="0">
              <a:buNone/>
            </a:pPr>
            <a:r>
              <a:rPr lang="en-US" b="1" dirty="0"/>
              <a:t>23 November, 2019</a:t>
            </a:r>
            <a:br>
              <a:rPr lang="en-US" b="1" dirty="0"/>
            </a:br>
            <a:endParaRPr lang="en-US" b="1" dirty="0"/>
          </a:p>
          <a:p>
            <a:pPr marL="0" indent="0">
              <a:buNone/>
            </a:pPr>
            <a:r>
              <a:rPr lang="en-US" b="1" dirty="0" err="1"/>
              <a:t>Hari</a:t>
            </a:r>
            <a:r>
              <a:rPr lang="en-US" b="1" dirty="0"/>
              <a:t> Sharma</a:t>
            </a:r>
            <a:br>
              <a:rPr lang="en-US" b="1" dirty="0"/>
            </a:br>
            <a:r>
              <a:rPr lang="en-US" b="1" dirty="0"/>
              <a:t>Accountant</a:t>
            </a:r>
            <a:br>
              <a:rPr lang="en-US" b="1" dirty="0"/>
            </a:br>
            <a:r>
              <a:rPr lang="en-US" b="1" dirty="0" err="1"/>
              <a:t>Gandaki</a:t>
            </a:r>
            <a:r>
              <a:rPr lang="en-US" b="1" dirty="0"/>
              <a:t> Hardware</a:t>
            </a:r>
            <a:br>
              <a:rPr lang="en-US" b="1" dirty="0"/>
            </a:br>
            <a:r>
              <a:rPr lang="en-US" b="1" dirty="0"/>
              <a:t>Walling, </a:t>
            </a:r>
            <a:r>
              <a:rPr lang="en-US" b="1" dirty="0" err="1"/>
              <a:t>Syangja</a:t>
            </a:r>
            <a:br>
              <a:rPr lang="en-US" b="1" dirty="0"/>
            </a:br>
            <a:br>
              <a:rPr lang="en-US" b="1" dirty="0"/>
            </a:br>
            <a:br>
              <a:rPr lang="en-US" b="1" dirty="0"/>
            </a:br>
            <a:r>
              <a:rPr lang="en-US" b="1" dirty="0"/>
              <a:t>Dear Mr. Sharma, </a:t>
            </a:r>
            <a:br>
              <a:rPr lang="en-US" b="1" dirty="0"/>
            </a:br>
            <a:br>
              <a:rPr lang="en-US" b="1" dirty="0"/>
            </a:br>
            <a:r>
              <a:rPr lang="en-US" b="1" dirty="0"/>
              <a:t>Our records indicate that you have an outstanding balance of 70,0000 with a due date of 18/11/2019. We have yet to receive this payment. Please find a copy of the invoice enclosed. </a:t>
            </a:r>
            <a:br>
              <a:rPr lang="en-US" b="1" dirty="0"/>
            </a:br>
            <a:br>
              <a:rPr lang="en-US" b="1" dirty="0"/>
            </a:br>
            <a:r>
              <a:rPr lang="en-US" b="1" dirty="0"/>
              <a:t>If this amount has already been paid, please disregard this notice and we apologize for any inconvenience. Otherwise, please forward us the amount stated above that is past due by 18/11/2019 .As our written agreement states, we will start charging a 5% interest for any outstanding balance greater than 30 days. </a:t>
            </a:r>
            <a:br>
              <a:rPr lang="en-US" b="1" dirty="0"/>
            </a:br>
            <a:br>
              <a:rPr lang="en-US" b="1" dirty="0"/>
            </a:br>
            <a:r>
              <a:rPr lang="en-US" b="1" dirty="0"/>
              <a:t>Thank you for your cooperation regarding this matter. We sincerely hope we can continue doing business together in the future. </a:t>
            </a:r>
            <a:br>
              <a:rPr lang="en-US" b="1" dirty="0"/>
            </a:br>
            <a:br>
              <a:rPr lang="en-US" b="1" dirty="0"/>
            </a:br>
            <a:r>
              <a:rPr lang="en-US" b="1" dirty="0"/>
              <a:t>Sincerely, </a:t>
            </a:r>
            <a:br>
              <a:rPr lang="en-US" b="1" dirty="0"/>
            </a:br>
            <a:br>
              <a:rPr lang="en-US" b="1" dirty="0"/>
            </a:br>
            <a:r>
              <a:rPr lang="en-US" b="1" dirty="0"/>
              <a:t>[Sign here] </a:t>
            </a:r>
            <a:br>
              <a:rPr lang="en-US" b="1" dirty="0"/>
            </a:br>
            <a:br>
              <a:rPr lang="en-US" b="1" dirty="0"/>
            </a:br>
            <a:r>
              <a:rPr lang="en-US" b="1" dirty="0"/>
              <a:t>Ramesh </a:t>
            </a:r>
            <a:r>
              <a:rPr lang="en-US" b="1" dirty="0" err="1"/>
              <a:t>Karki</a:t>
            </a:r>
            <a:r>
              <a:rPr lang="en-US" b="1" dirty="0"/>
              <a:t>, accountant</a:t>
            </a:r>
            <a:br>
              <a:rPr lang="en-US" b="1" dirty="0"/>
            </a:br>
            <a:endParaRPr lang="en-US" b="1" dirty="0"/>
          </a:p>
        </p:txBody>
      </p:sp>
    </p:spTree>
    <p:extLst>
      <p:ext uri="{BB962C8B-B14F-4D97-AF65-F5344CB8AC3E}">
        <p14:creationId xmlns:p14="http://schemas.microsoft.com/office/powerpoint/2010/main" val="4275822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101" y="123434"/>
            <a:ext cx="11077135" cy="6734565"/>
          </a:xfrm>
        </p:spPr>
        <p:txBody>
          <a:bodyPr/>
          <a:lstStyle/>
          <a:p>
            <a:pPr marL="0" indent="0">
              <a:buNone/>
            </a:pPr>
            <a:r>
              <a:rPr lang="en-US" b="1" dirty="0"/>
              <a:t>Recommendation Letters: </a:t>
            </a:r>
          </a:p>
          <a:p>
            <a:r>
              <a:rPr lang="en-US" dirty="0"/>
              <a:t>These letters are written to recommend someone for a job or a position</a:t>
            </a:r>
          </a:p>
          <a:p>
            <a:r>
              <a:rPr lang="en-US" dirty="0"/>
              <a:t>The writer is usually the senior staff or the person who has acknowledged his/her performances</a:t>
            </a:r>
          </a:p>
          <a:p>
            <a:r>
              <a:rPr lang="en-US" dirty="0"/>
              <a:t>The writer knows about the personal attributes, performances, experiences competencies and his/her professional promise.</a:t>
            </a:r>
          </a:p>
        </p:txBody>
      </p:sp>
    </p:spTree>
    <p:extLst>
      <p:ext uri="{BB962C8B-B14F-4D97-AF65-F5344CB8AC3E}">
        <p14:creationId xmlns:p14="http://schemas.microsoft.com/office/powerpoint/2010/main" val="415129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50045"/>
            <a:ext cx="11873132" cy="7473119"/>
          </a:xfrm>
        </p:spPr>
        <p:txBody>
          <a:bodyPr>
            <a:normAutofit/>
          </a:bodyPr>
          <a:lstStyle/>
          <a:p>
            <a:pPr marL="0" indent="0">
              <a:buNone/>
            </a:pPr>
            <a:r>
              <a:rPr lang="en-US" dirty="0"/>
              <a:t>			Name of the Organization with Address and Logo</a:t>
            </a:r>
          </a:p>
          <a:p>
            <a:pPr marL="0" indent="0">
              <a:buNone/>
            </a:pPr>
            <a:r>
              <a:rPr lang="en-US" dirty="0"/>
              <a:t>			</a:t>
            </a:r>
          </a:p>
          <a:p>
            <a:pPr marL="0" indent="0">
              <a:buNone/>
            </a:pPr>
            <a:r>
              <a:rPr lang="en-US" dirty="0"/>
              <a:t>				To Whom It May Concern:</a:t>
            </a:r>
          </a:p>
          <a:p>
            <a:pPr marL="0" indent="0">
              <a:buNone/>
            </a:pPr>
            <a:r>
              <a:rPr lang="en-US" dirty="0"/>
              <a:t>It is my great pleasure to write this letter of recommendation for Mr. </a:t>
            </a:r>
            <a:r>
              <a:rPr lang="en-US" dirty="0" err="1"/>
              <a:t>Aaradhya</a:t>
            </a:r>
            <a:r>
              <a:rPr lang="en-US" dirty="0"/>
              <a:t> </a:t>
            </a:r>
            <a:r>
              <a:rPr lang="en-US" dirty="0" err="1"/>
              <a:t>Adhikari</a:t>
            </a:r>
            <a:r>
              <a:rPr lang="en-US" dirty="0"/>
              <a:t>. I have had the pleasure of viewing Mr. </a:t>
            </a:r>
            <a:r>
              <a:rPr lang="en-US" dirty="0" err="1"/>
              <a:t>Adhikari’s</a:t>
            </a:r>
            <a:r>
              <a:rPr lang="en-US" dirty="0"/>
              <a:t> professional development over the past two years, and I can state with confidence that he is a motivated and responsible person with a high degree of integrity. As such, I expect that he will be a very positive addition to your institution.</a:t>
            </a:r>
          </a:p>
          <a:p>
            <a:pPr marL="0" indent="0">
              <a:buNone/>
            </a:pPr>
            <a:r>
              <a:rPr lang="en-US" dirty="0"/>
              <a:t>As the Managing Director of  Buddha Airline. I feel that I know Mr. </a:t>
            </a:r>
            <a:r>
              <a:rPr lang="en-US" dirty="0" err="1"/>
              <a:t>Adhikari</a:t>
            </a:r>
            <a:r>
              <a:rPr lang="en-US" dirty="0"/>
              <a:t> quite well. He began working as an accountant while he was still an undergraduate. In this role, he had a considerable amount of responsibilities, and he handled them effortlessly. He showed his skills to communicate with both customers and the staff, and due to his dedication and attention to detail, our company progressed.</a:t>
            </a:r>
          </a:p>
          <a:p>
            <a:pPr marL="0" indent="0">
              <a:buNone/>
            </a:pPr>
            <a:endParaRPr lang="en-US" dirty="0"/>
          </a:p>
        </p:txBody>
      </p:sp>
    </p:spTree>
    <p:extLst>
      <p:ext uri="{BB962C8B-B14F-4D97-AF65-F5344CB8AC3E}">
        <p14:creationId xmlns:p14="http://schemas.microsoft.com/office/powerpoint/2010/main" val="998206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440" y="390721"/>
            <a:ext cx="11302218" cy="6249230"/>
          </a:xfrm>
        </p:spPr>
        <p:txBody>
          <a:bodyPr/>
          <a:lstStyle/>
          <a:p>
            <a:pPr marL="0" indent="0">
              <a:buNone/>
            </a:pPr>
            <a:r>
              <a:rPr lang="en-US" dirty="0"/>
              <a:t>At the same time, Mr. </a:t>
            </a:r>
            <a:r>
              <a:rPr lang="en-US" dirty="0" err="1"/>
              <a:t>Adhikari</a:t>
            </a:r>
            <a:r>
              <a:rPr lang="en-US" dirty="0"/>
              <a:t> was studying Business Administration in the university. His academic training and abilities gradually became evident, and after he graduated from the university, we promoted him to the role of Assistant Accountant. We felt that he had already proven his management and accounting skills and would be suitable for this position. He proved us right, and he has become an important, effective, and integral part of our management team.</a:t>
            </a:r>
          </a:p>
          <a:p>
            <a:pPr marL="0" indent="0">
              <a:buNone/>
            </a:pPr>
            <a:r>
              <a:rPr lang="en-US" dirty="0"/>
              <a:t>Mr. </a:t>
            </a:r>
            <a:r>
              <a:rPr lang="en-US" dirty="0" err="1"/>
              <a:t>Adhikari</a:t>
            </a:r>
            <a:r>
              <a:rPr lang="en-US" dirty="0"/>
              <a:t> takes the initiative to identify problems and devise solutions. His role requires strong communication skills, and he has shown that he not only has these skills, but that he also has the ability to inspire respect and cooperation in teammates.</a:t>
            </a:r>
          </a:p>
          <a:p>
            <a:pPr marL="0" indent="0">
              <a:buNone/>
            </a:pPr>
            <a:endParaRPr lang="en-US" dirty="0"/>
          </a:p>
        </p:txBody>
      </p:sp>
    </p:spTree>
    <p:extLst>
      <p:ext uri="{BB962C8B-B14F-4D97-AF65-F5344CB8AC3E}">
        <p14:creationId xmlns:p14="http://schemas.microsoft.com/office/powerpoint/2010/main" val="2610130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830" y="126608"/>
            <a:ext cx="11456964" cy="7301133"/>
          </a:xfrm>
        </p:spPr>
        <p:txBody>
          <a:bodyPr>
            <a:normAutofit/>
          </a:bodyPr>
          <a:lstStyle/>
          <a:p>
            <a:pPr marL="0" indent="0">
              <a:buNone/>
            </a:pPr>
            <a:r>
              <a:rPr lang="en-US" dirty="0"/>
              <a:t>He has shown that he is a very intelligent person with a mind well-suited to the world of business and management.</a:t>
            </a:r>
          </a:p>
          <a:p>
            <a:pPr marL="0" indent="0">
              <a:buNone/>
            </a:pPr>
            <a:r>
              <a:rPr lang="en-US" dirty="0"/>
              <a:t>Mr. </a:t>
            </a:r>
            <a:r>
              <a:rPr lang="en-US" dirty="0" err="1"/>
              <a:t>Adhikari</a:t>
            </a:r>
            <a:r>
              <a:rPr lang="en-US" dirty="0"/>
              <a:t> has informed me that he hopes to pursue a master’s degree in Business Management, and I feel that this is an appropriate choice for him. Based on my observation, he clearly has the interest to excel in this field, and based on his performance, he clearly has the ability to achieve success. I therefore highly recommend him to your master’s program without reservation. I sincerely hope that you give his application favorable consideration. If you need any further information about Mr. </a:t>
            </a:r>
            <a:r>
              <a:rPr lang="en-US" dirty="0" err="1"/>
              <a:t>Adhikari</a:t>
            </a:r>
            <a:r>
              <a:rPr lang="en-US" dirty="0"/>
              <a:t>, please do not hesitate to contact me.</a:t>
            </a:r>
          </a:p>
          <a:p>
            <a:pPr marL="0" indent="0">
              <a:buNone/>
            </a:pPr>
            <a:r>
              <a:rPr lang="en-US" dirty="0"/>
              <a:t>Sincerely,</a:t>
            </a:r>
          </a:p>
          <a:p>
            <a:pPr marL="0" indent="0">
              <a:buNone/>
            </a:pPr>
            <a:r>
              <a:rPr lang="en-US" dirty="0" err="1"/>
              <a:t>Harka</a:t>
            </a:r>
            <a:r>
              <a:rPr lang="en-US" dirty="0"/>
              <a:t> </a:t>
            </a:r>
            <a:r>
              <a:rPr lang="en-US" dirty="0" err="1"/>
              <a:t>Dhakal</a:t>
            </a:r>
            <a:br>
              <a:rPr lang="en-US" dirty="0"/>
            </a:br>
            <a:r>
              <a:rPr lang="en-US" dirty="0"/>
              <a:t>Managing Director,</a:t>
            </a:r>
            <a:br>
              <a:rPr lang="en-US" dirty="0"/>
            </a:br>
            <a:r>
              <a:rPr lang="en-US" dirty="0"/>
              <a:t>Buddha Airline</a:t>
            </a:r>
          </a:p>
          <a:p>
            <a:pPr marL="0" indent="0">
              <a:buNone/>
            </a:pPr>
            <a:endParaRPr lang="en-US" dirty="0"/>
          </a:p>
        </p:txBody>
      </p:sp>
    </p:spTree>
    <p:extLst>
      <p:ext uri="{BB962C8B-B14F-4D97-AF65-F5344CB8AC3E}">
        <p14:creationId xmlns:p14="http://schemas.microsoft.com/office/powerpoint/2010/main" val="3805454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 y="235976"/>
            <a:ext cx="11372557" cy="5264492"/>
          </a:xfrm>
        </p:spPr>
        <p:txBody>
          <a:bodyPr>
            <a:normAutofit/>
          </a:bodyPr>
          <a:lstStyle/>
          <a:p>
            <a:pPr marL="0" indent="0">
              <a:buNone/>
            </a:pPr>
            <a:r>
              <a:rPr lang="en-US" b="1" dirty="0"/>
              <a:t>Resignation Letter</a:t>
            </a:r>
            <a:r>
              <a:rPr lang="en-US" dirty="0"/>
              <a:t>: </a:t>
            </a:r>
          </a:p>
          <a:p>
            <a:pPr marL="0" indent="0">
              <a:buNone/>
            </a:pPr>
            <a:r>
              <a:rPr lang="en-US" dirty="0"/>
              <a:t> If somebody is quitting a job, he/she will write a resignation letter</a:t>
            </a:r>
          </a:p>
          <a:p>
            <a:pPr marL="0" indent="0">
              <a:buNone/>
            </a:pPr>
            <a:r>
              <a:rPr lang="en-US" dirty="0"/>
              <a:t> </a:t>
            </a:r>
          </a:p>
          <a:p>
            <a:pPr marL="0" indent="0">
              <a:buNone/>
            </a:pPr>
            <a:r>
              <a:rPr lang="en-US" dirty="0"/>
              <a:t>Dear Mrs. </a:t>
            </a:r>
            <a:r>
              <a:rPr lang="en-US" dirty="0" err="1"/>
              <a:t>Khand</a:t>
            </a:r>
            <a:r>
              <a:rPr lang="en-US" dirty="0"/>
              <a:t>,</a:t>
            </a:r>
          </a:p>
          <a:p>
            <a:pPr marL="0" indent="0">
              <a:buNone/>
            </a:pPr>
            <a:r>
              <a:rPr lang="en-US" dirty="0"/>
              <a:t>I would like to inform you that I am resigning from my position as IT Officer for Yeti Airline, effective from 1</a:t>
            </a:r>
            <a:r>
              <a:rPr lang="en-US" baseline="30000" dirty="0"/>
              <a:t>st</a:t>
            </a:r>
            <a:r>
              <a:rPr lang="en-US" dirty="0"/>
              <a:t> December 2018.</a:t>
            </a:r>
          </a:p>
          <a:p>
            <a:pPr marL="0" indent="0">
              <a:buNone/>
            </a:pPr>
            <a:r>
              <a:rPr lang="en-US" dirty="0"/>
              <a:t>Thank you for your warm affection and support during my stay for 3 years.</a:t>
            </a:r>
          </a:p>
          <a:p>
            <a:pPr marL="0" indent="0">
              <a:buNone/>
            </a:pPr>
            <a:r>
              <a:rPr lang="en-US" dirty="0"/>
              <a:t>Sincerely, </a:t>
            </a:r>
          </a:p>
          <a:p>
            <a:pPr marL="0" indent="0">
              <a:buNone/>
            </a:pPr>
            <a:r>
              <a:rPr lang="en-US" dirty="0" err="1"/>
              <a:t>Himal</a:t>
            </a:r>
            <a:r>
              <a:rPr lang="en-US" dirty="0"/>
              <a:t> </a:t>
            </a:r>
            <a:r>
              <a:rPr lang="en-US" dirty="0" err="1"/>
              <a:t>Aryal</a:t>
            </a:r>
            <a:r>
              <a:rPr lang="en-US" dirty="0"/>
              <a:t>.</a:t>
            </a:r>
          </a:p>
        </p:txBody>
      </p:sp>
    </p:spTree>
    <p:extLst>
      <p:ext uri="{BB962C8B-B14F-4D97-AF65-F5344CB8AC3E}">
        <p14:creationId xmlns:p14="http://schemas.microsoft.com/office/powerpoint/2010/main" val="47138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964" y="227068"/>
            <a:ext cx="11998036" cy="6630931"/>
          </a:xfrm>
        </p:spPr>
        <p:txBody>
          <a:bodyPr>
            <a:normAutofit/>
          </a:bodyPr>
          <a:lstStyle/>
          <a:p>
            <a:endParaRPr lang="en-US" b="1" dirty="0"/>
          </a:p>
          <a:p>
            <a:pPr algn="l"/>
            <a:r>
              <a:rPr lang="en-US" b="1" dirty="0"/>
              <a:t>Sales Letter:- </a:t>
            </a:r>
          </a:p>
          <a:p>
            <a:pPr algn="l">
              <a:buFont typeface="Wingdings" pitchFamily="2" charset="2"/>
              <a:buChar char="§"/>
            </a:pPr>
            <a:r>
              <a:rPr lang="en-US" dirty="0"/>
              <a:t>Sales Letters are written to increase the sales of product by attracting the customers. </a:t>
            </a:r>
          </a:p>
          <a:p>
            <a:pPr algn="l">
              <a:buFont typeface="Wingdings" pitchFamily="2" charset="2"/>
              <a:buChar char="§"/>
            </a:pPr>
            <a:r>
              <a:rPr lang="en-US" dirty="0"/>
              <a:t>The writer can use many strategies to capture the attention of the reader like using unusual </a:t>
            </a:r>
          </a:p>
          <a:p>
            <a:pPr algn="l"/>
            <a:r>
              <a:rPr lang="en-US" dirty="0"/>
              <a:t>   combination of the words (Grab the opportunity), startling sentences and questions etc.  </a:t>
            </a:r>
          </a:p>
          <a:p>
            <a:pPr algn="l"/>
            <a:r>
              <a:rPr lang="en-US" dirty="0"/>
              <a:t>Dear </a:t>
            </a:r>
            <a:r>
              <a:rPr lang="en-US" dirty="0" err="1"/>
              <a:t>Ms.Kripa</a:t>
            </a:r>
            <a:endParaRPr lang="en-US" dirty="0"/>
          </a:p>
          <a:p>
            <a:pPr algn="l"/>
            <a:r>
              <a:rPr lang="en-US" dirty="0"/>
              <a:t>Congratulations! You are the lucky winner of the day. There is a gift hamper worth Rs. 5,000 waiting to be collected from our </a:t>
            </a:r>
            <a:r>
              <a:rPr lang="en-US" dirty="0" err="1"/>
              <a:t>Kantipur</a:t>
            </a:r>
            <a:r>
              <a:rPr lang="en-US" dirty="0"/>
              <a:t> Office </a:t>
            </a:r>
            <a:r>
              <a:rPr lang="en-US" dirty="0" err="1"/>
              <a:t>Thapathali</a:t>
            </a:r>
            <a:r>
              <a:rPr lang="en-US" dirty="0"/>
              <a:t>.</a:t>
            </a:r>
          </a:p>
          <a:p>
            <a:pPr algn="l"/>
            <a:r>
              <a:rPr lang="en-US" dirty="0"/>
              <a:t>We Would be highly obliged if you possibly have coffee with us on 2</a:t>
            </a:r>
            <a:r>
              <a:rPr lang="en-US" baseline="30000" dirty="0"/>
              <a:t>nd</a:t>
            </a:r>
            <a:r>
              <a:rPr lang="en-US" dirty="0"/>
              <a:t> November 2016. It would be extremely nice if at the same time you could attend a brief presentation of 50 minutes in our office. </a:t>
            </a:r>
          </a:p>
          <a:p>
            <a:pPr algn="l"/>
            <a:r>
              <a:rPr lang="en-US" dirty="0"/>
              <a:t>Sincerely,</a:t>
            </a:r>
          </a:p>
          <a:p>
            <a:pPr algn="l"/>
            <a:r>
              <a:rPr lang="en-US" dirty="0"/>
              <a:t>……..</a:t>
            </a:r>
          </a:p>
          <a:p>
            <a:pPr algn="l"/>
            <a:endParaRPr lang="en-US" dirty="0"/>
          </a:p>
          <a:p>
            <a:pPr algn="just"/>
            <a:endParaRPr lang="en-US" dirty="0"/>
          </a:p>
          <a:p>
            <a:pPr algn="just"/>
            <a:endParaRPr lang="en-US" dirty="0"/>
          </a:p>
        </p:txBody>
      </p:sp>
    </p:spTree>
    <p:extLst>
      <p:ext uri="{BB962C8B-B14F-4D97-AF65-F5344CB8AC3E}">
        <p14:creationId xmlns:p14="http://schemas.microsoft.com/office/powerpoint/2010/main" val="153220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6" y="0"/>
            <a:ext cx="9129932" cy="6176963"/>
          </a:xfrm>
        </p:spPr>
        <p:txBody>
          <a:bodyPr>
            <a:normAutofit fontScale="92500"/>
          </a:bodyPr>
          <a:lstStyle/>
          <a:p>
            <a:r>
              <a:rPr lang="en-US" dirty="0"/>
              <a:t>Introduction Paragraph. . . . . . . . . . . . . . . . . . . . . . . . . . . . . . . . . . . . . . . . . . . . . . . . . . . . . . . . . . . . . . . . . . . . . . . . . . . . . . . . . . . . . . . . . . . . . . . </a:t>
            </a:r>
          </a:p>
          <a:p>
            <a:r>
              <a:rPr lang="en-US" dirty="0"/>
              <a:t>Body Paragraph 1 . . . . . . . . . . . . . . . . . . . . . . . . . . . . . . . . . . . . . . . . . . . . . . . . . . . . . . . . . . . . . . . . . . . . . . . . . . . . . . . . . . . . . . . . . . . . . . . </a:t>
            </a:r>
          </a:p>
          <a:p>
            <a:r>
              <a:rPr lang="en-US" dirty="0"/>
              <a:t>Body Paragraph 2 . . . . . . . . . . . . . . . . . . . . . . . . . . . . . . . . . . . . . . . . . . . . . . . . . . . . . . . . . . . . . . . . . . . . . . . . . . . . . . . . . . . . . . . . . . . . . . .</a:t>
            </a:r>
            <a:br>
              <a:rPr lang="en-US" dirty="0"/>
            </a:br>
            <a:endParaRPr lang="en-US" dirty="0"/>
          </a:p>
          <a:p>
            <a:pPr>
              <a:buNone/>
            </a:pPr>
            <a:r>
              <a:rPr lang="en-US" dirty="0"/>
              <a:t>Closing (Sincerely...)</a:t>
            </a:r>
          </a:p>
          <a:p>
            <a:endParaRPr lang="en-US" dirty="0"/>
          </a:p>
          <a:p>
            <a:pPr marL="0" indent="0">
              <a:buNone/>
            </a:pPr>
            <a:r>
              <a:rPr lang="en-US" dirty="0"/>
              <a:t>Your Name</a:t>
            </a:r>
            <a:br>
              <a:rPr lang="en-US" dirty="0"/>
            </a:br>
            <a:r>
              <a:rPr lang="en-US" dirty="0"/>
              <a:t>Your Title </a:t>
            </a:r>
            <a:br>
              <a:rPr lang="en-US" dirty="0"/>
            </a:br>
            <a:br>
              <a:rPr lang="en-US" dirty="0"/>
            </a:br>
            <a:r>
              <a:rPr lang="en-US" dirty="0"/>
              <a:t>Enclosures </a:t>
            </a:r>
          </a:p>
          <a:p>
            <a:pPr marL="0" indent="0">
              <a:buNone/>
            </a:pPr>
            <a:endParaRPr lang="en-US" dirty="0"/>
          </a:p>
        </p:txBody>
      </p:sp>
    </p:spTree>
    <p:extLst>
      <p:ext uri="{BB962C8B-B14F-4D97-AF65-F5344CB8AC3E}">
        <p14:creationId xmlns:p14="http://schemas.microsoft.com/office/powerpoint/2010/main" val="717302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39150"/>
            <a:ext cx="11915335" cy="6724357"/>
          </a:xfrm>
        </p:spPr>
        <p:txBody>
          <a:bodyPr>
            <a:normAutofit/>
          </a:bodyPr>
          <a:lstStyle/>
          <a:p>
            <a:pPr marL="514350" indent="-514350">
              <a:buAutoNum type="arabicPeriod"/>
            </a:pPr>
            <a:r>
              <a:rPr lang="en-US" b="1" dirty="0"/>
              <a:t>Logo/contact: </a:t>
            </a:r>
            <a:r>
              <a:rPr lang="en-US" dirty="0"/>
              <a:t>The official logo or  contact information of  the organization remain either in header of footer</a:t>
            </a:r>
            <a:r>
              <a:rPr lang="en-US" b="1" dirty="0"/>
              <a:t>.</a:t>
            </a:r>
          </a:p>
          <a:p>
            <a:pPr marL="514350" indent="-514350">
              <a:buAutoNum type="arabicPeriod"/>
            </a:pPr>
            <a:r>
              <a:rPr lang="en-US" b="1" dirty="0"/>
              <a:t>Your Address</a:t>
            </a:r>
            <a:br>
              <a:rPr lang="en-US" dirty="0"/>
            </a:br>
            <a:r>
              <a:rPr lang="en-US" dirty="0"/>
              <a:t>The return address of the sender helps the recipient to find out where to send a reply to. Skip a line between your address and the date. </a:t>
            </a:r>
          </a:p>
          <a:p>
            <a:pPr marL="514350" indent="-514350">
              <a:buAutoNum type="arabicPeriod"/>
            </a:pPr>
            <a:r>
              <a:rPr lang="en-US" b="1" dirty="0"/>
              <a:t>Date</a:t>
            </a:r>
            <a:br>
              <a:rPr lang="en-US" dirty="0"/>
            </a:br>
            <a:r>
              <a:rPr lang="en-US" dirty="0"/>
              <a:t>Put the date on which the letter was written in the format Month Day Year i.e. October 13, 2015</a:t>
            </a:r>
            <a:endParaRPr lang="en-US" b="1" dirty="0"/>
          </a:p>
          <a:p>
            <a:pPr marL="514350" indent="-514350">
              <a:buAutoNum type="arabicPeriod"/>
            </a:pPr>
            <a:r>
              <a:rPr lang="en-US" b="1" dirty="0"/>
              <a:t> Recipient name and Address</a:t>
            </a:r>
            <a:br>
              <a:rPr lang="en-US" dirty="0"/>
            </a:br>
            <a:r>
              <a:rPr lang="en-US" dirty="0"/>
              <a:t>The address of the person you are writing to along with the name of the recipient, their title and company name, if you are not sure who the letter should be addressed to either leave it blank, but try to put in a title, i.e. "Director of Human Resources".</a:t>
            </a:r>
          </a:p>
        </p:txBody>
      </p:sp>
    </p:spTree>
    <p:extLst>
      <p:ext uri="{BB962C8B-B14F-4D97-AF65-F5344CB8AC3E}">
        <p14:creationId xmlns:p14="http://schemas.microsoft.com/office/powerpoint/2010/main" val="96179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526" y="253218"/>
            <a:ext cx="12192000" cy="7385539"/>
          </a:xfrm>
        </p:spPr>
        <p:txBody>
          <a:bodyPr>
            <a:normAutofit/>
          </a:bodyPr>
          <a:lstStyle/>
          <a:p>
            <a:pPr marL="0" indent="0">
              <a:buNone/>
            </a:pPr>
            <a:r>
              <a:rPr lang="en-US" sz="2400" b="1" dirty="0"/>
              <a:t>5. Salutation</a:t>
            </a:r>
            <a:r>
              <a:rPr lang="en-US" sz="2400" dirty="0"/>
              <a:t> </a:t>
            </a:r>
            <a:br>
              <a:rPr lang="en-US" sz="2400" dirty="0"/>
            </a:br>
            <a:r>
              <a:rPr lang="en-US" sz="2400" dirty="0"/>
              <a:t>Dear Ms./Mrs./Mr. Last Name:, Dear Director of Department Name: or To Whom It May Concern: if recipient's name is unknown. Note that there is a colon after the salutation. </a:t>
            </a:r>
          </a:p>
          <a:p>
            <a:pPr marL="0" indent="0">
              <a:buNone/>
            </a:pPr>
            <a:r>
              <a:rPr lang="en-US" sz="2400" b="1" dirty="0"/>
              <a:t>6. Subject </a:t>
            </a:r>
            <a:r>
              <a:rPr lang="en-US" sz="2400" dirty="0"/>
              <a:t> (optional)</a:t>
            </a:r>
            <a:br>
              <a:rPr lang="en-US" sz="2400" dirty="0"/>
            </a:br>
            <a:r>
              <a:rPr lang="en-US" sz="2400" dirty="0"/>
              <a:t>Makes it easier for the recipient to find out what the letter is about. </a:t>
            </a:r>
          </a:p>
          <a:p>
            <a:pPr marL="0" indent="0">
              <a:buNone/>
            </a:pPr>
            <a:r>
              <a:rPr lang="en-US" sz="2400" b="1" dirty="0"/>
              <a:t>7. Body: Introduction, body and conclusion</a:t>
            </a:r>
            <a:br>
              <a:rPr lang="en-US" sz="2400" dirty="0"/>
            </a:br>
            <a:r>
              <a:rPr lang="en-US" sz="2400" dirty="0"/>
              <a:t>The body is where you write the content of the letter.</a:t>
            </a:r>
          </a:p>
          <a:p>
            <a:pPr marL="0" indent="0">
              <a:buNone/>
            </a:pPr>
            <a:r>
              <a:rPr lang="en-US" sz="2400" b="1" dirty="0"/>
              <a:t>8.  Closing</a:t>
            </a:r>
            <a:br>
              <a:rPr lang="en-US" sz="2400" dirty="0"/>
            </a:br>
            <a:r>
              <a:rPr lang="en-US" sz="2400" dirty="0"/>
              <a:t>Let's the reader know that you have concluded your letter; usually ends with sincerely, Sincerely yours, Thank you, and so on. Note that there is a comma after the end of the closing and only the first word in the closing is capitalized. </a:t>
            </a:r>
          </a:p>
          <a:p>
            <a:pPr marL="0" indent="0">
              <a:buNone/>
            </a:pPr>
            <a:r>
              <a:rPr lang="en-US" sz="2400" b="1" dirty="0"/>
              <a:t>8 Signature</a:t>
            </a:r>
            <a:br>
              <a:rPr lang="en-US" sz="2400" dirty="0"/>
            </a:br>
            <a:r>
              <a:rPr lang="en-US" sz="2400" dirty="0"/>
              <a:t>Your signature will go in this section, usually signed in black </a:t>
            </a:r>
          </a:p>
          <a:p>
            <a:pPr marL="0" indent="0">
              <a:buNone/>
            </a:pPr>
            <a:r>
              <a:rPr lang="en-US" sz="2400" b="1" dirty="0"/>
              <a:t>9 Printed Name</a:t>
            </a:r>
            <a:br>
              <a:rPr lang="en-US" sz="2400" dirty="0"/>
            </a:br>
            <a:r>
              <a:rPr lang="en-US" sz="2400" dirty="0"/>
              <a:t>The printed version of your name, and if desired you can put your title or position on the line underneath it. </a:t>
            </a:r>
          </a:p>
          <a:p>
            <a:pPr marL="0" indent="0">
              <a:buNone/>
            </a:pPr>
            <a:endParaRPr lang="en-US" sz="2400" dirty="0"/>
          </a:p>
        </p:txBody>
      </p:sp>
    </p:spTree>
    <p:extLst>
      <p:ext uri="{BB962C8B-B14F-4D97-AF65-F5344CB8AC3E}">
        <p14:creationId xmlns:p14="http://schemas.microsoft.com/office/powerpoint/2010/main" val="324752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1887200" cy="6724358"/>
          </a:xfrm>
        </p:spPr>
        <p:txBody>
          <a:bodyPr>
            <a:normAutofit fontScale="92500" lnSpcReduction="10000"/>
          </a:bodyPr>
          <a:lstStyle/>
          <a:p>
            <a:pPr>
              <a:buNone/>
            </a:pPr>
            <a:endParaRPr lang="en-US" b="1" dirty="0"/>
          </a:p>
          <a:p>
            <a:pPr>
              <a:buNone/>
            </a:pPr>
            <a:r>
              <a:rPr lang="en-US" dirty="0"/>
              <a:t>10. Enclosures - This is required when some documents like </a:t>
            </a:r>
            <a:r>
              <a:rPr lang="en-US" dirty="0" err="1"/>
              <a:t>cheque</a:t>
            </a:r>
            <a:r>
              <a:rPr lang="en-US" dirty="0"/>
              <a:t>, draft, bills, receipts, lists, invoices etc. are attached with the letter. These enclosures are listed one by one in serial numbers. For example :</a:t>
            </a:r>
          </a:p>
          <a:p>
            <a:pPr>
              <a:buNone/>
            </a:pPr>
            <a:r>
              <a:rPr lang="en-US" dirty="0"/>
              <a:t>Encl : (</a:t>
            </a:r>
            <a:r>
              <a:rPr lang="en-US" dirty="0" err="1"/>
              <a:t>i</a:t>
            </a:r>
            <a:r>
              <a:rPr lang="en-US" dirty="0"/>
              <a:t>) The list of goods received</a:t>
            </a:r>
          </a:p>
          <a:p>
            <a:pPr>
              <a:buNone/>
            </a:pPr>
            <a:r>
              <a:rPr lang="en-US" dirty="0"/>
              <a:t>	       (ii) A </a:t>
            </a:r>
            <a:r>
              <a:rPr lang="en-US" dirty="0" err="1"/>
              <a:t>cheque</a:t>
            </a:r>
            <a:r>
              <a:rPr lang="en-US" dirty="0"/>
              <a:t> for Rs. One Thousand </a:t>
            </a:r>
            <a:r>
              <a:rPr lang="en-US" dirty="0" err="1"/>
              <a:t>dtt</a:t>
            </a:r>
            <a:r>
              <a:rPr lang="en-US" dirty="0"/>
              <a:t>. Feb. 	27,2003 (</a:t>
            </a:r>
            <a:r>
              <a:rPr lang="en-US" dirty="0" err="1"/>
              <a:t>Cheque</a:t>
            </a:r>
            <a:r>
              <a:rPr lang="en-US" dirty="0"/>
              <a:t> No........) </a:t>
            </a:r>
          </a:p>
          <a:p>
            <a:pPr>
              <a:buNone/>
            </a:pPr>
            <a:r>
              <a:rPr lang="en-US" dirty="0"/>
              <a:t>                towards payment for goods supplied.</a:t>
            </a:r>
          </a:p>
          <a:p>
            <a:pPr>
              <a:buNone/>
            </a:pPr>
            <a:endParaRPr lang="en-US" dirty="0"/>
          </a:p>
          <a:p>
            <a:pPr>
              <a:buNone/>
            </a:pPr>
            <a:r>
              <a:rPr lang="en-US" dirty="0"/>
              <a:t>11. Copy circulation - This is required when copies of the letter are also sent to persons apart of the addressee. It is denoted as C.C. For example,</a:t>
            </a:r>
          </a:p>
          <a:p>
            <a:pPr>
              <a:buNone/>
            </a:pPr>
            <a:r>
              <a:rPr lang="en-US" dirty="0"/>
              <a:t>	C.C. </a:t>
            </a:r>
            <a:r>
              <a:rPr lang="en-US" dirty="0" err="1"/>
              <a:t>i</a:t>
            </a:r>
            <a:r>
              <a:rPr lang="en-US" dirty="0"/>
              <a:t>. The Chairman, Electric Supply Corporation</a:t>
            </a:r>
          </a:p>
          <a:p>
            <a:pPr>
              <a:buNone/>
            </a:pPr>
            <a:r>
              <a:rPr lang="en-US" dirty="0"/>
              <a:t>		  ii. The Director, Electric Supply Corporation</a:t>
            </a:r>
          </a:p>
          <a:p>
            <a:pPr>
              <a:buNone/>
            </a:pPr>
            <a:r>
              <a:rPr lang="en-US" dirty="0"/>
              <a:t>		  iii. The Secretary, Electric Supply Corporation</a:t>
            </a:r>
          </a:p>
          <a:p>
            <a:pPr>
              <a:buNone/>
            </a:pPr>
            <a:r>
              <a:rPr lang="en-US" dirty="0"/>
              <a:t>	12. Post script - This is required when the writer wants to add something, which is not included in the body of the letter. It is expressed as P.S. For example,</a:t>
            </a:r>
          </a:p>
          <a:p>
            <a:pPr>
              <a:buNone/>
            </a:pPr>
            <a:r>
              <a:rPr lang="en-US" dirty="0"/>
              <a:t>	P.S. - In our offer, we provide two years warranty.</a:t>
            </a:r>
          </a:p>
          <a:p>
            <a:endParaRPr lang="en-US" b="1" dirty="0"/>
          </a:p>
          <a:p>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2115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3" y="209006"/>
            <a:ext cx="11625943" cy="6296297"/>
          </a:xfrm>
        </p:spPr>
        <p:txBody>
          <a:bodyPr/>
          <a:lstStyle/>
          <a:p>
            <a:pPr marL="0" indent="0" algn="just">
              <a:buNone/>
            </a:pPr>
            <a:r>
              <a:rPr lang="en-US" dirty="0"/>
              <a:t>Important Elements of a Business Letter</a:t>
            </a:r>
          </a:p>
          <a:p>
            <a:pPr algn="just"/>
            <a:r>
              <a:rPr lang="en-US" dirty="0"/>
              <a:t>A business letter (or formal letter) is a formal way of communicating between two or more parties. There are many different uses of  business letters. Business letters can be informational, persuasive, motivational, or promotional</a:t>
            </a:r>
          </a:p>
          <a:p>
            <a:pPr algn="just"/>
            <a:r>
              <a:rPr lang="en-US" dirty="0"/>
              <a:t>The most important element of writing a good letter is your ability to identify and write to your audience</a:t>
            </a:r>
          </a:p>
          <a:p>
            <a:pPr algn="just"/>
            <a:r>
              <a:rPr lang="en-US" dirty="0"/>
              <a:t>The next element is that you make sure that you have  presented your objective in a clear and concise manner. </a:t>
            </a:r>
          </a:p>
          <a:p>
            <a:pPr algn="just"/>
            <a:r>
              <a:rPr lang="en-US" dirty="0"/>
              <a:t>Another important element to remember is to remain professional</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
            <a:ext cx="11746523" cy="6682155"/>
          </a:xfrm>
        </p:spPr>
        <p:txBody>
          <a:bodyPr>
            <a:normAutofit/>
          </a:bodyPr>
          <a:lstStyle/>
          <a:p>
            <a:pPr marL="0" indent="0">
              <a:buNone/>
            </a:pPr>
            <a:r>
              <a:rPr lang="en-US" dirty="0"/>
              <a:t>Types of Letters</a:t>
            </a:r>
          </a:p>
          <a:p>
            <a:pPr marL="0" indent="0">
              <a:buNone/>
            </a:pPr>
            <a:r>
              <a:rPr lang="en-US" dirty="0"/>
              <a:t>Depending on the need and purpose at a given situation, there are many kinds of letters:</a:t>
            </a:r>
          </a:p>
          <a:p>
            <a:r>
              <a:rPr lang="en-US" dirty="0"/>
              <a:t>Acknowledgement Letters</a:t>
            </a:r>
          </a:p>
          <a:p>
            <a:r>
              <a:rPr lang="en-US" dirty="0"/>
              <a:t>Apology Letters</a:t>
            </a:r>
          </a:p>
          <a:p>
            <a:r>
              <a:rPr lang="en-US" dirty="0"/>
              <a:t>Appreciation Letters</a:t>
            </a:r>
          </a:p>
          <a:p>
            <a:r>
              <a:rPr lang="en-US" dirty="0"/>
              <a:t>Circular Letters</a:t>
            </a:r>
          </a:p>
          <a:p>
            <a:r>
              <a:rPr lang="en-US" dirty="0"/>
              <a:t>Complaint Letters</a:t>
            </a:r>
          </a:p>
          <a:p>
            <a:r>
              <a:rPr lang="en-US" dirty="0"/>
              <a:t>Confirmation Letters</a:t>
            </a:r>
          </a:p>
          <a:p>
            <a:r>
              <a:rPr lang="en-US" dirty="0"/>
              <a:t>Cover Letters</a:t>
            </a:r>
          </a:p>
          <a:p>
            <a:r>
              <a:rPr lang="en-US" dirty="0"/>
              <a:t>Enquiry Letters</a:t>
            </a:r>
          </a:p>
          <a:p>
            <a:endParaRPr lang="en-US" dirty="0"/>
          </a:p>
          <a:p>
            <a:pPr marL="0" indent="0">
              <a:buNone/>
            </a:pPr>
            <a:endParaRPr lang="en-US" dirty="0"/>
          </a:p>
        </p:txBody>
      </p:sp>
    </p:spTree>
    <p:extLst>
      <p:ext uri="{BB962C8B-B14F-4D97-AF65-F5344CB8AC3E}">
        <p14:creationId xmlns:p14="http://schemas.microsoft.com/office/powerpoint/2010/main" val="2997637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815" y="0"/>
            <a:ext cx="9009185" cy="5852160"/>
          </a:xfrm>
        </p:spPr>
        <p:txBody>
          <a:bodyPr/>
          <a:lstStyle/>
          <a:p>
            <a:r>
              <a:rPr lang="en-US" dirty="0"/>
              <a:t>Order Letters</a:t>
            </a:r>
          </a:p>
          <a:p>
            <a:r>
              <a:rPr lang="en-US" dirty="0"/>
              <a:t>Payment Request Letters </a:t>
            </a:r>
          </a:p>
          <a:p>
            <a:r>
              <a:rPr lang="en-US" dirty="0"/>
              <a:t>Recommendation Letters</a:t>
            </a:r>
          </a:p>
          <a:p>
            <a:r>
              <a:rPr lang="en-US" dirty="0"/>
              <a:t>Resignation Letters</a:t>
            </a:r>
          </a:p>
          <a:p>
            <a:r>
              <a:rPr lang="en-US" dirty="0"/>
              <a:t>Sales  Letters</a:t>
            </a:r>
          </a:p>
          <a:p>
            <a:r>
              <a:rPr lang="en-US" dirty="0"/>
              <a:t>Standard  Letters</a:t>
            </a:r>
          </a:p>
          <a:p>
            <a:pPr marL="0" indent="0">
              <a:buNone/>
            </a:pPr>
            <a:endParaRPr lang="en-US" b="1" dirty="0"/>
          </a:p>
          <a:p>
            <a:pPr marL="514350" indent="-514350">
              <a:buAutoNum type="arabicPeriod"/>
            </a:pPr>
            <a:r>
              <a:rPr lang="en-US" b="1" dirty="0"/>
              <a:t>Apology </a:t>
            </a:r>
            <a:r>
              <a:rPr lang="en-US" b="1"/>
              <a:t>Letters </a:t>
            </a:r>
            <a:endParaRPr lang="en-US" b="1" dirty="0"/>
          </a:p>
          <a:p>
            <a:pPr marL="0" indent="0">
              <a:buNone/>
            </a:pPr>
            <a:r>
              <a:rPr lang="en-US" dirty="0"/>
              <a:t>Apology letters are written to say sorry for mistakes made with the sincere objective to correct them.</a:t>
            </a:r>
          </a:p>
          <a:p>
            <a:pPr marL="0" indent="0">
              <a:buNone/>
            </a:pPr>
            <a:endParaRPr lang="en-US" dirty="0"/>
          </a:p>
        </p:txBody>
      </p:sp>
    </p:spTree>
    <p:extLst>
      <p:ext uri="{BB962C8B-B14F-4D97-AF65-F5344CB8AC3E}">
        <p14:creationId xmlns:p14="http://schemas.microsoft.com/office/powerpoint/2010/main" val="3499067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1269</TotalTime>
  <Words>3775</Words>
  <Application>Microsoft Office PowerPoint</Application>
  <PresentationFormat>Widescreen</PresentationFormat>
  <Paragraphs>209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Adhikari</dc:creator>
  <cp:lastModifiedBy>Suresh Dhakal</cp:lastModifiedBy>
  <cp:revision>504</cp:revision>
  <dcterms:created xsi:type="dcterms:W3CDTF">2015-11-16T05:24:37Z</dcterms:created>
  <dcterms:modified xsi:type="dcterms:W3CDTF">2022-07-17T15:06:56Z</dcterms:modified>
</cp:coreProperties>
</file>