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3" r:id="rId3"/>
    <p:sldId id="294" r:id="rId4"/>
    <p:sldId id="284" r:id="rId5"/>
    <p:sldId id="289" r:id="rId6"/>
    <p:sldId id="285" r:id="rId7"/>
    <p:sldId id="259" r:id="rId8"/>
    <p:sldId id="286" r:id="rId9"/>
    <p:sldId id="287" r:id="rId10"/>
    <p:sldId id="291" r:id="rId11"/>
    <p:sldId id="292" r:id="rId12"/>
    <p:sldId id="293" r:id="rId13"/>
    <p:sldId id="296" r:id="rId14"/>
    <p:sldId id="297" r:id="rId15"/>
    <p:sldId id="298" r:id="rId16"/>
    <p:sldId id="29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983" autoAdjust="0"/>
  </p:normalViewPr>
  <p:slideViewPr>
    <p:cSldViewPr>
      <p:cViewPr varScale="1">
        <p:scale>
          <a:sx n="86" d="100"/>
          <a:sy n="86" d="100"/>
        </p:scale>
        <p:origin x="1354"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7D80B0-53A5-421B-90D0-8A41ECF56C72}"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0582-9FDE-408C-BA9B-E71FEDEC289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7D80B0-53A5-421B-90D0-8A41ECF56C72}"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0582-9FDE-408C-BA9B-E71FEDEC28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7D80B0-53A5-421B-90D0-8A41ECF56C72}"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0582-9FDE-408C-BA9B-E71FEDEC28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7D80B0-53A5-421B-90D0-8A41ECF56C72}"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0582-9FDE-408C-BA9B-E71FEDEC28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7D80B0-53A5-421B-90D0-8A41ECF56C72}" type="datetimeFigureOut">
              <a:rPr lang="en-US" smtClean="0"/>
              <a:pPr/>
              <a:t>6/20/2022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60582-9FDE-408C-BA9B-E71FEDEC289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7D80B0-53A5-421B-90D0-8A41ECF56C72}"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0582-9FDE-408C-BA9B-E71FEDEC28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7D80B0-53A5-421B-90D0-8A41ECF56C72}" type="datetimeFigureOut">
              <a:rPr lang="en-US" smtClean="0"/>
              <a:pPr/>
              <a:t>6/20/2022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60582-9FDE-408C-BA9B-E71FEDEC28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7D80B0-53A5-421B-90D0-8A41ECF56C72}" type="datetimeFigureOut">
              <a:rPr lang="en-US" smtClean="0"/>
              <a:pPr/>
              <a:t>6/20/2022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60582-9FDE-408C-BA9B-E71FEDEC28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D80B0-53A5-421B-90D0-8A41ECF56C72}" type="datetimeFigureOut">
              <a:rPr lang="en-US" smtClean="0"/>
              <a:pPr/>
              <a:t>6/20/2022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60582-9FDE-408C-BA9B-E71FEDEC28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7D80B0-53A5-421B-90D0-8A41ECF56C72}"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0582-9FDE-408C-BA9B-E71FEDEC28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7D80B0-53A5-421B-90D0-8A41ECF56C72}" type="datetimeFigureOut">
              <a:rPr lang="en-US" smtClean="0"/>
              <a:pPr/>
              <a:t>6/20/2022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60582-9FDE-408C-BA9B-E71FEDEC289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D80B0-53A5-421B-90D0-8A41ECF56C72}" type="datetimeFigureOut">
              <a:rPr lang="en-US" smtClean="0"/>
              <a:pPr/>
              <a:t>6/20/2022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60582-9FDE-408C-BA9B-E71FEDEC28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172200"/>
          </a:xfrm>
        </p:spPr>
        <p:txBody>
          <a:bodyPr>
            <a:normAutofit fontScale="70000" lnSpcReduction="20000"/>
          </a:bodyPr>
          <a:lstStyle/>
          <a:p>
            <a:pPr>
              <a:buNone/>
            </a:pPr>
            <a:r>
              <a:rPr lang="en-US" b="1" dirty="0"/>
              <a:t>Memo Writing: meaning, forms, types and formats</a:t>
            </a:r>
          </a:p>
          <a:p>
            <a:r>
              <a:rPr lang="en-US" dirty="0"/>
              <a:t>A memorandum (commonly called a memo for short) is a written communication normally reserved for internal messages at business and other organizations. </a:t>
            </a:r>
          </a:p>
          <a:p>
            <a:r>
              <a:rPr lang="en-US" dirty="0"/>
              <a:t>They also provide a written record of internal communications. </a:t>
            </a:r>
          </a:p>
          <a:p>
            <a:r>
              <a:rPr lang="en-US" dirty="0"/>
              <a:t>Although memos are usually less formal than business letters, they should be polite and they should communicate information clearly and accurately.</a:t>
            </a:r>
          </a:p>
          <a:p>
            <a:r>
              <a:rPr lang="en-US" dirty="0"/>
              <a:t>Letters and memos are two common formats for business communications. The general rule is to use letter format when your audience is outside of your organization, and use memo format when your audience is within your organization. </a:t>
            </a:r>
          </a:p>
          <a:p>
            <a:r>
              <a:rPr lang="en-US" dirty="0"/>
              <a:t>However, often memos are used when communicating with clients and other external parties that you work with frequently.</a:t>
            </a:r>
          </a:p>
          <a:p>
            <a:pPr algn="just"/>
            <a:r>
              <a:rPr lang="en-US" dirty="0"/>
              <a:t>Memos are often used to : </a:t>
            </a:r>
          </a:p>
          <a:p>
            <a:pPr marL="0" indent="0" algn="just">
              <a:buNone/>
            </a:pPr>
            <a:r>
              <a:rPr lang="en-US" dirty="0">
                <a:solidFill>
                  <a:srgbClr val="FF0000"/>
                </a:solidFill>
              </a:rPr>
              <a:t>a)inform others a new or changed policy, procedures, organizational details, </a:t>
            </a:r>
          </a:p>
          <a:p>
            <a:pPr marL="0" indent="0" algn="just">
              <a:buNone/>
            </a:pPr>
            <a:r>
              <a:rPr lang="en-US" dirty="0">
                <a:solidFill>
                  <a:srgbClr val="FF0000"/>
                </a:solidFill>
              </a:rPr>
              <a:t>b) announce meetings, events, and changes, </a:t>
            </a:r>
          </a:p>
          <a:p>
            <a:pPr marL="0" indent="0" algn="just">
              <a:buNone/>
            </a:pPr>
            <a:r>
              <a:rPr lang="en-US" dirty="0">
                <a:solidFill>
                  <a:srgbClr val="FF0000"/>
                </a:solidFill>
              </a:rPr>
              <a:t>c) present decisions, directives, proposals briefings, and </a:t>
            </a:r>
          </a:p>
          <a:p>
            <a:pPr marL="0" indent="0" algn="just">
              <a:buNone/>
            </a:pPr>
            <a:r>
              <a:rPr lang="en-US">
                <a:solidFill>
                  <a:srgbClr val="FF0000"/>
                </a:solidFill>
              </a:rPr>
              <a:t>d) transmit documents( related to internal staff or issue)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716C8-5826-48E2-9239-E79448ADAD0F}"/>
              </a:ext>
            </a:extLst>
          </p:cNvPr>
          <p:cNvSpPr>
            <a:spLocks noGrp="1"/>
          </p:cNvSpPr>
          <p:nvPr>
            <p:ph idx="1"/>
          </p:nvPr>
        </p:nvSpPr>
        <p:spPr>
          <a:xfrm>
            <a:off x="152400" y="152400"/>
            <a:ext cx="8839200" cy="6553200"/>
          </a:xfrm>
        </p:spPr>
        <p:txBody>
          <a:bodyPr>
            <a:normAutofit fontScale="47500" lnSpcReduction="20000"/>
          </a:bodyPr>
          <a:lstStyle/>
          <a:p>
            <a:pPr algn="ctr">
              <a:buNone/>
            </a:pPr>
            <a:r>
              <a:rPr lang="en-US" sz="2500" b="1" dirty="0" err="1"/>
              <a:t>Maibu</a:t>
            </a:r>
            <a:r>
              <a:rPr lang="en-US" sz="2500" b="1" dirty="0"/>
              <a:t> </a:t>
            </a:r>
            <a:r>
              <a:rPr lang="en-US" sz="2500" b="1" dirty="0" err="1"/>
              <a:t>Industires</a:t>
            </a:r>
            <a:endParaRPr lang="en-US" sz="2500" b="1" dirty="0"/>
          </a:p>
          <a:p>
            <a:pPr algn="ctr">
              <a:buNone/>
            </a:pPr>
            <a:r>
              <a:rPr lang="en-US" sz="2500" b="1" dirty="0"/>
              <a:t>Interoffice Memorandum</a:t>
            </a:r>
          </a:p>
          <a:p>
            <a:pPr>
              <a:buNone/>
            </a:pPr>
            <a:r>
              <a:rPr lang="en-US" sz="2500" b="1" dirty="0"/>
              <a:t>To: 		Chairman</a:t>
            </a:r>
          </a:p>
          <a:p>
            <a:pPr>
              <a:buNone/>
            </a:pPr>
            <a:r>
              <a:rPr lang="en-US" sz="2500" b="1" dirty="0"/>
              <a:t>From:	Accountant</a:t>
            </a:r>
          </a:p>
          <a:p>
            <a:pPr>
              <a:buNone/>
            </a:pPr>
            <a:r>
              <a:rPr lang="en-US" sz="2500" b="1" dirty="0"/>
              <a:t>Ref:		497/45</a:t>
            </a:r>
          </a:p>
          <a:p>
            <a:pPr>
              <a:buNone/>
            </a:pPr>
            <a:r>
              <a:rPr lang="en-US" sz="2500" b="1" dirty="0"/>
              <a:t>Date:		November 1, 1999</a:t>
            </a:r>
          </a:p>
          <a:p>
            <a:pPr>
              <a:buNone/>
            </a:pPr>
            <a:endParaRPr lang="en-US" sz="2500" b="1" dirty="0"/>
          </a:p>
          <a:p>
            <a:pPr>
              <a:buNone/>
            </a:pPr>
            <a:r>
              <a:rPr lang="en-US" sz="2500" b="1" dirty="0"/>
              <a:t>Subject: Monthly Expenditure on Stationery</a:t>
            </a:r>
          </a:p>
          <a:p>
            <a:pPr>
              <a:buNone/>
            </a:pPr>
            <a:endParaRPr lang="en-US" sz="2500" b="1" dirty="0"/>
          </a:p>
          <a:p>
            <a:pPr>
              <a:buNone/>
            </a:pPr>
            <a:r>
              <a:rPr lang="en-US" sz="2500" b="1" dirty="0"/>
              <a:t>In the current fiscal year, the following is the monthly expenditure on </a:t>
            </a:r>
          </a:p>
          <a:p>
            <a:pPr>
              <a:buNone/>
            </a:pPr>
            <a:r>
              <a:rPr lang="en-US" sz="2500" b="1" dirty="0"/>
              <a:t>stationery in our company.</a:t>
            </a:r>
          </a:p>
          <a:p>
            <a:pPr>
              <a:buNone/>
            </a:pPr>
            <a:r>
              <a:rPr lang="en-US" sz="2500" b="1" dirty="0"/>
              <a:t>As you will recall, we decided to conduct a bi-annual review on monthly </a:t>
            </a:r>
          </a:p>
          <a:p>
            <a:pPr>
              <a:buNone/>
            </a:pPr>
            <a:r>
              <a:rPr lang="en-US" sz="2500" b="1" dirty="0"/>
              <a:t>expenditure incurred on miscellaneous items. Information regarding other </a:t>
            </a:r>
          </a:p>
          <a:p>
            <a:pPr>
              <a:buNone/>
            </a:pPr>
            <a:r>
              <a:rPr lang="en-US" sz="2500" b="1" dirty="0"/>
              <a:t>items such as travelling and halting allowance, courier charges, electricity </a:t>
            </a:r>
          </a:p>
          <a:p>
            <a:pPr>
              <a:buNone/>
            </a:pPr>
            <a:r>
              <a:rPr lang="en-US" sz="2500" b="1" dirty="0"/>
              <a:t>and telephone bills </a:t>
            </a:r>
            <a:r>
              <a:rPr lang="en-US" sz="2500" b="1" dirty="0" err="1"/>
              <a:t>etc</a:t>
            </a:r>
            <a:r>
              <a:rPr lang="en-US" sz="2500" b="1" dirty="0"/>
              <a:t> are being reviewed. </a:t>
            </a:r>
          </a:p>
          <a:p>
            <a:pPr>
              <a:buNone/>
            </a:pPr>
            <a:r>
              <a:rPr lang="en-US" sz="2500" b="1" dirty="0"/>
              <a:t>This is the first in the series of calculation.</a:t>
            </a:r>
          </a:p>
          <a:p>
            <a:pPr>
              <a:buNone/>
            </a:pPr>
            <a:r>
              <a:rPr lang="en-US" sz="2500" b="1" dirty="0"/>
              <a:t>Month		Expenditure</a:t>
            </a:r>
          </a:p>
          <a:p>
            <a:pPr>
              <a:buNone/>
            </a:pPr>
            <a:r>
              <a:rPr lang="en-US" sz="2500" b="1" dirty="0"/>
              <a:t>April			Rs. 5000.00</a:t>
            </a:r>
          </a:p>
          <a:p>
            <a:pPr>
              <a:buNone/>
            </a:pPr>
            <a:r>
              <a:rPr lang="en-US" sz="2500" b="1" dirty="0"/>
              <a:t>May			Rs. 10,000.00</a:t>
            </a:r>
          </a:p>
          <a:p>
            <a:pPr>
              <a:buNone/>
            </a:pPr>
            <a:r>
              <a:rPr lang="en-US" sz="2500" b="1" dirty="0"/>
              <a:t>June			Rs.  6,000.00</a:t>
            </a:r>
          </a:p>
          <a:p>
            <a:pPr>
              <a:buNone/>
            </a:pPr>
            <a:r>
              <a:rPr lang="en-US" sz="2500" b="1" dirty="0"/>
              <a:t>July			Rs.  5,000.00</a:t>
            </a:r>
          </a:p>
          <a:p>
            <a:pPr>
              <a:buNone/>
            </a:pPr>
            <a:r>
              <a:rPr lang="en-US" sz="2500" b="1" dirty="0"/>
              <a:t>August		Rs.  10,000.00</a:t>
            </a:r>
          </a:p>
          <a:p>
            <a:pPr>
              <a:buNone/>
            </a:pPr>
            <a:r>
              <a:rPr lang="en-US" sz="2500" b="1" dirty="0"/>
              <a:t>September		Rs.   6,000.00</a:t>
            </a:r>
          </a:p>
          <a:p>
            <a:pPr>
              <a:buNone/>
            </a:pPr>
            <a:r>
              <a:rPr lang="en-US" sz="2500" b="1" dirty="0"/>
              <a:t>Total			Rs.   42,000.00</a:t>
            </a:r>
          </a:p>
          <a:p>
            <a:pPr>
              <a:buNone/>
            </a:pPr>
            <a:r>
              <a:rPr lang="en-US" sz="2500" b="1" dirty="0"/>
              <a:t>Average		Rs.   7,000</a:t>
            </a:r>
          </a:p>
          <a:p>
            <a:pPr>
              <a:buNone/>
            </a:pPr>
            <a:endParaRPr lang="en-US" sz="2500" b="1" dirty="0"/>
          </a:p>
          <a:p>
            <a:pPr>
              <a:buNone/>
            </a:pPr>
            <a:r>
              <a:rPr lang="en-US" sz="2500" b="1" dirty="0"/>
              <a:t>As you can see the average monthly expenditure on stationery is Rs. 7000.00 which is 5% </a:t>
            </a:r>
          </a:p>
          <a:p>
            <a:pPr>
              <a:buNone/>
            </a:pPr>
            <a:r>
              <a:rPr lang="en-US" sz="2500" b="1" dirty="0"/>
              <a:t>more than what it was during the corresponding period of the previous year. You will agree </a:t>
            </a:r>
          </a:p>
          <a:p>
            <a:pPr>
              <a:buNone/>
            </a:pPr>
            <a:r>
              <a:rPr lang="en-US" sz="2500" b="1" dirty="0"/>
              <a:t>that this exceeds the stipulated increase of 3%.</a:t>
            </a:r>
          </a:p>
          <a:p>
            <a:pPr>
              <a:buNone/>
            </a:pPr>
            <a:endParaRPr lang="en-US" sz="2500" b="1" dirty="0"/>
          </a:p>
          <a:p>
            <a:pPr>
              <a:buNone/>
            </a:pPr>
            <a:r>
              <a:rPr lang="en-US" sz="2500" b="1" dirty="0"/>
              <a:t>……………..</a:t>
            </a:r>
          </a:p>
          <a:p>
            <a:pPr>
              <a:buNone/>
            </a:pPr>
            <a:r>
              <a:rPr lang="en-US" sz="2500" b="1" dirty="0"/>
              <a:t>Rabi Chandra </a:t>
            </a:r>
            <a:r>
              <a:rPr lang="en-US" sz="2500" b="1" dirty="0" err="1"/>
              <a:t>Sigdel</a:t>
            </a:r>
            <a:endParaRPr lang="en-US" sz="2500" b="1" dirty="0"/>
          </a:p>
          <a:p>
            <a:pPr>
              <a:buNone/>
            </a:pPr>
            <a:r>
              <a:rPr lang="en-US" sz="2500" b="1" dirty="0"/>
              <a:t>CC:</a:t>
            </a:r>
          </a:p>
          <a:p>
            <a:pPr>
              <a:buNone/>
            </a:pPr>
            <a:endParaRPr lang="en-US" b="1" dirty="0"/>
          </a:p>
          <a:p>
            <a:pPr>
              <a:buNone/>
            </a:pPr>
            <a:endParaRPr lang="en-US" b="1" dirty="0"/>
          </a:p>
          <a:p>
            <a:endParaRPr lang="en-US" dirty="0"/>
          </a:p>
        </p:txBody>
      </p:sp>
    </p:spTree>
    <p:extLst>
      <p:ext uri="{BB962C8B-B14F-4D97-AF65-F5344CB8AC3E}">
        <p14:creationId xmlns:p14="http://schemas.microsoft.com/office/powerpoint/2010/main" val="37371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6E5879-1706-4F9B-A902-FAC2169F7BEE}"/>
              </a:ext>
            </a:extLst>
          </p:cNvPr>
          <p:cNvSpPr>
            <a:spLocks noGrp="1"/>
          </p:cNvSpPr>
          <p:nvPr>
            <p:ph idx="1"/>
          </p:nvPr>
        </p:nvSpPr>
        <p:spPr>
          <a:xfrm>
            <a:off x="457200" y="152400"/>
            <a:ext cx="8229600" cy="5973763"/>
          </a:xfrm>
        </p:spPr>
        <p:txBody>
          <a:bodyPr>
            <a:normAutofit fontScale="92500"/>
          </a:bodyPr>
          <a:lstStyle/>
          <a:p>
            <a:pPr marL="0" indent="0" algn="just">
              <a:buNone/>
            </a:pPr>
            <a:r>
              <a:rPr lang="en-US" sz="1800" b="1" dirty="0"/>
              <a:t>Personal Memo</a:t>
            </a:r>
          </a:p>
          <a:p>
            <a:pPr marL="0" indent="0" algn="just">
              <a:buNone/>
            </a:pPr>
            <a:r>
              <a:rPr lang="en-US" sz="1800" dirty="0"/>
              <a:t>				</a:t>
            </a:r>
            <a:r>
              <a:rPr lang="en-US" sz="1800" b="1" dirty="0"/>
              <a:t>Memo</a:t>
            </a:r>
          </a:p>
          <a:p>
            <a:pPr marL="0" indent="0" algn="just">
              <a:buNone/>
            </a:pPr>
            <a:r>
              <a:rPr lang="en-US" sz="1800" dirty="0"/>
              <a:t>From:		Clara </a:t>
            </a:r>
            <a:r>
              <a:rPr lang="en-US" sz="1800" dirty="0" err="1"/>
              <a:t>Banden</a:t>
            </a:r>
            <a:endParaRPr lang="en-US" sz="1800" dirty="0"/>
          </a:p>
          <a:p>
            <a:pPr marL="0" indent="0" algn="just">
              <a:buNone/>
            </a:pPr>
            <a:r>
              <a:rPr lang="en-US" sz="1800" dirty="0"/>
              <a:t>To:		James </a:t>
            </a:r>
            <a:r>
              <a:rPr lang="en-US" sz="1800" dirty="0" err="1"/>
              <a:t>Kathelin</a:t>
            </a:r>
            <a:endParaRPr lang="en-US" sz="1800" dirty="0"/>
          </a:p>
          <a:p>
            <a:pPr marL="0" indent="0" algn="just">
              <a:buNone/>
            </a:pPr>
            <a:r>
              <a:rPr lang="en-US" sz="1800" dirty="0"/>
              <a:t>Date:		June 23, 2012</a:t>
            </a:r>
          </a:p>
          <a:p>
            <a:pPr marL="0" indent="0" algn="just">
              <a:buNone/>
            </a:pPr>
            <a:r>
              <a:rPr lang="en-US" sz="1800" dirty="0"/>
              <a:t>Subject:	Suggestion for Improved Memo Writing</a:t>
            </a:r>
          </a:p>
          <a:p>
            <a:pPr marL="0" indent="0" algn="just">
              <a:buNone/>
            </a:pPr>
            <a:endParaRPr lang="en-US" sz="1800" dirty="0"/>
          </a:p>
          <a:p>
            <a:pPr marL="0" indent="0" algn="just">
              <a:buNone/>
            </a:pPr>
            <a:r>
              <a:rPr lang="en-US" sz="1800" dirty="0"/>
              <a:t>James. I’ve just returned from a training seminar titled ‘Better Business Writing.’ Our department manager asked me to share tips I have learned about writing effective memos. Following are the improved memo writing techniques I learned at the training seminar.</a:t>
            </a:r>
          </a:p>
          <a:p>
            <a:pPr algn="just">
              <a:buAutoNum type="alphaLcPeriod"/>
            </a:pPr>
            <a:r>
              <a:rPr lang="en-US" sz="1800" dirty="0"/>
              <a:t>Subject Line: one hundred percent of readers read the subject line. Thus, to make this first line of communication effective, include topic (memo writing)</a:t>
            </a:r>
          </a:p>
          <a:p>
            <a:pPr algn="just">
              <a:buAutoNum type="alphaLcPeriod"/>
            </a:pPr>
            <a:r>
              <a:rPr lang="en-US" sz="1800" dirty="0"/>
              <a:t>Introduction:- Limit your introduction to one or two sentences. State why you are writing what you are writing about.</a:t>
            </a:r>
          </a:p>
          <a:p>
            <a:pPr algn="just">
              <a:buAutoNum type="alphaLcPeriod"/>
            </a:pPr>
            <a:r>
              <a:rPr lang="en-US" sz="1800" dirty="0"/>
              <a:t>Discussion: In the body, develop your points especially (who, what , where and why). Then itemize your point for easy access.</a:t>
            </a:r>
          </a:p>
          <a:p>
            <a:pPr algn="just">
              <a:buAutoNum type="alphaLcPeriod"/>
            </a:pPr>
            <a:r>
              <a:rPr lang="en-US" sz="1800" dirty="0"/>
              <a:t>Conclusion: End by telling by reader about what to do next and when to accomplish this task. </a:t>
            </a:r>
          </a:p>
          <a:p>
            <a:pPr marL="0" indent="0" algn="just">
              <a:buNone/>
            </a:pPr>
            <a:r>
              <a:rPr lang="en-US" sz="1800" dirty="0"/>
              <a:t>By using these techniques, you will be able to communicate more successfully. If you have any questions, please drop by my office. I’d be happy to share information with you.</a:t>
            </a:r>
          </a:p>
          <a:p>
            <a:pPr algn="just">
              <a:buAutoNum type="alphaLcPeriod"/>
            </a:pPr>
            <a:endParaRPr lang="en-US" sz="1800" dirty="0"/>
          </a:p>
        </p:txBody>
      </p:sp>
    </p:spTree>
    <p:extLst>
      <p:ext uri="{BB962C8B-B14F-4D97-AF65-F5344CB8AC3E}">
        <p14:creationId xmlns:p14="http://schemas.microsoft.com/office/powerpoint/2010/main" val="277048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F1D69B-12F8-4791-A7F1-D8544CF8822A}"/>
              </a:ext>
            </a:extLst>
          </p:cNvPr>
          <p:cNvSpPr>
            <a:spLocks noGrp="1"/>
          </p:cNvSpPr>
          <p:nvPr>
            <p:ph idx="1"/>
          </p:nvPr>
        </p:nvSpPr>
        <p:spPr>
          <a:xfrm>
            <a:off x="152400" y="228600"/>
            <a:ext cx="8839200" cy="6324600"/>
          </a:xfrm>
        </p:spPr>
        <p:txBody>
          <a:bodyPr/>
          <a:lstStyle/>
          <a:p>
            <a:pPr marL="0" indent="0">
              <a:buNone/>
            </a:pPr>
            <a:r>
              <a:rPr lang="en-US" dirty="0"/>
              <a:t>Exercise for Practice</a:t>
            </a:r>
          </a:p>
          <a:p>
            <a:pPr marL="514350" indent="-514350">
              <a:buAutoNum type="alphaLcPeriod"/>
            </a:pPr>
            <a:r>
              <a:rPr lang="en-US" dirty="0"/>
              <a:t>Assume yourself as the GM of XYZ company. Write a memo to the regional manager of the branch company instructing him or her to submit the annual report of the company before the deadline.</a:t>
            </a:r>
          </a:p>
          <a:p>
            <a:pPr marL="514350" indent="-514350">
              <a:buAutoNum type="alphaLcPeriod"/>
            </a:pPr>
            <a:r>
              <a:rPr lang="en-US" dirty="0"/>
              <a:t>As a manager of </a:t>
            </a:r>
            <a:r>
              <a:rPr lang="en-US" dirty="0" err="1"/>
              <a:t>Jagadamba</a:t>
            </a:r>
            <a:r>
              <a:rPr lang="en-US" dirty="0"/>
              <a:t> Steel, you are worried about the time the employees spend during the lunch break. Draft a memo to be circulated to the employees asking them to be at their desk during their duty hours. </a:t>
            </a:r>
          </a:p>
          <a:p>
            <a:pPr marL="0" indent="0">
              <a:buNone/>
            </a:pPr>
            <a:r>
              <a:rPr lang="en-US" dirty="0"/>
              <a:t> </a:t>
            </a:r>
          </a:p>
        </p:txBody>
      </p:sp>
    </p:spTree>
    <p:extLst>
      <p:ext uri="{BB962C8B-B14F-4D97-AF65-F5344CB8AC3E}">
        <p14:creationId xmlns:p14="http://schemas.microsoft.com/office/powerpoint/2010/main" val="11032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F2AF4B-929B-5B20-5F2E-D226CFE98600}"/>
              </a:ext>
            </a:extLst>
          </p:cNvPr>
          <p:cNvSpPr>
            <a:spLocks noGrp="1"/>
          </p:cNvSpPr>
          <p:nvPr>
            <p:ph idx="1"/>
          </p:nvPr>
        </p:nvSpPr>
        <p:spPr>
          <a:xfrm>
            <a:off x="457200" y="228600"/>
            <a:ext cx="8229600" cy="6477000"/>
          </a:xfrm>
        </p:spPr>
        <p:txBody>
          <a:bodyPr>
            <a:noAutofit/>
          </a:bodyPr>
          <a:lstStyle/>
          <a:p>
            <a:pPr marL="0" indent="0">
              <a:buNone/>
            </a:pPr>
            <a:r>
              <a:rPr lang="en-US" sz="2000" b="1" dirty="0"/>
              <a:t>What is Email?</a:t>
            </a:r>
          </a:p>
          <a:p>
            <a:pPr>
              <a:buFont typeface="Wingdings" panose="05000000000000000000" pitchFamily="2" charset="2"/>
              <a:buChar char="Ø"/>
            </a:pPr>
            <a:r>
              <a:rPr lang="en-US" sz="2000" b="0" i="0" dirty="0">
                <a:solidFill>
                  <a:srgbClr val="202124"/>
                </a:solidFill>
                <a:effectLst/>
              </a:rPr>
              <a:t>Email is a type of messages distributed by electronic means from one computer user to one or more recipients via a network</a:t>
            </a:r>
          </a:p>
          <a:p>
            <a:pPr>
              <a:buFont typeface="Wingdings" panose="05000000000000000000" pitchFamily="2" charset="2"/>
              <a:buChar char="Ø"/>
            </a:pPr>
            <a:r>
              <a:rPr lang="en-US" sz="2000" b="0" i="0" dirty="0">
                <a:solidFill>
                  <a:srgbClr val="111324"/>
                </a:solidFill>
                <a:effectLst/>
              </a:rPr>
              <a:t>Email is the preferred mode of communication in business, both internally and externally. It’s simple, straightforward, secure, and takes place in real time. </a:t>
            </a:r>
          </a:p>
          <a:p>
            <a:pPr marL="0" indent="0" algn="l">
              <a:buNone/>
            </a:pPr>
            <a:r>
              <a:rPr lang="en-US" sz="2000" b="1" i="0" dirty="0">
                <a:solidFill>
                  <a:srgbClr val="202124"/>
                </a:solidFill>
                <a:effectLst/>
                <a:latin typeface="Google Sans"/>
              </a:rPr>
              <a:t>Elements of an Email Message</a:t>
            </a:r>
            <a:endParaRPr lang="en-US" sz="2000" b="0" i="0" dirty="0">
              <a:solidFill>
                <a:srgbClr val="202124"/>
              </a:solidFill>
              <a:effectLst/>
              <a:latin typeface="Google Sans"/>
            </a:endParaRPr>
          </a:p>
          <a:p>
            <a:pPr algn="l">
              <a:buFont typeface="Arial" panose="020B0604020202020204" pitchFamily="34" charset="0"/>
              <a:buChar char="•"/>
            </a:pPr>
            <a:r>
              <a:rPr lang="en-US" sz="2000" b="0" i="0" dirty="0">
                <a:solidFill>
                  <a:srgbClr val="202124"/>
                </a:solidFill>
                <a:effectLst/>
                <a:latin typeface="arial" panose="020B0604020202020204" pitchFamily="34" charset="0"/>
              </a:rPr>
              <a:t>Subject Line. What is the email about? ...</a:t>
            </a:r>
          </a:p>
          <a:p>
            <a:pPr algn="l">
              <a:buFont typeface="Arial" panose="020B0604020202020204" pitchFamily="34" charset="0"/>
              <a:buChar char="•"/>
            </a:pPr>
            <a:r>
              <a:rPr lang="en-US" sz="2000" b="0" i="0" dirty="0">
                <a:solidFill>
                  <a:srgbClr val="202124"/>
                </a:solidFill>
                <a:effectLst/>
                <a:latin typeface="arial" panose="020B0604020202020204" pitchFamily="34" charset="0"/>
              </a:rPr>
              <a:t>Sender. The email address of the person who sent the message appears here. ...</a:t>
            </a:r>
          </a:p>
          <a:p>
            <a:pPr algn="l">
              <a:buFont typeface="Arial" panose="020B0604020202020204" pitchFamily="34" charset="0"/>
              <a:buChar char="•"/>
            </a:pPr>
            <a:r>
              <a:rPr lang="en-US" sz="2000" b="0" i="0" dirty="0">
                <a:solidFill>
                  <a:srgbClr val="202124"/>
                </a:solidFill>
                <a:effectLst/>
                <a:latin typeface="arial" panose="020B0604020202020204" pitchFamily="34" charset="0"/>
              </a:rPr>
              <a:t>Recipient. If you are receiving the message, your email address probably won't appear here. ...</a:t>
            </a:r>
          </a:p>
          <a:p>
            <a:pPr algn="l">
              <a:buFont typeface="Arial" panose="020B0604020202020204" pitchFamily="34" charset="0"/>
              <a:buChar char="•"/>
            </a:pPr>
            <a:r>
              <a:rPr lang="en-US" sz="2000" b="0" i="0" dirty="0">
                <a:solidFill>
                  <a:srgbClr val="202124"/>
                </a:solidFill>
                <a:effectLst/>
                <a:latin typeface="arial" panose="020B0604020202020204" pitchFamily="34" charset="0"/>
              </a:rPr>
              <a:t>Salutation. ...</a:t>
            </a:r>
          </a:p>
          <a:p>
            <a:pPr algn="l">
              <a:buFont typeface="Arial" panose="020B0604020202020204" pitchFamily="34" charset="0"/>
              <a:buChar char="•"/>
            </a:pPr>
            <a:r>
              <a:rPr lang="en-US" sz="2000" b="0" i="0" dirty="0">
                <a:solidFill>
                  <a:srgbClr val="202124"/>
                </a:solidFill>
                <a:effectLst/>
                <a:latin typeface="arial" panose="020B0604020202020204" pitchFamily="34" charset="0"/>
              </a:rPr>
              <a:t>Email Body. ...</a:t>
            </a:r>
          </a:p>
          <a:p>
            <a:pPr algn="l">
              <a:buFont typeface="Arial" panose="020B0604020202020204" pitchFamily="34" charset="0"/>
              <a:buChar char="•"/>
            </a:pPr>
            <a:r>
              <a:rPr lang="en-US" sz="2000" b="0" i="0" dirty="0">
                <a:solidFill>
                  <a:srgbClr val="202124"/>
                </a:solidFill>
                <a:effectLst/>
                <a:latin typeface="arial" panose="020B0604020202020204" pitchFamily="34" charset="0"/>
              </a:rPr>
              <a:t>Closing. ...</a:t>
            </a:r>
          </a:p>
          <a:p>
            <a:pPr algn="l">
              <a:buFont typeface="Arial" panose="020B0604020202020204" pitchFamily="34" charset="0"/>
              <a:buChar char="•"/>
            </a:pPr>
            <a:r>
              <a:rPr lang="en-US" sz="2000" b="0" i="0" dirty="0">
                <a:solidFill>
                  <a:srgbClr val="202124"/>
                </a:solidFill>
                <a:effectLst/>
                <a:latin typeface="arial" panose="020B0604020202020204" pitchFamily="34" charset="0"/>
              </a:rPr>
              <a:t>Signature. ...</a:t>
            </a:r>
          </a:p>
          <a:p>
            <a:pPr algn="l">
              <a:buFont typeface="Arial" panose="020B0604020202020204" pitchFamily="34" charset="0"/>
              <a:buChar char="•"/>
            </a:pPr>
            <a:r>
              <a:rPr lang="en-US" sz="2000" b="0" i="0" dirty="0">
                <a:solidFill>
                  <a:srgbClr val="202124"/>
                </a:solidFill>
                <a:effectLst/>
                <a:latin typeface="arial" panose="020B0604020202020204" pitchFamily="34" charset="0"/>
              </a:rPr>
              <a:t>Attachments</a:t>
            </a:r>
          </a:p>
          <a:p>
            <a:pPr marL="0" indent="0">
              <a:buNone/>
            </a:pPr>
            <a:endParaRPr lang="en-US" sz="2000" b="0" i="0" dirty="0">
              <a:solidFill>
                <a:srgbClr val="111324"/>
              </a:solidFill>
              <a:effectLst/>
            </a:endParaRPr>
          </a:p>
          <a:p>
            <a:pPr marL="0" indent="0">
              <a:buNone/>
            </a:pPr>
            <a:br>
              <a:rPr lang="en-US" sz="2000" dirty="0"/>
            </a:br>
            <a:endParaRPr lang="en-US" sz="2000" b="0" i="0" dirty="0">
              <a:solidFill>
                <a:srgbClr val="111324"/>
              </a:solidFill>
              <a:effectLst/>
            </a:endParaRPr>
          </a:p>
          <a:p>
            <a:pPr marL="0" indent="0">
              <a:buNone/>
            </a:pPr>
            <a:endParaRPr lang="en-US" sz="2000" dirty="0"/>
          </a:p>
        </p:txBody>
      </p:sp>
    </p:spTree>
    <p:extLst>
      <p:ext uri="{BB962C8B-B14F-4D97-AF65-F5344CB8AC3E}">
        <p14:creationId xmlns:p14="http://schemas.microsoft.com/office/powerpoint/2010/main" val="281446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7D140F-940D-0B81-9E0C-B1FB87008270}"/>
              </a:ext>
            </a:extLst>
          </p:cNvPr>
          <p:cNvSpPr>
            <a:spLocks noGrp="1"/>
          </p:cNvSpPr>
          <p:nvPr>
            <p:ph idx="1"/>
          </p:nvPr>
        </p:nvSpPr>
        <p:spPr>
          <a:xfrm>
            <a:off x="457200" y="457200"/>
            <a:ext cx="8229600" cy="6172200"/>
          </a:xfrm>
        </p:spPr>
        <p:txBody>
          <a:bodyPr>
            <a:normAutofit fontScale="77500" lnSpcReduction="20000"/>
          </a:bodyPr>
          <a:lstStyle/>
          <a:p>
            <a:pPr marL="0" indent="0" algn="l">
              <a:buNone/>
            </a:pPr>
            <a:r>
              <a:rPr lang="en-US" b="1" i="0" dirty="0">
                <a:solidFill>
                  <a:srgbClr val="111324"/>
                </a:solidFill>
                <a:effectLst/>
              </a:rPr>
              <a:t>What does CC mean?</a:t>
            </a:r>
          </a:p>
          <a:p>
            <a:pPr algn="l">
              <a:buFont typeface="Wingdings" panose="05000000000000000000" pitchFamily="2" charset="2"/>
              <a:buChar char="Ø"/>
            </a:pPr>
            <a:r>
              <a:rPr lang="en-US" b="0" i="0" dirty="0">
                <a:solidFill>
                  <a:srgbClr val="111324"/>
                </a:solidFill>
                <a:effectLst/>
              </a:rPr>
              <a:t>In email sending, CC is the abbreviation for “carbon copy.” Back in the days before internet and email, in order to create a copy of the letter you were writing, you had to place carbon paper between the one you were writing on and the paper that was going to be your copy.</a:t>
            </a:r>
          </a:p>
          <a:p>
            <a:pPr algn="l">
              <a:buFont typeface="Wingdings" panose="05000000000000000000" pitchFamily="2" charset="2"/>
              <a:buChar char="Ø"/>
            </a:pPr>
            <a:r>
              <a:rPr lang="en-US" b="0" i="0" dirty="0">
                <a:solidFill>
                  <a:srgbClr val="111324"/>
                </a:solidFill>
                <a:effectLst/>
              </a:rPr>
              <a:t>Just like the physical carbon copy above, CC is an easy way to send copies of an email to other people.</a:t>
            </a:r>
          </a:p>
          <a:p>
            <a:pPr marL="0" indent="0" algn="l">
              <a:buNone/>
            </a:pPr>
            <a:r>
              <a:rPr lang="en-US" b="1" i="0" dirty="0">
                <a:solidFill>
                  <a:srgbClr val="111324"/>
                </a:solidFill>
                <a:effectLst/>
              </a:rPr>
              <a:t>What does BCC mean?</a:t>
            </a:r>
          </a:p>
          <a:p>
            <a:pPr algn="l">
              <a:buFont typeface="Wingdings" panose="05000000000000000000" pitchFamily="2" charset="2"/>
              <a:buChar char="Ø"/>
            </a:pPr>
            <a:r>
              <a:rPr lang="en-US" b="0" i="0" dirty="0">
                <a:solidFill>
                  <a:srgbClr val="111324"/>
                </a:solidFill>
                <a:effectLst/>
              </a:rPr>
              <a:t>BCC stands for “blind carbon copy.” Just like CC, BCC is a way of sending copies of an email to other people.</a:t>
            </a:r>
          </a:p>
          <a:p>
            <a:pPr algn="l">
              <a:buFont typeface="Wingdings" panose="05000000000000000000" pitchFamily="2" charset="2"/>
              <a:buChar char="Ø"/>
            </a:pPr>
            <a:r>
              <a:rPr lang="en-US" b="0" i="0" dirty="0">
                <a:solidFill>
                  <a:srgbClr val="111324"/>
                </a:solidFill>
                <a:effectLst/>
              </a:rPr>
              <a:t>The difference between the two is that, while you can see a list of recipients when CC is used, that’s not the case with BCC. </a:t>
            </a:r>
          </a:p>
          <a:p>
            <a:pPr algn="l">
              <a:buFont typeface="Wingdings" panose="05000000000000000000" pitchFamily="2" charset="2"/>
              <a:buChar char="Ø"/>
            </a:pPr>
            <a:r>
              <a:rPr lang="en-US" b="0" i="0" dirty="0">
                <a:solidFill>
                  <a:srgbClr val="111324"/>
                </a:solidFill>
                <a:effectLst/>
              </a:rPr>
              <a:t>It’s called blind carbon copy because the other recipients won’t be able to see that someone else has been sent a copy of the email.</a:t>
            </a:r>
          </a:p>
          <a:p>
            <a:endParaRPr lang="en-US" dirty="0"/>
          </a:p>
        </p:txBody>
      </p:sp>
    </p:spTree>
    <p:extLst>
      <p:ext uri="{BB962C8B-B14F-4D97-AF65-F5344CB8AC3E}">
        <p14:creationId xmlns:p14="http://schemas.microsoft.com/office/powerpoint/2010/main" val="26900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asic Parts of an Email Message and Address">
            <a:extLst>
              <a:ext uri="{FF2B5EF4-FFF2-40B4-BE49-F238E27FC236}">
                <a16:creationId xmlns:a16="http://schemas.microsoft.com/office/drawing/2014/main" id="{30214A11-1C7F-8478-EDC6-4F6AADC8CC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457200"/>
            <a:ext cx="88392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56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6C2D54-0911-1DD9-DD42-CCD5DD1AD266}"/>
              </a:ext>
            </a:extLst>
          </p:cNvPr>
          <p:cNvSpPr>
            <a:spLocks noGrp="1"/>
          </p:cNvSpPr>
          <p:nvPr>
            <p:ph idx="1"/>
          </p:nvPr>
        </p:nvSpPr>
        <p:spPr>
          <a:xfrm>
            <a:off x="152400" y="228600"/>
            <a:ext cx="8839200" cy="6477000"/>
          </a:xfrm>
        </p:spPr>
        <p:txBody>
          <a:bodyPr>
            <a:normAutofit fontScale="70000" lnSpcReduction="20000"/>
          </a:bodyPr>
          <a:lstStyle/>
          <a:p>
            <a:pPr>
              <a:buNone/>
            </a:pPr>
            <a:r>
              <a:rPr lang="en-US" b="1" u="sng" dirty="0"/>
              <a:t>Using Emails</a:t>
            </a:r>
            <a:r>
              <a:rPr lang="en-US" u="sng" dirty="0"/>
              <a:t>:- </a:t>
            </a:r>
            <a:r>
              <a:rPr lang="en-US" dirty="0"/>
              <a:t> important form of technical communication medium, Gmail, </a:t>
            </a:r>
            <a:r>
              <a:rPr lang="en-US" dirty="0" err="1"/>
              <a:t>hotmail</a:t>
            </a:r>
            <a:r>
              <a:rPr lang="en-US" dirty="0"/>
              <a:t>, yahoo etc. are free email applications. </a:t>
            </a:r>
          </a:p>
          <a:p>
            <a:pPr>
              <a:buNone/>
            </a:pPr>
            <a:r>
              <a:rPr lang="en-US" dirty="0"/>
              <a:t>Important things to send email letters via the internet are:-</a:t>
            </a:r>
          </a:p>
          <a:p>
            <a:pPr marL="514350" indent="-514350">
              <a:buFont typeface="+mj-lt"/>
              <a:buAutoNum type="alphaLcPeriod"/>
            </a:pPr>
            <a:r>
              <a:rPr lang="en-US" dirty="0"/>
              <a:t>Format:- don’t send long and complex message via email. If you want to send long message, send them with attachments. Don’t use unusual fonts.</a:t>
            </a:r>
          </a:p>
          <a:p>
            <a:pPr marL="514350" indent="-514350">
              <a:buFont typeface="+mj-lt"/>
              <a:buAutoNum type="alphaLcPeriod"/>
            </a:pPr>
            <a:r>
              <a:rPr lang="en-US" dirty="0"/>
              <a:t>Tone:- less formal than standard letters. But business emails need to be formal in tone. But email to friends or colleague becomes informal.</a:t>
            </a:r>
          </a:p>
          <a:p>
            <a:pPr marL="514350" indent="-514350">
              <a:buFont typeface="+mj-lt"/>
              <a:buAutoNum type="alphaLcPeriod"/>
            </a:pPr>
            <a:r>
              <a:rPr lang="en-US" dirty="0"/>
              <a:t>Netiquette:- write in a way that can be read with ease and that can be understood by the reader. Use decent language, it means use legible typeface, color, design etc. borrowing materials from others, give them credit. Use facts but not gossip, avoid over use of emoticons, online slangs and abbreviations. </a:t>
            </a:r>
          </a:p>
          <a:p>
            <a:pPr marL="514350" indent="-514350">
              <a:buFont typeface="+mj-lt"/>
              <a:buAutoNum type="alphaLcPeriod"/>
            </a:pPr>
            <a:r>
              <a:rPr lang="en-US" dirty="0"/>
              <a:t>Language:-  Formal business need to use standard language (proper use of grammar, spelling, and capitalization). Don’t use acronyms </a:t>
            </a:r>
            <a:r>
              <a:rPr lang="en-US" dirty="0" err="1"/>
              <a:t>Gr8</a:t>
            </a:r>
            <a:r>
              <a:rPr lang="en-US" dirty="0"/>
              <a:t>, </a:t>
            </a:r>
            <a:r>
              <a:rPr lang="en-US" dirty="0" err="1"/>
              <a:t>TQ</a:t>
            </a:r>
            <a:r>
              <a:rPr lang="en-US" dirty="0"/>
              <a:t>, LOL(laugh out loud) ,BTW( by the way).etc.</a:t>
            </a:r>
          </a:p>
          <a:p>
            <a:pPr marL="514350" indent="-514350">
              <a:buFont typeface="+mj-lt"/>
              <a:buAutoNum type="alphaLcPeriod"/>
            </a:pPr>
            <a:r>
              <a:rPr lang="en-US" dirty="0"/>
              <a:t>Managing your email account: take advantage of useful functions come in email such as sending large documents, notes, images, video, audio clips. Keep up to date with your email otherwise you have to activate it later on. </a:t>
            </a:r>
          </a:p>
          <a:p>
            <a:pPr marL="0" indent="0">
              <a:buNone/>
            </a:pPr>
            <a:endParaRPr lang="en-US" dirty="0"/>
          </a:p>
        </p:txBody>
      </p:sp>
    </p:spTree>
    <p:extLst>
      <p:ext uri="{BB962C8B-B14F-4D97-AF65-F5344CB8AC3E}">
        <p14:creationId xmlns:p14="http://schemas.microsoft.com/office/powerpoint/2010/main" val="2595133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lnSpcReduction="10000"/>
          </a:bodyPr>
          <a:lstStyle/>
          <a:p>
            <a:pPr>
              <a:buNone/>
            </a:pPr>
            <a:r>
              <a:rPr lang="en-US" b="1" dirty="0"/>
              <a:t>Memos are formatted differently from letters:</a:t>
            </a:r>
          </a:p>
          <a:p>
            <a:pPr>
              <a:buNone/>
            </a:pPr>
            <a:r>
              <a:rPr lang="en-US" dirty="0"/>
              <a:t>a) Omit the complimentary openings (Dear Mr. </a:t>
            </a:r>
            <a:r>
              <a:rPr lang="en-US" dirty="0" err="1"/>
              <a:t>Adhikari</a:t>
            </a:r>
            <a:r>
              <a:rPr lang="en-US" dirty="0"/>
              <a:t>:) and complimentary close</a:t>
            </a:r>
          </a:p>
          <a:p>
            <a:pPr>
              <a:buNone/>
            </a:pPr>
            <a:r>
              <a:rPr lang="en-US" dirty="0"/>
              <a:t>	(Sincerely, Ram Sharma) that are included in a letter.</a:t>
            </a:r>
          </a:p>
          <a:p>
            <a:pPr>
              <a:buNone/>
            </a:pPr>
            <a:r>
              <a:rPr lang="en-US" dirty="0"/>
              <a:t>b) Omit the mailing and return address (because memos are typically internal- sent between</a:t>
            </a:r>
          </a:p>
          <a:p>
            <a:pPr>
              <a:buNone/>
            </a:pPr>
            <a:r>
              <a:rPr lang="en-US" dirty="0"/>
              <a:t>	employees of the same company-no addresses are needed).</a:t>
            </a:r>
          </a:p>
          <a:p>
            <a:pPr>
              <a:buNone/>
            </a:pPr>
            <a:r>
              <a:rPr lang="en-US" dirty="0"/>
              <a:t>c) Label the memo “Memo”, “Memorandum” etc. at the top of the page.</a:t>
            </a:r>
          </a:p>
          <a:p>
            <a:pPr>
              <a:buNone/>
            </a:pPr>
            <a:r>
              <a:rPr lang="en-US" dirty="0"/>
              <a:t>d) If sending hardcopy, initial or sign the memo.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E0D68-4D8A-5A17-9713-6F0972638C40}"/>
              </a:ext>
            </a:extLst>
          </p:cNvPr>
          <p:cNvSpPr>
            <a:spLocks noGrp="1"/>
          </p:cNvSpPr>
          <p:nvPr>
            <p:ph idx="1"/>
          </p:nvPr>
        </p:nvSpPr>
        <p:spPr>
          <a:xfrm>
            <a:off x="152400" y="228600"/>
            <a:ext cx="8534400" cy="6096000"/>
          </a:xfrm>
        </p:spPr>
        <p:txBody>
          <a:bodyPr>
            <a:normAutofit fontScale="77500" lnSpcReduction="20000"/>
          </a:bodyPr>
          <a:lstStyle/>
          <a:p>
            <a:pPr marL="0" indent="0">
              <a:buNone/>
            </a:pPr>
            <a:r>
              <a:rPr lang="en-US" b="1" dirty="0"/>
              <a:t>Types of Memos</a:t>
            </a:r>
          </a:p>
          <a:p>
            <a:pPr marL="0" indent="0">
              <a:buNone/>
            </a:pPr>
            <a:r>
              <a:rPr lang="en-US" dirty="0"/>
              <a:t>There are three types of Memos. </a:t>
            </a:r>
          </a:p>
          <a:p>
            <a:pPr marL="514350" indent="-514350">
              <a:buAutoNum type="alphaLcPeriod"/>
            </a:pPr>
            <a:r>
              <a:rPr lang="en-US" b="1" dirty="0"/>
              <a:t>Status Memo:-</a:t>
            </a:r>
          </a:p>
          <a:p>
            <a:pPr marL="0" indent="0">
              <a:buNone/>
            </a:pPr>
            <a:r>
              <a:rPr lang="en-US" dirty="0"/>
              <a:t>Status memo informs others of the state of a project or situation. Stay positive and action-oriented as well as realistic</a:t>
            </a:r>
          </a:p>
          <a:p>
            <a:pPr marL="0" indent="0">
              <a:buNone/>
            </a:pPr>
            <a:r>
              <a:rPr lang="en-US" b="1" dirty="0"/>
              <a:t>b. Negative memos:-</a:t>
            </a:r>
          </a:p>
          <a:p>
            <a:pPr marL="0" indent="0">
              <a:buNone/>
            </a:pPr>
            <a:r>
              <a:rPr lang="en-US" dirty="0"/>
              <a:t>Negative memos are written to reject, disagree complain etc. While writing a negative memo, remember that it can’t be erased later. Be sure that the message you have written will not be damaging to you or others. Even for writing negative memos, be polite.</a:t>
            </a:r>
          </a:p>
          <a:p>
            <a:pPr marL="0" indent="0">
              <a:buNone/>
            </a:pPr>
            <a:r>
              <a:rPr lang="en-US" b="1" dirty="0"/>
              <a:t>c. Personal memos:- </a:t>
            </a:r>
          </a:p>
          <a:p>
            <a:pPr marL="0" indent="0">
              <a:buNone/>
            </a:pPr>
            <a:r>
              <a:rPr lang="en-US" dirty="0"/>
              <a:t>Personal memos are written to convey private and personal information. When writing a personal memo, beware of including confidential information—if read by the wrong person, the message could quickly find its way into the company grapevine.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84656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096000"/>
          </a:xfrm>
        </p:spPr>
        <p:txBody>
          <a:bodyPr>
            <a:normAutofit fontScale="70000" lnSpcReduction="20000"/>
          </a:bodyPr>
          <a:lstStyle/>
          <a:p>
            <a:r>
              <a:rPr lang="en-US" b="1" dirty="0"/>
              <a:t>Main parts of a memo</a:t>
            </a:r>
          </a:p>
          <a:p>
            <a:pPr>
              <a:buNone/>
            </a:pPr>
            <a:r>
              <a:rPr lang="en-US" dirty="0"/>
              <a:t>1) Heading</a:t>
            </a:r>
          </a:p>
          <a:p>
            <a:pPr>
              <a:buNone/>
            </a:pPr>
            <a:r>
              <a:rPr lang="en-US" dirty="0"/>
              <a:t>a. Name of the organization</a:t>
            </a:r>
          </a:p>
          <a:p>
            <a:pPr>
              <a:buNone/>
            </a:pPr>
            <a:r>
              <a:rPr lang="en-US" dirty="0"/>
              <a:t>b. Initial heading-Memo</a:t>
            </a:r>
          </a:p>
          <a:p>
            <a:pPr>
              <a:buNone/>
            </a:pPr>
            <a:r>
              <a:rPr lang="en-US" dirty="0"/>
              <a:t>c. Subheadings</a:t>
            </a:r>
          </a:p>
          <a:p>
            <a:pPr>
              <a:buNone/>
            </a:pPr>
            <a:r>
              <a:rPr lang="en-US" dirty="0"/>
              <a:t>		</a:t>
            </a:r>
            <a:r>
              <a:rPr lang="en-US" dirty="0" err="1"/>
              <a:t>i</a:t>
            </a:r>
            <a:r>
              <a:rPr lang="en-US" dirty="0"/>
              <a:t>. </a:t>
            </a:r>
            <a:r>
              <a:rPr lang="en-US"/>
              <a:t>To</a:t>
            </a:r>
            <a:endParaRPr lang="en-US" dirty="0"/>
          </a:p>
          <a:p>
            <a:pPr>
              <a:buNone/>
            </a:pPr>
            <a:r>
              <a:rPr lang="en-US" dirty="0"/>
              <a:t>		ii. From</a:t>
            </a:r>
          </a:p>
          <a:p>
            <a:pPr>
              <a:buNone/>
            </a:pPr>
            <a:r>
              <a:rPr lang="en-US" dirty="0"/>
              <a:t>		iii Reference No.</a:t>
            </a:r>
          </a:p>
          <a:p>
            <a:pPr>
              <a:buNone/>
            </a:pPr>
            <a:r>
              <a:rPr lang="en-US" dirty="0"/>
              <a:t>		iii. Date</a:t>
            </a:r>
          </a:p>
          <a:p>
            <a:pPr>
              <a:buNone/>
            </a:pPr>
            <a:r>
              <a:rPr lang="en-US" dirty="0"/>
              <a:t>		iv. Subject</a:t>
            </a:r>
          </a:p>
          <a:p>
            <a:pPr>
              <a:buNone/>
            </a:pPr>
            <a:r>
              <a:rPr lang="en-US" dirty="0"/>
              <a:t>2) Body</a:t>
            </a:r>
          </a:p>
          <a:p>
            <a:pPr>
              <a:buNone/>
            </a:pPr>
            <a:r>
              <a:rPr lang="en-US" dirty="0"/>
              <a:t>3) No salutation or complimentary close</a:t>
            </a:r>
          </a:p>
          <a:p>
            <a:pPr>
              <a:buNone/>
            </a:pPr>
            <a:r>
              <a:rPr lang="en-US" dirty="0"/>
              <a:t>4) Signature</a:t>
            </a:r>
          </a:p>
          <a:p>
            <a:pPr>
              <a:buNone/>
            </a:pPr>
            <a:r>
              <a:rPr lang="en-US" dirty="0"/>
              <a:t>5) Name</a:t>
            </a:r>
          </a:p>
          <a:p>
            <a:pPr>
              <a:buNone/>
            </a:pPr>
            <a:r>
              <a:rPr lang="en-US" dirty="0"/>
              <a:t>6) Post (not compulsory here)</a:t>
            </a:r>
          </a:p>
          <a:p>
            <a:pPr>
              <a:buNone/>
            </a:pPr>
            <a:r>
              <a:rPr lang="en-US" dirty="0"/>
              <a:t>7) CC/Encl.(carbon copy/enclosure)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15400" cy="6324600"/>
          </a:xfrm>
        </p:spPr>
        <p:txBody>
          <a:bodyPr>
            <a:normAutofit fontScale="85000" lnSpcReduction="10000"/>
          </a:bodyPr>
          <a:lstStyle/>
          <a:p>
            <a:pPr>
              <a:buNone/>
            </a:pPr>
            <a:r>
              <a:rPr lang="en-US" b="1" i="1" dirty="0"/>
              <a:t>	Memorandum</a:t>
            </a:r>
          </a:p>
          <a:p>
            <a:pPr>
              <a:buNone/>
            </a:pPr>
            <a:r>
              <a:rPr lang="en-US" b="1" i="1" dirty="0"/>
              <a:t>	To: [Audience]</a:t>
            </a:r>
          </a:p>
          <a:p>
            <a:pPr>
              <a:buNone/>
            </a:pPr>
            <a:r>
              <a:rPr lang="en-US" b="1" i="1" dirty="0"/>
              <a:t>	From: [Person and/or Department issuing the memo]</a:t>
            </a:r>
          </a:p>
          <a:p>
            <a:pPr>
              <a:buNone/>
            </a:pPr>
            <a:r>
              <a:rPr lang="en-US" b="1" i="1" dirty="0"/>
              <a:t>	Ref:</a:t>
            </a:r>
          </a:p>
          <a:p>
            <a:pPr>
              <a:buNone/>
            </a:pPr>
            <a:r>
              <a:rPr lang="en-US" b="1" i="1" dirty="0"/>
              <a:t>	Date: [Date Sent]</a:t>
            </a:r>
          </a:p>
          <a:p>
            <a:pPr>
              <a:buNone/>
            </a:pPr>
            <a:r>
              <a:rPr lang="en-US" b="1" i="1" dirty="0"/>
              <a:t>	Subject: [Subject of the Memo]</a:t>
            </a:r>
          </a:p>
          <a:p>
            <a:pPr>
              <a:buNone/>
            </a:pPr>
            <a:r>
              <a:rPr lang="en-US" i="1" dirty="0"/>
              <a:t>	[Opening – Get to the point in the opening paragraph. Keep things simple and short. Make it easy and fast to read.]</a:t>
            </a:r>
          </a:p>
          <a:p>
            <a:pPr>
              <a:buNone/>
            </a:pPr>
            <a:r>
              <a:rPr lang="en-US" i="1" dirty="0"/>
              <a:t>	[Summary – Provide enough background so all readers understand the history, but again, keep it simple.]</a:t>
            </a:r>
          </a:p>
          <a:p>
            <a:pPr>
              <a:buNone/>
            </a:pPr>
            <a:r>
              <a:rPr lang="en-US" i="1" dirty="0"/>
              <a:t>	[Conclusion – End with a call to action.]</a:t>
            </a:r>
          </a:p>
          <a:p>
            <a:pPr>
              <a:buNone/>
            </a:pPr>
            <a:r>
              <a:rPr lang="en-US" i="1" dirty="0"/>
              <a:t>	CC: [Send copies to anyone affected by the memo.]</a:t>
            </a:r>
          </a:p>
          <a:p>
            <a:pPr>
              <a:buNone/>
            </a:pPr>
            <a:r>
              <a:rPr lang="en-US" i="1" dirty="0"/>
              <a:t>	Attachments: [List any attachments to the memo. Only list items referred to in the body of the memo.]</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rmAutofit fontScale="55000" lnSpcReduction="20000"/>
          </a:bodyPr>
          <a:lstStyle/>
          <a:p>
            <a:pPr algn="ctr">
              <a:buNone/>
            </a:pPr>
            <a:r>
              <a:rPr lang="en-US" dirty="0"/>
              <a:t>Morgan College, Kathmandu</a:t>
            </a:r>
          </a:p>
          <a:p>
            <a:pPr algn="ctr">
              <a:buNone/>
            </a:pPr>
            <a:r>
              <a:rPr lang="en-US" dirty="0"/>
              <a:t>Interoffice Memo</a:t>
            </a:r>
          </a:p>
          <a:p>
            <a:pPr>
              <a:buNone/>
            </a:pPr>
            <a:r>
              <a:rPr lang="en-US" dirty="0"/>
              <a:t>From: 	The Principal</a:t>
            </a:r>
          </a:p>
          <a:p>
            <a:pPr>
              <a:buNone/>
            </a:pPr>
            <a:r>
              <a:rPr lang="en-US" dirty="0"/>
              <a:t>To:		All the students, staff and faculties</a:t>
            </a:r>
          </a:p>
          <a:p>
            <a:pPr>
              <a:buNone/>
            </a:pPr>
            <a:r>
              <a:rPr lang="en-US" dirty="0"/>
              <a:t>Ref. No:  	056</a:t>
            </a:r>
          </a:p>
          <a:p>
            <a:pPr>
              <a:buNone/>
            </a:pPr>
            <a:r>
              <a:rPr lang="en-US" dirty="0"/>
              <a:t>Date:	21</a:t>
            </a:r>
            <a:r>
              <a:rPr lang="en-US" baseline="30000" dirty="0"/>
              <a:t>st</a:t>
            </a:r>
            <a:r>
              <a:rPr lang="en-US" dirty="0"/>
              <a:t> June, 2018</a:t>
            </a:r>
          </a:p>
          <a:p>
            <a:pPr>
              <a:buNone/>
            </a:pPr>
            <a:endParaRPr lang="en-US" dirty="0"/>
          </a:p>
          <a:p>
            <a:pPr>
              <a:buNone/>
            </a:pPr>
            <a:r>
              <a:rPr lang="en-US" dirty="0"/>
              <a:t>Subject: To Attend Football Final Event</a:t>
            </a:r>
          </a:p>
          <a:p>
            <a:pPr>
              <a:buNone/>
            </a:pPr>
            <a:endParaRPr lang="en-US" dirty="0"/>
          </a:p>
          <a:p>
            <a:pPr>
              <a:buNone/>
            </a:pPr>
            <a:r>
              <a:rPr lang="en-US" dirty="0"/>
              <a:t>It is known that the students from Morgan International college have won the </a:t>
            </a:r>
          </a:p>
          <a:p>
            <a:pPr>
              <a:buNone/>
            </a:pPr>
            <a:r>
              <a:rPr lang="en-US" dirty="0"/>
              <a:t>semifinal and are going to play the final match. The football final is going to be held </a:t>
            </a:r>
          </a:p>
          <a:p>
            <a:pPr>
              <a:buNone/>
            </a:pPr>
            <a:r>
              <a:rPr lang="en-US" dirty="0"/>
              <a:t>on 25</a:t>
            </a:r>
            <a:r>
              <a:rPr lang="en-US" baseline="30000" dirty="0"/>
              <a:t>th</a:t>
            </a:r>
            <a:r>
              <a:rPr lang="en-US" dirty="0"/>
              <a:t> June 2018 at </a:t>
            </a:r>
            <a:r>
              <a:rPr lang="en-US" dirty="0" err="1"/>
              <a:t>Anfa</a:t>
            </a:r>
            <a:r>
              <a:rPr lang="en-US" dirty="0"/>
              <a:t> Complex, </a:t>
            </a:r>
            <a:r>
              <a:rPr lang="en-US" dirty="0" err="1"/>
              <a:t>Lalitpur</a:t>
            </a:r>
            <a:r>
              <a:rPr lang="en-US" dirty="0"/>
              <a:t>. Hence all are requested to participate in the </a:t>
            </a:r>
          </a:p>
          <a:p>
            <a:pPr>
              <a:buNone/>
            </a:pPr>
            <a:r>
              <a:rPr lang="en-US" dirty="0"/>
              <a:t>event as spectators in order to cheer and give moral support to the players.</a:t>
            </a:r>
          </a:p>
          <a:p>
            <a:pPr>
              <a:buNone/>
            </a:pPr>
            <a:endParaRPr lang="en-US" dirty="0"/>
          </a:p>
          <a:p>
            <a:pPr>
              <a:buNone/>
            </a:pPr>
            <a:r>
              <a:rPr lang="en-US" dirty="0"/>
              <a:t>Buses for the event depart at 12:30 pm on that very day.</a:t>
            </a:r>
          </a:p>
          <a:p>
            <a:pPr>
              <a:buNone/>
            </a:pPr>
            <a:endParaRPr lang="en-US" dirty="0"/>
          </a:p>
          <a:p>
            <a:pPr>
              <a:buNone/>
            </a:pPr>
            <a:r>
              <a:rPr lang="en-US" dirty="0"/>
              <a:t>…………………..</a:t>
            </a:r>
          </a:p>
          <a:p>
            <a:pPr>
              <a:buNone/>
            </a:pPr>
            <a:r>
              <a:rPr lang="en-US" dirty="0" err="1"/>
              <a:t>Dipendra</a:t>
            </a:r>
            <a:r>
              <a:rPr lang="en-US" dirty="0"/>
              <a:t> </a:t>
            </a:r>
            <a:r>
              <a:rPr lang="en-US" dirty="0" err="1"/>
              <a:t>Bhandari</a:t>
            </a:r>
            <a:endParaRPr lang="en-US" dirty="0"/>
          </a:p>
          <a:p>
            <a:pPr>
              <a:buNone/>
            </a:pPr>
            <a:endParaRPr lang="en-US" dirty="0"/>
          </a:p>
          <a:p>
            <a:pPr>
              <a:buNone/>
            </a:pPr>
            <a:r>
              <a:rPr lang="en-US" dirty="0"/>
              <a:t>CC:</a:t>
            </a:r>
          </a:p>
          <a:p>
            <a:pPr>
              <a:buNone/>
            </a:pPr>
            <a:r>
              <a:rPr lang="en-US" dirty="0"/>
              <a:t>The Library Section</a:t>
            </a:r>
          </a:p>
          <a:p>
            <a:pPr>
              <a:buNone/>
            </a:pPr>
            <a:r>
              <a:rPr lang="en-US" dirty="0"/>
              <a:t>The Administration Section</a:t>
            </a:r>
          </a:p>
          <a:p>
            <a:pPr>
              <a:buNone/>
            </a:pPr>
            <a:endParaRPr lang="en-US"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1046" cy="5867400"/>
          </a:xfrm>
        </p:spPr>
        <p:txBody>
          <a:bodyPr>
            <a:normAutofit fontScale="70000" lnSpcReduction="20000"/>
          </a:bodyPr>
          <a:lstStyle/>
          <a:p>
            <a:pPr marL="2743200" lvl="8" indent="0" algn="just">
              <a:buNone/>
            </a:pPr>
            <a:r>
              <a:rPr lang="en-US" sz="2900" b="1" dirty="0" err="1"/>
              <a:t>Uniglobe</a:t>
            </a:r>
            <a:r>
              <a:rPr lang="en-US" sz="2900" b="1" dirty="0"/>
              <a:t> College</a:t>
            </a:r>
          </a:p>
          <a:p>
            <a:pPr marL="2743200" lvl="8" indent="0" algn="just">
              <a:buNone/>
            </a:pPr>
            <a:r>
              <a:rPr lang="en-US" sz="2900" b="1" dirty="0" err="1"/>
              <a:t>Baneshwor</a:t>
            </a:r>
            <a:r>
              <a:rPr lang="en-US" sz="2900" b="1" dirty="0"/>
              <a:t>, Kathmandu	</a:t>
            </a:r>
          </a:p>
          <a:p>
            <a:pPr marL="2743200" lvl="8" indent="0" algn="just">
              <a:buNone/>
            </a:pPr>
            <a:r>
              <a:rPr lang="en-US" sz="2900" b="1" dirty="0"/>
              <a:t>          Memo</a:t>
            </a:r>
          </a:p>
          <a:p>
            <a:pPr marL="0" indent="0" algn="just">
              <a:buNone/>
            </a:pPr>
            <a:r>
              <a:rPr lang="en-US" sz="2625" dirty="0"/>
              <a:t>From: Academic Director</a:t>
            </a:r>
          </a:p>
          <a:p>
            <a:pPr marL="0" indent="0" algn="just">
              <a:buNone/>
            </a:pPr>
            <a:r>
              <a:rPr lang="en-US" sz="2625" dirty="0"/>
              <a:t>To: All faculty members</a:t>
            </a:r>
          </a:p>
          <a:p>
            <a:pPr marL="0" indent="0" algn="just">
              <a:buNone/>
            </a:pPr>
            <a:r>
              <a:rPr lang="en-US" sz="2625" dirty="0"/>
              <a:t>Date: 12 may , 2020</a:t>
            </a:r>
          </a:p>
          <a:p>
            <a:pPr marL="0" indent="0" algn="just">
              <a:buNone/>
            </a:pPr>
            <a:r>
              <a:rPr lang="en-US" sz="2625" dirty="0"/>
              <a:t>Subject: Seminar on Balancing Good Grades and Practical Skills in Management</a:t>
            </a:r>
          </a:p>
          <a:p>
            <a:pPr marL="0" indent="0" algn="just">
              <a:buNone/>
            </a:pPr>
            <a:endParaRPr lang="en-US" sz="2625" dirty="0"/>
          </a:p>
          <a:p>
            <a:pPr marL="0" indent="0" algn="just">
              <a:buNone/>
            </a:pPr>
            <a:r>
              <a:rPr lang="en-US" sz="2625" dirty="0"/>
              <a:t>Uniglobe College is organizing a seminar on “</a:t>
            </a:r>
            <a:r>
              <a:rPr lang="en-US" sz="2625" b="1" dirty="0"/>
              <a:t>Balancing Good Grades and Practical Skills in Management</a:t>
            </a:r>
            <a:r>
              <a:rPr lang="en-US" sz="2625" dirty="0"/>
              <a:t>” detailing as following.</a:t>
            </a:r>
          </a:p>
          <a:p>
            <a:pPr marL="0" indent="0" algn="just">
              <a:buNone/>
            </a:pPr>
            <a:r>
              <a:rPr lang="en-US" sz="2625" dirty="0"/>
              <a:t> All the faculties of the college teaching in BBA and BBA-BI levels are requested to participate in the seminar. It will help to change teaching strategy to share practical knowledge to students.</a:t>
            </a:r>
          </a:p>
          <a:p>
            <a:pPr marL="0" indent="0" algn="just">
              <a:buNone/>
            </a:pPr>
            <a:r>
              <a:rPr lang="en-US" sz="2625" dirty="0"/>
              <a:t>Our respected principal sir has requested all the faculties to participate in this seminar. It is compulsory for all of us to attend this seminar. I hope you all will participate. For your kind reference please find the attached notice.</a:t>
            </a:r>
          </a:p>
          <a:p>
            <a:pPr marL="0" indent="0" algn="just">
              <a:buNone/>
            </a:pPr>
            <a:br>
              <a:rPr lang="en-US" sz="2625" dirty="0"/>
            </a:br>
            <a:r>
              <a:rPr lang="en-US" sz="2625" dirty="0"/>
              <a:t>cc: library section</a:t>
            </a:r>
          </a:p>
          <a:p>
            <a:pPr marL="0" indent="0" algn="just">
              <a:buNone/>
            </a:pPr>
            <a:r>
              <a:rPr lang="en-US" sz="2625" dirty="0"/>
              <a:t>Attachment: Program schedule</a:t>
            </a:r>
          </a:p>
          <a:p>
            <a:pPr marL="0" indent="0" algn="just">
              <a:buNone/>
            </a:pPr>
            <a:r>
              <a:rPr lang="ar-AE" sz="2625" dirty="0"/>
              <a:t>؄</a:t>
            </a:r>
            <a:r>
              <a:rPr lang="en-US" sz="2625" dirty="0"/>
              <a:t>………………………</a:t>
            </a:r>
          </a:p>
          <a:p>
            <a:pPr marL="0" indent="0" algn="just">
              <a:buNone/>
            </a:pPr>
            <a:r>
              <a:rPr lang="en-US" sz="2625" dirty="0"/>
              <a:t>Aashish Mishra</a:t>
            </a:r>
          </a:p>
          <a:p>
            <a:pPr marL="0" indent="0" algn="just">
              <a:buNone/>
            </a:pPr>
            <a:endParaRPr lang="en-US" dirty="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670925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324600"/>
          </a:xfrm>
        </p:spPr>
        <p:txBody>
          <a:bodyPr>
            <a:normAutofit fontScale="55000" lnSpcReduction="20000"/>
          </a:bodyPr>
          <a:lstStyle/>
          <a:p>
            <a:pPr>
              <a:buNone/>
            </a:pPr>
            <a:r>
              <a:rPr lang="en-US" b="1" dirty="0"/>
              <a:t>Negative Memo</a:t>
            </a:r>
          </a:p>
          <a:p>
            <a:pPr algn="ctr">
              <a:buNone/>
            </a:pPr>
            <a:r>
              <a:rPr lang="en-US" dirty="0" err="1"/>
              <a:t>Lakecity</a:t>
            </a:r>
            <a:r>
              <a:rPr lang="en-US" dirty="0"/>
              <a:t> College</a:t>
            </a:r>
          </a:p>
          <a:p>
            <a:pPr algn="ctr">
              <a:buNone/>
            </a:pPr>
            <a:r>
              <a:rPr lang="en-US" dirty="0" err="1"/>
              <a:t>Gairapatan</a:t>
            </a:r>
            <a:r>
              <a:rPr lang="en-US" dirty="0"/>
              <a:t>, Pokhara</a:t>
            </a:r>
          </a:p>
          <a:p>
            <a:pPr algn="ctr">
              <a:buNone/>
            </a:pPr>
            <a:r>
              <a:rPr lang="en-US" dirty="0"/>
              <a:t>Interoffice Memo</a:t>
            </a:r>
          </a:p>
          <a:p>
            <a:pPr>
              <a:buNone/>
            </a:pPr>
            <a:r>
              <a:rPr lang="en-US" dirty="0"/>
              <a:t>From:	The Principal</a:t>
            </a:r>
          </a:p>
          <a:p>
            <a:pPr>
              <a:buNone/>
            </a:pPr>
            <a:r>
              <a:rPr lang="en-US" dirty="0"/>
              <a:t>To:		All Faculty members</a:t>
            </a:r>
          </a:p>
          <a:p>
            <a:pPr>
              <a:buNone/>
            </a:pPr>
            <a:r>
              <a:rPr lang="en-US" dirty="0"/>
              <a:t>Ref No:	988</a:t>
            </a:r>
          </a:p>
          <a:p>
            <a:pPr>
              <a:buNone/>
            </a:pPr>
            <a:r>
              <a:rPr lang="en-US" dirty="0"/>
              <a:t>Date:	5</a:t>
            </a:r>
            <a:r>
              <a:rPr lang="en-US" baseline="30000" dirty="0"/>
              <a:t>th</a:t>
            </a:r>
            <a:r>
              <a:rPr lang="en-US" dirty="0"/>
              <a:t> Nov 2010</a:t>
            </a:r>
          </a:p>
          <a:p>
            <a:pPr>
              <a:buNone/>
            </a:pPr>
            <a:r>
              <a:rPr lang="en-US" dirty="0"/>
              <a:t>Subject: inability to increase the salary</a:t>
            </a:r>
          </a:p>
          <a:p>
            <a:pPr>
              <a:buNone/>
            </a:pPr>
            <a:r>
              <a:rPr lang="en-US" dirty="0"/>
              <a:t>I received your group application regarding the increment of salary as per the rule</a:t>
            </a:r>
          </a:p>
          <a:p>
            <a:pPr>
              <a:buNone/>
            </a:pPr>
            <a:r>
              <a:rPr lang="en-US" dirty="0"/>
              <a:t>of government. But I am sorry to inform you that in this academic year, we will be </a:t>
            </a:r>
          </a:p>
          <a:p>
            <a:pPr>
              <a:buNone/>
            </a:pPr>
            <a:r>
              <a:rPr lang="en-US" dirty="0"/>
              <a:t>unable to address your proposal since this year the college is constructing its own </a:t>
            </a:r>
          </a:p>
          <a:p>
            <a:pPr>
              <a:buNone/>
            </a:pPr>
            <a:r>
              <a:rPr lang="en-US" dirty="0"/>
              <a:t>building. Besides, I make all of your assure that in the coming academic year, we </a:t>
            </a:r>
          </a:p>
          <a:p>
            <a:pPr>
              <a:buNone/>
            </a:pPr>
            <a:r>
              <a:rPr lang="en-US" dirty="0"/>
              <a:t>will certainly increase your salary. </a:t>
            </a:r>
          </a:p>
          <a:p>
            <a:pPr>
              <a:buNone/>
            </a:pPr>
            <a:r>
              <a:rPr lang="en-US" dirty="0"/>
              <a:t>The college administration is highly grateful </a:t>
            </a:r>
            <a:r>
              <a:rPr lang="en-US"/>
              <a:t>to your  support and </a:t>
            </a:r>
            <a:r>
              <a:rPr lang="en-US" dirty="0"/>
              <a:t>corporation. </a:t>
            </a:r>
          </a:p>
          <a:p>
            <a:pPr>
              <a:buNone/>
            </a:pPr>
            <a:endParaRPr lang="en-US" dirty="0"/>
          </a:p>
          <a:p>
            <a:pPr>
              <a:buNone/>
            </a:pPr>
            <a:r>
              <a:rPr lang="en-US" dirty="0"/>
              <a:t>……………</a:t>
            </a:r>
          </a:p>
          <a:p>
            <a:pPr>
              <a:buNone/>
            </a:pPr>
            <a:r>
              <a:rPr lang="en-US" dirty="0" err="1"/>
              <a:t>Ishwar</a:t>
            </a:r>
            <a:r>
              <a:rPr lang="en-US" dirty="0"/>
              <a:t> </a:t>
            </a:r>
            <a:r>
              <a:rPr lang="en-US" dirty="0" err="1"/>
              <a:t>Malla</a:t>
            </a:r>
            <a:endParaRPr lang="en-US" dirty="0"/>
          </a:p>
          <a:p>
            <a:pPr>
              <a:buNone/>
            </a:pPr>
            <a:endParaRPr lang="en-US" dirty="0"/>
          </a:p>
          <a:p>
            <a:pPr>
              <a:buNone/>
            </a:pPr>
            <a:r>
              <a:rPr lang="en-US" dirty="0"/>
              <a:t>Cc:</a:t>
            </a:r>
          </a:p>
          <a:p>
            <a:pPr>
              <a:buNone/>
            </a:pPr>
            <a:r>
              <a:rPr lang="en-US" dirty="0"/>
              <a:t>Non-Teaching staff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096000"/>
          </a:xfrm>
        </p:spPr>
        <p:txBody>
          <a:bodyPr/>
          <a:lstStyle/>
          <a:p>
            <a:pPr>
              <a:buNone/>
            </a:pPr>
            <a:r>
              <a:rPr lang="en-US" dirty="0"/>
              <a:t>	</a:t>
            </a:r>
            <a:r>
              <a:rPr lang="en-US" b="1" dirty="0"/>
              <a:t>Question</a:t>
            </a:r>
          </a:p>
          <a:p>
            <a:pPr>
              <a:buNone/>
            </a:pPr>
            <a:r>
              <a:rPr lang="en-US" dirty="0"/>
              <a:t>	Assume that you are heading the Accounts Division of your Company. Prepare a (status) memo for the Chairman of the Company with statistical details concerning the expenditure incurred in the last six months.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2110</Words>
  <Application>Microsoft Office PowerPoint</Application>
  <PresentationFormat>On-screen Show (4:3)</PresentationFormat>
  <Paragraphs>193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vt:lpstr>
      <vt:lpstr>Calibri</vt:lpstr>
      <vt:lpstr>Google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SURESH</dc:creator>
  <cp:lastModifiedBy>Suresh Dhakal</cp:lastModifiedBy>
  <cp:revision>158</cp:revision>
  <dcterms:created xsi:type="dcterms:W3CDTF">2018-05-17T07:16:04Z</dcterms:created>
  <dcterms:modified xsi:type="dcterms:W3CDTF">2022-06-20T05:05:06Z</dcterms:modified>
</cp:coreProperties>
</file>