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70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5AD-DDD7-4327-975E-AEB82613FC1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E804E-0D37-4B0D-AEB9-C1DC7E02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28AA-7230-4E14-8411-549BE556CA09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1126-6A69-4929-9E6D-ADC33F6F7E6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891-A440-442B-B09C-955E4AE0086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80A2-AC95-40AB-AEA9-77539A96F6D0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B2D1-6325-4ABF-B6EA-E4B02AEE9A4D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B36-8B23-4B54-8A3E-EBE6E9A487CC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B6B5-C5D0-45FA-B8A0-B570FAFE27AA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DDF-F6C9-4E0B-9B1E-3F7C328C95DF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0910-E8C3-48A1-B0DB-4789CFAFD89D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F5EF-2681-438C-AC05-5344807C31B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6C7-E10C-4633-8F6A-C12864F915D2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4CA2-F56C-47EB-9770-7A8EF2E2507E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0B1A9-7E3E-45F1-A6C9-6FA9E482F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</a:t>
            </a:r>
            <a:br>
              <a:rPr lang="en-US" dirty="0"/>
            </a:br>
            <a:r>
              <a:rPr lang="en-US" dirty="0"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FAA2-D8DD-71E4-B76D-A442748A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4D8A-7CFC-4872-A159-DBB0FCFBED18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283E-E173-F0AA-CF22-21FED314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dirty="0"/>
              <a:t>Functions:</a:t>
            </a:r>
          </a:p>
          <a:p>
            <a:r>
              <a:rPr lang="en-US" sz="2800" dirty="0"/>
              <a:t>Segmentation and reassembly</a:t>
            </a:r>
          </a:p>
          <a:p>
            <a:r>
              <a:rPr lang="en-US" sz="2800" dirty="0"/>
              <a:t>Connection control</a:t>
            </a:r>
          </a:p>
          <a:p>
            <a:r>
              <a:rPr lang="en-US" sz="2800" dirty="0"/>
              <a:t>Flow control</a:t>
            </a:r>
          </a:p>
          <a:p>
            <a:r>
              <a:rPr lang="en-US" sz="2800" dirty="0"/>
              <a:t>Error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AFC2-CA48-F3C7-56DE-6F830657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7F61-4B23-4A3D-AC0A-AF6F31AC6F90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AE5DA-88B9-2FF7-8DB0-2B1BA745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Session layer is used to establish, maintain and synchronizes the interaction between communicating devices.</a:t>
            </a:r>
          </a:p>
          <a:p>
            <a:pPr>
              <a:buNone/>
            </a:pPr>
            <a:r>
              <a:rPr lang="en-US" dirty="0"/>
              <a:t>Functions:</a:t>
            </a:r>
          </a:p>
          <a:p>
            <a:pPr algn="just"/>
            <a:r>
              <a:rPr lang="en-US" b="1" dirty="0"/>
              <a:t>Dialog control:</a:t>
            </a:r>
            <a:r>
              <a:rPr lang="en-US" dirty="0"/>
              <a:t> Session layer acts as a dialog controller that creates a dialog between two processes or we can say that it allows the communication between two processes which can be either half-duplex or full-duplex. </a:t>
            </a:r>
          </a:p>
          <a:p>
            <a:pPr algn="just"/>
            <a:r>
              <a:rPr lang="en-US" b="1" dirty="0"/>
              <a:t>Synchronization:</a:t>
            </a:r>
            <a:r>
              <a:rPr lang="en-US" dirty="0"/>
              <a:t> Session layer adds some checkpoints when transmitting the data in a sequence. If some error occurs in the middle of the transmission of data, then the transmission will take place again from the checkpoint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8A41-A62E-DEBA-C73A-E2D4A62E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0607-6154-4829-AD30-40FA869019E9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BE9F0-A25A-F227-3349-3D3CE33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Presentation layer is mainly concerned with the syntax and semantics of the information exchanged between the two systems.</a:t>
            </a:r>
          </a:p>
          <a:p>
            <a:pPr algn="just"/>
            <a:r>
              <a:rPr lang="en-US" dirty="0"/>
              <a:t>It acts as a data translator for a network.</a:t>
            </a:r>
          </a:p>
          <a:p>
            <a:pPr algn="just"/>
            <a:r>
              <a:rPr lang="en-US" dirty="0"/>
              <a:t>This layer is a part of the operating system that converts the data from one presentation format to another format.</a:t>
            </a:r>
          </a:p>
          <a:p>
            <a:pPr algn="just"/>
            <a:r>
              <a:rPr lang="en-US" dirty="0"/>
              <a:t>The Presentation layer is also known as the syntax layer.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CC21-8E86-48A6-B674-8F169890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4347-67A1-47FD-9022-89BD3A8D08CD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0206-4F34-07D6-3489-FB2E161D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Functions:</a:t>
            </a:r>
          </a:p>
          <a:p>
            <a:r>
              <a:rPr lang="en-US" dirty="0"/>
              <a:t>Translation:</a:t>
            </a:r>
          </a:p>
          <a:p>
            <a:r>
              <a:rPr lang="en-US" dirty="0"/>
              <a:t>Encryption:</a:t>
            </a:r>
          </a:p>
          <a:p>
            <a:r>
              <a:rPr lang="en-US" dirty="0"/>
              <a:t>Compression: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EF6B-7C71-2A74-0C53-35ABCBC7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A5FE-8F70-44E3-B45F-7D4441AD1E1F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094F-1A7E-E108-1964-DC8453A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application layer serves as a window for users and application processes to access network service. </a:t>
            </a:r>
          </a:p>
          <a:p>
            <a:pPr algn="just"/>
            <a:r>
              <a:rPr lang="en-US" dirty="0"/>
              <a:t>It handles issues such as network transparency, resource allocation, etc. </a:t>
            </a:r>
          </a:p>
          <a:p>
            <a:pPr algn="just"/>
            <a:r>
              <a:rPr lang="en-US" dirty="0"/>
              <a:t>An application layer is not an application, but it performs the application layer functions. This layer provides the network services to the end-users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44E8-8288-AFC8-962B-7587775E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A97-79CA-428B-8C5B-3F24E3F444D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E7AAF-3ACF-EF8D-2FBA-A7F741B4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Functions:</a:t>
            </a:r>
          </a:p>
          <a:p>
            <a:r>
              <a:rPr lang="en-US" dirty="0"/>
              <a:t>File transfer, access, and management (FTAM): An application layer allows a user to access the files in a remote computer, to retrieve the files from a computer and to manage the files in a remote computer.</a:t>
            </a:r>
          </a:p>
          <a:p>
            <a:r>
              <a:rPr lang="en-US" dirty="0"/>
              <a:t> Mail services: An application layer provides the facility for email forwarding and storage. </a:t>
            </a:r>
          </a:p>
          <a:p>
            <a:r>
              <a:rPr lang="en-US" dirty="0"/>
              <a:t>Directory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7C83-7E53-C38A-5620-A8B606E1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C79B-BB06-4E5D-A037-E5A56E3B3928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0AEB-0020-9EDD-146C-0F45D5AA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Open Systems Interconnection (OSI) Model:</a:t>
            </a:r>
          </a:p>
          <a:p>
            <a:pPr algn="just"/>
            <a:r>
              <a:rPr lang="en-US" dirty="0"/>
              <a:t>An Open System is a set of protocols that allows any two different systems to communicate regardless of their underlying architecture. </a:t>
            </a:r>
          </a:p>
          <a:p>
            <a:pPr algn="just"/>
            <a:r>
              <a:rPr lang="en-US" dirty="0"/>
              <a:t>The purpose of the OSI Model is to show how to facilitate communication between different systems without requiring changes to the logic of the underlying hardware and software. </a:t>
            </a:r>
          </a:p>
          <a:p>
            <a:pPr algn="just"/>
            <a:r>
              <a:rPr lang="en-US" dirty="0"/>
              <a:t>The OSI Model is a model for understanding and designing a network architecture that is flexible, robust, and interoperable.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D5DF-289E-D2A9-023E-AC84BDE7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DCF-00B5-4659-95D7-47DB103B4E56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6A45B-EB55-0384-D899-CDBB97A8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OSI model is a layered framework for the</a:t>
            </a:r>
            <a:br>
              <a:rPr lang="en-US" dirty="0"/>
            </a:br>
            <a:r>
              <a:rPr lang="en-US" dirty="0"/>
              <a:t>design of network systems that allows communication between all types of computer systems.</a:t>
            </a:r>
          </a:p>
          <a:p>
            <a:pPr algn="just"/>
            <a:r>
              <a:rPr lang="en-US" dirty="0"/>
              <a:t> It consists of seven separate but related layers, each of which defines a part of the process of moving information</a:t>
            </a:r>
            <a:br>
              <a:rPr lang="en-US" dirty="0"/>
            </a:br>
            <a:r>
              <a:rPr lang="en-US" dirty="0"/>
              <a:t>across a network.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D1E8-6B73-0B50-4ADC-EBEEEE3E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488D-2A26-40A2-9377-D13CDB7274F4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19C30-5F02-9C4C-E799-E5E526F7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6200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66862-5E97-04DB-8AB5-4193D6A9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6951-CFCF-4C96-8784-0217EB0EEF90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88BF-7025-4D3C-7E6B-3D0ABEF4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F9F5-C0BA-72B4-88E8-081F236C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1D67-FF0E-18EE-2E95-B41315EB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divide the design into small pieces .</a:t>
            </a:r>
          </a:p>
          <a:p>
            <a:r>
              <a:rPr lang="en-US" dirty="0"/>
              <a:t>Each lower layer adds its services to the higher</a:t>
            </a:r>
          </a:p>
          <a:p>
            <a:pPr marL="0" indent="0">
              <a:buNone/>
            </a:pPr>
            <a:r>
              <a:rPr lang="en-US" dirty="0"/>
              <a:t>    layer to provide full set of services.</a:t>
            </a:r>
          </a:p>
          <a:p>
            <a:r>
              <a:rPr lang="en-US" dirty="0"/>
              <a:t>To manage and run the applications.</a:t>
            </a:r>
          </a:p>
          <a:p>
            <a:r>
              <a:rPr lang="en-US" dirty="0"/>
              <a:t>It provides modularity and clear interfaces </a:t>
            </a:r>
            <a:r>
              <a:rPr lang="en-US" dirty="0" err="1"/>
              <a:t>i.e</a:t>
            </a:r>
            <a:r>
              <a:rPr lang="en-US" dirty="0"/>
              <a:t> provides interaction between subsystem.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D8F2-7ABE-D362-E6D9-BEFC10A9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80A2-AC95-40AB-AEA9-77539A96F6D0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E1684-FEF4-6256-D87B-65E0886E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Functions of a Physical layer:</a:t>
            </a:r>
          </a:p>
          <a:p>
            <a:pPr algn="just"/>
            <a:r>
              <a:rPr lang="en-US" b="1" dirty="0"/>
              <a:t>Line Configuration:</a:t>
            </a:r>
            <a:r>
              <a:rPr lang="en-US" dirty="0"/>
              <a:t> It defines the way how two or more devices can be connected physically.</a:t>
            </a:r>
          </a:p>
          <a:p>
            <a:pPr algn="just"/>
            <a:r>
              <a:rPr lang="en-US" b="1" dirty="0"/>
              <a:t>Data Transmission:</a:t>
            </a:r>
            <a:r>
              <a:rPr lang="en-US" dirty="0"/>
              <a:t> It defines the transmission mode whether it is simplex, half-duplex or full-duplex mode between the two devices on the network. </a:t>
            </a:r>
          </a:p>
          <a:p>
            <a:pPr algn="just"/>
            <a:r>
              <a:rPr lang="en-US" b="1" dirty="0"/>
              <a:t>Topology:</a:t>
            </a:r>
            <a:r>
              <a:rPr lang="en-US" dirty="0"/>
              <a:t> It defines the way how network devices are arranged.</a:t>
            </a:r>
          </a:p>
          <a:p>
            <a:pPr algn="just"/>
            <a:r>
              <a:rPr lang="en-US" b="1" dirty="0"/>
              <a:t>Signals:</a:t>
            </a:r>
            <a:r>
              <a:rPr lang="en-US" dirty="0"/>
              <a:t> It determines the type of the signal used for transmitting the information.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BB6F-AD6E-98BF-31E3-AB8EF3F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76D9-5BCC-46BC-B04D-F0535D7C1DD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C62CE-B110-5FE9-E658-B34F4A72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Physical Addressing:</a:t>
            </a:r>
            <a:r>
              <a:rPr lang="en-US" dirty="0"/>
              <a:t> The Data link layer adds a header to the frame that contains a destination address. </a:t>
            </a:r>
          </a:p>
          <a:p>
            <a:pPr algn="just"/>
            <a:r>
              <a:rPr lang="en-US" b="1" dirty="0"/>
              <a:t>Flow Control:</a:t>
            </a:r>
            <a:r>
              <a:rPr lang="en-US" dirty="0"/>
              <a:t> Flow control is the main functionality of the Data-link layer. It is the technique through which the constant data rate is maintained on both the sides so that no data get corrupted</a:t>
            </a:r>
          </a:p>
          <a:p>
            <a:pPr algn="just"/>
            <a:r>
              <a:rPr lang="en-US" b="1" dirty="0"/>
              <a:t>Error Control:</a:t>
            </a:r>
            <a:r>
              <a:rPr lang="en-US" dirty="0"/>
              <a:t> Error control is achieved by adding a calculated value CRC (Cyclic Redundancy Check) that is placed to the Data link layer's trailer which is added to the message frame before it is sent to the physical layer. </a:t>
            </a:r>
          </a:p>
          <a:p>
            <a:pPr algn="just"/>
            <a:r>
              <a:rPr lang="en-US" b="1" dirty="0"/>
              <a:t>Access Control:</a:t>
            </a:r>
            <a:r>
              <a:rPr lang="en-US" dirty="0"/>
              <a:t> When two or more devices are connected to the same communication channel, then the data link layer protocols are used to determine which device has control over the link at a given time.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F741-ABF9-AEFA-63ED-7F27D940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BCC4-B8A9-49D5-B85E-90AC9FF7BD81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7D4AE-A26B-B125-266A-8CA6510B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3. Network Layer:</a:t>
            </a:r>
          </a:p>
          <a:p>
            <a:pPr algn="just"/>
            <a:r>
              <a:rPr lang="en-US" b="1" dirty="0"/>
              <a:t>Internetworking:</a:t>
            </a:r>
            <a:r>
              <a:rPr lang="en-US" dirty="0"/>
              <a:t> An internetworking is the main responsibility of the network layer. It provides a logical connection between different devices.</a:t>
            </a:r>
          </a:p>
          <a:p>
            <a:pPr algn="just"/>
            <a:r>
              <a:rPr lang="en-US" b="1" dirty="0"/>
              <a:t>Addressing:</a:t>
            </a:r>
            <a:r>
              <a:rPr lang="en-US" dirty="0"/>
              <a:t> A Network layer adds the source and destination address to the header of the frame. </a:t>
            </a:r>
          </a:p>
          <a:p>
            <a:pPr algn="just"/>
            <a:r>
              <a:rPr lang="en-US" b="1" dirty="0"/>
              <a:t>Routing:</a:t>
            </a:r>
            <a:r>
              <a:rPr lang="en-US" dirty="0"/>
              <a:t> Routing is the major component of the network layer, and it determines the best optimal path out of the multiple paths from source to the destination.</a:t>
            </a:r>
          </a:p>
          <a:p>
            <a:pPr algn="just"/>
            <a:r>
              <a:rPr lang="en-US" b="1" dirty="0"/>
              <a:t>Packetizing:</a:t>
            </a:r>
            <a:r>
              <a:rPr lang="en-US" dirty="0"/>
              <a:t> A Network Layer receives the packets from the upper layer and converts them into packets. This process is known as Packetizing.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8736-5CEF-20FF-6D1E-43CC407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61C-C9ED-4E2F-B551-C6D27A331C8F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5A59A-421E-E2D2-0234-004C4448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Transport layer is a Layer 4 ensures that messages are transmitted in the order in which they are sent and there is no duplication of data.</a:t>
            </a:r>
          </a:p>
          <a:p>
            <a:pPr algn="just"/>
            <a:r>
              <a:rPr lang="en-US" dirty="0"/>
              <a:t>The main responsibility of the transport layer is to transfer the data completely. </a:t>
            </a:r>
          </a:p>
          <a:p>
            <a:pPr algn="just"/>
            <a:r>
              <a:rPr lang="en-US" dirty="0"/>
              <a:t>It receives the data from the upper layer and converts them into smaller units known as segments. </a:t>
            </a:r>
          </a:p>
          <a:p>
            <a:pPr algn="just"/>
            <a:r>
              <a:rPr lang="en-US" dirty="0"/>
              <a:t>This layer can be termed as an end-to-end layer as it provides a point-to-point connection between source and destination to deliver the data reliably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2EE7-387B-0B5B-120C-5882175C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013-A6D2-41BA-B4F3-538687BAB22C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761D5-BD08-6AAA-3819-940DEA55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B1A9-7E3E-45F1-A6C9-6FA9E482F0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925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Unit 3 Lecture 8</vt:lpstr>
      <vt:lpstr>PowerPoint Presentation</vt:lpstr>
      <vt:lpstr>PowerPoint Presentation</vt:lpstr>
      <vt:lpstr>PowerPoint Presentation</vt:lpstr>
      <vt:lpstr>Why Layered Architecture</vt:lpstr>
      <vt:lpstr>PowerPoint Presentation</vt:lpstr>
      <vt:lpstr>2. Data Link Layer</vt:lpstr>
      <vt:lpstr>PowerPoint Presentation</vt:lpstr>
      <vt:lpstr>3. Transport layer</vt:lpstr>
      <vt:lpstr>PowerPoint Presentation</vt:lpstr>
      <vt:lpstr>5. Session Layer</vt:lpstr>
      <vt:lpstr>6. Presentation Layer</vt:lpstr>
      <vt:lpstr>PowerPoint Presentation</vt:lpstr>
      <vt:lpstr>7. Application 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LH 4</dc:title>
  <dc:creator>D3LL</dc:creator>
  <cp:lastModifiedBy>Saroj Giri</cp:lastModifiedBy>
  <cp:revision>9</cp:revision>
  <dcterms:created xsi:type="dcterms:W3CDTF">2022-01-04T07:05:40Z</dcterms:created>
  <dcterms:modified xsi:type="dcterms:W3CDTF">2023-02-09T02:29:43Z</dcterms:modified>
</cp:coreProperties>
</file>