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8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74A871-4C35-4269-B449-8475776B0F7F}"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A7D7E-5D36-442D-8734-E4F850C982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74A871-4C35-4269-B449-8475776B0F7F}"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A7D7E-5D36-442D-8734-E4F850C982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74A871-4C35-4269-B449-8475776B0F7F}"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A7D7E-5D36-442D-8734-E4F850C982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74A871-4C35-4269-B449-8475776B0F7F}"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A7D7E-5D36-442D-8734-E4F850C982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4A871-4C35-4269-B449-8475776B0F7F}" type="datetimeFigureOut">
              <a:rPr lang="en-US" smtClean="0"/>
              <a:pPr/>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A7D7E-5D36-442D-8734-E4F850C982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74A871-4C35-4269-B449-8475776B0F7F}"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A7D7E-5D36-442D-8734-E4F850C982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74A871-4C35-4269-B449-8475776B0F7F}" type="datetimeFigureOut">
              <a:rPr lang="en-US" smtClean="0"/>
              <a:pPr/>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5A7D7E-5D36-442D-8734-E4F850C982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74A871-4C35-4269-B449-8475776B0F7F}" type="datetimeFigureOut">
              <a:rPr lang="en-US" smtClean="0"/>
              <a:pPr/>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5A7D7E-5D36-442D-8734-E4F850C982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4A871-4C35-4269-B449-8475776B0F7F}" type="datetimeFigureOut">
              <a:rPr lang="en-US" smtClean="0"/>
              <a:pPr/>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5A7D7E-5D36-442D-8734-E4F850C982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74A871-4C35-4269-B449-8475776B0F7F}"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A7D7E-5D36-442D-8734-E4F850C982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74A871-4C35-4269-B449-8475776B0F7F}" type="datetimeFigureOut">
              <a:rPr lang="en-US" smtClean="0"/>
              <a:pPr/>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A7D7E-5D36-442D-8734-E4F850C982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4A871-4C35-4269-B449-8475776B0F7F}" type="datetimeFigureOut">
              <a:rPr lang="en-US" smtClean="0"/>
              <a:pPr/>
              <a:t>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A7D7E-5D36-442D-8734-E4F850C982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3 </a:t>
            </a:r>
            <a:br>
              <a:rPr lang="en-US" dirty="0"/>
            </a:br>
            <a:r>
              <a:rPr lang="en-US"/>
              <a:t>Lecture 9</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pPr>
              <a:buNone/>
            </a:pPr>
            <a:r>
              <a:rPr lang="en-US" dirty="0"/>
              <a:t>4. The Application Layer:</a:t>
            </a:r>
          </a:p>
          <a:p>
            <a:pPr algn="just"/>
            <a:r>
              <a:rPr lang="en-US" dirty="0"/>
              <a:t>The TCP/IP model does not have session or presentation layers.</a:t>
            </a:r>
          </a:p>
          <a:p>
            <a:pPr algn="just"/>
            <a:r>
              <a:rPr lang="en-US" dirty="0"/>
              <a:t> On top of the transport layer is the</a:t>
            </a:r>
            <a:br>
              <a:rPr lang="en-US" dirty="0"/>
            </a:br>
            <a:r>
              <a:rPr lang="en-US" dirty="0"/>
              <a:t>application layer. It contains all the higher-level protocols.</a:t>
            </a:r>
          </a:p>
          <a:p>
            <a:pPr algn="just"/>
            <a:r>
              <a:rPr lang="en-US" dirty="0"/>
              <a:t> The early ones included virtual terminal</a:t>
            </a:r>
            <a:br>
              <a:rPr lang="en-US" dirty="0"/>
            </a:br>
            <a:r>
              <a:rPr lang="en-US" dirty="0"/>
              <a:t>(TELNET), file transfer (FTP), and electronic mail (SMTP).</a:t>
            </a:r>
          </a:p>
          <a:p>
            <a:pPr algn="just"/>
            <a:r>
              <a:rPr lang="en-US" dirty="0"/>
              <a:t>The virtual terminal protocol allows a user on</a:t>
            </a:r>
            <a:br>
              <a:rPr lang="en-US" dirty="0"/>
            </a:br>
            <a:r>
              <a:rPr lang="en-US" dirty="0"/>
              <a:t>one machine to log onto a distant machine and work there.</a:t>
            </a:r>
          </a:p>
          <a:p>
            <a:pPr algn="just"/>
            <a:r>
              <a:rPr lang="en-US" dirty="0"/>
              <a:t>Many other protocols have been</a:t>
            </a:r>
            <a:br>
              <a:rPr lang="en-US" dirty="0"/>
            </a:br>
            <a:r>
              <a:rPr lang="en-US" dirty="0"/>
              <a:t>added to these over the years </a:t>
            </a:r>
            <a:r>
              <a:rPr lang="en-US" dirty="0" err="1"/>
              <a:t>eg</a:t>
            </a:r>
            <a:r>
              <a:rPr lang="en-US" dirty="0"/>
              <a:t> The Domain Name System (DNS) for mapping host names onto their</a:t>
            </a:r>
            <a:br>
              <a:rPr lang="en-US" dirty="0"/>
            </a:br>
            <a:r>
              <a:rPr lang="en-US" dirty="0"/>
              <a:t>network addresses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Vs TCP/IP</a:t>
            </a:r>
          </a:p>
        </p:txBody>
      </p:sp>
      <p:pic>
        <p:nvPicPr>
          <p:cNvPr id="2051" name="Picture 3"/>
          <p:cNvPicPr>
            <a:picLocks noGrp="1" noChangeAspect="1" noChangeArrowheads="1"/>
          </p:cNvPicPr>
          <p:nvPr>
            <p:ph idx="1"/>
          </p:nvPr>
        </p:nvPicPr>
        <p:blipFill>
          <a:blip r:embed="rId2"/>
          <a:srcRect/>
          <a:stretch>
            <a:fillRect/>
          </a:stretch>
        </p:blipFill>
        <p:spPr bwMode="auto">
          <a:xfrm>
            <a:off x="1524000" y="1600200"/>
            <a:ext cx="5334000" cy="4419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pPr>
              <a:buNone/>
            </a:pPr>
            <a:r>
              <a:rPr lang="en-US" dirty="0"/>
              <a:t>Comparison of the OSI and TCP/IP Reference Models:</a:t>
            </a:r>
          </a:p>
          <a:p>
            <a:pPr marL="0" indent="0" algn="just">
              <a:buNone/>
            </a:pPr>
            <a:r>
              <a:rPr lang="en-US" dirty="0"/>
              <a:t>The OSI and TCP/IP reference models have much in common.</a:t>
            </a:r>
          </a:p>
          <a:p>
            <a:pPr algn="just"/>
            <a:r>
              <a:rPr lang="en-US" dirty="0"/>
              <a:t> Both are based on the concept of a stack of</a:t>
            </a:r>
            <a:br>
              <a:rPr lang="en-US" dirty="0"/>
            </a:br>
            <a:r>
              <a:rPr lang="en-US" dirty="0"/>
              <a:t>independent protocols. </a:t>
            </a:r>
          </a:p>
          <a:p>
            <a:pPr algn="just"/>
            <a:r>
              <a:rPr lang="en-US" dirty="0"/>
              <a:t>Also, the functionality of the layers is roughly similar.</a:t>
            </a:r>
          </a:p>
          <a:p>
            <a:pPr algn="just"/>
            <a:r>
              <a:rPr lang="en-US" dirty="0"/>
              <a:t>For example, in both models the layers up through and including the transport layer are there to provide an end-to-end, network- independent transport service to processes wishing to communicate.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76400"/>
            <a:ext cx="8229600" cy="5181600"/>
          </a:xfrm>
        </p:spPr>
        <p:txBody>
          <a:bodyPr>
            <a:normAutofit/>
          </a:bodyPr>
          <a:lstStyle/>
          <a:p>
            <a:pPr algn="just"/>
            <a:r>
              <a:rPr lang="en-US" dirty="0"/>
              <a:t>Again, in both models, the layers above transport are application-oriented users of the transport service. </a:t>
            </a:r>
          </a:p>
          <a:p>
            <a:pPr algn="just"/>
            <a:r>
              <a:rPr lang="en-US" dirty="0"/>
              <a:t>Despite these fundamental similarities, the two models also have many differences Three</a:t>
            </a:r>
            <a:br>
              <a:rPr lang="en-US" dirty="0"/>
            </a:br>
            <a:r>
              <a:rPr lang="en-US" dirty="0"/>
              <a:t>concepts are central to the OSI mode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a:pPr>
            <a:r>
              <a:rPr lang="en-US" dirty="0"/>
              <a:t>Services</a:t>
            </a:r>
          </a:p>
          <a:p>
            <a:pPr marL="514350" indent="-514350">
              <a:buAutoNum type="arabicPeriod"/>
            </a:pPr>
            <a:r>
              <a:rPr lang="en-US" dirty="0"/>
              <a:t> Interfaces</a:t>
            </a:r>
          </a:p>
          <a:p>
            <a:pPr marL="514350" indent="-514350">
              <a:buAutoNum type="arabicPeriod"/>
            </a:pPr>
            <a:r>
              <a:rPr lang="en-US" dirty="0"/>
              <a:t>Protocols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953000"/>
          </a:xfrm>
        </p:spPr>
        <p:txBody>
          <a:bodyPr>
            <a:normAutofit fontScale="85000" lnSpcReduction="20000"/>
          </a:bodyPr>
          <a:lstStyle/>
          <a:p>
            <a:pPr algn="just"/>
            <a:r>
              <a:rPr lang="en-US" dirty="0"/>
              <a:t>Probably the biggest contribution of the OSI model is to make the distinction between these three</a:t>
            </a:r>
            <a:br>
              <a:rPr lang="en-US" dirty="0"/>
            </a:br>
            <a:r>
              <a:rPr lang="en-US" dirty="0"/>
              <a:t>concepts explicit. </a:t>
            </a:r>
          </a:p>
          <a:p>
            <a:pPr algn="just"/>
            <a:r>
              <a:rPr lang="en-US" dirty="0"/>
              <a:t>Each layer performs some services for the layer above it. </a:t>
            </a:r>
          </a:p>
          <a:p>
            <a:pPr algn="just"/>
            <a:r>
              <a:rPr lang="en-US" dirty="0"/>
              <a:t>The service definition tells what the layer does, not how entities above it access it or how the layer works. </a:t>
            </a:r>
          </a:p>
          <a:p>
            <a:pPr algn="just"/>
            <a:r>
              <a:rPr lang="en-US" dirty="0"/>
              <a:t>It defines the layer's semantics.</a:t>
            </a:r>
          </a:p>
          <a:p>
            <a:pPr algn="just"/>
            <a:r>
              <a:rPr lang="en-US" dirty="0"/>
              <a:t>A layer's interface tells the processes above it how to access it. </a:t>
            </a:r>
          </a:p>
          <a:p>
            <a:pPr algn="just"/>
            <a:r>
              <a:rPr lang="en-US" dirty="0"/>
              <a:t>It specifies what the parameters are and what results to expect. </a:t>
            </a:r>
          </a:p>
          <a:p>
            <a:pPr algn="just"/>
            <a:r>
              <a:rPr lang="en-US" dirty="0"/>
              <a:t>It, too, says nothing about how the layer works inside.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buNone/>
            </a:pPr>
            <a:r>
              <a:rPr lang="en-US" dirty="0"/>
              <a:t>TCP/IP (Transmission Control Protocol/Internet Protocol) Suite:</a:t>
            </a:r>
          </a:p>
          <a:p>
            <a:pPr algn="just"/>
            <a:r>
              <a:rPr lang="en-US" dirty="0"/>
              <a:t>The TCP/IP protocol suite was defined as having four layers: host-to-network, internet, transport, and</a:t>
            </a:r>
            <a:br>
              <a:rPr lang="en-US" dirty="0"/>
            </a:br>
            <a:r>
              <a:rPr lang="en-US" dirty="0"/>
              <a:t>application. </a:t>
            </a:r>
          </a:p>
          <a:p>
            <a:pPr algn="just"/>
            <a:r>
              <a:rPr lang="en-US" dirty="0"/>
              <a:t>However, when TCP/IP is compared to OSI, we can say that the host-to-network layer is</a:t>
            </a:r>
            <a:br>
              <a:rPr lang="en-US" dirty="0"/>
            </a:br>
            <a:r>
              <a:rPr lang="en-US" dirty="0"/>
              <a:t>equivalent to the combination of the physical and data link layers. </a:t>
            </a:r>
          </a:p>
          <a:p>
            <a:pPr algn="just"/>
            <a:r>
              <a:rPr lang="en-US" dirty="0"/>
              <a:t>The internet layer is equivalent to the</a:t>
            </a:r>
            <a:br>
              <a:rPr lang="en-US" dirty="0"/>
            </a:br>
            <a:r>
              <a:rPr lang="en-US" dirty="0"/>
              <a:t>network layer, and the application layer is roughly doing the job of the session, presentation, and</a:t>
            </a:r>
            <a:br>
              <a:rPr lang="en-US" dirty="0"/>
            </a:br>
            <a:r>
              <a:rPr lang="en-US" dirty="0"/>
              <a:t>application layers with the transport layer in TCP/IP taking care of part of the duties of the session layer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US" dirty="0"/>
              <a:t>TCP/IP is a hierarchical protocol made up of interactive modules, each of which provides a specific</a:t>
            </a:r>
            <a:br>
              <a:rPr lang="en-US" dirty="0"/>
            </a:br>
            <a:r>
              <a:rPr lang="en-US" dirty="0"/>
              <a:t>functionality; however, the modules are not necessarily interdependent. </a:t>
            </a:r>
          </a:p>
          <a:p>
            <a:pPr algn="just"/>
            <a:r>
              <a:rPr lang="en-US" dirty="0"/>
              <a:t>Whereas the OSI model specifies which functions belong to each of its layers, the layers of the TCP/IP protocol suite contain relatively independent protocols that can be mixed and matched depending on the needs of the system. </a:t>
            </a:r>
          </a:p>
          <a:p>
            <a:pPr algn="just"/>
            <a:r>
              <a:rPr lang="en-US" dirty="0"/>
              <a:t>The term hierarchical means that each upper-level protocol is supported by one or more lower-level protocol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a:t>At the transport layer, TCP/IP defines three protocols: Transmission Control Protocol (TCP), User Datagram Protocol (UDP), and Stream Control Transmission Protocol (SCTP).</a:t>
            </a:r>
          </a:p>
          <a:p>
            <a:pPr algn="just"/>
            <a:r>
              <a:rPr lang="en-US" dirty="0"/>
              <a:t> At the network layer, the main protocol defined by TCP/IP is the Internetworking Protocol (IP); there are also some other protocols that support data movement in this layer.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371600" y="1219200"/>
            <a:ext cx="5562600" cy="5105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dirty="0"/>
              <a:t>1. Host-to-Network Layer:</a:t>
            </a:r>
          </a:p>
          <a:p>
            <a:pPr algn="just"/>
            <a:r>
              <a:rPr lang="en-US" dirty="0"/>
              <a:t>The TCP/IP reference model does not really say much about what happens here, except to point out that the host has to connect to the network using some protocol so it can send IP packets to it. </a:t>
            </a:r>
          </a:p>
          <a:p>
            <a:pPr algn="just"/>
            <a:r>
              <a:rPr lang="en-US" dirty="0"/>
              <a:t>This protocol is not defined and varies from host to host and network to network.</a:t>
            </a:r>
            <a:br>
              <a:rPr lang="en-US" dirty="0"/>
            </a:b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19200"/>
            <a:ext cx="8229600" cy="5029200"/>
          </a:xfrm>
        </p:spPr>
        <p:txBody>
          <a:bodyPr>
            <a:normAutofit fontScale="77500" lnSpcReduction="20000"/>
          </a:bodyPr>
          <a:lstStyle/>
          <a:p>
            <a:pPr>
              <a:buNone/>
            </a:pPr>
            <a:r>
              <a:rPr lang="en-US" dirty="0"/>
              <a:t>2. Internet Layer:</a:t>
            </a:r>
          </a:p>
          <a:p>
            <a:pPr algn="just"/>
            <a:r>
              <a:rPr lang="en-US" dirty="0"/>
              <a:t>Its job is to permit hosts to inject packets into any network and have they travel independently to the destination (potentially on a different network).</a:t>
            </a:r>
          </a:p>
          <a:p>
            <a:pPr algn="just"/>
            <a:r>
              <a:rPr lang="en-US" dirty="0"/>
              <a:t> They may even arrive in a different order than they were</a:t>
            </a:r>
            <a:br>
              <a:rPr lang="en-US" dirty="0"/>
            </a:br>
            <a:r>
              <a:rPr lang="en-US" dirty="0"/>
              <a:t>sent, in which case it is the job of higher layers to rearrange them, if in-order delivery is desired.</a:t>
            </a:r>
          </a:p>
          <a:p>
            <a:pPr algn="just"/>
            <a:r>
              <a:rPr lang="en-US" dirty="0"/>
              <a:t>The internet layer defines an official packet format and protocol called IP (Internet Protocol). </a:t>
            </a:r>
          </a:p>
          <a:p>
            <a:pPr algn="just"/>
            <a:r>
              <a:rPr lang="en-US" dirty="0"/>
              <a:t>The job of the internet layer is to deliver IP packets where they are supposed to go.</a:t>
            </a:r>
          </a:p>
          <a:p>
            <a:pPr algn="just"/>
            <a:r>
              <a:rPr lang="en-US" dirty="0"/>
              <a:t> Packet routing is clearly the major issue here, as is avoiding congestion.</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95400"/>
            <a:ext cx="8229600" cy="5105400"/>
          </a:xfrm>
        </p:spPr>
        <p:txBody>
          <a:bodyPr>
            <a:normAutofit fontScale="92500"/>
          </a:bodyPr>
          <a:lstStyle/>
          <a:p>
            <a:pPr>
              <a:buNone/>
            </a:pPr>
            <a:r>
              <a:rPr lang="en-US" dirty="0"/>
              <a:t>3. The Transport Layer:</a:t>
            </a:r>
          </a:p>
          <a:p>
            <a:pPr algn="just"/>
            <a:r>
              <a:rPr lang="en-US" dirty="0"/>
              <a:t>The layer above the internet layer in the TCP/IP model is now usually called the transport layer. </a:t>
            </a:r>
          </a:p>
          <a:p>
            <a:pPr algn="just"/>
            <a:r>
              <a:rPr lang="en-US" dirty="0"/>
              <a:t>It is designed to allow peer entities on the source and destination hosts to carry on a conversation, just as in the OSI transport layer. </a:t>
            </a:r>
          </a:p>
          <a:p>
            <a:pPr algn="just"/>
            <a:r>
              <a:rPr lang="en-US" dirty="0"/>
              <a:t>Two end-to-end transport protocols have been defined here. The first one, TCP (Transmission Control Protocol), is a reliable connection oriented protocol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lgn="just"/>
            <a:r>
              <a:rPr lang="en-US" dirty="0"/>
              <a:t>It  allows a byte stream originating on one machine to be delivered without error on any other machine in the internet. </a:t>
            </a:r>
          </a:p>
          <a:p>
            <a:pPr algn="just"/>
            <a:r>
              <a:rPr lang="en-US" dirty="0"/>
              <a:t>It fragments the incoming byte stream into discrete messages and passes each one on to the internet layer</a:t>
            </a:r>
          </a:p>
          <a:p>
            <a:pPr algn="just"/>
            <a:r>
              <a:rPr lang="en-US" dirty="0"/>
              <a:t>The second protocol in this layer, UDP (User Datagram Protocol), is an unreliable, connectionless protocol</a:t>
            </a:r>
            <a:br>
              <a:rPr lang="en-US" dirty="0"/>
            </a:br>
            <a:r>
              <a:rPr lang="en-US" dirty="0"/>
              <a:t>for applications that do not want TCP's sequencing or flow control and wish to provide their own.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950</Words>
  <Application>Microsoft Office PowerPoint</Application>
  <PresentationFormat>On-screen Show (4:3)</PresentationFormat>
  <Paragraphs>50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Unit 3  Lecture 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OSI Vs TCP/IP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LH 4</dc:title>
  <dc:creator>D3LL</dc:creator>
  <cp:lastModifiedBy>Saroj Giri</cp:lastModifiedBy>
  <cp:revision>10</cp:revision>
  <dcterms:created xsi:type="dcterms:W3CDTF">2022-01-08T04:06:57Z</dcterms:created>
  <dcterms:modified xsi:type="dcterms:W3CDTF">2023-02-13T15:41:43Z</dcterms:modified>
</cp:coreProperties>
</file>