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31" roundtripDataSignature="AMtx7miXLIPjqAUU60zYMONsAfDWY1Eu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7"/>
          <p:cNvSpPr txBox="1"/>
          <p:nvPr>
            <p:ph type="ctrTitle"/>
          </p:nvPr>
        </p:nvSpPr>
        <p:spPr>
          <a:xfrm>
            <a:off x="685800" y="1597821"/>
            <a:ext cx="7772400" cy="110251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7"/>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7"/>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7"/>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7"/>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6"/>
          <p:cNvSpPr txBox="1"/>
          <p:nvPr>
            <p:ph idx="1" type="body"/>
          </p:nvPr>
        </p:nvSpPr>
        <p:spPr>
          <a:xfrm rot="5400000">
            <a:off x="2874764" y="-1217412"/>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36"/>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6"/>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6"/>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7"/>
          <p:cNvSpPr txBox="1"/>
          <p:nvPr>
            <p:ph type="title"/>
          </p:nvPr>
        </p:nvSpPr>
        <p:spPr>
          <a:xfrm rot="5400000">
            <a:off x="8016478" y="1028702"/>
            <a:ext cx="4388644" cy="2743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7"/>
          <p:cNvSpPr txBox="1"/>
          <p:nvPr>
            <p:ph idx="1" type="body"/>
          </p:nvPr>
        </p:nvSpPr>
        <p:spPr>
          <a:xfrm rot="5400000">
            <a:off x="2453878" y="-1638298"/>
            <a:ext cx="4388644" cy="80772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37"/>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7"/>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7"/>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8"/>
          <p:cNvSpPr txBox="1"/>
          <p:nvPr>
            <p:ph idx="1" type="body"/>
          </p:nvPr>
        </p:nvSpPr>
        <p:spPr>
          <a:xfrm>
            <a:off x="457200" y="1200152"/>
            <a:ext cx="8229600" cy="3394472"/>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8"/>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8"/>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8"/>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9"/>
          <p:cNvSpPr txBox="1"/>
          <p:nvPr>
            <p:ph type="title"/>
          </p:nvPr>
        </p:nvSpPr>
        <p:spPr>
          <a:xfrm>
            <a:off x="722313" y="3305177"/>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9"/>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9"/>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9"/>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9"/>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0"/>
          <p:cNvSpPr txBox="1"/>
          <p:nvPr>
            <p:ph idx="1" type="body"/>
          </p:nvPr>
        </p:nvSpPr>
        <p:spPr>
          <a:xfrm>
            <a:off x="609600" y="1200152"/>
            <a:ext cx="54102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30"/>
          <p:cNvSpPr txBox="1"/>
          <p:nvPr>
            <p:ph idx="2" type="body"/>
          </p:nvPr>
        </p:nvSpPr>
        <p:spPr>
          <a:xfrm>
            <a:off x="6172200" y="1200152"/>
            <a:ext cx="54102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30"/>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0"/>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0"/>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1"/>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31"/>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31"/>
          <p:cNvSpPr txBox="1"/>
          <p:nvPr>
            <p:ph idx="3" type="body"/>
          </p:nvPr>
        </p:nvSpPr>
        <p:spPr>
          <a:xfrm>
            <a:off x="4645027" y="1151335"/>
            <a:ext cx="4041775"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31"/>
          <p:cNvSpPr txBox="1"/>
          <p:nvPr>
            <p:ph idx="4" type="body"/>
          </p:nvPr>
        </p:nvSpPr>
        <p:spPr>
          <a:xfrm>
            <a:off x="4645027" y="1631156"/>
            <a:ext cx="4041775"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31"/>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1"/>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1"/>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2"/>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2"/>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2"/>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3"/>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3"/>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3"/>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4"/>
          <p:cNvSpPr txBox="1"/>
          <p:nvPr>
            <p:ph type="title"/>
          </p:nvPr>
        </p:nvSpPr>
        <p:spPr>
          <a:xfrm>
            <a:off x="457202" y="204787"/>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4"/>
          <p:cNvSpPr txBox="1"/>
          <p:nvPr>
            <p:ph idx="1" type="body"/>
          </p:nvPr>
        </p:nvSpPr>
        <p:spPr>
          <a:xfrm>
            <a:off x="3575050" y="204789"/>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34"/>
          <p:cNvSpPr txBox="1"/>
          <p:nvPr>
            <p:ph idx="2" type="body"/>
          </p:nvPr>
        </p:nvSpPr>
        <p:spPr>
          <a:xfrm>
            <a:off x="457202" y="1076327"/>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34"/>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4"/>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4"/>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5"/>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5"/>
          <p:cNvSpPr/>
          <p:nvPr>
            <p:ph idx="2" type="pic"/>
          </p:nvPr>
        </p:nvSpPr>
        <p:spPr>
          <a:xfrm>
            <a:off x="1792288" y="459581"/>
            <a:ext cx="5486400" cy="3086100"/>
          </a:xfrm>
          <a:prstGeom prst="rect">
            <a:avLst/>
          </a:prstGeom>
          <a:noFill/>
          <a:ln>
            <a:noFill/>
          </a:ln>
        </p:spPr>
      </p:sp>
      <p:sp>
        <p:nvSpPr>
          <p:cNvPr id="68" name="Google Shape;68;p35"/>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35"/>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5"/>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5"/>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6"/>
          <p:cNvSpPr txBox="1"/>
          <p:nvPr>
            <p:ph idx="1" type="body"/>
          </p:nvPr>
        </p:nvSpPr>
        <p:spPr>
          <a:xfrm>
            <a:off x="457200" y="1200152"/>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6"/>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6"/>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6"/>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nvSpPr>
        <p:spPr>
          <a:xfrm>
            <a:off x="8458200" y="194071"/>
            <a:ext cx="533400" cy="320279"/>
          </a:xfrm>
          <a:prstGeom prst="rect">
            <a:avLst/>
          </a:prstGeom>
          <a:noFill/>
          <a:ln>
            <a:noFill/>
          </a:ln>
        </p:spPr>
        <p:txBody>
          <a:bodyPr anchorCtr="0" anchor="ctr" bIns="45700" lIns="91425" spcFirstLastPara="1" rIns="91425" wrap="square" tIns="45700">
            <a:normAutofit fontScale="40000" lnSpcReduction="20000"/>
          </a:bodyPr>
          <a:lstStyle/>
          <a:p>
            <a:pPr indent="0" lvl="0" marL="0" marR="0" rtl="0" algn="l">
              <a:lnSpc>
                <a:spcPct val="100000"/>
              </a:lnSpc>
              <a:spcBef>
                <a:spcPts val="0"/>
              </a:spcBef>
              <a:spcAft>
                <a:spcPts val="0"/>
              </a:spcAft>
              <a:buClr>
                <a:schemeClr val="dk1"/>
              </a:buClr>
              <a:buSzPct val="100000"/>
              <a:buFont typeface="Calibri"/>
              <a:buNone/>
            </a:pPr>
            <a:r>
              <a:t/>
            </a:r>
            <a:endParaRPr b="0" i="0" sz="4400" u="none" cap="none" strike="noStrike">
              <a:solidFill>
                <a:schemeClr val="dk1"/>
              </a:solidFill>
              <a:latin typeface="Calibri"/>
              <a:ea typeface="Calibri"/>
              <a:cs typeface="Calibri"/>
              <a:sym typeface="Calibri"/>
            </a:endParaRPr>
          </a:p>
        </p:txBody>
      </p:sp>
      <p:sp>
        <p:nvSpPr>
          <p:cNvPr id="89" name="Google Shape;89;p1"/>
          <p:cNvSpPr txBox="1"/>
          <p:nvPr/>
        </p:nvSpPr>
        <p:spPr>
          <a:xfrm>
            <a:off x="304800" y="1352550"/>
            <a:ext cx="8686800" cy="218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000" u="none" cap="none" strike="noStrike">
                <a:solidFill>
                  <a:srgbClr val="FF0000"/>
                </a:solidFill>
                <a:latin typeface="Calibri"/>
                <a:ea typeface="Calibri"/>
                <a:cs typeface="Calibri"/>
                <a:sym typeface="Calibri"/>
              </a:rPr>
              <a:t>Chapter 2</a:t>
            </a:r>
            <a:endParaRPr/>
          </a:p>
          <a:p>
            <a:pPr indent="0" lvl="0" marL="0" marR="0" rtl="0" algn="ctr">
              <a:spcBef>
                <a:spcPts val="0"/>
              </a:spcBef>
              <a:spcAft>
                <a:spcPts val="0"/>
              </a:spcAft>
              <a:buNone/>
            </a:pPr>
            <a:r>
              <a:rPr b="1" i="0" lang="en-US" sz="7200" u="none" cap="none" strike="noStrike">
                <a:solidFill>
                  <a:srgbClr val="FF0000"/>
                </a:solidFill>
                <a:latin typeface="Calibri"/>
                <a:ea typeface="Calibri"/>
                <a:cs typeface="Calibri"/>
                <a:sym typeface="Calibri"/>
              </a:rPr>
              <a:t>Programming Logic</a:t>
            </a:r>
            <a:endParaRPr b="1" i="0" sz="72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rPr b="1" lang="en-US" sz="2400">
                <a:solidFill>
                  <a:srgbClr val="FF0000"/>
                </a:solidFill>
                <a:latin typeface="Calibri"/>
                <a:ea typeface="Calibri"/>
                <a:cs typeface="Calibri"/>
                <a:sym typeface="Calibri"/>
              </a:rPr>
              <a:t>By: Er. Amrit Poudel</a:t>
            </a:r>
            <a:endParaRPr b="1" sz="2400">
              <a:solidFill>
                <a:srgbClr val="FF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0"/>
          <p:cNvSpPr txBox="1"/>
          <p:nvPr>
            <p:ph idx="1" type="body"/>
          </p:nvPr>
        </p:nvSpPr>
        <p:spPr>
          <a:xfrm>
            <a:off x="457200" y="872727"/>
            <a:ext cx="4648200" cy="3680224"/>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2000"/>
              <a:buChar char="•"/>
            </a:pPr>
            <a:r>
              <a:rPr lang="en-US" sz="2000"/>
              <a:t>The finally developed program is implemented. </a:t>
            </a:r>
            <a:endParaRPr/>
          </a:p>
          <a:p>
            <a:pPr indent="-342900" lvl="0" marL="342900" rtl="0" algn="l">
              <a:spcBef>
                <a:spcPts val="400"/>
              </a:spcBef>
              <a:spcAft>
                <a:spcPts val="0"/>
              </a:spcAft>
              <a:buClr>
                <a:schemeClr val="dk1"/>
              </a:buClr>
              <a:buSzPts val="2000"/>
              <a:buChar char="•"/>
            </a:pPr>
            <a:r>
              <a:rPr lang="en-US" sz="2000"/>
              <a:t>However, the software has to go for maintenance due to change in technology, client desire and political environment. </a:t>
            </a:r>
            <a:endParaRPr/>
          </a:p>
          <a:p>
            <a:pPr indent="-342900" lvl="0" marL="342900" rtl="0" algn="l">
              <a:spcBef>
                <a:spcPts val="400"/>
              </a:spcBef>
              <a:spcAft>
                <a:spcPts val="0"/>
              </a:spcAft>
              <a:buClr>
                <a:schemeClr val="dk1"/>
              </a:buClr>
              <a:buSzPts val="2000"/>
              <a:buChar char="•"/>
            </a:pPr>
            <a:r>
              <a:rPr lang="en-US" sz="2000"/>
              <a:t>If the user gets any problem or wants any enhancement, then we need to repeat all these phases from the starting, so that the encountered problem is solved or enhancement is added.</a:t>
            </a:r>
            <a:endParaRPr/>
          </a:p>
        </p:txBody>
      </p:sp>
      <p:sp>
        <p:nvSpPr>
          <p:cNvPr id="186" name="Google Shape;186;p10"/>
          <p:cNvSpPr txBox="1"/>
          <p:nvPr/>
        </p:nvSpPr>
        <p:spPr>
          <a:xfrm>
            <a:off x="8458200" y="171450"/>
            <a:ext cx="533400" cy="320279"/>
          </a:xfrm>
          <a:prstGeom prst="rect">
            <a:avLst/>
          </a:prstGeom>
          <a:noFill/>
          <a:ln>
            <a:noFill/>
          </a:ln>
        </p:spPr>
        <p:txBody>
          <a:bodyPr anchorCtr="0" anchor="ctr" bIns="45700" lIns="91425" spcFirstLastPara="1" rIns="91425" wrap="square" tIns="45700">
            <a:normAutofit fontScale="40000" lnSpcReduction="20000"/>
          </a:bodyPr>
          <a:lstStyle/>
          <a:p>
            <a:pPr indent="0" lvl="0" marL="0" marR="0" rtl="0" algn="l">
              <a:lnSpc>
                <a:spcPct val="100000"/>
              </a:lnSpc>
              <a:spcBef>
                <a:spcPts val="0"/>
              </a:spcBef>
              <a:spcAft>
                <a:spcPts val="0"/>
              </a:spcAft>
              <a:buClr>
                <a:schemeClr val="dk1"/>
              </a:buClr>
              <a:buSzPct val="100000"/>
              <a:buFont typeface="Calibri"/>
              <a:buNone/>
            </a:pPr>
            <a:r>
              <a:t/>
            </a:r>
            <a:endParaRPr b="0" i="0" sz="4400" u="none" cap="none" strike="noStrike">
              <a:solidFill>
                <a:schemeClr val="dk1"/>
              </a:solidFill>
              <a:latin typeface="Calibri"/>
              <a:ea typeface="Calibri"/>
              <a:cs typeface="Calibri"/>
              <a:sym typeface="Calibri"/>
            </a:endParaRPr>
          </a:p>
        </p:txBody>
      </p:sp>
      <p:sp>
        <p:nvSpPr>
          <p:cNvPr id="187" name="Google Shape;187;p10"/>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 July 2018</a:t>
            </a:r>
            <a:endParaRPr/>
          </a:p>
        </p:txBody>
      </p:sp>
      <p:sp>
        <p:nvSpPr>
          <p:cNvPr id="188" name="Google Shape;188;p10"/>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9" name="Google Shape;189;p10"/>
          <p:cNvSpPr txBox="1"/>
          <p:nvPr>
            <p:ph type="title"/>
          </p:nvPr>
        </p:nvSpPr>
        <p:spPr>
          <a:xfrm>
            <a:off x="457200" y="102392"/>
            <a:ext cx="8229600" cy="70127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00B050"/>
              </a:buClr>
              <a:buSzPct val="100000"/>
              <a:buFont typeface="Calibri"/>
              <a:buNone/>
            </a:pPr>
            <a:r>
              <a:rPr b="1" lang="en-US">
                <a:solidFill>
                  <a:srgbClr val="00B050"/>
                </a:solidFill>
              </a:rPr>
              <a:t>6. Implementation and Maintenance</a:t>
            </a:r>
            <a:endParaRPr/>
          </a:p>
        </p:txBody>
      </p:sp>
      <p:sp>
        <p:nvSpPr>
          <p:cNvPr id="190" name="Google Shape;190;p10"/>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Programming Logic</a:t>
            </a:r>
            <a:endParaRPr/>
          </a:p>
        </p:txBody>
      </p:sp>
      <p:pic>
        <p:nvPicPr>
          <p:cNvPr id="191" name="Google Shape;191;p10"/>
          <p:cNvPicPr preferRelativeResize="0"/>
          <p:nvPr/>
        </p:nvPicPr>
        <p:blipFill rotWithShape="1">
          <a:blip r:embed="rId3">
            <a:alphaModFix/>
          </a:blip>
          <a:srcRect b="0" l="0" r="3470" t="0"/>
          <a:stretch/>
        </p:blipFill>
        <p:spPr>
          <a:xfrm>
            <a:off x="4953000" y="822718"/>
            <a:ext cx="3771900" cy="3908823"/>
          </a:xfrm>
          <a:prstGeom prst="rect">
            <a:avLst/>
          </a:prstGeom>
          <a:noFill/>
          <a:ln>
            <a:noFill/>
          </a:ln>
        </p:spPr>
      </p:pic>
      <p:sp>
        <p:nvSpPr>
          <p:cNvPr id="192" name="Google Shape;192;p10"/>
          <p:cNvSpPr/>
          <p:nvPr/>
        </p:nvSpPr>
        <p:spPr>
          <a:xfrm>
            <a:off x="5410200" y="1581150"/>
            <a:ext cx="857250" cy="914400"/>
          </a:xfrm>
          <a:prstGeom prst="ellipse">
            <a:avLst/>
          </a:prstGeom>
          <a:solidFill>
            <a:srgbClr val="FF0000">
              <a:alpha val="17647"/>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1"/>
          <p:cNvSpPr txBox="1"/>
          <p:nvPr>
            <p:ph idx="1" type="body"/>
          </p:nvPr>
        </p:nvSpPr>
        <p:spPr>
          <a:xfrm>
            <a:off x="457200" y="872727"/>
            <a:ext cx="4648200" cy="368022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Program documentation starts from the starting of the Software Development Life Cycle (SDLC). </a:t>
            </a:r>
            <a:endParaRPr/>
          </a:p>
          <a:p>
            <a:pPr indent="-342900" lvl="0" marL="342900" rtl="0" algn="l">
              <a:spcBef>
                <a:spcPts val="480"/>
              </a:spcBef>
              <a:spcAft>
                <a:spcPts val="0"/>
              </a:spcAft>
              <a:buClr>
                <a:schemeClr val="dk1"/>
              </a:buClr>
              <a:buSzPts val="2400"/>
              <a:buChar char="•"/>
            </a:pPr>
            <a:r>
              <a:rPr lang="en-US" sz="2400"/>
              <a:t>It keeps most of the information of all phases while developing projects. </a:t>
            </a:r>
            <a:endParaRPr/>
          </a:p>
          <a:p>
            <a:pPr indent="-342900" lvl="0" marL="342900" rtl="0" algn="l">
              <a:spcBef>
                <a:spcPts val="480"/>
              </a:spcBef>
              <a:spcAft>
                <a:spcPts val="0"/>
              </a:spcAft>
              <a:buClr>
                <a:schemeClr val="dk1"/>
              </a:buClr>
              <a:buSzPts val="2400"/>
              <a:buChar char="•"/>
            </a:pPr>
            <a:r>
              <a:rPr lang="en-US" sz="2400"/>
              <a:t>Documentation is used for future reference for both the original programmer and the beginner. </a:t>
            </a:r>
            <a:endParaRPr/>
          </a:p>
        </p:txBody>
      </p:sp>
      <p:sp>
        <p:nvSpPr>
          <p:cNvPr id="198" name="Google Shape;198;p11"/>
          <p:cNvSpPr txBox="1"/>
          <p:nvPr/>
        </p:nvSpPr>
        <p:spPr>
          <a:xfrm>
            <a:off x="8458200" y="171450"/>
            <a:ext cx="533400" cy="320279"/>
          </a:xfrm>
          <a:prstGeom prst="rect">
            <a:avLst/>
          </a:prstGeom>
          <a:noFill/>
          <a:ln>
            <a:noFill/>
          </a:ln>
        </p:spPr>
        <p:txBody>
          <a:bodyPr anchorCtr="0" anchor="ctr" bIns="45700" lIns="91425" spcFirstLastPara="1" rIns="91425" wrap="square" tIns="45700">
            <a:normAutofit fontScale="40000" lnSpcReduction="20000"/>
          </a:bodyPr>
          <a:lstStyle/>
          <a:p>
            <a:pPr indent="0" lvl="0" marL="0" marR="0" rtl="0" algn="l">
              <a:lnSpc>
                <a:spcPct val="100000"/>
              </a:lnSpc>
              <a:spcBef>
                <a:spcPts val="0"/>
              </a:spcBef>
              <a:spcAft>
                <a:spcPts val="0"/>
              </a:spcAft>
              <a:buClr>
                <a:schemeClr val="dk1"/>
              </a:buClr>
              <a:buSzPct val="100000"/>
              <a:buFont typeface="Calibri"/>
              <a:buNone/>
            </a:pPr>
            <a:r>
              <a:t/>
            </a:r>
            <a:endParaRPr b="0" i="0" sz="4400" u="none" cap="none" strike="noStrike">
              <a:solidFill>
                <a:schemeClr val="dk1"/>
              </a:solidFill>
              <a:latin typeface="Calibri"/>
              <a:ea typeface="Calibri"/>
              <a:cs typeface="Calibri"/>
              <a:sym typeface="Calibri"/>
            </a:endParaRPr>
          </a:p>
        </p:txBody>
      </p:sp>
      <p:sp>
        <p:nvSpPr>
          <p:cNvPr id="199" name="Google Shape;199;p11"/>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 July 2018</a:t>
            </a:r>
            <a:endParaRPr/>
          </a:p>
        </p:txBody>
      </p:sp>
      <p:sp>
        <p:nvSpPr>
          <p:cNvPr id="200" name="Google Shape;200;p11"/>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1" name="Google Shape;201;p11"/>
          <p:cNvSpPr txBox="1"/>
          <p:nvPr>
            <p:ph type="title"/>
          </p:nvPr>
        </p:nvSpPr>
        <p:spPr>
          <a:xfrm>
            <a:off x="457200" y="102392"/>
            <a:ext cx="8229600" cy="70127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00B050"/>
              </a:buClr>
              <a:buSzPct val="100000"/>
              <a:buFont typeface="Calibri"/>
              <a:buNone/>
            </a:pPr>
            <a:r>
              <a:rPr b="1" lang="en-US">
                <a:solidFill>
                  <a:srgbClr val="00B050"/>
                </a:solidFill>
              </a:rPr>
              <a:t>7. Documentation</a:t>
            </a:r>
            <a:endParaRPr/>
          </a:p>
        </p:txBody>
      </p:sp>
      <p:sp>
        <p:nvSpPr>
          <p:cNvPr id="202" name="Google Shape;202;p11"/>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Programming Logic</a:t>
            </a:r>
            <a:endParaRPr/>
          </a:p>
        </p:txBody>
      </p:sp>
      <p:pic>
        <p:nvPicPr>
          <p:cNvPr id="203" name="Google Shape;203;p11"/>
          <p:cNvPicPr preferRelativeResize="0"/>
          <p:nvPr/>
        </p:nvPicPr>
        <p:blipFill rotWithShape="1">
          <a:blip r:embed="rId3">
            <a:alphaModFix/>
          </a:blip>
          <a:srcRect b="0" l="0" r="3470" t="0"/>
          <a:stretch/>
        </p:blipFill>
        <p:spPr>
          <a:xfrm>
            <a:off x="4953000" y="822718"/>
            <a:ext cx="3771900" cy="3908823"/>
          </a:xfrm>
          <a:prstGeom prst="rect">
            <a:avLst/>
          </a:prstGeom>
          <a:noFill/>
          <a:ln>
            <a:noFill/>
          </a:ln>
        </p:spPr>
      </p:pic>
      <p:sp>
        <p:nvSpPr>
          <p:cNvPr id="204" name="Google Shape;204;p11"/>
          <p:cNvSpPr/>
          <p:nvPr/>
        </p:nvSpPr>
        <p:spPr>
          <a:xfrm>
            <a:off x="5410200" y="1581150"/>
            <a:ext cx="857250" cy="914400"/>
          </a:xfrm>
          <a:prstGeom prst="ellipse">
            <a:avLst/>
          </a:prstGeom>
          <a:solidFill>
            <a:srgbClr val="FF0000">
              <a:alpha val="17647"/>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2"/>
          <p:cNvSpPr txBox="1"/>
          <p:nvPr>
            <p:ph idx="1" type="body"/>
          </p:nvPr>
        </p:nvSpPr>
        <p:spPr>
          <a:xfrm>
            <a:off x="457200" y="872726"/>
            <a:ext cx="8305800" cy="390882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Tools that are used to provide roadmap for programming.</a:t>
            </a:r>
            <a:endParaRPr/>
          </a:p>
          <a:p>
            <a:pPr indent="-285750" lvl="1" marL="742950" rtl="0" algn="l">
              <a:spcBef>
                <a:spcPts val="400"/>
              </a:spcBef>
              <a:spcAft>
                <a:spcPts val="0"/>
              </a:spcAft>
              <a:buClr>
                <a:schemeClr val="dk1"/>
              </a:buClr>
              <a:buSzPts val="2000"/>
              <a:buChar char="–"/>
            </a:pPr>
            <a:r>
              <a:rPr lang="en-US" sz="2000"/>
              <a:t>Algorithm</a:t>
            </a:r>
            <a:endParaRPr/>
          </a:p>
          <a:p>
            <a:pPr indent="-285750" lvl="1" marL="742950" rtl="0" algn="l">
              <a:spcBef>
                <a:spcPts val="400"/>
              </a:spcBef>
              <a:spcAft>
                <a:spcPts val="0"/>
              </a:spcAft>
              <a:buClr>
                <a:schemeClr val="dk1"/>
              </a:buClr>
              <a:buSzPts val="2000"/>
              <a:buChar char="–"/>
            </a:pPr>
            <a:r>
              <a:rPr lang="en-US" sz="2000"/>
              <a:t>Flowchart</a:t>
            </a:r>
            <a:endParaRPr/>
          </a:p>
          <a:p>
            <a:pPr indent="-285750" lvl="1" marL="742950" rtl="0" algn="l">
              <a:spcBef>
                <a:spcPts val="400"/>
              </a:spcBef>
              <a:spcAft>
                <a:spcPts val="0"/>
              </a:spcAft>
              <a:buClr>
                <a:schemeClr val="dk1"/>
              </a:buClr>
              <a:buSzPts val="2000"/>
              <a:buChar char="–"/>
            </a:pPr>
            <a:r>
              <a:rPr lang="en-US" sz="2000"/>
              <a:t>Pseudocode</a:t>
            </a:r>
            <a:endParaRPr/>
          </a:p>
        </p:txBody>
      </p:sp>
      <p:sp>
        <p:nvSpPr>
          <p:cNvPr id="210" name="Google Shape;210;p12"/>
          <p:cNvSpPr txBox="1"/>
          <p:nvPr/>
        </p:nvSpPr>
        <p:spPr>
          <a:xfrm>
            <a:off x="8458200" y="171450"/>
            <a:ext cx="533400" cy="320279"/>
          </a:xfrm>
          <a:prstGeom prst="rect">
            <a:avLst/>
          </a:prstGeom>
          <a:noFill/>
          <a:ln>
            <a:noFill/>
          </a:ln>
        </p:spPr>
        <p:txBody>
          <a:bodyPr anchorCtr="0" anchor="ctr" bIns="45700" lIns="91425" spcFirstLastPara="1" rIns="91425" wrap="square" tIns="45700">
            <a:normAutofit fontScale="40000" lnSpcReduction="20000"/>
          </a:bodyPr>
          <a:lstStyle/>
          <a:p>
            <a:pPr indent="0" lvl="0" marL="0" marR="0" rtl="0" algn="l">
              <a:lnSpc>
                <a:spcPct val="100000"/>
              </a:lnSpc>
              <a:spcBef>
                <a:spcPts val="0"/>
              </a:spcBef>
              <a:spcAft>
                <a:spcPts val="0"/>
              </a:spcAft>
              <a:buClr>
                <a:schemeClr val="dk1"/>
              </a:buClr>
              <a:buSzPct val="100000"/>
              <a:buFont typeface="Calibri"/>
              <a:buNone/>
            </a:pPr>
            <a:r>
              <a:t/>
            </a:r>
            <a:endParaRPr b="0" i="0" sz="4400" u="none" cap="none" strike="noStrike">
              <a:solidFill>
                <a:schemeClr val="dk1"/>
              </a:solidFill>
              <a:latin typeface="Calibri"/>
              <a:ea typeface="Calibri"/>
              <a:cs typeface="Calibri"/>
              <a:sym typeface="Calibri"/>
            </a:endParaRPr>
          </a:p>
        </p:txBody>
      </p:sp>
      <p:sp>
        <p:nvSpPr>
          <p:cNvPr id="211" name="Google Shape;211;p12"/>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 July 2018</a:t>
            </a:r>
            <a:endParaRPr/>
          </a:p>
        </p:txBody>
      </p:sp>
      <p:sp>
        <p:nvSpPr>
          <p:cNvPr id="212" name="Google Shape;212;p12"/>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3" name="Google Shape;213;p12"/>
          <p:cNvSpPr txBox="1"/>
          <p:nvPr>
            <p:ph type="title"/>
          </p:nvPr>
        </p:nvSpPr>
        <p:spPr>
          <a:xfrm>
            <a:off x="457200" y="102392"/>
            <a:ext cx="8229600" cy="70127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FF0000"/>
              </a:buClr>
              <a:buSzPct val="100000"/>
              <a:buFont typeface="Calibri"/>
              <a:buNone/>
            </a:pPr>
            <a:r>
              <a:rPr b="1" lang="en-US">
                <a:solidFill>
                  <a:srgbClr val="FF0000"/>
                </a:solidFill>
              </a:rPr>
              <a:t>2.2 Program Development Tools</a:t>
            </a:r>
            <a:endParaRPr/>
          </a:p>
        </p:txBody>
      </p:sp>
      <p:sp>
        <p:nvSpPr>
          <p:cNvPr id="214" name="Google Shape;214;p12"/>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Programming Logic</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3"/>
          <p:cNvSpPr txBox="1"/>
          <p:nvPr>
            <p:ph idx="1" type="body"/>
          </p:nvPr>
        </p:nvSpPr>
        <p:spPr>
          <a:xfrm>
            <a:off x="457200" y="872726"/>
            <a:ext cx="8305800" cy="390882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An algorithm is a finite set of instructions written in a sequence that should be followed to solve a given problem. </a:t>
            </a:r>
            <a:endParaRPr/>
          </a:p>
          <a:p>
            <a:pPr indent="-342900" lvl="0" marL="342900" rtl="0" algn="l">
              <a:spcBef>
                <a:spcPts val="480"/>
              </a:spcBef>
              <a:spcAft>
                <a:spcPts val="0"/>
              </a:spcAft>
              <a:buClr>
                <a:schemeClr val="dk1"/>
              </a:buClr>
              <a:buSzPts val="2400"/>
              <a:buChar char="•"/>
            </a:pPr>
            <a:r>
              <a:rPr lang="en-US" sz="2400"/>
              <a:t>The characteristics of algorithm are:</a:t>
            </a:r>
            <a:endParaRPr sz="1600"/>
          </a:p>
          <a:p>
            <a:pPr indent="-285750" lvl="1" marL="742950" rtl="0" algn="l">
              <a:spcBef>
                <a:spcPts val="400"/>
              </a:spcBef>
              <a:spcAft>
                <a:spcPts val="0"/>
              </a:spcAft>
              <a:buClr>
                <a:schemeClr val="dk1"/>
              </a:buClr>
              <a:buSzPts val="2000"/>
              <a:buChar char="–"/>
            </a:pPr>
            <a:r>
              <a:rPr lang="en-US" sz="2000"/>
              <a:t>Inputs should be externally supplied for processing.</a:t>
            </a:r>
            <a:endParaRPr/>
          </a:p>
          <a:p>
            <a:pPr indent="-285750" lvl="1" marL="742950" rtl="0" algn="l">
              <a:spcBef>
                <a:spcPts val="400"/>
              </a:spcBef>
              <a:spcAft>
                <a:spcPts val="0"/>
              </a:spcAft>
              <a:buClr>
                <a:schemeClr val="dk1"/>
              </a:buClr>
              <a:buSzPts val="2000"/>
              <a:buChar char="–"/>
            </a:pPr>
            <a:r>
              <a:rPr lang="en-US" sz="2000"/>
              <a:t>must produce at least one quantity as output.</a:t>
            </a:r>
            <a:endParaRPr/>
          </a:p>
          <a:p>
            <a:pPr indent="-285750" lvl="1" marL="742950" rtl="0" algn="l">
              <a:spcBef>
                <a:spcPts val="400"/>
              </a:spcBef>
              <a:spcAft>
                <a:spcPts val="0"/>
              </a:spcAft>
              <a:buClr>
                <a:schemeClr val="dk1"/>
              </a:buClr>
              <a:buSzPts val="2000"/>
              <a:buChar char="–"/>
            </a:pPr>
            <a:r>
              <a:rPr lang="en-US" sz="2000"/>
              <a:t>Each instruction in algorithm must be clear. </a:t>
            </a:r>
            <a:endParaRPr/>
          </a:p>
          <a:p>
            <a:pPr indent="-285750" lvl="1" marL="742950" rtl="0" algn="l">
              <a:spcBef>
                <a:spcPts val="400"/>
              </a:spcBef>
              <a:spcAft>
                <a:spcPts val="0"/>
              </a:spcAft>
              <a:buClr>
                <a:schemeClr val="dk1"/>
              </a:buClr>
              <a:buSzPts val="2000"/>
              <a:buChar char="–"/>
            </a:pPr>
            <a:r>
              <a:rPr lang="en-US" sz="2000"/>
              <a:t>should terminate after a finite number of steps.</a:t>
            </a:r>
            <a:endParaRPr/>
          </a:p>
          <a:p>
            <a:pPr indent="-285750" lvl="1" marL="742950" rtl="0" algn="l">
              <a:spcBef>
                <a:spcPts val="400"/>
              </a:spcBef>
              <a:spcAft>
                <a:spcPts val="0"/>
              </a:spcAft>
              <a:buClr>
                <a:schemeClr val="dk1"/>
              </a:buClr>
              <a:buSzPts val="2000"/>
              <a:buChar char="–"/>
            </a:pPr>
            <a:r>
              <a:rPr lang="en-US" sz="2000"/>
              <a:t>Must be effective and implementable. </a:t>
            </a:r>
            <a:endParaRPr/>
          </a:p>
        </p:txBody>
      </p:sp>
      <p:sp>
        <p:nvSpPr>
          <p:cNvPr id="220" name="Google Shape;220;p13"/>
          <p:cNvSpPr txBox="1"/>
          <p:nvPr/>
        </p:nvSpPr>
        <p:spPr>
          <a:xfrm>
            <a:off x="8458200" y="171450"/>
            <a:ext cx="533400" cy="320279"/>
          </a:xfrm>
          <a:prstGeom prst="rect">
            <a:avLst/>
          </a:prstGeom>
          <a:noFill/>
          <a:ln>
            <a:noFill/>
          </a:ln>
        </p:spPr>
        <p:txBody>
          <a:bodyPr anchorCtr="0" anchor="ctr" bIns="45700" lIns="91425" spcFirstLastPara="1" rIns="91425" wrap="square" tIns="45700">
            <a:normAutofit fontScale="40000" lnSpcReduction="20000"/>
          </a:bodyPr>
          <a:lstStyle/>
          <a:p>
            <a:pPr indent="0" lvl="0" marL="0" marR="0" rtl="0" algn="l">
              <a:lnSpc>
                <a:spcPct val="100000"/>
              </a:lnSpc>
              <a:spcBef>
                <a:spcPts val="0"/>
              </a:spcBef>
              <a:spcAft>
                <a:spcPts val="0"/>
              </a:spcAft>
              <a:buClr>
                <a:schemeClr val="dk1"/>
              </a:buClr>
              <a:buSzPct val="100000"/>
              <a:buFont typeface="Calibri"/>
              <a:buNone/>
            </a:pPr>
            <a:r>
              <a:t/>
            </a:r>
            <a:endParaRPr b="0" i="0" sz="4400" u="none" cap="none" strike="noStrike">
              <a:solidFill>
                <a:schemeClr val="dk1"/>
              </a:solidFill>
              <a:latin typeface="Calibri"/>
              <a:ea typeface="Calibri"/>
              <a:cs typeface="Calibri"/>
              <a:sym typeface="Calibri"/>
            </a:endParaRPr>
          </a:p>
        </p:txBody>
      </p:sp>
      <p:sp>
        <p:nvSpPr>
          <p:cNvPr id="221" name="Google Shape;221;p13"/>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 July 2018</a:t>
            </a:r>
            <a:endParaRPr/>
          </a:p>
        </p:txBody>
      </p:sp>
      <p:sp>
        <p:nvSpPr>
          <p:cNvPr id="222" name="Google Shape;222;p13"/>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3" name="Google Shape;223;p13"/>
          <p:cNvSpPr txBox="1"/>
          <p:nvPr>
            <p:ph type="title"/>
          </p:nvPr>
        </p:nvSpPr>
        <p:spPr>
          <a:xfrm>
            <a:off x="457200" y="102392"/>
            <a:ext cx="8229600" cy="70127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00B050"/>
              </a:buClr>
              <a:buSzPct val="100000"/>
              <a:buFont typeface="Calibri"/>
              <a:buNone/>
            </a:pPr>
            <a:r>
              <a:rPr b="1" lang="en-US">
                <a:solidFill>
                  <a:srgbClr val="00B050"/>
                </a:solidFill>
              </a:rPr>
              <a:t>1. Algorithm</a:t>
            </a:r>
            <a:endParaRPr/>
          </a:p>
        </p:txBody>
      </p:sp>
      <p:sp>
        <p:nvSpPr>
          <p:cNvPr id="224" name="Google Shape;224;p13"/>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Programming Logic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4"/>
          <p:cNvSpPr txBox="1"/>
          <p:nvPr>
            <p:ph idx="1" type="body"/>
          </p:nvPr>
        </p:nvSpPr>
        <p:spPr>
          <a:xfrm>
            <a:off x="457200" y="803670"/>
            <a:ext cx="4648200" cy="397788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is a diagrammatic representation of the procedures for solving a problem. </a:t>
            </a:r>
            <a:endParaRPr/>
          </a:p>
          <a:p>
            <a:pPr indent="-342900" lvl="0" marL="342900" rtl="0" algn="l">
              <a:spcBef>
                <a:spcPts val="480"/>
              </a:spcBef>
              <a:spcAft>
                <a:spcPts val="0"/>
              </a:spcAft>
              <a:buClr>
                <a:schemeClr val="dk1"/>
              </a:buClr>
              <a:buSzPts val="2400"/>
              <a:buChar char="•"/>
            </a:pPr>
            <a:r>
              <a:rPr lang="en-US" sz="2400"/>
              <a:t>Simply, it is graphical representation of algorithm. </a:t>
            </a:r>
            <a:endParaRPr/>
          </a:p>
          <a:p>
            <a:pPr indent="-342900" lvl="0" marL="342900" rtl="0" algn="l">
              <a:spcBef>
                <a:spcPts val="480"/>
              </a:spcBef>
              <a:spcAft>
                <a:spcPts val="0"/>
              </a:spcAft>
              <a:buClr>
                <a:schemeClr val="dk1"/>
              </a:buClr>
              <a:buSzPts val="2400"/>
              <a:buChar char="•"/>
            </a:pPr>
            <a:r>
              <a:rPr lang="en-US" sz="2400"/>
              <a:t>It consists of a set of symbols for different functions which help a programmer to solve a given problem. </a:t>
            </a:r>
            <a:endParaRPr/>
          </a:p>
          <a:p>
            <a:pPr indent="-215900" lvl="0" marL="342900" rtl="0" algn="l">
              <a:spcBef>
                <a:spcPts val="400"/>
              </a:spcBef>
              <a:spcAft>
                <a:spcPts val="0"/>
              </a:spcAft>
              <a:buClr>
                <a:schemeClr val="dk1"/>
              </a:buClr>
              <a:buSzPts val="2000"/>
              <a:buNone/>
            </a:pPr>
            <a:r>
              <a:t/>
            </a:r>
            <a:endParaRPr sz="2000"/>
          </a:p>
        </p:txBody>
      </p:sp>
      <p:sp>
        <p:nvSpPr>
          <p:cNvPr id="230" name="Google Shape;230;p14"/>
          <p:cNvSpPr txBox="1"/>
          <p:nvPr/>
        </p:nvSpPr>
        <p:spPr>
          <a:xfrm>
            <a:off x="8458200" y="171450"/>
            <a:ext cx="533400" cy="320279"/>
          </a:xfrm>
          <a:prstGeom prst="rect">
            <a:avLst/>
          </a:prstGeom>
          <a:noFill/>
          <a:ln>
            <a:noFill/>
          </a:ln>
        </p:spPr>
        <p:txBody>
          <a:bodyPr anchorCtr="0" anchor="ctr" bIns="45700" lIns="91425" spcFirstLastPara="1" rIns="91425" wrap="square" tIns="45700">
            <a:normAutofit fontScale="40000" lnSpcReduction="20000"/>
          </a:bodyPr>
          <a:lstStyle/>
          <a:p>
            <a:pPr indent="0" lvl="0" marL="0" marR="0" rtl="0" algn="l">
              <a:lnSpc>
                <a:spcPct val="100000"/>
              </a:lnSpc>
              <a:spcBef>
                <a:spcPts val="0"/>
              </a:spcBef>
              <a:spcAft>
                <a:spcPts val="0"/>
              </a:spcAft>
              <a:buClr>
                <a:schemeClr val="dk1"/>
              </a:buClr>
              <a:buSzPct val="100000"/>
              <a:buFont typeface="Calibri"/>
              <a:buNone/>
            </a:pPr>
            <a:r>
              <a:t/>
            </a:r>
            <a:endParaRPr b="0" i="0" sz="4400" u="none" cap="none" strike="noStrike">
              <a:solidFill>
                <a:schemeClr val="dk1"/>
              </a:solidFill>
              <a:latin typeface="Calibri"/>
              <a:ea typeface="Calibri"/>
              <a:cs typeface="Calibri"/>
              <a:sym typeface="Calibri"/>
            </a:endParaRPr>
          </a:p>
        </p:txBody>
      </p:sp>
      <p:sp>
        <p:nvSpPr>
          <p:cNvPr id="231" name="Google Shape;231;p14"/>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 July 2018</a:t>
            </a:r>
            <a:endParaRPr/>
          </a:p>
        </p:txBody>
      </p:sp>
      <p:sp>
        <p:nvSpPr>
          <p:cNvPr id="232" name="Google Shape;232;p14"/>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3" name="Google Shape;233;p14"/>
          <p:cNvSpPr txBox="1"/>
          <p:nvPr>
            <p:ph type="title"/>
          </p:nvPr>
        </p:nvSpPr>
        <p:spPr>
          <a:xfrm>
            <a:off x="457200" y="102392"/>
            <a:ext cx="8229600" cy="70127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00B050"/>
              </a:buClr>
              <a:buSzPct val="100000"/>
              <a:buFont typeface="Calibri"/>
              <a:buNone/>
            </a:pPr>
            <a:r>
              <a:rPr b="1" lang="en-US">
                <a:solidFill>
                  <a:srgbClr val="00B050"/>
                </a:solidFill>
              </a:rPr>
              <a:t>2. Flowchart</a:t>
            </a:r>
            <a:endParaRPr/>
          </a:p>
        </p:txBody>
      </p:sp>
      <p:sp>
        <p:nvSpPr>
          <p:cNvPr id="234" name="Google Shape;234;p14"/>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Programming Logic</a:t>
            </a:r>
            <a:endParaRPr/>
          </a:p>
        </p:txBody>
      </p:sp>
      <p:pic>
        <p:nvPicPr>
          <p:cNvPr id="235" name="Google Shape;235;p14"/>
          <p:cNvPicPr preferRelativeResize="0"/>
          <p:nvPr/>
        </p:nvPicPr>
        <p:blipFill rotWithShape="1">
          <a:blip r:embed="rId3">
            <a:alphaModFix/>
          </a:blip>
          <a:srcRect b="0" l="0" r="0" t="0"/>
          <a:stretch/>
        </p:blipFill>
        <p:spPr>
          <a:xfrm>
            <a:off x="5448300" y="861416"/>
            <a:ext cx="3009900" cy="3848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5"/>
          <p:cNvSpPr txBox="1"/>
          <p:nvPr>
            <p:ph idx="1" type="body"/>
          </p:nvPr>
        </p:nvSpPr>
        <p:spPr>
          <a:xfrm>
            <a:off x="457200" y="872726"/>
            <a:ext cx="8305800" cy="390882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A false coding irrespective to any programming language.</a:t>
            </a:r>
            <a:endParaRPr/>
          </a:p>
          <a:p>
            <a:pPr indent="-342900" lvl="0" marL="342900" rtl="0" algn="l">
              <a:spcBef>
                <a:spcPts val="480"/>
              </a:spcBef>
              <a:spcAft>
                <a:spcPts val="0"/>
              </a:spcAft>
              <a:buClr>
                <a:schemeClr val="dk1"/>
              </a:buClr>
              <a:buSzPts val="2400"/>
              <a:buChar char="•"/>
            </a:pPr>
            <a:r>
              <a:rPr lang="en-US" sz="2400"/>
              <a:t>Pseudocode is an informal way of programming description that does not require any strict programming language syntax or underlying technology considerations. </a:t>
            </a:r>
            <a:endParaRPr/>
          </a:p>
          <a:p>
            <a:pPr indent="-342900" lvl="0" marL="342900" rtl="0" algn="l">
              <a:spcBef>
                <a:spcPts val="480"/>
              </a:spcBef>
              <a:spcAft>
                <a:spcPts val="0"/>
              </a:spcAft>
              <a:buClr>
                <a:schemeClr val="dk1"/>
              </a:buClr>
              <a:buSzPts val="2400"/>
              <a:buChar char="•"/>
            </a:pPr>
            <a:r>
              <a:rPr lang="en-US" sz="2400"/>
              <a:t>It is used for creating an outline or a rough draft of a program.</a:t>
            </a:r>
            <a:endParaRPr sz="1600"/>
          </a:p>
        </p:txBody>
      </p:sp>
      <p:sp>
        <p:nvSpPr>
          <p:cNvPr id="241" name="Google Shape;241;p15"/>
          <p:cNvSpPr txBox="1"/>
          <p:nvPr/>
        </p:nvSpPr>
        <p:spPr>
          <a:xfrm>
            <a:off x="8458200" y="171450"/>
            <a:ext cx="533400" cy="320279"/>
          </a:xfrm>
          <a:prstGeom prst="rect">
            <a:avLst/>
          </a:prstGeom>
          <a:noFill/>
          <a:ln>
            <a:noFill/>
          </a:ln>
        </p:spPr>
        <p:txBody>
          <a:bodyPr anchorCtr="0" anchor="ctr" bIns="45700" lIns="91425" spcFirstLastPara="1" rIns="91425" wrap="square" tIns="45700">
            <a:normAutofit fontScale="40000" lnSpcReduction="20000"/>
          </a:bodyPr>
          <a:lstStyle/>
          <a:p>
            <a:pPr indent="0" lvl="0" marL="0" marR="0" rtl="0" algn="l">
              <a:lnSpc>
                <a:spcPct val="100000"/>
              </a:lnSpc>
              <a:spcBef>
                <a:spcPts val="0"/>
              </a:spcBef>
              <a:spcAft>
                <a:spcPts val="0"/>
              </a:spcAft>
              <a:buClr>
                <a:schemeClr val="dk1"/>
              </a:buClr>
              <a:buSzPct val="100000"/>
              <a:buFont typeface="Calibri"/>
              <a:buNone/>
            </a:pPr>
            <a:r>
              <a:t/>
            </a:r>
            <a:endParaRPr b="0" i="0" sz="4400" u="none" cap="none" strike="noStrike">
              <a:solidFill>
                <a:schemeClr val="dk1"/>
              </a:solidFill>
              <a:latin typeface="Calibri"/>
              <a:ea typeface="Calibri"/>
              <a:cs typeface="Calibri"/>
              <a:sym typeface="Calibri"/>
            </a:endParaRPr>
          </a:p>
        </p:txBody>
      </p:sp>
      <p:sp>
        <p:nvSpPr>
          <p:cNvPr id="242" name="Google Shape;242;p15"/>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 July 2018</a:t>
            </a:r>
            <a:endParaRPr/>
          </a:p>
        </p:txBody>
      </p:sp>
      <p:sp>
        <p:nvSpPr>
          <p:cNvPr id="243" name="Google Shape;243;p15"/>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4" name="Google Shape;244;p15"/>
          <p:cNvSpPr txBox="1"/>
          <p:nvPr>
            <p:ph type="title"/>
          </p:nvPr>
        </p:nvSpPr>
        <p:spPr>
          <a:xfrm>
            <a:off x="457200" y="102392"/>
            <a:ext cx="8229600" cy="70127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00B050"/>
              </a:buClr>
              <a:buSzPct val="100000"/>
              <a:buFont typeface="Calibri"/>
              <a:buNone/>
            </a:pPr>
            <a:r>
              <a:rPr b="1" lang="en-US">
                <a:solidFill>
                  <a:srgbClr val="00B050"/>
                </a:solidFill>
              </a:rPr>
              <a:t>3. Pseudocode</a:t>
            </a:r>
            <a:endParaRPr/>
          </a:p>
        </p:txBody>
      </p:sp>
      <p:sp>
        <p:nvSpPr>
          <p:cNvPr id="245" name="Google Shape;245;p15"/>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Programming Logic</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6"/>
          <p:cNvSpPr txBox="1"/>
          <p:nvPr>
            <p:ph idx="1" type="body"/>
          </p:nvPr>
        </p:nvSpPr>
        <p:spPr>
          <a:xfrm>
            <a:off x="457200" y="803670"/>
            <a:ext cx="2667000" cy="397788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None/>
            </a:pPr>
            <a:r>
              <a:rPr b="1" lang="en-US" sz="2800"/>
              <a:t>Algorithm:</a:t>
            </a:r>
            <a:endParaRPr sz="2800"/>
          </a:p>
          <a:p>
            <a:pPr indent="-457200" lvl="1" marL="457200" rtl="0" algn="l">
              <a:spcBef>
                <a:spcPts val="400"/>
              </a:spcBef>
              <a:spcAft>
                <a:spcPts val="0"/>
              </a:spcAft>
              <a:buClr>
                <a:schemeClr val="dk1"/>
              </a:buClr>
              <a:buSzPts val="2000"/>
              <a:buFont typeface="Calibri"/>
              <a:buAutoNum type="arabicPeriod"/>
            </a:pPr>
            <a:r>
              <a:rPr lang="en-US" sz="2000"/>
              <a:t>Start</a:t>
            </a:r>
            <a:endParaRPr/>
          </a:p>
          <a:p>
            <a:pPr indent="-457200" lvl="1" marL="457200" rtl="0" algn="l">
              <a:spcBef>
                <a:spcPts val="400"/>
              </a:spcBef>
              <a:spcAft>
                <a:spcPts val="0"/>
              </a:spcAft>
              <a:buClr>
                <a:schemeClr val="dk1"/>
              </a:buClr>
              <a:buSzPts val="2000"/>
              <a:buFont typeface="Calibri"/>
              <a:buAutoNum type="arabicPeriod"/>
            </a:pPr>
            <a:r>
              <a:rPr lang="en-US" sz="2000"/>
              <a:t>Take inputs Principal, Rate and No of years (i.e P, R, N)</a:t>
            </a:r>
            <a:endParaRPr/>
          </a:p>
          <a:p>
            <a:pPr indent="-457200" lvl="1" marL="457200" rtl="0" algn="l">
              <a:spcBef>
                <a:spcPts val="400"/>
              </a:spcBef>
              <a:spcAft>
                <a:spcPts val="0"/>
              </a:spcAft>
              <a:buClr>
                <a:schemeClr val="dk1"/>
              </a:buClr>
              <a:buSzPts val="2000"/>
              <a:buFont typeface="Calibri"/>
              <a:buAutoNum type="arabicPeriod"/>
            </a:pPr>
            <a:r>
              <a:rPr lang="en-US" sz="2000"/>
              <a:t>Calculate interest (I)</a:t>
            </a:r>
            <a:endParaRPr/>
          </a:p>
          <a:p>
            <a:pPr indent="-457200" lvl="1" marL="457200" rtl="0" algn="l">
              <a:spcBef>
                <a:spcPts val="400"/>
              </a:spcBef>
              <a:spcAft>
                <a:spcPts val="0"/>
              </a:spcAft>
              <a:buClr>
                <a:schemeClr val="dk1"/>
              </a:buClr>
              <a:buSzPts val="2000"/>
              <a:buFont typeface="Calibri"/>
              <a:buAutoNum type="arabicPeriod"/>
            </a:pPr>
            <a:r>
              <a:rPr lang="en-US" sz="2000"/>
              <a:t>Display Interest</a:t>
            </a:r>
            <a:endParaRPr/>
          </a:p>
          <a:p>
            <a:pPr indent="-457200" lvl="1" marL="457200" rtl="0" algn="l">
              <a:spcBef>
                <a:spcPts val="400"/>
              </a:spcBef>
              <a:spcAft>
                <a:spcPts val="0"/>
              </a:spcAft>
              <a:buClr>
                <a:schemeClr val="dk1"/>
              </a:buClr>
              <a:buSzPts val="2000"/>
              <a:buFont typeface="Calibri"/>
              <a:buAutoNum type="arabicPeriod"/>
            </a:pPr>
            <a:r>
              <a:rPr lang="en-US" sz="2000"/>
              <a:t>Stop</a:t>
            </a:r>
            <a:endParaRPr/>
          </a:p>
          <a:p>
            <a:pPr indent="-457200" lvl="0" marL="457200" rtl="0" algn="l">
              <a:spcBef>
                <a:spcPts val="400"/>
              </a:spcBef>
              <a:spcAft>
                <a:spcPts val="0"/>
              </a:spcAft>
              <a:buClr>
                <a:schemeClr val="dk1"/>
              </a:buClr>
              <a:buSzPts val="2000"/>
              <a:buNone/>
            </a:pPr>
            <a:r>
              <a:t/>
            </a:r>
            <a:endParaRPr sz="2000"/>
          </a:p>
        </p:txBody>
      </p:sp>
      <p:sp>
        <p:nvSpPr>
          <p:cNvPr id="251" name="Google Shape;251;p16"/>
          <p:cNvSpPr txBox="1"/>
          <p:nvPr/>
        </p:nvSpPr>
        <p:spPr>
          <a:xfrm>
            <a:off x="8458200" y="171450"/>
            <a:ext cx="533400" cy="320279"/>
          </a:xfrm>
          <a:prstGeom prst="rect">
            <a:avLst/>
          </a:prstGeom>
          <a:noFill/>
          <a:ln>
            <a:noFill/>
          </a:ln>
        </p:spPr>
        <p:txBody>
          <a:bodyPr anchorCtr="0" anchor="ctr" bIns="45700" lIns="91425" spcFirstLastPara="1" rIns="91425" wrap="square" tIns="45700">
            <a:normAutofit fontScale="40000" lnSpcReduction="20000"/>
          </a:bodyPr>
          <a:lstStyle/>
          <a:p>
            <a:pPr indent="0" lvl="0" marL="0" marR="0" rtl="0" algn="l">
              <a:lnSpc>
                <a:spcPct val="100000"/>
              </a:lnSpc>
              <a:spcBef>
                <a:spcPts val="0"/>
              </a:spcBef>
              <a:spcAft>
                <a:spcPts val="0"/>
              </a:spcAft>
              <a:buClr>
                <a:schemeClr val="dk1"/>
              </a:buClr>
              <a:buSzPct val="100000"/>
              <a:buFont typeface="Calibri"/>
              <a:buNone/>
            </a:pPr>
            <a:r>
              <a:t/>
            </a:r>
            <a:endParaRPr b="0" i="0" sz="4400" u="none" cap="none" strike="noStrike">
              <a:solidFill>
                <a:schemeClr val="dk1"/>
              </a:solidFill>
              <a:latin typeface="Calibri"/>
              <a:ea typeface="Calibri"/>
              <a:cs typeface="Calibri"/>
              <a:sym typeface="Calibri"/>
            </a:endParaRPr>
          </a:p>
        </p:txBody>
      </p:sp>
      <p:sp>
        <p:nvSpPr>
          <p:cNvPr id="252" name="Google Shape;252;p16"/>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 July 2018</a:t>
            </a:r>
            <a:endParaRPr/>
          </a:p>
        </p:txBody>
      </p:sp>
      <p:sp>
        <p:nvSpPr>
          <p:cNvPr id="253" name="Google Shape;253;p16"/>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4" name="Google Shape;254;p16"/>
          <p:cNvSpPr txBox="1"/>
          <p:nvPr>
            <p:ph type="title"/>
          </p:nvPr>
        </p:nvSpPr>
        <p:spPr>
          <a:xfrm>
            <a:off x="457200" y="102392"/>
            <a:ext cx="8229600" cy="70127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70C0"/>
              </a:buClr>
              <a:buSzPts val="2400"/>
              <a:buFont typeface="Calibri"/>
              <a:buNone/>
            </a:pPr>
            <a:r>
              <a:rPr b="1" lang="en-US" sz="2400">
                <a:solidFill>
                  <a:srgbClr val="0070C0"/>
                </a:solidFill>
              </a:rPr>
              <a:t>1. Write an algorithm and draw a flowchart to find out the simple interest. Also write the pseudocode.</a:t>
            </a:r>
            <a:endParaRPr/>
          </a:p>
        </p:txBody>
      </p:sp>
      <p:sp>
        <p:nvSpPr>
          <p:cNvPr id="255" name="Google Shape;255;p16"/>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Programming Logic</a:t>
            </a:r>
            <a:endParaRPr/>
          </a:p>
        </p:txBody>
      </p:sp>
      <p:pic>
        <p:nvPicPr>
          <p:cNvPr id="256" name="Google Shape;256;p16"/>
          <p:cNvPicPr preferRelativeResize="0"/>
          <p:nvPr/>
        </p:nvPicPr>
        <p:blipFill rotWithShape="1">
          <a:blip r:embed="rId3">
            <a:alphaModFix/>
          </a:blip>
          <a:srcRect b="0" l="0" r="0" t="0"/>
          <a:stretch/>
        </p:blipFill>
        <p:spPr>
          <a:xfrm>
            <a:off x="3276600" y="1369417"/>
            <a:ext cx="2438400" cy="3040857"/>
          </a:xfrm>
          <a:prstGeom prst="rect">
            <a:avLst/>
          </a:prstGeom>
          <a:noFill/>
          <a:ln>
            <a:noFill/>
          </a:ln>
        </p:spPr>
      </p:pic>
      <p:sp>
        <p:nvSpPr>
          <p:cNvPr id="257" name="Google Shape;257;p16"/>
          <p:cNvSpPr txBox="1"/>
          <p:nvPr/>
        </p:nvSpPr>
        <p:spPr>
          <a:xfrm>
            <a:off x="5867400" y="803669"/>
            <a:ext cx="2667000" cy="3786589"/>
          </a:xfrm>
          <a:prstGeom prst="rect">
            <a:avLst/>
          </a:prstGeom>
          <a:noFill/>
          <a:ln>
            <a:noFill/>
          </a:ln>
        </p:spPr>
        <p:txBody>
          <a:bodyPr anchorCtr="0" anchor="t" bIns="45700" lIns="91425" spcFirstLastPara="1" rIns="91425" wrap="square" tIns="45700">
            <a:normAutofit/>
          </a:bodyPr>
          <a:lstStyle/>
          <a:p>
            <a:pPr indent="-457200" lvl="0" marL="457200" marR="0" rtl="0" algn="l">
              <a:spcBef>
                <a:spcPts val="0"/>
              </a:spcBef>
              <a:spcAft>
                <a:spcPts val="0"/>
              </a:spcAft>
              <a:buClr>
                <a:schemeClr val="dk1"/>
              </a:buClr>
              <a:buSzPts val="2800"/>
              <a:buFont typeface="Arial"/>
              <a:buNone/>
            </a:pPr>
            <a:r>
              <a:rPr b="1" i="0" lang="en-US" sz="2800" u="none" cap="none" strike="noStrike">
                <a:solidFill>
                  <a:schemeClr val="dk1"/>
                </a:solidFill>
                <a:latin typeface="Calibri"/>
                <a:ea typeface="Calibri"/>
                <a:cs typeface="Calibri"/>
                <a:sym typeface="Calibri"/>
              </a:rPr>
              <a:t>Pseudocode:</a:t>
            </a:r>
            <a:endParaRPr/>
          </a:p>
          <a:p>
            <a:pPr indent="-342900" lvl="0" marL="342900" marR="0" rtl="0" algn="l">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Declare P, R, N, I</a:t>
            </a:r>
            <a:endParaRPr/>
          </a:p>
          <a:p>
            <a:pPr indent="-342900" lvl="0" marL="342900" marR="0" rtl="0" algn="l">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Display “Input principal, rate and no of years”</a:t>
            </a:r>
            <a:endParaRPr/>
          </a:p>
          <a:p>
            <a:pPr indent="-342900" lvl="0" marL="342900" marR="0" rtl="0" algn="l">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Input (P, R, N)</a:t>
            </a:r>
            <a:endParaRPr/>
          </a:p>
          <a:p>
            <a:pPr indent="-342900" lvl="0" marL="342900" marR="0" rtl="0" algn="l">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I= P*R*N / 100</a:t>
            </a:r>
            <a:endParaRPr/>
          </a:p>
          <a:p>
            <a:pPr indent="-342900" lvl="0" marL="342900" marR="0" rtl="0" algn="l">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Display (“Interest is”, I)</a:t>
            </a:r>
            <a:endParaRPr/>
          </a:p>
        </p:txBody>
      </p:sp>
      <p:sp>
        <p:nvSpPr>
          <p:cNvPr id="258" name="Google Shape;258;p16"/>
          <p:cNvSpPr txBox="1"/>
          <p:nvPr/>
        </p:nvSpPr>
        <p:spPr>
          <a:xfrm>
            <a:off x="3124200" y="818553"/>
            <a:ext cx="2362200" cy="420072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2800"/>
              <a:buFont typeface="Arial"/>
              <a:buNone/>
            </a:pPr>
            <a:r>
              <a:rPr b="1" i="0" lang="en-US" sz="2800" u="none" cap="none" strike="noStrike">
                <a:solidFill>
                  <a:schemeClr val="dk1"/>
                </a:solidFill>
                <a:latin typeface="Calibri"/>
                <a:ea typeface="Calibri"/>
                <a:cs typeface="Calibri"/>
                <a:sym typeface="Calibri"/>
              </a:rPr>
              <a:t>Flowchart:</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7"/>
          <p:cNvSpPr txBox="1"/>
          <p:nvPr>
            <p:ph idx="1" type="body"/>
          </p:nvPr>
        </p:nvSpPr>
        <p:spPr>
          <a:xfrm>
            <a:off x="457200" y="872726"/>
            <a:ext cx="8305800" cy="390882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None/>
            </a:pPr>
            <a:r>
              <a:t/>
            </a:r>
            <a:endParaRPr i="1" sz="2000"/>
          </a:p>
          <a:p>
            <a:pPr indent="-342900" lvl="0" marL="342900" rtl="0" algn="l">
              <a:spcBef>
                <a:spcPts val="400"/>
              </a:spcBef>
              <a:spcAft>
                <a:spcPts val="0"/>
              </a:spcAft>
              <a:buClr>
                <a:schemeClr val="dk1"/>
              </a:buClr>
              <a:buSzPts val="2000"/>
              <a:buNone/>
            </a:pPr>
            <a:r>
              <a:t/>
            </a:r>
            <a:endParaRPr i="1" sz="2000"/>
          </a:p>
          <a:p>
            <a:pPr indent="-342900" lvl="0" marL="342900" rtl="0" algn="l">
              <a:spcBef>
                <a:spcPts val="400"/>
              </a:spcBef>
              <a:spcAft>
                <a:spcPts val="0"/>
              </a:spcAft>
              <a:buClr>
                <a:schemeClr val="dk1"/>
              </a:buClr>
              <a:buSzPts val="2000"/>
              <a:buNone/>
            </a:pPr>
            <a:r>
              <a:t/>
            </a:r>
            <a:endParaRPr i="1" sz="2000"/>
          </a:p>
          <a:p>
            <a:pPr indent="-342900" lvl="0" marL="342900" rtl="0" algn="l">
              <a:spcBef>
                <a:spcPts val="400"/>
              </a:spcBef>
              <a:spcAft>
                <a:spcPts val="0"/>
              </a:spcAft>
              <a:buClr>
                <a:schemeClr val="dk1"/>
              </a:buClr>
              <a:buSzPts val="2000"/>
              <a:buNone/>
            </a:pPr>
            <a:r>
              <a:t/>
            </a:r>
            <a:endParaRPr i="1" sz="2000"/>
          </a:p>
          <a:p>
            <a:pPr indent="-342900" lvl="0" marL="342900" rtl="0" algn="l">
              <a:spcBef>
                <a:spcPts val="400"/>
              </a:spcBef>
              <a:spcAft>
                <a:spcPts val="0"/>
              </a:spcAft>
              <a:buClr>
                <a:schemeClr val="dk1"/>
              </a:buClr>
              <a:buSzPts val="2000"/>
              <a:buNone/>
            </a:pPr>
            <a:r>
              <a:t/>
            </a:r>
            <a:endParaRPr i="1" sz="2000"/>
          </a:p>
          <a:p>
            <a:pPr indent="-342900" lvl="0" marL="342900" rtl="0" algn="l">
              <a:spcBef>
                <a:spcPts val="400"/>
              </a:spcBef>
              <a:spcAft>
                <a:spcPts val="0"/>
              </a:spcAft>
              <a:buClr>
                <a:schemeClr val="dk1"/>
              </a:buClr>
              <a:buSzPts val="2000"/>
              <a:buNone/>
            </a:pPr>
            <a:r>
              <a:t/>
            </a:r>
            <a:endParaRPr i="1" sz="2000"/>
          </a:p>
          <a:p>
            <a:pPr indent="-342900" lvl="0" marL="342900" rtl="0" algn="l">
              <a:spcBef>
                <a:spcPts val="400"/>
              </a:spcBef>
              <a:spcAft>
                <a:spcPts val="0"/>
              </a:spcAft>
              <a:buClr>
                <a:schemeClr val="dk1"/>
              </a:buClr>
              <a:buSzPts val="2000"/>
              <a:buNone/>
            </a:pPr>
            <a:r>
              <a:t/>
            </a:r>
            <a:endParaRPr i="1" sz="2000"/>
          </a:p>
          <a:p>
            <a:pPr indent="-342900" lvl="0" marL="342900" rtl="0" algn="l">
              <a:spcBef>
                <a:spcPts val="400"/>
              </a:spcBef>
              <a:spcAft>
                <a:spcPts val="0"/>
              </a:spcAft>
              <a:buClr>
                <a:schemeClr val="dk1"/>
              </a:buClr>
              <a:buSzPts val="2000"/>
              <a:buNone/>
            </a:pPr>
            <a:r>
              <a:t/>
            </a:r>
            <a:endParaRPr i="1" sz="2000"/>
          </a:p>
          <a:p>
            <a:pPr indent="-342900" lvl="0" marL="342900" rtl="0" algn="l">
              <a:spcBef>
                <a:spcPts val="400"/>
              </a:spcBef>
              <a:spcAft>
                <a:spcPts val="0"/>
              </a:spcAft>
              <a:buClr>
                <a:schemeClr val="dk1"/>
              </a:buClr>
              <a:buSzPts val="2000"/>
              <a:buNone/>
            </a:pPr>
            <a:r>
              <a:t/>
            </a:r>
            <a:endParaRPr i="1" sz="2000"/>
          </a:p>
          <a:p>
            <a:pPr indent="-342900" lvl="0" marL="342900" rtl="0" algn="l">
              <a:spcBef>
                <a:spcPts val="400"/>
              </a:spcBef>
              <a:spcAft>
                <a:spcPts val="0"/>
              </a:spcAft>
              <a:buClr>
                <a:schemeClr val="dk1"/>
              </a:buClr>
              <a:buSzPts val="2000"/>
              <a:buNone/>
            </a:pPr>
            <a:r>
              <a:rPr i="1" lang="en-US" sz="2000"/>
              <a:t>a) Sequential Structure	b) Conditional Structure	         c) Loop Structure</a:t>
            </a:r>
            <a:endParaRPr sz="2000"/>
          </a:p>
          <a:p>
            <a:pPr indent="-342900" lvl="0" marL="342900" rtl="0" algn="l">
              <a:spcBef>
                <a:spcPts val="280"/>
              </a:spcBef>
              <a:spcAft>
                <a:spcPts val="0"/>
              </a:spcAft>
              <a:buClr>
                <a:schemeClr val="dk1"/>
              </a:buClr>
              <a:buSzPts val="1400"/>
              <a:buNone/>
            </a:pPr>
            <a:r>
              <a:t/>
            </a:r>
            <a:endParaRPr sz="1400"/>
          </a:p>
        </p:txBody>
      </p:sp>
      <p:sp>
        <p:nvSpPr>
          <p:cNvPr id="264" name="Google Shape;264;p17"/>
          <p:cNvSpPr txBox="1"/>
          <p:nvPr/>
        </p:nvSpPr>
        <p:spPr>
          <a:xfrm>
            <a:off x="8458200" y="171450"/>
            <a:ext cx="533400" cy="320279"/>
          </a:xfrm>
          <a:prstGeom prst="rect">
            <a:avLst/>
          </a:prstGeom>
          <a:noFill/>
          <a:ln>
            <a:noFill/>
          </a:ln>
        </p:spPr>
        <p:txBody>
          <a:bodyPr anchorCtr="0" anchor="ctr" bIns="45700" lIns="91425" spcFirstLastPara="1" rIns="91425" wrap="square" tIns="45700">
            <a:normAutofit fontScale="40000" lnSpcReduction="20000"/>
          </a:bodyPr>
          <a:lstStyle/>
          <a:p>
            <a:pPr indent="0" lvl="0" marL="0" marR="0" rtl="0" algn="l">
              <a:lnSpc>
                <a:spcPct val="100000"/>
              </a:lnSpc>
              <a:spcBef>
                <a:spcPts val="0"/>
              </a:spcBef>
              <a:spcAft>
                <a:spcPts val="0"/>
              </a:spcAft>
              <a:buClr>
                <a:schemeClr val="dk1"/>
              </a:buClr>
              <a:buSzPct val="100000"/>
              <a:buFont typeface="Calibri"/>
              <a:buNone/>
            </a:pPr>
            <a:r>
              <a:t/>
            </a:r>
            <a:endParaRPr b="0" i="0" sz="4400" u="none" cap="none" strike="noStrike">
              <a:solidFill>
                <a:schemeClr val="dk1"/>
              </a:solidFill>
              <a:latin typeface="Calibri"/>
              <a:ea typeface="Calibri"/>
              <a:cs typeface="Calibri"/>
              <a:sym typeface="Calibri"/>
            </a:endParaRPr>
          </a:p>
        </p:txBody>
      </p:sp>
      <p:sp>
        <p:nvSpPr>
          <p:cNvPr id="265" name="Google Shape;265;p17"/>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 July 2018</a:t>
            </a:r>
            <a:endParaRPr/>
          </a:p>
        </p:txBody>
      </p:sp>
      <p:sp>
        <p:nvSpPr>
          <p:cNvPr id="266" name="Google Shape;266;p17"/>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7" name="Google Shape;267;p17"/>
          <p:cNvSpPr txBox="1"/>
          <p:nvPr>
            <p:ph type="title"/>
          </p:nvPr>
        </p:nvSpPr>
        <p:spPr>
          <a:xfrm>
            <a:off x="457200" y="102392"/>
            <a:ext cx="8229600" cy="70127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FF0000"/>
              </a:buClr>
              <a:buSzPct val="100000"/>
              <a:buFont typeface="Calibri"/>
              <a:buNone/>
            </a:pPr>
            <a:r>
              <a:rPr b="1" lang="en-US">
                <a:solidFill>
                  <a:srgbClr val="FF0000"/>
                </a:solidFill>
              </a:rPr>
              <a:t>2.4 Flowchart Structures</a:t>
            </a:r>
            <a:endParaRPr/>
          </a:p>
        </p:txBody>
      </p:sp>
      <p:sp>
        <p:nvSpPr>
          <p:cNvPr id="268" name="Google Shape;268;p17"/>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Programming Logic</a:t>
            </a:r>
            <a:endParaRPr/>
          </a:p>
        </p:txBody>
      </p:sp>
      <p:pic>
        <p:nvPicPr>
          <p:cNvPr id="269" name="Google Shape;269;p17"/>
          <p:cNvPicPr preferRelativeResize="0"/>
          <p:nvPr/>
        </p:nvPicPr>
        <p:blipFill rotWithShape="1">
          <a:blip r:embed="rId3">
            <a:alphaModFix/>
          </a:blip>
          <a:srcRect b="0" l="0" r="0" t="0"/>
          <a:stretch/>
        </p:blipFill>
        <p:spPr>
          <a:xfrm>
            <a:off x="561657" y="872726"/>
            <a:ext cx="8188643" cy="332652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8"/>
          <p:cNvSpPr txBox="1"/>
          <p:nvPr>
            <p:ph idx="1" type="body"/>
          </p:nvPr>
        </p:nvSpPr>
        <p:spPr>
          <a:xfrm>
            <a:off x="457200" y="872726"/>
            <a:ext cx="4191000" cy="390882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b="1" lang="en-US"/>
              <a:t>Algorithm:</a:t>
            </a:r>
            <a:endParaRPr/>
          </a:p>
          <a:p>
            <a:pPr indent="-514350" lvl="0" marL="514350" rtl="0" algn="l">
              <a:spcBef>
                <a:spcPts val="544"/>
              </a:spcBef>
              <a:spcAft>
                <a:spcPts val="0"/>
              </a:spcAft>
              <a:buClr>
                <a:schemeClr val="dk1"/>
              </a:buClr>
              <a:buSzPct val="100000"/>
              <a:buFont typeface="Calibri"/>
              <a:buAutoNum type="arabicPeriod"/>
            </a:pPr>
            <a:r>
              <a:rPr lang="en-US"/>
              <a:t>Start</a:t>
            </a:r>
            <a:endParaRPr/>
          </a:p>
          <a:p>
            <a:pPr indent="-514350" lvl="0" marL="514350" rtl="0" algn="l">
              <a:spcBef>
                <a:spcPts val="544"/>
              </a:spcBef>
              <a:spcAft>
                <a:spcPts val="0"/>
              </a:spcAft>
              <a:buClr>
                <a:schemeClr val="dk1"/>
              </a:buClr>
              <a:buSzPct val="100000"/>
              <a:buFont typeface="Calibri"/>
              <a:buAutoNum type="arabicPeriod"/>
            </a:pPr>
            <a:r>
              <a:rPr lang="en-US"/>
              <a:t>Input A and B</a:t>
            </a:r>
            <a:endParaRPr/>
          </a:p>
          <a:p>
            <a:pPr indent="-514350" lvl="0" marL="514350" rtl="0" algn="l">
              <a:spcBef>
                <a:spcPts val="544"/>
              </a:spcBef>
              <a:spcAft>
                <a:spcPts val="0"/>
              </a:spcAft>
              <a:buClr>
                <a:schemeClr val="dk1"/>
              </a:buClr>
              <a:buSzPct val="100000"/>
              <a:buFont typeface="Calibri"/>
              <a:buAutoNum type="arabicPeriod"/>
            </a:pPr>
            <a:r>
              <a:rPr lang="en-US"/>
              <a:t>Check: Is A&gt;B?</a:t>
            </a:r>
            <a:endParaRPr/>
          </a:p>
          <a:p>
            <a:pPr indent="-514350" lvl="0" marL="514350" rtl="0" algn="l">
              <a:spcBef>
                <a:spcPts val="544"/>
              </a:spcBef>
              <a:spcAft>
                <a:spcPts val="0"/>
              </a:spcAft>
              <a:buClr>
                <a:schemeClr val="dk1"/>
              </a:buClr>
              <a:buSzPct val="100000"/>
              <a:buFont typeface="Calibri"/>
              <a:buAutoNum type="arabicPeriod"/>
            </a:pPr>
            <a:r>
              <a:rPr lang="en-US"/>
              <a:t>Yes: Print “A is greatest”</a:t>
            </a:r>
            <a:endParaRPr/>
          </a:p>
          <a:p>
            <a:pPr indent="-514350" lvl="0" marL="514350" rtl="0" algn="l">
              <a:spcBef>
                <a:spcPts val="544"/>
              </a:spcBef>
              <a:spcAft>
                <a:spcPts val="0"/>
              </a:spcAft>
              <a:buClr>
                <a:schemeClr val="dk1"/>
              </a:buClr>
              <a:buSzPct val="100000"/>
              <a:buFont typeface="Calibri"/>
              <a:buAutoNum type="arabicPeriod"/>
            </a:pPr>
            <a:r>
              <a:rPr lang="en-US"/>
              <a:t>No: Print “B is greatest”</a:t>
            </a:r>
            <a:endParaRPr/>
          </a:p>
          <a:p>
            <a:pPr indent="-514350" lvl="0" marL="514350" rtl="0" algn="l">
              <a:spcBef>
                <a:spcPts val="544"/>
              </a:spcBef>
              <a:spcAft>
                <a:spcPts val="0"/>
              </a:spcAft>
              <a:buClr>
                <a:schemeClr val="dk1"/>
              </a:buClr>
              <a:buSzPct val="100000"/>
              <a:buFont typeface="Calibri"/>
              <a:buAutoNum type="arabicPeriod"/>
            </a:pPr>
            <a:r>
              <a:rPr lang="en-US"/>
              <a:t>Stop</a:t>
            </a:r>
            <a:endParaRPr/>
          </a:p>
          <a:p>
            <a:pPr indent="-342900" lvl="0" marL="342900" rtl="0" algn="l">
              <a:spcBef>
                <a:spcPts val="340"/>
              </a:spcBef>
              <a:spcAft>
                <a:spcPts val="0"/>
              </a:spcAft>
              <a:buClr>
                <a:schemeClr val="dk1"/>
              </a:buClr>
              <a:buSzPct val="100000"/>
              <a:buNone/>
            </a:pPr>
            <a:r>
              <a:t/>
            </a:r>
            <a:endParaRPr sz="2000"/>
          </a:p>
        </p:txBody>
      </p:sp>
      <p:sp>
        <p:nvSpPr>
          <p:cNvPr id="275" name="Google Shape;275;p18"/>
          <p:cNvSpPr txBox="1"/>
          <p:nvPr/>
        </p:nvSpPr>
        <p:spPr>
          <a:xfrm>
            <a:off x="8458200" y="171450"/>
            <a:ext cx="533400" cy="320279"/>
          </a:xfrm>
          <a:prstGeom prst="rect">
            <a:avLst/>
          </a:prstGeom>
          <a:noFill/>
          <a:ln>
            <a:noFill/>
          </a:ln>
        </p:spPr>
        <p:txBody>
          <a:bodyPr anchorCtr="0" anchor="ctr" bIns="45700" lIns="91425" spcFirstLastPara="1" rIns="91425" wrap="square" tIns="45700">
            <a:normAutofit fontScale="40000" lnSpcReduction="20000"/>
          </a:bodyPr>
          <a:lstStyle/>
          <a:p>
            <a:pPr indent="0" lvl="0" marL="0" marR="0" rtl="0" algn="l">
              <a:lnSpc>
                <a:spcPct val="100000"/>
              </a:lnSpc>
              <a:spcBef>
                <a:spcPts val="0"/>
              </a:spcBef>
              <a:spcAft>
                <a:spcPts val="0"/>
              </a:spcAft>
              <a:buClr>
                <a:schemeClr val="dk1"/>
              </a:buClr>
              <a:buSzPct val="100000"/>
              <a:buFont typeface="Calibri"/>
              <a:buNone/>
            </a:pPr>
            <a:r>
              <a:t/>
            </a:r>
            <a:endParaRPr b="0" i="0" sz="4400" u="none" cap="none" strike="noStrike">
              <a:solidFill>
                <a:schemeClr val="dk1"/>
              </a:solidFill>
              <a:latin typeface="Calibri"/>
              <a:ea typeface="Calibri"/>
              <a:cs typeface="Calibri"/>
              <a:sym typeface="Calibri"/>
            </a:endParaRPr>
          </a:p>
        </p:txBody>
      </p:sp>
      <p:sp>
        <p:nvSpPr>
          <p:cNvPr id="276" name="Google Shape;276;p18"/>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 July 2018</a:t>
            </a:r>
            <a:endParaRPr/>
          </a:p>
        </p:txBody>
      </p:sp>
      <p:sp>
        <p:nvSpPr>
          <p:cNvPr id="277" name="Google Shape;277;p18"/>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8" name="Google Shape;278;p18"/>
          <p:cNvSpPr txBox="1"/>
          <p:nvPr>
            <p:ph type="title"/>
          </p:nvPr>
        </p:nvSpPr>
        <p:spPr>
          <a:xfrm>
            <a:off x="457200" y="102392"/>
            <a:ext cx="8229600" cy="70127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70C0"/>
              </a:buClr>
              <a:buSzPts val="2400"/>
              <a:buFont typeface="Calibri"/>
              <a:buNone/>
            </a:pPr>
            <a:r>
              <a:rPr b="1" lang="en-US" sz="2400">
                <a:solidFill>
                  <a:srgbClr val="0070C0"/>
                </a:solidFill>
              </a:rPr>
              <a:t>2. Write an algorithm and draw a flowchart to find the largest among two numbers.</a:t>
            </a:r>
            <a:endParaRPr/>
          </a:p>
        </p:txBody>
      </p:sp>
      <p:sp>
        <p:nvSpPr>
          <p:cNvPr id="279" name="Google Shape;279;p18"/>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Programming Logic</a:t>
            </a:r>
            <a:endParaRPr/>
          </a:p>
        </p:txBody>
      </p:sp>
      <p:pic>
        <p:nvPicPr>
          <p:cNvPr descr="Draw a flow chart to find the largest of two numbers. - Sarthaks eConnect |  Largest Online Education Community" id="280" name="Google Shape;280;p18"/>
          <p:cNvPicPr preferRelativeResize="0"/>
          <p:nvPr/>
        </p:nvPicPr>
        <p:blipFill rotWithShape="1">
          <a:blip r:embed="rId3">
            <a:alphaModFix/>
          </a:blip>
          <a:srcRect b="0" l="0" r="0" t="0"/>
          <a:stretch/>
        </p:blipFill>
        <p:spPr>
          <a:xfrm>
            <a:off x="4953000" y="872726"/>
            <a:ext cx="3505200" cy="32992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9"/>
          <p:cNvSpPr txBox="1"/>
          <p:nvPr>
            <p:ph idx="1" type="body"/>
          </p:nvPr>
        </p:nvSpPr>
        <p:spPr>
          <a:xfrm>
            <a:off x="457200" y="872726"/>
            <a:ext cx="3886200" cy="3908823"/>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spcBef>
                <a:spcPts val="0"/>
              </a:spcBef>
              <a:spcAft>
                <a:spcPts val="0"/>
              </a:spcAft>
              <a:buClr>
                <a:schemeClr val="dk1"/>
              </a:buClr>
              <a:buSzPct val="100000"/>
              <a:buChar char="•"/>
            </a:pPr>
            <a:r>
              <a:rPr b="1" lang="en-US"/>
              <a:t>Algorithm:</a:t>
            </a:r>
            <a:endParaRPr/>
          </a:p>
          <a:p>
            <a:pPr indent="-514350" lvl="0" marL="514350" rtl="0" algn="l">
              <a:spcBef>
                <a:spcPts val="400"/>
              </a:spcBef>
              <a:spcAft>
                <a:spcPts val="0"/>
              </a:spcAft>
              <a:buClr>
                <a:schemeClr val="dk1"/>
              </a:buClr>
              <a:buSzPct val="100000"/>
              <a:buFont typeface="Calibri"/>
              <a:buAutoNum type="arabicPeriod"/>
            </a:pPr>
            <a:r>
              <a:rPr lang="en-US"/>
              <a:t>Start</a:t>
            </a:r>
            <a:endParaRPr/>
          </a:p>
          <a:p>
            <a:pPr indent="-514350" lvl="0" marL="514350" rtl="0" algn="l">
              <a:spcBef>
                <a:spcPts val="400"/>
              </a:spcBef>
              <a:spcAft>
                <a:spcPts val="0"/>
              </a:spcAft>
              <a:buClr>
                <a:schemeClr val="dk1"/>
              </a:buClr>
              <a:buSzPct val="100000"/>
              <a:buFont typeface="Calibri"/>
              <a:buAutoNum type="arabicPeriod"/>
            </a:pPr>
            <a:r>
              <a:rPr lang="en-US"/>
              <a:t>Input  N</a:t>
            </a:r>
            <a:endParaRPr/>
          </a:p>
          <a:p>
            <a:pPr indent="-514350" lvl="0" marL="514350" rtl="0" algn="l">
              <a:spcBef>
                <a:spcPts val="400"/>
              </a:spcBef>
              <a:spcAft>
                <a:spcPts val="0"/>
              </a:spcAft>
              <a:buClr>
                <a:schemeClr val="dk1"/>
              </a:buClr>
              <a:buSzPct val="100000"/>
              <a:buFont typeface="Calibri"/>
              <a:buAutoNum type="arabicPeriod"/>
            </a:pPr>
            <a:r>
              <a:rPr lang="en-US"/>
              <a:t>Check: Is N&gt;0?</a:t>
            </a:r>
            <a:endParaRPr/>
          </a:p>
          <a:p>
            <a:pPr indent="-285750" lvl="1" marL="742950" rtl="0" algn="l">
              <a:spcBef>
                <a:spcPts val="350"/>
              </a:spcBef>
              <a:spcAft>
                <a:spcPts val="0"/>
              </a:spcAft>
              <a:buClr>
                <a:schemeClr val="dk1"/>
              </a:buClr>
              <a:buSzPct val="100000"/>
              <a:buFont typeface="Arial"/>
              <a:buChar char="•"/>
            </a:pPr>
            <a:r>
              <a:rPr lang="en-US"/>
              <a:t>Yes: Print “N is positive” and            go to step 5</a:t>
            </a:r>
            <a:endParaRPr/>
          </a:p>
          <a:p>
            <a:pPr indent="-285750" lvl="1" marL="742950" rtl="0" algn="l">
              <a:spcBef>
                <a:spcPts val="350"/>
              </a:spcBef>
              <a:spcAft>
                <a:spcPts val="0"/>
              </a:spcAft>
              <a:buClr>
                <a:schemeClr val="dk1"/>
              </a:buClr>
              <a:buSzPct val="100000"/>
              <a:buFont typeface="Arial"/>
              <a:buChar char="•"/>
            </a:pPr>
            <a:r>
              <a:rPr lang="en-US"/>
              <a:t>No: 	go to step 4</a:t>
            </a:r>
            <a:endParaRPr/>
          </a:p>
          <a:p>
            <a:pPr indent="-514350" lvl="0" marL="514350" rtl="0" algn="l">
              <a:spcBef>
                <a:spcPts val="400"/>
              </a:spcBef>
              <a:spcAft>
                <a:spcPts val="0"/>
              </a:spcAft>
              <a:buClr>
                <a:schemeClr val="dk1"/>
              </a:buClr>
              <a:buSzPct val="100000"/>
              <a:buFont typeface="Calibri"/>
              <a:buAutoNum type="arabicPeriod"/>
            </a:pPr>
            <a:r>
              <a:rPr lang="en-US"/>
              <a:t>Check: Is N&lt;0?</a:t>
            </a:r>
            <a:endParaRPr/>
          </a:p>
          <a:p>
            <a:pPr indent="-285750" lvl="1" marL="742950" rtl="0" algn="l">
              <a:spcBef>
                <a:spcPts val="350"/>
              </a:spcBef>
              <a:spcAft>
                <a:spcPts val="0"/>
              </a:spcAft>
              <a:buClr>
                <a:schemeClr val="dk1"/>
              </a:buClr>
              <a:buSzPct val="100000"/>
              <a:buFont typeface="Arial"/>
              <a:buChar char="•"/>
            </a:pPr>
            <a:r>
              <a:rPr lang="en-US"/>
              <a:t>Yes: Print “N is Negative” and go to step 5</a:t>
            </a:r>
            <a:endParaRPr/>
          </a:p>
          <a:p>
            <a:pPr indent="-285750" lvl="1" marL="742950" rtl="0" algn="l">
              <a:spcBef>
                <a:spcPts val="350"/>
              </a:spcBef>
              <a:spcAft>
                <a:spcPts val="0"/>
              </a:spcAft>
              <a:buClr>
                <a:schemeClr val="dk1"/>
              </a:buClr>
              <a:buSzPct val="100000"/>
              <a:buFont typeface="Arial"/>
              <a:buChar char="•"/>
            </a:pPr>
            <a:r>
              <a:rPr lang="en-US"/>
              <a:t>No: Print “N is a Zero” and go to step 5</a:t>
            </a:r>
            <a:endParaRPr/>
          </a:p>
          <a:p>
            <a:pPr indent="-514350" lvl="0" marL="514350" rtl="0" algn="l">
              <a:spcBef>
                <a:spcPts val="400"/>
              </a:spcBef>
              <a:spcAft>
                <a:spcPts val="0"/>
              </a:spcAft>
              <a:buClr>
                <a:schemeClr val="dk1"/>
              </a:buClr>
              <a:buSzPct val="100000"/>
              <a:buFont typeface="Calibri"/>
              <a:buAutoNum type="arabicPeriod"/>
            </a:pPr>
            <a:r>
              <a:rPr lang="en-US"/>
              <a:t>End</a:t>
            </a:r>
            <a:endParaRPr/>
          </a:p>
          <a:p>
            <a:pPr indent="-342900" lvl="0" marL="342900" rtl="0" algn="l">
              <a:spcBef>
                <a:spcPts val="250"/>
              </a:spcBef>
              <a:spcAft>
                <a:spcPts val="0"/>
              </a:spcAft>
              <a:buClr>
                <a:schemeClr val="dk1"/>
              </a:buClr>
              <a:buSzPct val="100000"/>
              <a:buNone/>
            </a:pPr>
            <a:r>
              <a:t/>
            </a:r>
            <a:endParaRPr sz="2000"/>
          </a:p>
        </p:txBody>
      </p:sp>
      <p:sp>
        <p:nvSpPr>
          <p:cNvPr id="286" name="Google Shape;286;p19"/>
          <p:cNvSpPr txBox="1"/>
          <p:nvPr/>
        </p:nvSpPr>
        <p:spPr>
          <a:xfrm>
            <a:off x="8458200" y="171450"/>
            <a:ext cx="533400" cy="320279"/>
          </a:xfrm>
          <a:prstGeom prst="rect">
            <a:avLst/>
          </a:prstGeom>
          <a:noFill/>
          <a:ln>
            <a:noFill/>
          </a:ln>
        </p:spPr>
        <p:txBody>
          <a:bodyPr anchorCtr="0" anchor="ctr" bIns="45700" lIns="91425" spcFirstLastPara="1" rIns="91425" wrap="square" tIns="45700">
            <a:normAutofit fontScale="40000" lnSpcReduction="20000"/>
          </a:bodyPr>
          <a:lstStyle/>
          <a:p>
            <a:pPr indent="0" lvl="0" marL="0" marR="0" rtl="0" algn="l">
              <a:lnSpc>
                <a:spcPct val="100000"/>
              </a:lnSpc>
              <a:spcBef>
                <a:spcPts val="0"/>
              </a:spcBef>
              <a:spcAft>
                <a:spcPts val="0"/>
              </a:spcAft>
              <a:buClr>
                <a:schemeClr val="dk1"/>
              </a:buClr>
              <a:buSzPct val="100000"/>
              <a:buFont typeface="Calibri"/>
              <a:buNone/>
            </a:pPr>
            <a:r>
              <a:t/>
            </a:r>
            <a:endParaRPr b="0" i="0" sz="4400" u="none" cap="none" strike="noStrike">
              <a:solidFill>
                <a:schemeClr val="dk1"/>
              </a:solidFill>
              <a:latin typeface="Calibri"/>
              <a:ea typeface="Calibri"/>
              <a:cs typeface="Calibri"/>
              <a:sym typeface="Calibri"/>
            </a:endParaRPr>
          </a:p>
        </p:txBody>
      </p:sp>
      <p:sp>
        <p:nvSpPr>
          <p:cNvPr id="287" name="Google Shape;287;p19"/>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 July 2018</a:t>
            </a:r>
            <a:endParaRPr/>
          </a:p>
        </p:txBody>
      </p:sp>
      <p:sp>
        <p:nvSpPr>
          <p:cNvPr id="288" name="Google Shape;288;p19"/>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9" name="Google Shape;289;p19"/>
          <p:cNvSpPr txBox="1"/>
          <p:nvPr>
            <p:ph type="title"/>
          </p:nvPr>
        </p:nvSpPr>
        <p:spPr>
          <a:xfrm>
            <a:off x="457200" y="102392"/>
            <a:ext cx="8229600" cy="70127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70C0"/>
              </a:buClr>
              <a:buSzPts val="2400"/>
              <a:buFont typeface="Calibri"/>
              <a:buNone/>
            </a:pPr>
            <a:r>
              <a:rPr b="1" lang="en-US" sz="2400">
                <a:solidFill>
                  <a:srgbClr val="0070C0"/>
                </a:solidFill>
              </a:rPr>
              <a:t>3. Write an algorithm and draw a flowchart to input a number and check if it is positive, negative or zero.</a:t>
            </a:r>
            <a:endParaRPr/>
          </a:p>
        </p:txBody>
      </p:sp>
      <p:sp>
        <p:nvSpPr>
          <p:cNvPr id="290" name="Google Shape;290;p19"/>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Programming Logic</a:t>
            </a:r>
            <a:endParaRPr/>
          </a:p>
        </p:txBody>
      </p:sp>
      <p:pic>
        <p:nvPicPr>
          <p:cNvPr descr="Draw a flow chart to check whether the given number is positive, negative  or zero. - Sarthaks eConnect | Largest Online Education Community" id="291" name="Google Shape;291;p19"/>
          <p:cNvPicPr preferRelativeResize="0"/>
          <p:nvPr/>
        </p:nvPicPr>
        <p:blipFill rotWithShape="1">
          <a:blip r:embed="rId3">
            <a:alphaModFix/>
          </a:blip>
          <a:srcRect b="0" l="0" r="0" t="0"/>
          <a:stretch/>
        </p:blipFill>
        <p:spPr>
          <a:xfrm>
            <a:off x="4572000" y="872726"/>
            <a:ext cx="3886200" cy="33754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idx="1" type="body"/>
          </p:nvPr>
        </p:nvSpPr>
        <p:spPr>
          <a:xfrm>
            <a:off x="457200" y="872726"/>
            <a:ext cx="8305800" cy="3908823"/>
          </a:xfrm>
          <a:prstGeom prst="rect">
            <a:avLst/>
          </a:prstGeom>
          <a:noFill/>
          <a:ln>
            <a:noFill/>
          </a:ln>
        </p:spPr>
        <p:txBody>
          <a:bodyPr anchorCtr="0" anchor="t" bIns="45700" lIns="91425" spcFirstLastPara="1" rIns="91425" wrap="square" tIns="45700">
            <a:normAutofit/>
          </a:bodyPr>
          <a:lstStyle/>
          <a:p>
            <a:pPr indent="-457200" lvl="0" marL="457200" rtl="0" algn="l">
              <a:spcBef>
                <a:spcPts val="0"/>
              </a:spcBef>
              <a:spcAft>
                <a:spcPts val="0"/>
              </a:spcAft>
              <a:buClr>
                <a:schemeClr val="dk1"/>
              </a:buClr>
              <a:buSzPts val="2400"/>
              <a:buFont typeface="Calibri"/>
              <a:buAutoNum type="arabicPeriod"/>
            </a:pPr>
            <a:r>
              <a:rPr lang="en-US" sz="2400"/>
              <a:t>Program Development Life Cycle</a:t>
            </a:r>
            <a:endParaRPr/>
          </a:p>
          <a:p>
            <a:pPr indent="-457200" lvl="0" marL="457200" rtl="0" algn="l">
              <a:spcBef>
                <a:spcPts val="480"/>
              </a:spcBef>
              <a:spcAft>
                <a:spcPts val="0"/>
              </a:spcAft>
              <a:buClr>
                <a:schemeClr val="dk1"/>
              </a:buClr>
              <a:buSzPts val="2400"/>
              <a:buFont typeface="Calibri"/>
              <a:buAutoNum type="arabicPeriod"/>
            </a:pPr>
            <a:r>
              <a:rPr lang="en-US" sz="2400"/>
              <a:t>Program Development Tools</a:t>
            </a:r>
            <a:endParaRPr/>
          </a:p>
          <a:p>
            <a:pPr indent="-457200" lvl="0" marL="457200" rtl="0" algn="l">
              <a:spcBef>
                <a:spcPts val="480"/>
              </a:spcBef>
              <a:spcAft>
                <a:spcPts val="0"/>
              </a:spcAft>
              <a:buClr>
                <a:schemeClr val="dk1"/>
              </a:buClr>
              <a:buSzPts val="2400"/>
              <a:buFont typeface="Calibri"/>
              <a:buAutoNum type="arabicPeriod"/>
            </a:pPr>
            <a:r>
              <a:rPr lang="en-US" sz="2400"/>
              <a:t>Algorithm</a:t>
            </a:r>
            <a:endParaRPr/>
          </a:p>
          <a:p>
            <a:pPr indent="-457200" lvl="0" marL="457200" rtl="0" algn="l">
              <a:spcBef>
                <a:spcPts val="480"/>
              </a:spcBef>
              <a:spcAft>
                <a:spcPts val="0"/>
              </a:spcAft>
              <a:buClr>
                <a:schemeClr val="dk1"/>
              </a:buClr>
              <a:buSzPts val="2400"/>
              <a:buFont typeface="Calibri"/>
              <a:buAutoNum type="arabicPeriod"/>
            </a:pPr>
            <a:r>
              <a:rPr lang="en-US" sz="2400"/>
              <a:t>Flowchart</a:t>
            </a:r>
            <a:endParaRPr/>
          </a:p>
          <a:p>
            <a:pPr indent="-457200" lvl="0" marL="457200" rtl="0" algn="l">
              <a:spcBef>
                <a:spcPts val="480"/>
              </a:spcBef>
              <a:spcAft>
                <a:spcPts val="0"/>
              </a:spcAft>
              <a:buClr>
                <a:schemeClr val="dk1"/>
              </a:buClr>
              <a:buSzPts val="2400"/>
              <a:buFont typeface="Calibri"/>
              <a:buAutoNum type="arabicPeriod"/>
            </a:pPr>
            <a:r>
              <a:rPr lang="en-US" sz="2400"/>
              <a:t>Pseudocode</a:t>
            </a:r>
            <a:endParaRPr/>
          </a:p>
          <a:p>
            <a:pPr indent="-457200" lvl="0" marL="457200" rtl="0" algn="l">
              <a:spcBef>
                <a:spcPts val="480"/>
              </a:spcBef>
              <a:spcAft>
                <a:spcPts val="0"/>
              </a:spcAft>
              <a:buClr>
                <a:schemeClr val="dk1"/>
              </a:buClr>
              <a:buSzPts val="2400"/>
              <a:buFont typeface="Calibri"/>
              <a:buAutoNum type="arabicPeriod"/>
            </a:pPr>
            <a:r>
              <a:rPr lang="en-US" sz="2400"/>
              <a:t>Flowchart structure</a:t>
            </a:r>
            <a:endParaRPr/>
          </a:p>
          <a:p>
            <a:pPr indent="-457200" lvl="0" marL="457200" rtl="0" algn="l">
              <a:spcBef>
                <a:spcPts val="480"/>
              </a:spcBef>
              <a:spcAft>
                <a:spcPts val="0"/>
              </a:spcAft>
              <a:buClr>
                <a:schemeClr val="dk1"/>
              </a:buClr>
              <a:buSzPts val="2400"/>
              <a:buFont typeface="Calibri"/>
              <a:buAutoNum type="arabicPeriod"/>
            </a:pPr>
            <a:r>
              <a:rPr lang="en-US" sz="2400"/>
              <a:t>Samples of Flowchart and Algorithm</a:t>
            </a:r>
            <a:endParaRPr/>
          </a:p>
          <a:p>
            <a:pPr indent="-457200" lvl="0" marL="457200" rtl="0" algn="l">
              <a:spcBef>
                <a:spcPts val="480"/>
              </a:spcBef>
              <a:spcAft>
                <a:spcPts val="0"/>
              </a:spcAft>
              <a:buClr>
                <a:schemeClr val="dk1"/>
              </a:buClr>
              <a:buSzPts val="2400"/>
              <a:buFont typeface="Calibri"/>
              <a:buAutoNum type="arabicPeriod"/>
            </a:pPr>
            <a:r>
              <a:rPr lang="en-US" sz="2400"/>
              <a:t>Class Assignments</a:t>
            </a:r>
            <a:endParaRPr/>
          </a:p>
        </p:txBody>
      </p:sp>
      <p:sp>
        <p:nvSpPr>
          <p:cNvPr id="95" name="Google Shape;95;p2"/>
          <p:cNvSpPr txBox="1"/>
          <p:nvPr/>
        </p:nvSpPr>
        <p:spPr>
          <a:xfrm>
            <a:off x="8458200" y="171450"/>
            <a:ext cx="533400" cy="320279"/>
          </a:xfrm>
          <a:prstGeom prst="rect">
            <a:avLst/>
          </a:prstGeom>
          <a:noFill/>
          <a:ln>
            <a:noFill/>
          </a:ln>
        </p:spPr>
        <p:txBody>
          <a:bodyPr anchorCtr="0" anchor="ctr" bIns="45700" lIns="91425" spcFirstLastPara="1" rIns="91425" wrap="square" tIns="45700">
            <a:normAutofit fontScale="40000" lnSpcReduction="20000"/>
          </a:bodyPr>
          <a:lstStyle/>
          <a:p>
            <a:pPr indent="0" lvl="0" marL="0" marR="0" rtl="0" algn="l">
              <a:lnSpc>
                <a:spcPct val="100000"/>
              </a:lnSpc>
              <a:spcBef>
                <a:spcPts val="0"/>
              </a:spcBef>
              <a:spcAft>
                <a:spcPts val="0"/>
              </a:spcAft>
              <a:buClr>
                <a:schemeClr val="dk1"/>
              </a:buClr>
              <a:buSzPct val="100000"/>
              <a:buFont typeface="Calibri"/>
              <a:buNone/>
            </a:pPr>
            <a:r>
              <a:t/>
            </a:r>
            <a:endParaRPr b="0" i="0" sz="4400" u="none" cap="none" strike="noStrike">
              <a:solidFill>
                <a:schemeClr val="dk1"/>
              </a:solidFill>
              <a:latin typeface="Calibri"/>
              <a:ea typeface="Calibri"/>
              <a:cs typeface="Calibri"/>
              <a:sym typeface="Calibri"/>
            </a:endParaRPr>
          </a:p>
        </p:txBody>
      </p:sp>
      <p:sp>
        <p:nvSpPr>
          <p:cNvPr id="96" name="Google Shape;96;p2"/>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 July 2018</a:t>
            </a:r>
            <a:endParaRPr/>
          </a:p>
        </p:txBody>
      </p:sp>
      <p:sp>
        <p:nvSpPr>
          <p:cNvPr id="97" name="Google Shape;97;p2"/>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8" name="Google Shape;98;p2"/>
          <p:cNvSpPr txBox="1"/>
          <p:nvPr>
            <p:ph type="title"/>
          </p:nvPr>
        </p:nvSpPr>
        <p:spPr>
          <a:xfrm>
            <a:off x="457200" y="102392"/>
            <a:ext cx="8229600" cy="70127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FF0000"/>
              </a:buClr>
              <a:buSzPct val="100000"/>
              <a:buFont typeface="Calibri"/>
              <a:buNone/>
            </a:pPr>
            <a:r>
              <a:rPr b="1" lang="en-US">
                <a:solidFill>
                  <a:srgbClr val="FF0000"/>
                </a:solidFill>
              </a:rPr>
              <a:t>Contents</a:t>
            </a:r>
            <a:endParaRPr/>
          </a:p>
        </p:txBody>
      </p:sp>
      <p:sp>
        <p:nvSpPr>
          <p:cNvPr id="99" name="Google Shape;99;p2"/>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Programming Logic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0"/>
          <p:cNvSpPr txBox="1"/>
          <p:nvPr>
            <p:ph idx="1" type="body"/>
          </p:nvPr>
        </p:nvSpPr>
        <p:spPr>
          <a:xfrm>
            <a:off x="457200" y="872726"/>
            <a:ext cx="3962400" cy="390882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b="1" lang="en-US" sz="2400"/>
              <a:t>Algorithm:</a:t>
            </a:r>
            <a:endParaRPr sz="2400"/>
          </a:p>
          <a:p>
            <a:pPr indent="-457200" lvl="0" marL="457200" rtl="0" algn="l">
              <a:spcBef>
                <a:spcPts val="480"/>
              </a:spcBef>
              <a:spcAft>
                <a:spcPts val="0"/>
              </a:spcAft>
              <a:buClr>
                <a:schemeClr val="dk1"/>
              </a:buClr>
              <a:buSzPts val="2400"/>
              <a:buFont typeface="Calibri"/>
              <a:buAutoNum type="arabicPeriod"/>
            </a:pPr>
            <a:r>
              <a:rPr lang="en-US" sz="2400"/>
              <a:t>Start</a:t>
            </a:r>
            <a:endParaRPr/>
          </a:p>
          <a:p>
            <a:pPr indent="-457200" lvl="0" marL="457200" rtl="0" algn="l">
              <a:spcBef>
                <a:spcPts val="480"/>
              </a:spcBef>
              <a:spcAft>
                <a:spcPts val="0"/>
              </a:spcAft>
              <a:buClr>
                <a:schemeClr val="dk1"/>
              </a:buClr>
              <a:buSzPts val="2400"/>
              <a:buFont typeface="Calibri"/>
              <a:buAutoNum type="arabicPeriod"/>
            </a:pPr>
            <a:r>
              <a:rPr lang="en-US" sz="2400"/>
              <a:t>Input  N</a:t>
            </a:r>
            <a:endParaRPr/>
          </a:p>
          <a:p>
            <a:pPr indent="-457200" lvl="0" marL="457200" rtl="0" algn="l">
              <a:spcBef>
                <a:spcPts val="480"/>
              </a:spcBef>
              <a:spcAft>
                <a:spcPts val="0"/>
              </a:spcAft>
              <a:buClr>
                <a:schemeClr val="dk1"/>
              </a:buClr>
              <a:buSzPts val="2400"/>
              <a:buFont typeface="Calibri"/>
              <a:buAutoNum type="arabicPeriod"/>
            </a:pPr>
            <a:r>
              <a:rPr lang="en-US" sz="2400"/>
              <a:t>Check: Is N%2==0?</a:t>
            </a:r>
            <a:endParaRPr/>
          </a:p>
          <a:p>
            <a:pPr indent="-457200" lvl="1" marL="857250" rtl="0" algn="l">
              <a:spcBef>
                <a:spcPts val="400"/>
              </a:spcBef>
              <a:spcAft>
                <a:spcPts val="0"/>
              </a:spcAft>
              <a:buClr>
                <a:schemeClr val="dk1"/>
              </a:buClr>
              <a:buSzPts val="2000"/>
              <a:buFont typeface="Arial"/>
              <a:buChar char="•"/>
            </a:pPr>
            <a:r>
              <a:rPr lang="en-US" sz="2000"/>
              <a:t>Yes: Print “EVEN”</a:t>
            </a:r>
            <a:endParaRPr/>
          </a:p>
          <a:p>
            <a:pPr indent="-457200" lvl="1" marL="857250" rtl="0" algn="l">
              <a:spcBef>
                <a:spcPts val="400"/>
              </a:spcBef>
              <a:spcAft>
                <a:spcPts val="0"/>
              </a:spcAft>
              <a:buClr>
                <a:schemeClr val="dk1"/>
              </a:buClr>
              <a:buSzPts val="2000"/>
              <a:buFont typeface="Arial"/>
              <a:buChar char="•"/>
            </a:pPr>
            <a:r>
              <a:rPr lang="en-US" sz="2000"/>
              <a:t>No  : Print “ODD”</a:t>
            </a:r>
            <a:endParaRPr/>
          </a:p>
          <a:p>
            <a:pPr indent="-457200" lvl="0" marL="457200" rtl="0" algn="l">
              <a:spcBef>
                <a:spcPts val="480"/>
              </a:spcBef>
              <a:spcAft>
                <a:spcPts val="0"/>
              </a:spcAft>
              <a:buClr>
                <a:schemeClr val="dk1"/>
              </a:buClr>
              <a:buSzPts val="2400"/>
              <a:buFont typeface="Calibri"/>
              <a:buAutoNum type="arabicPeriod"/>
            </a:pPr>
            <a:r>
              <a:rPr lang="en-US" sz="2400"/>
              <a:t>End</a:t>
            </a:r>
            <a:endParaRPr/>
          </a:p>
          <a:p>
            <a:pPr indent="-342900" lvl="0" marL="342900" rtl="0" algn="l">
              <a:spcBef>
                <a:spcPts val="320"/>
              </a:spcBef>
              <a:spcAft>
                <a:spcPts val="0"/>
              </a:spcAft>
              <a:buClr>
                <a:schemeClr val="dk1"/>
              </a:buClr>
              <a:buSzPts val="1600"/>
              <a:buNone/>
            </a:pPr>
            <a:r>
              <a:t/>
            </a:r>
            <a:endParaRPr sz="1600"/>
          </a:p>
        </p:txBody>
      </p:sp>
      <p:sp>
        <p:nvSpPr>
          <p:cNvPr id="297" name="Google Shape;297;p20"/>
          <p:cNvSpPr txBox="1"/>
          <p:nvPr/>
        </p:nvSpPr>
        <p:spPr>
          <a:xfrm>
            <a:off x="8458200" y="171450"/>
            <a:ext cx="533400" cy="320279"/>
          </a:xfrm>
          <a:prstGeom prst="rect">
            <a:avLst/>
          </a:prstGeom>
          <a:noFill/>
          <a:ln>
            <a:noFill/>
          </a:ln>
        </p:spPr>
        <p:txBody>
          <a:bodyPr anchorCtr="0" anchor="ctr" bIns="45700" lIns="91425" spcFirstLastPara="1" rIns="91425" wrap="square" tIns="45700">
            <a:normAutofit fontScale="40000" lnSpcReduction="20000"/>
          </a:bodyPr>
          <a:lstStyle/>
          <a:p>
            <a:pPr indent="0" lvl="0" marL="0" marR="0" rtl="0" algn="l">
              <a:lnSpc>
                <a:spcPct val="100000"/>
              </a:lnSpc>
              <a:spcBef>
                <a:spcPts val="0"/>
              </a:spcBef>
              <a:spcAft>
                <a:spcPts val="0"/>
              </a:spcAft>
              <a:buClr>
                <a:schemeClr val="dk1"/>
              </a:buClr>
              <a:buSzPct val="100000"/>
              <a:buFont typeface="Calibri"/>
              <a:buNone/>
            </a:pPr>
            <a:r>
              <a:t/>
            </a:r>
            <a:endParaRPr b="0" i="0" sz="4400" u="none" cap="none" strike="noStrike">
              <a:solidFill>
                <a:schemeClr val="dk1"/>
              </a:solidFill>
              <a:latin typeface="Calibri"/>
              <a:ea typeface="Calibri"/>
              <a:cs typeface="Calibri"/>
              <a:sym typeface="Calibri"/>
            </a:endParaRPr>
          </a:p>
        </p:txBody>
      </p:sp>
      <p:sp>
        <p:nvSpPr>
          <p:cNvPr id="298" name="Google Shape;298;p20"/>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 July 2018</a:t>
            </a:r>
            <a:endParaRPr/>
          </a:p>
        </p:txBody>
      </p:sp>
      <p:sp>
        <p:nvSpPr>
          <p:cNvPr id="299" name="Google Shape;299;p20"/>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0" name="Google Shape;300;p20"/>
          <p:cNvSpPr txBox="1"/>
          <p:nvPr>
            <p:ph type="title"/>
          </p:nvPr>
        </p:nvSpPr>
        <p:spPr>
          <a:xfrm>
            <a:off x="457200" y="102392"/>
            <a:ext cx="8229600" cy="70127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70C0"/>
              </a:buClr>
              <a:buSzPts val="2400"/>
              <a:buFont typeface="Calibri"/>
              <a:buNone/>
            </a:pPr>
            <a:r>
              <a:rPr b="1" lang="en-US" sz="2400">
                <a:solidFill>
                  <a:srgbClr val="0070C0"/>
                </a:solidFill>
              </a:rPr>
              <a:t>4. Write an algorithm and draw a flowchart to input a number and check if it is odd or even.</a:t>
            </a:r>
            <a:endParaRPr/>
          </a:p>
        </p:txBody>
      </p:sp>
      <p:sp>
        <p:nvSpPr>
          <p:cNvPr id="301" name="Google Shape;301;p20"/>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Programming Logic</a:t>
            </a:r>
            <a:endParaRPr/>
          </a:p>
        </p:txBody>
      </p:sp>
      <p:pic>
        <p:nvPicPr>
          <p:cNvPr id="302" name="Google Shape;302;p20"/>
          <p:cNvPicPr preferRelativeResize="0"/>
          <p:nvPr/>
        </p:nvPicPr>
        <p:blipFill rotWithShape="1">
          <a:blip r:embed="rId3">
            <a:alphaModFix/>
          </a:blip>
          <a:srcRect b="5067" l="4234" r="5751" t="-1"/>
          <a:stretch/>
        </p:blipFill>
        <p:spPr>
          <a:xfrm>
            <a:off x="4711702" y="929876"/>
            <a:ext cx="3517898" cy="33182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1"/>
          <p:cNvSpPr txBox="1"/>
          <p:nvPr>
            <p:ph idx="1" type="body"/>
          </p:nvPr>
        </p:nvSpPr>
        <p:spPr>
          <a:xfrm>
            <a:off x="457200" y="872726"/>
            <a:ext cx="3962400" cy="390882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b="1" lang="en-US" sz="1800"/>
              <a:t>Algorithm:</a:t>
            </a:r>
            <a:endParaRPr/>
          </a:p>
          <a:p>
            <a:pPr indent="-342900" lvl="0" marL="342900" rtl="0" algn="l">
              <a:spcBef>
                <a:spcPts val="360"/>
              </a:spcBef>
              <a:spcAft>
                <a:spcPts val="0"/>
              </a:spcAft>
              <a:buClr>
                <a:schemeClr val="dk1"/>
              </a:buClr>
              <a:buSzPts val="1800"/>
              <a:buFont typeface="Calibri"/>
              <a:buAutoNum type="arabicPeriod"/>
            </a:pPr>
            <a:r>
              <a:rPr lang="en-US" sz="1800"/>
              <a:t>Start</a:t>
            </a:r>
            <a:endParaRPr/>
          </a:p>
          <a:p>
            <a:pPr indent="-342900" lvl="0" marL="342900" rtl="0" algn="l">
              <a:spcBef>
                <a:spcPts val="360"/>
              </a:spcBef>
              <a:spcAft>
                <a:spcPts val="0"/>
              </a:spcAft>
              <a:buClr>
                <a:schemeClr val="dk1"/>
              </a:buClr>
              <a:buSzPts val="1800"/>
              <a:buFont typeface="Calibri"/>
              <a:buAutoNum type="arabicPeriod"/>
            </a:pPr>
            <a:r>
              <a:rPr lang="en-US" sz="1800"/>
              <a:t>Input  A,B,C</a:t>
            </a:r>
            <a:endParaRPr/>
          </a:p>
          <a:p>
            <a:pPr indent="-342900" lvl="0" marL="342900" rtl="0" algn="l">
              <a:spcBef>
                <a:spcPts val="360"/>
              </a:spcBef>
              <a:spcAft>
                <a:spcPts val="0"/>
              </a:spcAft>
              <a:buClr>
                <a:schemeClr val="dk1"/>
              </a:buClr>
              <a:buSzPts val="1800"/>
              <a:buFont typeface="Calibri"/>
              <a:buAutoNum type="arabicPeriod"/>
            </a:pPr>
            <a:r>
              <a:rPr lang="en-US" sz="1800"/>
              <a:t>Check: Is A&gt;B?</a:t>
            </a:r>
            <a:endParaRPr/>
          </a:p>
          <a:p>
            <a:pPr indent="-285750" lvl="1" marL="742950" rtl="0" algn="l">
              <a:spcBef>
                <a:spcPts val="280"/>
              </a:spcBef>
              <a:spcAft>
                <a:spcPts val="0"/>
              </a:spcAft>
              <a:buClr>
                <a:schemeClr val="dk1"/>
              </a:buClr>
              <a:buSzPts val="1400"/>
              <a:buFont typeface="Arial"/>
              <a:buChar char="•"/>
            </a:pPr>
            <a:r>
              <a:rPr lang="en-US" sz="1400"/>
              <a:t>Yes: go to step 4</a:t>
            </a:r>
            <a:endParaRPr/>
          </a:p>
          <a:p>
            <a:pPr indent="-285750" lvl="1" marL="742950" rtl="0" algn="l">
              <a:spcBef>
                <a:spcPts val="280"/>
              </a:spcBef>
              <a:spcAft>
                <a:spcPts val="0"/>
              </a:spcAft>
              <a:buClr>
                <a:schemeClr val="dk1"/>
              </a:buClr>
              <a:buSzPts val="1400"/>
              <a:buFont typeface="Arial"/>
              <a:buChar char="•"/>
            </a:pPr>
            <a:r>
              <a:rPr lang="en-US" sz="1400"/>
              <a:t>No  : go to step 5</a:t>
            </a:r>
            <a:endParaRPr/>
          </a:p>
          <a:p>
            <a:pPr indent="-342900" lvl="0" marL="342900" rtl="0" algn="l">
              <a:spcBef>
                <a:spcPts val="360"/>
              </a:spcBef>
              <a:spcAft>
                <a:spcPts val="0"/>
              </a:spcAft>
              <a:buClr>
                <a:schemeClr val="dk1"/>
              </a:buClr>
              <a:buSzPts val="1800"/>
              <a:buFont typeface="Calibri"/>
              <a:buAutoNum type="arabicPeriod"/>
            </a:pPr>
            <a:r>
              <a:rPr lang="en-US" sz="1800"/>
              <a:t>Check: Is A&gt;C?</a:t>
            </a:r>
            <a:endParaRPr/>
          </a:p>
          <a:p>
            <a:pPr indent="-285750" lvl="1" marL="742950" rtl="0" algn="l">
              <a:spcBef>
                <a:spcPts val="280"/>
              </a:spcBef>
              <a:spcAft>
                <a:spcPts val="0"/>
              </a:spcAft>
              <a:buClr>
                <a:schemeClr val="dk1"/>
              </a:buClr>
              <a:buSzPts val="1400"/>
              <a:buFont typeface="Arial"/>
              <a:buChar char="•"/>
            </a:pPr>
            <a:r>
              <a:rPr lang="en-US" sz="1400"/>
              <a:t>Yes: Print “ A greatest” and goto step 6</a:t>
            </a:r>
            <a:endParaRPr/>
          </a:p>
          <a:p>
            <a:pPr indent="-285750" lvl="1" marL="742950" rtl="0" algn="l">
              <a:spcBef>
                <a:spcPts val="280"/>
              </a:spcBef>
              <a:spcAft>
                <a:spcPts val="0"/>
              </a:spcAft>
              <a:buClr>
                <a:schemeClr val="dk1"/>
              </a:buClr>
              <a:buSzPts val="1400"/>
              <a:buFont typeface="Arial"/>
              <a:buChar char="•"/>
            </a:pPr>
            <a:r>
              <a:rPr lang="en-US" sz="1400"/>
              <a:t>No  : Print “C greatest” and goto step 6</a:t>
            </a:r>
            <a:endParaRPr/>
          </a:p>
          <a:p>
            <a:pPr indent="-342900" lvl="0" marL="342900" rtl="0" algn="l">
              <a:spcBef>
                <a:spcPts val="360"/>
              </a:spcBef>
              <a:spcAft>
                <a:spcPts val="0"/>
              </a:spcAft>
              <a:buClr>
                <a:schemeClr val="dk1"/>
              </a:buClr>
              <a:buSzPts val="1800"/>
              <a:buFont typeface="Calibri"/>
              <a:buAutoNum type="arabicPeriod"/>
            </a:pPr>
            <a:r>
              <a:rPr lang="en-US" sz="1800"/>
              <a:t>Check: Is B&gt;C?</a:t>
            </a:r>
            <a:endParaRPr/>
          </a:p>
          <a:p>
            <a:pPr indent="-285750" lvl="1" marL="742950" rtl="0" algn="l">
              <a:spcBef>
                <a:spcPts val="280"/>
              </a:spcBef>
              <a:spcAft>
                <a:spcPts val="0"/>
              </a:spcAft>
              <a:buClr>
                <a:schemeClr val="dk1"/>
              </a:buClr>
              <a:buSzPts val="1400"/>
              <a:buFont typeface="Arial"/>
              <a:buChar char="•"/>
            </a:pPr>
            <a:r>
              <a:rPr lang="en-US" sz="1400"/>
              <a:t>Yes: Print “ B greatest” and goto step 6</a:t>
            </a:r>
            <a:endParaRPr/>
          </a:p>
          <a:p>
            <a:pPr indent="-285750" lvl="1" marL="742950" rtl="0" algn="l">
              <a:spcBef>
                <a:spcPts val="280"/>
              </a:spcBef>
              <a:spcAft>
                <a:spcPts val="0"/>
              </a:spcAft>
              <a:buClr>
                <a:schemeClr val="dk1"/>
              </a:buClr>
              <a:buSzPts val="1400"/>
              <a:buFont typeface="Arial"/>
              <a:buChar char="•"/>
            </a:pPr>
            <a:r>
              <a:rPr lang="en-US" sz="1400"/>
              <a:t>No  : Print “C greatest” and goto step 6</a:t>
            </a:r>
            <a:endParaRPr/>
          </a:p>
          <a:p>
            <a:pPr indent="-342900" lvl="0" marL="342900" rtl="0" algn="l">
              <a:spcBef>
                <a:spcPts val="360"/>
              </a:spcBef>
              <a:spcAft>
                <a:spcPts val="0"/>
              </a:spcAft>
              <a:buClr>
                <a:schemeClr val="dk1"/>
              </a:buClr>
              <a:buSzPts val="1800"/>
              <a:buFont typeface="Calibri"/>
              <a:buAutoNum type="arabicPeriod"/>
            </a:pPr>
            <a:r>
              <a:rPr lang="en-US" sz="1800"/>
              <a:t>Stop</a:t>
            </a:r>
            <a:endParaRPr/>
          </a:p>
        </p:txBody>
      </p:sp>
      <p:sp>
        <p:nvSpPr>
          <p:cNvPr id="308" name="Google Shape;308;p21"/>
          <p:cNvSpPr txBox="1"/>
          <p:nvPr/>
        </p:nvSpPr>
        <p:spPr>
          <a:xfrm>
            <a:off x="8458200" y="171450"/>
            <a:ext cx="533400" cy="320279"/>
          </a:xfrm>
          <a:prstGeom prst="rect">
            <a:avLst/>
          </a:prstGeom>
          <a:noFill/>
          <a:ln>
            <a:noFill/>
          </a:ln>
        </p:spPr>
        <p:txBody>
          <a:bodyPr anchorCtr="0" anchor="ctr" bIns="45700" lIns="91425" spcFirstLastPara="1" rIns="91425" wrap="square" tIns="45700">
            <a:normAutofit fontScale="40000" lnSpcReduction="20000"/>
          </a:bodyPr>
          <a:lstStyle/>
          <a:p>
            <a:pPr indent="0" lvl="0" marL="0" marR="0" rtl="0" algn="l">
              <a:lnSpc>
                <a:spcPct val="100000"/>
              </a:lnSpc>
              <a:spcBef>
                <a:spcPts val="0"/>
              </a:spcBef>
              <a:spcAft>
                <a:spcPts val="0"/>
              </a:spcAft>
              <a:buClr>
                <a:schemeClr val="dk1"/>
              </a:buClr>
              <a:buSzPct val="100000"/>
              <a:buFont typeface="Calibri"/>
              <a:buNone/>
            </a:pPr>
            <a:r>
              <a:t/>
            </a:r>
            <a:endParaRPr b="0" i="0" sz="4400" u="none" cap="none" strike="noStrike">
              <a:solidFill>
                <a:schemeClr val="dk1"/>
              </a:solidFill>
              <a:latin typeface="Calibri"/>
              <a:ea typeface="Calibri"/>
              <a:cs typeface="Calibri"/>
              <a:sym typeface="Calibri"/>
            </a:endParaRPr>
          </a:p>
        </p:txBody>
      </p:sp>
      <p:sp>
        <p:nvSpPr>
          <p:cNvPr id="309" name="Google Shape;309;p21"/>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 July 2018</a:t>
            </a:r>
            <a:endParaRPr/>
          </a:p>
        </p:txBody>
      </p:sp>
      <p:sp>
        <p:nvSpPr>
          <p:cNvPr id="310" name="Google Shape;310;p21"/>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1" name="Google Shape;311;p21"/>
          <p:cNvSpPr txBox="1"/>
          <p:nvPr>
            <p:ph type="title"/>
          </p:nvPr>
        </p:nvSpPr>
        <p:spPr>
          <a:xfrm>
            <a:off x="457200" y="102392"/>
            <a:ext cx="8229600" cy="70127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70C0"/>
              </a:buClr>
              <a:buSzPts val="2400"/>
              <a:buFont typeface="Calibri"/>
              <a:buNone/>
            </a:pPr>
            <a:r>
              <a:rPr b="1" lang="en-US" sz="2400">
                <a:solidFill>
                  <a:srgbClr val="0070C0"/>
                </a:solidFill>
              </a:rPr>
              <a:t>5. Write an algorithm and draw a flowchart to find the largest among three entered numbers.</a:t>
            </a:r>
            <a:endParaRPr b="1" sz="1200">
              <a:solidFill>
                <a:srgbClr val="0070C0"/>
              </a:solidFill>
            </a:endParaRPr>
          </a:p>
        </p:txBody>
      </p:sp>
      <p:sp>
        <p:nvSpPr>
          <p:cNvPr id="312" name="Google Shape;312;p21"/>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Programming Logic</a:t>
            </a:r>
            <a:endParaRPr/>
          </a:p>
        </p:txBody>
      </p:sp>
      <p:pic>
        <p:nvPicPr>
          <p:cNvPr id="313" name="Google Shape;313;p21"/>
          <p:cNvPicPr preferRelativeResize="0"/>
          <p:nvPr/>
        </p:nvPicPr>
        <p:blipFill rotWithShape="1">
          <a:blip r:embed="rId3">
            <a:alphaModFix/>
          </a:blip>
          <a:srcRect b="0" l="0" r="0" t="0"/>
          <a:stretch/>
        </p:blipFill>
        <p:spPr>
          <a:xfrm>
            <a:off x="4572000" y="590549"/>
            <a:ext cx="4038600" cy="417671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2"/>
          <p:cNvSpPr txBox="1"/>
          <p:nvPr>
            <p:ph idx="1" type="body"/>
          </p:nvPr>
        </p:nvSpPr>
        <p:spPr>
          <a:xfrm>
            <a:off x="457200" y="872726"/>
            <a:ext cx="3962400" cy="390882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b="1" lang="en-US" sz="2400"/>
              <a:t>Algorithm:</a:t>
            </a:r>
            <a:endParaRPr/>
          </a:p>
          <a:p>
            <a:pPr indent="-514350" lvl="0" marL="514350" rtl="0" algn="l">
              <a:spcBef>
                <a:spcPts val="480"/>
              </a:spcBef>
              <a:spcAft>
                <a:spcPts val="0"/>
              </a:spcAft>
              <a:buClr>
                <a:schemeClr val="dk1"/>
              </a:buClr>
              <a:buSzPts val="2400"/>
              <a:buFont typeface="Calibri"/>
              <a:buAutoNum type="arabicPeriod"/>
            </a:pPr>
            <a:r>
              <a:rPr lang="en-US" sz="2400"/>
              <a:t>Start</a:t>
            </a:r>
            <a:endParaRPr/>
          </a:p>
          <a:p>
            <a:pPr indent="-514350" lvl="0" marL="514350" rtl="0" algn="l">
              <a:spcBef>
                <a:spcPts val="480"/>
              </a:spcBef>
              <a:spcAft>
                <a:spcPts val="0"/>
              </a:spcAft>
              <a:buClr>
                <a:schemeClr val="dk1"/>
              </a:buClr>
              <a:buSzPts val="2400"/>
              <a:buFont typeface="Calibri"/>
              <a:buAutoNum type="arabicPeriod"/>
            </a:pPr>
            <a:r>
              <a:rPr lang="en-US" sz="2400"/>
              <a:t>Initialize N=1</a:t>
            </a:r>
            <a:endParaRPr/>
          </a:p>
          <a:p>
            <a:pPr indent="-514350" lvl="0" marL="514350" rtl="0" algn="l">
              <a:spcBef>
                <a:spcPts val="480"/>
              </a:spcBef>
              <a:spcAft>
                <a:spcPts val="0"/>
              </a:spcAft>
              <a:buClr>
                <a:schemeClr val="dk1"/>
              </a:buClr>
              <a:buSzPts val="2400"/>
              <a:buFont typeface="Calibri"/>
              <a:buAutoNum type="arabicPeriod"/>
            </a:pPr>
            <a:r>
              <a:rPr lang="en-US" sz="2400"/>
              <a:t>Check: Is N&lt;=5?</a:t>
            </a:r>
            <a:endParaRPr/>
          </a:p>
          <a:p>
            <a:pPr indent="-514350" lvl="1" marL="914400" rtl="0" algn="l">
              <a:spcBef>
                <a:spcPts val="400"/>
              </a:spcBef>
              <a:spcAft>
                <a:spcPts val="0"/>
              </a:spcAft>
              <a:buClr>
                <a:schemeClr val="dk1"/>
              </a:buClr>
              <a:buSzPts val="2000"/>
              <a:buFont typeface="Arial"/>
              <a:buChar char="•"/>
            </a:pPr>
            <a:r>
              <a:rPr lang="en-US" sz="2000"/>
              <a:t>Yes: go to step 4</a:t>
            </a:r>
            <a:endParaRPr/>
          </a:p>
          <a:p>
            <a:pPr indent="-514350" lvl="1" marL="914400" rtl="0" algn="l">
              <a:spcBef>
                <a:spcPts val="400"/>
              </a:spcBef>
              <a:spcAft>
                <a:spcPts val="0"/>
              </a:spcAft>
              <a:buClr>
                <a:schemeClr val="dk1"/>
              </a:buClr>
              <a:buSzPts val="2000"/>
              <a:buFont typeface="Arial"/>
              <a:buChar char="•"/>
            </a:pPr>
            <a:r>
              <a:rPr lang="en-US" sz="2000"/>
              <a:t>No: go to step 6</a:t>
            </a:r>
            <a:endParaRPr/>
          </a:p>
          <a:p>
            <a:pPr indent="-514350" lvl="0" marL="514350" rtl="0" algn="l">
              <a:spcBef>
                <a:spcPts val="480"/>
              </a:spcBef>
              <a:spcAft>
                <a:spcPts val="0"/>
              </a:spcAft>
              <a:buClr>
                <a:schemeClr val="dk1"/>
              </a:buClr>
              <a:buSzPts val="2400"/>
              <a:buFont typeface="Calibri"/>
              <a:buAutoNum type="arabicPeriod"/>
            </a:pPr>
            <a:r>
              <a:rPr lang="en-US" sz="2400"/>
              <a:t>Print N</a:t>
            </a:r>
            <a:endParaRPr/>
          </a:p>
          <a:p>
            <a:pPr indent="-514350" lvl="0" marL="514350" rtl="0" algn="l">
              <a:spcBef>
                <a:spcPts val="480"/>
              </a:spcBef>
              <a:spcAft>
                <a:spcPts val="0"/>
              </a:spcAft>
              <a:buClr>
                <a:schemeClr val="dk1"/>
              </a:buClr>
              <a:buSzPts val="2400"/>
              <a:buFont typeface="Calibri"/>
              <a:buAutoNum type="arabicPeriod"/>
            </a:pPr>
            <a:r>
              <a:rPr lang="en-US" sz="2400"/>
              <a:t>N=N+1 and go to step 3</a:t>
            </a:r>
            <a:endParaRPr/>
          </a:p>
          <a:p>
            <a:pPr indent="-514350" lvl="0" marL="514350" rtl="0" algn="l">
              <a:spcBef>
                <a:spcPts val="480"/>
              </a:spcBef>
              <a:spcAft>
                <a:spcPts val="0"/>
              </a:spcAft>
              <a:buClr>
                <a:schemeClr val="dk1"/>
              </a:buClr>
              <a:buSzPts val="2400"/>
              <a:buFont typeface="Calibri"/>
              <a:buAutoNum type="arabicPeriod"/>
            </a:pPr>
            <a:r>
              <a:rPr lang="en-US" sz="2400"/>
              <a:t>End</a:t>
            </a:r>
            <a:endParaRPr/>
          </a:p>
          <a:p>
            <a:pPr indent="-342900" lvl="0" marL="342900" rtl="0" algn="l">
              <a:spcBef>
                <a:spcPts val="240"/>
              </a:spcBef>
              <a:spcAft>
                <a:spcPts val="0"/>
              </a:spcAft>
              <a:buClr>
                <a:schemeClr val="dk1"/>
              </a:buClr>
              <a:buSzPts val="1200"/>
              <a:buNone/>
            </a:pPr>
            <a:r>
              <a:t/>
            </a:r>
            <a:endParaRPr sz="1200"/>
          </a:p>
        </p:txBody>
      </p:sp>
      <p:sp>
        <p:nvSpPr>
          <p:cNvPr id="319" name="Google Shape;319;p22"/>
          <p:cNvSpPr txBox="1"/>
          <p:nvPr/>
        </p:nvSpPr>
        <p:spPr>
          <a:xfrm>
            <a:off x="8458200" y="171450"/>
            <a:ext cx="533400" cy="320279"/>
          </a:xfrm>
          <a:prstGeom prst="rect">
            <a:avLst/>
          </a:prstGeom>
          <a:noFill/>
          <a:ln>
            <a:noFill/>
          </a:ln>
        </p:spPr>
        <p:txBody>
          <a:bodyPr anchorCtr="0" anchor="ctr" bIns="45700" lIns="91425" spcFirstLastPara="1" rIns="91425" wrap="square" tIns="45700">
            <a:normAutofit fontScale="40000" lnSpcReduction="20000"/>
          </a:bodyPr>
          <a:lstStyle/>
          <a:p>
            <a:pPr indent="0" lvl="0" marL="0" marR="0" rtl="0" algn="l">
              <a:lnSpc>
                <a:spcPct val="100000"/>
              </a:lnSpc>
              <a:spcBef>
                <a:spcPts val="0"/>
              </a:spcBef>
              <a:spcAft>
                <a:spcPts val="0"/>
              </a:spcAft>
              <a:buClr>
                <a:schemeClr val="dk1"/>
              </a:buClr>
              <a:buSzPct val="100000"/>
              <a:buFont typeface="Calibri"/>
              <a:buNone/>
            </a:pPr>
            <a:r>
              <a:t/>
            </a:r>
            <a:endParaRPr b="0" i="0" sz="4400" u="none" cap="none" strike="noStrike">
              <a:solidFill>
                <a:schemeClr val="dk1"/>
              </a:solidFill>
              <a:latin typeface="Calibri"/>
              <a:ea typeface="Calibri"/>
              <a:cs typeface="Calibri"/>
              <a:sym typeface="Calibri"/>
            </a:endParaRPr>
          </a:p>
        </p:txBody>
      </p:sp>
      <p:sp>
        <p:nvSpPr>
          <p:cNvPr id="320" name="Google Shape;320;p22"/>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 July 2018</a:t>
            </a:r>
            <a:endParaRPr/>
          </a:p>
        </p:txBody>
      </p:sp>
      <p:sp>
        <p:nvSpPr>
          <p:cNvPr id="321" name="Google Shape;321;p22"/>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2" name="Google Shape;322;p22"/>
          <p:cNvSpPr txBox="1"/>
          <p:nvPr>
            <p:ph type="title"/>
          </p:nvPr>
        </p:nvSpPr>
        <p:spPr>
          <a:xfrm>
            <a:off x="457200" y="102392"/>
            <a:ext cx="8229600" cy="70127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70C0"/>
              </a:buClr>
              <a:buSzPts val="2400"/>
              <a:buFont typeface="Calibri"/>
              <a:buNone/>
            </a:pPr>
            <a:r>
              <a:rPr b="1" lang="en-US" sz="2400">
                <a:solidFill>
                  <a:srgbClr val="0070C0"/>
                </a:solidFill>
              </a:rPr>
              <a:t>6. Write an algorithm and draw a flowchart to display the number from 1 to 5</a:t>
            </a:r>
            <a:endParaRPr b="1" sz="1200">
              <a:solidFill>
                <a:srgbClr val="0070C0"/>
              </a:solidFill>
            </a:endParaRPr>
          </a:p>
        </p:txBody>
      </p:sp>
      <p:sp>
        <p:nvSpPr>
          <p:cNvPr id="323" name="Google Shape;323;p22"/>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Programming Logic</a:t>
            </a:r>
            <a:endParaRPr/>
          </a:p>
        </p:txBody>
      </p:sp>
      <p:pic>
        <p:nvPicPr>
          <p:cNvPr id="324" name="Google Shape;324;p22"/>
          <p:cNvPicPr preferRelativeResize="0"/>
          <p:nvPr/>
        </p:nvPicPr>
        <p:blipFill rotWithShape="1">
          <a:blip r:embed="rId3">
            <a:alphaModFix/>
          </a:blip>
          <a:srcRect b="0" l="0" r="0" t="0"/>
          <a:stretch/>
        </p:blipFill>
        <p:spPr>
          <a:xfrm>
            <a:off x="4419600" y="803669"/>
            <a:ext cx="4114800" cy="370403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3"/>
          <p:cNvSpPr txBox="1"/>
          <p:nvPr>
            <p:ph idx="1" type="body"/>
          </p:nvPr>
        </p:nvSpPr>
        <p:spPr>
          <a:xfrm>
            <a:off x="457200" y="872726"/>
            <a:ext cx="3962400" cy="390882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b="1" lang="en-US"/>
              <a:t>Algorithm:</a:t>
            </a:r>
            <a:endParaRPr/>
          </a:p>
          <a:p>
            <a:pPr indent="-514350" lvl="0" marL="514350" rtl="0" algn="l">
              <a:spcBef>
                <a:spcPts val="448"/>
              </a:spcBef>
              <a:spcAft>
                <a:spcPts val="0"/>
              </a:spcAft>
              <a:buClr>
                <a:schemeClr val="dk1"/>
              </a:buClr>
              <a:buSzPct val="100000"/>
              <a:buFont typeface="Calibri"/>
              <a:buAutoNum type="arabicPeriod"/>
            </a:pPr>
            <a:r>
              <a:rPr lang="en-US"/>
              <a:t>Start</a:t>
            </a:r>
            <a:endParaRPr/>
          </a:p>
          <a:p>
            <a:pPr indent="-514350" lvl="0" marL="514350" rtl="0" algn="l">
              <a:spcBef>
                <a:spcPts val="448"/>
              </a:spcBef>
              <a:spcAft>
                <a:spcPts val="0"/>
              </a:spcAft>
              <a:buClr>
                <a:schemeClr val="dk1"/>
              </a:buClr>
              <a:buSzPct val="100000"/>
              <a:buFont typeface="Calibri"/>
              <a:buAutoNum type="arabicPeriod"/>
            </a:pPr>
            <a:r>
              <a:rPr lang="en-US"/>
              <a:t>Initialize N=1, Sum=0</a:t>
            </a:r>
            <a:endParaRPr/>
          </a:p>
          <a:p>
            <a:pPr indent="-514350" lvl="0" marL="514350" rtl="0" algn="l">
              <a:spcBef>
                <a:spcPts val="448"/>
              </a:spcBef>
              <a:spcAft>
                <a:spcPts val="0"/>
              </a:spcAft>
              <a:buClr>
                <a:schemeClr val="dk1"/>
              </a:buClr>
              <a:buSzPct val="100000"/>
              <a:buFont typeface="Calibri"/>
              <a:buAutoNum type="arabicPeriod"/>
            </a:pPr>
            <a:r>
              <a:rPr lang="en-US"/>
              <a:t>Check: Is N&lt;5?</a:t>
            </a:r>
            <a:endParaRPr/>
          </a:p>
          <a:p>
            <a:pPr indent="-514350" lvl="1" marL="914400" rtl="0" algn="l">
              <a:spcBef>
                <a:spcPts val="392"/>
              </a:spcBef>
              <a:spcAft>
                <a:spcPts val="0"/>
              </a:spcAft>
              <a:buClr>
                <a:schemeClr val="dk1"/>
              </a:buClr>
              <a:buSzPct val="100000"/>
              <a:buFont typeface="Arial"/>
              <a:buChar char="•"/>
            </a:pPr>
            <a:r>
              <a:rPr lang="en-US"/>
              <a:t>Yes: go to step 4</a:t>
            </a:r>
            <a:endParaRPr/>
          </a:p>
          <a:p>
            <a:pPr indent="-514350" lvl="1" marL="914400" rtl="0" algn="l">
              <a:spcBef>
                <a:spcPts val="392"/>
              </a:spcBef>
              <a:spcAft>
                <a:spcPts val="0"/>
              </a:spcAft>
              <a:buClr>
                <a:schemeClr val="dk1"/>
              </a:buClr>
              <a:buSzPct val="100000"/>
              <a:buFont typeface="Arial"/>
              <a:buChar char="•"/>
            </a:pPr>
            <a:r>
              <a:rPr lang="en-US"/>
              <a:t>No: go to step 7</a:t>
            </a:r>
            <a:endParaRPr/>
          </a:p>
          <a:p>
            <a:pPr indent="-514350" lvl="0" marL="514350" rtl="0" algn="l">
              <a:spcBef>
                <a:spcPts val="448"/>
              </a:spcBef>
              <a:spcAft>
                <a:spcPts val="0"/>
              </a:spcAft>
              <a:buClr>
                <a:schemeClr val="dk1"/>
              </a:buClr>
              <a:buSzPct val="100000"/>
              <a:buFont typeface="Calibri"/>
              <a:buAutoNum type="arabicPeriod"/>
            </a:pPr>
            <a:r>
              <a:rPr lang="en-US"/>
              <a:t>Print N</a:t>
            </a:r>
            <a:endParaRPr/>
          </a:p>
          <a:p>
            <a:pPr indent="-514350" lvl="0" marL="514350" rtl="0" algn="l">
              <a:spcBef>
                <a:spcPts val="448"/>
              </a:spcBef>
              <a:spcAft>
                <a:spcPts val="0"/>
              </a:spcAft>
              <a:buClr>
                <a:schemeClr val="dk1"/>
              </a:buClr>
              <a:buSzPct val="100000"/>
              <a:buFont typeface="Calibri"/>
              <a:buAutoNum type="arabicPeriod"/>
            </a:pPr>
            <a:r>
              <a:rPr lang="en-US"/>
              <a:t>Sum=Sum+N</a:t>
            </a:r>
            <a:endParaRPr/>
          </a:p>
          <a:p>
            <a:pPr indent="-514350" lvl="0" marL="514350" rtl="0" algn="l">
              <a:spcBef>
                <a:spcPts val="448"/>
              </a:spcBef>
              <a:spcAft>
                <a:spcPts val="0"/>
              </a:spcAft>
              <a:buClr>
                <a:schemeClr val="dk1"/>
              </a:buClr>
              <a:buSzPct val="100000"/>
              <a:buFont typeface="Calibri"/>
              <a:buAutoNum type="arabicPeriod"/>
            </a:pPr>
            <a:r>
              <a:rPr lang="en-US"/>
              <a:t>N=N+1 and go to step 3</a:t>
            </a:r>
            <a:endParaRPr/>
          </a:p>
          <a:p>
            <a:pPr indent="-514350" lvl="0" marL="514350" rtl="0" algn="l">
              <a:spcBef>
                <a:spcPts val="448"/>
              </a:spcBef>
              <a:spcAft>
                <a:spcPts val="0"/>
              </a:spcAft>
              <a:buClr>
                <a:schemeClr val="dk1"/>
              </a:buClr>
              <a:buSzPct val="100000"/>
              <a:buFont typeface="Calibri"/>
              <a:buAutoNum type="arabicPeriod"/>
            </a:pPr>
            <a:r>
              <a:rPr lang="en-US"/>
              <a:t>Display Sum</a:t>
            </a:r>
            <a:endParaRPr/>
          </a:p>
          <a:p>
            <a:pPr indent="-514350" lvl="0" marL="514350" rtl="0" algn="l">
              <a:spcBef>
                <a:spcPts val="448"/>
              </a:spcBef>
              <a:spcAft>
                <a:spcPts val="0"/>
              </a:spcAft>
              <a:buClr>
                <a:schemeClr val="dk1"/>
              </a:buClr>
              <a:buSzPct val="100000"/>
              <a:buFont typeface="Calibri"/>
              <a:buAutoNum type="arabicPeriod"/>
            </a:pPr>
            <a:r>
              <a:rPr lang="en-US"/>
              <a:t>End</a:t>
            </a:r>
            <a:endParaRPr/>
          </a:p>
        </p:txBody>
      </p:sp>
      <p:sp>
        <p:nvSpPr>
          <p:cNvPr id="330" name="Google Shape;330;p23"/>
          <p:cNvSpPr txBox="1"/>
          <p:nvPr/>
        </p:nvSpPr>
        <p:spPr>
          <a:xfrm>
            <a:off x="8458200" y="171450"/>
            <a:ext cx="533400" cy="320279"/>
          </a:xfrm>
          <a:prstGeom prst="rect">
            <a:avLst/>
          </a:prstGeom>
          <a:noFill/>
          <a:ln>
            <a:noFill/>
          </a:ln>
        </p:spPr>
        <p:txBody>
          <a:bodyPr anchorCtr="0" anchor="ctr" bIns="45700" lIns="91425" spcFirstLastPara="1" rIns="91425" wrap="square" tIns="45700">
            <a:normAutofit fontScale="40000" lnSpcReduction="20000"/>
          </a:bodyPr>
          <a:lstStyle/>
          <a:p>
            <a:pPr indent="0" lvl="0" marL="0" marR="0" rtl="0" algn="l">
              <a:lnSpc>
                <a:spcPct val="100000"/>
              </a:lnSpc>
              <a:spcBef>
                <a:spcPts val="0"/>
              </a:spcBef>
              <a:spcAft>
                <a:spcPts val="0"/>
              </a:spcAft>
              <a:buClr>
                <a:schemeClr val="dk1"/>
              </a:buClr>
              <a:buSzPct val="100000"/>
              <a:buFont typeface="Calibri"/>
              <a:buNone/>
            </a:pPr>
            <a:r>
              <a:t/>
            </a:r>
            <a:endParaRPr b="0" i="0" sz="4400" u="none" cap="none" strike="noStrike">
              <a:solidFill>
                <a:schemeClr val="dk1"/>
              </a:solidFill>
              <a:latin typeface="Calibri"/>
              <a:ea typeface="Calibri"/>
              <a:cs typeface="Calibri"/>
              <a:sym typeface="Calibri"/>
            </a:endParaRPr>
          </a:p>
        </p:txBody>
      </p:sp>
      <p:sp>
        <p:nvSpPr>
          <p:cNvPr id="331" name="Google Shape;331;p23"/>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 July 2018</a:t>
            </a:r>
            <a:endParaRPr/>
          </a:p>
        </p:txBody>
      </p:sp>
      <p:sp>
        <p:nvSpPr>
          <p:cNvPr id="332" name="Google Shape;332;p23"/>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3" name="Google Shape;333;p23"/>
          <p:cNvSpPr txBox="1"/>
          <p:nvPr>
            <p:ph type="title"/>
          </p:nvPr>
        </p:nvSpPr>
        <p:spPr>
          <a:xfrm>
            <a:off x="457200" y="102392"/>
            <a:ext cx="8229600" cy="70127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70C0"/>
              </a:buClr>
              <a:buSzPts val="2400"/>
              <a:buFont typeface="Calibri"/>
              <a:buNone/>
            </a:pPr>
            <a:r>
              <a:rPr b="1" lang="en-US" sz="2400">
                <a:solidFill>
                  <a:srgbClr val="0070C0"/>
                </a:solidFill>
              </a:rPr>
              <a:t>7. Write an algorithm and draw a flowchart to display first four natural numbers, and also their sum.</a:t>
            </a:r>
            <a:endParaRPr/>
          </a:p>
        </p:txBody>
      </p:sp>
      <p:sp>
        <p:nvSpPr>
          <p:cNvPr id="334" name="Google Shape;334;p23"/>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Programming Logic</a:t>
            </a:r>
            <a:endParaRPr/>
          </a:p>
        </p:txBody>
      </p:sp>
      <p:pic>
        <p:nvPicPr>
          <p:cNvPr id="335" name="Google Shape;335;p23"/>
          <p:cNvPicPr preferRelativeResize="0"/>
          <p:nvPr/>
        </p:nvPicPr>
        <p:blipFill rotWithShape="1">
          <a:blip r:embed="rId3">
            <a:alphaModFix/>
          </a:blip>
          <a:srcRect b="0" l="0" r="0" t="0"/>
          <a:stretch/>
        </p:blipFill>
        <p:spPr>
          <a:xfrm>
            <a:off x="4572000" y="891776"/>
            <a:ext cx="4114800" cy="387548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4"/>
          <p:cNvSpPr txBox="1"/>
          <p:nvPr>
            <p:ph idx="1" type="body"/>
          </p:nvPr>
        </p:nvSpPr>
        <p:spPr>
          <a:xfrm>
            <a:off x="457200" y="872726"/>
            <a:ext cx="8229600" cy="3908823"/>
          </a:xfrm>
          <a:prstGeom prst="rect">
            <a:avLst/>
          </a:prstGeom>
          <a:noFill/>
          <a:ln>
            <a:noFill/>
          </a:ln>
        </p:spPr>
        <p:txBody>
          <a:bodyPr anchorCtr="0" anchor="t" bIns="45700" lIns="91425" spcFirstLastPara="1" rIns="91425" wrap="square" tIns="45700">
            <a:normAutofit fontScale="55000" lnSpcReduction="20000"/>
          </a:bodyPr>
          <a:lstStyle/>
          <a:p>
            <a:pPr indent="-514350" lvl="0" marL="514350" rtl="0" algn="l">
              <a:spcBef>
                <a:spcPts val="0"/>
              </a:spcBef>
              <a:spcAft>
                <a:spcPts val="0"/>
              </a:spcAft>
              <a:buClr>
                <a:schemeClr val="dk1"/>
              </a:buClr>
              <a:buSzPct val="100000"/>
              <a:buFont typeface="Calibri"/>
              <a:buAutoNum type="arabicPeriod"/>
            </a:pPr>
            <a:r>
              <a:rPr lang="en-US"/>
              <a:t>Write an algorithm and draw a flowchart to find the smallest among three entered numbers.</a:t>
            </a:r>
            <a:endParaRPr/>
          </a:p>
          <a:p>
            <a:pPr indent="-514350" lvl="0" marL="514350" rtl="0" algn="l">
              <a:spcBef>
                <a:spcPts val="352"/>
              </a:spcBef>
              <a:spcAft>
                <a:spcPts val="0"/>
              </a:spcAft>
              <a:buClr>
                <a:schemeClr val="dk1"/>
              </a:buClr>
              <a:buSzPct val="100000"/>
              <a:buFont typeface="Calibri"/>
              <a:buAutoNum type="arabicPeriod"/>
            </a:pPr>
            <a:r>
              <a:rPr lang="en-US"/>
              <a:t>Write an algorithm and draw a flowchart to find the middle among three entered numbers.</a:t>
            </a:r>
            <a:endParaRPr/>
          </a:p>
          <a:p>
            <a:pPr indent="-514350" lvl="0" marL="514350" rtl="0" algn="l">
              <a:spcBef>
                <a:spcPts val="352"/>
              </a:spcBef>
              <a:spcAft>
                <a:spcPts val="0"/>
              </a:spcAft>
              <a:buClr>
                <a:schemeClr val="dk1"/>
              </a:buClr>
              <a:buSzPct val="100000"/>
              <a:buFont typeface="Calibri"/>
              <a:buAutoNum type="arabicPeriod"/>
            </a:pPr>
            <a:r>
              <a:rPr lang="en-US"/>
              <a:t>Write an algorithm and draw a flowchart to read a positive number (integer) and compute as below:</a:t>
            </a:r>
            <a:endParaRPr/>
          </a:p>
          <a:p>
            <a:pPr indent="-228600" lvl="1" marL="914400" rtl="0" algn="l">
              <a:spcBef>
                <a:spcPts val="308"/>
              </a:spcBef>
              <a:spcAft>
                <a:spcPts val="0"/>
              </a:spcAft>
              <a:buClr>
                <a:schemeClr val="dk1"/>
              </a:buClr>
              <a:buSzPct val="100000"/>
              <a:buFont typeface="Noto Sans Symbols"/>
              <a:buChar char="▪"/>
            </a:pPr>
            <a:r>
              <a:rPr lang="en-US"/>
              <a:t>If the number is even 🡪 half it and print the result.</a:t>
            </a:r>
            <a:endParaRPr/>
          </a:p>
          <a:p>
            <a:pPr indent="-228600" lvl="1" marL="914400" rtl="0" algn="l">
              <a:spcBef>
                <a:spcPts val="308"/>
              </a:spcBef>
              <a:spcAft>
                <a:spcPts val="0"/>
              </a:spcAft>
              <a:buClr>
                <a:schemeClr val="dk1"/>
              </a:buClr>
              <a:buSzPct val="100000"/>
              <a:buFont typeface="Noto Sans Symbols"/>
              <a:buChar char="▪"/>
            </a:pPr>
            <a:r>
              <a:rPr lang="en-US"/>
              <a:t>If the number is odd 🡪 multiply by 3 and add 1 and print the result.</a:t>
            </a:r>
            <a:endParaRPr/>
          </a:p>
          <a:p>
            <a:pPr indent="-514350" lvl="0" marL="514350" rtl="0" algn="l">
              <a:spcBef>
                <a:spcPts val="352"/>
              </a:spcBef>
              <a:spcAft>
                <a:spcPts val="0"/>
              </a:spcAft>
              <a:buClr>
                <a:schemeClr val="dk1"/>
              </a:buClr>
              <a:buSzPct val="100000"/>
              <a:buFont typeface="Calibri"/>
              <a:buAutoNum type="arabicPeriod"/>
            </a:pPr>
            <a:r>
              <a:rPr lang="en-US"/>
              <a:t>Write an algorithm and draw a flowchart to enter a number and display it in reverse order.</a:t>
            </a:r>
            <a:endParaRPr/>
          </a:p>
          <a:p>
            <a:pPr indent="-514350" lvl="0" marL="514350" rtl="0" algn="l">
              <a:spcBef>
                <a:spcPts val="352"/>
              </a:spcBef>
              <a:spcAft>
                <a:spcPts val="0"/>
              </a:spcAft>
              <a:buClr>
                <a:schemeClr val="dk1"/>
              </a:buClr>
              <a:buSzPct val="100000"/>
              <a:buFont typeface="Calibri"/>
              <a:buAutoNum type="arabicPeriod"/>
            </a:pPr>
            <a:r>
              <a:rPr lang="en-US"/>
              <a:t>Write an algorithm and draw a flowchart to read the marks of three different subjects and display the total marks. The program should allow entering the marks of other more students if the user presses ‘Y’ key.</a:t>
            </a:r>
            <a:endParaRPr/>
          </a:p>
          <a:p>
            <a:pPr indent="-514350" lvl="0" marL="514350" rtl="0" algn="l">
              <a:spcBef>
                <a:spcPts val="352"/>
              </a:spcBef>
              <a:spcAft>
                <a:spcPts val="0"/>
              </a:spcAft>
              <a:buClr>
                <a:schemeClr val="dk1"/>
              </a:buClr>
              <a:buSzPct val="100000"/>
              <a:buFont typeface="Calibri"/>
              <a:buAutoNum type="arabicPeriod"/>
            </a:pPr>
            <a:r>
              <a:rPr lang="en-US"/>
              <a:t>Write algorithm and draw a flowchart to print all the prime numbers up to 50.</a:t>
            </a:r>
            <a:endParaRPr/>
          </a:p>
          <a:p>
            <a:pPr indent="-514350" lvl="0" marL="514350" rtl="0" algn="l">
              <a:spcBef>
                <a:spcPts val="352"/>
              </a:spcBef>
              <a:spcAft>
                <a:spcPts val="0"/>
              </a:spcAft>
              <a:buClr>
                <a:schemeClr val="dk1"/>
              </a:buClr>
              <a:buSzPct val="100000"/>
              <a:buFont typeface="Calibri"/>
              <a:buAutoNum type="arabicPeriod"/>
            </a:pPr>
            <a:r>
              <a:rPr lang="en-US"/>
              <a:t>Write algorithm and draw a flowchart to print factorial of an input number.</a:t>
            </a:r>
            <a:endParaRPr/>
          </a:p>
          <a:p>
            <a:pPr indent="-402590" lvl="0" marL="514350" rtl="0" algn="l">
              <a:spcBef>
                <a:spcPts val="352"/>
              </a:spcBef>
              <a:spcAft>
                <a:spcPts val="0"/>
              </a:spcAft>
              <a:buClr>
                <a:schemeClr val="dk1"/>
              </a:buClr>
              <a:buSzPct val="100000"/>
              <a:buFont typeface="Calibri"/>
              <a:buNone/>
            </a:pPr>
            <a:r>
              <a:t/>
            </a:r>
            <a:endParaRPr/>
          </a:p>
        </p:txBody>
      </p:sp>
      <p:sp>
        <p:nvSpPr>
          <p:cNvPr id="341" name="Google Shape;341;p24"/>
          <p:cNvSpPr txBox="1"/>
          <p:nvPr/>
        </p:nvSpPr>
        <p:spPr>
          <a:xfrm>
            <a:off x="8458200" y="171450"/>
            <a:ext cx="533400" cy="320279"/>
          </a:xfrm>
          <a:prstGeom prst="rect">
            <a:avLst/>
          </a:prstGeom>
          <a:noFill/>
          <a:ln>
            <a:noFill/>
          </a:ln>
        </p:spPr>
        <p:txBody>
          <a:bodyPr anchorCtr="0" anchor="ctr" bIns="45700" lIns="91425" spcFirstLastPara="1" rIns="91425" wrap="square" tIns="45700">
            <a:normAutofit fontScale="40000" lnSpcReduction="20000"/>
          </a:bodyPr>
          <a:lstStyle/>
          <a:p>
            <a:pPr indent="0" lvl="0" marL="0" marR="0" rtl="0" algn="l">
              <a:lnSpc>
                <a:spcPct val="100000"/>
              </a:lnSpc>
              <a:spcBef>
                <a:spcPts val="0"/>
              </a:spcBef>
              <a:spcAft>
                <a:spcPts val="0"/>
              </a:spcAft>
              <a:buClr>
                <a:schemeClr val="dk1"/>
              </a:buClr>
              <a:buSzPct val="100000"/>
              <a:buFont typeface="Calibri"/>
              <a:buNone/>
            </a:pPr>
            <a:r>
              <a:t/>
            </a:r>
            <a:endParaRPr b="0" i="0" sz="4400" u="none" cap="none" strike="noStrike">
              <a:solidFill>
                <a:schemeClr val="dk1"/>
              </a:solidFill>
              <a:latin typeface="Calibri"/>
              <a:ea typeface="Calibri"/>
              <a:cs typeface="Calibri"/>
              <a:sym typeface="Calibri"/>
            </a:endParaRPr>
          </a:p>
        </p:txBody>
      </p:sp>
      <p:sp>
        <p:nvSpPr>
          <p:cNvPr id="342" name="Google Shape;342;p24"/>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 July 2018</a:t>
            </a:r>
            <a:endParaRPr/>
          </a:p>
        </p:txBody>
      </p:sp>
      <p:sp>
        <p:nvSpPr>
          <p:cNvPr id="343" name="Google Shape;343;p24"/>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4" name="Google Shape;344;p24"/>
          <p:cNvSpPr txBox="1"/>
          <p:nvPr>
            <p:ph type="title"/>
          </p:nvPr>
        </p:nvSpPr>
        <p:spPr>
          <a:xfrm>
            <a:off x="457200" y="102392"/>
            <a:ext cx="8229600" cy="70127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0000"/>
              </a:buClr>
              <a:buSzPts val="3200"/>
              <a:buFont typeface="Calibri"/>
              <a:buNone/>
            </a:pPr>
            <a:r>
              <a:rPr b="1" lang="en-US" sz="3200">
                <a:solidFill>
                  <a:srgbClr val="FF0000"/>
                </a:solidFill>
              </a:rPr>
              <a:t>Assignment</a:t>
            </a:r>
            <a:endParaRPr/>
          </a:p>
        </p:txBody>
      </p:sp>
      <p:sp>
        <p:nvSpPr>
          <p:cNvPr id="345" name="Google Shape;345;p24"/>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Programming Logic</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5"/>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51" name="Google Shape;351;p25"/>
          <p:cNvSpPr txBox="1"/>
          <p:nvPr>
            <p:ph idx="1" type="body"/>
          </p:nvPr>
        </p:nvSpPr>
        <p:spPr>
          <a:xfrm>
            <a:off x="457200" y="1200152"/>
            <a:ext cx="8229600" cy="3394472"/>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Clr>
                <a:srgbClr val="FF0000"/>
              </a:buClr>
              <a:buSzPts val="6600"/>
              <a:buNone/>
            </a:pPr>
            <a:r>
              <a:rPr b="1" lang="en-US" sz="6600">
                <a:solidFill>
                  <a:srgbClr val="FF0000"/>
                </a:solidFill>
              </a:rPr>
              <a:t>End of Chapter</a:t>
            </a:r>
            <a:endParaRPr/>
          </a:p>
        </p:txBody>
      </p:sp>
      <p:sp>
        <p:nvSpPr>
          <p:cNvPr id="352" name="Google Shape;352;p25"/>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 July 2018</a:t>
            </a:r>
            <a:endParaRPr/>
          </a:p>
        </p:txBody>
      </p:sp>
      <p:sp>
        <p:nvSpPr>
          <p:cNvPr id="353" name="Google Shape;353;p25"/>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4" name="Google Shape;354;p25"/>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Programming Logic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idx="1" type="body"/>
          </p:nvPr>
        </p:nvSpPr>
        <p:spPr>
          <a:xfrm>
            <a:off x="457200" y="872726"/>
            <a:ext cx="8305800" cy="390882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t>A correct program can be written with the proper planning and its implementation. </a:t>
            </a:r>
            <a:endParaRPr/>
          </a:p>
          <a:p>
            <a:pPr indent="-342900" lvl="0" marL="342900" rtl="0" algn="l">
              <a:spcBef>
                <a:spcPts val="544"/>
              </a:spcBef>
              <a:spcAft>
                <a:spcPts val="0"/>
              </a:spcAft>
              <a:buClr>
                <a:schemeClr val="dk1"/>
              </a:buClr>
              <a:buSzPct val="100000"/>
              <a:buChar char="•"/>
            </a:pPr>
            <a:r>
              <a:rPr lang="en-US"/>
              <a:t>It is easy to write program for simple problems. </a:t>
            </a:r>
            <a:endParaRPr/>
          </a:p>
          <a:p>
            <a:pPr indent="-342900" lvl="0" marL="342900" rtl="0" algn="l">
              <a:spcBef>
                <a:spcPts val="544"/>
              </a:spcBef>
              <a:spcAft>
                <a:spcPts val="0"/>
              </a:spcAft>
              <a:buClr>
                <a:schemeClr val="dk1"/>
              </a:buClr>
              <a:buSzPct val="100000"/>
              <a:buChar char="•"/>
            </a:pPr>
            <a:r>
              <a:rPr lang="en-US"/>
              <a:t>But it is very difficult to develop programs for complex problems. </a:t>
            </a:r>
            <a:endParaRPr/>
          </a:p>
          <a:p>
            <a:pPr indent="-342900" lvl="0" marL="342900" rtl="0" algn="l">
              <a:spcBef>
                <a:spcPts val="544"/>
              </a:spcBef>
              <a:spcAft>
                <a:spcPts val="0"/>
              </a:spcAft>
              <a:buClr>
                <a:schemeClr val="dk1"/>
              </a:buClr>
              <a:buSzPct val="100000"/>
              <a:buChar char="•"/>
            </a:pPr>
            <a:r>
              <a:rPr lang="en-US"/>
              <a:t>So, programmers develop the program in a planned manner to master the complexity of the problem. </a:t>
            </a:r>
            <a:endParaRPr/>
          </a:p>
          <a:p>
            <a:pPr indent="-342900" lvl="0" marL="342900" rtl="0" algn="l">
              <a:spcBef>
                <a:spcPts val="544"/>
              </a:spcBef>
              <a:spcAft>
                <a:spcPts val="0"/>
              </a:spcAft>
              <a:buClr>
                <a:schemeClr val="dk1"/>
              </a:buClr>
              <a:buSzPct val="160000"/>
              <a:buChar char="•"/>
            </a:pPr>
            <a:r>
              <a:rPr lang="en-US"/>
              <a:t>They follow a series of steps involved in the process of program development collectively known as Program Development Cycle (PDC</a:t>
            </a:r>
            <a:endParaRPr b="1" sz="2000"/>
          </a:p>
        </p:txBody>
      </p:sp>
      <p:sp>
        <p:nvSpPr>
          <p:cNvPr id="105" name="Google Shape;105;p3"/>
          <p:cNvSpPr txBox="1"/>
          <p:nvPr/>
        </p:nvSpPr>
        <p:spPr>
          <a:xfrm>
            <a:off x="8458200" y="171450"/>
            <a:ext cx="533400" cy="320279"/>
          </a:xfrm>
          <a:prstGeom prst="rect">
            <a:avLst/>
          </a:prstGeom>
          <a:noFill/>
          <a:ln>
            <a:noFill/>
          </a:ln>
        </p:spPr>
        <p:txBody>
          <a:bodyPr anchorCtr="0" anchor="ctr" bIns="45700" lIns="91425" spcFirstLastPara="1" rIns="91425" wrap="square" tIns="45700">
            <a:normAutofit fontScale="40000" lnSpcReduction="20000"/>
          </a:bodyPr>
          <a:lstStyle/>
          <a:p>
            <a:pPr indent="0" lvl="0" marL="0" marR="0" rtl="0" algn="l">
              <a:lnSpc>
                <a:spcPct val="100000"/>
              </a:lnSpc>
              <a:spcBef>
                <a:spcPts val="0"/>
              </a:spcBef>
              <a:spcAft>
                <a:spcPts val="0"/>
              </a:spcAft>
              <a:buClr>
                <a:schemeClr val="dk1"/>
              </a:buClr>
              <a:buSzPct val="100000"/>
              <a:buFont typeface="Calibri"/>
              <a:buNone/>
            </a:pPr>
            <a:r>
              <a:t/>
            </a:r>
            <a:endParaRPr b="0" i="0" sz="4400" u="none" cap="none" strike="noStrike">
              <a:solidFill>
                <a:schemeClr val="dk1"/>
              </a:solidFill>
              <a:latin typeface="Calibri"/>
              <a:ea typeface="Calibri"/>
              <a:cs typeface="Calibri"/>
              <a:sym typeface="Calibri"/>
            </a:endParaRPr>
          </a:p>
        </p:txBody>
      </p:sp>
      <p:sp>
        <p:nvSpPr>
          <p:cNvPr id="106" name="Google Shape;106;p3"/>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 July 2018</a:t>
            </a:r>
            <a:endParaRPr/>
          </a:p>
        </p:txBody>
      </p:sp>
      <p:sp>
        <p:nvSpPr>
          <p:cNvPr id="107" name="Google Shape;107;p3"/>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8" name="Google Shape;108;p3"/>
          <p:cNvSpPr txBox="1"/>
          <p:nvPr>
            <p:ph type="title"/>
          </p:nvPr>
        </p:nvSpPr>
        <p:spPr>
          <a:xfrm>
            <a:off x="457200" y="102392"/>
            <a:ext cx="8229600" cy="70127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FF0000"/>
              </a:buClr>
              <a:buSzPct val="100000"/>
              <a:buFont typeface="Calibri"/>
              <a:buNone/>
            </a:pPr>
            <a:r>
              <a:rPr b="1" lang="en-US">
                <a:solidFill>
                  <a:srgbClr val="FF0000"/>
                </a:solidFill>
              </a:rPr>
              <a:t>2.1. Program Development Life Cycle</a:t>
            </a:r>
            <a:endParaRPr/>
          </a:p>
        </p:txBody>
      </p:sp>
      <p:sp>
        <p:nvSpPr>
          <p:cNvPr id="109" name="Google Shape;109;p3"/>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Programming Logic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idx="1" type="body"/>
          </p:nvPr>
        </p:nvSpPr>
        <p:spPr>
          <a:xfrm>
            <a:off x="457200" y="872727"/>
            <a:ext cx="4648200" cy="368022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PDLC is a systematic way of developing quality software.</a:t>
            </a:r>
            <a:endParaRPr/>
          </a:p>
          <a:p>
            <a:pPr indent="-342900" lvl="0" marL="342900" rtl="0" algn="l">
              <a:spcBef>
                <a:spcPts val="480"/>
              </a:spcBef>
              <a:spcAft>
                <a:spcPts val="0"/>
              </a:spcAft>
              <a:buClr>
                <a:schemeClr val="dk1"/>
              </a:buClr>
              <a:buSzPts val="2400"/>
              <a:buChar char="•"/>
            </a:pPr>
            <a:r>
              <a:rPr lang="en-US" sz="2400"/>
              <a:t>It provides an organized plan for breaking down the task of program development into manageable chunks, </a:t>
            </a:r>
            <a:endParaRPr/>
          </a:p>
          <a:p>
            <a:pPr indent="-342900" lvl="0" marL="342900" rtl="0" algn="l">
              <a:spcBef>
                <a:spcPts val="480"/>
              </a:spcBef>
              <a:spcAft>
                <a:spcPts val="0"/>
              </a:spcAft>
              <a:buClr>
                <a:schemeClr val="dk1"/>
              </a:buClr>
              <a:buSzPts val="2400"/>
              <a:buChar char="•"/>
            </a:pPr>
            <a:r>
              <a:rPr lang="en-US" sz="2400"/>
              <a:t>each of which must be successfully completed before moving on to the next phase</a:t>
            </a:r>
            <a:endParaRPr b="1" sz="1600"/>
          </a:p>
        </p:txBody>
      </p:sp>
      <p:sp>
        <p:nvSpPr>
          <p:cNvPr id="115" name="Google Shape;115;p4"/>
          <p:cNvSpPr txBox="1"/>
          <p:nvPr/>
        </p:nvSpPr>
        <p:spPr>
          <a:xfrm>
            <a:off x="8458200" y="171450"/>
            <a:ext cx="533400" cy="320279"/>
          </a:xfrm>
          <a:prstGeom prst="rect">
            <a:avLst/>
          </a:prstGeom>
          <a:noFill/>
          <a:ln>
            <a:noFill/>
          </a:ln>
        </p:spPr>
        <p:txBody>
          <a:bodyPr anchorCtr="0" anchor="ctr" bIns="45700" lIns="91425" spcFirstLastPara="1" rIns="91425" wrap="square" tIns="45700">
            <a:normAutofit fontScale="40000" lnSpcReduction="20000"/>
          </a:bodyPr>
          <a:lstStyle/>
          <a:p>
            <a:pPr indent="0" lvl="0" marL="0" marR="0" rtl="0" algn="l">
              <a:lnSpc>
                <a:spcPct val="100000"/>
              </a:lnSpc>
              <a:spcBef>
                <a:spcPts val="0"/>
              </a:spcBef>
              <a:spcAft>
                <a:spcPts val="0"/>
              </a:spcAft>
              <a:buClr>
                <a:schemeClr val="dk1"/>
              </a:buClr>
              <a:buSzPct val="100000"/>
              <a:buFont typeface="Calibri"/>
              <a:buNone/>
            </a:pPr>
            <a:r>
              <a:t/>
            </a:r>
            <a:endParaRPr b="0" i="0" sz="4400" u="none" cap="none" strike="noStrike">
              <a:solidFill>
                <a:schemeClr val="dk1"/>
              </a:solidFill>
              <a:latin typeface="Calibri"/>
              <a:ea typeface="Calibri"/>
              <a:cs typeface="Calibri"/>
              <a:sym typeface="Calibri"/>
            </a:endParaRPr>
          </a:p>
        </p:txBody>
      </p:sp>
      <p:sp>
        <p:nvSpPr>
          <p:cNvPr id="116" name="Google Shape;116;p4"/>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 July 2018</a:t>
            </a:r>
            <a:endParaRPr/>
          </a:p>
        </p:txBody>
      </p:sp>
      <p:sp>
        <p:nvSpPr>
          <p:cNvPr id="117" name="Google Shape;117;p4"/>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8" name="Google Shape;118;p4"/>
          <p:cNvSpPr txBox="1"/>
          <p:nvPr>
            <p:ph type="title"/>
          </p:nvPr>
        </p:nvSpPr>
        <p:spPr>
          <a:xfrm>
            <a:off x="457200" y="102392"/>
            <a:ext cx="8229600" cy="70127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FF0000"/>
              </a:buClr>
              <a:buSzPct val="100000"/>
              <a:buFont typeface="Calibri"/>
              <a:buNone/>
            </a:pPr>
            <a:r>
              <a:rPr b="1" lang="en-US">
                <a:solidFill>
                  <a:srgbClr val="FF0000"/>
                </a:solidFill>
              </a:rPr>
              <a:t>2.1 PDLC</a:t>
            </a:r>
            <a:endParaRPr/>
          </a:p>
        </p:txBody>
      </p:sp>
      <p:sp>
        <p:nvSpPr>
          <p:cNvPr id="119" name="Google Shape;119;p4"/>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Programming Logic</a:t>
            </a:r>
            <a:endParaRPr/>
          </a:p>
        </p:txBody>
      </p:sp>
      <p:pic>
        <p:nvPicPr>
          <p:cNvPr id="120" name="Google Shape;120;p4"/>
          <p:cNvPicPr preferRelativeResize="0"/>
          <p:nvPr/>
        </p:nvPicPr>
        <p:blipFill rotWithShape="1">
          <a:blip r:embed="rId3">
            <a:alphaModFix/>
          </a:blip>
          <a:srcRect b="0" l="0" r="3470" t="0"/>
          <a:stretch/>
        </p:blipFill>
        <p:spPr>
          <a:xfrm>
            <a:off x="4953000" y="822718"/>
            <a:ext cx="3771900" cy="390882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txBox="1"/>
          <p:nvPr>
            <p:ph idx="1" type="body"/>
          </p:nvPr>
        </p:nvSpPr>
        <p:spPr>
          <a:xfrm>
            <a:off x="457200" y="872727"/>
            <a:ext cx="4648200" cy="368022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t>This is the first phase where we define the problem statement and decide the boundaries of the problem. </a:t>
            </a:r>
            <a:endParaRPr/>
          </a:p>
          <a:p>
            <a:pPr indent="-342900" lvl="0" marL="342900" rtl="0" algn="l">
              <a:spcBef>
                <a:spcPts val="400"/>
              </a:spcBef>
              <a:spcAft>
                <a:spcPts val="0"/>
              </a:spcAft>
              <a:buClr>
                <a:schemeClr val="dk1"/>
              </a:buClr>
              <a:buSzPts val="2000"/>
              <a:buChar char="•"/>
            </a:pPr>
            <a:r>
              <a:rPr lang="en-US" sz="2000"/>
              <a:t>In this phase, we need to understand</a:t>
            </a:r>
            <a:endParaRPr/>
          </a:p>
          <a:p>
            <a:pPr indent="-285750" lvl="1" marL="742950" rtl="0" algn="l">
              <a:spcBef>
                <a:spcPts val="360"/>
              </a:spcBef>
              <a:spcAft>
                <a:spcPts val="0"/>
              </a:spcAft>
              <a:buClr>
                <a:schemeClr val="dk1"/>
              </a:buClr>
              <a:buSzPts val="1800"/>
              <a:buChar char="–"/>
            </a:pPr>
            <a:r>
              <a:rPr lang="en-US" sz="1800"/>
              <a:t>what is the problem statement, </a:t>
            </a:r>
            <a:endParaRPr/>
          </a:p>
          <a:p>
            <a:pPr indent="-285750" lvl="1" marL="742950" rtl="0" algn="l">
              <a:spcBef>
                <a:spcPts val="360"/>
              </a:spcBef>
              <a:spcAft>
                <a:spcPts val="0"/>
              </a:spcAft>
              <a:buClr>
                <a:schemeClr val="dk1"/>
              </a:buClr>
              <a:buSzPts val="1800"/>
              <a:buChar char="–"/>
            </a:pPr>
            <a:r>
              <a:rPr lang="en-US" sz="1800"/>
              <a:t>what is our requirement and </a:t>
            </a:r>
            <a:endParaRPr/>
          </a:p>
          <a:p>
            <a:pPr indent="-285750" lvl="1" marL="742950" rtl="0" algn="l">
              <a:spcBef>
                <a:spcPts val="360"/>
              </a:spcBef>
              <a:spcAft>
                <a:spcPts val="0"/>
              </a:spcAft>
              <a:buClr>
                <a:schemeClr val="dk1"/>
              </a:buClr>
              <a:buSzPts val="1800"/>
              <a:buChar char="–"/>
            </a:pPr>
            <a:r>
              <a:rPr lang="en-US" sz="1800"/>
              <a:t>what is the output of the problem solution. </a:t>
            </a:r>
            <a:endParaRPr/>
          </a:p>
          <a:p>
            <a:pPr indent="-342900" lvl="0" marL="342900" rtl="0" algn="l">
              <a:spcBef>
                <a:spcPts val="400"/>
              </a:spcBef>
              <a:spcAft>
                <a:spcPts val="0"/>
              </a:spcAft>
              <a:buClr>
                <a:schemeClr val="dk1"/>
              </a:buClr>
              <a:buSzPts val="2000"/>
              <a:buChar char="•"/>
            </a:pPr>
            <a:r>
              <a:rPr lang="en-US" sz="2000"/>
              <a:t>All these are included in the first phase of program development life cycle</a:t>
            </a:r>
            <a:endParaRPr b="1" sz="1400"/>
          </a:p>
        </p:txBody>
      </p:sp>
      <p:sp>
        <p:nvSpPr>
          <p:cNvPr id="126" name="Google Shape;126;p5"/>
          <p:cNvSpPr txBox="1"/>
          <p:nvPr/>
        </p:nvSpPr>
        <p:spPr>
          <a:xfrm>
            <a:off x="8458200" y="171450"/>
            <a:ext cx="533400" cy="320279"/>
          </a:xfrm>
          <a:prstGeom prst="rect">
            <a:avLst/>
          </a:prstGeom>
          <a:noFill/>
          <a:ln>
            <a:noFill/>
          </a:ln>
        </p:spPr>
        <p:txBody>
          <a:bodyPr anchorCtr="0" anchor="ctr" bIns="45700" lIns="91425" spcFirstLastPara="1" rIns="91425" wrap="square" tIns="45700">
            <a:normAutofit fontScale="40000" lnSpcReduction="20000"/>
          </a:bodyPr>
          <a:lstStyle/>
          <a:p>
            <a:pPr indent="0" lvl="0" marL="0" marR="0" rtl="0" algn="l">
              <a:lnSpc>
                <a:spcPct val="100000"/>
              </a:lnSpc>
              <a:spcBef>
                <a:spcPts val="0"/>
              </a:spcBef>
              <a:spcAft>
                <a:spcPts val="0"/>
              </a:spcAft>
              <a:buClr>
                <a:schemeClr val="dk1"/>
              </a:buClr>
              <a:buSzPct val="100000"/>
              <a:buFont typeface="Calibri"/>
              <a:buNone/>
            </a:pPr>
            <a:r>
              <a:t/>
            </a:r>
            <a:endParaRPr b="0" i="0" sz="4400" u="none" cap="none" strike="noStrike">
              <a:solidFill>
                <a:schemeClr val="dk1"/>
              </a:solidFill>
              <a:latin typeface="Calibri"/>
              <a:ea typeface="Calibri"/>
              <a:cs typeface="Calibri"/>
              <a:sym typeface="Calibri"/>
            </a:endParaRPr>
          </a:p>
        </p:txBody>
      </p:sp>
      <p:sp>
        <p:nvSpPr>
          <p:cNvPr id="127" name="Google Shape;127;p5"/>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 July 2018</a:t>
            </a:r>
            <a:endParaRPr/>
          </a:p>
        </p:txBody>
      </p:sp>
      <p:sp>
        <p:nvSpPr>
          <p:cNvPr id="128" name="Google Shape;128;p5"/>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9" name="Google Shape;129;p5"/>
          <p:cNvSpPr txBox="1"/>
          <p:nvPr>
            <p:ph type="title"/>
          </p:nvPr>
        </p:nvSpPr>
        <p:spPr>
          <a:xfrm>
            <a:off x="457200" y="102392"/>
            <a:ext cx="8229600" cy="70127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00B050"/>
              </a:buClr>
              <a:buSzPct val="100000"/>
              <a:buFont typeface="Calibri"/>
              <a:buNone/>
            </a:pPr>
            <a:r>
              <a:rPr b="1" lang="en-US">
                <a:solidFill>
                  <a:srgbClr val="00B050"/>
                </a:solidFill>
              </a:rPr>
              <a:t>1. Problem Definition</a:t>
            </a:r>
            <a:endParaRPr/>
          </a:p>
        </p:txBody>
      </p:sp>
      <p:sp>
        <p:nvSpPr>
          <p:cNvPr id="130" name="Google Shape;130;p5"/>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Programming Logic</a:t>
            </a:r>
            <a:endParaRPr/>
          </a:p>
        </p:txBody>
      </p:sp>
      <p:pic>
        <p:nvPicPr>
          <p:cNvPr id="131" name="Google Shape;131;p5"/>
          <p:cNvPicPr preferRelativeResize="0"/>
          <p:nvPr/>
        </p:nvPicPr>
        <p:blipFill rotWithShape="1">
          <a:blip r:embed="rId3">
            <a:alphaModFix/>
          </a:blip>
          <a:srcRect b="0" l="0" r="3470" t="0"/>
          <a:stretch/>
        </p:blipFill>
        <p:spPr>
          <a:xfrm>
            <a:off x="4953000" y="822718"/>
            <a:ext cx="3771900" cy="3908823"/>
          </a:xfrm>
          <a:prstGeom prst="rect">
            <a:avLst/>
          </a:prstGeom>
          <a:noFill/>
          <a:ln>
            <a:noFill/>
          </a:ln>
        </p:spPr>
      </p:pic>
      <p:sp>
        <p:nvSpPr>
          <p:cNvPr id="132" name="Google Shape;132;p5"/>
          <p:cNvSpPr/>
          <p:nvPr/>
        </p:nvSpPr>
        <p:spPr>
          <a:xfrm>
            <a:off x="6604000" y="891777"/>
            <a:ext cx="857250" cy="914400"/>
          </a:xfrm>
          <a:prstGeom prst="ellipse">
            <a:avLst/>
          </a:prstGeom>
          <a:solidFill>
            <a:srgbClr val="FF0000">
              <a:alpha val="17647"/>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6"/>
          <p:cNvSpPr txBox="1"/>
          <p:nvPr>
            <p:ph idx="1" type="body"/>
          </p:nvPr>
        </p:nvSpPr>
        <p:spPr>
          <a:xfrm>
            <a:off x="457200" y="872727"/>
            <a:ext cx="4648200" cy="368022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t>is the process of eliciting (finding, drawing, extracting), documenting, analyzing, validating and monitoring requirements. </a:t>
            </a:r>
            <a:endParaRPr/>
          </a:p>
          <a:p>
            <a:pPr indent="-342900" lvl="0" marL="342900" rtl="0" algn="l">
              <a:spcBef>
                <a:spcPts val="400"/>
              </a:spcBef>
              <a:spcAft>
                <a:spcPts val="0"/>
              </a:spcAft>
              <a:buClr>
                <a:schemeClr val="dk1"/>
              </a:buClr>
              <a:buSzPts val="2000"/>
              <a:buChar char="•"/>
            </a:pPr>
            <a:r>
              <a:rPr lang="en-US" sz="2000"/>
              <a:t>Here, we determine the requirements like variables, functions, etc. to solve the problem. </a:t>
            </a:r>
            <a:endParaRPr/>
          </a:p>
          <a:p>
            <a:pPr indent="-342900" lvl="0" marL="342900" rtl="0" algn="l">
              <a:spcBef>
                <a:spcPts val="400"/>
              </a:spcBef>
              <a:spcAft>
                <a:spcPts val="0"/>
              </a:spcAft>
              <a:buClr>
                <a:schemeClr val="dk1"/>
              </a:buClr>
              <a:buSzPts val="2000"/>
              <a:buChar char="•"/>
            </a:pPr>
            <a:r>
              <a:rPr lang="en-US" sz="2000"/>
              <a:t>It means that we gather the required resources to solve the problem, which are defined in the problem definition phase. </a:t>
            </a:r>
            <a:endParaRPr/>
          </a:p>
        </p:txBody>
      </p:sp>
      <p:sp>
        <p:nvSpPr>
          <p:cNvPr id="138" name="Google Shape;138;p6"/>
          <p:cNvSpPr txBox="1"/>
          <p:nvPr/>
        </p:nvSpPr>
        <p:spPr>
          <a:xfrm>
            <a:off x="8458200" y="171450"/>
            <a:ext cx="533400" cy="320279"/>
          </a:xfrm>
          <a:prstGeom prst="rect">
            <a:avLst/>
          </a:prstGeom>
          <a:noFill/>
          <a:ln>
            <a:noFill/>
          </a:ln>
        </p:spPr>
        <p:txBody>
          <a:bodyPr anchorCtr="0" anchor="ctr" bIns="45700" lIns="91425" spcFirstLastPara="1" rIns="91425" wrap="square" tIns="45700">
            <a:normAutofit fontScale="40000" lnSpcReduction="20000"/>
          </a:bodyPr>
          <a:lstStyle/>
          <a:p>
            <a:pPr indent="0" lvl="0" marL="0" marR="0" rtl="0" algn="l">
              <a:lnSpc>
                <a:spcPct val="100000"/>
              </a:lnSpc>
              <a:spcBef>
                <a:spcPts val="0"/>
              </a:spcBef>
              <a:spcAft>
                <a:spcPts val="0"/>
              </a:spcAft>
              <a:buClr>
                <a:schemeClr val="dk1"/>
              </a:buClr>
              <a:buSzPct val="100000"/>
              <a:buFont typeface="Calibri"/>
              <a:buNone/>
            </a:pPr>
            <a:r>
              <a:t/>
            </a:r>
            <a:endParaRPr b="0" i="0" sz="4400" u="none" cap="none" strike="noStrike">
              <a:solidFill>
                <a:schemeClr val="dk1"/>
              </a:solidFill>
              <a:latin typeface="Calibri"/>
              <a:ea typeface="Calibri"/>
              <a:cs typeface="Calibri"/>
              <a:sym typeface="Calibri"/>
            </a:endParaRPr>
          </a:p>
        </p:txBody>
      </p:sp>
      <p:sp>
        <p:nvSpPr>
          <p:cNvPr id="139" name="Google Shape;139;p6"/>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 July 2018</a:t>
            </a:r>
            <a:endParaRPr/>
          </a:p>
        </p:txBody>
      </p:sp>
      <p:sp>
        <p:nvSpPr>
          <p:cNvPr id="140" name="Google Shape;140;p6"/>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1" name="Google Shape;141;p6"/>
          <p:cNvSpPr txBox="1"/>
          <p:nvPr>
            <p:ph type="title"/>
          </p:nvPr>
        </p:nvSpPr>
        <p:spPr>
          <a:xfrm>
            <a:off x="457200" y="102392"/>
            <a:ext cx="8229600" cy="70127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00B050"/>
              </a:buClr>
              <a:buSzPct val="100000"/>
              <a:buFont typeface="Calibri"/>
              <a:buNone/>
            </a:pPr>
            <a:r>
              <a:rPr b="1" lang="en-US">
                <a:solidFill>
                  <a:srgbClr val="00B050"/>
                </a:solidFill>
              </a:rPr>
              <a:t>2. Problem Analysis</a:t>
            </a:r>
            <a:endParaRPr/>
          </a:p>
        </p:txBody>
      </p:sp>
      <p:sp>
        <p:nvSpPr>
          <p:cNvPr id="142" name="Google Shape;142;p6"/>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Programming Logic</a:t>
            </a:r>
            <a:endParaRPr/>
          </a:p>
        </p:txBody>
      </p:sp>
      <p:pic>
        <p:nvPicPr>
          <p:cNvPr id="143" name="Google Shape;143;p6"/>
          <p:cNvPicPr preferRelativeResize="0"/>
          <p:nvPr/>
        </p:nvPicPr>
        <p:blipFill rotWithShape="1">
          <a:blip r:embed="rId3">
            <a:alphaModFix/>
          </a:blip>
          <a:srcRect b="0" l="0" r="3470" t="0"/>
          <a:stretch/>
        </p:blipFill>
        <p:spPr>
          <a:xfrm>
            <a:off x="4953000" y="822718"/>
            <a:ext cx="3771900" cy="3908823"/>
          </a:xfrm>
          <a:prstGeom prst="rect">
            <a:avLst/>
          </a:prstGeom>
          <a:noFill/>
          <a:ln>
            <a:noFill/>
          </a:ln>
        </p:spPr>
      </p:pic>
      <p:sp>
        <p:nvSpPr>
          <p:cNvPr id="144" name="Google Shape;144;p6"/>
          <p:cNvSpPr/>
          <p:nvPr/>
        </p:nvSpPr>
        <p:spPr>
          <a:xfrm>
            <a:off x="7766050" y="1581150"/>
            <a:ext cx="857250" cy="914400"/>
          </a:xfrm>
          <a:prstGeom prst="ellipse">
            <a:avLst/>
          </a:prstGeom>
          <a:solidFill>
            <a:srgbClr val="FF0000">
              <a:alpha val="17647"/>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7"/>
          <p:cNvSpPr txBox="1"/>
          <p:nvPr>
            <p:ph idx="1" type="body"/>
          </p:nvPr>
        </p:nvSpPr>
        <p:spPr>
          <a:xfrm>
            <a:off x="457200" y="872727"/>
            <a:ext cx="4648200" cy="3680224"/>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t>PDLC is a systematic way of developing quality software.</a:t>
            </a:r>
            <a:endParaRPr/>
          </a:p>
          <a:p>
            <a:pPr indent="-342900" lvl="0" marL="342900" rtl="0" algn="l">
              <a:spcBef>
                <a:spcPts val="544"/>
              </a:spcBef>
              <a:spcAft>
                <a:spcPts val="0"/>
              </a:spcAft>
              <a:buClr>
                <a:schemeClr val="dk1"/>
              </a:buClr>
              <a:buSzPct val="100000"/>
              <a:buChar char="•"/>
            </a:pPr>
            <a:r>
              <a:rPr lang="en-US"/>
              <a:t>It provides an organized plan for breaking down the task of program development into manageable chunks, </a:t>
            </a:r>
            <a:endParaRPr/>
          </a:p>
          <a:p>
            <a:pPr indent="-342900" lvl="0" marL="342900" rtl="0" algn="l">
              <a:spcBef>
                <a:spcPts val="544"/>
              </a:spcBef>
              <a:spcAft>
                <a:spcPts val="0"/>
              </a:spcAft>
              <a:buClr>
                <a:schemeClr val="dk1"/>
              </a:buClr>
              <a:buSzPct val="160000"/>
              <a:buChar char="•"/>
            </a:pPr>
            <a:r>
              <a:rPr lang="en-US"/>
              <a:t>each of which must be successfully completed before moving on to the next phase</a:t>
            </a:r>
            <a:endParaRPr b="1" sz="2000"/>
          </a:p>
        </p:txBody>
      </p:sp>
      <p:sp>
        <p:nvSpPr>
          <p:cNvPr id="150" name="Google Shape;150;p7"/>
          <p:cNvSpPr txBox="1"/>
          <p:nvPr/>
        </p:nvSpPr>
        <p:spPr>
          <a:xfrm>
            <a:off x="8458200" y="171450"/>
            <a:ext cx="533400" cy="320279"/>
          </a:xfrm>
          <a:prstGeom prst="rect">
            <a:avLst/>
          </a:prstGeom>
          <a:noFill/>
          <a:ln>
            <a:noFill/>
          </a:ln>
        </p:spPr>
        <p:txBody>
          <a:bodyPr anchorCtr="0" anchor="ctr" bIns="45700" lIns="91425" spcFirstLastPara="1" rIns="91425" wrap="square" tIns="45700">
            <a:normAutofit fontScale="40000" lnSpcReduction="20000"/>
          </a:bodyPr>
          <a:lstStyle/>
          <a:p>
            <a:pPr indent="0" lvl="0" marL="0" marR="0" rtl="0" algn="l">
              <a:lnSpc>
                <a:spcPct val="100000"/>
              </a:lnSpc>
              <a:spcBef>
                <a:spcPts val="0"/>
              </a:spcBef>
              <a:spcAft>
                <a:spcPts val="0"/>
              </a:spcAft>
              <a:buClr>
                <a:schemeClr val="dk1"/>
              </a:buClr>
              <a:buSzPct val="100000"/>
              <a:buFont typeface="Calibri"/>
              <a:buNone/>
            </a:pPr>
            <a:r>
              <a:t/>
            </a:r>
            <a:endParaRPr b="0" i="0" sz="4400" u="none" cap="none" strike="noStrike">
              <a:solidFill>
                <a:schemeClr val="dk1"/>
              </a:solidFill>
              <a:latin typeface="Calibri"/>
              <a:ea typeface="Calibri"/>
              <a:cs typeface="Calibri"/>
              <a:sym typeface="Calibri"/>
            </a:endParaRPr>
          </a:p>
        </p:txBody>
      </p:sp>
      <p:sp>
        <p:nvSpPr>
          <p:cNvPr id="151" name="Google Shape;151;p7"/>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 July 2018</a:t>
            </a:r>
            <a:endParaRPr/>
          </a:p>
        </p:txBody>
      </p:sp>
      <p:sp>
        <p:nvSpPr>
          <p:cNvPr id="152" name="Google Shape;152;p7"/>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3" name="Google Shape;153;p7"/>
          <p:cNvSpPr txBox="1"/>
          <p:nvPr>
            <p:ph type="title"/>
          </p:nvPr>
        </p:nvSpPr>
        <p:spPr>
          <a:xfrm>
            <a:off x="457200" y="102392"/>
            <a:ext cx="8229600" cy="70127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00B050"/>
              </a:buClr>
              <a:buSzPct val="100000"/>
              <a:buFont typeface="Calibri"/>
              <a:buNone/>
            </a:pPr>
            <a:r>
              <a:rPr b="1" lang="en-US">
                <a:solidFill>
                  <a:srgbClr val="00B050"/>
                </a:solidFill>
              </a:rPr>
              <a:t>3. Design</a:t>
            </a:r>
            <a:endParaRPr/>
          </a:p>
        </p:txBody>
      </p:sp>
      <p:sp>
        <p:nvSpPr>
          <p:cNvPr id="154" name="Google Shape;154;p7"/>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Programming Logic</a:t>
            </a:r>
            <a:endParaRPr/>
          </a:p>
        </p:txBody>
      </p:sp>
      <p:pic>
        <p:nvPicPr>
          <p:cNvPr id="155" name="Google Shape;155;p7"/>
          <p:cNvPicPr preferRelativeResize="0"/>
          <p:nvPr/>
        </p:nvPicPr>
        <p:blipFill rotWithShape="1">
          <a:blip r:embed="rId3">
            <a:alphaModFix/>
          </a:blip>
          <a:srcRect b="0" l="0" r="3470" t="0"/>
          <a:stretch/>
        </p:blipFill>
        <p:spPr>
          <a:xfrm>
            <a:off x="4953000" y="822718"/>
            <a:ext cx="3771900" cy="3908823"/>
          </a:xfrm>
          <a:prstGeom prst="rect">
            <a:avLst/>
          </a:prstGeom>
          <a:noFill/>
          <a:ln>
            <a:noFill/>
          </a:ln>
        </p:spPr>
      </p:pic>
      <p:sp>
        <p:nvSpPr>
          <p:cNvPr id="156" name="Google Shape;156;p7"/>
          <p:cNvSpPr/>
          <p:nvPr/>
        </p:nvSpPr>
        <p:spPr>
          <a:xfrm>
            <a:off x="7708900" y="3028950"/>
            <a:ext cx="977900" cy="914400"/>
          </a:xfrm>
          <a:prstGeom prst="ellipse">
            <a:avLst/>
          </a:prstGeom>
          <a:solidFill>
            <a:srgbClr val="FF0000">
              <a:alpha val="17647"/>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8"/>
          <p:cNvSpPr txBox="1"/>
          <p:nvPr>
            <p:ph idx="1" type="body"/>
          </p:nvPr>
        </p:nvSpPr>
        <p:spPr>
          <a:xfrm>
            <a:off x="457200" y="872727"/>
            <a:ext cx="4648200" cy="368022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Coding can be done in high level language and low-level language. </a:t>
            </a:r>
            <a:endParaRPr/>
          </a:p>
          <a:p>
            <a:pPr indent="-342900" lvl="0" marL="342900" rtl="0" algn="l">
              <a:spcBef>
                <a:spcPts val="480"/>
              </a:spcBef>
              <a:spcAft>
                <a:spcPts val="0"/>
              </a:spcAft>
              <a:buClr>
                <a:schemeClr val="dk1"/>
              </a:buClr>
              <a:buSzPts val="2400"/>
              <a:buChar char="•"/>
            </a:pPr>
            <a:r>
              <a:rPr lang="en-US" sz="2400"/>
              <a:t>We write the program to solve the given problem by using the programming languages like C, C++, Java, etc. </a:t>
            </a:r>
            <a:endParaRPr/>
          </a:p>
        </p:txBody>
      </p:sp>
      <p:sp>
        <p:nvSpPr>
          <p:cNvPr id="162" name="Google Shape;162;p8"/>
          <p:cNvSpPr txBox="1"/>
          <p:nvPr/>
        </p:nvSpPr>
        <p:spPr>
          <a:xfrm>
            <a:off x="8458200" y="171450"/>
            <a:ext cx="533400" cy="320279"/>
          </a:xfrm>
          <a:prstGeom prst="rect">
            <a:avLst/>
          </a:prstGeom>
          <a:noFill/>
          <a:ln>
            <a:noFill/>
          </a:ln>
        </p:spPr>
        <p:txBody>
          <a:bodyPr anchorCtr="0" anchor="ctr" bIns="45700" lIns="91425" spcFirstLastPara="1" rIns="91425" wrap="square" tIns="45700">
            <a:normAutofit fontScale="40000" lnSpcReduction="20000"/>
          </a:bodyPr>
          <a:lstStyle/>
          <a:p>
            <a:pPr indent="0" lvl="0" marL="0" marR="0" rtl="0" algn="l">
              <a:lnSpc>
                <a:spcPct val="100000"/>
              </a:lnSpc>
              <a:spcBef>
                <a:spcPts val="0"/>
              </a:spcBef>
              <a:spcAft>
                <a:spcPts val="0"/>
              </a:spcAft>
              <a:buClr>
                <a:schemeClr val="dk1"/>
              </a:buClr>
              <a:buSzPct val="100000"/>
              <a:buFont typeface="Calibri"/>
              <a:buNone/>
            </a:pPr>
            <a:r>
              <a:t/>
            </a:r>
            <a:endParaRPr b="0" i="0" sz="4400" u="none" cap="none" strike="noStrike">
              <a:solidFill>
                <a:schemeClr val="dk1"/>
              </a:solidFill>
              <a:latin typeface="Calibri"/>
              <a:ea typeface="Calibri"/>
              <a:cs typeface="Calibri"/>
              <a:sym typeface="Calibri"/>
            </a:endParaRPr>
          </a:p>
        </p:txBody>
      </p:sp>
      <p:sp>
        <p:nvSpPr>
          <p:cNvPr id="163" name="Google Shape;163;p8"/>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 July 2018</a:t>
            </a:r>
            <a:endParaRPr/>
          </a:p>
        </p:txBody>
      </p:sp>
      <p:sp>
        <p:nvSpPr>
          <p:cNvPr id="164" name="Google Shape;164;p8"/>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5" name="Google Shape;165;p8"/>
          <p:cNvSpPr txBox="1"/>
          <p:nvPr>
            <p:ph type="title"/>
          </p:nvPr>
        </p:nvSpPr>
        <p:spPr>
          <a:xfrm>
            <a:off x="457200" y="102392"/>
            <a:ext cx="8229600" cy="70127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00B050"/>
              </a:buClr>
              <a:buSzPct val="100000"/>
              <a:buFont typeface="Calibri"/>
              <a:buNone/>
            </a:pPr>
            <a:r>
              <a:rPr b="1" lang="en-US">
                <a:solidFill>
                  <a:srgbClr val="00B050"/>
                </a:solidFill>
              </a:rPr>
              <a:t>4. Program Coding</a:t>
            </a:r>
            <a:endParaRPr/>
          </a:p>
        </p:txBody>
      </p:sp>
      <p:sp>
        <p:nvSpPr>
          <p:cNvPr id="166" name="Google Shape;166;p8"/>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Programming Logic</a:t>
            </a:r>
            <a:endParaRPr/>
          </a:p>
        </p:txBody>
      </p:sp>
      <p:pic>
        <p:nvPicPr>
          <p:cNvPr id="167" name="Google Shape;167;p8"/>
          <p:cNvPicPr preferRelativeResize="0"/>
          <p:nvPr/>
        </p:nvPicPr>
        <p:blipFill rotWithShape="1">
          <a:blip r:embed="rId3">
            <a:alphaModFix/>
          </a:blip>
          <a:srcRect b="0" l="0" r="3470" t="0"/>
          <a:stretch/>
        </p:blipFill>
        <p:spPr>
          <a:xfrm>
            <a:off x="4953000" y="822718"/>
            <a:ext cx="3771900" cy="3908823"/>
          </a:xfrm>
          <a:prstGeom prst="rect">
            <a:avLst/>
          </a:prstGeom>
          <a:noFill/>
          <a:ln>
            <a:noFill/>
          </a:ln>
        </p:spPr>
      </p:pic>
      <p:sp>
        <p:nvSpPr>
          <p:cNvPr id="168" name="Google Shape;168;p8"/>
          <p:cNvSpPr/>
          <p:nvPr/>
        </p:nvSpPr>
        <p:spPr>
          <a:xfrm>
            <a:off x="6553200" y="3714749"/>
            <a:ext cx="914400" cy="1016792"/>
          </a:xfrm>
          <a:prstGeom prst="ellipse">
            <a:avLst/>
          </a:prstGeom>
          <a:solidFill>
            <a:srgbClr val="FF0000">
              <a:alpha val="17647"/>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9"/>
          <p:cNvSpPr txBox="1"/>
          <p:nvPr>
            <p:ph idx="1" type="body"/>
          </p:nvPr>
        </p:nvSpPr>
        <p:spPr>
          <a:xfrm>
            <a:off x="457200" y="872727"/>
            <a:ext cx="4648200" cy="3680224"/>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1800"/>
              <a:buChar char="•"/>
            </a:pPr>
            <a:r>
              <a:rPr lang="en-US" sz="1800"/>
              <a:t>Debugging and testing  are mutual tasks</a:t>
            </a:r>
            <a:endParaRPr/>
          </a:p>
          <a:p>
            <a:pPr indent="-342900" lvl="0" marL="342900" rtl="0" algn="l">
              <a:spcBef>
                <a:spcPts val="360"/>
              </a:spcBef>
              <a:spcAft>
                <a:spcPts val="0"/>
              </a:spcAft>
              <a:buClr>
                <a:schemeClr val="dk1"/>
              </a:buClr>
              <a:buSzPts val="1800"/>
              <a:buChar char="•"/>
            </a:pPr>
            <a:r>
              <a:rPr lang="en-US" sz="1800"/>
              <a:t>This is the process of detecting and removing errors in the program so that the programmer produces designed result on all occasion.</a:t>
            </a:r>
            <a:endParaRPr/>
          </a:p>
          <a:p>
            <a:pPr indent="-342900" lvl="0" marL="342900" rtl="0" algn="l">
              <a:spcBef>
                <a:spcPts val="360"/>
              </a:spcBef>
              <a:spcAft>
                <a:spcPts val="0"/>
              </a:spcAft>
              <a:buClr>
                <a:schemeClr val="dk1"/>
              </a:buClr>
              <a:buSzPts val="1800"/>
              <a:buChar char="•"/>
            </a:pPr>
            <a:r>
              <a:rPr lang="en-US" sz="1800"/>
              <a:t>Types of error:</a:t>
            </a:r>
            <a:endParaRPr/>
          </a:p>
          <a:p>
            <a:pPr indent="-285750" lvl="1" marL="742950" rtl="0" algn="l">
              <a:spcBef>
                <a:spcPts val="320"/>
              </a:spcBef>
              <a:spcAft>
                <a:spcPts val="0"/>
              </a:spcAft>
              <a:buClr>
                <a:schemeClr val="dk1"/>
              </a:buClr>
              <a:buSzPts val="1600"/>
              <a:buChar char="–"/>
            </a:pPr>
            <a:r>
              <a:rPr lang="en-US" sz="1600"/>
              <a:t>Syntax error</a:t>
            </a:r>
            <a:endParaRPr/>
          </a:p>
          <a:p>
            <a:pPr indent="-285750" lvl="1" marL="742950" rtl="0" algn="l">
              <a:spcBef>
                <a:spcPts val="320"/>
              </a:spcBef>
              <a:spcAft>
                <a:spcPts val="0"/>
              </a:spcAft>
              <a:buClr>
                <a:schemeClr val="dk1"/>
              </a:buClr>
              <a:buSzPts val="1600"/>
              <a:buChar char="–"/>
            </a:pPr>
            <a:r>
              <a:rPr lang="en-US" sz="1600"/>
              <a:t>Runtime error</a:t>
            </a:r>
            <a:endParaRPr/>
          </a:p>
          <a:p>
            <a:pPr indent="-285750" lvl="1" marL="742950" rtl="0" algn="l">
              <a:spcBef>
                <a:spcPts val="320"/>
              </a:spcBef>
              <a:spcAft>
                <a:spcPts val="0"/>
              </a:spcAft>
              <a:buClr>
                <a:schemeClr val="dk1"/>
              </a:buClr>
              <a:buSzPts val="1600"/>
              <a:buChar char="–"/>
            </a:pPr>
            <a:r>
              <a:rPr lang="en-US" sz="1600"/>
              <a:t>Logical error</a:t>
            </a:r>
            <a:endParaRPr/>
          </a:p>
          <a:p>
            <a:pPr indent="-285750" lvl="1" marL="742950" rtl="0" algn="l">
              <a:spcBef>
                <a:spcPts val="320"/>
              </a:spcBef>
              <a:spcAft>
                <a:spcPts val="0"/>
              </a:spcAft>
              <a:buClr>
                <a:schemeClr val="dk1"/>
              </a:buClr>
              <a:buSzPts val="1600"/>
              <a:buChar char="–"/>
            </a:pPr>
            <a:r>
              <a:rPr lang="en-US" sz="1600"/>
              <a:t>Late-End error</a:t>
            </a:r>
            <a:endParaRPr/>
          </a:p>
          <a:p>
            <a:pPr indent="-342900" lvl="0" marL="342900" rtl="0" algn="l">
              <a:spcBef>
                <a:spcPts val="360"/>
              </a:spcBef>
              <a:spcAft>
                <a:spcPts val="0"/>
              </a:spcAft>
              <a:buClr>
                <a:schemeClr val="dk1"/>
              </a:buClr>
              <a:buSzPts val="1800"/>
              <a:buChar char="•"/>
            </a:pPr>
            <a:r>
              <a:rPr lang="en-US" sz="1800"/>
              <a:t>Debugging is the process of isolating and correcting any type of above-mentioned error.</a:t>
            </a:r>
            <a:endParaRPr/>
          </a:p>
        </p:txBody>
      </p:sp>
      <p:sp>
        <p:nvSpPr>
          <p:cNvPr id="174" name="Google Shape;174;p9"/>
          <p:cNvSpPr txBox="1"/>
          <p:nvPr/>
        </p:nvSpPr>
        <p:spPr>
          <a:xfrm>
            <a:off x="8458200" y="171450"/>
            <a:ext cx="533400" cy="320279"/>
          </a:xfrm>
          <a:prstGeom prst="rect">
            <a:avLst/>
          </a:prstGeom>
          <a:noFill/>
          <a:ln>
            <a:noFill/>
          </a:ln>
        </p:spPr>
        <p:txBody>
          <a:bodyPr anchorCtr="0" anchor="ctr" bIns="45700" lIns="91425" spcFirstLastPara="1" rIns="91425" wrap="square" tIns="45700">
            <a:normAutofit fontScale="40000" lnSpcReduction="20000"/>
          </a:bodyPr>
          <a:lstStyle/>
          <a:p>
            <a:pPr indent="0" lvl="0" marL="0" marR="0" rtl="0" algn="l">
              <a:lnSpc>
                <a:spcPct val="100000"/>
              </a:lnSpc>
              <a:spcBef>
                <a:spcPts val="0"/>
              </a:spcBef>
              <a:spcAft>
                <a:spcPts val="0"/>
              </a:spcAft>
              <a:buClr>
                <a:schemeClr val="dk1"/>
              </a:buClr>
              <a:buSzPct val="100000"/>
              <a:buFont typeface="Calibri"/>
              <a:buNone/>
            </a:pPr>
            <a:r>
              <a:t/>
            </a:r>
            <a:endParaRPr b="0" i="0" sz="4400" u="none" cap="none" strike="noStrike">
              <a:solidFill>
                <a:schemeClr val="dk1"/>
              </a:solidFill>
              <a:latin typeface="Calibri"/>
              <a:ea typeface="Calibri"/>
              <a:cs typeface="Calibri"/>
              <a:sym typeface="Calibri"/>
            </a:endParaRPr>
          </a:p>
        </p:txBody>
      </p:sp>
      <p:sp>
        <p:nvSpPr>
          <p:cNvPr id="175" name="Google Shape;175;p9"/>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 July 2018</a:t>
            </a:r>
            <a:endParaRPr/>
          </a:p>
        </p:txBody>
      </p:sp>
      <p:sp>
        <p:nvSpPr>
          <p:cNvPr id="176" name="Google Shape;176;p9"/>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7" name="Google Shape;177;p9"/>
          <p:cNvSpPr txBox="1"/>
          <p:nvPr>
            <p:ph type="title"/>
          </p:nvPr>
        </p:nvSpPr>
        <p:spPr>
          <a:xfrm>
            <a:off x="457200" y="102392"/>
            <a:ext cx="8229600" cy="70127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00B050"/>
              </a:buClr>
              <a:buSzPct val="100000"/>
              <a:buFont typeface="Calibri"/>
              <a:buNone/>
            </a:pPr>
            <a:r>
              <a:rPr b="1" lang="en-US">
                <a:solidFill>
                  <a:srgbClr val="00B050"/>
                </a:solidFill>
              </a:rPr>
              <a:t>5. Testing and Debugging</a:t>
            </a:r>
            <a:endParaRPr/>
          </a:p>
        </p:txBody>
      </p:sp>
      <p:sp>
        <p:nvSpPr>
          <p:cNvPr id="178" name="Google Shape;178;p9"/>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Programming Logic</a:t>
            </a:r>
            <a:endParaRPr/>
          </a:p>
        </p:txBody>
      </p:sp>
      <p:pic>
        <p:nvPicPr>
          <p:cNvPr id="179" name="Google Shape;179;p9"/>
          <p:cNvPicPr preferRelativeResize="0"/>
          <p:nvPr/>
        </p:nvPicPr>
        <p:blipFill rotWithShape="1">
          <a:blip r:embed="rId3">
            <a:alphaModFix/>
          </a:blip>
          <a:srcRect b="0" l="0" r="3470" t="0"/>
          <a:stretch/>
        </p:blipFill>
        <p:spPr>
          <a:xfrm>
            <a:off x="4953000" y="822718"/>
            <a:ext cx="3771900" cy="3908823"/>
          </a:xfrm>
          <a:prstGeom prst="rect">
            <a:avLst/>
          </a:prstGeom>
          <a:noFill/>
          <a:ln>
            <a:noFill/>
          </a:ln>
        </p:spPr>
      </p:pic>
      <p:sp>
        <p:nvSpPr>
          <p:cNvPr id="180" name="Google Shape;180;p9"/>
          <p:cNvSpPr/>
          <p:nvPr/>
        </p:nvSpPr>
        <p:spPr>
          <a:xfrm>
            <a:off x="5410200" y="3028950"/>
            <a:ext cx="857250" cy="914400"/>
          </a:xfrm>
          <a:prstGeom prst="ellipse">
            <a:avLst/>
          </a:prstGeom>
          <a:solidFill>
            <a:srgbClr val="FF0000">
              <a:alpha val="17647"/>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shiva</dc:creator>
</cp:coreProperties>
</file>