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2" roundtripDataSignature="AMtx7mgqq7C0D8XjYtjShbabiR+3vRL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3A7FF0-371F-4AB8-84B6-3632A88D43D6}">
  <a:tblStyle styleId="{A53A7FF0-371F-4AB8-84B6-3632A88D43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0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1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1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4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Relationship Id="rId4" Type="http://schemas.openxmlformats.org/officeDocument/2006/relationships/image" Target="../media/image53.png"/><Relationship Id="rId5" Type="http://schemas.openxmlformats.org/officeDocument/2006/relationships/image" Target="../media/image44.png"/><Relationship Id="rId6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Variables and Datatypes 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Er. Amrit Poudel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3.6 C-tokens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Token refers to smallest units of program which builds the entire program.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Six types of C-tokens.</a:t>
            </a:r>
            <a:endParaRPr/>
          </a:p>
        </p:txBody>
      </p:sp>
      <p:sp>
        <p:nvSpPr>
          <p:cNvPr id="176" name="Google Shape;176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77" name="Google Shape;177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627" y="2571750"/>
            <a:ext cx="7069773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1. Keyword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Reserved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Have their own meaning in programs.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Keywords cannot be used for naming variables or identifiers.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32 keywords</a:t>
            </a:r>
            <a:endParaRPr/>
          </a:p>
        </p:txBody>
      </p:sp>
      <p:sp>
        <p:nvSpPr>
          <p:cNvPr id="186" name="Google Shape;186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descr="Image result for c keywords"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343150"/>
            <a:ext cx="5257800" cy="22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2. Identifiers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457200" y="895350"/>
            <a:ext cx="46482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Names given by programmers for :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Variables, Constants, Array, Functions, Structures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Rules for naming variables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Identifier name should begin with an alphabet or underscore.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Name can include alphabets, digits and underscore only.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Keywords cannot be used for naming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Uppercase and lowercase letters are different to each other.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Only 31 characters are valid.</a:t>
            </a:r>
            <a:endParaRPr/>
          </a:p>
        </p:txBody>
      </p:sp>
      <p:sp>
        <p:nvSpPr>
          <p:cNvPr id="196" name="Google Shape;196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5767614" y="895350"/>
            <a:ext cx="2895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Which are valid?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roll;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Roll;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_roll;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float;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num;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num_first;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_firstnum;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3. Constant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Memory location that store fixed values.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Declare with </a:t>
            </a:r>
            <a:r>
              <a:rPr b="1" i="1" lang="en-US" sz="2400"/>
              <a:t>const</a:t>
            </a:r>
            <a:r>
              <a:rPr lang="en-US" sz="2400"/>
              <a:t> keyword </a:t>
            </a:r>
            <a:endParaRPr/>
          </a:p>
        </p:txBody>
      </p:sp>
      <p:sp>
        <p:nvSpPr>
          <p:cNvPr id="206" name="Google Shape;206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4. String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String is sequence of characters that are enclosed in double quotation marks (“ ”).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   char name[ ]= “Mahesh”;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 </a:t>
            </a:r>
            <a:r>
              <a:rPr i="1" lang="en-US" sz="2400"/>
              <a:t>“Mahesh”</a:t>
            </a:r>
            <a:r>
              <a:rPr lang="en-US" sz="2400"/>
              <a:t> is a string.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5. Operators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Operators are various symbols that are used for calculation of manipulation of data.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	x = a + b;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 = and + are operators. x,a,b are operands.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6. Punctuators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Punctuators are the special characters like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[], (). {}, : , #, etc.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that define special task to be carried out by the compiler.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14" y="952899"/>
            <a:ext cx="4733548" cy="2685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17"/>
          <p:cNvSpPr txBox="1"/>
          <p:nvPr>
            <p:ph type="title"/>
          </p:nvPr>
        </p:nvSpPr>
        <p:spPr>
          <a:xfrm>
            <a:off x="446314" y="10953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Sample program</a:t>
            </a:r>
            <a:endParaRPr/>
          </a:p>
        </p:txBody>
      </p:sp>
      <p:graphicFrame>
        <p:nvGraphicFramePr>
          <p:cNvPr id="242" name="Google Shape;242;p17"/>
          <p:cNvGraphicFramePr/>
          <p:nvPr/>
        </p:nvGraphicFramePr>
        <p:xfrm>
          <a:off x="4547622" y="243955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{A53A7FF0-371F-4AB8-84B6-3632A88D43D6}</a:tableStyleId>
              </a:tblPr>
              <a:tblGrid>
                <a:gridCol w="1583500"/>
                <a:gridCol w="2770800"/>
              </a:tblGrid>
              <a:tr h="33425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 const,  return,  char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425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 t,  in,  name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425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425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34250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Punctuators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[]    ()   {}    ;   ,   “ ”  \    %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  <a:tr h="347625">
                <a:tc>
                  <a:txBody>
                    <a:bodyPr/>
                    <a:lstStyle/>
                    <a:p>
                      <a:pPr indent="0" lvl="0" marL="10287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  +   * 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5334000" y="1542611"/>
            <a:ext cx="2781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in the above program: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3.7 Variables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Memory location that stores value that are changeable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Syntax:  </a:t>
            </a:r>
            <a:r>
              <a:rPr b="1" lang="en-US" sz="2000"/>
              <a:t>DataType   VariableName1, VariableName 2, …. 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Eg: 	</a:t>
            </a:r>
            <a:r>
              <a:rPr b="1" lang="en-US" sz="1800"/>
              <a:t>int num1;</a:t>
            </a:r>
            <a:endParaRPr/>
          </a:p>
          <a:p>
            <a:pPr indent="0" lvl="2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	int num1, num2;</a:t>
            </a:r>
            <a:endParaRPr/>
          </a:p>
          <a:p>
            <a:pPr indent="0" lvl="2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	float avg;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Rules for writing Variable names: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Must begin with an alphabet or underscore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It can be of alphabets or alphanumeric.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The uppercase and lowercase letters are distinct/different, hence cannot be interchangeable. Eg; </a:t>
            </a:r>
            <a:r>
              <a:rPr i="1" lang="en-US" sz="1800" u="sng"/>
              <a:t>Total</a:t>
            </a:r>
            <a:r>
              <a:rPr lang="en-US" sz="1800"/>
              <a:t> is not same as </a:t>
            </a:r>
            <a:r>
              <a:rPr i="1" lang="en-US" sz="1800" u="sng"/>
              <a:t>total</a:t>
            </a:r>
            <a:r>
              <a:rPr lang="en-US" sz="1800"/>
              <a:t>.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Only 31 characters are significant.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It must not contain white space (blank) in between. But underscore(_) is accepted to join.</a:t>
            </a:r>
            <a:endParaRPr/>
          </a:p>
          <a:p>
            <a:pPr indent="-514350" lvl="1" marL="9144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/>
              <a:t>The keywords are not allowed as variable names.</a:t>
            </a:r>
            <a:endParaRPr/>
          </a:p>
          <a:p>
            <a:pPr indent="-342900" lvl="0" marL="34290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253" name="Google Shape;253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3.7 Constants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Memory location that stores fixed value.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Constant value cannot be altered in the program.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Syntax:   </a:t>
            </a:r>
            <a:r>
              <a:rPr b="1" lang="en-US" sz="2400"/>
              <a:t>const DataType identifier= value;</a:t>
            </a:r>
            <a:endParaRPr/>
          </a:p>
          <a:p>
            <a:pPr indent="0" lvl="2" marL="8572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Eg:  const float PI = 3.14;</a:t>
            </a:r>
            <a:endParaRPr/>
          </a:p>
          <a:p>
            <a:pPr indent="0" lvl="2" marL="8572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Here, </a:t>
            </a:r>
            <a:r>
              <a:rPr b="1" i="1" lang="en-US"/>
              <a:t>PI</a:t>
            </a:r>
            <a:r>
              <a:rPr lang="en-US"/>
              <a:t> is a constant.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can be defined as: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b="1" lang="en-US" sz="2400"/>
              <a:t># define PI 3.14</a:t>
            </a:r>
            <a:endParaRPr/>
          </a:p>
        </p:txBody>
      </p:sp>
      <p:sp>
        <p:nvSpPr>
          <p:cNvPr id="262" name="Google Shape;262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724400" y="881856"/>
            <a:ext cx="3200400" cy="382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Types of operators on the basis of number of operands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Precedence and Associativity of operators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Expressions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Header files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Format specifiers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Escape sequence character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Simple I/O functions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Type casting and conversion</a:t>
            </a:r>
            <a:endParaRPr/>
          </a:p>
          <a:p>
            <a:pPr indent="-457200" lvl="1" marL="4572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11"/>
            </a:pPr>
            <a:r>
              <a:rPr lang="en-US" sz="1800"/>
              <a:t>Basic structure of C program</a:t>
            </a:r>
            <a:endParaRPr sz="4800"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09600" y="881856"/>
            <a:ext cx="3200400" cy="386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 language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Basic C program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compilation process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set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tokens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and constants4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Qualifiers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and its types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Sample program 3.3</a:t>
            </a:r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1" name="Google Shape;271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76" y="991790"/>
            <a:ext cx="8290624" cy="18687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" y="3384949"/>
            <a:ext cx="8172450" cy="1209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3.8 Data-types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datatype refers to the type of data that can be stored in a variable.</a:t>
            </a:r>
            <a:endParaRPr/>
          </a:p>
        </p:txBody>
      </p:sp>
      <p:sp>
        <p:nvSpPr>
          <p:cNvPr id="282" name="Google Shape;28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6340" r="2424" t="0"/>
          <a:stretch/>
        </p:blipFill>
        <p:spPr>
          <a:xfrm>
            <a:off x="1676400" y="1809750"/>
            <a:ext cx="6019800" cy="28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1. Fundamental datatype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Basic datatypes: integer, floating point and character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2" name="Google Shape;292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715026"/>
            <a:ext cx="4159250" cy="15688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322025"/>
            <a:ext cx="5178425" cy="125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1976363"/>
            <a:ext cx="3848100" cy="8770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22"/>
          <p:cNvSpPr txBox="1"/>
          <p:nvPr/>
        </p:nvSpPr>
        <p:spPr>
          <a:xfrm>
            <a:off x="669407" y="1345694"/>
            <a:ext cx="1935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Integer Datatype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861695" y="3914396"/>
            <a:ext cx="17625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Floating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Datatype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5213472" y="1557371"/>
            <a:ext cx="228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 Character Datatype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2. Derived datatype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Created using fundamental datatypes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Arrays, functions, structures, unions and pointers.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Here, Student is a derived datatype.</a:t>
            </a:r>
            <a:endParaRPr/>
          </a:p>
        </p:txBody>
      </p:sp>
      <p:sp>
        <p:nvSpPr>
          <p:cNvPr id="307" name="Google Shape;307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990132"/>
            <a:ext cx="2733675" cy="1781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3. User-defined datatype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Defined by user for their simplicity.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Done by using </a:t>
            </a:r>
            <a:r>
              <a:rPr b="1" i="1" lang="en-US" sz="2400"/>
              <a:t>typedef</a:t>
            </a:r>
            <a:r>
              <a:rPr lang="en-US" sz="2400"/>
              <a:t> or </a:t>
            </a:r>
            <a:r>
              <a:rPr b="1" i="1" lang="en-US" sz="2400"/>
              <a:t>enum</a:t>
            </a:r>
            <a:r>
              <a:rPr lang="en-US" sz="2400"/>
              <a:t> keywords.</a:t>
            </a:r>
            <a:endParaRPr/>
          </a:p>
        </p:txBody>
      </p:sp>
      <p:sp>
        <p:nvSpPr>
          <p:cNvPr id="317" name="Google Shape;317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37952"/>
            <a:ext cx="6291263" cy="22038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691" y="4172543"/>
            <a:ext cx="5768217" cy="5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3.9 Type qualifiers</a:t>
            </a:r>
            <a:endParaRPr/>
          </a:p>
        </p:txBody>
      </p:sp>
      <p:sp>
        <p:nvSpPr>
          <p:cNvPr id="327" name="Google Shape;327;p2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Used to modify the property of a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Keywords applied to datatypes.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qualifiers: </a:t>
            </a:r>
            <a:r>
              <a:rPr b="1" i="1" lang="en-US" sz="2400"/>
              <a:t>const</a:t>
            </a:r>
            <a:r>
              <a:rPr lang="en-US" sz="2400"/>
              <a:t> and </a:t>
            </a:r>
            <a:r>
              <a:rPr b="1" i="1" lang="en-US" sz="2400"/>
              <a:t>volatile</a:t>
            </a:r>
            <a:r>
              <a:rPr lang="en-US" sz="2400"/>
              <a:t>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Const</a:t>
            </a:r>
            <a:r>
              <a:rPr lang="en-US" sz="2000"/>
              <a:t> used to create constant.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Volatile</a:t>
            </a:r>
            <a:r>
              <a:rPr lang="en-US" sz="2000"/>
              <a:t> used to create variables whose values cannot be changed explicitly in the program, but can be changed by any external device or hardware. System’s clock is volatile variable.</a:t>
            </a:r>
            <a:endParaRPr/>
          </a:p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29" name="Google Shape;329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3.10 Operators </a:t>
            </a:r>
            <a:endParaRPr/>
          </a:p>
        </p:txBody>
      </p:sp>
      <p:sp>
        <p:nvSpPr>
          <p:cNvPr id="336" name="Google Shape;336;p2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operator is a symbol that tells the compiler to perform a certain mathematical or logical manipulation.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Operators are used in programs to manipulate data and variables.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Eg: </a:t>
            </a:r>
            <a:r>
              <a:rPr b="1" lang="en-US" sz="2400"/>
              <a:t>sm= a+b;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Here, </a:t>
            </a:r>
            <a:r>
              <a:rPr b="1" i="1" lang="en-US" sz="2400"/>
              <a:t>+</a:t>
            </a:r>
            <a:r>
              <a:rPr lang="en-US" sz="2400"/>
              <a:t> and </a:t>
            </a:r>
            <a:r>
              <a:rPr b="1" i="1" lang="en-US" sz="2400"/>
              <a:t>=</a:t>
            </a:r>
            <a:r>
              <a:rPr lang="en-US" sz="2400"/>
              <a:t> are operators and </a:t>
            </a:r>
            <a:r>
              <a:rPr b="1" i="1" lang="en-US" sz="2400"/>
              <a:t>sm</a:t>
            </a:r>
            <a:r>
              <a:rPr lang="en-US" sz="2400"/>
              <a:t>, </a:t>
            </a:r>
            <a:r>
              <a:rPr b="1" i="1" lang="en-US" sz="2400"/>
              <a:t>a</a:t>
            </a:r>
            <a:r>
              <a:rPr lang="en-US" sz="2400"/>
              <a:t> and </a:t>
            </a:r>
            <a:r>
              <a:rPr b="1" i="1" lang="en-US" sz="2400"/>
              <a:t>b</a:t>
            </a:r>
            <a:r>
              <a:rPr lang="en-US" sz="2400"/>
              <a:t> are 	operands.</a:t>
            </a:r>
            <a:endParaRPr/>
          </a:p>
        </p:txBody>
      </p:sp>
      <p:sp>
        <p:nvSpPr>
          <p:cNvPr id="337" name="Google Shape;337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3.10 Operators </a:t>
            </a:r>
            <a:endParaRPr/>
          </a:p>
        </p:txBody>
      </p:sp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47" name="Google Shape;347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349" name="Google Shape;349;p27"/>
          <p:cNvGraphicFramePr/>
          <p:nvPr/>
        </p:nvGraphicFramePr>
        <p:xfrm>
          <a:off x="457200" y="81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{A53A7FF0-371F-4AB8-84B6-3632A88D43D6}</a:tableStyleId>
              </a:tblPr>
              <a:tblGrid>
                <a:gridCol w="2971800"/>
                <a:gridCol w="5257800"/>
              </a:tblGrid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Types of operator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Symbols used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Arithmetic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+    -    *    /  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Relational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&lt;    &gt;    &lt;=   &gt;=    ==   !=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Logical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&amp;&amp;        ||     !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Assignment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=  +=   -=   *=   /=     %=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Increment/decrement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 ++      --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Conditional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  ? 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Bitwise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&amp;     |      ^       &lt;&lt;       &gt;&gt;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Special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&amp;        *        sizeof()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Increment and Decrement Operator</a:t>
            </a:r>
            <a:endParaRPr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56" name="Google Shape;356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299" y="939416"/>
            <a:ext cx="7200901" cy="356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Increment and Decrement Operator (Contd.)</a:t>
            </a:r>
            <a:endParaRPr/>
          </a:p>
        </p:txBody>
      </p:sp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6" name="Google Shape;366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57249"/>
            <a:ext cx="7391400" cy="380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 Introduction to C language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 is a high level language developed by Dennish Ritchie at Bell telephone lab, USA in 1972.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 is one of the most popular computer languages today because it is a structured high level, machine independent language.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 is both general purpose and specific purpose programming language.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 can develop small as well as complex programs.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 is well suited for writing both system software and business packages.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It is also called middle level language because it consists of assembly instructions. </a:t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UNIX is one example of an operating system that is developed using C programming language.</a:t>
            </a:r>
            <a:endParaRPr/>
          </a:p>
          <a:p>
            <a:pPr indent="-342900" lvl="0" marL="342900" rtl="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Increment and Decrement Operator (Contd.)</a:t>
            </a:r>
            <a:endParaRPr/>
          </a:p>
        </p:txBody>
      </p:sp>
      <p:pic>
        <p:nvPicPr>
          <p:cNvPr id="375" name="Google Shape;37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3690" t="0"/>
          <a:stretch/>
        </p:blipFill>
        <p:spPr>
          <a:xfrm>
            <a:off x="5161356" y="1176418"/>
            <a:ext cx="3982644" cy="30686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20" y="1176418"/>
            <a:ext cx="4630000" cy="1771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30"/>
          <p:cNvPicPr preferRelativeResize="0"/>
          <p:nvPr/>
        </p:nvPicPr>
        <p:blipFill rotWithShape="1">
          <a:blip r:embed="rId5">
            <a:alphaModFix/>
          </a:blip>
          <a:srcRect b="42646" l="1034" r="69597" t="18480"/>
          <a:stretch/>
        </p:blipFill>
        <p:spPr>
          <a:xfrm>
            <a:off x="492760" y="3670066"/>
            <a:ext cx="1504950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/>
        </p:nvSpPr>
        <p:spPr>
          <a:xfrm>
            <a:off x="304800" y="777281"/>
            <a:ext cx="396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output of below:</a:t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5410200" y="733229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note:</a:t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457200" y="3283821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Conditional operator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What will be the output of below program?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0" name="Google Shape;390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391" name="Google Shape;391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" y="1581150"/>
            <a:ext cx="5243513" cy="16381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80" y="3787948"/>
            <a:ext cx="4868676" cy="68955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381000" y="3283778"/>
            <a:ext cx="16454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Bitwise operator</a:t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What will be the output of below program?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2" name="Google Shape;402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03" name="Google Shape;403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757876"/>
            <a:ext cx="2347151" cy="65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7" y="1304330"/>
            <a:ext cx="3895725" cy="224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32"/>
          <p:cNvSpPr txBox="1"/>
          <p:nvPr/>
        </p:nvSpPr>
        <p:spPr>
          <a:xfrm>
            <a:off x="5562600" y="3123571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3.11 Types of operators</a:t>
            </a:r>
            <a:endParaRPr/>
          </a:p>
        </p:txBody>
      </p:sp>
      <p:sp>
        <p:nvSpPr>
          <p:cNvPr id="413" name="Google Shape;413;p3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On the basis of number of operands:</a:t>
            </a:r>
            <a:endParaRPr/>
          </a:p>
        </p:txBody>
      </p:sp>
      <p:sp>
        <p:nvSpPr>
          <p:cNvPr id="414" name="Google Shape;414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417" name="Google Shape;417;p33"/>
          <p:cNvGraphicFramePr/>
          <p:nvPr/>
        </p:nvGraphicFramePr>
        <p:xfrm>
          <a:off x="901700" y="1647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{A53A7FF0-371F-4AB8-84B6-3632A88D43D6}</a:tableStyleId>
              </a:tblPr>
              <a:tblGrid>
                <a:gridCol w="1841500"/>
                <a:gridCol w="3797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a++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a+=1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 a+b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(a&gt;b)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Ternary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 = (num&gt; 0 ?”Positive”  : “Negative”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3.12 Precedence and Associativity of operators</a:t>
            </a:r>
            <a:endParaRPr/>
          </a:p>
        </p:txBody>
      </p:sp>
      <p:sp>
        <p:nvSpPr>
          <p:cNvPr id="423" name="Google Shape;423;p34"/>
          <p:cNvSpPr txBox="1"/>
          <p:nvPr>
            <p:ph idx="1" type="body"/>
          </p:nvPr>
        </p:nvSpPr>
        <p:spPr>
          <a:xfrm>
            <a:off x="457200" y="895350"/>
            <a:ext cx="2590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Precedence :</a:t>
            </a:r>
            <a:r>
              <a:rPr lang="en-US" sz="2400"/>
              <a:t> which operator to evaluate first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Associativity:</a:t>
            </a:r>
            <a:r>
              <a:rPr lang="en-US" sz="2400"/>
              <a:t> which one to operate first when having same precedence</a:t>
            </a:r>
            <a:endParaRPr/>
          </a:p>
        </p:txBody>
      </p:sp>
      <p:sp>
        <p:nvSpPr>
          <p:cNvPr id="424" name="Google Shape;424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25" name="Google Shape;425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427" name="Google Shape;427;p34"/>
          <p:cNvGraphicFramePr/>
          <p:nvPr/>
        </p:nvGraphicFramePr>
        <p:xfrm>
          <a:off x="3287678" y="8191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{A53A7FF0-371F-4AB8-84B6-3632A88D43D6}</a:tableStyleId>
              </a:tblPr>
              <a:tblGrid>
                <a:gridCol w="1368875"/>
                <a:gridCol w="3041925"/>
                <a:gridCol w="1140725"/>
              </a:tblGrid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Category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Operator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Associativity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Postfix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()   []   </a:t>
                      </a:r>
                      <a:r>
                        <a:rPr lang="en-US" sz="1800"/>
                        <a:t>-</a:t>
                      </a:r>
                      <a:r>
                        <a:rPr lang="en-US" sz="1100"/>
                        <a:t>&gt;   </a:t>
                      </a:r>
                      <a:r>
                        <a:rPr lang="en-US" sz="1200"/>
                        <a:t>.  </a:t>
                      </a:r>
                      <a:r>
                        <a:rPr lang="en-US" sz="1100"/>
                        <a:t>  ++   - 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Unary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!   ~   +   -     ++    - -    &amp;   *   sizeof  (type)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Right to left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Arithmetic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*    /     %     +       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Shift operators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&lt;&lt;        &gt;&gt;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Relational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    &lt;=     &gt;      &gt;=      ==         !=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Bitwise operators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&amp;      ^      |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Logical operators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&amp;&amp;         ||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Left to right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Conditional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?: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Right to left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Assignment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=     *=    /=    %=   +=      -=    &amp;=    ^=    |=  &lt;&lt;=   &gt;&gt;=     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Right to left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100" marB="39100" marR="39100" marL="3910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r>
              <a:rPr b="1" lang="en-US" sz="3000">
                <a:solidFill>
                  <a:srgbClr val="00B050"/>
                </a:solidFill>
              </a:rPr>
              <a:t>Evaluate:  1&gt;2+3&amp;&amp;4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Solution</a:t>
            </a:r>
            <a:endParaRPr/>
          </a:p>
        </p:txBody>
      </p:sp>
      <p:sp>
        <p:nvSpPr>
          <p:cNvPr id="434" name="Google Shape;434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35" name="Google Shape;435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0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3.13 Expressions</a:t>
            </a:r>
            <a:endParaRPr/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457200" y="895350"/>
            <a:ext cx="8305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expression statement consists of an expression followed by a semicolon.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e.g:	</a:t>
            </a:r>
            <a:endParaRPr/>
          </a:p>
          <a:p>
            <a:pPr indent="0" lvl="2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sum=x+y;			//simple expression</a:t>
            </a:r>
            <a:endParaRPr/>
          </a:p>
          <a:p>
            <a:pPr indent="0" lvl="2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x= (4*PI*pow(r,3))/3;	//complex expression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44" name="Google Shape;444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45" name="Google Shape;445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3.14 Header files</a:t>
            </a:r>
            <a:endParaRPr/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457200" y="895350"/>
            <a:ext cx="33528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Header file is a standard file that contains definitions of variable and functions that are necessary for the functioning of a program.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use </a:t>
            </a:r>
            <a:r>
              <a:rPr b="1" i="1" lang="en-US" sz="2000"/>
              <a:t>#include</a:t>
            </a:r>
            <a:r>
              <a:rPr lang="en-US" sz="2000"/>
              <a:t> directive to import header files</a:t>
            </a:r>
            <a:endParaRPr/>
          </a:p>
        </p:txBody>
      </p:sp>
      <p:sp>
        <p:nvSpPr>
          <p:cNvPr id="453" name="Google Shape;453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54" name="Google Shape;454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456" name="Google Shape;456;p37"/>
          <p:cNvGraphicFramePr/>
          <p:nvPr/>
        </p:nvGraphicFramePr>
        <p:xfrm>
          <a:off x="4038600" y="72271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{A53A7FF0-371F-4AB8-84B6-3632A88D43D6}</a:tableStyleId>
              </a:tblPr>
              <a:tblGrid>
                <a:gridCol w="523275"/>
                <a:gridCol w="1153125"/>
                <a:gridCol w="2971800"/>
              </a:tblGrid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S.no.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Header files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stdio.h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performing Input/Output operations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Used for string manipulation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Handles mathematical functions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4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stdlib.h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 general utilities like memory management, string handling, etc. 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conio.h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 Console Input/Output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7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graphics.h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 using graphics in the program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3.15 Format specifiers</a:t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457200" y="895350"/>
            <a:ext cx="35814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characters starting with % sign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Tells compiler what type of data to take.</a:t>
            </a:r>
            <a:endParaRPr/>
          </a:p>
        </p:txBody>
      </p:sp>
      <p:sp>
        <p:nvSpPr>
          <p:cNvPr id="463" name="Google Shape;463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466" name="Google Shape;466;p38"/>
          <p:cNvGraphicFramePr/>
          <p:nvPr/>
        </p:nvGraphicFramePr>
        <p:xfrm>
          <a:off x="4572000" y="863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{A53A7FF0-371F-4AB8-84B6-3632A88D43D6}</a:tableStyleId>
              </a:tblPr>
              <a:tblGrid>
                <a:gridCol w="587825"/>
                <a:gridCol w="1923800"/>
                <a:gridCol w="1603175"/>
              </a:tblGrid>
              <a:tr h="63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S.No.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Datatype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Format Specifier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  or short int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%d       or   %i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long int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%ld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unsigned int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%u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unsigned long int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%lu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float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%f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double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%lf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long double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%Lf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char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%c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9.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string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3.16 Escape Sequence Characters</a:t>
            </a:r>
            <a:endParaRPr/>
          </a:p>
        </p:txBody>
      </p:sp>
      <p:sp>
        <p:nvSpPr>
          <p:cNvPr id="472" name="Google Shape;472;p39"/>
          <p:cNvSpPr txBox="1"/>
          <p:nvPr>
            <p:ph idx="1" type="body"/>
          </p:nvPr>
        </p:nvSpPr>
        <p:spPr>
          <a:xfrm>
            <a:off x="457200" y="895350"/>
            <a:ext cx="3657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starts with backslash \.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Have some special meaning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73" name="Google Shape;473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74" name="Google Shape;474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graphicFrame>
        <p:nvGraphicFramePr>
          <p:cNvPr id="476" name="Google Shape;476;p39"/>
          <p:cNvGraphicFramePr/>
          <p:nvPr/>
        </p:nvGraphicFramePr>
        <p:xfrm>
          <a:off x="5448302" y="72209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{A53A7FF0-371F-4AB8-84B6-3632A88D43D6}</a:tableStyleId>
              </a:tblPr>
              <a:tblGrid>
                <a:gridCol w="1799000"/>
                <a:gridCol w="1706200"/>
              </a:tblGrid>
              <a:tr h="51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Escape Sequence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Meaning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Alarm or Beep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\b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Backspace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New Line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Tab (Horizontal)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\v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Vertical Tab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\\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Backslash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\'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Single Quote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\"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Double Quote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\?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Question Mark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\0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Null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Features of C language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Well suited for both system and application software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 programs are efficient and fast.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Program written in one computer can run in another, hence portable.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Follows structural model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Has extendibility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Middle level language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Procedure oriented.</a:t>
            </a:r>
            <a:endParaRPr/>
          </a:p>
        </p:txBody>
      </p:sp>
      <p:sp>
        <p:nvSpPr>
          <p:cNvPr id="116" name="Google Shape;116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3.17 Simple I/O Functions</a:t>
            </a:r>
            <a:endParaRPr/>
          </a:p>
        </p:txBody>
      </p:sp>
      <p:sp>
        <p:nvSpPr>
          <p:cNvPr id="482" name="Google Shape;482;p4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Functions used for input and output operations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scanf() </a:t>
            </a:r>
            <a:r>
              <a:rPr lang="en-US" sz="2400"/>
              <a:t>	:	used to get input from user and store in variable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printf()</a:t>
            </a:r>
            <a:r>
              <a:rPr lang="en-US" sz="2400"/>
              <a:t>	:	to display message or output.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83" name="Google Shape;483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84" name="Google Shape;484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Sample program</a:t>
            </a:r>
            <a:endParaRPr/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457200" y="895350"/>
            <a:ext cx="2895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Hea</a:t>
            </a:r>
            <a:endParaRPr sz="2400"/>
          </a:p>
        </p:txBody>
      </p:sp>
      <p:sp>
        <p:nvSpPr>
          <p:cNvPr id="492" name="Google Shape;492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493" name="Google Shape;493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495" name="Google Shape;4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5" y="3623074"/>
            <a:ext cx="26003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23" y="898423"/>
            <a:ext cx="6506799" cy="2392562"/>
          </a:xfrm>
          <a:prstGeom prst="rect">
            <a:avLst/>
          </a:prstGeom>
          <a:noFill/>
          <a:ln cap="flat" cmpd="sng" w="9525">
            <a:solidFill>
              <a:srgbClr val="FBD4B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p41"/>
          <p:cNvSpPr txBox="1"/>
          <p:nvPr/>
        </p:nvSpPr>
        <p:spPr>
          <a:xfrm>
            <a:off x="6776884" y="291274"/>
            <a:ext cx="1234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4950681" y="819725"/>
            <a:ext cx="1042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499" name="Google Shape;499;p41"/>
          <p:cNvSpPr txBox="1"/>
          <p:nvPr/>
        </p:nvSpPr>
        <p:spPr>
          <a:xfrm>
            <a:off x="2555883" y="3774820"/>
            <a:ext cx="1840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Specifiers</a:t>
            </a:r>
            <a:endParaRPr/>
          </a:p>
        </p:txBody>
      </p:sp>
      <p:sp>
        <p:nvSpPr>
          <p:cNvPr id="500" name="Google Shape;500;p41"/>
          <p:cNvSpPr txBox="1"/>
          <p:nvPr/>
        </p:nvSpPr>
        <p:spPr>
          <a:xfrm>
            <a:off x="7095121" y="1047750"/>
            <a:ext cx="1553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sequence characters</a:t>
            </a:r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1219200" y="3659792"/>
            <a:ext cx="1050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endParaRPr/>
          </a:p>
        </p:txBody>
      </p:sp>
      <p:cxnSp>
        <p:nvCxnSpPr>
          <p:cNvPr id="502" name="Google Shape;502;p41"/>
          <p:cNvCxnSpPr>
            <a:endCxn id="497" idx="1"/>
          </p:cNvCxnSpPr>
          <p:nvPr/>
        </p:nvCxnSpPr>
        <p:spPr>
          <a:xfrm flipH="1" rot="10800000">
            <a:off x="2555884" y="475940"/>
            <a:ext cx="4221000" cy="4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41"/>
          <p:cNvCxnSpPr>
            <a:endCxn id="498" idx="1"/>
          </p:cNvCxnSpPr>
          <p:nvPr/>
        </p:nvCxnSpPr>
        <p:spPr>
          <a:xfrm flipH="1" rot="10800000">
            <a:off x="2269581" y="1004391"/>
            <a:ext cx="2681100" cy="66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41"/>
          <p:cNvCxnSpPr/>
          <p:nvPr/>
        </p:nvCxnSpPr>
        <p:spPr>
          <a:xfrm>
            <a:off x="2263108" y="2264631"/>
            <a:ext cx="914400" cy="15101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41"/>
          <p:cNvCxnSpPr>
            <a:endCxn id="500" idx="1"/>
          </p:cNvCxnSpPr>
          <p:nvPr/>
        </p:nvCxnSpPr>
        <p:spPr>
          <a:xfrm flipH="1" rot="10800000">
            <a:off x="5667721" y="1509415"/>
            <a:ext cx="1427400" cy="83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41"/>
          <p:cNvCxnSpPr>
            <a:endCxn id="501" idx="0"/>
          </p:cNvCxnSpPr>
          <p:nvPr/>
        </p:nvCxnSpPr>
        <p:spPr>
          <a:xfrm flipH="1">
            <a:off x="1744440" y="2745092"/>
            <a:ext cx="84300" cy="9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sp>
        <p:nvSpPr>
          <p:cNvPr id="512" name="Google Shape;512;p4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Technique of changing one datatype into another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types: 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Implicit conversion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Explicit conversion</a:t>
            </a:r>
            <a:endParaRPr/>
          </a:p>
        </p:txBody>
      </p:sp>
      <p:sp>
        <p:nvSpPr>
          <p:cNvPr id="513" name="Google Shape;513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14" name="Google Shape;514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sp>
        <p:nvSpPr>
          <p:cNvPr id="521" name="Google Shape;521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22" name="Google Shape;522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482" y="2558143"/>
            <a:ext cx="6734175" cy="1857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5" name="Google Shape;525;p43"/>
          <p:cNvSpPr txBox="1"/>
          <p:nvPr/>
        </p:nvSpPr>
        <p:spPr>
          <a:xfrm>
            <a:off x="457200" y="86933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 of changing one datatype into another type.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types: </a:t>
            </a:r>
            <a:endParaRPr/>
          </a:p>
          <a:p>
            <a:pPr indent="-457200" lvl="1" marL="857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 conversion</a:t>
            </a:r>
            <a:endParaRPr/>
          </a:p>
          <a:p>
            <a:pPr indent="-457200" lvl="1" marL="857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</a:t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4403019"/>
            <a:ext cx="24098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pic>
        <p:nvPicPr>
          <p:cNvPr id="532" name="Google Shape;532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67618"/>
            <a:ext cx="7620000" cy="18375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3" name="Google Shape;533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34" name="Google Shape;534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8600" y="3924300"/>
            <a:ext cx="13049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3.19 Basic Structure of C program</a:t>
            </a:r>
            <a:endParaRPr/>
          </a:p>
        </p:txBody>
      </p:sp>
      <p:sp>
        <p:nvSpPr>
          <p:cNvPr id="542" name="Google Shape;542;p4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43" name="Google Shape;543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44" name="Google Shape;544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46" name="Google Shape;546;p45"/>
          <p:cNvPicPr preferRelativeResize="0"/>
          <p:nvPr/>
        </p:nvPicPr>
        <p:blipFill rotWithShape="1">
          <a:blip r:embed="rId3">
            <a:alphaModFix/>
          </a:blip>
          <a:srcRect b="0" l="0" r="47486" t="0"/>
          <a:stretch/>
        </p:blipFill>
        <p:spPr>
          <a:xfrm>
            <a:off x="152400" y="838200"/>
            <a:ext cx="2438400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7" name="Google Shape;54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537" y="838200"/>
            <a:ext cx="5806563" cy="335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851" y="2901950"/>
            <a:ext cx="1815449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851" y="1674438"/>
            <a:ext cx="2286000" cy="84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3.20 Some Sample Programs</a:t>
            </a:r>
            <a:endParaRPr/>
          </a:p>
        </p:txBody>
      </p:sp>
      <p:sp>
        <p:nvSpPr>
          <p:cNvPr id="555" name="Google Shape;555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56" name="Google Shape;556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descr="C Programming and Fortran Note - IOE Notes" id="558" name="Google Shape;55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895350"/>
            <a:ext cx="3698875" cy="36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1790"/>
            <a:ext cx="7760540" cy="3180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4" name="Google Shape;564;p4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1. WAP to read two numbers and add them.</a:t>
            </a:r>
            <a:endParaRPr sz="3200">
              <a:solidFill>
                <a:srgbClr val="00B0F0"/>
              </a:solidFill>
            </a:endParaRPr>
          </a:p>
        </p:txBody>
      </p:sp>
      <p:sp>
        <p:nvSpPr>
          <p:cNvPr id="565" name="Google Shape;565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66" name="Google Shape;566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68" name="Google Shape;568;p47"/>
          <p:cNvPicPr preferRelativeResize="0"/>
          <p:nvPr/>
        </p:nvPicPr>
        <p:blipFill rotWithShape="1">
          <a:blip r:embed="rId4">
            <a:alphaModFix/>
          </a:blip>
          <a:srcRect b="32969" l="0" r="35529" t="33020"/>
          <a:stretch/>
        </p:blipFill>
        <p:spPr>
          <a:xfrm>
            <a:off x="4918710" y="4151710"/>
            <a:ext cx="3268980" cy="6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2. WAP to accept two numbers form user and find their sum.</a:t>
            </a:r>
            <a:endParaRPr sz="3200">
              <a:solidFill>
                <a:srgbClr val="00B0F0"/>
              </a:solidFill>
            </a:endParaRPr>
          </a:p>
        </p:txBody>
      </p:sp>
      <p:sp>
        <p:nvSpPr>
          <p:cNvPr id="574" name="Google Shape;574;p4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75" name="Google Shape;575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76" name="Google Shape;576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78" name="Google Shape;57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8140"/>
            <a:ext cx="6172200" cy="250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9" name="Google Shape;579;p48"/>
          <p:cNvPicPr preferRelativeResize="0"/>
          <p:nvPr/>
        </p:nvPicPr>
        <p:blipFill rotWithShape="1">
          <a:blip r:embed="rId4">
            <a:alphaModFix/>
          </a:blip>
          <a:srcRect b="41336" l="0" r="55640" t="16753"/>
          <a:stretch/>
        </p:blipFill>
        <p:spPr>
          <a:xfrm>
            <a:off x="5720714" y="3503214"/>
            <a:ext cx="2661286" cy="126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3. WAP to enter any two decimal numbers and find their sum.</a:t>
            </a:r>
            <a:endParaRPr sz="3200">
              <a:solidFill>
                <a:srgbClr val="00B0F0"/>
              </a:solidFill>
            </a:endParaRPr>
          </a:p>
        </p:txBody>
      </p:sp>
      <p:sp>
        <p:nvSpPr>
          <p:cNvPr id="585" name="Google Shape;585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86" name="Google Shape;586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88" name="Google Shape;5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1143000"/>
            <a:ext cx="6553200" cy="25108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9" name="Google Shape;589;p4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8327" l="0" r="38795" t="19292"/>
          <a:stretch/>
        </p:blipFill>
        <p:spPr>
          <a:xfrm>
            <a:off x="5181600" y="3446817"/>
            <a:ext cx="3678529" cy="10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3.2 Basic C program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95350"/>
            <a:ext cx="6743700" cy="30312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412" y="3146824"/>
            <a:ext cx="33051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 4. WAP to enter radius and find the area of circle.</a:t>
            </a:r>
            <a:endParaRPr sz="3200">
              <a:solidFill>
                <a:srgbClr val="00B0F0"/>
              </a:solidFill>
            </a:endParaRPr>
          </a:p>
        </p:txBody>
      </p:sp>
      <p:sp>
        <p:nvSpPr>
          <p:cNvPr id="595" name="Google Shape;595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596" name="Google Shape;596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598" name="Google Shape;5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7" y="1031433"/>
            <a:ext cx="6938963" cy="2705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9" name="Google Shape;599;p5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44782" l="0" r="44570" t="19675"/>
          <a:stretch/>
        </p:blipFill>
        <p:spPr>
          <a:xfrm>
            <a:off x="4546600" y="3638550"/>
            <a:ext cx="3530600" cy="89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5. WAP to enter any 3-digit integer and find the sum of individual digits in it.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605" name="Google Shape;605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606" name="Google Shape;606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608" name="Google Shape;608;p51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09" name="Google Shape;6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81102"/>
            <a:ext cx="5043488" cy="3200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0" name="Google Shape;610;p51"/>
          <p:cNvPicPr preferRelativeResize="0"/>
          <p:nvPr/>
        </p:nvPicPr>
        <p:blipFill rotWithShape="1">
          <a:blip r:embed="rId4">
            <a:alphaModFix/>
          </a:blip>
          <a:srcRect b="41273" l="0" r="52760" t="20769"/>
          <a:stretch/>
        </p:blipFill>
        <p:spPr>
          <a:xfrm>
            <a:off x="6019800" y="3105150"/>
            <a:ext cx="26797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6. WAP to enter any 3-digit integer and display it in reverse order.</a:t>
            </a:r>
            <a:endParaRPr sz="3200">
              <a:solidFill>
                <a:srgbClr val="00B0F0"/>
              </a:solidFill>
            </a:endParaRPr>
          </a:p>
        </p:txBody>
      </p:sp>
      <p:sp>
        <p:nvSpPr>
          <p:cNvPr id="616" name="Google Shape;616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617" name="Google Shape;617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619" name="Google Shape;619;p52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20" name="Google Shape;6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1027512"/>
            <a:ext cx="6477000" cy="3507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1" name="Google Shape;621;p52"/>
          <p:cNvPicPr preferRelativeResize="0"/>
          <p:nvPr/>
        </p:nvPicPr>
        <p:blipFill rotWithShape="1">
          <a:blip r:embed="rId4">
            <a:alphaModFix/>
          </a:blip>
          <a:srcRect b="51078" l="0" r="35122" t="22527"/>
          <a:stretch/>
        </p:blipFill>
        <p:spPr>
          <a:xfrm>
            <a:off x="5181600" y="2725556"/>
            <a:ext cx="3810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7. WAP to ask no. of days and then change it into years, month and days.</a:t>
            </a:r>
            <a:endParaRPr sz="2000">
              <a:solidFill>
                <a:srgbClr val="00B0F0"/>
              </a:solidFill>
            </a:endParaRPr>
          </a:p>
        </p:txBody>
      </p:sp>
      <p:sp>
        <p:nvSpPr>
          <p:cNvPr id="627" name="Google Shape;627;p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628" name="Google Shape;628;p5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5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630" name="Google Shape;630;p53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31" name="Google Shape;6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29" y="1200152"/>
            <a:ext cx="6858000" cy="29391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2" name="Google Shape;632;p53"/>
          <p:cNvPicPr preferRelativeResize="0"/>
          <p:nvPr/>
        </p:nvPicPr>
        <p:blipFill rotWithShape="1">
          <a:blip r:embed="rId4">
            <a:alphaModFix/>
          </a:blip>
          <a:srcRect b="40186" l="-1" r="49680" t="20005"/>
          <a:stretch/>
        </p:blipFill>
        <p:spPr>
          <a:xfrm>
            <a:off x="5956300" y="1352550"/>
            <a:ext cx="28067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Assignment:</a:t>
            </a:r>
            <a:endParaRPr/>
          </a:p>
        </p:txBody>
      </p:sp>
      <p:sp>
        <p:nvSpPr>
          <p:cNvPr id="638" name="Google Shape;638;p5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639" name="Google Shape;639;p5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sp>
        <p:nvSpPr>
          <p:cNvPr id="641" name="Google Shape;641;p54"/>
          <p:cNvSpPr txBox="1"/>
          <p:nvPr>
            <p:ph idx="1" type="body"/>
          </p:nvPr>
        </p:nvSpPr>
        <p:spPr>
          <a:xfrm>
            <a:off x="457200" y="819150"/>
            <a:ext cx="5715000" cy="3775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65" r="-211" t="-22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642" name="Google Shape;64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4213" y="846803"/>
            <a:ext cx="2971800" cy="15140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8" name="Google Shape;648;p55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b="1" lang="en-US" sz="6600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649" name="Google Shape;649;p5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650" name="Google Shape;650;p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5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3.3 The Compilation process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57200" y="895350"/>
            <a:ext cx="4800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The compilation is a process of converting the source code into object code.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It is done with the help of the compiler.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The compiler checks the source code for the syntactical or structural errors, and if the source code is error-free, then it generates the object code. 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The compilation process can be divided into four steps: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Pre-processing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Compiling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Assembling, and 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Linking</a:t>
            </a:r>
            <a:endParaRPr sz="1050"/>
          </a:p>
        </p:txBody>
      </p:sp>
      <p:sp>
        <p:nvSpPr>
          <p:cNvPr id="136" name="Google Shape;136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031874"/>
            <a:ext cx="3124200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3.3 The Compilation process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895350"/>
            <a:ext cx="4800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/>
              <a:t>The Preprocessor performs removal of comments and expansion of Macro and header files take place. This converts source code into </a:t>
            </a:r>
            <a:r>
              <a:rPr i="1" lang="en-US" sz="2400"/>
              <a:t>expanded code</a:t>
            </a:r>
            <a:r>
              <a:rPr lang="en-US" sz="2400"/>
              <a:t> (</a:t>
            </a:r>
            <a:r>
              <a:rPr b="1" lang="en-US" sz="2400"/>
              <a:t>.</a:t>
            </a:r>
            <a:r>
              <a:rPr b="1" i="1" lang="en-US" sz="2400"/>
              <a:t>i</a:t>
            </a:r>
            <a:r>
              <a:rPr i="1" lang="en-US" sz="2400"/>
              <a:t> </a:t>
            </a:r>
            <a:r>
              <a:rPr lang="en-US" sz="2400"/>
              <a:t>file)</a:t>
            </a:r>
            <a:endParaRPr/>
          </a:p>
          <a:p>
            <a:pPr indent="-457200" lvl="0" marL="4572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/>
              <a:t>The compiler converts this code into </a:t>
            </a:r>
            <a:r>
              <a:rPr i="1" lang="en-US" sz="2400"/>
              <a:t>assembly</a:t>
            </a:r>
            <a:r>
              <a:rPr lang="en-US" sz="2400"/>
              <a:t> </a:t>
            </a:r>
            <a:r>
              <a:rPr i="1" lang="en-US" sz="2400"/>
              <a:t>code</a:t>
            </a:r>
            <a:r>
              <a:rPr lang="en-US" sz="2400"/>
              <a:t> (.</a:t>
            </a:r>
            <a:r>
              <a:rPr i="1" lang="en-US" sz="2400"/>
              <a:t>s</a:t>
            </a:r>
            <a:r>
              <a:rPr lang="en-US" sz="2400"/>
              <a:t> file) </a:t>
            </a:r>
            <a:endParaRPr/>
          </a:p>
          <a:p>
            <a:pPr indent="-457200" lvl="0" marL="4572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/>
              <a:t>The assembly code is converted into </a:t>
            </a:r>
            <a:r>
              <a:rPr i="1" lang="en-US" sz="2400"/>
              <a:t>object</a:t>
            </a:r>
            <a:r>
              <a:rPr lang="en-US" sz="2400"/>
              <a:t> </a:t>
            </a:r>
            <a:r>
              <a:rPr i="1" lang="en-US" sz="2400"/>
              <a:t>code</a:t>
            </a:r>
            <a:r>
              <a:rPr lang="en-US" sz="2400"/>
              <a:t> (</a:t>
            </a:r>
            <a:r>
              <a:rPr i="1" lang="en-US" sz="2400"/>
              <a:t>.obj</a:t>
            </a:r>
            <a:r>
              <a:rPr lang="en-US" sz="2400"/>
              <a:t> file) by using an assembler. </a:t>
            </a:r>
            <a:endParaRPr/>
          </a:p>
          <a:p>
            <a:pPr indent="-457200" lvl="0" marL="4572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/>
              <a:t>A linker  links all the parts of a program together and  converts </a:t>
            </a:r>
            <a:r>
              <a:rPr i="1" lang="en-US" sz="2400"/>
              <a:t>object code </a:t>
            </a:r>
            <a:r>
              <a:rPr lang="en-US" sz="2400"/>
              <a:t>into </a:t>
            </a:r>
            <a:r>
              <a:rPr i="1" lang="en-US" sz="2400"/>
              <a:t>executable</a:t>
            </a:r>
            <a:r>
              <a:rPr lang="en-US" sz="2400"/>
              <a:t> </a:t>
            </a:r>
            <a:r>
              <a:rPr i="1" lang="en-US" sz="2400"/>
              <a:t>code</a:t>
            </a:r>
            <a:r>
              <a:rPr lang="en-US" sz="2400"/>
              <a:t>.</a:t>
            </a:r>
            <a:endParaRPr/>
          </a:p>
          <a:p>
            <a:pPr indent="-299720" lvl="0" marL="342900" rtl="0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800"/>
          </a:p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031874"/>
            <a:ext cx="3124200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3.4 Character set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 has certain valid character sets.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character denotes any alphabets, digits or special symbols.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characters that are used in C-program are: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Alphabets	: Upper case (A-Z)	lower case (a-z)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Digits		: 0-9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Symbols	: +  -   *   /   #   {  }   (  )    and so on.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White space 	: space, \t, \n, etc.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56" name="Google Shape;156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3.5 Comments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57200" y="895350"/>
            <a:ext cx="42672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Used to put comment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used to block the line of code which should not be executed.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types: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Single line comment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Multiline comment</a:t>
            </a:r>
            <a:endParaRPr/>
          </a:p>
        </p:txBody>
      </p: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July 2018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and Datatypes 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9" y="2419350"/>
            <a:ext cx="3909696" cy="14925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972740"/>
            <a:ext cx="3909695" cy="9523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</dc:creator>
</cp:coreProperties>
</file>