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52" roundtripDataSignature="AMtx7mjiFs9Li1ERhTbN371JBoYdvwtu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4D4451-A2D4-45A4-A5D0-7FB164B83269}">
  <a:tblStyle styleId="{534D4451-A2D4-45A4-A5D0-7FB164B8326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2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7"/>
          <p:cNvSpPr txBox="1"/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7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6"/>
          <p:cNvSpPr txBox="1"/>
          <p:nvPr>
            <p:ph idx="1" type="body"/>
          </p:nvPr>
        </p:nvSpPr>
        <p:spPr>
          <a:xfrm rot="5400000">
            <a:off x="2874764" y="-1217412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7"/>
          <p:cNvSpPr txBox="1"/>
          <p:nvPr>
            <p:ph type="title"/>
          </p:nvPr>
        </p:nvSpPr>
        <p:spPr>
          <a:xfrm rot="5400000">
            <a:off x="8016478" y="1028702"/>
            <a:ext cx="4388644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7"/>
          <p:cNvSpPr txBox="1"/>
          <p:nvPr>
            <p:ph idx="1" type="body"/>
          </p:nvPr>
        </p:nvSpPr>
        <p:spPr>
          <a:xfrm rot="5400000">
            <a:off x="2453878" y="-1638298"/>
            <a:ext cx="4388644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8"/>
          <p:cNvSpPr txBox="1"/>
          <p:nvPr>
            <p:ph idx="1" type="body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9"/>
          <p:cNvSpPr txBox="1"/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9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0"/>
          <p:cNvSpPr txBox="1"/>
          <p:nvPr>
            <p:ph idx="1" type="body"/>
          </p:nvPr>
        </p:nvSpPr>
        <p:spPr>
          <a:xfrm>
            <a:off x="609600" y="1200152"/>
            <a:ext cx="54102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0"/>
          <p:cNvSpPr txBox="1"/>
          <p:nvPr>
            <p:ph idx="2" type="body"/>
          </p:nvPr>
        </p:nvSpPr>
        <p:spPr>
          <a:xfrm>
            <a:off x="6172200" y="1200152"/>
            <a:ext cx="54102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1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51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51"/>
          <p:cNvSpPr txBox="1"/>
          <p:nvPr>
            <p:ph idx="3" type="body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51"/>
          <p:cNvSpPr txBox="1"/>
          <p:nvPr>
            <p:ph idx="4" type="body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5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4"/>
          <p:cNvSpPr txBox="1"/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4"/>
          <p:cNvSpPr txBox="1"/>
          <p:nvPr>
            <p:ph idx="1" type="body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4"/>
          <p:cNvSpPr txBox="1"/>
          <p:nvPr>
            <p:ph idx="2" type="body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5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5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5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5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5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6"/>
          <p:cNvSpPr txBox="1"/>
          <p:nvPr>
            <p:ph idx="1" type="body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7.png"/><Relationship Id="rId5" Type="http://schemas.openxmlformats.org/officeDocument/2006/relationships/image" Target="../media/image6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31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6.png"/><Relationship Id="rId4" Type="http://schemas.openxmlformats.org/officeDocument/2006/relationships/image" Target="../media/image11.png"/><Relationship Id="rId5" Type="http://schemas.openxmlformats.org/officeDocument/2006/relationships/image" Target="../media/image36.png"/><Relationship Id="rId6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Relationship Id="rId5" Type="http://schemas.openxmlformats.org/officeDocument/2006/relationships/image" Target="../media/image36.png"/><Relationship Id="rId6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2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1.png"/><Relationship Id="rId4" Type="http://schemas.openxmlformats.org/officeDocument/2006/relationships/image" Target="../media/image7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Relationship Id="rId4" Type="http://schemas.openxmlformats.org/officeDocument/2006/relationships/image" Target="../media/image6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Relationship Id="rId4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3.png"/><Relationship Id="rId4" Type="http://schemas.openxmlformats.org/officeDocument/2006/relationships/image" Target="../media/image48.png"/><Relationship Id="rId5" Type="http://schemas.openxmlformats.org/officeDocument/2006/relationships/image" Target="../media/image3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3.png"/><Relationship Id="rId4" Type="http://schemas.openxmlformats.org/officeDocument/2006/relationships/image" Target="../media/image48.png"/><Relationship Id="rId9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3.png"/><Relationship Id="rId7" Type="http://schemas.openxmlformats.org/officeDocument/2006/relationships/image" Target="../media/image37.png"/><Relationship Id="rId8" Type="http://schemas.openxmlformats.org/officeDocument/2006/relationships/image" Target="../media/image4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8.png"/><Relationship Id="rId4" Type="http://schemas.openxmlformats.org/officeDocument/2006/relationships/image" Target="../media/image5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0.png"/><Relationship Id="rId4" Type="http://schemas.openxmlformats.org/officeDocument/2006/relationships/image" Target="../media/image4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2.png"/><Relationship Id="rId4" Type="http://schemas.openxmlformats.org/officeDocument/2006/relationships/image" Target="../media/image7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9.png"/><Relationship Id="rId4" Type="http://schemas.openxmlformats.org/officeDocument/2006/relationships/image" Target="../media/image4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5.png"/><Relationship Id="rId4" Type="http://schemas.openxmlformats.org/officeDocument/2006/relationships/image" Target="../media/image5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7.png"/><Relationship Id="rId4" Type="http://schemas.openxmlformats.org/officeDocument/2006/relationships/image" Target="../media/image6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2.png"/><Relationship Id="rId4" Type="http://schemas.openxmlformats.org/officeDocument/2006/relationships/image" Target="../media/image7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4.png"/><Relationship Id="rId4" Type="http://schemas.openxmlformats.org/officeDocument/2006/relationships/image" Target="../media/image6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4.png"/><Relationship Id="rId4" Type="http://schemas.openxmlformats.org/officeDocument/2006/relationships/image" Target="../media/image5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1.png"/><Relationship Id="rId4" Type="http://schemas.openxmlformats.org/officeDocument/2006/relationships/image" Target="../media/image5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1.png"/><Relationship Id="rId4" Type="http://schemas.openxmlformats.org/officeDocument/2006/relationships/image" Target="../media/image61.png"/><Relationship Id="rId5" Type="http://schemas.openxmlformats.org/officeDocument/2006/relationships/image" Target="../media/image5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5.png"/><Relationship Id="rId4" Type="http://schemas.openxmlformats.org/officeDocument/2006/relationships/image" Target="../media/image66.png"/><Relationship Id="rId5" Type="http://schemas.openxmlformats.org/officeDocument/2006/relationships/image" Target="../media/image8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4.png"/><Relationship Id="rId4" Type="http://schemas.openxmlformats.org/officeDocument/2006/relationships/image" Target="../media/image7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0.png"/><Relationship Id="rId4" Type="http://schemas.openxmlformats.org/officeDocument/2006/relationships/image" Target="../media/image8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3.png"/><Relationship Id="rId4" Type="http://schemas.openxmlformats.org/officeDocument/2006/relationships/image" Target="../media/image8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5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8458200" y="194071"/>
            <a:ext cx="533400" cy="320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0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04800" y="1352550"/>
            <a:ext cx="8686800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Control Structures </a:t>
            </a:r>
            <a:endParaRPr b="0" i="0" sz="4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066800" y="2714942"/>
            <a:ext cx="7162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Er. </a:t>
            </a: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Amrit poudel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E36C09"/>
                </a:solidFill>
              </a:rPr>
              <a:t>Prog 3. WAP to enter a number and check if it is positive or not positive.</a:t>
            </a:r>
            <a:endParaRPr b="1" sz="1800">
              <a:solidFill>
                <a:srgbClr val="E36C09"/>
              </a:solidFill>
            </a:endParaRPr>
          </a:p>
        </p:txBody>
      </p:sp>
      <p:pic>
        <p:nvPicPr>
          <p:cNvPr id="186" name="Google Shape;186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1" y="1033462"/>
            <a:ext cx="5410200" cy="284145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7" name="Google Shape;187;p1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188" name="Google Shape;188;p1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190" name="Google Shape;19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2500" y="2759431"/>
            <a:ext cx="2438400" cy="1053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19800" y="1001710"/>
            <a:ext cx="2438400" cy="1202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E36C09"/>
                </a:solidFill>
              </a:rPr>
              <a:t>Prog 4. WAP to enter a number and check if it is multiple of 5 or not.</a:t>
            </a:r>
            <a:endParaRPr b="1" sz="1800">
              <a:solidFill>
                <a:srgbClr val="E36C09"/>
              </a:solidFill>
            </a:endParaRPr>
          </a:p>
        </p:txBody>
      </p:sp>
      <p:sp>
        <p:nvSpPr>
          <p:cNvPr id="197" name="Google Shape;197;p11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98" name="Google Shape;198;p1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199" name="Google Shape;199;p1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1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201" name="Google Shape;20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200" y="3415359"/>
            <a:ext cx="3124200" cy="1179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" y="947737"/>
            <a:ext cx="5791200" cy="246762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E36C09"/>
                </a:solidFill>
              </a:rPr>
              <a:t>Prog 5. WAP to enter a number and check if positive, negative or zero.</a:t>
            </a:r>
            <a:endParaRPr b="1" sz="2000">
              <a:solidFill>
                <a:srgbClr val="E36C09"/>
              </a:solidFill>
            </a:endParaRPr>
          </a:p>
        </p:txBody>
      </p:sp>
      <p:sp>
        <p:nvSpPr>
          <p:cNvPr id="208" name="Google Shape;208;p12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09" name="Google Shape;209;p1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210" name="Google Shape;210;p1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1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212" name="Google Shape;2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1" y="971950"/>
            <a:ext cx="4419600" cy="27540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3" name="Google Shape;21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7962" y="3590925"/>
            <a:ext cx="2447966" cy="100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62562" y="991790"/>
            <a:ext cx="2473367" cy="1073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87962" y="2323406"/>
            <a:ext cx="2447967" cy="1026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E36C09"/>
                </a:solidFill>
              </a:rPr>
              <a:t>Prog 6. WAP to find the largest among three input integers.</a:t>
            </a:r>
            <a:endParaRPr b="1" sz="1800">
              <a:solidFill>
                <a:srgbClr val="E36C09"/>
              </a:solidFill>
            </a:endParaRPr>
          </a:p>
        </p:txBody>
      </p:sp>
      <p:sp>
        <p:nvSpPr>
          <p:cNvPr id="221" name="Google Shape;221;p1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222" name="Google Shape;222;p1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1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224" name="Google Shape;22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796852"/>
            <a:ext cx="4419600" cy="39807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5" name="Google Shape;225;p1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3500" y="3448050"/>
            <a:ext cx="2324100" cy="1274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81600" y="805656"/>
            <a:ext cx="2197494" cy="1166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43500" y="2072480"/>
            <a:ext cx="2311254" cy="1274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E36C09"/>
                </a:solidFill>
              </a:rPr>
              <a:t>Prog 7. Using logical operators, WAP to find the greatest among three input numbers.</a:t>
            </a:r>
            <a:endParaRPr/>
          </a:p>
        </p:txBody>
      </p:sp>
      <p:sp>
        <p:nvSpPr>
          <p:cNvPr id="233" name="Google Shape;233;p14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34" name="Google Shape;234;p1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235" name="Google Shape;235;p1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1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237" name="Google Shape;23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71550"/>
            <a:ext cx="5034294" cy="36992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8" name="Google Shape;23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9800" y="3634184"/>
            <a:ext cx="2133600" cy="96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57900" y="991791"/>
            <a:ext cx="2017372" cy="1070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19800" y="2258614"/>
            <a:ext cx="2121807" cy="11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E36C09"/>
                </a:solidFill>
              </a:rPr>
              <a:t>Prog 8. Using logical operators, WAP to find the middle one among three input numbers.</a:t>
            </a:r>
            <a:endParaRPr/>
          </a:p>
        </p:txBody>
      </p:sp>
      <p:pic>
        <p:nvPicPr>
          <p:cNvPr id="246" name="Google Shape;246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7978" y="2578100"/>
            <a:ext cx="2315158" cy="115252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248" name="Google Shape;248;p1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1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250" name="Google Shape;25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7978" y="972740"/>
            <a:ext cx="2301648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" y="972740"/>
            <a:ext cx="4975067" cy="369808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F0"/>
                </a:solidFill>
              </a:rPr>
              <a:t>ii) Switch statement</a:t>
            </a:r>
            <a:endParaRPr/>
          </a:p>
        </p:txBody>
      </p:sp>
      <p:sp>
        <p:nvSpPr>
          <p:cNvPr id="257" name="Google Shape;257;p16"/>
          <p:cNvSpPr txBox="1"/>
          <p:nvPr>
            <p:ph idx="1" type="body"/>
          </p:nvPr>
        </p:nvSpPr>
        <p:spPr>
          <a:xfrm>
            <a:off x="457200" y="895350"/>
            <a:ext cx="24384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Similar to if-else ladder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Tests for equality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58" name="Google Shape;258;p1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259" name="Google Shape;259;p1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1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descr="Flow chart of Switch Case Statement" id="261" name="Google Shape;26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800" y="306386"/>
            <a:ext cx="3048000" cy="428823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2" name="Google Shape;262;p16"/>
          <p:cNvGraphicFramePr/>
          <p:nvPr/>
        </p:nvGraphicFramePr>
        <p:xfrm>
          <a:off x="2743200" y="1328145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{534D4451-A2D4-45A4-A5D0-7FB164B83269}</a:tableStyleId>
              </a:tblPr>
              <a:tblGrid>
                <a:gridCol w="2438400"/>
              </a:tblGrid>
              <a:tr h="3352800">
                <a:tc>
                  <a:txBody>
                    <a:bodyPr/>
                    <a:lstStyle/>
                    <a:p>
                      <a:pPr indent="0" lvl="0" marL="1143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switch (expression)</a:t>
                      </a:r>
                      <a:endParaRPr sz="1600" u="none" cap="none" strike="noStrike"/>
                    </a:p>
                    <a:p>
                      <a:pPr indent="0" lvl="0" marL="11430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{</a:t>
                      </a:r>
                      <a:endParaRPr sz="1600" u="none" cap="none" strike="noStrike"/>
                    </a:p>
                    <a:p>
                      <a:pPr indent="0" lvl="0" marL="11430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  case value 1:    statement block;</a:t>
                      </a:r>
                      <a:endParaRPr sz="1600" u="none" cap="none" strike="noStrike"/>
                    </a:p>
                    <a:p>
                      <a:pPr indent="0" lvl="0" marL="11430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                             break;</a:t>
                      </a:r>
                      <a:endParaRPr sz="1600" u="none" cap="none" strike="noStrike"/>
                    </a:p>
                    <a:p>
                      <a:pPr indent="0" lvl="0" marL="11430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   case value 2:</a:t>
                      </a:r>
                      <a:r>
                        <a:rPr lang="en-US" sz="1600" u="none" cap="none" strike="noStrike"/>
                        <a:t>   </a:t>
                      </a:r>
                      <a:r>
                        <a:rPr lang="en-US" sz="1200" u="none" cap="none" strike="noStrike"/>
                        <a:t>statement block;</a:t>
                      </a:r>
                      <a:endParaRPr sz="1600" u="none" cap="none" strike="noStrike"/>
                    </a:p>
                    <a:p>
                      <a:pPr indent="0" lvl="0" marL="11430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                              break;</a:t>
                      </a:r>
                      <a:endParaRPr sz="1600" u="none" cap="none" strike="noStrike"/>
                    </a:p>
                    <a:p>
                      <a:pPr indent="0" lvl="0" marL="11430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     .</a:t>
                      </a:r>
                      <a:endParaRPr sz="1600" u="none" cap="none" strike="noStrike"/>
                    </a:p>
                    <a:p>
                      <a:pPr indent="0" lvl="0" marL="11430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     .</a:t>
                      </a:r>
                      <a:endParaRPr sz="1600" u="none" cap="none" strike="noStrike"/>
                    </a:p>
                    <a:p>
                      <a:pPr indent="0" lvl="0" marL="11430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   case value N:</a:t>
                      </a:r>
                      <a:r>
                        <a:rPr lang="en-US" sz="1600" u="none" cap="none" strike="noStrike"/>
                        <a:t>  </a:t>
                      </a:r>
                      <a:r>
                        <a:rPr lang="en-US" sz="1200" u="none" cap="none" strike="noStrike"/>
                        <a:t>statement block;</a:t>
                      </a:r>
                      <a:endParaRPr sz="1600" u="none" cap="none" strike="noStrike"/>
                    </a:p>
                    <a:p>
                      <a:pPr indent="0" lvl="0" marL="11430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                              break;</a:t>
                      </a:r>
                      <a:endParaRPr sz="1600" u="none" cap="none" strike="noStrike"/>
                    </a:p>
                    <a:p>
                      <a:pPr indent="0" lvl="0" marL="11430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    default:           statement block; </a:t>
                      </a:r>
                      <a:endParaRPr/>
                    </a:p>
                    <a:p>
                      <a:pPr indent="0" lvl="0" marL="11430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  }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263" name="Google Shape;263;p16"/>
          <p:cNvSpPr txBox="1"/>
          <p:nvPr/>
        </p:nvSpPr>
        <p:spPr>
          <a:xfrm>
            <a:off x="2895600" y="895350"/>
            <a:ext cx="1905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E36C09"/>
                </a:solidFill>
              </a:rPr>
              <a:t>Prog 9. WAP to enter a character and display either excellent or good using switch statement.</a:t>
            </a:r>
            <a:endParaRPr sz="2800">
              <a:solidFill>
                <a:srgbClr val="E36C09"/>
              </a:solidFill>
            </a:endParaRPr>
          </a:p>
        </p:txBody>
      </p:sp>
      <p:sp>
        <p:nvSpPr>
          <p:cNvPr id="269" name="Google Shape;269;p17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70" name="Google Shape;270;p1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271" name="Google Shape;271;p1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2" name="Google Shape;272;p1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273" name="Google Shape;27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1" y="991790"/>
            <a:ext cx="5822276" cy="357362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4" name="Google Shape;27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3200" y="2739904"/>
            <a:ext cx="2133600" cy="1355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E36C09"/>
                </a:solidFill>
              </a:rPr>
              <a:t>Prog 10. WAP to enter percentage of a student and display his division.</a:t>
            </a:r>
            <a:endParaRPr b="1" sz="2000">
              <a:solidFill>
                <a:srgbClr val="E36C09"/>
              </a:solidFill>
            </a:endParaRPr>
          </a:p>
        </p:txBody>
      </p:sp>
      <p:sp>
        <p:nvSpPr>
          <p:cNvPr id="280" name="Google Shape;280;p1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281" name="Google Shape;281;p1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2" name="Google Shape;282;p1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283" name="Google Shape;283;p18"/>
          <p:cNvPicPr preferRelativeResize="0"/>
          <p:nvPr/>
        </p:nvPicPr>
        <p:blipFill rotWithShape="1">
          <a:blip r:embed="rId3">
            <a:alphaModFix/>
          </a:blip>
          <a:srcRect b="28029" l="0" r="0" t="0"/>
          <a:stretch/>
        </p:blipFill>
        <p:spPr>
          <a:xfrm>
            <a:off x="495299" y="932578"/>
            <a:ext cx="4632664" cy="362037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4" name="Google Shape;284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70000"/>
          <a:stretch/>
        </p:blipFill>
        <p:spPr>
          <a:xfrm>
            <a:off x="4648200" y="932578"/>
            <a:ext cx="4335472" cy="141230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5" name="Google Shape;28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8016" y="2742764"/>
            <a:ext cx="2697783" cy="1200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Assignment</a:t>
            </a:r>
            <a:endParaRPr/>
          </a:p>
        </p:txBody>
      </p:sp>
      <p:sp>
        <p:nvSpPr>
          <p:cNvPr id="291" name="Google Shape;291;p19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WAP to display the following menu:</a:t>
            </a:r>
            <a:endParaRPr sz="40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</a:t>
            </a:r>
            <a:r>
              <a:rPr b="1" lang="en-US"/>
              <a:t>Menu</a:t>
            </a:r>
            <a:endParaRPr b="1" sz="4000"/>
          </a:p>
          <a:p>
            <a:pPr indent="-4572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/>
              <a:t>Conversion of ASCII code to char</a:t>
            </a:r>
            <a:endParaRPr b="1" sz="3200"/>
          </a:p>
          <a:p>
            <a:pPr indent="-4572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/>
              <a:t>To find the sum of n natural numbers</a:t>
            </a:r>
            <a:endParaRPr b="1" sz="3200"/>
          </a:p>
          <a:p>
            <a:pPr indent="-4572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/>
              <a:t>To find the greatest among two entered numbers.</a:t>
            </a:r>
            <a:endParaRPr b="1" sz="3200"/>
          </a:p>
          <a:p>
            <a:pPr indent="-4572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/>
              <a:t>Exit from program</a:t>
            </a:r>
            <a:endParaRPr b="1" sz="32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and to perform task as per user’s choice repeatedly until his/her Choice is to exit.</a:t>
            </a:r>
            <a:endParaRPr sz="4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92" name="Google Shape;292;p1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293" name="Google Shape;293;p1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1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Contents</a:t>
            </a:r>
            <a:endParaRPr/>
          </a:p>
        </p:txBody>
      </p:sp>
      <p:sp>
        <p:nvSpPr>
          <p:cNvPr id="96" name="Google Shape;96;p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97" name="Google Shape;97;p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609600" y="881856"/>
            <a:ext cx="7924800" cy="3594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Structures</a:t>
            </a:r>
            <a:endParaRPr/>
          </a:p>
          <a:p>
            <a:pPr indent="-4572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Statement</a:t>
            </a:r>
            <a:endParaRPr/>
          </a:p>
          <a:p>
            <a:pPr indent="-4572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Making statements</a:t>
            </a:r>
            <a:endParaRPr/>
          </a:p>
          <a:p>
            <a:pPr indent="-4572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Looping statements</a:t>
            </a:r>
            <a:endParaRPr/>
          </a:p>
          <a:p>
            <a:pPr indent="-45720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control statements</a:t>
            </a:r>
            <a:endParaRPr/>
          </a:p>
          <a:p>
            <a:pPr indent="-254000" lvl="1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F0"/>
                </a:solidFill>
              </a:rPr>
              <a:t>iii) Ternary statement</a:t>
            </a:r>
            <a:endParaRPr/>
          </a:p>
        </p:txBody>
      </p:sp>
      <p:sp>
        <p:nvSpPr>
          <p:cNvPr id="300" name="Google Shape;300;p20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uses ternary operators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Syntax:-</a:t>
            </a:r>
            <a:endParaRPr/>
          </a:p>
          <a:p>
            <a:pPr indent="0" lvl="1" marL="4000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Conditional expression ? exp 1: exp 2;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 If conditional expression is </a:t>
            </a:r>
            <a:r>
              <a:rPr b="1" lang="en-US" sz="2400"/>
              <a:t>True</a:t>
            </a:r>
            <a:r>
              <a:rPr lang="en-US" sz="2400"/>
              <a:t>:- </a:t>
            </a:r>
            <a:r>
              <a:rPr b="1" lang="en-US" sz="2400"/>
              <a:t>exp 1 is evaluated.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 If conditional expression is </a:t>
            </a:r>
            <a:r>
              <a:rPr b="1" lang="en-US" sz="2400"/>
              <a:t>False</a:t>
            </a:r>
            <a:r>
              <a:rPr lang="en-US" sz="2400"/>
              <a:t>:- </a:t>
            </a:r>
            <a:r>
              <a:rPr b="1" lang="en-US" sz="2400"/>
              <a:t>exp 2 is evaluated.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01" name="Google Shape;301;p2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302" name="Google Shape;302;p2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2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E36C09"/>
                </a:solidFill>
              </a:rPr>
              <a:t>Prog 11. WAP to input an integer and check if positive or not. Make use of conditional operator.</a:t>
            </a:r>
            <a:endParaRPr b="1" sz="2000">
              <a:solidFill>
                <a:srgbClr val="E36C09"/>
              </a:solidFill>
            </a:endParaRPr>
          </a:p>
        </p:txBody>
      </p:sp>
      <p:sp>
        <p:nvSpPr>
          <p:cNvPr id="309" name="Google Shape;309;p21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10" name="Google Shape;310;p2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311" name="Google Shape;311;p2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2" name="Google Shape;312;p2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313" name="Google Shape;31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825" y="991790"/>
            <a:ext cx="7115175" cy="1876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4" name="Google Shape;31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9600" y="3479324"/>
            <a:ext cx="2819400" cy="11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2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rgbClr val="E36C09"/>
                </a:solidFill>
              </a:rPr>
              <a:t>Prog 12. Using conditional operator, WAP to enter an integer and display the result as calculated below:   Even:-n/2   Odd:-3n+1 </a:t>
            </a:r>
            <a:endParaRPr b="1" sz="1600">
              <a:solidFill>
                <a:srgbClr val="E36C09"/>
              </a:solidFill>
            </a:endParaRPr>
          </a:p>
        </p:txBody>
      </p:sp>
      <p:sp>
        <p:nvSpPr>
          <p:cNvPr id="320" name="Google Shape;320;p2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321" name="Google Shape;321;p2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2" name="Google Shape;322;p2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323" name="Google Shape;32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047750"/>
            <a:ext cx="5838825" cy="2000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4" name="Google Shape;324;p2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0" y="3048000"/>
            <a:ext cx="3033712" cy="1260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2"/>
          <p:cNvSpPr txBox="1"/>
          <p:nvPr/>
        </p:nvSpPr>
        <p:spPr>
          <a:xfrm>
            <a:off x="0" y="2041793"/>
            <a:ext cx="9144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50"/>
                </a:solidFill>
              </a:rPr>
              <a:t>4.2.2 Looping statements</a:t>
            </a:r>
            <a:endParaRPr/>
          </a:p>
        </p:txBody>
      </p:sp>
      <p:sp>
        <p:nvSpPr>
          <p:cNvPr id="331" name="Google Shape;331;p23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Loop statements are the control statements that allow us to execute a block of statements repeatedly until a certain termination condition is met.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Three looping statements: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while loop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do-while loop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for loop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32" name="Google Shape;332;p2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333" name="Google Shape;333;p2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4" name="Google Shape;334;p2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4"/>
          <p:cNvSpPr txBox="1"/>
          <p:nvPr>
            <p:ph type="title"/>
          </p:nvPr>
        </p:nvSpPr>
        <p:spPr>
          <a:xfrm>
            <a:off x="457200" y="205979"/>
            <a:ext cx="2051684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E36C09"/>
                </a:solidFill>
              </a:rPr>
              <a:t>while loop</a:t>
            </a:r>
            <a:endParaRPr/>
          </a:p>
        </p:txBody>
      </p:sp>
      <p:sp>
        <p:nvSpPr>
          <p:cNvPr id="340" name="Google Shape;340;p2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341" name="Google Shape;341;p2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2" name="Google Shape;342;p2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descr="The while Loop – Programming with Python" id="343" name="Google Shape;343;p24"/>
          <p:cNvPicPr preferRelativeResize="0"/>
          <p:nvPr/>
        </p:nvPicPr>
        <p:blipFill rotWithShape="1">
          <a:blip r:embed="rId3">
            <a:alphaModFix/>
          </a:blip>
          <a:srcRect b="0" l="0" r="10000" t="0"/>
          <a:stretch/>
        </p:blipFill>
        <p:spPr>
          <a:xfrm>
            <a:off x="346075" y="1154907"/>
            <a:ext cx="2051685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4"/>
          <p:cNvSpPr/>
          <p:nvPr/>
        </p:nvSpPr>
        <p:spPr>
          <a:xfrm>
            <a:off x="469900" y="3219272"/>
            <a:ext cx="1927860" cy="1315745"/>
          </a:xfrm>
          <a:prstGeom prst="rect">
            <a:avLst/>
          </a:prstGeom>
          <a:solidFill>
            <a:srgbClr val="24406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(condition)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statements;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do while loop" id="345" name="Google Shape;345;p24"/>
          <p:cNvPicPr preferRelativeResize="0"/>
          <p:nvPr/>
        </p:nvPicPr>
        <p:blipFill rotWithShape="1">
          <a:blip r:embed="rId4">
            <a:alphaModFix/>
          </a:blip>
          <a:srcRect b="0" l="13711" r="11528" t="0"/>
          <a:stretch/>
        </p:blipFill>
        <p:spPr>
          <a:xfrm>
            <a:off x="2816860" y="955189"/>
            <a:ext cx="1927860" cy="21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4"/>
          <p:cNvSpPr/>
          <p:nvPr/>
        </p:nvSpPr>
        <p:spPr>
          <a:xfrm>
            <a:off x="2763520" y="3212922"/>
            <a:ext cx="1927860" cy="1315745"/>
          </a:xfrm>
          <a:prstGeom prst="rect">
            <a:avLst/>
          </a:prstGeom>
          <a:solidFill>
            <a:srgbClr val="24406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statement;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}while(condtion);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for loop flowchart" id="347" name="Google Shape;347;p24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1986" r="4636" t="0"/>
          <a:stretch/>
        </p:blipFill>
        <p:spPr>
          <a:xfrm>
            <a:off x="6019800" y="946699"/>
            <a:ext cx="2438400" cy="21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4"/>
          <p:cNvSpPr/>
          <p:nvPr/>
        </p:nvSpPr>
        <p:spPr>
          <a:xfrm>
            <a:off x="5082540" y="3233248"/>
            <a:ext cx="4048760" cy="1069524"/>
          </a:xfrm>
          <a:prstGeom prst="rect">
            <a:avLst/>
          </a:prstGeom>
          <a:solidFill>
            <a:srgbClr val="24406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for(initialization; condition; increment/decrement)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statements;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4"/>
          <p:cNvSpPr txBox="1"/>
          <p:nvPr/>
        </p:nvSpPr>
        <p:spPr>
          <a:xfrm>
            <a:off x="3129916" y="225029"/>
            <a:ext cx="2280284" cy="669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ct val="100000"/>
              <a:buFont typeface="Calibri"/>
              <a:buNone/>
            </a:pPr>
            <a:r>
              <a:rPr b="1" lang="en-US" sz="32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do-while loop</a:t>
            </a:r>
            <a:endParaRPr/>
          </a:p>
        </p:txBody>
      </p:sp>
      <p:sp>
        <p:nvSpPr>
          <p:cNvPr id="350" name="Google Shape;350;p24"/>
          <p:cNvSpPr txBox="1"/>
          <p:nvPr/>
        </p:nvSpPr>
        <p:spPr>
          <a:xfrm>
            <a:off x="6368416" y="346219"/>
            <a:ext cx="1937384" cy="472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ct val="100000"/>
              <a:buFont typeface="Calibri"/>
              <a:buNone/>
            </a:pPr>
            <a:r>
              <a:rPr b="1" lang="en-US" sz="32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for loop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/>
          <p:nvPr>
            <p:ph type="title"/>
          </p:nvPr>
        </p:nvSpPr>
        <p:spPr>
          <a:xfrm>
            <a:off x="457200" y="205979"/>
            <a:ext cx="2051684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E36C09"/>
                </a:solidFill>
              </a:rPr>
              <a:t>while loop</a:t>
            </a:r>
            <a:endParaRPr/>
          </a:p>
        </p:txBody>
      </p:sp>
      <p:sp>
        <p:nvSpPr>
          <p:cNvPr id="356" name="Google Shape;356;p2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357" name="Google Shape;357;p2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2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descr="The while Loop – Programming with Python" id="359" name="Google Shape;359;p25"/>
          <p:cNvPicPr preferRelativeResize="0"/>
          <p:nvPr/>
        </p:nvPicPr>
        <p:blipFill rotWithShape="1">
          <a:blip r:embed="rId3">
            <a:alphaModFix/>
          </a:blip>
          <a:srcRect b="0" l="0" r="10000" t="0"/>
          <a:stretch/>
        </p:blipFill>
        <p:spPr>
          <a:xfrm>
            <a:off x="439737" y="819150"/>
            <a:ext cx="205168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do while loop" id="360" name="Google Shape;360;p25"/>
          <p:cNvPicPr preferRelativeResize="0"/>
          <p:nvPr/>
        </p:nvPicPr>
        <p:blipFill rotWithShape="1">
          <a:blip r:embed="rId4">
            <a:alphaModFix/>
          </a:blip>
          <a:srcRect b="0" l="13711" r="11528" t="0"/>
          <a:stretch/>
        </p:blipFill>
        <p:spPr>
          <a:xfrm>
            <a:off x="3302638" y="929809"/>
            <a:ext cx="1658301" cy="16977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for loop flowchart" id="361" name="Google Shape;361;p25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1986" r="4636" t="0"/>
          <a:stretch/>
        </p:blipFill>
        <p:spPr>
          <a:xfrm>
            <a:off x="6221416" y="812800"/>
            <a:ext cx="2236784" cy="181476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5"/>
          <p:cNvSpPr txBox="1"/>
          <p:nvPr/>
        </p:nvSpPr>
        <p:spPr>
          <a:xfrm>
            <a:off x="3129916" y="225029"/>
            <a:ext cx="2280284" cy="669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ct val="100000"/>
              <a:buFont typeface="Calibri"/>
              <a:buNone/>
            </a:pPr>
            <a:r>
              <a:rPr b="1" lang="en-US" sz="32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do-while loop</a:t>
            </a:r>
            <a:endParaRPr/>
          </a:p>
        </p:txBody>
      </p:sp>
      <p:sp>
        <p:nvSpPr>
          <p:cNvPr id="363" name="Google Shape;363;p25"/>
          <p:cNvSpPr txBox="1"/>
          <p:nvPr/>
        </p:nvSpPr>
        <p:spPr>
          <a:xfrm>
            <a:off x="6371116" y="295400"/>
            <a:ext cx="1937384" cy="472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ct val="100000"/>
              <a:buFont typeface="Calibri"/>
              <a:buNone/>
            </a:pPr>
            <a:r>
              <a:rPr b="1" lang="en-US" sz="32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for loop</a:t>
            </a:r>
            <a:endParaRPr/>
          </a:p>
        </p:txBody>
      </p:sp>
      <p:pic>
        <p:nvPicPr>
          <p:cNvPr id="364" name="Google Shape;364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6390" y="2629967"/>
            <a:ext cx="2381550" cy="196477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5" name="Google Shape;365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87027" y="2783194"/>
            <a:ext cx="2195513" cy="182844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6" name="Google Shape;366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15000" y="2783194"/>
            <a:ext cx="2280284" cy="163983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7" name="Google Shape;367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31142" y="4562350"/>
            <a:ext cx="3048000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rgbClr val="E36C09"/>
                </a:solidFill>
              </a:rPr>
              <a:t>Prog 13. WAP to find the sum of N natural numbers using while loop.</a:t>
            </a:r>
            <a:endParaRPr b="1" sz="1600">
              <a:solidFill>
                <a:srgbClr val="E36C09"/>
              </a:solidFill>
            </a:endParaRPr>
          </a:p>
        </p:txBody>
      </p:sp>
      <p:sp>
        <p:nvSpPr>
          <p:cNvPr id="373" name="Google Shape;373;p2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374" name="Google Shape;374;p2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5" name="Google Shape;375;p2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376" name="Google Shape;37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914400"/>
            <a:ext cx="7010400" cy="289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7" name="Google Shape;377;p2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6200" y="3714750"/>
            <a:ext cx="4343400" cy="1052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E36C09"/>
                </a:solidFill>
              </a:rPr>
              <a:t>Prog 14. WAP to find the sum of N natural numbers using do-while loop.</a:t>
            </a:r>
            <a:endParaRPr b="1" sz="1800">
              <a:solidFill>
                <a:srgbClr val="E36C09"/>
              </a:solidFill>
            </a:endParaRPr>
          </a:p>
        </p:txBody>
      </p:sp>
      <p:pic>
        <p:nvPicPr>
          <p:cNvPr id="383" name="Google Shape;383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075" y="1047750"/>
            <a:ext cx="6181725" cy="253847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4" name="Google Shape;384;p2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385" name="Google Shape;385;p2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6" name="Google Shape;386;p2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387" name="Google Shape;38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9180" y="3586220"/>
            <a:ext cx="3817620" cy="966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8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E36C09"/>
                </a:solidFill>
              </a:rPr>
              <a:t>Prog 15. WAP to find the sum of N natural numbers using for loop.</a:t>
            </a:r>
            <a:endParaRPr b="1" sz="1800">
              <a:solidFill>
                <a:srgbClr val="E36C09"/>
              </a:solidFill>
            </a:endParaRPr>
          </a:p>
        </p:txBody>
      </p:sp>
      <p:sp>
        <p:nvSpPr>
          <p:cNvPr id="393" name="Google Shape;393;p28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94" name="Google Shape;394;p2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395" name="Google Shape;395;p2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6" name="Google Shape;396;p2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397" name="Google Shape;39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1" y="825501"/>
            <a:ext cx="6254874" cy="2584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8" name="Google Shape;39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5200" y="3409950"/>
            <a:ext cx="4800600" cy="1184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9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E36C09"/>
                </a:solidFill>
              </a:rPr>
              <a:t>Prog 16. WAP to find the factorial of a given number.</a:t>
            </a:r>
            <a:endParaRPr b="1" sz="2000">
              <a:solidFill>
                <a:srgbClr val="E36C09"/>
              </a:solidFill>
            </a:endParaRPr>
          </a:p>
        </p:txBody>
      </p:sp>
      <p:sp>
        <p:nvSpPr>
          <p:cNvPr id="404" name="Google Shape;404;p29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405" name="Google Shape;405;p2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406" name="Google Shape;406;p2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7" name="Google Shape;407;p2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408" name="Google Shape;40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925" y="991790"/>
            <a:ext cx="4714875" cy="267930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9" name="Google Shape;40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2400" y="3278582"/>
            <a:ext cx="3225800" cy="969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4.1 Control Structures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Control structure refers to the structure of program that may be sequential or conditional or iterative. </a:t>
            </a:r>
            <a:endParaRPr sz="1800"/>
          </a:p>
        </p:txBody>
      </p:sp>
      <p:sp>
        <p:nvSpPr>
          <p:cNvPr id="106" name="Google Shape;106;p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107" name="Google Shape;107;p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733550"/>
            <a:ext cx="5867400" cy="2686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rgbClr val="E36C09"/>
                </a:solidFill>
              </a:rPr>
              <a:t>Prog 17. WAP to generate a Fibonacci series 1, 1, 2, 3, 5, 8, 13,…….n.</a:t>
            </a:r>
            <a:endParaRPr sz="2000">
              <a:solidFill>
                <a:srgbClr val="E36C09"/>
              </a:solidFill>
            </a:endParaRPr>
          </a:p>
        </p:txBody>
      </p:sp>
      <p:pic>
        <p:nvPicPr>
          <p:cNvPr id="415" name="Google Shape;415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850900"/>
            <a:ext cx="3962400" cy="36441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6" name="Google Shape;416;p3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417" name="Google Shape;417;p3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8" name="Google Shape;418;p3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419" name="Google Shape;41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4200" y="3638550"/>
            <a:ext cx="5410200" cy="85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1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50"/>
                </a:solidFill>
              </a:rPr>
              <a:t>Loop control statement</a:t>
            </a:r>
            <a:endParaRPr/>
          </a:p>
        </p:txBody>
      </p:sp>
      <p:sp>
        <p:nvSpPr>
          <p:cNvPr id="425" name="Google Shape;425;p31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These statements can control the continuous execution of the loop.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These are :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break,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continue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goto.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426" name="Google Shape;426;p3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427" name="Google Shape;427;p3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8" name="Google Shape;428;p3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2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F0"/>
                </a:solidFill>
              </a:rPr>
              <a:t>i) Break statement</a:t>
            </a:r>
            <a:endParaRPr/>
          </a:p>
        </p:txBody>
      </p:sp>
      <p:sp>
        <p:nvSpPr>
          <p:cNvPr id="434" name="Google Shape;434;p32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When a break is encountered in a program,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remaining of the execution is terminated and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control is passed to out of the loop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435" name="Google Shape;435;p3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436" name="Google Shape;436;p3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7" name="Google Shape;437;p3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438" name="Google Shape;43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366964"/>
            <a:ext cx="3000375" cy="2400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9" name="Google Shape;439;p32"/>
          <p:cNvPicPr preferRelativeResize="0"/>
          <p:nvPr/>
        </p:nvPicPr>
        <p:blipFill rotWithShape="1">
          <a:blip r:embed="rId4">
            <a:alphaModFix/>
          </a:blip>
          <a:srcRect b="0" l="0" r="31930" t="-4626"/>
          <a:stretch/>
        </p:blipFill>
        <p:spPr>
          <a:xfrm>
            <a:off x="4572000" y="3867151"/>
            <a:ext cx="2438400" cy="69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3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F0"/>
                </a:solidFill>
              </a:rPr>
              <a:t>ii) Continue statement</a:t>
            </a:r>
            <a:endParaRPr/>
          </a:p>
        </p:txBody>
      </p:sp>
      <p:sp>
        <p:nvSpPr>
          <p:cNvPr id="445" name="Google Shape;445;p33"/>
          <p:cNvSpPr txBox="1"/>
          <p:nvPr>
            <p:ph idx="1" type="body"/>
          </p:nvPr>
        </p:nvSpPr>
        <p:spPr>
          <a:xfrm>
            <a:off x="457200" y="895350"/>
            <a:ext cx="83820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/>
              <a:t>Analyze this output: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/>
              <a:t>Analysis:       </a:t>
            </a:r>
            <a:r>
              <a:rPr b="1" i="1" lang="en-US" sz="2200"/>
              <a:t>continue  u</a:t>
            </a:r>
            <a:r>
              <a:rPr lang="en-US" sz="2200"/>
              <a:t>sed to block certain loop and then continue onwards.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</p:txBody>
      </p:sp>
      <p:sp>
        <p:nvSpPr>
          <p:cNvPr id="446" name="Google Shape;446;p3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447" name="Google Shape;447;p3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8" name="Google Shape;448;p3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449" name="Google Shape;44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" y="1252867"/>
            <a:ext cx="3276600" cy="263776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50" name="Google Shape;45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3244" y="1421101"/>
            <a:ext cx="3580856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4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F0"/>
                </a:solidFill>
              </a:rPr>
              <a:t>iii) Goto statement</a:t>
            </a:r>
            <a:endParaRPr/>
          </a:p>
        </p:txBody>
      </p:sp>
      <p:sp>
        <p:nvSpPr>
          <p:cNvPr id="456" name="Google Shape;456;p34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When a </a:t>
            </a:r>
            <a:r>
              <a:rPr b="1" i="1" lang="en-US" sz="2000"/>
              <a:t>goto</a:t>
            </a:r>
            <a:r>
              <a:rPr lang="en-US" sz="2000"/>
              <a:t> statement is encountered in a loop, 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looping is terminated and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control goes to the label specified by the </a:t>
            </a:r>
            <a:r>
              <a:rPr b="1" i="1" lang="en-US" sz="2000"/>
              <a:t>goto</a:t>
            </a:r>
            <a:r>
              <a:rPr lang="en-US" sz="2000"/>
              <a:t> statement.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457" name="Google Shape;457;p3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458" name="Google Shape;458;p3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9" name="Google Shape;459;p3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460" name="Google Shape;46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190750"/>
            <a:ext cx="3114675" cy="230746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61" name="Google Shape;46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3050" y="3486150"/>
            <a:ext cx="4940300" cy="411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5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E36C09"/>
                </a:solidFill>
              </a:rPr>
              <a:t>Prog 18. WAP using goto statement to find the square root of positive integer.</a:t>
            </a:r>
            <a:endParaRPr b="1" sz="1800">
              <a:solidFill>
                <a:srgbClr val="E36C09"/>
              </a:solidFill>
            </a:endParaRPr>
          </a:p>
        </p:txBody>
      </p:sp>
      <p:pic>
        <p:nvPicPr>
          <p:cNvPr id="467" name="Google Shape;467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" y="1123950"/>
            <a:ext cx="4495800" cy="347175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68" name="Google Shape;468;p3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469" name="Google Shape;469;p3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0" name="Google Shape;470;p3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471" name="Google Shape;471;p35"/>
          <p:cNvPicPr preferRelativeResize="0"/>
          <p:nvPr/>
        </p:nvPicPr>
        <p:blipFill rotWithShape="1">
          <a:blip r:embed="rId4">
            <a:alphaModFix/>
          </a:blip>
          <a:srcRect b="21311" l="0" r="0" t="0"/>
          <a:stretch/>
        </p:blipFill>
        <p:spPr>
          <a:xfrm>
            <a:off x="5054600" y="3744014"/>
            <a:ext cx="3632200" cy="851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6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Assignment:</a:t>
            </a:r>
            <a:endParaRPr/>
          </a:p>
        </p:txBody>
      </p:sp>
      <p:sp>
        <p:nvSpPr>
          <p:cNvPr id="477" name="Google Shape;477;p36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Differentiate between Entry-controlled loop and Exit-controlled loop in a tabular form.</a:t>
            </a:r>
            <a:endParaRPr/>
          </a:p>
        </p:txBody>
      </p:sp>
      <p:sp>
        <p:nvSpPr>
          <p:cNvPr id="478" name="Google Shape;478;p3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479" name="Google Shape;479;p3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0" name="Google Shape;480;p3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7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Nested Loop</a:t>
            </a:r>
            <a:endParaRPr/>
          </a:p>
        </p:txBody>
      </p:sp>
      <p:sp>
        <p:nvSpPr>
          <p:cNvPr id="486" name="Google Shape;486;p37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Loop inside another loop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Outer loop called nesting loop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Inner loop called Nested loop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487" name="Google Shape;487;p3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488" name="Google Shape;488;p3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9" name="Google Shape;489;p3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490" name="Google Shape;49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175383"/>
            <a:ext cx="5592922" cy="2452328"/>
          </a:xfrm>
          <a:prstGeom prst="rect">
            <a:avLst/>
          </a:prstGeom>
          <a:noFill/>
          <a:ln cap="flat" cmpd="sng" w="9525">
            <a:solidFill>
              <a:srgbClr val="FABF8E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descr="Image result for nested loop" id="491" name="Google Shape;49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2600" y="231045"/>
            <a:ext cx="3298825" cy="2063712"/>
          </a:xfrm>
          <a:prstGeom prst="rect">
            <a:avLst/>
          </a:prstGeom>
          <a:noFill/>
          <a:ln cap="flat" cmpd="sng" w="9525">
            <a:solidFill>
              <a:srgbClr val="FABF8E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8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FF0000"/>
                </a:solidFill>
              </a:rPr>
              <a:t>Trace the output of the below program:</a:t>
            </a:r>
            <a:endParaRPr sz="2800">
              <a:solidFill>
                <a:srgbClr val="FF0000"/>
              </a:solidFill>
            </a:endParaRPr>
          </a:p>
        </p:txBody>
      </p:sp>
      <p:pic>
        <p:nvPicPr>
          <p:cNvPr id="497" name="Google Shape;497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825500"/>
            <a:ext cx="3371850" cy="2695575"/>
          </a:xfrm>
          <a:prstGeom prst="rect">
            <a:avLst/>
          </a:prstGeom>
          <a:solidFill>
            <a:srgbClr val="24406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98" name="Google Shape;498;p3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499" name="Google Shape;499;p3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0" name="Google Shape;500;p3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501" name="Google Shape;50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6200" y="819150"/>
            <a:ext cx="4867275" cy="2657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38"/>
          <p:cNvPicPr preferRelativeResize="0"/>
          <p:nvPr/>
        </p:nvPicPr>
        <p:blipFill rotWithShape="1">
          <a:blip r:embed="rId5">
            <a:alphaModFix/>
          </a:blip>
          <a:srcRect b="31205" l="0" r="32655" t="16312"/>
          <a:stretch/>
        </p:blipFill>
        <p:spPr>
          <a:xfrm>
            <a:off x="6528117" y="3521075"/>
            <a:ext cx="218376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9"/>
          <p:cNvSpPr txBox="1"/>
          <p:nvPr>
            <p:ph type="title"/>
          </p:nvPr>
        </p:nvSpPr>
        <p:spPr>
          <a:xfrm>
            <a:off x="457200" y="242290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E36C09"/>
                </a:solidFill>
              </a:rPr>
              <a:t>Prog 19. WAP to display the multiplication table of 1 to 10.</a:t>
            </a:r>
            <a:endParaRPr b="1" sz="1800">
              <a:solidFill>
                <a:srgbClr val="E36C09"/>
              </a:solidFill>
            </a:endParaRPr>
          </a:p>
        </p:txBody>
      </p:sp>
      <p:sp>
        <p:nvSpPr>
          <p:cNvPr id="508" name="Google Shape;508;p39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509" name="Google Shape;509;p3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510" name="Google Shape;510;p3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1" name="Google Shape;511;p3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512" name="Google Shape;51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028700"/>
            <a:ext cx="4114800" cy="257373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13" name="Google Shape;51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600" y="1010839"/>
            <a:ext cx="1981200" cy="2429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34200" y="1040169"/>
            <a:ext cx="1834198" cy="240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4.2 Control Statements</a:t>
            </a:r>
            <a:endParaRPr/>
          </a:p>
        </p:txBody>
      </p:sp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The statement that alters the flow of execution of the program is known as control statement. 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These control statements divert the control flow from one point to another point in a program. 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There are three types of control statements in C-programming.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Decision making statements (Conditional)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Loop statements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/>
              <a:t>Jumping statements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16" name="Google Shape;116;p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117" name="Google Shape;117;p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0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E36C09"/>
                </a:solidFill>
              </a:rPr>
              <a:t>Prog 20. WAP to print all the prime numbers up to N number. Also draw the flowchart.</a:t>
            </a:r>
            <a:endParaRPr b="1" sz="1800">
              <a:solidFill>
                <a:srgbClr val="E36C09"/>
              </a:solidFill>
            </a:endParaRPr>
          </a:p>
        </p:txBody>
      </p:sp>
      <p:pic>
        <p:nvPicPr>
          <p:cNvPr id="520" name="Google Shape;520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943769"/>
            <a:ext cx="3839294" cy="382349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21" name="Google Shape;521;p4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522" name="Google Shape;522;p4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3" name="Google Shape;523;p4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524" name="Google Shape;524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1530" y="1047750"/>
            <a:ext cx="406527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1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E36C09"/>
                </a:solidFill>
              </a:rPr>
              <a:t>Prog 21. WAP to input an integer and print it in reverse order.</a:t>
            </a:r>
            <a:endParaRPr sz="2400">
              <a:solidFill>
                <a:srgbClr val="E36C09"/>
              </a:solidFill>
            </a:endParaRPr>
          </a:p>
        </p:txBody>
      </p:sp>
      <p:pic>
        <p:nvPicPr>
          <p:cNvPr id="530" name="Google Shape;530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819150"/>
            <a:ext cx="5067300" cy="3371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31" name="Google Shape;531;p4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532" name="Google Shape;532;p4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3" name="Google Shape;533;p4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534" name="Google Shape;53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0" y="1395414"/>
            <a:ext cx="3200400" cy="155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2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E36C09"/>
                </a:solidFill>
              </a:rPr>
              <a:t>Prog 22. WAP to input an integer and check if it is palindrome or not.</a:t>
            </a:r>
            <a:endParaRPr sz="2400">
              <a:solidFill>
                <a:srgbClr val="E36C09"/>
              </a:solidFill>
            </a:endParaRPr>
          </a:p>
        </p:txBody>
      </p:sp>
      <p:pic>
        <p:nvPicPr>
          <p:cNvPr id="540" name="Google Shape;540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850900"/>
            <a:ext cx="6385793" cy="36988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41" name="Google Shape;541;p4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542" name="Google Shape;542;p4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3" name="Google Shape;543;p4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544" name="Google Shape;54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400" y="1885950"/>
            <a:ext cx="488632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3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E36C09"/>
                </a:solidFill>
              </a:rPr>
              <a:t>Prog 23. WAP to print all the palindrome numbers upto N.</a:t>
            </a:r>
            <a:endParaRPr b="1" sz="1800">
              <a:solidFill>
                <a:srgbClr val="E36C09"/>
              </a:solidFill>
            </a:endParaRPr>
          </a:p>
        </p:txBody>
      </p:sp>
      <p:sp>
        <p:nvSpPr>
          <p:cNvPr id="550" name="Google Shape;550;p4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551" name="Google Shape;551;p4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2" name="Google Shape;552;p4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553" name="Google Shape;553;p43"/>
          <p:cNvPicPr preferRelativeResize="0"/>
          <p:nvPr/>
        </p:nvPicPr>
        <p:blipFill rotWithShape="1">
          <a:blip r:embed="rId3">
            <a:alphaModFix/>
          </a:blip>
          <a:srcRect b="46875" l="0" r="0" t="0"/>
          <a:stretch/>
        </p:blipFill>
        <p:spPr>
          <a:xfrm>
            <a:off x="336550" y="801094"/>
            <a:ext cx="4457700" cy="259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4" name="Google Shape;554;p43"/>
          <p:cNvPicPr preferRelativeResize="0"/>
          <p:nvPr/>
        </p:nvPicPr>
        <p:blipFill rotWithShape="1">
          <a:blip r:embed="rId3">
            <a:alphaModFix/>
          </a:blip>
          <a:srcRect b="0" l="0" r="24644" t="52364"/>
          <a:stretch/>
        </p:blipFill>
        <p:spPr>
          <a:xfrm>
            <a:off x="4927600" y="801094"/>
            <a:ext cx="3359150" cy="232310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5" name="Google Shape;555;p4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5287" y="3719315"/>
            <a:ext cx="652462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4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E36C09"/>
                </a:solidFill>
              </a:rPr>
              <a:t>Prog 24. WAP to display the below pattern:</a:t>
            </a:r>
            <a:endParaRPr b="1" sz="2000">
              <a:solidFill>
                <a:srgbClr val="E36C09"/>
              </a:solidFill>
            </a:endParaRPr>
          </a:p>
        </p:txBody>
      </p:sp>
      <p:pic>
        <p:nvPicPr>
          <p:cNvPr id="561" name="Google Shape;561;p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808121"/>
            <a:ext cx="1115098" cy="1691874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4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563" name="Google Shape;563;p4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4" name="Google Shape;564;p4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565" name="Google Shape;565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1047750"/>
            <a:ext cx="3705898" cy="352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71" name="Google Shape;571;p45"/>
          <p:cNvSpPr txBox="1"/>
          <p:nvPr>
            <p:ph idx="1" type="body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600"/>
              <a:buNone/>
            </a:pPr>
            <a:r>
              <a:rPr b="1" lang="en-US" sz="6600">
                <a:solidFill>
                  <a:srgbClr val="FF0000"/>
                </a:solidFill>
              </a:rPr>
              <a:t>End of Chapter</a:t>
            </a:r>
            <a:endParaRPr/>
          </a:p>
        </p:txBody>
      </p:sp>
      <p:sp>
        <p:nvSpPr>
          <p:cNvPr id="572" name="Google Shape;572;p4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573" name="Google Shape;573;p4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4" name="Google Shape;574;p4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50"/>
                </a:solidFill>
              </a:rPr>
              <a:t>4.2.1 Decision Making Statements</a:t>
            </a:r>
            <a:endParaRPr/>
          </a:p>
        </p:txBody>
      </p:sp>
      <p:sp>
        <p:nvSpPr>
          <p:cNvPr id="124" name="Google Shape;124;p5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Such statements checks condition if TRUE or FALSE and then branch the executions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If statements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Switch statements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Ternary statements</a:t>
            </a:r>
            <a:endParaRPr/>
          </a:p>
        </p:txBody>
      </p:sp>
      <p:sp>
        <p:nvSpPr>
          <p:cNvPr id="125" name="Google Shape;125;p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126" name="Google Shape;126;p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128" name="Google Shape;128;p5"/>
          <p:cNvPicPr preferRelativeResize="0"/>
          <p:nvPr/>
        </p:nvPicPr>
        <p:blipFill rotWithShape="1">
          <a:blip r:embed="rId3">
            <a:alphaModFix/>
          </a:blip>
          <a:srcRect b="14921" l="24675" r="35064" t="0"/>
          <a:stretch/>
        </p:blipFill>
        <p:spPr>
          <a:xfrm>
            <a:off x="5029200" y="1428750"/>
            <a:ext cx="3314700" cy="320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F0"/>
                </a:solidFill>
              </a:rPr>
              <a:t>i) If statements</a:t>
            </a:r>
            <a:endParaRPr/>
          </a:p>
        </p:txBody>
      </p:sp>
      <p:sp>
        <p:nvSpPr>
          <p:cNvPr id="134" name="Google Shape;134;p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135" name="Google Shape;135;p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descr="flowchart of if statement in C programming" id="137" name="Google Shape;137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1110" l="0" r="6093" t="0"/>
          <a:stretch/>
        </p:blipFill>
        <p:spPr>
          <a:xfrm>
            <a:off x="685800" y="1047750"/>
            <a:ext cx="1905000" cy="20513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owchart of if else statement in C programming" id="138" name="Google Shape;138;p6"/>
          <p:cNvPicPr preferRelativeResize="0"/>
          <p:nvPr/>
        </p:nvPicPr>
        <p:blipFill rotWithShape="1">
          <a:blip r:embed="rId4">
            <a:alphaModFix/>
          </a:blip>
          <a:srcRect b="0" l="5506" r="6396" t="0"/>
          <a:stretch/>
        </p:blipFill>
        <p:spPr>
          <a:xfrm>
            <a:off x="3112168" y="1078575"/>
            <a:ext cx="1905000" cy="20513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owchart for if...else if...else statement in C programming" id="139" name="Google Shape;139;p6"/>
          <p:cNvPicPr preferRelativeResize="0"/>
          <p:nvPr/>
        </p:nvPicPr>
        <p:blipFill rotWithShape="1">
          <a:blip r:embed="rId5">
            <a:alphaModFix/>
          </a:blip>
          <a:srcRect b="0" l="2184" r="6417" t="0"/>
          <a:stretch/>
        </p:blipFill>
        <p:spPr>
          <a:xfrm>
            <a:off x="5334397" y="310051"/>
            <a:ext cx="3505200" cy="328803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6"/>
          <p:cNvSpPr txBox="1"/>
          <p:nvPr/>
        </p:nvSpPr>
        <p:spPr>
          <a:xfrm>
            <a:off x="522411" y="3598081"/>
            <a:ext cx="20031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if statement</a:t>
            </a:r>
            <a:endParaRPr/>
          </a:p>
        </p:txBody>
      </p:sp>
      <p:sp>
        <p:nvSpPr>
          <p:cNvPr id="141" name="Google Shape;141;p6"/>
          <p:cNvSpPr txBox="1"/>
          <p:nvPr/>
        </p:nvSpPr>
        <p:spPr>
          <a:xfrm>
            <a:off x="3112168" y="3598081"/>
            <a:ext cx="18140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if-else statement</a:t>
            </a:r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5867400" y="3617714"/>
            <a:ext cx="24391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if-else if- else statement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00B0F0"/>
                </a:solidFill>
              </a:rPr>
              <a:t>i) If statements</a:t>
            </a:r>
            <a:endParaRPr/>
          </a:p>
        </p:txBody>
      </p:sp>
      <p:sp>
        <p:nvSpPr>
          <p:cNvPr id="148" name="Google Shape;148;p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descr="flowchart of if statement in C programming" id="151" name="Google Shape;151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9192" l="0" r="6093" t="0"/>
          <a:stretch/>
        </p:blipFill>
        <p:spPr>
          <a:xfrm>
            <a:off x="304403" y="745717"/>
            <a:ext cx="1905000" cy="18648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flowchart of if else statement in C programming" id="152" name="Google Shape;152;p7"/>
          <p:cNvPicPr preferRelativeResize="0"/>
          <p:nvPr/>
        </p:nvPicPr>
        <p:blipFill rotWithShape="1">
          <a:blip r:embed="rId4">
            <a:alphaModFix/>
          </a:blip>
          <a:srcRect b="9093" l="5506" r="6396" t="0"/>
          <a:stretch/>
        </p:blipFill>
        <p:spPr>
          <a:xfrm>
            <a:off x="2627387" y="730225"/>
            <a:ext cx="1905000" cy="1864820"/>
          </a:xfrm>
          <a:prstGeom prst="rect">
            <a:avLst/>
          </a:prstGeom>
          <a:noFill/>
          <a:ln cap="flat" cmpd="sng" w="952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flowchart for if...else if...else statement in C programming" id="153" name="Google Shape;153;p7"/>
          <p:cNvPicPr preferRelativeResize="0"/>
          <p:nvPr/>
        </p:nvPicPr>
        <p:blipFill rotWithShape="1">
          <a:blip r:embed="rId5">
            <a:alphaModFix/>
          </a:blip>
          <a:srcRect b="6997" l="2184" r="6417" t="0"/>
          <a:stretch/>
        </p:blipFill>
        <p:spPr>
          <a:xfrm>
            <a:off x="4611616" y="391837"/>
            <a:ext cx="3366160" cy="2865713"/>
          </a:xfrm>
          <a:prstGeom prst="rect">
            <a:avLst/>
          </a:prstGeom>
          <a:noFill/>
          <a:ln cap="flat" cmpd="sng" w="9525">
            <a:solidFill>
              <a:srgbClr val="FABF8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4" name="Google Shape;154;p7"/>
          <p:cNvSpPr txBox="1"/>
          <p:nvPr/>
        </p:nvSpPr>
        <p:spPr>
          <a:xfrm>
            <a:off x="304403" y="2532075"/>
            <a:ext cx="20031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if statement</a:t>
            </a:r>
            <a:endParaRPr/>
          </a:p>
        </p:txBody>
      </p:sp>
      <p:sp>
        <p:nvSpPr>
          <p:cNvPr id="155" name="Google Shape;155;p7"/>
          <p:cNvSpPr txBox="1"/>
          <p:nvPr/>
        </p:nvSpPr>
        <p:spPr>
          <a:xfrm>
            <a:off x="2672875" y="2532075"/>
            <a:ext cx="18140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if-else statement</a:t>
            </a:r>
            <a:endParaRPr/>
          </a:p>
        </p:txBody>
      </p:sp>
      <p:sp>
        <p:nvSpPr>
          <p:cNvPr id="156" name="Google Shape;156;p7"/>
          <p:cNvSpPr txBox="1"/>
          <p:nvPr/>
        </p:nvSpPr>
        <p:spPr>
          <a:xfrm>
            <a:off x="7619593" y="1201687"/>
            <a:ext cx="14253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if-else if-else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</a:t>
            </a:r>
            <a:endParaRPr/>
          </a:p>
        </p:txBody>
      </p:sp>
      <p:sp>
        <p:nvSpPr>
          <p:cNvPr id="157" name="Google Shape;157;p7"/>
          <p:cNvSpPr txBox="1"/>
          <p:nvPr/>
        </p:nvSpPr>
        <p:spPr>
          <a:xfrm>
            <a:off x="629452" y="3392805"/>
            <a:ext cx="1549401" cy="819150"/>
          </a:xfrm>
          <a:prstGeom prst="rect">
            <a:avLst/>
          </a:prstGeom>
          <a:solidFill>
            <a:srgbClr val="4F81BD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if(condition) 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                                           </a:t>
            </a:r>
            <a:endParaRPr b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//code to be executed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}  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8" name="Google Shape;158;p7"/>
          <p:cNvGraphicFramePr/>
          <p:nvPr/>
        </p:nvGraphicFramePr>
        <p:xfrm>
          <a:off x="2891228" y="299136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{534D4451-A2D4-45A4-A5D0-7FB164B83269}</a:tableStyleId>
              </a:tblPr>
              <a:tblGrid>
                <a:gridCol w="1377325"/>
              </a:tblGrid>
              <a:tr h="1551300">
                <a:tc>
                  <a:txBody>
                    <a:bodyPr/>
                    <a:lstStyle/>
                    <a:p>
                      <a:pPr indent="0" lvl="0" marL="1143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if (test condition)</a:t>
                      </a:r>
                      <a:endParaRPr sz="1100" u="none" cap="none" strike="noStrike"/>
                    </a:p>
                    <a:p>
                      <a:pPr indent="0" lvl="0" marL="11430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  {</a:t>
                      </a:r>
                      <a:endParaRPr sz="1100" u="none" cap="none" strike="noStrike"/>
                    </a:p>
                    <a:p>
                      <a:pPr indent="0" lvl="0" marL="11430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    //statement 1;</a:t>
                      </a:r>
                      <a:endParaRPr sz="1100" u="none" cap="none" strike="noStrike"/>
                    </a:p>
                    <a:p>
                      <a:pPr indent="0" lvl="0" marL="11430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   }</a:t>
                      </a:r>
                      <a:endParaRPr sz="1100" u="none" cap="none" strike="noStrike"/>
                    </a:p>
                    <a:p>
                      <a:pPr indent="0" lvl="0" marL="11430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 else</a:t>
                      </a:r>
                      <a:endParaRPr sz="1100" u="none" cap="none" strike="noStrike"/>
                    </a:p>
                    <a:p>
                      <a:pPr indent="0" lvl="0" marL="11430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    {</a:t>
                      </a:r>
                      <a:endParaRPr sz="1100" u="none" cap="none" strike="noStrike"/>
                    </a:p>
                    <a:p>
                      <a:pPr indent="0" lvl="0" marL="11430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      //statement 2;</a:t>
                      </a:r>
                      <a:endParaRPr sz="1100" u="none" cap="none" strike="noStrike"/>
                    </a:p>
                    <a:p>
                      <a:pPr indent="0" lvl="0" marL="11430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     }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159" name="Google Shape;159;p7"/>
          <p:cNvGraphicFramePr/>
          <p:nvPr/>
        </p:nvGraphicFramePr>
        <p:xfrm>
          <a:off x="7616233" y="2940572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{534D4451-A2D4-45A4-A5D0-7FB164B83269}</a:tableStyleId>
              </a:tblPr>
              <a:tblGrid>
                <a:gridCol w="1428750"/>
              </a:tblGrid>
              <a:tr h="1787525">
                <a:tc>
                  <a:txBody>
                    <a:bodyPr/>
                    <a:lstStyle/>
                    <a:p>
                      <a:pPr indent="0" lvl="0" marL="10287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if (condition 1)</a:t>
                      </a:r>
                      <a:endParaRPr sz="1100" u="none" cap="none" strike="noStrike"/>
                    </a:p>
                    <a:p>
                      <a:pPr indent="0" lvl="0" marL="10287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          statement 1;</a:t>
                      </a:r>
                      <a:endParaRPr sz="1100" u="none" cap="none" strike="noStrike"/>
                    </a:p>
                    <a:p>
                      <a:pPr indent="0" lvl="0" marL="10287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else if (condition 2)</a:t>
                      </a:r>
                      <a:endParaRPr sz="1100" u="none" cap="none" strike="noStrike"/>
                    </a:p>
                    <a:p>
                      <a:pPr indent="0" lvl="0" marL="10287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           statement 2;</a:t>
                      </a:r>
                      <a:endParaRPr sz="1100" u="none" cap="none" strike="noStrike"/>
                    </a:p>
                    <a:p>
                      <a:pPr indent="0" lvl="0" marL="10287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else if (condition 3)</a:t>
                      </a:r>
                      <a:endParaRPr sz="1100" u="none" cap="none" strike="noStrike"/>
                    </a:p>
                    <a:p>
                      <a:pPr indent="0" lvl="0" marL="10287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            statement 3;</a:t>
                      </a:r>
                      <a:endParaRPr sz="1100" u="none" cap="none" strike="noStrike"/>
                    </a:p>
                    <a:p>
                      <a:pPr indent="0" lvl="0" marL="10287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else</a:t>
                      </a:r>
                      <a:endParaRPr sz="1100" u="none" cap="none" strike="noStrike"/>
                    </a:p>
                    <a:p>
                      <a:pPr indent="0" lvl="0" marL="102870" marR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            last statement;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E36C09"/>
                </a:solidFill>
              </a:rPr>
              <a:t>Prog 1. WAP to enter an integer and check if positive.</a:t>
            </a:r>
            <a:endParaRPr sz="2800">
              <a:solidFill>
                <a:srgbClr val="E36C09"/>
              </a:solidFill>
            </a:endParaRPr>
          </a:p>
        </p:txBody>
      </p:sp>
      <p:sp>
        <p:nvSpPr>
          <p:cNvPr id="165" name="Google Shape;165;p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166" name="Google Shape;166;p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168" name="Google Shape;16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819150"/>
            <a:ext cx="5610225" cy="27908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9" name="Google Shape;169;p8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0640" y="3197224"/>
            <a:ext cx="3641090" cy="13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/>
          <p:nvPr>
            <p:ph type="title"/>
          </p:nvPr>
        </p:nvSpPr>
        <p:spPr>
          <a:xfrm>
            <a:off x="457200" y="205979"/>
            <a:ext cx="8229600" cy="613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E36C09"/>
                </a:solidFill>
              </a:rPr>
              <a:t>Prog 2. WAP to enter a number and check if it is even.</a:t>
            </a:r>
            <a:endParaRPr b="1" sz="2000">
              <a:solidFill>
                <a:srgbClr val="E36C09"/>
              </a:solidFill>
            </a:endParaRPr>
          </a:p>
        </p:txBody>
      </p:sp>
      <p:sp>
        <p:nvSpPr>
          <p:cNvPr id="175" name="Google Shape;175;p9"/>
          <p:cNvSpPr txBox="1"/>
          <p:nvPr>
            <p:ph idx="1" type="body"/>
          </p:nvPr>
        </p:nvSpPr>
        <p:spPr>
          <a:xfrm>
            <a:off x="457200" y="895350"/>
            <a:ext cx="8229600" cy="369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76" name="Google Shape;176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4/20/2022</a:t>
            </a:r>
            <a:endParaRPr/>
          </a:p>
        </p:txBody>
      </p:sp>
      <p:sp>
        <p:nvSpPr>
          <p:cNvPr id="177" name="Google Shape;177;p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Structures</a:t>
            </a:r>
            <a:endParaRPr/>
          </a:p>
        </p:txBody>
      </p:sp>
      <p:pic>
        <p:nvPicPr>
          <p:cNvPr id="179" name="Google Shape;17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895350"/>
            <a:ext cx="4533900" cy="2562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0" name="Google Shape;18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3500" y="2879725"/>
            <a:ext cx="3314700" cy="13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shiva</dc:creator>
</cp:coreProperties>
</file>