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7" roundtripDataSignature="AMtx7mhwql7+P/jNUtsoz4Y6yJmmZxa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1DB9FF-DAD1-444F-975B-07E89C43C503}">
  <a:tblStyle styleId="{3E1DB9FF-DAD1-444F-975B-07E89C43C5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1"/>
          <p:cNvSpPr txBox="1"/>
          <p:nvPr>
            <p:ph idx="1" type="body"/>
          </p:nvPr>
        </p:nvSpPr>
        <p:spPr>
          <a:xfrm rot="5400000">
            <a:off x="2874764" y="-1217412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2"/>
          <p:cNvSpPr txBox="1"/>
          <p:nvPr>
            <p:ph type="title"/>
          </p:nvPr>
        </p:nvSpPr>
        <p:spPr>
          <a:xfrm rot="5400000">
            <a:off x="8016478" y="1028702"/>
            <a:ext cx="438864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2"/>
          <p:cNvSpPr txBox="1"/>
          <p:nvPr>
            <p:ph idx="1" type="body"/>
          </p:nvPr>
        </p:nvSpPr>
        <p:spPr>
          <a:xfrm rot="5400000">
            <a:off x="2453878" y="-1638298"/>
            <a:ext cx="4388644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3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4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1" type="body"/>
          </p:nvPr>
        </p:nvSpPr>
        <p:spPr>
          <a:xfrm>
            <a:off x="6096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5"/>
          <p:cNvSpPr txBox="1"/>
          <p:nvPr>
            <p:ph idx="2" type="body"/>
          </p:nvPr>
        </p:nvSpPr>
        <p:spPr>
          <a:xfrm>
            <a:off x="61722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6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6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9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6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1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5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png"/><Relationship Id="rId4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Relationship Id="rId4" Type="http://schemas.openxmlformats.org/officeDocument/2006/relationships/image" Target="../media/image6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png"/><Relationship Id="rId4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8.png"/><Relationship Id="rId4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56.png"/><Relationship Id="rId6" Type="http://schemas.openxmlformats.org/officeDocument/2006/relationships/image" Target="../media/image6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9.png"/><Relationship Id="rId4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4.png"/><Relationship Id="rId4" Type="http://schemas.openxmlformats.org/officeDocument/2006/relationships/image" Target="../media/image6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458200" y="194071"/>
            <a:ext cx="533400" cy="32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4800" y="1352550"/>
            <a:ext cx="86868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Arrays and Strings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66800" y="2714942"/>
            <a:ext cx="7162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Er. </a:t>
            </a: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Amrit poudel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FF0000"/>
                </a:solidFill>
              </a:rPr>
              <a:t>Prog. 1: WAP to initialize a set of certain numbers to demonstrate compile time initialization of 1-D array. Also display those numbers.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73" name="Google Shape;173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23332"/>
            <a:ext cx="4486275" cy="2505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4412" y="3640635"/>
            <a:ext cx="23907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FF0000"/>
                </a:solidFill>
              </a:rPr>
              <a:t>Prog. 2: WAP to read 10 numbers from the user and display them using array.</a:t>
            </a:r>
            <a:endParaRPr sz="1050">
              <a:solidFill>
                <a:srgbClr val="FF0000"/>
              </a:solidFill>
            </a:endParaRPr>
          </a:p>
        </p:txBody>
      </p:sp>
      <p:sp>
        <p:nvSpPr>
          <p:cNvPr id="183" name="Google Shape;183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819151"/>
            <a:ext cx="4559300" cy="34587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1450" y="3854068"/>
            <a:ext cx="63246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Prog. 3: WAP to input n numbers and find the largest among them.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93" name="Google Shape;193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94" name="Google Shape;194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196" name="Google Shape;196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790" y="1019969"/>
            <a:ext cx="4054020" cy="3546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ii) Multidimensional array</a:t>
            </a:r>
            <a:endParaRPr sz="3200">
              <a:solidFill>
                <a:srgbClr val="00B050"/>
              </a:solidFill>
            </a:endParaRPr>
          </a:p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457200" y="1047750"/>
            <a:ext cx="8229600" cy="354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Multidimensional arrays are those which have more than one dimension.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It can be 2-D, 3-D and so on.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They are defined in the same manner as 1-D array except that a separate pair of square bracket is required for each dimension.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general form is:</a:t>
            </a:r>
            <a:endParaRPr/>
          </a:p>
          <a:p>
            <a:pPr indent="0" lvl="1" marL="4000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i="1" lang="en-US" sz="2600"/>
              <a:t>Datatype  arrayName [size1] [size2]…[sizeN];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7030A0"/>
                </a:solidFill>
              </a:rPr>
              <a:t>2-D array</a:t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211" name="Google Shape;211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12" name="Google Shape;212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457200" y="1047750"/>
            <a:ext cx="8229600" cy="354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simplest form of multidimensional array is the 2-D array.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2-D array has two subscript.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Eg:  </a:t>
            </a:r>
            <a:r>
              <a:rPr b="1" lang="en-US" sz="2600"/>
              <a:t>int n[2][3]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Here </a:t>
            </a:r>
            <a:r>
              <a:rPr b="1" lang="en-US" sz="2600"/>
              <a:t>2 </a:t>
            </a:r>
            <a:r>
              <a:rPr lang="en-US" sz="2600"/>
              <a:t>represents two </a:t>
            </a:r>
            <a:r>
              <a:rPr b="1" lang="en-US" sz="2600"/>
              <a:t>rows</a:t>
            </a:r>
            <a:r>
              <a:rPr lang="en-US" sz="2600"/>
              <a:t> and </a:t>
            </a:r>
            <a:r>
              <a:rPr b="1" lang="en-US" sz="2600"/>
              <a:t>3</a:t>
            </a:r>
            <a:r>
              <a:rPr lang="en-US" sz="2600"/>
              <a:t> represents three </a:t>
            </a:r>
            <a:r>
              <a:rPr b="1" lang="en-US" sz="2600"/>
              <a:t>column</a:t>
            </a:r>
            <a:endParaRPr/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725" y="3476625"/>
            <a:ext cx="60102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7030A0"/>
                </a:solidFill>
              </a:rPr>
              <a:t>Initialization of 2-D array</a:t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457200" y="895350"/>
            <a:ext cx="43434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b="1" lang="en-US" sz="1800" u="sng"/>
              <a:t>Compile-time Initialization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Eg: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int num [3][3] = { {1,2,3} , {4,5,6} , {7,8,9} };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int num [ ][3] = { {1,2,3} , {4,5,6} , {7,8,9} };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or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int num[3][3];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num[0][0]=1;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num[0][1]=2;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num[0][2]=3;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………………….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num[3][3]=9;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23" name="Google Shape;223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225" name="Google Shape;225;p15"/>
          <p:cNvSpPr txBox="1"/>
          <p:nvPr/>
        </p:nvSpPr>
        <p:spPr>
          <a:xfrm>
            <a:off x="4927600" y="927100"/>
            <a:ext cx="37338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Initialization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(i=0;i&lt;2;i++)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for(j=0;j&lt;2;j++)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scanf("%d",&amp;m[i][j]);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</a:rPr>
              <a:t>Prog. 4: WAP to read a matrix of size 2x3 from the user and display them on the screen.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31" name="Google Shape;231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32" name="Google Shape;232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234" name="Google Shape;234;p16"/>
          <p:cNvPicPr preferRelativeResize="0"/>
          <p:nvPr/>
        </p:nvPicPr>
        <p:blipFill rotWithShape="1">
          <a:blip r:embed="rId3">
            <a:alphaModFix/>
          </a:blip>
          <a:srcRect b="43704" l="0" r="0" t="0"/>
          <a:stretch/>
        </p:blipFill>
        <p:spPr>
          <a:xfrm>
            <a:off x="457200" y="1047750"/>
            <a:ext cx="4390219" cy="243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9943" t="55864"/>
          <a:stretch/>
        </p:blipFill>
        <p:spPr>
          <a:xfrm>
            <a:off x="4876133" y="1060451"/>
            <a:ext cx="3823367" cy="2079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850" y="3227546"/>
            <a:ext cx="3028950" cy="153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Assignment 1:</a:t>
            </a:r>
            <a:endParaRPr/>
          </a:p>
        </p:txBody>
      </p:sp>
      <p:sp>
        <p:nvSpPr>
          <p:cNvPr id="242" name="Google Shape;242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43" name="Google Shape;243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457200" y="1047750"/>
            <a:ext cx="8229600" cy="354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read values of 3 × 3 order matrix, then compute the sum of even elements.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find the sum of all elements of a 3 × 3 matrix.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using array to enter n numbers and display the sum of those numbers which are greater than 10.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Prog. 5: WAP to read the elements of given two matrix of order 3x3 from the user and perform matrix addition.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51" name="Google Shape;251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52" name="Google Shape;252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254" name="Google Shape;254;p18"/>
          <p:cNvPicPr preferRelativeResize="0"/>
          <p:nvPr/>
        </p:nvPicPr>
        <p:blipFill rotWithShape="1">
          <a:blip r:embed="rId3">
            <a:alphaModFix/>
          </a:blip>
          <a:srcRect b="37245" l="0" r="2024" t="-579"/>
          <a:stretch/>
        </p:blipFill>
        <p:spPr>
          <a:xfrm>
            <a:off x="185599" y="942975"/>
            <a:ext cx="4538801" cy="3257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 b="0" l="0" r="6621" t="62963"/>
          <a:stretch/>
        </p:blipFill>
        <p:spPr>
          <a:xfrm>
            <a:off x="4724400" y="965599"/>
            <a:ext cx="4325799" cy="190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1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2781300"/>
            <a:ext cx="3360599" cy="198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228600" y="102393"/>
            <a:ext cx="8610600" cy="259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FF0000"/>
                </a:solidFill>
              </a:rPr>
              <a:t>Prog. 6: WAP to enter two matrix of mxn size and perform matrix multiplication, and display the result.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62" name="Google Shape;262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63" name="Google Shape;263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265" name="Google Shape;26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9901"/>
            <a:ext cx="4953000" cy="33038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19"/>
          <p:cNvPicPr preferRelativeResize="0"/>
          <p:nvPr/>
        </p:nvPicPr>
        <p:blipFill rotWithShape="1">
          <a:blip r:embed="rId4">
            <a:alphaModFix/>
          </a:blip>
          <a:srcRect b="0" l="0" r="0" t="24306"/>
          <a:stretch/>
        </p:blipFill>
        <p:spPr>
          <a:xfrm>
            <a:off x="4987243" y="469901"/>
            <a:ext cx="4156757" cy="36202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6199" y="3063537"/>
            <a:ext cx="2371043" cy="135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Contents</a:t>
            </a:r>
            <a:endParaRPr/>
          </a:p>
        </p:txBody>
      </p:sp>
      <p:sp>
        <p:nvSpPr>
          <p:cNvPr id="96" name="Google Shape;96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609600" y="881856"/>
            <a:ext cx="7924800" cy="386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Introduction to arrays</a:t>
            </a:r>
            <a:endParaRPr/>
          </a:p>
          <a:p>
            <a:pPr indent="0" lvl="1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 Types of Arrays</a:t>
            </a:r>
            <a:endParaRPr/>
          </a:p>
          <a:p>
            <a:pPr indent="0" lvl="2" marL="4000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1-D Array</a:t>
            </a:r>
            <a:endParaRPr/>
          </a:p>
          <a:p>
            <a:pPr indent="0" lvl="2" marL="4000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Multidimensional Array</a:t>
            </a:r>
            <a:endParaRPr/>
          </a:p>
          <a:p>
            <a:pPr indent="0" lvl="1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 Character I/O statements</a:t>
            </a:r>
            <a:endParaRPr/>
          </a:p>
          <a:p>
            <a:pPr indent="0" lvl="1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 Strings</a:t>
            </a:r>
            <a:endParaRPr/>
          </a:p>
          <a:p>
            <a:pPr indent="0" lvl="1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5.5 String I/O statement</a:t>
            </a:r>
            <a:endParaRPr/>
          </a:p>
          <a:p>
            <a:pPr indent="0" lvl="1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 String Handling functions</a:t>
            </a:r>
            <a:endParaRPr/>
          </a:p>
          <a:p>
            <a:pPr indent="0" lvl="1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5.7 Array of string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152400" y="102393"/>
            <a:ext cx="8534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FF0000"/>
                </a:solidFill>
              </a:rPr>
              <a:t>Prog. 7: WAP to read order of a matrix and its elements. Find the transpose matrix of the input matrix.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273" name="Google Shape;273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74" name="Google Shape;274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276" name="Google Shape;276;p20"/>
          <p:cNvSpPr txBox="1"/>
          <p:nvPr>
            <p:ph idx="1" type="body"/>
          </p:nvPr>
        </p:nvSpPr>
        <p:spPr>
          <a:xfrm>
            <a:off x="457200" y="438150"/>
            <a:ext cx="8229600" cy="4156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77" name="Google Shape;2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509111"/>
            <a:ext cx="6612410" cy="4395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83" name="Google Shape;283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84" name="Google Shape;284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 b="40138" l="0" r="0" t="0"/>
          <a:stretch/>
        </p:blipFill>
        <p:spPr>
          <a:xfrm>
            <a:off x="152399" y="304996"/>
            <a:ext cx="4325057" cy="3333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7" name="Google Shape;287;p21"/>
          <p:cNvPicPr preferRelativeResize="0"/>
          <p:nvPr/>
        </p:nvPicPr>
        <p:blipFill rotWithShape="1">
          <a:blip r:embed="rId3">
            <a:alphaModFix/>
          </a:blip>
          <a:srcRect b="0" l="0" r="0" t="59738"/>
          <a:stretch/>
        </p:blipFill>
        <p:spPr>
          <a:xfrm>
            <a:off x="4555832" y="304996"/>
            <a:ext cx="4372552" cy="22667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8" name="Google Shape;288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8801" y="2315369"/>
            <a:ext cx="3397959" cy="2646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436880" y="102392"/>
            <a:ext cx="8229600" cy="266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b="1" lang="en-US" sz="1400">
                <a:solidFill>
                  <a:srgbClr val="FF0000"/>
                </a:solidFill>
              </a:rPr>
              <a:t>Prog. 8: WAP to read a square matrix and its elements and find the sum of diagonal elements (i.e. trace of matrix).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294" name="Google Shape;29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31" y="535033"/>
            <a:ext cx="5056089" cy="43628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96" name="Google Shape;296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4">
            <a:alphaModFix/>
          </a:blip>
          <a:srcRect b="0" l="0" r="0" t="50726"/>
          <a:stretch/>
        </p:blipFill>
        <p:spPr>
          <a:xfrm>
            <a:off x="5176520" y="535033"/>
            <a:ext cx="3754120" cy="1695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5289" y="2327034"/>
            <a:ext cx="4018280" cy="214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Prog. 9: WAP to enter a mxn matrix and display the matrix by increasing all the elements by power of 3.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05" name="Google Shape;305;p2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06" name="Google Shape;306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07" name="Google Shape;307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317" y="2696297"/>
            <a:ext cx="3502373" cy="189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 rotWithShape="1">
          <a:blip r:embed="rId4">
            <a:alphaModFix/>
          </a:blip>
          <a:srcRect b="41255" l="0" r="0" t="0"/>
          <a:stretch/>
        </p:blipFill>
        <p:spPr>
          <a:xfrm>
            <a:off x="156845" y="895350"/>
            <a:ext cx="4863117" cy="21614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1" name="Google Shape;311;p23"/>
          <p:cNvPicPr preferRelativeResize="0"/>
          <p:nvPr/>
        </p:nvPicPr>
        <p:blipFill rotWithShape="1">
          <a:blip r:embed="rId4">
            <a:alphaModFix/>
          </a:blip>
          <a:srcRect b="0" l="0" r="21489" t="59258"/>
          <a:stretch/>
        </p:blipFill>
        <p:spPr>
          <a:xfrm>
            <a:off x="5156200" y="895350"/>
            <a:ext cx="3962400" cy="15518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Assignment 2:</a:t>
            </a:r>
            <a:endParaRPr/>
          </a:p>
        </p:txBody>
      </p:sp>
      <p:sp>
        <p:nvSpPr>
          <p:cNvPr id="317" name="Google Shape;317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18" name="Google Shape;318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457200" y="1047750"/>
            <a:ext cx="8229600" cy="354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read a square matrix and display the upper triangular matrix.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read a square matrix and display the lower triangular matrix.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read a matrix and display the individual sum of each row of the matrix.</a:t>
            </a:r>
            <a:endParaRPr/>
          </a:p>
          <a:p>
            <a:pPr indent="-3619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7030A0"/>
                </a:solidFill>
              </a:rPr>
              <a:t>3-D Array</a:t>
            </a:r>
            <a:endParaRPr/>
          </a:p>
        </p:txBody>
      </p:sp>
      <p:sp>
        <p:nvSpPr>
          <p:cNvPr id="326" name="Google Shape;326;p25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has three subscripts.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general syntax 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b="1" lang="en-US" sz="2000"/>
              <a:t>Datatype ArrayName [sub1][sub2][sub3];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Eg: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b="1" lang="en-US" sz="2000"/>
              <a:t>int num[2][3][2];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27" name="Google Shape;327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2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330" name="Google Shape;3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134789"/>
            <a:ext cx="5486400" cy="26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Prog. 10: WAP to create a 3-D array of size 2x3x2 to accept elements from user, and finally display them.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36" name="Google Shape;336;p26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37" name="Google Shape;337;p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38" name="Google Shape;338;p2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340" name="Google Shape;3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901700"/>
            <a:ext cx="4988698" cy="4095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1" name="Google Shape;3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750" y="895350"/>
            <a:ext cx="3194050" cy="387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5.3 Character I/O statements</a:t>
            </a:r>
            <a:endParaRPr/>
          </a:p>
        </p:txBody>
      </p:sp>
      <p:sp>
        <p:nvSpPr>
          <p:cNvPr id="347" name="Google Shape;347;p27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Character is any symbol that we give to the computer through the keyboard.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use </a:t>
            </a:r>
            <a:r>
              <a:rPr b="1" i="1" lang="en-US" sz="1800"/>
              <a:t>getchar()</a:t>
            </a:r>
            <a:r>
              <a:rPr lang="en-US" sz="1800"/>
              <a:t> and </a:t>
            </a:r>
            <a:r>
              <a:rPr b="1" i="1" lang="en-US" sz="1800"/>
              <a:t>putchar()</a:t>
            </a:r>
            <a:r>
              <a:rPr lang="en-US" sz="1800"/>
              <a:t> for character input and output purpose.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48" name="Google Shape;348;p2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49" name="Google Shape;349;p2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2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graphicFrame>
        <p:nvGraphicFramePr>
          <p:cNvPr id="351" name="Google Shape;351;p27"/>
          <p:cNvGraphicFramePr/>
          <p:nvPr/>
        </p:nvGraphicFramePr>
        <p:xfrm>
          <a:off x="685800" y="18097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{3E1DB9FF-DAD1-444F-975B-07E89C43C503}</a:tableStyleId>
              </a:tblPr>
              <a:tblGrid>
                <a:gridCol w="1511300"/>
                <a:gridCol w="1943100"/>
                <a:gridCol w="2159000"/>
                <a:gridCol w="2159000"/>
              </a:tblGrid>
              <a:tr h="381500">
                <a:tc>
                  <a:txBody>
                    <a:bodyPr/>
                    <a:lstStyle/>
                    <a:p>
                      <a:pPr indent="0" lvl="0" marL="10287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Purpose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Syntax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Example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58925">
                <a:tc>
                  <a:txBody>
                    <a:bodyPr/>
                    <a:lstStyle/>
                    <a:p>
                      <a:pPr indent="0" lvl="0" marL="10287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getchar()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used to enter character from keyboard.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Variable=getchar();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lett=getchar();</a:t>
                      </a:r>
                      <a:endParaRPr sz="2800" u="none" cap="none" strike="noStrike"/>
                    </a:p>
                    <a:p>
                      <a:pPr indent="0" lvl="0" marL="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</a:t>
                      </a:r>
                      <a:endParaRPr sz="2800" u="none" cap="none" strike="noStrike"/>
                    </a:p>
                    <a:p>
                      <a:pPr indent="0" lvl="0" marL="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where </a:t>
                      </a:r>
                      <a:r>
                        <a:rPr b="1" i="1" lang="en-US" sz="1600" u="none" cap="none" strike="noStrike"/>
                        <a:t>lett</a:t>
                      </a:r>
                      <a:r>
                        <a:rPr lang="en-US" sz="1600" u="none" cap="none" strike="noStrike"/>
                        <a:t>  is a variable.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44475">
                <a:tc>
                  <a:txBody>
                    <a:bodyPr/>
                    <a:lstStyle/>
                    <a:p>
                      <a:pPr indent="0" lvl="0" marL="10287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putchar()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used to display character on the screen.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putchar( variable or character);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putchar (lett);</a:t>
                      </a:r>
                      <a:endParaRPr sz="2800" u="none" cap="none" strike="noStrike"/>
                    </a:p>
                    <a:p>
                      <a:pPr indent="0" lvl="0" marL="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putchar(‘A’);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Prog. 11: WAP to enter a character and display it using character I/O statements.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357" name="Google Shape;35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878681"/>
            <a:ext cx="6667430" cy="23026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8" name="Google Shape;358;p2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59" name="Google Shape;359;p2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2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361" name="Google Shape;361;p28"/>
          <p:cNvPicPr preferRelativeResize="0"/>
          <p:nvPr/>
        </p:nvPicPr>
        <p:blipFill rotWithShape="1">
          <a:blip r:embed="rId4">
            <a:alphaModFix/>
          </a:blip>
          <a:srcRect b="41739" l="1" r="30920" t="20826"/>
          <a:stretch/>
        </p:blipFill>
        <p:spPr>
          <a:xfrm>
            <a:off x="3581400" y="3284379"/>
            <a:ext cx="4800600" cy="1116171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5.4 Strings</a:t>
            </a:r>
            <a:endParaRPr/>
          </a:p>
        </p:txBody>
      </p:sp>
      <p:sp>
        <p:nvSpPr>
          <p:cNvPr id="367" name="Google Shape;367;p2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array of characters (i.e. character array is known as string).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string is a sequence of characters that is treated as a single data item.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string is always terminated by a NULL character (i.e. \0).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Syntax for declaring strings: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char stringName [size];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char name[20];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68" name="Google Shape;368;p2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69" name="Google Shape;369;p2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2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5.1 Introduction to arrays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Do you find any difficulties to solve this problem?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WAP to enter one hundred integers and display their sum.</a:t>
            </a:r>
            <a:endParaRPr/>
          </a:p>
        </p:txBody>
      </p:sp>
      <p:sp>
        <p:nvSpPr>
          <p:cNvPr id="106" name="Google Shape;106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5.4  Strings (contd.)</a:t>
            </a:r>
            <a:endParaRPr/>
          </a:p>
        </p:txBody>
      </p:sp>
      <p:sp>
        <p:nvSpPr>
          <p:cNvPr id="376" name="Google Shape;376;p30"/>
          <p:cNvSpPr txBox="1"/>
          <p:nvPr>
            <p:ph idx="1" type="body"/>
          </p:nvPr>
        </p:nvSpPr>
        <p:spPr>
          <a:xfrm>
            <a:off x="457200" y="895350"/>
            <a:ext cx="41148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 u="sng"/>
              <a:t>Compile-time initialization of string:</a:t>
            </a:r>
            <a:endParaRPr sz="2000" u="sng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Strings can be initialized as: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char name[]= [‘R’, ‘A’, ‘M’, ‘\0’];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or, we equivalently can write as: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char name[]= “RAM”;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77" name="Google Shape;377;p3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78" name="Google Shape;378;p3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3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380" name="Google Shape;380;p30"/>
          <p:cNvSpPr txBox="1"/>
          <p:nvPr/>
        </p:nvSpPr>
        <p:spPr>
          <a:xfrm>
            <a:off x="4800600" y="943570"/>
            <a:ext cx="41148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initialization of string: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can be initialized as: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name[20];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gets(name);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5.5  String I/O statement</a:t>
            </a:r>
            <a:endParaRPr/>
          </a:p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</a:t>
            </a:r>
            <a:r>
              <a:rPr b="1" i="1" lang="en-US" sz="2000"/>
              <a:t>gets()</a:t>
            </a:r>
            <a:r>
              <a:rPr lang="en-US" sz="2000"/>
              <a:t> and </a:t>
            </a:r>
            <a:r>
              <a:rPr b="1" i="1" lang="en-US" sz="2000"/>
              <a:t>puts()</a:t>
            </a:r>
            <a:r>
              <a:rPr lang="en-US" sz="2000"/>
              <a:t> are used for input and output of strings.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87" name="Google Shape;387;p3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88" name="Google Shape;388;p3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3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graphicFrame>
        <p:nvGraphicFramePr>
          <p:cNvPr id="390" name="Google Shape;390;p31"/>
          <p:cNvGraphicFramePr/>
          <p:nvPr/>
        </p:nvGraphicFramePr>
        <p:xfrm>
          <a:off x="609600" y="16573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{3E1DB9FF-DAD1-444F-975B-07E89C43C503}</a:tableStyleId>
              </a:tblPr>
              <a:tblGrid>
                <a:gridCol w="1411275"/>
                <a:gridCol w="1845500"/>
                <a:gridCol w="2496850"/>
                <a:gridCol w="2171175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Purpose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Syntax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Example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016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gets()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It reads a string from keyboard.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gets( variable name);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gets( name);</a:t>
                      </a:r>
                      <a:endParaRPr sz="2800" u="none" cap="none" strike="noStrike"/>
                    </a:p>
                    <a:p>
                      <a:pPr indent="0" lvl="0" marL="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where name is a variable.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016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puts()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It displays string on display.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puts( variable name or string data);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puts (name);</a:t>
                      </a:r>
                      <a:endParaRPr sz="2800" u="none" cap="none" strike="noStrike"/>
                    </a:p>
                    <a:p>
                      <a:pPr indent="0" lvl="0" marL="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puts(“RAM”);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Prog. 12: WAP to enter any string from keyboard and display it using string I/O statements.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96" name="Google Shape;396;p3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97" name="Google Shape;397;p3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3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399" name="Google Shape;3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991790"/>
            <a:ext cx="4775200" cy="17928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0" name="Google Shape;400;p3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2892" l="0" r="30493" t="19036"/>
          <a:stretch/>
        </p:blipFill>
        <p:spPr>
          <a:xfrm>
            <a:off x="5295900" y="1126202"/>
            <a:ext cx="35179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7301" y="3081144"/>
            <a:ext cx="4902200" cy="1625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2" name="Google Shape;402;p32"/>
          <p:cNvSpPr txBox="1"/>
          <p:nvPr/>
        </p:nvSpPr>
        <p:spPr>
          <a:xfrm>
            <a:off x="5788807" y="2599948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5.6  String Handling Functions</a:t>
            </a:r>
            <a:endParaRPr/>
          </a:p>
        </p:txBody>
      </p:sp>
      <p:sp>
        <p:nvSpPr>
          <p:cNvPr id="408" name="Google Shape;408;p3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Inbuilt functions defined in &lt;string.h&gt;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Used to manipulate string data.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09" name="Google Shape;409;p3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10" name="Google Shape;410;p3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3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graphicFrame>
        <p:nvGraphicFramePr>
          <p:cNvPr id="412" name="Google Shape;412;p33"/>
          <p:cNvGraphicFramePr/>
          <p:nvPr/>
        </p:nvGraphicFramePr>
        <p:xfrm>
          <a:off x="762000" y="18859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{3E1DB9FF-DAD1-444F-975B-07E89C43C503}</a:tableStyleId>
              </a:tblPr>
              <a:tblGrid>
                <a:gridCol w="2113200"/>
                <a:gridCol w="5506800"/>
              </a:tblGrid>
              <a:tr h="376775">
                <a:tc>
                  <a:txBody>
                    <a:bodyPr/>
                    <a:lstStyle/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0" lang="en-US" sz="2000" u="none" cap="none" strike="noStrike"/>
                        <a:t>strlen()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Returns the length of the string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AEEF3"/>
                    </a:solidFill>
                  </a:tcPr>
                </a:tc>
              </a:tr>
              <a:tr h="4479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2.  strcpy()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Copies the content of one string into another string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3.  strcat()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Joins two strings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4.  strrev()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Returns the string in reverse order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5.  strlwr() 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Changes the characters of string in lower case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6.  strupr()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Changes the characters of string in upper case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7.  strcmp()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Compare two strings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Prog. 13: WAP to initialize a string and display its length.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418" name="Google Shape;41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19150"/>
            <a:ext cx="7110132" cy="2571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9" name="Google Shape;419;p3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20" name="Google Shape;420;p3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3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22" name="Google Shape;422;p34"/>
          <p:cNvPicPr preferRelativeResize="0"/>
          <p:nvPr/>
        </p:nvPicPr>
        <p:blipFill rotWithShape="1">
          <a:blip r:embed="rId4">
            <a:alphaModFix/>
          </a:blip>
          <a:srcRect b="37886" l="0" r="43883" t="24181"/>
          <a:stretch/>
        </p:blipFill>
        <p:spPr>
          <a:xfrm>
            <a:off x="3810000" y="3569812"/>
            <a:ext cx="3733800" cy="98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</a:rPr>
              <a:t>Prog. 14: WAP to demonstrate the use of strcpy().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428" name="Google Shape;428;p35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29" name="Google Shape;429;p3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30" name="Google Shape;430;p3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1" name="Google Shape;431;p3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32" name="Google Shape;4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921940"/>
            <a:ext cx="6878616" cy="24880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3" name="Google Shape;433;p35"/>
          <p:cNvPicPr preferRelativeResize="0"/>
          <p:nvPr/>
        </p:nvPicPr>
        <p:blipFill rotWithShape="1">
          <a:blip r:embed="rId4">
            <a:alphaModFix/>
          </a:blip>
          <a:srcRect b="33735" l="0" r="25223" t="37770"/>
          <a:stretch/>
        </p:blipFill>
        <p:spPr>
          <a:xfrm>
            <a:off x="4060190" y="3486150"/>
            <a:ext cx="3940810" cy="118467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5"/>
          <p:cNvSpPr txBox="1"/>
          <p:nvPr/>
        </p:nvSpPr>
        <p:spPr>
          <a:xfrm>
            <a:off x="7467600" y="1733550"/>
            <a:ext cx="13451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content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copied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cxnSp>
        <p:nvCxnSpPr>
          <p:cNvPr id="435" name="Google Shape;435;p35"/>
          <p:cNvCxnSpPr/>
          <p:nvPr/>
        </p:nvCxnSpPr>
        <p:spPr>
          <a:xfrm flipH="1" rot="10800000">
            <a:off x="3048000" y="1885950"/>
            <a:ext cx="4419600" cy="290514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Prog. 15: WAP to concatenate a string to another string.</a:t>
            </a:r>
            <a:endParaRPr/>
          </a:p>
        </p:txBody>
      </p:sp>
      <p:sp>
        <p:nvSpPr>
          <p:cNvPr id="441" name="Google Shape;441;p3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42" name="Google Shape;442;p3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3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44" name="Google Shape;4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94497"/>
            <a:ext cx="6830141" cy="23078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5" name="Google Shape;445;p3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39684" l="0" r="4645" t="17498"/>
          <a:stretch/>
        </p:blipFill>
        <p:spPr>
          <a:xfrm>
            <a:off x="2552700" y="3486150"/>
            <a:ext cx="57531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6"/>
          <p:cNvSpPr txBox="1"/>
          <p:nvPr/>
        </p:nvSpPr>
        <p:spPr>
          <a:xfrm>
            <a:off x="7556500" y="1553061"/>
            <a:ext cx="134517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content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/>
          </a:p>
        </p:txBody>
      </p:sp>
      <p:cxnSp>
        <p:nvCxnSpPr>
          <p:cNvPr id="447" name="Google Shape;447;p36"/>
          <p:cNvCxnSpPr/>
          <p:nvPr/>
        </p:nvCxnSpPr>
        <p:spPr>
          <a:xfrm flipH="1" rot="10800000">
            <a:off x="3124200" y="1754294"/>
            <a:ext cx="4343400" cy="629764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</a:rPr>
              <a:t>Prog. 16: WAP to reverse an input string using strrev()</a:t>
            </a:r>
            <a:endParaRPr/>
          </a:p>
        </p:txBody>
      </p:sp>
      <p:sp>
        <p:nvSpPr>
          <p:cNvPr id="453" name="Google Shape;453;p3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54" name="Google Shape;454;p3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3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56" name="Google Shape;4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991790"/>
            <a:ext cx="5825349" cy="27229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7" name="Google Shape;457;p3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3079" l="0" r="32051" t="19940"/>
          <a:stretch/>
        </p:blipFill>
        <p:spPr>
          <a:xfrm>
            <a:off x="3886200" y="3484070"/>
            <a:ext cx="4495800" cy="114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</a:rPr>
              <a:t>Prog. 17: WAP to change the case of strings.</a:t>
            </a:r>
            <a:endParaRPr/>
          </a:p>
        </p:txBody>
      </p:sp>
      <p:sp>
        <p:nvSpPr>
          <p:cNvPr id="463" name="Google Shape;463;p3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64" name="Google Shape;464;p3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5" name="Google Shape;465;p3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66" name="Google Shape;4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991789"/>
            <a:ext cx="5291138" cy="28519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7" name="Google Shape;467;p3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9428" l="840" r="57974" t="23020"/>
          <a:stretch/>
        </p:blipFill>
        <p:spPr>
          <a:xfrm>
            <a:off x="5105400" y="3573464"/>
            <a:ext cx="2895600" cy="97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7030A0"/>
                </a:solidFill>
              </a:rPr>
              <a:t>String comparison</a:t>
            </a:r>
            <a:endParaRPr/>
          </a:p>
        </p:txBody>
      </p:sp>
      <p:sp>
        <p:nvSpPr>
          <p:cNvPr id="473" name="Google Shape;473;p3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2600"/>
              <a:t>strcmp() </a:t>
            </a:r>
            <a:r>
              <a:rPr lang="en-US" sz="2600"/>
              <a:t>is used for string comparison.</a:t>
            </a:r>
            <a:endParaRPr/>
          </a:p>
          <a:p>
            <a:pPr indent="-342900" lvl="0" marL="3429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Compared as per dictionary case.</a:t>
            </a:r>
            <a:endParaRPr/>
          </a:p>
          <a:p>
            <a:pPr indent="-342900" lvl="0" marL="3429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Actually, ASCII value of characters taken and then compared.</a:t>
            </a:r>
            <a:endParaRPr/>
          </a:p>
          <a:p>
            <a:pPr indent="0" lvl="1" marL="4000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A-Z🡪 65-90</a:t>
            </a:r>
            <a:endParaRPr/>
          </a:p>
          <a:p>
            <a:pPr indent="0" lvl="1" marL="4000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a-z 🡪 97-122</a:t>
            </a:r>
            <a:endParaRPr/>
          </a:p>
          <a:p>
            <a:pPr indent="0" lvl="1" marL="4000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0-9 🡪48-57</a:t>
            </a:r>
            <a:endParaRPr/>
          </a:p>
          <a:p>
            <a:pPr indent="-342900" lvl="0" marL="3429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If :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First string &gt; Second string  🡪 1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First string &lt; Second string  🡪 -1</a:t>
            </a:r>
            <a:endParaRPr/>
          </a:p>
          <a:p>
            <a:pPr indent="-285750" lvl="1" marL="74295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/>
              <a:t>First string = Second string  🡪 0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474" name="Google Shape;474;p3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75" name="Google Shape;475;p3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3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5.1 Introduction to arrays (Contd.)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Your basic solution could be:</a:t>
            </a:r>
            <a:endParaRPr/>
          </a:p>
        </p:txBody>
      </p:sp>
      <p:sp>
        <p:nvSpPr>
          <p:cNvPr id="115" name="Google Shape;115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75" y="1423578"/>
            <a:ext cx="6016625" cy="264281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Prog. 18: WAP to compare two input strings.</a:t>
            </a:r>
            <a:endParaRPr/>
          </a:p>
        </p:txBody>
      </p:sp>
      <p:pic>
        <p:nvPicPr>
          <p:cNvPr id="482" name="Google Shape;482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43769"/>
            <a:ext cx="4445938" cy="3698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3" name="Google Shape;483;p4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84" name="Google Shape;484;p4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4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486" name="Google Shape;486;p40"/>
          <p:cNvPicPr preferRelativeResize="0"/>
          <p:nvPr/>
        </p:nvPicPr>
        <p:blipFill rotWithShape="1">
          <a:blip r:embed="rId4">
            <a:alphaModFix/>
          </a:blip>
          <a:srcRect b="28716" l="0" r="52643" t="18364"/>
          <a:stretch/>
        </p:blipFill>
        <p:spPr>
          <a:xfrm>
            <a:off x="5116830" y="943769"/>
            <a:ext cx="3493770" cy="1094581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0"/>
          <p:cNvSpPr/>
          <p:nvPr/>
        </p:nvSpPr>
        <p:spPr>
          <a:xfrm>
            <a:off x="4915838" y="2281214"/>
            <a:ext cx="3657600" cy="2423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output is 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is aa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ramesh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is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is ramesh.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rajesh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is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is ram.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inputs are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is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are same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5.7  Array of String</a:t>
            </a:r>
            <a:endParaRPr/>
          </a:p>
        </p:txBody>
      </p:sp>
      <p:sp>
        <p:nvSpPr>
          <p:cNvPr id="493" name="Google Shape;493;p4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array of string is a 2-D array of character of character.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So, 2-D character array can be used to store list of name’s string.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r>
              <a:rPr b="1" lang="en-US" sz="2400"/>
              <a:t>char name[5][30];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may be used to store a list of 5 names  each of maximum length of 30 characters.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94" name="Google Shape;494;p4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95" name="Google Shape;495;p4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4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Prog. 19: WAP to read names of 5 persons and sort  in ascending order, i.e. alphabetical order.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502" name="Google Shape;502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2339" l="0" r="18615" t="0"/>
          <a:stretch/>
        </p:blipFill>
        <p:spPr>
          <a:xfrm>
            <a:off x="515209" y="863260"/>
            <a:ext cx="3352911" cy="22418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3" name="Google Shape;503;p4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04" name="Google Shape;504;p4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4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06" name="Google Shape;506;p42"/>
          <p:cNvPicPr preferRelativeResize="0"/>
          <p:nvPr/>
        </p:nvPicPr>
        <p:blipFill rotWithShape="1">
          <a:blip r:embed="rId3">
            <a:alphaModFix/>
          </a:blip>
          <a:srcRect b="0" l="0" r="0" t="35772"/>
          <a:stretch/>
        </p:blipFill>
        <p:spPr>
          <a:xfrm>
            <a:off x="4114800" y="874929"/>
            <a:ext cx="4343400" cy="38923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7" name="Google Shape;507;p42"/>
          <p:cNvPicPr preferRelativeResize="0"/>
          <p:nvPr/>
        </p:nvPicPr>
        <p:blipFill rotWithShape="1">
          <a:blip r:embed="rId4">
            <a:alphaModFix/>
          </a:blip>
          <a:srcRect b="22443" l="0" r="45675" t="11486"/>
          <a:stretch/>
        </p:blipFill>
        <p:spPr>
          <a:xfrm>
            <a:off x="1464628" y="3204449"/>
            <a:ext cx="2408872" cy="179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</a:rPr>
              <a:t>Prog. 20: WAP to input a string and check if it is palindrome.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513" name="Google Shape;513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043035"/>
            <a:ext cx="5537200" cy="34876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4" name="Google Shape;514;p4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15" name="Google Shape;515;p4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4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17" name="Google Shape;517;p43"/>
          <p:cNvPicPr preferRelativeResize="0"/>
          <p:nvPr/>
        </p:nvPicPr>
        <p:blipFill rotWithShape="1">
          <a:blip r:embed="rId4">
            <a:alphaModFix/>
          </a:blip>
          <a:srcRect b="39927" l="0" r="48853" t="23490"/>
          <a:stretch/>
        </p:blipFill>
        <p:spPr>
          <a:xfrm>
            <a:off x="4953000" y="987964"/>
            <a:ext cx="3733800" cy="10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Prog. 21: WAP to display NEPAL as: 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523" name="Google Shape;523;p4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24" name="Google Shape;524;p4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5" name="Google Shape;525;p4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26" name="Google Shape;5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883444"/>
            <a:ext cx="3380459" cy="36113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7" name="Google Shape;527;p4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883444"/>
            <a:ext cx="1600201" cy="168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6959" y="907256"/>
            <a:ext cx="3380459" cy="36036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9" name="Google Shape;52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03134" y="907256"/>
            <a:ext cx="1383665" cy="143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</a:rPr>
              <a:t>Prog. 22: WAP to take out only the first three characters from the entered string.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535" name="Google Shape;535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0101"/>
            <a:ext cx="5715000" cy="32753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6" name="Google Shape;536;p4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37" name="Google Shape;537;p4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4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39" name="Google Shape;539;p45"/>
          <p:cNvPicPr preferRelativeResize="0"/>
          <p:nvPr/>
        </p:nvPicPr>
        <p:blipFill rotWithShape="1">
          <a:blip r:embed="rId4">
            <a:alphaModFix/>
          </a:blip>
          <a:srcRect b="36151" l="0" r="43201" t="19333"/>
          <a:stretch/>
        </p:blipFill>
        <p:spPr>
          <a:xfrm>
            <a:off x="5181600" y="1060100"/>
            <a:ext cx="3657600" cy="12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</a:rPr>
              <a:t>Prog. 23: WAP to enter a sentence (i.e. string) and count out the number of words in it.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545" name="Google Shape;545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06" y="937419"/>
            <a:ext cx="5396994" cy="3698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6" name="Google Shape;546;p4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47" name="Google Shape;547;p4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4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49" name="Google Shape;549;p46"/>
          <p:cNvPicPr preferRelativeResize="0"/>
          <p:nvPr/>
        </p:nvPicPr>
        <p:blipFill rotWithShape="1">
          <a:blip r:embed="rId4">
            <a:alphaModFix/>
          </a:blip>
          <a:srcRect b="47897" l="0" r="54320" t="20379"/>
          <a:stretch/>
        </p:blipFill>
        <p:spPr>
          <a:xfrm>
            <a:off x="5685790" y="937419"/>
            <a:ext cx="3001010" cy="1135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13362"/>
            <a:ext cx="8077200" cy="34316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5" name="Google Shape;555;p4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Prog. 24: WAP to enter a string and count the number of vowels present in it.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56" name="Google Shape;556;p4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57" name="Google Shape;557;p4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4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59" name="Google Shape;559;p4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9068" l="0" r="55484" t="20006"/>
          <a:stretch/>
        </p:blipFill>
        <p:spPr>
          <a:xfrm>
            <a:off x="6032500" y="1185070"/>
            <a:ext cx="2730595" cy="72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Prog. 25: WAP to enter any five names and display only the names that begins from A.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65" name="Google Shape;565;p48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66" name="Google Shape;566;p4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67" name="Google Shape;567;p4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8" name="Google Shape;568;p4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569" name="Google Shape;56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383887"/>
            <a:ext cx="3093085" cy="2481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8"/>
          <p:cNvPicPr preferRelativeResize="0"/>
          <p:nvPr/>
        </p:nvPicPr>
        <p:blipFill rotWithShape="1">
          <a:blip r:embed="rId4">
            <a:alphaModFix/>
          </a:blip>
          <a:srcRect b="31235" l="0" r="0" t="0"/>
          <a:stretch/>
        </p:blipFill>
        <p:spPr>
          <a:xfrm>
            <a:off x="457201" y="939800"/>
            <a:ext cx="4104518" cy="2927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1" name="Google Shape;571;p48"/>
          <p:cNvPicPr preferRelativeResize="0"/>
          <p:nvPr/>
        </p:nvPicPr>
        <p:blipFill rotWithShape="1">
          <a:blip r:embed="rId4">
            <a:alphaModFix/>
          </a:blip>
          <a:srcRect b="0" l="0" r="0" t="68519"/>
          <a:stretch/>
        </p:blipFill>
        <p:spPr>
          <a:xfrm>
            <a:off x="4724400" y="927100"/>
            <a:ext cx="4267200" cy="13932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Assignment 3:</a:t>
            </a:r>
            <a:endParaRPr/>
          </a:p>
        </p:txBody>
      </p:sp>
      <p:sp>
        <p:nvSpPr>
          <p:cNvPr id="577" name="Google Shape;577;p4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78" name="Google Shape;578;p4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9" name="Google Shape;579;p4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580" name="Google Shape;580;p49"/>
          <p:cNvSpPr txBox="1"/>
          <p:nvPr>
            <p:ph idx="1" type="body"/>
          </p:nvPr>
        </p:nvSpPr>
        <p:spPr>
          <a:xfrm>
            <a:off x="457200" y="1047750"/>
            <a:ext cx="8229600" cy="354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input any five names and sort them in ascending order.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 to input any five names and sort them in descending order.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WAP, using array, to input any 10 numbers and display only the prime numbers from there.</a:t>
            </a:r>
            <a:endParaRPr/>
          </a:p>
          <a:p>
            <a:pPr indent="-3619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5.1 Introduction to arrays (Contd.)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457200" y="895350"/>
            <a:ext cx="50292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Will this be better?</a:t>
            </a:r>
            <a:endParaRPr/>
          </a:p>
        </p:txBody>
      </p:sp>
      <p:sp>
        <p:nvSpPr>
          <p:cNvPr id="125" name="Google Shape;125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1622824"/>
            <a:ext cx="5029200" cy="297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5"/>
          <p:cNvSpPr txBox="1"/>
          <p:nvPr/>
        </p:nvSpPr>
        <p:spPr>
          <a:xfrm>
            <a:off x="6019800" y="991790"/>
            <a:ext cx="2679700" cy="3583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n[5]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array.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holds 5 integer data only.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6" name="Google Shape;586;p50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None/>
            </a:pPr>
            <a:r>
              <a:rPr b="1" lang="en-US" sz="6600">
                <a:solidFill>
                  <a:srgbClr val="FF0000"/>
                </a:solidFill>
              </a:rPr>
              <a:t>End of Chapter</a:t>
            </a:r>
            <a:endParaRPr/>
          </a:p>
        </p:txBody>
      </p:sp>
      <p:sp>
        <p:nvSpPr>
          <p:cNvPr id="587" name="Google Shape;587;p5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88" name="Google Shape;588;p5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9" name="Google Shape;589;p5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5.1 Introduction to arrays (Contd.)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array is a group of similar datatype that share a common name.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means that an array can store either all integers, or all floating point numbers or all characters.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individual data items stored in an array are called its elements.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 </a:t>
            </a:r>
            <a:r>
              <a:rPr b="1" lang="en-US" sz="2400"/>
              <a:t>int n[5]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</a:t>
            </a:r>
            <a:r>
              <a:rPr b="1" lang="en-US" sz="2400"/>
              <a:t>n</a:t>
            </a:r>
            <a:r>
              <a:rPr lang="en-US" sz="2400"/>
              <a:t> is an array that can store five integer values.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5.2 Types of Arrays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Two types: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Single Dimensional Array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Multidimensional Array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2-D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3-D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And so 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45" name="Google Shape;145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i) Single Dimensional (1D) array 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Used to store a list of items that are of similar type.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General Syntax: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	</a:t>
            </a:r>
            <a:r>
              <a:rPr b="1" lang="en-US" sz="2200"/>
              <a:t>Dataype  arrayname[size];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Eg: 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</a:t>
            </a:r>
            <a:r>
              <a:rPr b="1" lang="en-US" sz="2200"/>
              <a:t>int num[5];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where, </a:t>
            </a:r>
            <a:r>
              <a:rPr b="1" i="1" lang="en-US" sz="1600"/>
              <a:t>int  </a:t>
            </a:r>
            <a:r>
              <a:rPr lang="en-US" sz="1600"/>
              <a:t>specifies datatype of variable,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	</a:t>
            </a:r>
            <a:r>
              <a:rPr b="1" i="1" lang="en-US" sz="1600"/>
              <a:t>num</a:t>
            </a:r>
            <a:r>
              <a:rPr lang="en-US" sz="1600"/>
              <a:t>  specifies array-name,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	</a:t>
            </a:r>
            <a:r>
              <a:rPr b="1" i="1" lang="en-US" sz="1600"/>
              <a:t>size  </a:t>
            </a:r>
            <a:r>
              <a:rPr lang="en-US" sz="1600"/>
              <a:t>specifies the maximum no. of elements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54" name="Google Shape;154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805020" y="390346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{3E1DB9FF-DAD1-444F-975B-07E89C43C503}</a:tableStyleId>
              </a:tblPr>
              <a:tblGrid>
                <a:gridCol w="926575"/>
                <a:gridCol w="927950"/>
                <a:gridCol w="927950"/>
                <a:gridCol w="927950"/>
                <a:gridCol w="927950"/>
              </a:tblGrid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num[0]</a:t>
                      </a:r>
                      <a:endParaRPr b="1"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num[1]</a:t>
                      </a:r>
                      <a:endParaRPr b="1"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num[2]</a:t>
                      </a:r>
                      <a:endParaRPr b="1"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num[3]</a:t>
                      </a:r>
                      <a:endParaRPr b="1"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num[4]</a:t>
                      </a:r>
                      <a:endParaRPr b="1"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7030A0"/>
                </a:solidFill>
              </a:rPr>
              <a:t>Initialization of 1-D array</a:t>
            </a:r>
            <a:endParaRPr/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457200" y="895350"/>
            <a:ext cx="37338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R"/>
            </a:pPr>
            <a:r>
              <a:rPr b="1" lang="en-US" sz="2000" u="sng"/>
              <a:t>Compile-time Initialization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Eg: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int num[3]= {10, 20, 30, 40];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int num[ ]= {10, 20, 30, 40};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Or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int num[3];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num[0]=10;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num[1]=20;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num[2]=30;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num[3]=40;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64" name="Google Shape;164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65" name="Google Shape;165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Strings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4927600" y="927100"/>
            <a:ext cx="37338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Initialization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/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 i=0 ; i&lt;10 ; i++)</a:t>
            </a:r>
            <a:endParaRPr/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scanf(“%d”,  &amp;num[i]);</a:t>
            </a:r>
            <a:endParaRPr/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shiva</dc:creator>
</cp:coreProperties>
</file>