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18" r:id="rId2"/>
    <p:sldId id="327" r:id="rId3"/>
    <p:sldId id="319" r:id="rId4"/>
    <p:sldId id="323" r:id="rId5"/>
    <p:sldId id="324" r:id="rId6"/>
    <p:sldId id="321" r:id="rId7"/>
    <p:sldId id="322" r:id="rId8"/>
    <p:sldId id="325" r:id="rId9"/>
    <p:sldId id="326" r:id="rId10"/>
    <p:sldId id="32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34559" autoAdjust="0"/>
    <p:restoredTop sz="86355" autoAdjust="0"/>
  </p:normalViewPr>
  <p:slideViewPr>
    <p:cSldViewPr snapToGrid="0">
      <p:cViewPr varScale="1">
        <p:scale>
          <a:sx n="86" d="100"/>
          <a:sy n="86" d="100"/>
        </p:scale>
        <p:origin x="1032" y="82"/>
      </p:cViewPr>
      <p:guideLst>
        <p:guide orient="horz" pos="2160"/>
        <p:guide pos="3840"/>
      </p:guideLst>
    </p:cSldViewPr>
  </p:slideViewPr>
  <p:outlineViewPr>
    <p:cViewPr>
      <p:scale>
        <a:sx n="33" d="100"/>
        <a:sy n="33" d="100"/>
      </p:scale>
      <p:origin x="0" y="-2175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91E05-8488-4C46-A060-12A4230526F8}" type="datetimeFigureOut">
              <a:rPr lang="en-GB" smtClean="0"/>
              <a:pPr/>
              <a:t>18/01/2023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E5F384-2BD2-4CEA-B40A-8775E021D588}" type="slidenum">
              <a:rPr lang="en-GB" smtClean="0"/>
              <a:pPr/>
              <a:t>‹#›</a:t>
            </a:fld>
            <a:endParaRPr lang="en-GB"/>
          </a:p>
        </p:txBody>
      </p:sp>
    </p:spTree>
    <p:extLst>
      <p:ext uri="{BB962C8B-B14F-4D97-AF65-F5344CB8AC3E}">
        <p14:creationId xmlns:p14="http://schemas.microsoft.com/office/powerpoint/2010/main" val="577050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18/01/2023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442362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18/01/2023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17309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18/01/2023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298194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18/01/2023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2254933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C29F21-A0E9-433C-93B1-3DD4B2A9A904}" type="datetimeFigureOut">
              <a:rPr lang="en-GB" smtClean="0"/>
              <a:pPr/>
              <a:t>18/01/2023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436481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CC29F21-A0E9-433C-93B1-3DD4B2A9A904}" type="datetimeFigureOut">
              <a:rPr lang="en-GB" smtClean="0"/>
              <a:pPr/>
              <a:t>18/01/2023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936194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CC29F21-A0E9-433C-93B1-3DD4B2A9A904}" type="datetimeFigureOut">
              <a:rPr lang="en-GB" smtClean="0"/>
              <a:pPr/>
              <a:t>18/01/2023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80603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CC29F21-A0E9-433C-93B1-3DD4B2A9A904}" type="datetimeFigureOut">
              <a:rPr lang="en-GB" smtClean="0"/>
              <a:pPr/>
              <a:t>18/01/2023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871735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29F21-A0E9-433C-93B1-3DD4B2A9A904}" type="datetimeFigureOut">
              <a:rPr lang="en-GB" smtClean="0"/>
              <a:pPr/>
              <a:t>18/01/2023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2728631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C29F21-A0E9-433C-93B1-3DD4B2A9A904}" type="datetimeFigureOut">
              <a:rPr lang="en-GB" smtClean="0"/>
              <a:pPr/>
              <a:t>18/01/2023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100545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C29F21-A0E9-433C-93B1-3DD4B2A9A904}" type="datetimeFigureOut">
              <a:rPr lang="en-GB" smtClean="0"/>
              <a:pPr/>
              <a:t>18/01/2023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7101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29F21-A0E9-433C-93B1-3DD4B2A9A904}" type="datetimeFigureOut">
              <a:rPr lang="en-GB" smtClean="0"/>
              <a:pPr/>
              <a:t>18/01/2023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88BD5-29F7-4A44-AA65-6FE937AC1463}" type="slidenum">
              <a:rPr lang="en-GB" smtClean="0"/>
              <a:pPr/>
              <a:t>‹#›</a:t>
            </a:fld>
            <a:endParaRPr lang="en-GB"/>
          </a:p>
        </p:txBody>
      </p:sp>
    </p:spTree>
    <p:extLst>
      <p:ext uri="{BB962C8B-B14F-4D97-AF65-F5344CB8AC3E}">
        <p14:creationId xmlns:p14="http://schemas.microsoft.com/office/powerpoint/2010/main" val="2026783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7049" y="204185"/>
            <a:ext cx="11496582" cy="6331259"/>
          </a:xfrm>
        </p:spPr>
        <p:txBody>
          <a:bodyPr>
            <a:noAutofit/>
          </a:bodyPr>
          <a:lstStyle/>
          <a:p>
            <a:pPr marL="0" indent="0" algn="l">
              <a:buNone/>
            </a:pPr>
            <a:r>
              <a:rPr lang="en-US" sz="4800" b="1" i="0" dirty="0">
                <a:solidFill>
                  <a:srgbClr val="2D2D2D"/>
                </a:solidFill>
                <a:effectLst/>
                <a:latin typeface="Noto Sans" panose="020B0502040204020203" pitchFamily="34" charset="0"/>
              </a:rPr>
              <a:t>Unit- 4 Oral Communication Skills</a:t>
            </a:r>
          </a:p>
          <a:p>
            <a:pPr marL="0" indent="0" algn="l">
              <a:buNone/>
            </a:pPr>
            <a:r>
              <a:rPr lang="en-US" sz="3600" b="1" i="0" dirty="0">
                <a:solidFill>
                  <a:srgbClr val="2D2D2D"/>
                </a:solidFill>
                <a:effectLst/>
                <a:latin typeface="Noto Sans" panose="020B0502040204020203" pitchFamily="34" charset="0"/>
              </a:rPr>
              <a:t>What is communication etiquette?</a:t>
            </a:r>
          </a:p>
          <a:p>
            <a:pPr algn="just"/>
            <a:r>
              <a:rPr lang="en-US" sz="3600" b="0" i="0" dirty="0">
                <a:solidFill>
                  <a:srgbClr val="2D2D2D"/>
                </a:solidFill>
                <a:effectLst/>
                <a:latin typeface="Noto Sans" panose="020B0502040204020203" pitchFamily="34" charset="0"/>
              </a:rPr>
              <a:t>Communication etiquette refers to the accepted ways of communicating with others in the workplace. </a:t>
            </a:r>
          </a:p>
          <a:p>
            <a:pPr algn="just"/>
            <a:r>
              <a:rPr lang="en-US" sz="3600" b="0" i="0" dirty="0">
                <a:solidFill>
                  <a:srgbClr val="2D2D2D"/>
                </a:solidFill>
                <a:effectLst/>
                <a:latin typeface="Noto Sans" panose="020B0502040204020203" pitchFamily="34" charset="0"/>
              </a:rPr>
              <a:t>Good communication etiquette includes behavior and strategies that can help you relay information clearly while maintaining positive relationships with your supervisors, colleagues and clients.</a:t>
            </a:r>
          </a:p>
          <a:p>
            <a:pPr marL="0" indent="0" algn="l">
              <a:buNone/>
            </a:pPr>
            <a:endParaRPr lang="en-US" sz="2000" b="1" i="0" dirty="0">
              <a:solidFill>
                <a:srgbClr val="2D2D2D"/>
              </a:solidFill>
              <a:effectLst/>
              <a:latin typeface="Noto Sans" panose="020B0502040204020203" pitchFamily="34" charset="0"/>
            </a:endParaRPr>
          </a:p>
          <a:p>
            <a:pPr marL="0" indent="0">
              <a:buNone/>
            </a:pPr>
            <a:br>
              <a:rPr lang="en-US" sz="2000" b="0" i="0" dirty="0">
                <a:solidFill>
                  <a:srgbClr val="000000"/>
                </a:solidFill>
                <a:effectLst/>
                <a:latin typeface="system-ui"/>
              </a:rPr>
            </a:br>
            <a:endParaRPr lang="en-US"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2ABB-1AA3-D7F7-C789-139FD6EE8623}"/>
              </a:ext>
            </a:extLst>
          </p:cNvPr>
          <p:cNvSpPr>
            <a:spLocks noGrp="1"/>
          </p:cNvSpPr>
          <p:nvPr>
            <p:ph type="title"/>
          </p:nvPr>
        </p:nvSpPr>
        <p:spPr>
          <a:xfrm>
            <a:off x="838200" y="0"/>
            <a:ext cx="10515600" cy="843380"/>
          </a:xfrm>
        </p:spPr>
        <p:txBody>
          <a:bodyPr>
            <a:normAutofit/>
          </a:bodyPr>
          <a:lstStyle/>
          <a:p>
            <a:r>
              <a:rPr lang="en-US" dirty="0"/>
              <a:t>Soft Skills in Communication</a:t>
            </a:r>
          </a:p>
        </p:txBody>
      </p:sp>
      <p:pic>
        <p:nvPicPr>
          <p:cNvPr id="1026" name="Picture 2" descr="Hard Skills vs. Soft Skills">
            <a:extLst>
              <a:ext uri="{FF2B5EF4-FFF2-40B4-BE49-F238E27FC236}">
                <a16:creationId xmlns:a16="http://schemas.microsoft.com/office/drawing/2014/main" id="{5BCC6D2A-A9FE-914A-740A-7779B36D47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410" y="639192"/>
            <a:ext cx="11989179" cy="6107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7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1A812-4EA2-EB9D-632B-2FF09CFFBA7D}"/>
              </a:ext>
            </a:extLst>
          </p:cNvPr>
          <p:cNvSpPr>
            <a:spLocks noGrp="1"/>
          </p:cNvSpPr>
          <p:nvPr>
            <p:ph idx="1"/>
          </p:nvPr>
        </p:nvSpPr>
        <p:spPr>
          <a:xfrm>
            <a:off x="838200" y="177553"/>
            <a:ext cx="10515600" cy="5999410"/>
          </a:xfrm>
        </p:spPr>
        <p:txBody>
          <a:bodyPr>
            <a:normAutofit lnSpcReduction="10000"/>
          </a:bodyPr>
          <a:lstStyle/>
          <a:p>
            <a:pPr marL="0" indent="0" algn="l">
              <a:buNone/>
            </a:pPr>
            <a:r>
              <a:rPr lang="en-US" sz="2800" b="1" i="0" dirty="0">
                <a:solidFill>
                  <a:srgbClr val="2D2D2D"/>
                </a:solidFill>
                <a:effectLst/>
                <a:latin typeface="Noto Sans" panose="020B0502040204020203" pitchFamily="34" charset="0"/>
              </a:rPr>
              <a:t>The importance of good communication etiquette</a:t>
            </a:r>
          </a:p>
          <a:p>
            <a:pPr algn="just"/>
            <a:r>
              <a:rPr lang="en-US" sz="2800" b="0" i="0" dirty="0">
                <a:solidFill>
                  <a:srgbClr val="2D2D2D"/>
                </a:solidFill>
                <a:effectLst/>
                <a:latin typeface="Noto Sans" panose="020B0502040204020203" pitchFamily="34" charset="0"/>
              </a:rPr>
              <a:t>Effective communication within a workplace is a vital aspect of efficient business operations. </a:t>
            </a:r>
          </a:p>
          <a:p>
            <a:pPr algn="just"/>
            <a:r>
              <a:rPr lang="en-US" sz="2800" b="0" i="0" dirty="0">
                <a:solidFill>
                  <a:srgbClr val="2D2D2D"/>
                </a:solidFill>
                <a:effectLst/>
                <a:latin typeface="Noto Sans" panose="020B0502040204020203" pitchFamily="34" charset="0"/>
              </a:rPr>
              <a:t>Proper communication can ensure that employees interpret the meaning of your message as intended. </a:t>
            </a:r>
          </a:p>
          <a:p>
            <a:pPr algn="just"/>
            <a:r>
              <a:rPr lang="en-US" sz="2800" b="0" i="0" dirty="0">
                <a:solidFill>
                  <a:srgbClr val="2D2D2D"/>
                </a:solidFill>
                <a:effectLst/>
                <a:latin typeface="Noto Sans" panose="020B0502040204020203" pitchFamily="34" charset="0"/>
              </a:rPr>
              <a:t>The resulting decrease in misunderstandings can contribute to stronger workplace relationships and more productive interactions. </a:t>
            </a:r>
          </a:p>
          <a:p>
            <a:pPr algn="just"/>
            <a:r>
              <a:rPr lang="en-US" sz="2800" b="0" i="0" dirty="0">
                <a:solidFill>
                  <a:srgbClr val="2D2D2D"/>
                </a:solidFill>
                <a:effectLst/>
                <a:latin typeface="Noto Sans" panose="020B0502040204020203" pitchFamily="34" charset="0"/>
              </a:rPr>
              <a:t>It can also label you as an effective communicator, suggesting that you possess leadership qualities and potentially leading to greater professional opportunities in the future.</a:t>
            </a:r>
          </a:p>
          <a:p>
            <a:pPr algn="just"/>
            <a:r>
              <a:rPr lang="en-US" sz="2800" b="0" i="0" dirty="0">
                <a:solidFill>
                  <a:srgbClr val="2D2D2D"/>
                </a:solidFill>
                <a:effectLst/>
                <a:latin typeface="Noto Sans" panose="020B0502040204020203" pitchFamily="34" charset="0"/>
              </a:rPr>
              <a:t>There are mainly two types of etiquette: Verbal and non-verbal. But here our major focus is on verbal or oral etiquette. </a:t>
            </a:r>
          </a:p>
          <a:p>
            <a:pPr marL="0" indent="0">
              <a:buNone/>
            </a:pPr>
            <a:endParaRPr lang="en-US" dirty="0"/>
          </a:p>
        </p:txBody>
      </p:sp>
    </p:spTree>
    <p:extLst>
      <p:ext uri="{BB962C8B-B14F-4D97-AF65-F5344CB8AC3E}">
        <p14:creationId xmlns:p14="http://schemas.microsoft.com/office/powerpoint/2010/main" val="229654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451" y="228600"/>
            <a:ext cx="11754035" cy="6400800"/>
          </a:xfrm>
        </p:spPr>
        <p:txBody>
          <a:bodyPr>
            <a:normAutofit/>
          </a:bodyPr>
          <a:lstStyle/>
          <a:p>
            <a:pPr marL="0" indent="0" algn="just">
              <a:buNone/>
            </a:pPr>
            <a:r>
              <a:rPr lang="en-US" sz="2800" b="1" i="0" dirty="0">
                <a:effectLst/>
              </a:rPr>
              <a:t>What are some verbal etiquettes</a:t>
            </a:r>
            <a:r>
              <a:rPr lang="en-US" b="1" dirty="0"/>
              <a:t>?</a:t>
            </a:r>
            <a:endParaRPr lang="en-US" sz="2800" b="1" i="0" dirty="0">
              <a:effectLst/>
            </a:endParaRPr>
          </a:p>
          <a:p>
            <a:pPr algn="just">
              <a:buFont typeface="Arial" panose="020B0604020202020204" pitchFamily="34" charset="0"/>
              <a:buChar char="•"/>
            </a:pPr>
            <a:r>
              <a:rPr lang="en-US" sz="2800" b="1" i="0" dirty="0">
                <a:effectLst/>
              </a:rPr>
              <a:t>Depth of Voice</a:t>
            </a:r>
            <a:r>
              <a:rPr lang="en-US" sz="2800" b="0" i="0" dirty="0">
                <a:effectLst/>
              </a:rPr>
              <a:t> - Deeper voices are considered more authoritative and characteristic of a leader. </a:t>
            </a:r>
          </a:p>
          <a:p>
            <a:pPr algn="just">
              <a:buFont typeface="Arial" panose="020B0604020202020204" pitchFamily="34" charset="0"/>
              <a:buChar char="•"/>
            </a:pPr>
            <a:r>
              <a:rPr lang="en-US" sz="2800" b="1" i="0" dirty="0">
                <a:effectLst/>
              </a:rPr>
              <a:t>Accent</a:t>
            </a:r>
            <a:r>
              <a:rPr lang="en-US" sz="2800" b="0" i="0" dirty="0">
                <a:effectLst/>
              </a:rPr>
              <a:t> - Tone of the voice</a:t>
            </a:r>
          </a:p>
          <a:p>
            <a:pPr algn="just">
              <a:buFont typeface="Arial" panose="020B0604020202020204" pitchFamily="34" charset="0"/>
              <a:buChar char="•"/>
            </a:pPr>
            <a:r>
              <a:rPr lang="en-US" sz="2800" b="1" i="0" dirty="0">
                <a:effectLst/>
              </a:rPr>
              <a:t>Word Choice</a:t>
            </a:r>
            <a:r>
              <a:rPr lang="en-US" sz="2800" b="0" i="0" dirty="0">
                <a:effectLst/>
              </a:rPr>
              <a:t> </a:t>
            </a:r>
          </a:p>
          <a:p>
            <a:pPr algn="just">
              <a:buFont typeface="Arial" panose="020B0604020202020204" pitchFamily="34" charset="0"/>
              <a:buChar char="•"/>
            </a:pPr>
            <a:r>
              <a:rPr lang="en-US" sz="2800" b="1" i="0" dirty="0">
                <a:effectLst/>
              </a:rPr>
              <a:t>Volume &amp; Tempo</a:t>
            </a:r>
            <a:r>
              <a:rPr lang="en-US" sz="2800" b="0" i="0" dirty="0">
                <a:effectLst/>
              </a:rPr>
              <a:t> </a:t>
            </a:r>
          </a:p>
          <a:p>
            <a:pPr algn="just"/>
            <a:r>
              <a:rPr lang="en-US" b="1" i="0" dirty="0">
                <a:effectLst/>
              </a:rPr>
              <a:t>Body Language</a:t>
            </a:r>
          </a:p>
          <a:p>
            <a:pPr marL="0" indent="0" algn="just">
              <a:buNone/>
            </a:pPr>
            <a:r>
              <a:rPr lang="en-US" b="0" i="0" dirty="0">
                <a:effectLst/>
              </a:rPr>
              <a:t>Body language is equally important in personal interactions as verbal communication. Body language (and facial expressions) help the other person understand so much about what we are communicating. </a:t>
            </a:r>
          </a:p>
          <a:p>
            <a:pPr algn="just">
              <a:buFont typeface="Arial" panose="020B0604020202020204" pitchFamily="34" charset="0"/>
              <a:buChar char="•"/>
            </a:pPr>
            <a:r>
              <a:rPr lang="en-US" b="1" i="0" dirty="0">
                <a:effectLst/>
              </a:rPr>
              <a:t>Personal Space</a:t>
            </a:r>
            <a:r>
              <a:rPr lang="en-US" b="0" i="0" dirty="0">
                <a:effectLst/>
              </a:rPr>
              <a:t> -  The space indicates the </a:t>
            </a:r>
            <a:r>
              <a:rPr lang="en-US" dirty="0"/>
              <a:t>intimacy with the communicators. </a:t>
            </a:r>
            <a:endParaRPr lang="en-US" b="0" i="0" dirty="0">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CDDF8-DEAB-3348-020A-ACB0D723CAB7}"/>
              </a:ext>
            </a:extLst>
          </p:cNvPr>
          <p:cNvSpPr>
            <a:spLocks noGrp="1"/>
          </p:cNvSpPr>
          <p:nvPr>
            <p:ph idx="1"/>
          </p:nvPr>
        </p:nvSpPr>
        <p:spPr>
          <a:xfrm>
            <a:off x="177553" y="71020"/>
            <a:ext cx="11176247" cy="6649375"/>
          </a:xfrm>
        </p:spPr>
        <p:txBody>
          <a:bodyPr>
            <a:normAutofit/>
          </a:bodyPr>
          <a:lstStyle/>
          <a:p>
            <a:pPr algn="just">
              <a:buFont typeface="Arial" panose="020B0604020202020204" pitchFamily="34" charset="0"/>
              <a:buChar char="•"/>
            </a:pPr>
            <a:r>
              <a:rPr lang="en-US" b="1" i="0" dirty="0">
                <a:effectLst/>
              </a:rPr>
              <a:t>Facial Expressions</a:t>
            </a:r>
            <a:r>
              <a:rPr lang="en-US" b="0" i="0" dirty="0">
                <a:effectLst/>
              </a:rPr>
              <a:t> - </a:t>
            </a:r>
            <a:r>
              <a:rPr lang="en-US" b="1" i="0" dirty="0">
                <a:effectLst/>
              </a:rPr>
              <a:t>Eye Contact</a:t>
            </a:r>
            <a:r>
              <a:rPr lang="en-US" b="0" i="0" dirty="0">
                <a:effectLst/>
              </a:rPr>
              <a:t> - Making eye contact while communicating demonstrates confidence. Of course, there is a fine line between staring inappropriately and being engaged in what the other person is saying. Blinking, nodding, looking off to signal thought, etc., are all methods of effective eye contact. Specifically, they break of the feeling of a staring contest. All of this sounds easy, but I recommend that you practice having conversations with others while focusing on your eye contact.</a:t>
            </a:r>
          </a:p>
          <a:p>
            <a:pPr algn="just">
              <a:buFont typeface="Arial" panose="020B0604020202020204" pitchFamily="34" charset="0"/>
              <a:buChar char="•"/>
            </a:pPr>
            <a:r>
              <a:rPr lang="en-US" b="1" i="0" dirty="0">
                <a:effectLst/>
              </a:rPr>
              <a:t>Stand Up Straight</a:t>
            </a:r>
            <a:r>
              <a:rPr lang="en-US" b="0" i="0" dirty="0">
                <a:effectLst/>
              </a:rPr>
              <a:t> - </a:t>
            </a:r>
            <a:r>
              <a:rPr lang="en-US" dirty="0"/>
              <a:t>Standing up straight in communication indicates the confidence and boldness.</a:t>
            </a:r>
            <a:endParaRPr lang="en-US" b="0" i="0" dirty="0">
              <a:effectLst/>
            </a:endParaRPr>
          </a:p>
          <a:p>
            <a:pPr marL="0" indent="0" algn="just">
              <a:buNone/>
            </a:pPr>
            <a:endParaRPr lang="en-US" dirty="0"/>
          </a:p>
        </p:txBody>
      </p:sp>
    </p:spTree>
    <p:extLst>
      <p:ext uri="{BB962C8B-B14F-4D97-AF65-F5344CB8AC3E}">
        <p14:creationId xmlns:p14="http://schemas.microsoft.com/office/powerpoint/2010/main" val="347338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687B0F-9956-4C61-0665-A3BAE9D275C3}"/>
              </a:ext>
            </a:extLst>
          </p:cNvPr>
          <p:cNvSpPr>
            <a:spLocks noGrp="1"/>
          </p:cNvSpPr>
          <p:nvPr>
            <p:ph idx="1"/>
          </p:nvPr>
        </p:nvSpPr>
        <p:spPr>
          <a:xfrm>
            <a:off x="150920" y="133165"/>
            <a:ext cx="11202880" cy="6613864"/>
          </a:xfrm>
        </p:spPr>
        <p:txBody>
          <a:bodyPr>
            <a:normAutofit fontScale="92500" lnSpcReduction="10000"/>
          </a:bodyPr>
          <a:lstStyle/>
          <a:p>
            <a:pPr>
              <a:buFont typeface="Arial" panose="020B0604020202020204" pitchFamily="34" charset="0"/>
              <a:buChar char="•"/>
            </a:pPr>
            <a:r>
              <a:rPr lang="en-US" sz="3200" b="1" i="0" dirty="0">
                <a:effectLst/>
              </a:rPr>
              <a:t>Seated Communications</a:t>
            </a:r>
            <a:r>
              <a:rPr lang="en-US" sz="3200" b="0" i="0" dirty="0">
                <a:effectLst/>
              </a:rPr>
              <a:t> - Having a professional conversation while seated requires its own level of practice. You want to make certain you demonstrate engagement in the conversation in any conversation. In casual conversations, however, you also want to appear relaxed and calm. Here are some simple tips for body language while seated.</a:t>
            </a:r>
          </a:p>
          <a:p>
            <a:pPr marL="742950" lvl="1" indent="-285750">
              <a:buFont typeface="Arial" panose="020B0604020202020204" pitchFamily="34" charset="0"/>
              <a:buChar char="•"/>
            </a:pPr>
            <a:r>
              <a:rPr lang="en-US" sz="2800" b="1" i="0" dirty="0">
                <a:effectLst/>
              </a:rPr>
              <a:t>Lean Forward</a:t>
            </a:r>
            <a:r>
              <a:rPr lang="en-US" sz="2800" b="0" i="0" dirty="0">
                <a:effectLst/>
              </a:rPr>
              <a:t> - Sitting up straight while slightly leaning forward demonstrates engagement. This is particularly important in professional meetings or interviews. It is less important in casual conversations - though you want to still demonstrate engagement in these scenarios.</a:t>
            </a:r>
          </a:p>
          <a:p>
            <a:pPr marL="742950" lvl="1" indent="-285750">
              <a:buFont typeface="Arial" panose="020B0604020202020204" pitchFamily="34" charset="0"/>
              <a:buChar char="•"/>
            </a:pPr>
            <a:r>
              <a:rPr lang="en-US" sz="2800" b="1" i="0" dirty="0">
                <a:effectLst/>
              </a:rPr>
              <a:t>Feet on the Floor</a:t>
            </a:r>
            <a:r>
              <a:rPr lang="en-US" sz="2800" b="0" i="0" dirty="0">
                <a:effectLst/>
              </a:rPr>
              <a:t> - In a professional meeting, keep your feet on the floor. Crossing your legs tends to make you lean backward and appear too casual. In a casual conversation, crossing your legs and leading back a bit is fine - though always focus on maintaining engagement.</a:t>
            </a:r>
          </a:p>
          <a:p>
            <a:pPr>
              <a:buFont typeface="Arial" panose="020B0604020202020204" pitchFamily="34" charset="0"/>
              <a:buChar char="•"/>
            </a:pPr>
            <a:r>
              <a:rPr lang="en-US" sz="3200" b="1" i="0" dirty="0">
                <a:effectLst/>
              </a:rPr>
              <a:t>Hand Gestures:- </a:t>
            </a:r>
            <a:r>
              <a:rPr lang="en-US" sz="3200" i="0" dirty="0">
                <a:effectLst/>
              </a:rPr>
              <a:t>Gestures of the hands increase the effectiveness in oral communication.  </a:t>
            </a:r>
            <a:br>
              <a:rPr lang="en-US" sz="3200" dirty="0"/>
            </a:br>
            <a:endParaRPr lang="en-US" sz="3200" dirty="0"/>
          </a:p>
          <a:p>
            <a:pPr marL="0" indent="0">
              <a:buNone/>
            </a:pPr>
            <a:endParaRPr lang="en-US" sz="3200" dirty="0"/>
          </a:p>
        </p:txBody>
      </p:sp>
    </p:spTree>
    <p:extLst>
      <p:ext uri="{BB962C8B-B14F-4D97-AF65-F5344CB8AC3E}">
        <p14:creationId xmlns:p14="http://schemas.microsoft.com/office/powerpoint/2010/main" val="2675351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3E3545-059C-8573-5721-2DD79ECFDACF}"/>
              </a:ext>
            </a:extLst>
          </p:cNvPr>
          <p:cNvSpPr>
            <a:spLocks noGrp="1"/>
          </p:cNvSpPr>
          <p:nvPr>
            <p:ph idx="1"/>
          </p:nvPr>
        </p:nvSpPr>
        <p:spPr>
          <a:xfrm>
            <a:off x="838200" y="142043"/>
            <a:ext cx="10515600" cy="6551719"/>
          </a:xfrm>
        </p:spPr>
        <p:txBody>
          <a:bodyPr>
            <a:noAutofit/>
          </a:bodyPr>
          <a:lstStyle/>
          <a:p>
            <a:pPr marL="0" indent="0" algn="just">
              <a:buNone/>
            </a:pPr>
            <a:r>
              <a:rPr lang="en-US" sz="2600" b="1" i="0" dirty="0">
                <a:solidFill>
                  <a:srgbClr val="2D2D2D"/>
                </a:solidFill>
                <a:effectLst/>
                <a:latin typeface="Noto Sans" panose="020B0502040504020204" pitchFamily="34" charset="0"/>
              </a:rPr>
              <a:t>Soft skills in Communication</a:t>
            </a:r>
          </a:p>
          <a:p>
            <a:pPr algn="just"/>
            <a:r>
              <a:rPr lang="en-US" sz="2600" b="0" i="0" dirty="0">
                <a:solidFill>
                  <a:srgbClr val="2D2D2D"/>
                </a:solidFill>
                <a:effectLst/>
                <a:latin typeface="Noto Sans" panose="020B0502040504020204" pitchFamily="34" charset="0"/>
              </a:rPr>
              <a:t>Soft skills are personality traits and behaviors that will help candidates get hired and succeed in their work. </a:t>
            </a:r>
          </a:p>
          <a:p>
            <a:pPr algn="just"/>
            <a:r>
              <a:rPr lang="en-US" sz="2600" b="0" i="0" dirty="0">
                <a:solidFill>
                  <a:srgbClr val="2D2D2D"/>
                </a:solidFill>
                <a:effectLst/>
                <a:latin typeface="Noto Sans" panose="020B0502040504020204" pitchFamily="34" charset="0"/>
              </a:rPr>
              <a:t>Unlike technical skills or hard skills, soft skills are interpersonal and behavioral skills that help you work well with other people and develop your career. </a:t>
            </a:r>
            <a:endParaRPr lang="en-US" sz="2600" b="1" i="0" dirty="0">
              <a:solidFill>
                <a:srgbClr val="2D2D2D"/>
              </a:solidFill>
              <a:effectLst/>
              <a:latin typeface="Noto Sans" panose="020B0502040504020204" pitchFamily="34" charset="0"/>
            </a:endParaRPr>
          </a:p>
          <a:p>
            <a:pPr algn="just"/>
            <a:r>
              <a:rPr lang="en-US" sz="2600" b="0" i="0" dirty="0">
                <a:solidFill>
                  <a:srgbClr val="2D2D2D"/>
                </a:solidFill>
                <a:effectLst/>
                <a:latin typeface="Noto Sans" panose="020B0502040504020204" pitchFamily="34" charset="0"/>
              </a:rPr>
              <a:t>Soft skills are abilities that relate to how you work and how you interact with other people. </a:t>
            </a:r>
          </a:p>
          <a:p>
            <a:pPr algn="just"/>
            <a:r>
              <a:rPr lang="en-US" sz="2600" b="0" i="0" dirty="0">
                <a:solidFill>
                  <a:srgbClr val="2D2D2D"/>
                </a:solidFill>
                <a:effectLst/>
                <a:latin typeface="Noto Sans" panose="020B0502040504020204" pitchFamily="34" charset="0"/>
              </a:rPr>
              <a:t>Popular soft skills include communication, teamwork and other interpersonal skills.</a:t>
            </a:r>
            <a:endParaRPr lang="en-US" sz="2600" b="0" i="0" dirty="0">
              <a:effectLst/>
              <a:latin typeface="Noto Sans" panose="020B0502040504020204" pitchFamily="34" charset="0"/>
            </a:endParaRPr>
          </a:p>
          <a:p>
            <a:pPr algn="just"/>
            <a:r>
              <a:rPr lang="en-US" sz="2600" b="0" i="0" dirty="0">
                <a:solidFill>
                  <a:srgbClr val="2D2D2D"/>
                </a:solidFill>
                <a:effectLst/>
                <a:latin typeface="Noto Sans" panose="020B0502040504020204" pitchFamily="34" charset="0"/>
              </a:rPr>
              <a:t>Employers look for soft skills in candidates because these skills are hard to teach and are important for long-term success. </a:t>
            </a:r>
          </a:p>
          <a:p>
            <a:pPr algn="just"/>
            <a:r>
              <a:rPr lang="en-US" sz="2600" b="0" i="0" dirty="0">
                <a:solidFill>
                  <a:srgbClr val="2D2D2D"/>
                </a:solidFill>
                <a:effectLst/>
                <a:latin typeface="Noto Sans" panose="020B0502040504020204" pitchFamily="34" charset="0"/>
              </a:rPr>
              <a:t>Soft skills are different from hard skills, which are technical and job-specific.</a:t>
            </a:r>
          </a:p>
          <a:p>
            <a:pPr marL="0" indent="0" algn="just">
              <a:buNone/>
            </a:pPr>
            <a:br>
              <a:rPr lang="en-US" sz="2600" dirty="0"/>
            </a:br>
            <a:endParaRPr lang="en-US" sz="2600" dirty="0"/>
          </a:p>
        </p:txBody>
      </p:sp>
    </p:spTree>
    <p:extLst>
      <p:ext uri="{BB962C8B-B14F-4D97-AF65-F5344CB8AC3E}">
        <p14:creationId xmlns:p14="http://schemas.microsoft.com/office/powerpoint/2010/main" val="2621036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2F86F9-4B60-46BF-8210-574A8408694E}"/>
              </a:ext>
            </a:extLst>
          </p:cNvPr>
          <p:cNvSpPr>
            <a:spLocks noGrp="1"/>
          </p:cNvSpPr>
          <p:nvPr>
            <p:ph idx="1"/>
          </p:nvPr>
        </p:nvSpPr>
        <p:spPr>
          <a:xfrm>
            <a:off x="838200" y="257452"/>
            <a:ext cx="10515600" cy="6365290"/>
          </a:xfrm>
        </p:spPr>
        <p:txBody>
          <a:bodyPr>
            <a:normAutofit/>
          </a:bodyPr>
          <a:lstStyle/>
          <a:p>
            <a:pPr marL="6350" marR="0" indent="-6350" algn="just">
              <a:lnSpc>
                <a:spcPct val="103000"/>
              </a:lnSpc>
              <a:spcBef>
                <a:spcPts val="0"/>
              </a:spcBef>
              <a:spcAft>
                <a:spcPts val="665"/>
              </a:spcAft>
            </a:pPr>
            <a:r>
              <a:rPr lang="en-US" sz="3200" dirty="0">
                <a:solidFill>
                  <a:srgbClr val="181717"/>
                </a:solidFill>
                <a:effectLst/>
                <a:latin typeface="Calibri" panose="020F0502020204030204" pitchFamily="34" charset="0"/>
                <a:ea typeface="Calibri" panose="020F0502020204030204" pitchFamily="34" charset="0"/>
              </a:rPr>
              <a:t>Soft or social skills (also called non-technical skills) are those personal values and interpersonal skills that determine a person’s ability to work well with others in a project team.</a:t>
            </a:r>
          </a:p>
          <a:p>
            <a:pPr marL="6350" marR="0" indent="-6350" algn="just">
              <a:lnSpc>
                <a:spcPct val="103000"/>
              </a:lnSpc>
              <a:spcBef>
                <a:spcPts val="0"/>
              </a:spcBef>
              <a:spcAft>
                <a:spcPts val="665"/>
              </a:spcAft>
            </a:pPr>
            <a:r>
              <a:rPr lang="en-US" sz="3200" dirty="0">
                <a:solidFill>
                  <a:srgbClr val="181717"/>
                </a:solidFill>
                <a:effectLst/>
                <a:latin typeface="Calibri" panose="020F0502020204030204" pitchFamily="34" charset="0"/>
                <a:ea typeface="Calibri" panose="020F0502020204030204" pitchFamily="34" charset="0"/>
              </a:rPr>
              <a:t> Soft skills are needed to deal with the external world and to work in a collaborative manner with one’s colleagues. </a:t>
            </a:r>
          </a:p>
          <a:p>
            <a:pPr marL="6350" marR="0" indent="-6350" algn="just">
              <a:lnSpc>
                <a:spcPct val="103000"/>
              </a:lnSpc>
              <a:spcBef>
                <a:spcPts val="0"/>
              </a:spcBef>
              <a:spcAft>
                <a:spcPts val="665"/>
              </a:spcAft>
            </a:pPr>
            <a:r>
              <a:rPr lang="en-US" sz="3200" dirty="0">
                <a:solidFill>
                  <a:srgbClr val="181717"/>
                </a:solidFill>
                <a:effectLst/>
                <a:latin typeface="Calibri" panose="020F0502020204030204" pitchFamily="34" charset="0"/>
                <a:ea typeface="Calibri" panose="020F0502020204030204" pitchFamily="34" charset="0"/>
              </a:rPr>
              <a:t>These skills include effective communication, leadership, and teamwork skills; demonstrating problem solving abilities, initiative, and motivation skills; displaying honesty and strong work ethics.</a:t>
            </a:r>
          </a:p>
          <a:p>
            <a:pPr marL="6350" marR="0" indent="-6350" algn="just">
              <a:lnSpc>
                <a:spcPct val="103000"/>
              </a:lnSpc>
              <a:spcBef>
                <a:spcPts val="0"/>
              </a:spcBef>
              <a:spcAft>
                <a:spcPts val="755"/>
              </a:spcAft>
            </a:pPr>
            <a:endParaRPr lang="en-US" sz="3200" dirty="0">
              <a:solidFill>
                <a:srgbClr val="181717"/>
              </a:solidFill>
              <a:effectLst/>
              <a:latin typeface="Calibri" panose="020F0502020204030204" pitchFamily="34" charset="0"/>
              <a:ea typeface="Calibri" panose="020F0502020204030204" pitchFamily="34" charset="0"/>
            </a:endParaRPr>
          </a:p>
          <a:p>
            <a:endParaRPr lang="en-US" sz="4400" dirty="0"/>
          </a:p>
        </p:txBody>
      </p:sp>
    </p:spTree>
    <p:extLst>
      <p:ext uri="{BB962C8B-B14F-4D97-AF65-F5344CB8AC3E}">
        <p14:creationId xmlns:p14="http://schemas.microsoft.com/office/powerpoint/2010/main" val="3674051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98B8EA-F53B-C71E-3133-6E5C8984762A}"/>
              </a:ext>
            </a:extLst>
          </p:cNvPr>
          <p:cNvSpPr>
            <a:spLocks noGrp="1"/>
          </p:cNvSpPr>
          <p:nvPr>
            <p:ph idx="1"/>
          </p:nvPr>
        </p:nvSpPr>
        <p:spPr>
          <a:xfrm>
            <a:off x="150919" y="195308"/>
            <a:ext cx="11860567" cy="6533965"/>
          </a:xfrm>
        </p:spPr>
        <p:txBody>
          <a:bodyPr>
            <a:normAutofit lnSpcReduction="10000"/>
          </a:bodyPr>
          <a:lstStyle/>
          <a:p>
            <a:pPr marL="0" marR="0" indent="228600" algn="just">
              <a:lnSpc>
                <a:spcPct val="103000"/>
              </a:lnSpc>
              <a:spcBef>
                <a:spcPts val="0"/>
              </a:spcBef>
              <a:spcAft>
                <a:spcPts val="1190"/>
              </a:spcAft>
            </a:pPr>
            <a:r>
              <a:rPr lang="en-US" sz="3600" dirty="0">
                <a:solidFill>
                  <a:srgbClr val="181717"/>
                </a:solidFill>
                <a:effectLst/>
                <a:latin typeface="Calibri" panose="020F0502020204030204" pitchFamily="34" charset="0"/>
                <a:ea typeface="Calibri" panose="020F0502020204030204" pitchFamily="34" charset="0"/>
              </a:rPr>
              <a:t>Soft skills play a vital role for academic and professional success; they help us excel in the workplace and their importance cannot be denied in the emerging information or knowledge society. </a:t>
            </a:r>
          </a:p>
          <a:p>
            <a:pPr marL="0" marR="0" indent="228600" algn="just">
              <a:lnSpc>
                <a:spcPct val="103000"/>
              </a:lnSpc>
              <a:spcBef>
                <a:spcPts val="0"/>
              </a:spcBef>
              <a:spcAft>
                <a:spcPts val="1190"/>
              </a:spcAft>
            </a:pPr>
            <a:r>
              <a:rPr lang="en-US" sz="3600" dirty="0">
                <a:solidFill>
                  <a:srgbClr val="181717"/>
                </a:solidFill>
                <a:effectLst/>
                <a:latin typeface="Calibri" panose="020F0502020204030204" pitchFamily="34" charset="0"/>
                <a:ea typeface="Calibri" panose="020F0502020204030204" pitchFamily="34" charset="0"/>
              </a:rPr>
              <a:t>Soft skills are needed to deal with the external world and to work in a collaborative manner with one’s colleagues.</a:t>
            </a:r>
          </a:p>
          <a:p>
            <a:pPr marL="6350" marR="0" indent="-6350" algn="just">
              <a:lnSpc>
                <a:spcPct val="103000"/>
              </a:lnSpc>
              <a:spcBef>
                <a:spcPts val="0"/>
              </a:spcBef>
              <a:spcAft>
                <a:spcPts val="665"/>
              </a:spcAft>
            </a:pPr>
            <a:r>
              <a:rPr lang="en-US" sz="3600" dirty="0">
                <a:solidFill>
                  <a:srgbClr val="181717"/>
                </a:solidFill>
                <a:effectLst/>
                <a:latin typeface="Calibri" panose="020F0502020204030204" pitchFamily="34" charset="0"/>
                <a:ea typeface="Calibri" panose="020F0502020204030204" pitchFamily="34" charset="0"/>
              </a:rPr>
              <a:t>There are various components that comprise soft skills. Some are inborn such as confidence, friendliness and whether or not someone has a sociable nature, while others are skills that can be taught or improved upon, such as developing effective communication, organization, and social graces.</a:t>
            </a:r>
          </a:p>
          <a:p>
            <a:pPr marL="0" indent="0">
              <a:buNone/>
            </a:pPr>
            <a:endParaRPr lang="en-US" sz="3600" dirty="0"/>
          </a:p>
        </p:txBody>
      </p:sp>
    </p:spTree>
    <p:extLst>
      <p:ext uri="{BB962C8B-B14F-4D97-AF65-F5344CB8AC3E}">
        <p14:creationId xmlns:p14="http://schemas.microsoft.com/office/powerpoint/2010/main" val="2749134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24DE23-0FD0-91A9-8DAB-5524B99AE736}"/>
              </a:ext>
            </a:extLst>
          </p:cNvPr>
          <p:cNvSpPr>
            <a:spLocks noGrp="1"/>
          </p:cNvSpPr>
          <p:nvPr>
            <p:ph idx="1"/>
          </p:nvPr>
        </p:nvSpPr>
        <p:spPr>
          <a:xfrm>
            <a:off x="204186" y="115410"/>
            <a:ext cx="11149614" cy="6498454"/>
          </a:xfrm>
        </p:spPr>
        <p:txBody>
          <a:bodyPr>
            <a:normAutofit/>
          </a:bodyPr>
          <a:lstStyle/>
          <a:p>
            <a:pPr marL="6350" marR="0" indent="-6350" algn="just">
              <a:lnSpc>
                <a:spcPct val="103000"/>
              </a:lnSpc>
              <a:spcBef>
                <a:spcPts val="0"/>
              </a:spcBef>
              <a:spcAft>
                <a:spcPts val="755"/>
              </a:spcAft>
            </a:pPr>
            <a:r>
              <a:rPr lang="en-US" sz="3200" dirty="0">
                <a:solidFill>
                  <a:srgbClr val="181717"/>
                </a:solidFill>
                <a:effectLst/>
                <a:latin typeface="Calibri" panose="020F0502020204030204" pitchFamily="34" charset="0"/>
                <a:ea typeface="Calibri" panose="020F0502020204030204" pitchFamily="34" charset="0"/>
              </a:rPr>
              <a:t>A large number of soft skills are known today. However, a different set of soft skills is required for a specific type/nature of work. For our purpose these may include the following:</a:t>
            </a:r>
          </a:p>
          <a:p>
            <a:pPr marL="342900" marR="0" lvl="0" indent="-342900" algn="just" fontAlgn="base">
              <a:lnSpc>
                <a:spcPct val="103000"/>
              </a:lnSpc>
              <a:spcBef>
                <a:spcPts val="0"/>
              </a:spcBef>
              <a:spcAft>
                <a:spcPts val="40"/>
              </a:spcAft>
              <a:buClr>
                <a:srgbClr val="181717"/>
              </a:buClr>
              <a:buSzPts val="1100"/>
              <a:buFont typeface="Arial" panose="020B0604020202020204" pitchFamily="34" charset="0"/>
              <a:buChar char="•"/>
            </a:pPr>
            <a:r>
              <a:rPr lang="en-US" sz="3200" u="none" strike="noStrike" dirty="0">
                <a:solidFill>
                  <a:srgbClr val="181717"/>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communication skills</a:t>
            </a:r>
          </a:p>
          <a:p>
            <a:pPr marL="342900" marR="0" lvl="0" indent="-342900" algn="just" fontAlgn="base">
              <a:lnSpc>
                <a:spcPct val="103000"/>
              </a:lnSpc>
              <a:spcBef>
                <a:spcPts val="0"/>
              </a:spcBef>
              <a:spcAft>
                <a:spcPts val="40"/>
              </a:spcAft>
              <a:buClr>
                <a:srgbClr val="181717"/>
              </a:buClr>
              <a:buSzPts val="1100"/>
              <a:buFont typeface="Arial" panose="020B0604020202020204" pitchFamily="34" charset="0"/>
              <a:buChar char="•"/>
            </a:pPr>
            <a:r>
              <a:rPr lang="en-US" sz="3200" u="none" strike="noStrike" dirty="0">
                <a:solidFill>
                  <a:srgbClr val="181717"/>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listening skills</a:t>
            </a:r>
          </a:p>
          <a:p>
            <a:pPr marL="342900" marR="0" lvl="0" indent="-342900" algn="just" fontAlgn="base">
              <a:lnSpc>
                <a:spcPct val="103000"/>
              </a:lnSpc>
              <a:spcBef>
                <a:spcPts val="0"/>
              </a:spcBef>
              <a:spcAft>
                <a:spcPts val="40"/>
              </a:spcAft>
              <a:buClr>
                <a:srgbClr val="181717"/>
              </a:buClr>
              <a:buSzPts val="1100"/>
              <a:buFont typeface="Arial" panose="020B0604020202020204" pitchFamily="34" charset="0"/>
              <a:buChar char="•"/>
            </a:pPr>
            <a:r>
              <a:rPr lang="en-US" sz="3200" u="none" strike="noStrike" dirty="0">
                <a:solidFill>
                  <a:srgbClr val="181717"/>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presentation skills</a:t>
            </a:r>
          </a:p>
          <a:p>
            <a:pPr marL="342900" marR="0" lvl="0" indent="-342900" algn="just" fontAlgn="base">
              <a:lnSpc>
                <a:spcPct val="103000"/>
              </a:lnSpc>
              <a:spcBef>
                <a:spcPts val="0"/>
              </a:spcBef>
              <a:spcAft>
                <a:spcPts val="40"/>
              </a:spcAft>
              <a:buClr>
                <a:srgbClr val="181717"/>
              </a:buClr>
              <a:buSzPts val="1100"/>
              <a:buFont typeface="Arial" panose="020B0604020202020204" pitchFamily="34" charset="0"/>
              <a:buChar char="•"/>
            </a:pPr>
            <a:r>
              <a:rPr lang="en-US" sz="3200" u="none" strike="noStrike" dirty="0">
                <a:solidFill>
                  <a:srgbClr val="181717"/>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interpersonal skills</a:t>
            </a:r>
          </a:p>
          <a:p>
            <a:pPr marL="342900" marR="0" lvl="0" indent="-342900" algn="just" fontAlgn="base">
              <a:lnSpc>
                <a:spcPct val="103000"/>
              </a:lnSpc>
              <a:spcBef>
                <a:spcPts val="0"/>
              </a:spcBef>
              <a:spcAft>
                <a:spcPts val="40"/>
              </a:spcAft>
              <a:buClr>
                <a:srgbClr val="181717"/>
              </a:buClr>
              <a:buSzPts val="1100"/>
              <a:buFont typeface="Arial" panose="020B0604020202020204" pitchFamily="34" charset="0"/>
              <a:buChar char="•"/>
            </a:pPr>
            <a:r>
              <a:rPr lang="en-US" sz="3200" u="none" strike="noStrike" dirty="0">
                <a:solidFill>
                  <a:srgbClr val="181717"/>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team skills</a:t>
            </a:r>
          </a:p>
          <a:p>
            <a:pPr marL="342900" marR="0" lvl="0" indent="-342900" algn="just" fontAlgn="base">
              <a:lnSpc>
                <a:spcPct val="103000"/>
              </a:lnSpc>
              <a:spcBef>
                <a:spcPts val="0"/>
              </a:spcBef>
              <a:spcAft>
                <a:spcPts val="40"/>
              </a:spcAft>
              <a:buClr>
                <a:srgbClr val="181717"/>
              </a:buClr>
              <a:buSzPts val="1100"/>
              <a:buFont typeface="Arial" panose="020B0604020202020204" pitchFamily="34" charset="0"/>
              <a:buChar char="•"/>
            </a:pPr>
            <a:r>
              <a:rPr lang="en-US" sz="3200" u="none" strike="noStrike" dirty="0">
                <a:solidFill>
                  <a:srgbClr val="181717"/>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leadership skills</a:t>
            </a:r>
          </a:p>
          <a:p>
            <a:pPr marL="342900" marR="0" lvl="0" indent="-342900" algn="just" fontAlgn="base">
              <a:lnSpc>
                <a:spcPct val="103000"/>
              </a:lnSpc>
              <a:spcBef>
                <a:spcPts val="0"/>
              </a:spcBef>
              <a:spcAft>
                <a:spcPts val="650"/>
              </a:spcAft>
              <a:buClr>
                <a:srgbClr val="181717"/>
              </a:buClr>
              <a:buSzPts val="1100"/>
              <a:buFont typeface="Arial" panose="020B0604020202020204" pitchFamily="34" charset="0"/>
              <a:buChar char="•"/>
            </a:pPr>
            <a:r>
              <a:rPr lang="en-US" sz="3200" u="none" strike="noStrike" dirty="0">
                <a:solidFill>
                  <a:srgbClr val="181717"/>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Etiquette/mannerism/politeness </a:t>
            </a:r>
          </a:p>
          <a:p>
            <a:pPr marL="342900" marR="0" lvl="0" indent="-342900" algn="just" fontAlgn="base">
              <a:lnSpc>
                <a:spcPct val="103000"/>
              </a:lnSpc>
              <a:spcBef>
                <a:spcPts val="0"/>
              </a:spcBef>
              <a:spcAft>
                <a:spcPts val="650"/>
              </a:spcAft>
              <a:buClr>
                <a:srgbClr val="181717"/>
              </a:buClr>
              <a:buSzPts val="1100"/>
              <a:buFont typeface="Arial" panose="020B0604020202020204" pitchFamily="34" charset="0"/>
              <a:buChar char="•"/>
            </a:pPr>
            <a:r>
              <a:rPr lang="en-US" sz="3200" u="none" strike="noStrike" dirty="0">
                <a:solidFill>
                  <a:srgbClr val="181717"/>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cross-cultural skills </a:t>
            </a:r>
          </a:p>
          <a:p>
            <a:pPr marL="342900" marR="0" lvl="0" indent="-342900" algn="just" fontAlgn="base">
              <a:lnSpc>
                <a:spcPct val="103000"/>
              </a:lnSpc>
              <a:spcBef>
                <a:spcPts val="0"/>
              </a:spcBef>
              <a:spcAft>
                <a:spcPts val="650"/>
              </a:spcAft>
              <a:buClr>
                <a:srgbClr val="181717"/>
              </a:buClr>
              <a:buSzPts val="1100"/>
              <a:buFont typeface="Arial" panose="020B0604020202020204" pitchFamily="34" charset="0"/>
              <a:buChar char="•"/>
            </a:pPr>
            <a:r>
              <a:rPr lang="en-US" sz="3200" u="none" strike="noStrike" dirty="0">
                <a:solidFill>
                  <a:srgbClr val="181717"/>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language skills, etc.</a:t>
            </a:r>
          </a:p>
          <a:p>
            <a:pPr marL="0" indent="0">
              <a:buNone/>
            </a:pPr>
            <a:endParaRPr lang="en-US" sz="3200" dirty="0"/>
          </a:p>
        </p:txBody>
      </p:sp>
    </p:spTree>
    <p:extLst>
      <p:ext uri="{BB962C8B-B14F-4D97-AF65-F5344CB8AC3E}">
        <p14:creationId xmlns:p14="http://schemas.microsoft.com/office/powerpoint/2010/main" val="1532142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TotalTime>
  <Words>879</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Noto Sans</vt:lpstr>
      <vt:lpstr>system-ui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 Skills in Communication</vt:lpstr>
    </vt:vector>
  </TitlesOfParts>
  <Company>Deftones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dc:creator>
  <cp:lastModifiedBy>Suresh Dhakal</cp:lastModifiedBy>
  <cp:revision>158</cp:revision>
  <dcterms:created xsi:type="dcterms:W3CDTF">2017-01-21T10:59:14Z</dcterms:created>
  <dcterms:modified xsi:type="dcterms:W3CDTF">2023-01-18T12:56:56Z</dcterms:modified>
</cp:coreProperties>
</file>