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8" r:id="rId2"/>
    <p:sldId id="319" r:id="rId3"/>
    <p:sldId id="320" r:id="rId4"/>
    <p:sldId id="326" r:id="rId5"/>
    <p:sldId id="327" r:id="rId6"/>
    <p:sldId id="328" r:id="rId7"/>
    <p:sldId id="330" r:id="rId8"/>
    <p:sldId id="331" r:id="rId9"/>
    <p:sldId id="337" r:id="rId10"/>
    <p:sldId id="362" r:id="rId11"/>
    <p:sldId id="364" r:id="rId12"/>
    <p:sldId id="366" r:id="rId13"/>
    <p:sldId id="367" r:id="rId14"/>
    <p:sldId id="368" r:id="rId15"/>
    <p:sldId id="370" r:id="rId16"/>
    <p:sldId id="371" r:id="rId17"/>
    <p:sldId id="372" r:id="rId18"/>
    <p:sldId id="373" r:id="rId19"/>
    <p:sldId id="374" r:id="rId20"/>
    <p:sldId id="329" r:id="rId21"/>
    <p:sldId id="332" r:id="rId22"/>
    <p:sldId id="375" r:id="rId23"/>
    <p:sldId id="333" r:id="rId24"/>
    <p:sldId id="334" r:id="rId25"/>
    <p:sldId id="335" r:id="rId26"/>
    <p:sldId id="33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55" autoAdjust="0"/>
  </p:normalViewPr>
  <p:slideViewPr>
    <p:cSldViewPr snapToGrid="0">
      <p:cViewPr varScale="1">
        <p:scale>
          <a:sx n="86" d="100"/>
          <a:sy n="86" d="100"/>
        </p:scale>
        <p:origin x="98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91E05-8488-4C46-A060-12A4230526F8}" type="datetimeFigureOut">
              <a:rPr lang="en-GB" smtClean="0"/>
              <a:pPr/>
              <a:t>02/01/2023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5F384-2BD2-4CEA-B40A-8775E021D5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7D4E2-7F2A-3345-B28D-7A3A144C0B0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261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7D4E2-7F2A-3345-B28D-7A3A144C0B0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0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7D4E2-7F2A-3345-B28D-7A3A144C0B0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18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7D4E2-7F2A-3345-B28D-7A3A144C0B0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7D4E2-7F2A-3345-B28D-7A3A144C0B0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2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900" dirty="0"/>
              <a:t>A Compound Subject is a two-part subject connected by: And Or Either…or Neither… nor Not only… but [also]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7D4E2-7F2A-3345-B28D-7A3A144C0B0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34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7D4E2-7F2A-3345-B28D-7A3A144C0B0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229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7D4E2-7F2A-3345-B28D-7A3A144C0B0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7D4E2-7F2A-3345-B28D-7A3A144C0B0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3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7D4E2-7F2A-3345-B28D-7A3A144C0B0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4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6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9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3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8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19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02/01/2023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03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3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02/01/2023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3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45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F21-A0E9-433C-93B1-3DD4B2A9A904}" type="datetimeFigureOut">
              <a:rPr lang="en-GB" smtClean="0"/>
              <a:pPr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9F21-A0E9-433C-93B1-3DD4B2A9A904}" type="datetimeFigureOut">
              <a:rPr lang="en-GB" smtClean="0"/>
              <a:pPr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8BD5-29F7-4A44-AA65-6FE937AC14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8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erencebetween.com/difference-between-adjective-and-vs-abstract-noun/" TargetMode="External"/><Relationship Id="rId2" Type="http://schemas.openxmlformats.org/officeDocument/2006/relationships/hyperlink" Target="https://www.differencebetween.com/difference-between-nouns-and-vs-proper-nou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fferencebetween.com/difference-between-suffix-and-vs-prefix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049" y="204185"/>
            <a:ext cx="11496582" cy="63312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Unit- 1   Grammar</a:t>
            </a:r>
          </a:p>
          <a:p>
            <a:pPr marL="0" indent="0">
              <a:buNone/>
            </a:pPr>
            <a:r>
              <a:rPr lang="en-US" sz="3600" b="1" dirty="0"/>
              <a:t>			</a:t>
            </a:r>
            <a:r>
              <a:rPr lang="en-US" sz="3600" b="1" u="sng" dirty="0"/>
              <a:t>Fundamental of sentences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/>
              <a:t>What is sentence? What are its elements?</a:t>
            </a:r>
            <a:endParaRPr lang="en-US" sz="3600" b="1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/>
              <a:t>A sentence expresses a statement, a command, a question, a wish or an exclamation. </a:t>
            </a:r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Subject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the predicate </a:t>
            </a:r>
            <a:r>
              <a:rPr lang="en-US" b="1" dirty="0"/>
              <a:t>are two essential elements of sentence. </a:t>
            </a:r>
          </a:p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The Subject:- 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/>
              <a:t>-tells who or what is being discussed.</a:t>
            </a:r>
          </a:p>
          <a:p>
            <a:pPr>
              <a:buNone/>
            </a:pPr>
            <a:r>
              <a:rPr lang="en-US" b="1" dirty="0"/>
              <a:t>	-has its three types: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	a. The simple subject:- </a:t>
            </a:r>
            <a:r>
              <a:rPr lang="en-US" b="1" dirty="0"/>
              <a:t>includes  only the main noun or pronoun  as subject. E.g. </a:t>
            </a:r>
            <a:r>
              <a:rPr lang="en-US" b="1" u="sng" dirty="0" err="1"/>
              <a:t>Shila</a:t>
            </a:r>
            <a:r>
              <a:rPr lang="en-US" b="1" dirty="0"/>
              <a:t> dances.</a:t>
            </a:r>
          </a:p>
          <a:p>
            <a:pPr algn="just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b. The complete subject:-</a:t>
            </a:r>
            <a:r>
              <a:rPr lang="en-US" b="1" dirty="0"/>
              <a:t> includes all words related directly to the subject. </a:t>
            </a:r>
            <a:r>
              <a:rPr lang="en-US" b="1" dirty="0" err="1"/>
              <a:t>E.g</a:t>
            </a:r>
            <a:r>
              <a:rPr lang="en-US" b="1" dirty="0"/>
              <a:t> </a:t>
            </a:r>
            <a:r>
              <a:rPr lang="en-US" b="1" u="sng" dirty="0"/>
              <a:t>The beautiful vase </a:t>
            </a:r>
            <a:r>
              <a:rPr lang="en-US" b="1" dirty="0"/>
              <a:t>fell from the table( ‘vase’ is main noun and ‘The beautiful’ is related to the subject)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C9DD3D-2FC7-514E-AC43-E7410BE9EF65}"/>
              </a:ext>
            </a:extLst>
          </p:cNvPr>
          <p:cNvGrpSpPr/>
          <p:nvPr/>
        </p:nvGrpSpPr>
        <p:grpSpPr>
          <a:xfrm>
            <a:off x="-5139" y="119550"/>
            <a:ext cx="580573" cy="386869"/>
            <a:chOff x="5805714" y="609691"/>
            <a:chExt cx="580573" cy="3868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5B7DA9-4646-7343-BD96-E295BCAE513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9786043-734C-7B44-B559-1CF3C84AD7F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861809-6364-8149-AB12-6DC3FDE8521E}"/>
              </a:ext>
            </a:extLst>
          </p:cNvPr>
          <p:cNvGrpSpPr/>
          <p:nvPr/>
        </p:nvGrpSpPr>
        <p:grpSpPr>
          <a:xfrm>
            <a:off x="-5139" y="430573"/>
            <a:ext cx="580573" cy="386869"/>
            <a:chOff x="5805714" y="609691"/>
            <a:chExt cx="580573" cy="386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463258-3368-A249-886C-9571260F958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0BE0AB1-5FC7-8F42-8EEA-077368FCE7B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CC9222-A79F-7449-98D3-12FB955F307B}"/>
              </a:ext>
            </a:extLst>
          </p:cNvPr>
          <p:cNvGrpSpPr/>
          <p:nvPr/>
        </p:nvGrpSpPr>
        <p:grpSpPr>
          <a:xfrm>
            <a:off x="-5139" y="741596"/>
            <a:ext cx="580573" cy="386869"/>
            <a:chOff x="5805714" y="609691"/>
            <a:chExt cx="580573" cy="386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ADDC2-A80E-A74A-9999-F82500E4D58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829D76E-2302-B94A-AF29-C7D01AA904A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6A6C2-E126-5349-8076-E47D54194DA9}"/>
              </a:ext>
            </a:extLst>
          </p:cNvPr>
          <p:cNvGrpSpPr/>
          <p:nvPr/>
        </p:nvGrpSpPr>
        <p:grpSpPr>
          <a:xfrm>
            <a:off x="-5139" y="1052619"/>
            <a:ext cx="580573" cy="386869"/>
            <a:chOff x="5805714" y="609691"/>
            <a:chExt cx="580573" cy="386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8851E-5A19-544F-AE2F-C48AA2309AA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3909217-3CD1-054B-A20A-675A2B76A51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A04966-5210-3842-B447-0DDD15DA9C10}"/>
              </a:ext>
            </a:extLst>
          </p:cNvPr>
          <p:cNvGrpSpPr/>
          <p:nvPr/>
        </p:nvGrpSpPr>
        <p:grpSpPr>
          <a:xfrm>
            <a:off x="-5139" y="1363642"/>
            <a:ext cx="580573" cy="386869"/>
            <a:chOff x="5805714" y="609691"/>
            <a:chExt cx="580573" cy="38686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FD71-738E-B943-B27C-CD5DD2548AB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896261E-3F61-4645-BB11-420B7B2A6A2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8E3489-BDB1-9C40-93BA-60F273F9CD49}"/>
              </a:ext>
            </a:extLst>
          </p:cNvPr>
          <p:cNvGrpSpPr/>
          <p:nvPr/>
        </p:nvGrpSpPr>
        <p:grpSpPr>
          <a:xfrm>
            <a:off x="-5139" y="1674665"/>
            <a:ext cx="580573" cy="386869"/>
            <a:chOff x="5805714" y="609691"/>
            <a:chExt cx="580573" cy="386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7C5B0E-B7F2-F84C-AE32-BF3F4ABBDC5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17D7091-7EB8-4A4B-BA1F-ECAE8EA1F44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062E9F-B3A6-6C42-81B2-5950516BC91C}"/>
              </a:ext>
            </a:extLst>
          </p:cNvPr>
          <p:cNvGrpSpPr/>
          <p:nvPr/>
        </p:nvGrpSpPr>
        <p:grpSpPr>
          <a:xfrm>
            <a:off x="-5139" y="1985688"/>
            <a:ext cx="580573" cy="386869"/>
            <a:chOff x="5805714" y="609691"/>
            <a:chExt cx="580573" cy="3868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10CE2C-E5B7-D345-A885-1C030D58DAA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663192A-A017-3246-934C-1C54993F151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AAB25-E847-CE40-8B2D-35938FF7F0E5}"/>
              </a:ext>
            </a:extLst>
          </p:cNvPr>
          <p:cNvGrpSpPr/>
          <p:nvPr/>
        </p:nvGrpSpPr>
        <p:grpSpPr>
          <a:xfrm>
            <a:off x="-5139" y="2296711"/>
            <a:ext cx="580573" cy="386869"/>
            <a:chOff x="5805714" y="609691"/>
            <a:chExt cx="580573" cy="386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7431EF-64E0-164C-8504-E83503B7B6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2C0CEA39-1A56-4747-9FA3-89876333A8B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AD148-B3CA-A843-80CC-E19F33C908C8}"/>
              </a:ext>
            </a:extLst>
          </p:cNvPr>
          <p:cNvGrpSpPr/>
          <p:nvPr/>
        </p:nvGrpSpPr>
        <p:grpSpPr>
          <a:xfrm>
            <a:off x="-5139" y="2607734"/>
            <a:ext cx="580573" cy="386869"/>
            <a:chOff x="5805714" y="609691"/>
            <a:chExt cx="580573" cy="3868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4011B9-F9FB-3642-AAE6-A936D3E4336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305413F-DE24-A742-AC18-A23F6D3612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8C5063-96DB-4041-A720-D0DAC5F38896}"/>
              </a:ext>
            </a:extLst>
          </p:cNvPr>
          <p:cNvGrpSpPr/>
          <p:nvPr/>
        </p:nvGrpSpPr>
        <p:grpSpPr>
          <a:xfrm>
            <a:off x="-5139" y="2918757"/>
            <a:ext cx="580573" cy="386869"/>
            <a:chOff x="5805714" y="609691"/>
            <a:chExt cx="580573" cy="3868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65FC47-1C62-BB4E-B53D-700DAAE65F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4C449B6-B3C6-2C4C-873D-62896AFD4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AD7F8C-FA0C-D345-A920-417DA5791354}"/>
              </a:ext>
            </a:extLst>
          </p:cNvPr>
          <p:cNvGrpSpPr/>
          <p:nvPr/>
        </p:nvGrpSpPr>
        <p:grpSpPr>
          <a:xfrm>
            <a:off x="-5139" y="3229780"/>
            <a:ext cx="580573" cy="386869"/>
            <a:chOff x="5805714" y="609691"/>
            <a:chExt cx="580573" cy="38686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999E7C-F332-8D45-A4D2-0FB0FAAA2DF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31695E9-0510-1C4C-B6FA-3FE0743D5A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99A15E-9BB7-6A4B-A915-9300F47CBDFD}"/>
              </a:ext>
            </a:extLst>
          </p:cNvPr>
          <p:cNvGrpSpPr/>
          <p:nvPr/>
        </p:nvGrpSpPr>
        <p:grpSpPr>
          <a:xfrm>
            <a:off x="-5139" y="3540803"/>
            <a:ext cx="580573" cy="386869"/>
            <a:chOff x="5805714" y="609691"/>
            <a:chExt cx="580573" cy="38686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F557AE-FBFB-5643-A96B-44519CAC75B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A78B3CD-6586-A249-A778-FA58CA5A6DE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E775AE-6F9D-9C43-B059-A6E854E620E8}"/>
              </a:ext>
            </a:extLst>
          </p:cNvPr>
          <p:cNvGrpSpPr/>
          <p:nvPr/>
        </p:nvGrpSpPr>
        <p:grpSpPr>
          <a:xfrm>
            <a:off x="-5139" y="3851826"/>
            <a:ext cx="580573" cy="386869"/>
            <a:chOff x="5805714" y="609691"/>
            <a:chExt cx="580573" cy="38686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9AB3D3-82C0-4A4D-8D9D-AFBCC3D370FA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2C31948-3A18-2447-A558-2D8124C6606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9DF36D-0B85-FF41-8941-B790412C1973}"/>
              </a:ext>
            </a:extLst>
          </p:cNvPr>
          <p:cNvGrpSpPr/>
          <p:nvPr/>
        </p:nvGrpSpPr>
        <p:grpSpPr>
          <a:xfrm>
            <a:off x="-5139" y="4162849"/>
            <a:ext cx="580573" cy="386869"/>
            <a:chOff x="5805714" y="609691"/>
            <a:chExt cx="580573" cy="3868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0613F5-6205-8D4B-BCF4-760E897076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74071EB-28A7-7F49-8596-CFBFFC56C7D1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3B142-DE39-AB4C-83D2-E1EEBC6DEF08}"/>
              </a:ext>
            </a:extLst>
          </p:cNvPr>
          <p:cNvGrpSpPr/>
          <p:nvPr/>
        </p:nvGrpSpPr>
        <p:grpSpPr>
          <a:xfrm>
            <a:off x="-5139" y="4473872"/>
            <a:ext cx="580573" cy="386869"/>
            <a:chOff x="5805714" y="609691"/>
            <a:chExt cx="580573" cy="38686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46DF2A-E614-5B4F-8E2E-717B7168517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B8CC933E-D3DD-6846-AFD2-9E998B45270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7A6F3E-EECA-7C41-9612-3FAD67C41C6A}"/>
              </a:ext>
            </a:extLst>
          </p:cNvPr>
          <p:cNvGrpSpPr/>
          <p:nvPr/>
        </p:nvGrpSpPr>
        <p:grpSpPr>
          <a:xfrm>
            <a:off x="-5139" y="4784895"/>
            <a:ext cx="580573" cy="386869"/>
            <a:chOff x="5805714" y="609691"/>
            <a:chExt cx="580573" cy="38686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4A262B-8359-4440-81F4-354EAA6B879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A39A9C8-733A-4E45-8FCD-A06F31DE420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3983DA-C90E-8B40-BEDE-4D6E5B2CB794}"/>
              </a:ext>
            </a:extLst>
          </p:cNvPr>
          <p:cNvGrpSpPr/>
          <p:nvPr/>
        </p:nvGrpSpPr>
        <p:grpSpPr>
          <a:xfrm>
            <a:off x="-5139" y="5095918"/>
            <a:ext cx="580573" cy="386869"/>
            <a:chOff x="5805714" y="609691"/>
            <a:chExt cx="580573" cy="38686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0D44B2-1317-E744-9A04-FEC7F9084EB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D788EF5-DDFE-504F-B1E9-FF955DF3EA96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180D59-529C-6B49-955F-77856E0B8E0C}"/>
              </a:ext>
            </a:extLst>
          </p:cNvPr>
          <p:cNvGrpSpPr/>
          <p:nvPr/>
        </p:nvGrpSpPr>
        <p:grpSpPr>
          <a:xfrm>
            <a:off x="-5139" y="5406941"/>
            <a:ext cx="580573" cy="386869"/>
            <a:chOff x="5805714" y="609691"/>
            <a:chExt cx="580573" cy="38686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30EF19-EB80-8645-B3D5-9F38C461FD7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5343F2F6-CBE1-6449-8F0C-510A567AC8C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A3C2EF-F3D4-4449-9735-87A10CC70FCC}"/>
              </a:ext>
            </a:extLst>
          </p:cNvPr>
          <p:cNvGrpSpPr/>
          <p:nvPr/>
        </p:nvGrpSpPr>
        <p:grpSpPr>
          <a:xfrm>
            <a:off x="-5139" y="5717964"/>
            <a:ext cx="580573" cy="386869"/>
            <a:chOff x="5805714" y="609691"/>
            <a:chExt cx="580573" cy="38686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F01EF4-ADC6-DC48-9414-3C4527B4265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3FDC4A7-6A66-1E4E-BC42-8DBB4ED1E29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7E3DF1-F01A-7848-8C5F-E7D9714ED786}"/>
              </a:ext>
            </a:extLst>
          </p:cNvPr>
          <p:cNvGrpSpPr/>
          <p:nvPr/>
        </p:nvGrpSpPr>
        <p:grpSpPr>
          <a:xfrm>
            <a:off x="-5139" y="6028987"/>
            <a:ext cx="580573" cy="386869"/>
            <a:chOff x="5805714" y="609691"/>
            <a:chExt cx="580573" cy="38686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BC01896-412A-F247-AF63-BEC3924E872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1D3FD90-5D84-B348-8BFC-924E70C3963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68E67D-1504-6248-92C9-D2B2F89FF359}"/>
              </a:ext>
            </a:extLst>
          </p:cNvPr>
          <p:cNvGrpSpPr/>
          <p:nvPr/>
        </p:nvGrpSpPr>
        <p:grpSpPr>
          <a:xfrm>
            <a:off x="-5139" y="6340004"/>
            <a:ext cx="580573" cy="386869"/>
            <a:chOff x="5805714" y="609691"/>
            <a:chExt cx="580573" cy="38686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018D6A-8C0F-864E-B642-4449069FEDA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7D5EA4A-A83C-6243-9B7A-407B84B7C32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923999F-158B-404B-AE47-53EFDF25FF12}"/>
              </a:ext>
            </a:extLst>
          </p:cNvPr>
          <p:cNvSpPr txBox="1"/>
          <p:nvPr/>
        </p:nvSpPr>
        <p:spPr>
          <a:xfrm>
            <a:off x="13491148" y="-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286BEE-E2A3-2D40-9184-EF893BD7CDFB}"/>
              </a:ext>
            </a:extLst>
          </p:cNvPr>
          <p:cNvSpPr txBox="1"/>
          <p:nvPr/>
        </p:nvSpPr>
        <p:spPr>
          <a:xfrm>
            <a:off x="10687987" y="79983"/>
            <a:ext cx="14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[Page. 42]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8932A2-3B17-8548-B05E-5054C6827EC8}"/>
              </a:ext>
            </a:extLst>
          </p:cNvPr>
          <p:cNvSpPr txBox="1"/>
          <p:nvPr/>
        </p:nvSpPr>
        <p:spPr>
          <a:xfrm>
            <a:off x="5186363" y="1143000"/>
            <a:ext cx="1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726181" y="79983"/>
            <a:ext cx="6691954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What are the components of a sentence?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33618" y="3633894"/>
            <a:ext cx="895838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Verbs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Object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[Direct and Indirect]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Complement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Subject Complement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Object Complement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Adverbial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698271" y="1961275"/>
            <a:ext cx="2505847" cy="3017054"/>
            <a:chOff x="698271" y="1961275"/>
            <a:chExt cx="2505847" cy="3017054"/>
          </a:xfrm>
        </p:grpSpPr>
        <p:sp>
          <p:nvSpPr>
            <p:cNvPr id="68" name="Flowchart: Process 67"/>
            <p:cNvSpPr/>
            <p:nvPr/>
          </p:nvSpPr>
          <p:spPr>
            <a:xfrm>
              <a:off x="698271" y="1961275"/>
              <a:ext cx="525847" cy="3017054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Lucida Bright" panose="02040603070505020404" pitchFamily="18" charset="0"/>
                  <a:cs typeface="Lucida Bright" panose="02040603070505020404" pitchFamily="18" charset="0"/>
                </a:rPr>
                <a:t>Elements 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1224118" y="1990771"/>
              <a:ext cx="198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224118" y="4948833"/>
              <a:ext cx="198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253619" y="2119731"/>
              <a:ext cx="1950499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Subject</a:t>
              </a:r>
              <a:endParaRPr lang="en-GB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3618" y="4415275"/>
              <a:ext cx="1950499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Predicate</a:t>
              </a:r>
              <a:endParaRPr lang="en-GB" sz="2400" b="1" dirty="0"/>
            </a:p>
          </p:txBody>
        </p:sp>
      </p:grpSp>
      <p:sp>
        <p:nvSpPr>
          <p:cNvPr id="72" name="Line Callout 1 (Border and Accent Bar) 71"/>
          <p:cNvSpPr/>
          <p:nvPr/>
        </p:nvSpPr>
        <p:spPr>
          <a:xfrm>
            <a:off x="8701548" y="503145"/>
            <a:ext cx="3303639" cy="280248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Subject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Predicate</a:t>
            </a:r>
          </a:p>
          <a:p>
            <a:pPr lvl="1"/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Verbs</a:t>
            </a:r>
          </a:p>
          <a:p>
            <a:pPr lvl="1"/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Object</a:t>
            </a:r>
          </a:p>
          <a:p>
            <a:pPr lvl="1"/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Complement</a:t>
            </a:r>
          </a:p>
          <a:p>
            <a:pPr lvl="1"/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Adverbials </a:t>
            </a:r>
          </a:p>
        </p:txBody>
      </p:sp>
    </p:spTree>
    <p:extLst>
      <p:ext uri="{BB962C8B-B14F-4D97-AF65-F5344CB8AC3E}">
        <p14:creationId xmlns:p14="http://schemas.microsoft.com/office/powerpoint/2010/main" val="3671025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C9DD3D-2FC7-514E-AC43-E7410BE9EF65}"/>
              </a:ext>
            </a:extLst>
          </p:cNvPr>
          <p:cNvGrpSpPr/>
          <p:nvPr/>
        </p:nvGrpSpPr>
        <p:grpSpPr>
          <a:xfrm>
            <a:off x="-5139" y="119550"/>
            <a:ext cx="580573" cy="386869"/>
            <a:chOff x="5805714" y="609691"/>
            <a:chExt cx="580573" cy="3868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5B7DA9-4646-7343-BD96-E295BCAE513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9786043-734C-7B44-B559-1CF3C84AD7F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861809-6364-8149-AB12-6DC3FDE8521E}"/>
              </a:ext>
            </a:extLst>
          </p:cNvPr>
          <p:cNvGrpSpPr/>
          <p:nvPr/>
        </p:nvGrpSpPr>
        <p:grpSpPr>
          <a:xfrm>
            <a:off x="-5139" y="430573"/>
            <a:ext cx="580573" cy="386869"/>
            <a:chOff x="5805714" y="609691"/>
            <a:chExt cx="580573" cy="386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463258-3368-A249-886C-9571260F958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0BE0AB1-5FC7-8F42-8EEA-077368FCE7B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CC9222-A79F-7449-98D3-12FB955F307B}"/>
              </a:ext>
            </a:extLst>
          </p:cNvPr>
          <p:cNvGrpSpPr/>
          <p:nvPr/>
        </p:nvGrpSpPr>
        <p:grpSpPr>
          <a:xfrm>
            <a:off x="-5139" y="741596"/>
            <a:ext cx="580573" cy="386869"/>
            <a:chOff x="5805714" y="609691"/>
            <a:chExt cx="580573" cy="386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ADDC2-A80E-A74A-9999-F82500E4D58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829D76E-2302-B94A-AF29-C7D01AA904A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6A6C2-E126-5349-8076-E47D54194DA9}"/>
              </a:ext>
            </a:extLst>
          </p:cNvPr>
          <p:cNvGrpSpPr/>
          <p:nvPr/>
        </p:nvGrpSpPr>
        <p:grpSpPr>
          <a:xfrm>
            <a:off x="-5139" y="1052619"/>
            <a:ext cx="580573" cy="386869"/>
            <a:chOff x="5805714" y="609691"/>
            <a:chExt cx="580573" cy="386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8851E-5A19-544F-AE2F-C48AA2309AA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3909217-3CD1-054B-A20A-675A2B76A51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A04966-5210-3842-B447-0DDD15DA9C10}"/>
              </a:ext>
            </a:extLst>
          </p:cNvPr>
          <p:cNvGrpSpPr/>
          <p:nvPr/>
        </p:nvGrpSpPr>
        <p:grpSpPr>
          <a:xfrm>
            <a:off x="-5139" y="1363642"/>
            <a:ext cx="580573" cy="386869"/>
            <a:chOff x="5805714" y="609691"/>
            <a:chExt cx="580573" cy="38686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FD71-738E-B943-B27C-CD5DD2548AB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896261E-3F61-4645-BB11-420B7B2A6A2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8E3489-BDB1-9C40-93BA-60F273F9CD49}"/>
              </a:ext>
            </a:extLst>
          </p:cNvPr>
          <p:cNvGrpSpPr/>
          <p:nvPr/>
        </p:nvGrpSpPr>
        <p:grpSpPr>
          <a:xfrm>
            <a:off x="-5139" y="1674665"/>
            <a:ext cx="580573" cy="386869"/>
            <a:chOff x="5805714" y="609691"/>
            <a:chExt cx="580573" cy="386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7C5B0E-B7F2-F84C-AE32-BF3F4ABBDC5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17D7091-7EB8-4A4B-BA1F-ECAE8EA1F44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062E9F-B3A6-6C42-81B2-5950516BC91C}"/>
              </a:ext>
            </a:extLst>
          </p:cNvPr>
          <p:cNvGrpSpPr/>
          <p:nvPr/>
        </p:nvGrpSpPr>
        <p:grpSpPr>
          <a:xfrm>
            <a:off x="-5139" y="1985688"/>
            <a:ext cx="580573" cy="386869"/>
            <a:chOff x="5805714" y="609691"/>
            <a:chExt cx="580573" cy="3868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10CE2C-E5B7-D345-A885-1C030D58DAA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663192A-A017-3246-934C-1C54993F151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AAB25-E847-CE40-8B2D-35938FF7F0E5}"/>
              </a:ext>
            </a:extLst>
          </p:cNvPr>
          <p:cNvGrpSpPr/>
          <p:nvPr/>
        </p:nvGrpSpPr>
        <p:grpSpPr>
          <a:xfrm>
            <a:off x="-5139" y="2296711"/>
            <a:ext cx="580573" cy="386869"/>
            <a:chOff x="5805714" y="609691"/>
            <a:chExt cx="580573" cy="386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7431EF-64E0-164C-8504-E83503B7B6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2C0CEA39-1A56-4747-9FA3-89876333A8B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AD148-B3CA-A843-80CC-E19F33C908C8}"/>
              </a:ext>
            </a:extLst>
          </p:cNvPr>
          <p:cNvGrpSpPr/>
          <p:nvPr/>
        </p:nvGrpSpPr>
        <p:grpSpPr>
          <a:xfrm>
            <a:off x="-5139" y="2607734"/>
            <a:ext cx="580573" cy="386869"/>
            <a:chOff x="5805714" y="609691"/>
            <a:chExt cx="580573" cy="3868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4011B9-F9FB-3642-AAE6-A936D3E4336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305413F-DE24-A742-AC18-A23F6D3612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8C5063-96DB-4041-A720-D0DAC5F38896}"/>
              </a:ext>
            </a:extLst>
          </p:cNvPr>
          <p:cNvGrpSpPr/>
          <p:nvPr/>
        </p:nvGrpSpPr>
        <p:grpSpPr>
          <a:xfrm>
            <a:off x="-5139" y="2918757"/>
            <a:ext cx="580573" cy="386869"/>
            <a:chOff x="5805714" y="609691"/>
            <a:chExt cx="580573" cy="3868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65FC47-1C62-BB4E-B53D-700DAAE65F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4C449B6-B3C6-2C4C-873D-62896AFD4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AD7F8C-FA0C-D345-A920-417DA5791354}"/>
              </a:ext>
            </a:extLst>
          </p:cNvPr>
          <p:cNvGrpSpPr/>
          <p:nvPr/>
        </p:nvGrpSpPr>
        <p:grpSpPr>
          <a:xfrm>
            <a:off x="-5139" y="3229780"/>
            <a:ext cx="580573" cy="386869"/>
            <a:chOff x="5805714" y="609691"/>
            <a:chExt cx="580573" cy="38686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999E7C-F332-8D45-A4D2-0FB0FAAA2DF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31695E9-0510-1C4C-B6FA-3FE0743D5A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99A15E-9BB7-6A4B-A915-9300F47CBDFD}"/>
              </a:ext>
            </a:extLst>
          </p:cNvPr>
          <p:cNvGrpSpPr/>
          <p:nvPr/>
        </p:nvGrpSpPr>
        <p:grpSpPr>
          <a:xfrm>
            <a:off x="-5139" y="3540803"/>
            <a:ext cx="580573" cy="386869"/>
            <a:chOff x="5805714" y="609691"/>
            <a:chExt cx="580573" cy="38686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F557AE-FBFB-5643-A96B-44519CAC75B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A78B3CD-6586-A249-A778-FA58CA5A6DE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E775AE-6F9D-9C43-B059-A6E854E620E8}"/>
              </a:ext>
            </a:extLst>
          </p:cNvPr>
          <p:cNvGrpSpPr/>
          <p:nvPr/>
        </p:nvGrpSpPr>
        <p:grpSpPr>
          <a:xfrm>
            <a:off x="-5139" y="3851826"/>
            <a:ext cx="580573" cy="386869"/>
            <a:chOff x="5805714" y="609691"/>
            <a:chExt cx="580573" cy="38686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9AB3D3-82C0-4A4D-8D9D-AFBCC3D370FA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2C31948-3A18-2447-A558-2D8124C6606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9DF36D-0B85-FF41-8941-B790412C1973}"/>
              </a:ext>
            </a:extLst>
          </p:cNvPr>
          <p:cNvGrpSpPr/>
          <p:nvPr/>
        </p:nvGrpSpPr>
        <p:grpSpPr>
          <a:xfrm>
            <a:off x="-5139" y="4162849"/>
            <a:ext cx="580573" cy="386869"/>
            <a:chOff x="5805714" y="609691"/>
            <a:chExt cx="580573" cy="3868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0613F5-6205-8D4B-BCF4-760E897076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74071EB-28A7-7F49-8596-CFBFFC56C7D1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3B142-DE39-AB4C-83D2-E1EEBC6DEF08}"/>
              </a:ext>
            </a:extLst>
          </p:cNvPr>
          <p:cNvGrpSpPr/>
          <p:nvPr/>
        </p:nvGrpSpPr>
        <p:grpSpPr>
          <a:xfrm>
            <a:off x="-5139" y="4473872"/>
            <a:ext cx="580573" cy="386869"/>
            <a:chOff x="5805714" y="609691"/>
            <a:chExt cx="580573" cy="38686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46DF2A-E614-5B4F-8E2E-717B7168517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B8CC933E-D3DD-6846-AFD2-9E998B45270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7A6F3E-EECA-7C41-9612-3FAD67C41C6A}"/>
              </a:ext>
            </a:extLst>
          </p:cNvPr>
          <p:cNvGrpSpPr/>
          <p:nvPr/>
        </p:nvGrpSpPr>
        <p:grpSpPr>
          <a:xfrm>
            <a:off x="-5139" y="4784895"/>
            <a:ext cx="580573" cy="386869"/>
            <a:chOff x="5805714" y="609691"/>
            <a:chExt cx="580573" cy="38686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4A262B-8359-4440-81F4-354EAA6B879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A39A9C8-733A-4E45-8FCD-A06F31DE420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3983DA-C90E-8B40-BEDE-4D6E5B2CB794}"/>
              </a:ext>
            </a:extLst>
          </p:cNvPr>
          <p:cNvGrpSpPr/>
          <p:nvPr/>
        </p:nvGrpSpPr>
        <p:grpSpPr>
          <a:xfrm>
            <a:off x="-5139" y="5095918"/>
            <a:ext cx="580573" cy="386869"/>
            <a:chOff x="5805714" y="609691"/>
            <a:chExt cx="580573" cy="38686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0D44B2-1317-E744-9A04-FEC7F9084EB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D788EF5-DDFE-504F-B1E9-FF955DF3EA96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180D59-529C-6B49-955F-77856E0B8E0C}"/>
              </a:ext>
            </a:extLst>
          </p:cNvPr>
          <p:cNvGrpSpPr/>
          <p:nvPr/>
        </p:nvGrpSpPr>
        <p:grpSpPr>
          <a:xfrm>
            <a:off x="-5139" y="5406941"/>
            <a:ext cx="580573" cy="386869"/>
            <a:chOff x="5805714" y="609691"/>
            <a:chExt cx="580573" cy="38686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30EF19-EB80-8645-B3D5-9F38C461FD7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5343F2F6-CBE1-6449-8F0C-510A567AC8C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A3C2EF-F3D4-4449-9735-87A10CC70FCC}"/>
              </a:ext>
            </a:extLst>
          </p:cNvPr>
          <p:cNvGrpSpPr/>
          <p:nvPr/>
        </p:nvGrpSpPr>
        <p:grpSpPr>
          <a:xfrm>
            <a:off x="-5139" y="5717964"/>
            <a:ext cx="580573" cy="386869"/>
            <a:chOff x="5805714" y="609691"/>
            <a:chExt cx="580573" cy="38686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F01EF4-ADC6-DC48-9414-3C4527B4265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3FDC4A7-6A66-1E4E-BC42-8DBB4ED1E29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7E3DF1-F01A-7848-8C5F-E7D9714ED786}"/>
              </a:ext>
            </a:extLst>
          </p:cNvPr>
          <p:cNvGrpSpPr/>
          <p:nvPr/>
        </p:nvGrpSpPr>
        <p:grpSpPr>
          <a:xfrm>
            <a:off x="-5139" y="6028987"/>
            <a:ext cx="580573" cy="386869"/>
            <a:chOff x="5805714" y="609691"/>
            <a:chExt cx="580573" cy="38686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BC01896-412A-F247-AF63-BEC3924E872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1D3FD90-5D84-B348-8BFC-924E70C3963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68E67D-1504-6248-92C9-D2B2F89FF359}"/>
              </a:ext>
            </a:extLst>
          </p:cNvPr>
          <p:cNvGrpSpPr/>
          <p:nvPr/>
        </p:nvGrpSpPr>
        <p:grpSpPr>
          <a:xfrm>
            <a:off x="-5139" y="6340004"/>
            <a:ext cx="580573" cy="386869"/>
            <a:chOff x="5805714" y="609691"/>
            <a:chExt cx="580573" cy="38686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018D6A-8C0F-864E-B642-4449069FEDA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7D5EA4A-A83C-6243-9B7A-407B84B7C32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923999F-158B-404B-AE47-53EFDF25FF12}"/>
              </a:ext>
            </a:extLst>
          </p:cNvPr>
          <p:cNvSpPr txBox="1"/>
          <p:nvPr/>
        </p:nvSpPr>
        <p:spPr>
          <a:xfrm>
            <a:off x="13491148" y="-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286BEE-E2A3-2D40-9184-EF893BD7CDFB}"/>
              </a:ext>
            </a:extLst>
          </p:cNvPr>
          <p:cNvSpPr txBox="1"/>
          <p:nvPr/>
        </p:nvSpPr>
        <p:spPr>
          <a:xfrm>
            <a:off x="10687987" y="79983"/>
            <a:ext cx="14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[Page. 42]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8932A2-3B17-8548-B05E-5054C6827EC8}"/>
              </a:ext>
            </a:extLst>
          </p:cNvPr>
          <p:cNvSpPr txBox="1"/>
          <p:nvPr/>
        </p:nvSpPr>
        <p:spPr>
          <a:xfrm>
            <a:off x="5186363" y="1143000"/>
            <a:ext cx="1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726181" y="79983"/>
            <a:ext cx="424402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Let’s see some examples: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6200" y="861343"/>
            <a:ext cx="108287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arenR"/>
            </a:pP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Sudhir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is a student at </a:t>
            </a:r>
            <a:r>
              <a:rPr lang="en-GB" sz="2400" dirty="0" err="1">
                <a:latin typeface="Lucida Bright" panose="02040603070505020404" pitchFamily="18" charset="0"/>
                <a:cs typeface="Lucida Bright" panose="02040603070505020404" pitchFamily="18" charset="0"/>
              </a:rPr>
              <a:t>Gandaki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University.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arenR"/>
            </a:pPr>
            <a:r>
              <a:rPr lang="en-GB" sz="2400" i="1" u="sng" dirty="0" err="1">
                <a:latin typeface="Lucida Bright" panose="02040603070505020404" pitchFamily="18" charset="0"/>
                <a:cs typeface="Lucida Bright" panose="02040603070505020404" pitchFamily="18" charset="0"/>
              </a:rPr>
              <a:t>Daal</a:t>
            </a: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 and </a:t>
            </a:r>
            <a:r>
              <a:rPr lang="en-GB" sz="2400" i="1" u="sng" dirty="0" err="1">
                <a:latin typeface="Lucida Bright" panose="02040603070505020404" pitchFamily="18" charset="0"/>
                <a:cs typeface="Lucida Bright" panose="02040603070505020404" pitchFamily="18" charset="0"/>
              </a:rPr>
              <a:t>Bhaat</a:t>
            </a: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is a famous food. 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arenR"/>
            </a:pP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The policeman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has searched the room carefully.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arenR"/>
            </a:pP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They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made Rahul the captain this year.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arenR"/>
            </a:pP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It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rained heavily last night.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arenR"/>
            </a:pP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Neha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gave Sanjay a book yesterday.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arenR"/>
            </a:pP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My brother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is playing hockey in the playground. </a:t>
            </a:r>
          </a:p>
        </p:txBody>
      </p:sp>
    </p:spTree>
    <p:extLst>
      <p:ext uri="{BB962C8B-B14F-4D97-AF65-F5344CB8AC3E}">
        <p14:creationId xmlns:p14="http://schemas.microsoft.com/office/powerpoint/2010/main" val="3757997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C9DD3D-2FC7-514E-AC43-E7410BE9EF65}"/>
              </a:ext>
            </a:extLst>
          </p:cNvPr>
          <p:cNvGrpSpPr/>
          <p:nvPr/>
        </p:nvGrpSpPr>
        <p:grpSpPr>
          <a:xfrm>
            <a:off x="-5139" y="119550"/>
            <a:ext cx="580573" cy="386869"/>
            <a:chOff x="5805714" y="609691"/>
            <a:chExt cx="580573" cy="3868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5B7DA9-4646-7343-BD96-E295BCAE513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9786043-734C-7B44-B559-1CF3C84AD7F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861809-6364-8149-AB12-6DC3FDE8521E}"/>
              </a:ext>
            </a:extLst>
          </p:cNvPr>
          <p:cNvGrpSpPr/>
          <p:nvPr/>
        </p:nvGrpSpPr>
        <p:grpSpPr>
          <a:xfrm>
            <a:off x="-5139" y="430573"/>
            <a:ext cx="580573" cy="386869"/>
            <a:chOff x="5805714" y="609691"/>
            <a:chExt cx="580573" cy="386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463258-3368-A249-886C-9571260F958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0BE0AB1-5FC7-8F42-8EEA-077368FCE7B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CC9222-A79F-7449-98D3-12FB955F307B}"/>
              </a:ext>
            </a:extLst>
          </p:cNvPr>
          <p:cNvGrpSpPr/>
          <p:nvPr/>
        </p:nvGrpSpPr>
        <p:grpSpPr>
          <a:xfrm>
            <a:off x="-5139" y="741596"/>
            <a:ext cx="580573" cy="386869"/>
            <a:chOff x="5805714" y="609691"/>
            <a:chExt cx="580573" cy="386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ADDC2-A80E-A74A-9999-F82500E4D58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829D76E-2302-B94A-AF29-C7D01AA904A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6A6C2-E126-5349-8076-E47D54194DA9}"/>
              </a:ext>
            </a:extLst>
          </p:cNvPr>
          <p:cNvGrpSpPr/>
          <p:nvPr/>
        </p:nvGrpSpPr>
        <p:grpSpPr>
          <a:xfrm>
            <a:off x="-5139" y="1052619"/>
            <a:ext cx="580573" cy="386869"/>
            <a:chOff x="5805714" y="609691"/>
            <a:chExt cx="580573" cy="386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8851E-5A19-544F-AE2F-C48AA2309AA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3909217-3CD1-054B-A20A-675A2B76A51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A04966-5210-3842-B447-0DDD15DA9C10}"/>
              </a:ext>
            </a:extLst>
          </p:cNvPr>
          <p:cNvGrpSpPr/>
          <p:nvPr/>
        </p:nvGrpSpPr>
        <p:grpSpPr>
          <a:xfrm>
            <a:off x="-5139" y="1363642"/>
            <a:ext cx="580573" cy="386869"/>
            <a:chOff x="5805714" y="609691"/>
            <a:chExt cx="580573" cy="38686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FD71-738E-B943-B27C-CD5DD2548AB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896261E-3F61-4645-BB11-420B7B2A6A2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8E3489-BDB1-9C40-93BA-60F273F9CD49}"/>
              </a:ext>
            </a:extLst>
          </p:cNvPr>
          <p:cNvGrpSpPr/>
          <p:nvPr/>
        </p:nvGrpSpPr>
        <p:grpSpPr>
          <a:xfrm>
            <a:off x="-5139" y="1674665"/>
            <a:ext cx="580573" cy="386869"/>
            <a:chOff x="5805714" y="609691"/>
            <a:chExt cx="580573" cy="386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7C5B0E-B7F2-F84C-AE32-BF3F4ABBDC5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17D7091-7EB8-4A4B-BA1F-ECAE8EA1F44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062E9F-B3A6-6C42-81B2-5950516BC91C}"/>
              </a:ext>
            </a:extLst>
          </p:cNvPr>
          <p:cNvGrpSpPr/>
          <p:nvPr/>
        </p:nvGrpSpPr>
        <p:grpSpPr>
          <a:xfrm>
            <a:off x="-5139" y="1985688"/>
            <a:ext cx="580573" cy="386869"/>
            <a:chOff x="5805714" y="609691"/>
            <a:chExt cx="580573" cy="3868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10CE2C-E5B7-D345-A885-1C030D58DAA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663192A-A017-3246-934C-1C54993F151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AAB25-E847-CE40-8B2D-35938FF7F0E5}"/>
              </a:ext>
            </a:extLst>
          </p:cNvPr>
          <p:cNvGrpSpPr/>
          <p:nvPr/>
        </p:nvGrpSpPr>
        <p:grpSpPr>
          <a:xfrm>
            <a:off x="-5139" y="2296711"/>
            <a:ext cx="580573" cy="386869"/>
            <a:chOff x="5805714" y="609691"/>
            <a:chExt cx="580573" cy="386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7431EF-64E0-164C-8504-E83503B7B6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2C0CEA39-1A56-4747-9FA3-89876333A8B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AD148-B3CA-A843-80CC-E19F33C908C8}"/>
              </a:ext>
            </a:extLst>
          </p:cNvPr>
          <p:cNvGrpSpPr/>
          <p:nvPr/>
        </p:nvGrpSpPr>
        <p:grpSpPr>
          <a:xfrm>
            <a:off x="-5139" y="2607734"/>
            <a:ext cx="580573" cy="386869"/>
            <a:chOff x="5805714" y="609691"/>
            <a:chExt cx="580573" cy="3868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4011B9-F9FB-3642-AAE6-A936D3E4336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305413F-DE24-A742-AC18-A23F6D3612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8C5063-96DB-4041-A720-D0DAC5F38896}"/>
              </a:ext>
            </a:extLst>
          </p:cNvPr>
          <p:cNvGrpSpPr/>
          <p:nvPr/>
        </p:nvGrpSpPr>
        <p:grpSpPr>
          <a:xfrm>
            <a:off x="-5139" y="2918757"/>
            <a:ext cx="580573" cy="386869"/>
            <a:chOff x="5805714" y="609691"/>
            <a:chExt cx="580573" cy="3868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65FC47-1C62-BB4E-B53D-700DAAE65F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4C449B6-B3C6-2C4C-873D-62896AFD4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AD7F8C-FA0C-D345-A920-417DA5791354}"/>
              </a:ext>
            </a:extLst>
          </p:cNvPr>
          <p:cNvGrpSpPr/>
          <p:nvPr/>
        </p:nvGrpSpPr>
        <p:grpSpPr>
          <a:xfrm>
            <a:off x="-5139" y="3229780"/>
            <a:ext cx="580573" cy="386869"/>
            <a:chOff x="5805714" y="609691"/>
            <a:chExt cx="580573" cy="38686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999E7C-F332-8D45-A4D2-0FB0FAAA2DF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31695E9-0510-1C4C-B6FA-3FE0743D5A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99A15E-9BB7-6A4B-A915-9300F47CBDFD}"/>
              </a:ext>
            </a:extLst>
          </p:cNvPr>
          <p:cNvGrpSpPr/>
          <p:nvPr/>
        </p:nvGrpSpPr>
        <p:grpSpPr>
          <a:xfrm>
            <a:off x="-5139" y="3540803"/>
            <a:ext cx="580573" cy="386869"/>
            <a:chOff x="5805714" y="609691"/>
            <a:chExt cx="580573" cy="38686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F557AE-FBFB-5643-A96B-44519CAC75B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A78B3CD-6586-A249-A778-FA58CA5A6DE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E775AE-6F9D-9C43-B059-A6E854E620E8}"/>
              </a:ext>
            </a:extLst>
          </p:cNvPr>
          <p:cNvGrpSpPr/>
          <p:nvPr/>
        </p:nvGrpSpPr>
        <p:grpSpPr>
          <a:xfrm>
            <a:off x="-5139" y="3851826"/>
            <a:ext cx="580573" cy="386869"/>
            <a:chOff x="5805714" y="609691"/>
            <a:chExt cx="580573" cy="38686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9AB3D3-82C0-4A4D-8D9D-AFBCC3D370FA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2C31948-3A18-2447-A558-2D8124C6606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9DF36D-0B85-FF41-8941-B790412C1973}"/>
              </a:ext>
            </a:extLst>
          </p:cNvPr>
          <p:cNvGrpSpPr/>
          <p:nvPr/>
        </p:nvGrpSpPr>
        <p:grpSpPr>
          <a:xfrm>
            <a:off x="-5139" y="4162849"/>
            <a:ext cx="580573" cy="386869"/>
            <a:chOff x="5805714" y="609691"/>
            <a:chExt cx="580573" cy="3868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0613F5-6205-8D4B-BCF4-760E897076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74071EB-28A7-7F49-8596-CFBFFC56C7D1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3B142-DE39-AB4C-83D2-E1EEBC6DEF08}"/>
              </a:ext>
            </a:extLst>
          </p:cNvPr>
          <p:cNvGrpSpPr/>
          <p:nvPr/>
        </p:nvGrpSpPr>
        <p:grpSpPr>
          <a:xfrm>
            <a:off x="-5139" y="4473872"/>
            <a:ext cx="580573" cy="386869"/>
            <a:chOff x="5805714" y="609691"/>
            <a:chExt cx="580573" cy="38686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46DF2A-E614-5B4F-8E2E-717B7168517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B8CC933E-D3DD-6846-AFD2-9E998B45270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7A6F3E-EECA-7C41-9612-3FAD67C41C6A}"/>
              </a:ext>
            </a:extLst>
          </p:cNvPr>
          <p:cNvGrpSpPr/>
          <p:nvPr/>
        </p:nvGrpSpPr>
        <p:grpSpPr>
          <a:xfrm>
            <a:off x="-5139" y="4784895"/>
            <a:ext cx="580573" cy="386869"/>
            <a:chOff x="5805714" y="609691"/>
            <a:chExt cx="580573" cy="38686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4A262B-8359-4440-81F4-354EAA6B879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A39A9C8-733A-4E45-8FCD-A06F31DE420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3983DA-C90E-8B40-BEDE-4D6E5B2CB794}"/>
              </a:ext>
            </a:extLst>
          </p:cNvPr>
          <p:cNvGrpSpPr/>
          <p:nvPr/>
        </p:nvGrpSpPr>
        <p:grpSpPr>
          <a:xfrm>
            <a:off x="-5139" y="5095918"/>
            <a:ext cx="580573" cy="386869"/>
            <a:chOff x="5805714" y="609691"/>
            <a:chExt cx="580573" cy="38686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0D44B2-1317-E744-9A04-FEC7F9084EB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D788EF5-DDFE-504F-B1E9-FF955DF3EA96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180D59-529C-6B49-955F-77856E0B8E0C}"/>
              </a:ext>
            </a:extLst>
          </p:cNvPr>
          <p:cNvGrpSpPr/>
          <p:nvPr/>
        </p:nvGrpSpPr>
        <p:grpSpPr>
          <a:xfrm>
            <a:off x="-5139" y="5406941"/>
            <a:ext cx="580573" cy="386869"/>
            <a:chOff x="5805714" y="609691"/>
            <a:chExt cx="580573" cy="38686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30EF19-EB80-8645-B3D5-9F38C461FD7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5343F2F6-CBE1-6449-8F0C-510A567AC8C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A3C2EF-F3D4-4449-9735-87A10CC70FCC}"/>
              </a:ext>
            </a:extLst>
          </p:cNvPr>
          <p:cNvGrpSpPr/>
          <p:nvPr/>
        </p:nvGrpSpPr>
        <p:grpSpPr>
          <a:xfrm>
            <a:off x="-5139" y="5717964"/>
            <a:ext cx="580573" cy="386869"/>
            <a:chOff x="5805714" y="609691"/>
            <a:chExt cx="580573" cy="38686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F01EF4-ADC6-DC48-9414-3C4527B4265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3FDC4A7-6A66-1E4E-BC42-8DBB4ED1E29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7E3DF1-F01A-7848-8C5F-E7D9714ED786}"/>
              </a:ext>
            </a:extLst>
          </p:cNvPr>
          <p:cNvGrpSpPr/>
          <p:nvPr/>
        </p:nvGrpSpPr>
        <p:grpSpPr>
          <a:xfrm>
            <a:off x="-5139" y="6028987"/>
            <a:ext cx="580573" cy="386869"/>
            <a:chOff x="5805714" y="609691"/>
            <a:chExt cx="580573" cy="38686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BC01896-412A-F247-AF63-BEC3924E872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1D3FD90-5D84-B348-8BFC-924E70C3963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68E67D-1504-6248-92C9-D2B2F89FF359}"/>
              </a:ext>
            </a:extLst>
          </p:cNvPr>
          <p:cNvGrpSpPr/>
          <p:nvPr/>
        </p:nvGrpSpPr>
        <p:grpSpPr>
          <a:xfrm>
            <a:off x="-5139" y="6340004"/>
            <a:ext cx="580573" cy="386869"/>
            <a:chOff x="5805714" y="609691"/>
            <a:chExt cx="580573" cy="38686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018D6A-8C0F-864E-B642-4449069FEDA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7D5EA4A-A83C-6243-9B7A-407B84B7C32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923999F-158B-404B-AE47-53EFDF25FF12}"/>
              </a:ext>
            </a:extLst>
          </p:cNvPr>
          <p:cNvSpPr txBox="1"/>
          <p:nvPr/>
        </p:nvSpPr>
        <p:spPr>
          <a:xfrm>
            <a:off x="13491148" y="-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286BEE-E2A3-2D40-9184-EF893BD7CDFB}"/>
              </a:ext>
            </a:extLst>
          </p:cNvPr>
          <p:cNvSpPr txBox="1"/>
          <p:nvPr/>
        </p:nvSpPr>
        <p:spPr>
          <a:xfrm>
            <a:off x="10687987" y="79983"/>
            <a:ext cx="14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[Page. 42]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8932A2-3B17-8548-B05E-5054C6827EC8}"/>
              </a:ext>
            </a:extLst>
          </p:cNvPr>
          <p:cNvSpPr txBox="1"/>
          <p:nvPr/>
        </p:nvSpPr>
        <p:spPr>
          <a:xfrm>
            <a:off x="5186363" y="1143000"/>
            <a:ext cx="1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726181" y="79983"/>
            <a:ext cx="6691954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What are the components of a sentence?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706387" y="575699"/>
            <a:ext cx="11485613" cy="6740307"/>
            <a:chOff x="706387" y="575699"/>
            <a:chExt cx="11485613" cy="6740307"/>
          </a:xfrm>
        </p:grpSpPr>
        <p:sp>
          <p:nvSpPr>
            <p:cNvPr id="78" name="TextBox 77"/>
            <p:cNvSpPr txBox="1"/>
            <p:nvPr/>
          </p:nvSpPr>
          <p:spPr>
            <a:xfrm>
              <a:off x="706387" y="575699"/>
              <a:ext cx="11467312" cy="6740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400" b="1" u="sng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Subjects</a:t>
              </a:r>
              <a:r>
                <a:rPr lang="en-GB" sz="2400" b="1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:</a:t>
              </a:r>
            </a:p>
            <a:p>
              <a:pPr algn="just"/>
              <a:r>
                <a:rPr lang="en-GB" sz="2400" b="1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	</a:t>
              </a:r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Nouns/Pronouns</a:t>
              </a:r>
            </a:p>
            <a:p>
              <a:pPr algn="just"/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	Compound subjects</a:t>
              </a:r>
            </a:p>
            <a:p>
              <a:pPr algn="just"/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	Prepositional Phrases</a:t>
              </a:r>
            </a:p>
            <a:p>
              <a:pPr algn="just"/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	Gerund/To Infinitive</a:t>
              </a:r>
            </a:p>
            <a:p>
              <a:pPr fontAlgn="base"/>
              <a:r>
                <a:rPr lang="en-GB" sz="2400" b="1" u="sng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Verbs</a:t>
              </a:r>
              <a:r>
                <a:rPr lang="en-GB" sz="2400" b="1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:</a:t>
              </a:r>
            </a:p>
            <a:p>
              <a:pPr fontAlgn="base"/>
              <a:r>
                <a:rPr lang="en-GB" sz="2400" b="1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	</a:t>
              </a:r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Action Verbs</a:t>
              </a:r>
            </a:p>
            <a:p>
              <a:pPr fontAlgn="base"/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	Linking Verbs</a:t>
              </a:r>
            </a:p>
            <a:p>
              <a:pPr fontAlgn="base"/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	Helping Verbs</a:t>
              </a:r>
            </a:p>
            <a:p>
              <a:pPr fontAlgn="base"/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	Transitive vs Intransitive</a:t>
              </a:r>
            </a:p>
            <a:p>
              <a:pPr fontAlgn="base"/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	Modal Verbs</a:t>
              </a:r>
            </a:p>
            <a:p>
              <a:pPr fontAlgn="base"/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	Regular vs Irregular Verbs</a:t>
              </a:r>
            </a:p>
            <a:p>
              <a:pPr fontAlgn="base"/>
              <a:r>
                <a:rPr lang="en-GB" sz="2400" b="1" u="sng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Object</a:t>
              </a:r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: </a:t>
              </a:r>
            </a:p>
            <a:p>
              <a:pPr lvl="2" fontAlgn="base"/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Direct</a:t>
              </a:r>
            </a:p>
            <a:p>
              <a:pPr lvl="2" fontAlgn="base"/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Indirect </a:t>
              </a:r>
            </a:p>
            <a:p>
              <a:pPr lvl="2" fontAlgn="base"/>
              <a:endParaRPr lang="en-GB" sz="2400" dirty="0">
                <a:latin typeface="Lucida Bright" panose="02040603070505020404" pitchFamily="18" charset="0"/>
                <a:cs typeface="Lucida Bright" panose="02040603070505020404" pitchFamily="18" charset="0"/>
              </a:endParaRPr>
            </a:p>
            <a:p>
              <a:pPr lvl="2" fontAlgn="base"/>
              <a:endParaRPr lang="en-GB" sz="2400" dirty="0">
                <a:latin typeface="Lucida Bright" panose="02040603070505020404" pitchFamily="18" charset="0"/>
                <a:cs typeface="Lucida Bright" panose="02040603070505020404" pitchFamily="18" charset="0"/>
              </a:endParaRPr>
            </a:p>
            <a:p>
              <a:pPr lvl="2" fontAlgn="base"/>
              <a:endParaRPr lang="en-GB" sz="2400" dirty="0">
                <a:latin typeface="Lucida Bright" panose="02040603070505020404" pitchFamily="18" charset="0"/>
                <a:cs typeface="Lucida Bright" panose="020406030705050204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28853" y="601366"/>
              <a:ext cx="6263147" cy="19389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lvl="2" indent="-914400" fontAlgn="base"/>
              <a:r>
                <a:rPr lang="en-GB" sz="2400" b="1" u="sng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Complement:</a:t>
              </a:r>
            </a:p>
            <a:p>
              <a:pPr lvl="4" indent="-914400" fontAlgn="base"/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Subject Complement</a:t>
              </a:r>
            </a:p>
            <a:p>
              <a:pPr lvl="4" indent="-914400" fontAlgn="base"/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Object Complement</a:t>
              </a:r>
            </a:p>
            <a:p>
              <a:pPr lvl="4" indent="-1828800" fontAlgn="base"/>
              <a:r>
                <a:rPr lang="en-GB" sz="2400" b="1" u="sng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Adverbials</a:t>
              </a:r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:</a:t>
              </a:r>
            </a:p>
            <a:p>
              <a:pPr marL="900113" lvl="4" indent="-900113" fontAlgn="base"/>
              <a:r>
                <a:rPr lang="en-GB" sz="2400" dirty="0">
                  <a:latin typeface="Lucida Bright" panose="02040603070505020404" pitchFamily="18" charset="0"/>
                  <a:cs typeface="Lucida Bright" panose="02040603070505020404" pitchFamily="18" charset="0"/>
                </a:rPr>
                <a:t>	how, here, when</a:t>
              </a:r>
              <a:endPara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91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C9DD3D-2FC7-514E-AC43-E7410BE9EF65}"/>
              </a:ext>
            </a:extLst>
          </p:cNvPr>
          <p:cNvGrpSpPr/>
          <p:nvPr/>
        </p:nvGrpSpPr>
        <p:grpSpPr>
          <a:xfrm>
            <a:off x="-5139" y="119550"/>
            <a:ext cx="580573" cy="386869"/>
            <a:chOff x="5805714" y="609691"/>
            <a:chExt cx="580573" cy="3868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5B7DA9-4646-7343-BD96-E295BCAE513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9786043-734C-7B44-B559-1CF3C84AD7F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861809-6364-8149-AB12-6DC3FDE8521E}"/>
              </a:ext>
            </a:extLst>
          </p:cNvPr>
          <p:cNvGrpSpPr/>
          <p:nvPr/>
        </p:nvGrpSpPr>
        <p:grpSpPr>
          <a:xfrm>
            <a:off x="-5139" y="430573"/>
            <a:ext cx="580573" cy="386869"/>
            <a:chOff x="5805714" y="609691"/>
            <a:chExt cx="580573" cy="386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463258-3368-A249-886C-9571260F958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0BE0AB1-5FC7-8F42-8EEA-077368FCE7B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CC9222-A79F-7449-98D3-12FB955F307B}"/>
              </a:ext>
            </a:extLst>
          </p:cNvPr>
          <p:cNvGrpSpPr/>
          <p:nvPr/>
        </p:nvGrpSpPr>
        <p:grpSpPr>
          <a:xfrm>
            <a:off x="-5139" y="741596"/>
            <a:ext cx="580573" cy="386869"/>
            <a:chOff x="5805714" y="609691"/>
            <a:chExt cx="580573" cy="386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ADDC2-A80E-A74A-9999-F82500E4D58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829D76E-2302-B94A-AF29-C7D01AA904A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6A6C2-E126-5349-8076-E47D54194DA9}"/>
              </a:ext>
            </a:extLst>
          </p:cNvPr>
          <p:cNvGrpSpPr/>
          <p:nvPr/>
        </p:nvGrpSpPr>
        <p:grpSpPr>
          <a:xfrm>
            <a:off x="-5139" y="1052619"/>
            <a:ext cx="580573" cy="386869"/>
            <a:chOff x="5805714" y="609691"/>
            <a:chExt cx="580573" cy="386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8851E-5A19-544F-AE2F-C48AA2309AA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3909217-3CD1-054B-A20A-675A2B76A51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A04966-5210-3842-B447-0DDD15DA9C10}"/>
              </a:ext>
            </a:extLst>
          </p:cNvPr>
          <p:cNvGrpSpPr/>
          <p:nvPr/>
        </p:nvGrpSpPr>
        <p:grpSpPr>
          <a:xfrm>
            <a:off x="-5139" y="1363642"/>
            <a:ext cx="580573" cy="386869"/>
            <a:chOff x="5805714" y="609691"/>
            <a:chExt cx="580573" cy="38686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FD71-738E-B943-B27C-CD5DD2548AB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896261E-3F61-4645-BB11-420B7B2A6A2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8E3489-BDB1-9C40-93BA-60F273F9CD49}"/>
              </a:ext>
            </a:extLst>
          </p:cNvPr>
          <p:cNvGrpSpPr/>
          <p:nvPr/>
        </p:nvGrpSpPr>
        <p:grpSpPr>
          <a:xfrm>
            <a:off x="-5139" y="1674665"/>
            <a:ext cx="580573" cy="386869"/>
            <a:chOff x="5805714" y="609691"/>
            <a:chExt cx="580573" cy="386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7C5B0E-B7F2-F84C-AE32-BF3F4ABBDC5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17D7091-7EB8-4A4B-BA1F-ECAE8EA1F44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062E9F-B3A6-6C42-81B2-5950516BC91C}"/>
              </a:ext>
            </a:extLst>
          </p:cNvPr>
          <p:cNvGrpSpPr/>
          <p:nvPr/>
        </p:nvGrpSpPr>
        <p:grpSpPr>
          <a:xfrm>
            <a:off x="-5139" y="1985688"/>
            <a:ext cx="580573" cy="386869"/>
            <a:chOff x="5805714" y="609691"/>
            <a:chExt cx="580573" cy="3868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10CE2C-E5B7-D345-A885-1C030D58DAA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663192A-A017-3246-934C-1C54993F151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AAB25-E847-CE40-8B2D-35938FF7F0E5}"/>
              </a:ext>
            </a:extLst>
          </p:cNvPr>
          <p:cNvGrpSpPr/>
          <p:nvPr/>
        </p:nvGrpSpPr>
        <p:grpSpPr>
          <a:xfrm>
            <a:off x="-5139" y="2296711"/>
            <a:ext cx="580573" cy="386869"/>
            <a:chOff x="5805714" y="609691"/>
            <a:chExt cx="580573" cy="386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7431EF-64E0-164C-8504-E83503B7B6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2C0CEA39-1A56-4747-9FA3-89876333A8B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AD148-B3CA-A843-80CC-E19F33C908C8}"/>
              </a:ext>
            </a:extLst>
          </p:cNvPr>
          <p:cNvGrpSpPr/>
          <p:nvPr/>
        </p:nvGrpSpPr>
        <p:grpSpPr>
          <a:xfrm>
            <a:off x="-5139" y="2607734"/>
            <a:ext cx="580573" cy="386869"/>
            <a:chOff x="5805714" y="609691"/>
            <a:chExt cx="580573" cy="3868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4011B9-F9FB-3642-AAE6-A936D3E4336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305413F-DE24-A742-AC18-A23F6D3612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8C5063-96DB-4041-A720-D0DAC5F38896}"/>
              </a:ext>
            </a:extLst>
          </p:cNvPr>
          <p:cNvGrpSpPr/>
          <p:nvPr/>
        </p:nvGrpSpPr>
        <p:grpSpPr>
          <a:xfrm>
            <a:off x="-5139" y="2918757"/>
            <a:ext cx="580573" cy="386869"/>
            <a:chOff x="5805714" y="609691"/>
            <a:chExt cx="580573" cy="3868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65FC47-1C62-BB4E-B53D-700DAAE65F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4C449B6-B3C6-2C4C-873D-62896AFD4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AD7F8C-FA0C-D345-A920-417DA5791354}"/>
              </a:ext>
            </a:extLst>
          </p:cNvPr>
          <p:cNvGrpSpPr/>
          <p:nvPr/>
        </p:nvGrpSpPr>
        <p:grpSpPr>
          <a:xfrm>
            <a:off x="-5139" y="3229780"/>
            <a:ext cx="580573" cy="386869"/>
            <a:chOff x="5805714" y="609691"/>
            <a:chExt cx="580573" cy="38686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999E7C-F332-8D45-A4D2-0FB0FAAA2DF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31695E9-0510-1C4C-B6FA-3FE0743D5A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99A15E-9BB7-6A4B-A915-9300F47CBDFD}"/>
              </a:ext>
            </a:extLst>
          </p:cNvPr>
          <p:cNvGrpSpPr/>
          <p:nvPr/>
        </p:nvGrpSpPr>
        <p:grpSpPr>
          <a:xfrm>
            <a:off x="-5139" y="3540803"/>
            <a:ext cx="580573" cy="386869"/>
            <a:chOff x="5805714" y="609691"/>
            <a:chExt cx="580573" cy="38686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F557AE-FBFB-5643-A96B-44519CAC75B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A78B3CD-6586-A249-A778-FA58CA5A6DE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E775AE-6F9D-9C43-B059-A6E854E620E8}"/>
              </a:ext>
            </a:extLst>
          </p:cNvPr>
          <p:cNvGrpSpPr/>
          <p:nvPr/>
        </p:nvGrpSpPr>
        <p:grpSpPr>
          <a:xfrm>
            <a:off x="-5139" y="3851826"/>
            <a:ext cx="580573" cy="386869"/>
            <a:chOff x="5805714" y="609691"/>
            <a:chExt cx="580573" cy="38686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9AB3D3-82C0-4A4D-8D9D-AFBCC3D370FA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2C31948-3A18-2447-A558-2D8124C6606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9DF36D-0B85-FF41-8941-B790412C1973}"/>
              </a:ext>
            </a:extLst>
          </p:cNvPr>
          <p:cNvGrpSpPr/>
          <p:nvPr/>
        </p:nvGrpSpPr>
        <p:grpSpPr>
          <a:xfrm>
            <a:off x="-5139" y="4162849"/>
            <a:ext cx="580573" cy="386869"/>
            <a:chOff x="5805714" y="609691"/>
            <a:chExt cx="580573" cy="3868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0613F5-6205-8D4B-BCF4-760E897076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74071EB-28A7-7F49-8596-CFBFFC56C7D1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3B142-DE39-AB4C-83D2-E1EEBC6DEF08}"/>
              </a:ext>
            </a:extLst>
          </p:cNvPr>
          <p:cNvGrpSpPr/>
          <p:nvPr/>
        </p:nvGrpSpPr>
        <p:grpSpPr>
          <a:xfrm>
            <a:off x="-5139" y="4473872"/>
            <a:ext cx="580573" cy="386869"/>
            <a:chOff x="5805714" y="609691"/>
            <a:chExt cx="580573" cy="38686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46DF2A-E614-5B4F-8E2E-717B7168517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B8CC933E-D3DD-6846-AFD2-9E998B45270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7A6F3E-EECA-7C41-9612-3FAD67C41C6A}"/>
              </a:ext>
            </a:extLst>
          </p:cNvPr>
          <p:cNvGrpSpPr/>
          <p:nvPr/>
        </p:nvGrpSpPr>
        <p:grpSpPr>
          <a:xfrm>
            <a:off x="-5139" y="4784895"/>
            <a:ext cx="580573" cy="386869"/>
            <a:chOff x="5805714" y="609691"/>
            <a:chExt cx="580573" cy="38686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4A262B-8359-4440-81F4-354EAA6B879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A39A9C8-733A-4E45-8FCD-A06F31DE420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3983DA-C90E-8B40-BEDE-4D6E5B2CB794}"/>
              </a:ext>
            </a:extLst>
          </p:cNvPr>
          <p:cNvGrpSpPr/>
          <p:nvPr/>
        </p:nvGrpSpPr>
        <p:grpSpPr>
          <a:xfrm>
            <a:off x="-5139" y="5095918"/>
            <a:ext cx="580573" cy="386869"/>
            <a:chOff x="5805714" y="609691"/>
            <a:chExt cx="580573" cy="38686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0D44B2-1317-E744-9A04-FEC7F9084EB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D788EF5-DDFE-504F-B1E9-FF955DF3EA96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180D59-529C-6B49-955F-77856E0B8E0C}"/>
              </a:ext>
            </a:extLst>
          </p:cNvPr>
          <p:cNvGrpSpPr/>
          <p:nvPr/>
        </p:nvGrpSpPr>
        <p:grpSpPr>
          <a:xfrm>
            <a:off x="-5139" y="5406941"/>
            <a:ext cx="580573" cy="386869"/>
            <a:chOff x="5805714" y="609691"/>
            <a:chExt cx="580573" cy="38686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30EF19-EB80-8645-B3D5-9F38C461FD7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5343F2F6-CBE1-6449-8F0C-510A567AC8C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A3C2EF-F3D4-4449-9735-87A10CC70FCC}"/>
              </a:ext>
            </a:extLst>
          </p:cNvPr>
          <p:cNvGrpSpPr/>
          <p:nvPr/>
        </p:nvGrpSpPr>
        <p:grpSpPr>
          <a:xfrm>
            <a:off x="-5139" y="5717964"/>
            <a:ext cx="580573" cy="386869"/>
            <a:chOff x="5805714" y="609691"/>
            <a:chExt cx="580573" cy="38686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F01EF4-ADC6-DC48-9414-3C4527B4265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3FDC4A7-6A66-1E4E-BC42-8DBB4ED1E29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7E3DF1-F01A-7848-8C5F-E7D9714ED786}"/>
              </a:ext>
            </a:extLst>
          </p:cNvPr>
          <p:cNvGrpSpPr/>
          <p:nvPr/>
        </p:nvGrpSpPr>
        <p:grpSpPr>
          <a:xfrm>
            <a:off x="-5139" y="6028987"/>
            <a:ext cx="580573" cy="386869"/>
            <a:chOff x="5805714" y="609691"/>
            <a:chExt cx="580573" cy="38686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BC01896-412A-F247-AF63-BEC3924E872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1D3FD90-5D84-B348-8BFC-924E70C3963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68E67D-1504-6248-92C9-D2B2F89FF359}"/>
              </a:ext>
            </a:extLst>
          </p:cNvPr>
          <p:cNvGrpSpPr/>
          <p:nvPr/>
        </p:nvGrpSpPr>
        <p:grpSpPr>
          <a:xfrm>
            <a:off x="-5139" y="6340004"/>
            <a:ext cx="580573" cy="386869"/>
            <a:chOff x="5805714" y="609691"/>
            <a:chExt cx="580573" cy="38686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018D6A-8C0F-864E-B642-4449069FEDA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7D5EA4A-A83C-6243-9B7A-407B84B7C32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923999F-158B-404B-AE47-53EFDF25FF12}"/>
              </a:ext>
            </a:extLst>
          </p:cNvPr>
          <p:cNvSpPr txBox="1"/>
          <p:nvPr/>
        </p:nvSpPr>
        <p:spPr>
          <a:xfrm>
            <a:off x="13491148" y="-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286BEE-E2A3-2D40-9184-EF893BD7CDFB}"/>
              </a:ext>
            </a:extLst>
          </p:cNvPr>
          <p:cNvSpPr txBox="1"/>
          <p:nvPr/>
        </p:nvSpPr>
        <p:spPr>
          <a:xfrm>
            <a:off x="10687987" y="79983"/>
            <a:ext cx="14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[Page. 42]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8932A2-3B17-8548-B05E-5054C6827EC8}"/>
              </a:ext>
            </a:extLst>
          </p:cNvPr>
          <p:cNvSpPr txBox="1"/>
          <p:nvPr/>
        </p:nvSpPr>
        <p:spPr>
          <a:xfrm>
            <a:off x="5186363" y="1143000"/>
            <a:ext cx="1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706387" y="119550"/>
            <a:ext cx="11467312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2" indent="-914400" fontAlgn="base"/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Complement:</a:t>
            </a:r>
          </a:p>
          <a:p>
            <a:pPr lvl="4" indent="-914400" fontAlgn="base"/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Subject Complement</a:t>
            </a:r>
          </a:p>
          <a:p>
            <a:pPr lvl="4" indent="-914400" fontAlgn="base"/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Object Complement</a:t>
            </a:r>
          </a:p>
          <a:p>
            <a:pPr lvl="4" indent="-1828800" fontAlgn="base"/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Adverbials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:</a:t>
            </a:r>
          </a:p>
          <a:p>
            <a:pPr marL="900113" lvl="4" indent="-900113" fontAlgn="base"/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how, here, when</a:t>
            </a:r>
          </a:p>
          <a:p>
            <a:pPr lvl="2" fontAlgn="base"/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26181" y="3229780"/>
            <a:ext cx="6466071" cy="18158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Sentence Structure/Pattern:</a:t>
            </a:r>
            <a:endParaRPr lang="en-GB" sz="2400" b="1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marL="354013" lvl="2" algn="just" fontAlgn="base"/>
            <a:r>
              <a:rPr lang="en-GB" sz="2200" dirty="0">
                <a:latin typeface="Lucida Bright" panose="02040603070505020404" pitchFamily="18" charset="0"/>
                <a:cs typeface="Lucida Bright" panose="02040603070505020404" pitchFamily="18" charset="0"/>
              </a:rPr>
              <a:t>Subject-Verb</a:t>
            </a:r>
          </a:p>
          <a:p>
            <a:pPr marL="354013" lvl="2" algn="just" fontAlgn="base"/>
            <a:r>
              <a:rPr lang="en-GB" sz="2200" dirty="0">
                <a:latin typeface="Lucida Bright" panose="02040603070505020404" pitchFamily="18" charset="0"/>
                <a:cs typeface="Lucida Bright" panose="02040603070505020404" pitchFamily="18" charset="0"/>
              </a:rPr>
              <a:t>Subject–Verb–Direct Object</a:t>
            </a:r>
          </a:p>
          <a:p>
            <a:pPr marL="354013" lvl="2" algn="just" fontAlgn="base"/>
            <a:r>
              <a:rPr lang="en-GB" sz="2200" dirty="0">
                <a:latin typeface="Lucida Bright" panose="02040603070505020404" pitchFamily="18" charset="0"/>
                <a:cs typeface="Lucida Bright" panose="02040603070505020404" pitchFamily="18" charset="0"/>
              </a:rPr>
              <a:t>Subject–Linking Verb–Adjective/Noun</a:t>
            </a:r>
          </a:p>
          <a:p>
            <a:pPr marL="354013" lvl="2" fontAlgn="base"/>
            <a:r>
              <a:rPr lang="en-GB" sz="2200" dirty="0">
                <a:latin typeface="Lucida Bright" panose="02040603070505020404" pitchFamily="18" charset="0"/>
                <a:cs typeface="Lucida Bright" panose="02040603070505020404" pitchFamily="18" charset="0"/>
              </a:rPr>
              <a:t>Subject–Verb–Indirect Object–Direct Object</a:t>
            </a:r>
            <a:endParaRPr lang="en-GB" sz="2200" b="1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68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C9DD3D-2FC7-514E-AC43-E7410BE9EF65}"/>
              </a:ext>
            </a:extLst>
          </p:cNvPr>
          <p:cNvGrpSpPr/>
          <p:nvPr/>
        </p:nvGrpSpPr>
        <p:grpSpPr>
          <a:xfrm>
            <a:off x="-5139" y="119550"/>
            <a:ext cx="580573" cy="386869"/>
            <a:chOff x="5805714" y="609691"/>
            <a:chExt cx="580573" cy="3868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5B7DA9-4646-7343-BD96-E295BCAE513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9786043-734C-7B44-B559-1CF3C84AD7F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861809-6364-8149-AB12-6DC3FDE8521E}"/>
              </a:ext>
            </a:extLst>
          </p:cNvPr>
          <p:cNvGrpSpPr/>
          <p:nvPr/>
        </p:nvGrpSpPr>
        <p:grpSpPr>
          <a:xfrm>
            <a:off x="-5139" y="430573"/>
            <a:ext cx="580573" cy="386869"/>
            <a:chOff x="5805714" y="609691"/>
            <a:chExt cx="580573" cy="386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463258-3368-A249-886C-9571260F958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0BE0AB1-5FC7-8F42-8EEA-077368FCE7B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CC9222-A79F-7449-98D3-12FB955F307B}"/>
              </a:ext>
            </a:extLst>
          </p:cNvPr>
          <p:cNvGrpSpPr/>
          <p:nvPr/>
        </p:nvGrpSpPr>
        <p:grpSpPr>
          <a:xfrm>
            <a:off x="-5139" y="741596"/>
            <a:ext cx="580573" cy="386869"/>
            <a:chOff x="5805714" y="609691"/>
            <a:chExt cx="580573" cy="386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ADDC2-A80E-A74A-9999-F82500E4D58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829D76E-2302-B94A-AF29-C7D01AA904A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6A6C2-E126-5349-8076-E47D54194DA9}"/>
              </a:ext>
            </a:extLst>
          </p:cNvPr>
          <p:cNvGrpSpPr/>
          <p:nvPr/>
        </p:nvGrpSpPr>
        <p:grpSpPr>
          <a:xfrm>
            <a:off x="-5139" y="1052619"/>
            <a:ext cx="580573" cy="386869"/>
            <a:chOff x="5805714" y="609691"/>
            <a:chExt cx="580573" cy="386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8851E-5A19-544F-AE2F-C48AA2309AA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3909217-3CD1-054B-A20A-675A2B76A51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A04966-5210-3842-B447-0DDD15DA9C10}"/>
              </a:ext>
            </a:extLst>
          </p:cNvPr>
          <p:cNvGrpSpPr/>
          <p:nvPr/>
        </p:nvGrpSpPr>
        <p:grpSpPr>
          <a:xfrm>
            <a:off x="-5139" y="1363642"/>
            <a:ext cx="580573" cy="386869"/>
            <a:chOff x="5805714" y="609691"/>
            <a:chExt cx="580573" cy="38686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FD71-738E-B943-B27C-CD5DD2548AB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896261E-3F61-4645-BB11-420B7B2A6A2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8E3489-BDB1-9C40-93BA-60F273F9CD49}"/>
              </a:ext>
            </a:extLst>
          </p:cNvPr>
          <p:cNvGrpSpPr/>
          <p:nvPr/>
        </p:nvGrpSpPr>
        <p:grpSpPr>
          <a:xfrm>
            <a:off x="-5139" y="1674665"/>
            <a:ext cx="580573" cy="386869"/>
            <a:chOff x="5805714" y="609691"/>
            <a:chExt cx="580573" cy="386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7C5B0E-B7F2-F84C-AE32-BF3F4ABBDC5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17D7091-7EB8-4A4B-BA1F-ECAE8EA1F44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062E9F-B3A6-6C42-81B2-5950516BC91C}"/>
              </a:ext>
            </a:extLst>
          </p:cNvPr>
          <p:cNvGrpSpPr/>
          <p:nvPr/>
        </p:nvGrpSpPr>
        <p:grpSpPr>
          <a:xfrm>
            <a:off x="-5139" y="1985688"/>
            <a:ext cx="580573" cy="386869"/>
            <a:chOff x="5805714" y="609691"/>
            <a:chExt cx="580573" cy="3868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10CE2C-E5B7-D345-A885-1C030D58DAA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663192A-A017-3246-934C-1C54993F151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AAB25-E847-CE40-8B2D-35938FF7F0E5}"/>
              </a:ext>
            </a:extLst>
          </p:cNvPr>
          <p:cNvGrpSpPr/>
          <p:nvPr/>
        </p:nvGrpSpPr>
        <p:grpSpPr>
          <a:xfrm>
            <a:off x="-5139" y="2296711"/>
            <a:ext cx="580573" cy="386869"/>
            <a:chOff x="5805714" y="609691"/>
            <a:chExt cx="580573" cy="386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7431EF-64E0-164C-8504-E83503B7B6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2C0CEA39-1A56-4747-9FA3-89876333A8B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AD148-B3CA-A843-80CC-E19F33C908C8}"/>
              </a:ext>
            </a:extLst>
          </p:cNvPr>
          <p:cNvGrpSpPr/>
          <p:nvPr/>
        </p:nvGrpSpPr>
        <p:grpSpPr>
          <a:xfrm>
            <a:off x="-5139" y="2607734"/>
            <a:ext cx="580573" cy="386869"/>
            <a:chOff x="5805714" y="609691"/>
            <a:chExt cx="580573" cy="3868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4011B9-F9FB-3642-AAE6-A936D3E4336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305413F-DE24-A742-AC18-A23F6D3612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8C5063-96DB-4041-A720-D0DAC5F38896}"/>
              </a:ext>
            </a:extLst>
          </p:cNvPr>
          <p:cNvGrpSpPr/>
          <p:nvPr/>
        </p:nvGrpSpPr>
        <p:grpSpPr>
          <a:xfrm>
            <a:off x="-5139" y="2918757"/>
            <a:ext cx="580573" cy="386869"/>
            <a:chOff x="5805714" y="609691"/>
            <a:chExt cx="580573" cy="3868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65FC47-1C62-BB4E-B53D-700DAAE65F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4C449B6-B3C6-2C4C-873D-62896AFD4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AD7F8C-FA0C-D345-A920-417DA5791354}"/>
              </a:ext>
            </a:extLst>
          </p:cNvPr>
          <p:cNvGrpSpPr/>
          <p:nvPr/>
        </p:nvGrpSpPr>
        <p:grpSpPr>
          <a:xfrm>
            <a:off x="-5139" y="3229780"/>
            <a:ext cx="580573" cy="386869"/>
            <a:chOff x="5805714" y="609691"/>
            <a:chExt cx="580573" cy="38686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999E7C-F332-8D45-A4D2-0FB0FAAA2DF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31695E9-0510-1C4C-B6FA-3FE0743D5A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99A15E-9BB7-6A4B-A915-9300F47CBDFD}"/>
              </a:ext>
            </a:extLst>
          </p:cNvPr>
          <p:cNvGrpSpPr/>
          <p:nvPr/>
        </p:nvGrpSpPr>
        <p:grpSpPr>
          <a:xfrm>
            <a:off x="-5139" y="3540803"/>
            <a:ext cx="580573" cy="386869"/>
            <a:chOff x="5805714" y="609691"/>
            <a:chExt cx="580573" cy="38686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F557AE-FBFB-5643-A96B-44519CAC75B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A78B3CD-6586-A249-A778-FA58CA5A6DE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E775AE-6F9D-9C43-B059-A6E854E620E8}"/>
              </a:ext>
            </a:extLst>
          </p:cNvPr>
          <p:cNvGrpSpPr/>
          <p:nvPr/>
        </p:nvGrpSpPr>
        <p:grpSpPr>
          <a:xfrm>
            <a:off x="-5139" y="3851826"/>
            <a:ext cx="580573" cy="386869"/>
            <a:chOff x="5805714" y="609691"/>
            <a:chExt cx="580573" cy="38686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9AB3D3-82C0-4A4D-8D9D-AFBCC3D370FA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2C31948-3A18-2447-A558-2D8124C6606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9DF36D-0B85-FF41-8941-B790412C1973}"/>
              </a:ext>
            </a:extLst>
          </p:cNvPr>
          <p:cNvGrpSpPr/>
          <p:nvPr/>
        </p:nvGrpSpPr>
        <p:grpSpPr>
          <a:xfrm>
            <a:off x="-5139" y="4162849"/>
            <a:ext cx="580573" cy="386869"/>
            <a:chOff x="5805714" y="609691"/>
            <a:chExt cx="580573" cy="3868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0613F5-6205-8D4B-BCF4-760E897076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74071EB-28A7-7F49-8596-CFBFFC56C7D1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3B142-DE39-AB4C-83D2-E1EEBC6DEF08}"/>
              </a:ext>
            </a:extLst>
          </p:cNvPr>
          <p:cNvGrpSpPr/>
          <p:nvPr/>
        </p:nvGrpSpPr>
        <p:grpSpPr>
          <a:xfrm>
            <a:off x="-5139" y="4473872"/>
            <a:ext cx="580573" cy="386869"/>
            <a:chOff x="5805714" y="609691"/>
            <a:chExt cx="580573" cy="38686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46DF2A-E614-5B4F-8E2E-717B7168517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B8CC933E-D3DD-6846-AFD2-9E998B45270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7A6F3E-EECA-7C41-9612-3FAD67C41C6A}"/>
              </a:ext>
            </a:extLst>
          </p:cNvPr>
          <p:cNvGrpSpPr/>
          <p:nvPr/>
        </p:nvGrpSpPr>
        <p:grpSpPr>
          <a:xfrm>
            <a:off x="-5139" y="4784895"/>
            <a:ext cx="580573" cy="386869"/>
            <a:chOff x="5805714" y="609691"/>
            <a:chExt cx="580573" cy="38686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4A262B-8359-4440-81F4-354EAA6B879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A39A9C8-733A-4E45-8FCD-A06F31DE420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3983DA-C90E-8B40-BEDE-4D6E5B2CB794}"/>
              </a:ext>
            </a:extLst>
          </p:cNvPr>
          <p:cNvGrpSpPr/>
          <p:nvPr/>
        </p:nvGrpSpPr>
        <p:grpSpPr>
          <a:xfrm>
            <a:off x="-5139" y="5095918"/>
            <a:ext cx="580573" cy="386869"/>
            <a:chOff x="5805714" y="609691"/>
            <a:chExt cx="580573" cy="38686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0D44B2-1317-E744-9A04-FEC7F9084EB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D788EF5-DDFE-504F-B1E9-FF955DF3EA96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180D59-529C-6B49-955F-77856E0B8E0C}"/>
              </a:ext>
            </a:extLst>
          </p:cNvPr>
          <p:cNvGrpSpPr/>
          <p:nvPr/>
        </p:nvGrpSpPr>
        <p:grpSpPr>
          <a:xfrm>
            <a:off x="-5139" y="5406941"/>
            <a:ext cx="580573" cy="386869"/>
            <a:chOff x="5805714" y="609691"/>
            <a:chExt cx="580573" cy="38686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30EF19-EB80-8645-B3D5-9F38C461FD7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5343F2F6-CBE1-6449-8F0C-510A567AC8C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A3C2EF-F3D4-4449-9735-87A10CC70FCC}"/>
              </a:ext>
            </a:extLst>
          </p:cNvPr>
          <p:cNvGrpSpPr/>
          <p:nvPr/>
        </p:nvGrpSpPr>
        <p:grpSpPr>
          <a:xfrm>
            <a:off x="-5139" y="5717964"/>
            <a:ext cx="580573" cy="386869"/>
            <a:chOff x="5805714" y="609691"/>
            <a:chExt cx="580573" cy="38686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F01EF4-ADC6-DC48-9414-3C4527B4265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3FDC4A7-6A66-1E4E-BC42-8DBB4ED1E29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7E3DF1-F01A-7848-8C5F-E7D9714ED786}"/>
              </a:ext>
            </a:extLst>
          </p:cNvPr>
          <p:cNvGrpSpPr/>
          <p:nvPr/>
        </p:nvGrpSpPr>
        <p:grpSpPr>
          <a:xfrm>
            <a:off x="-5139" y="6028987"/>
            <a:ext cx="580573" cy="386869"/>
            <a:chOff x="5805714" y="609691"/>
            <a:chExt cx="580573" cy="38686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BC01896-412A-F247-AF63-BEC3924E872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1D3FD90-5D84-B348-8BFC-924E70C3963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68E67D-1504-6248-92C9-D2B2F89FF359}"/>
              </a:ext>
            </a:extLst>
          </p:cNvPr>
          <p:cNvGrpSpPr/>
          <p:nvPr/>
        </p:nvGrpSpPr>
        <p:grpSpPr>
          <a:xfrm>
            <a:off x="-5139" y="6340004"/>
            <a:ext cx="580573" cy="386869"/>
            <a:chOff x="5805714" y="609691"/>
            <a:chExt cx="580573" cy="38686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018D6A-8C0F-864E-B642-4449069FEDA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7D5EA4A-A83C-6243-9B7A-407B84B7C32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923999F-158B-404B-AE47-53EFDF25FF12}"/>
              </a:ext>
            </a:extLst>
          </p:cNvPr>
          <p:cNvSpPr txBox="1"/>
          <p:nvPr/>
        </p:nvSpPr>
        <p:spPr>
          <a:xfrm>
            <a:off x="13491148" y="-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286BEE-E2A3-2D40-9184-EF893BD7CDFB}"/>
              </a:ext>
            </a:extLst>
          </p:cNvPr>
          <p:cNvSpPr txBox="1"/>
          <p:nvPr/>
        </p:nvSpPr>
        <p:spPr>
          <a:xfrm>
            <a:off x="10687987" y="79983"/>
            <a:ext cx="14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[Page. 42]</a:t>
            </a:r>
            <a:endParaRPr lang="en-GB" dirty="0"/>
          </a:p>
        </p:txBody>
      </p:sp>
      <p:sp>
        <p:nvSpPr>
          <p:cNvPr id="71" name="AutoShape 2" descr="Looking Glass, कांच का आईना, ग्लास मिरर - Chadha Glass Company, New Delhi |  ID: 13939131697"/>
          <p:cNvSpPr>
            <a:spLocks noChangeAspect="1" noChangeArrowheads="1"/>
          </p:cNvSpPr>
          <p:nvPr/>
        </p:nvSpPr>
        <p:spPr bwMode="auto">
          <a:xfrm>
            <a:off x="991736" y="741596"/>
            <a:ext cx="10957576" cy="616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Examples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: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I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work hard.						[</a:t>
            </a: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Pronoun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]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Sally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always makes fun of me.			[</a:t>
            </a: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Noun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]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Mom and dad left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for work early.			[</a:t>
            </a: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Compound Noun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]</a:t>
            </a:r>
          </a:p>
          <a:p>
            <a:pPr marL="342900" indent="-342900" fontAlgn="base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Between seven and nine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 is when employees must arrive. </a:t>
            </a:r>
          </a:p>
          <a:p>
            <a:pPr fontAlgn="base">
              <a:spcBef>
                <a:spcPts val="1200"/>
              </a:spcBef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							[</a:t>
            </a: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Prepositional Phrase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]</a:t>
            </a:r>
          </a:p>
          <a:p>
            <a:pPr marL="342900" indent="-342900" fontAlgn="base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Inside the freezer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 is dark and cold.		[</a:t>
            </a: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Prepositional Phrase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]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Nowadays, </a:t>
            </a: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blogging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 is a widespread hobby.	[</a:t>
            </a: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Gerund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]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Smoking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is injurious to health. 			[</a:t>
            </a: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Gerund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]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To visit Chile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 has been our plan for a while.	[</a:t>
            </a: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To infinitive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]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Someone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is knocking at the door. 			[</a:t>
            </a: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Indefinite Pronoun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] </a:t>
            </a:r>
            <a:endParaRPr lang="en-GB" sz="2400" b="1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endParaRPr lang="en-GB" sz="2400" b="1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91736" y="119550"/>
            <a:ext cx="465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1.Subjects: </a:t>
            </a:r>
            <a:r>
              <a:rPr lang="en-GB" sz="2400" i="1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Position, Function</a:t>
            </a:r>
          </a:p>
        </p:txBody>
      </p:sp>
    </p:spTree>
    <p:extLst>
      <p:ext uri="{BB962C8B-B14F-4D97-AF65-F5344CB8AC3E}">
        <p14:creationId xmlns:p14="http://schemas.microsoft.com/office/powerpoint/2010/main" val="4153589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C9DD3D-2FC7-514E-AC43-E7410BE9EF65}"/>
              </a:ext>
            </a:extLst>
          </p:cNvPr>
          <p:cNvGrpSpPr/>
          <p:nvPr/>
        </p:nvGrpSpPr>
        <p:grpSpPr>
          <a:xfrm>
            <a:off x="-5139" y="119550"/>
            <a:ext cx="580573" cy="386869"/>
            <a:chOff x="5805714" y="609691"/>
            <a:chExt cx="580573" cy="3868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5B7DA9-4646-7343-BD96-E295BCAE513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9786043-734C-7B44-B559-1CF3C84AD7F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861809-6364-8149-AB12-6DC3FDE8521E}"/>
              </a:ext>
            </a:extLst>
          </p:cNvPr>
          <p:cNvGrpSpPr/>
          <p:nvPr/>
        </p:nvGrpSpPr>
        <p:grpSpPr>
          <a:xfrm>
            <a:off x="-5139" y="430573"/>
            <a:ext cx="580573" cy="386869"/>
            <a:chOff x="5805714" y="609691"/>
            <a:chExt cx="580573" cy="386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463258-3368-A249-886C-9571260F958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0BE0AB1-5FC7-8F42-8EEA-077368FCE7B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CC9222-A79F-7449-98D3-12FB955F307B}"/>
              </a:ext>
            </a:extLst>
          </p:cNvPr>
          <p:cNvGrpSpPr/>
          <p:nvPr/>
        </p:nvGrpSpPr>
        <p:grpSpPr>
          <a:xfrm>
            <a:off x="-5139" y="741596"/>
            <a:ext cx="580573" cy="386869"/>
            <a:chOff x="5805714" y="609691"/>
            <a:chExt cx="580573" cy="386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ADDC2-A80E-A74A-9999-F82500E4D58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829D76E-2302-B94A-AF29-C7D01AA904A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6A6C2-E126-5349-8076-E47D54194DA9}"/>
              </a:ext>
            </a:extLst>
          </p:cNvPr>
          <p:cNvGrpSpPr/>
          <p:nvPr/>
        </p:nvGrpSpPr>
        <p:grpSpPr>
          <a:xfrm>
            <a:off x="-5139" y="1052619"/>
            <a:ext cx="580573" cy="386869"/>
            <a:chOff x="5805714" y="609691"/>
            <a:chExt cx="580573" cy="386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8851E-5A19-544F-AE2F-C48AA2309AA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3909217-3CD1-054B-A20A-675A2B76A51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A04966-5210-3842-B447-0DDD15DA9C10}"/>
              </a:ext>
            </a:extLst>
          </p:cNvPr>
          <p:cNvGrpSpPr/>
          <p:nvPr/>
        </p:nvGrpSpPr>
        <p:grpSpPr>
          <a:xfrm>
            <a:off x="-5139" y="1363642"/>
            <a:ext cx="580573" cy="386869"/>
            <a:chOff x="5805714" y="609691"/>
            <a:chExt cx="580573" cy="38686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FD71-738E-B943-B27C-CD5DD2548AB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896261E-3F61-4645-BB11-420B7B2A6A2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8E3489-BDB1-9C40-93BA-60F273F9CD49}"/>
              </a:ext>
            </a:extLst>
          </p:cNvPr>
          <p:cNvGrpSpPr/>
          <p:nvPr/>
        </p:nvGrpSpPr>
        <p:grpSpPr>
          <a:xfrm>
            <a:off x="-5139" y="1674665"/>
            <a:ext cx="580573" cy="386869"/>
            <a:chOff x="5805714" y="609691"/>
            <a:chExt cx="580573" cy="386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7C5B0E-B7F2-F84C-AE32-BF3F4ABBDC5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17D7091-7EB8-4A4B-BA1F-ECAE8EA1F44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062E9F-B3A6-6C42-81B2-5950516BC91C}"/>
              </a:ext>
            </a:extLst>
          </p:cNvPr>
          <p:cNvGrpSpPr/>
          <p:nvPr/>
        </p:nvGrpSpPr>
        <p:grpSpPr>
          <a:xfrm>
            <a:off x="-5139" y="1985688"/>
            <a:ext cx="580573" cy="386869"/>
            <a:chOff x="5805714" y="609691"/>
            <a:chExt cx="580573" cy="3868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10CE2C-E5B7-D345-A885-1C030D58DAA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663192A-A017-3246-934C-1C54993F151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AAB25-E847-CE40-8B2D-35938FF7F0E5}"/>
              </a:ext>
            </a:extLst>
          </p:cNvPr>
          <p:cNvGrpSpPr/>
          <p:nvPr/>
        </p:nvGrpSpPr>
        <p:grpSpPr>
          <a:xfrm>
            <a:off x="-5139" y="2296711"/>
            <a:ext cx="580573" cy="386869"/>
            <a:chOff x="5805714" y="609691"/>
            <a:chExt cx="580573" cy="386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7431EF-64E0-164C-8504-E83503B7B6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2C0CEA39-1A56-4747-9FA3-89876333A8B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AD148-B3CA-A843-80CC-E19F33C908C8}"/>
              </a:ext>
            </a:extLst>
          </p:cNvPr>
          <p:cNvGrpSpPr/>
          <p:nvPr/>
        </p:nvGrpSpPr>
        <p:grpSpPr>
          <a:xfrm>
            <a:off x="-5139" y="2607734"/>
            <a:ext cx="580573" cy="386869"/>
            <a:chOff x="5805714" y="609691"/>
            <a:chExt cx="580573" cy="3868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4011B9-F9FB-3642-AAE6-A936D3E4336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305413F-DE24-A742-AC18-A23F6D3612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8C5063-96DB-4041-A720-D0DAC5F38896}"/>
              </a:ext>
            </a:extLst>
          </p:cNvPr>
          <p:cNvGrpSpPr/>
          <p:nvPr/>
        </p:nvGrpSpPr>
        <p:grpSpPr>
          <a:xfrm>
            <a:off x="-5139" y="2918757"/>
            <a:ext cx="580573" cy="386869"/>
            <a:chOff x="5805714" y="609691"/>
            <a:chExt cx="580573" cy="3868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65FC47-1C62-BB4E-B53D-700DAAE65F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4C449B6-B3C6-2C4C-873D-62896AFD4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AD7F8C-FA0C-D345-A920-417DA5791354}"/>
              </a:ext>
            </a:extLst>
          </p:cNvPr>
          <p:cNvGrpSpPr/>
          <p:nvPr/>
        </p:nvGrpSpPr>
        <p:grpSpPr>
          <a:xfrm>
            <a:off x="-5139" y="3229780"/>
            <a:ext cx="580573" cy="386869"/>
            <a:chOff x="5805714" y="609691"/>
            <a:chExt cx="580573" cy="38686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999E7C-F332-8D45-A4D2-0FB0FAAA2DF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31695E9-0510-1C4C-B6FA-3FE0743D5A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99A15E-9BB7-6A4B-A915-9300F47CBDFD}"/>
              </a:ext>
            </a:extLst>
          </p:cNvPr>
          <p:cNvGrpSpPr/>
          <p:nvPr/>
        </p:nvGrpSpPr>
        <p:grpSpPr>
          <a:xfrm>
            <a:off x="-5139" y="3540803"/>
            <a:ext cx="580573" cy="386869"/>
            <a:chOff x="5805714" y="609691"/>
            <a:chExt cx="580573" cy="38686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F557AE-FBFB-5643-A96B-44519CAC75B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A78B3CD-6586-A249-A778-FA58CA5A6DE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E775AE-6F9D-9C43-B059-A6E854E620E8}"/>
              </a:ext>
            </a:extLst>
          </p:cNvPr>
          <p:cNvGrpSpPr/>
          <p:nvPr/>
        </p:nvGrpSpPr>
        <p:grpSpPr>
          <a:xfrm>
            <a:off x="-5139" y="3851826"/>
            <a:ext cx="580573" cy="386869"/>
            <a:chOff x="5805714" y="609691"/>
            <a:chExt cx="580573" cy="38686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9AB3D3-82C0-4A4D-8D9D-AFBCC3D370FA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2C31948-3A18-2447-A558-2D8124C6606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9DF36D-0B85-FF41-8941-B790412C1973}"/>
              </a:ext>
            </a:extLst>
          </p:cNvPr>
          <p:cNvGrpSpPr/>
          <p:nvPr/>
        </p:nvGrpSpPr>
        <p:grpSpPr>
          <a:xfrm>
            <a:off x="-5139" y="4162849"/>
            <a:ext cx="580573" cy="386869"/>
            <a:chOff x="5805714" y="609691"/>
            <a:chExt cx="580573" cy="3868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0613F5-6205-8D4B-BCF4-760E897076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74071EB-28A7-7F49-8596-CFBFFC56C7D1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3B142-DE39-AB4C-83D2-E1EEBC6DEF08}"/>
              </a:ext>
            </a:extLst>
          </p:cNvPr>
          <p:cNvGrpSpPr/>
          <p:nvPr/>
        </p:nvGrpSpPr>
        <p:grpSpPr>
          <a:xfrm>
            <a:off x="-5139" y="4473872"/>
            <a:ext cx="580573" cy="386869"/>
            <a:chOff x="5805714" y="609691"/>
            <a:chExt cx="580573" cy="38686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46DF2A-E614-5B4F-8E2E-717B7168517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B8CC933E-D3DD-6846-AFD2-9E998B45270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7A6F3E-EECA-7C41-9612-3FAD67C41C6A}"/>
              </a:ext>
            </a:extLst>
          </p:cNvPr>
          <p:cNvGrpSpPr/>
          <p:nvPr/>
        </p:nvGrpSpPr>
        <p:grpSpPr>
          <a:xfrm>
            <a:off x="-5139" y="4784895"/>
            <a:ext cx="580573" cy="386869"/>
            <a:chOff x="5805714" y="609691"/>
            <a:chExt cx="580573" cy="38686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4A262B-8359-4440-81F4-354EAA6B879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A39A9C8-733A-4E45-8FCD-A06F31DE420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3983DA-C90E-8B40-BEDE-4D6E5B2CB794}"/>
              </a:ext>
            </a:extLst>
          </p:cNvPr>
          <p:cNvGrpSpPr/>
          <p:nvPr/>
        </p:nvGrpSpPr>
        <p:grpSpPr>
          <a:xfrm>
            <a:off x="-5139" y="5095918"/>
            <a:ext cx="580573" cy="386869"/>
            <a:chOff x="5805714" y="609691"/>
            <a:chExt cx="580573" cy="38686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0D44B2-1317-E744-9A04-FEC7F9084EB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D788EF5-DDFE-504F-B1E9-FF955DF3EA96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180D59-529C-6B49-955F-77856E0B8E0C}"/>
              </a:ext>
            </a:extLst>
          </p:cNvPr>
          <p:cNvGrpSpPr/>
          <p:nvPr/>
        </p:nvGrpSpPr>
        <p:grpSpPr>
          <a:xfrm>
            <a:off x="-5139" y="5406941"/>
            <a:ext cx="580573" cy="386869"/>
            <a:chOff x="5805714" y="609691"/>
            <a:chExt cx="580573" cy="38686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30EF19-EB80-8645-B3D5-9F38C461FD7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5343F2F6-CBE1-6449-8F0C-510A567AC8C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A3C2EF-F3D4-4449-9735-87A10CC70FCC}"/>
              </a:ext>
            </a:extLst>
          </p:cNvPr>
          <p:cNvGrpSpPr/>
          <p:nvPr/>
        </p:nvGrpSpPr>
        <p:grpSpPr>
          <a:xfrm>
            <a:off x="-5139" y="5717964"/>
            <a:ext cx="580573" cy="386869"/>
            <a:chOff x="5805714" y="609691"/>
            <a:chExt cx="580573" cy="38686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F01EF4-ADC6-DC48-9414-3C4527B4265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3FDC4A7-6A66-1E4E-BC42-8DBB4ED1E29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7E3DF1-F01A-7848-8C5F-E7D9714ED786}"/>
              </a:ext>
            </a:extLst>
          </p:cNvPr>
          <p:cNvGrpSpPr/>
          <p:nvPr/>
        </p:nvGrpSpPr>
        <p:grpSpPr>
          <a:xfrm>
            <a:off x="-5139" y="6028987"/>
            <a:ext cx="580573" cy="386869"/>
            <a:chOff x="5805714" y="609691"/>
            <a:chExt cx="580573" cy="38686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BC01896-412A-F247-AF63-BEC3924E872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1D3FD90-5D84-B348-8BFC-924E70C3963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68E67D-1504-6248-92C9-D2B2F89FF359}"/>
              </a:ext>
            </a:extLst>
          </p:cNvPr>
          <p:cNvGrpSpPr/>
          <p:nvPr/>
        </p:nvGrpSpPr>
        <p:grpSpPr>
          <a:xfrm>
            <a:off x="-5139" y="6340004"/>
            <a:ext cx="580573" cy="386869"/>
            <a:chOff x="5805714" y="609691"/>
            <a:chExt cx="580573" cy="38686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018D6A-8C0F-864E-B642-4449069FEDA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7D5EA4A-A83C-6243-9B7A-407B84B7C32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923999F-158B-404B-AE47-53EFDF25FF12}"/>
              </a:ext>
            </a:extLst>
          </p:cNvPr>
          <p:cNvSpPr txBox="1"/>
          <p:nvPr/>
        </p:nvSpPr>
        <p:spPr>
          <a:xfrm>
            <a:off x="13491148" y="-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286BEE-E2A3-2D40-9184-EF893BD7CDFB}"/>
              </a:ext>
            </a:extLst>
          </p:cNvPr>
          <p:cNvSpPr txBox="1"/>
          <p:nvPr/>
        </p:nvSpPr>
        <p:spPr>
          <a:xfrm>
            <a:off x="10687987" y="79983"/>
            <a:ext cx="14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[Page. 42]</a:t>
            </a:r>
            <a:endParaRPr lang="en-GB" dirty="0"/>
          </a:p>
        </p:txBody>
      </p:sp>
      <p:sp>
        <p:nvSpPr>
          <p:cNvPr id="80" name="AutoShape 2" descr="Looking Glass, कांच का आईना, ग्लास मिरर - Chadha Glass Company, New Delhi |  ID: 13939131697"/>
          <p:cNvSpPr>
            <a:spLocks noChangeAspect="1" noChangeArrowheads="1"/>
          </p:cNvSpPr>
          <p:nvPr/>
        </p:nvSpPr>
        <p:spPr bwMode="auto">
          <a:xfrm>
            <a:off x="896201" y="771505"/>
            <a:ext cx="11295799" cy="494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Action Verbs: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Physical verbs (jump, hit, sing, etc.)</a:t>
            </a:r>
          </a:p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Linking Verbs: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link a subject and its subject complement (seem, is, etc.) </a:t>
            </a:r>
          </a:p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Helping Verbs: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auxiliaries, help main verb to change tense in a 					sentence, (am, is, has, do, etc.)</a:t>
            </a:r>
          </a:p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Transitive Vs Intransitive Verbs: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(laugh, eat, etc.)</a:t>
            </a:r>
          </a:p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Modal Verbs:	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show possibility, intent, ability, etc. (can, may, must, etc.)</a:t>
            </a:r>
            <a:r>
              <a:rPr lang="en-GB" dirty="0"/>
              <a:t> 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</a:p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Regular vs Irregular Verbs: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( go: went-gone, talk: talked-talked)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96201" y="106343"/>
            <a:ext cx="3839572" cy="461665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2. Verbs: </a:t>
            </a:r>
            <a:r>
              <a:rPr lang="en-GB" sz="2400" i="1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Types of Verbs</a:t>
            </a:r>
          </a:p>
        </p:txBody>
      </p:sp>
    </p:spTree>
    <p:extLst>
      <p:ext uri="{BB962C8B-B14F-4D97-AF65-F5344CB8AC3E}">
        <p14:creationId xmlns:p14="http://schemas.microsoft.com/office/powerpoint/2010/main" val="1227116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C9DD3D-2FC7-514E-AC43-E7410BE9EF65}"/>
              </a:ext>
            </a:extLst>
          </p:cNvPr>
          <p:cNvGrpSpPr/>
          <p:nvPr/>
        </p:nvGrpSpPr>
        <p:grpSpPr>
          <a:xfrm>
            <a:off x="-5139" y="119550"/>
            <a:ext cx="580573" cy="386869"/>
            <a:chOff x="5805714" y="609691"/>
            <a:chExt cx="580573" cy="3868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5B7DA9-4646-7343-BD96-E295BCAE513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9786043-734C-7B44-B559-1CF3C84AD7F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861809-6364-8149-AB12-6DC3FDE8521E}"/>
              </a:ext>
            </a:extLst>
          </p:cNvPr>
          <p:cNvGrpSpPr/>
          <p:nvPr/>
        </p:nvGrpSpPr>
        <p:grpSpPr>
          <a:xfrm>
            <a:off x="-5139" y="430573"/>
            <a:ext cx="580573" cy="386869"/>
            <a:chOff x="5805714" y="609691"/>
            <a:chExt cx="580573" cy="386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463258-3368-A249-886C-9571260F958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0BE0AB1-5FC7-8F42-8EEA-077368FCE7B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CC9222-A79F-7449-98D3-12FB955F307B}"/>
              </a:ext>
            </a:extLst>
          </p:cNvPr>
          <p:cNvGrpSpPr/>
          <p:nvPr/>
        </p:nvGrpSpPr>
        <p:grpSpPr>
          <a:xfrm>
            <a:off x="-5139" y="741596"/>
            <a:ext cx="580573" cy="386869"/>
            <a:chOff x="5805714" y="609691"/>
            <a:chExt cx="580573" cy="386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ADDC2-A80E-A74A-9999-F82500E4D58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829D76E-2302-B94A-AF29-C7D01AA904A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6A6C2-E126-5349-8076-E47D54194DA9}"/>
              </a:ext>
            </a:extLst>
          </p:cNvPr>
          <p:cNvGrpSpPr/>
          <p:nvPr/>
        </p:nvGrpSpPr>
        <p:grpSpPr>
          <a:xfrm>
            <a:off x="-5139" y="1052619"/>
            <a:ext cx="580573" cy="386869"/>
            <a:chOff x="5805714" y="609691"/>
            <a:chExt cx="580573" cy="386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8851E-5A19-544F-AE2F-C48AA2309AA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3909217-3CD1-054B-A20A-675A2B76A51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A04966-5210-3842-B447-0DDD15DA9C10}"/>
              </a:ext>
            </a:extLst>
          </p:cNvPr>
          <p:cNvGrpSpPr/>
          <p:nvPr/>
        </p:nvGrpSpPr>
        <p:grpSpPr>
          <a:xfrm>
            <a:off x="-5139" y="1363642"/>
            <a:ext cx="580573" cy="386869"/>
            <a:chOff x="5805714" y="609691"/>
            <a:chExt cx="580573" cy="38686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FD71-738E-B943-B27C-CD5DD2548AB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896261E-3F61-4645-BB11-420B7B2A6A2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8E3489-BDB1-9C40-93BA-60F273F9CD49}"/>
              </a:ext>
            </a:extLst>
          </p:cNvPr>
          <p:cNvGrpSpPr/>
          <p:nvPr/>
        </p:nvGrpSpPr>
        <p:grpSpPr>
          <a:xfrm>
            <a:off x="-5139" y="1674665"/>
            <a:ext cx="580573" cy="386869"/>
            <a:chOff x="5805714" y="609691"/>
            <a:chExt cx="580573" cy="386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7C5B0E-B7F2-F84C-AE32-BF3F4ABBDC5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17D7091-7EB8-4A4B-BA1F-ECAE8EA1F44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062E9F-B3A6-6C42-81B2-5950516BC91C}"/>
              </a:ext>
            </a:extLst>
          </p:cNvPr>
          <p:cNvGrpSpPr/>
          <p:nvPr/>
        </p:nvGrpSpPr>
        <p:grpSpPr>
          <a:xfrm>
            <a:off x="-5139" y="1985688"/>
            <a:ext cx="580573" cy="386869"/>
            <a:chOff x="5805714" y="609691"/>
            <a:chExt cx="580573" cy="3868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10CE2C-E5B7-D345-A885-1C030D58DAA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663192A-A017-3246-934C-1C54993F151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AAB25-E847-CE40-8B2D-35938FF7F0E5}"/>
              </a:ext>
            </a:extLst>
          </p:cNvPr>
          <p:cNvGrpSpPr/>
          <p:nvPr/>
        </p:nvGrpSpPr>
        <p:grpSpPr>
          <a:xfrm>
            <a:off x="-5139" y="2296711"/>
            <a:ext cx="580573" cy="386869"/>
            <a:chOff x="5805714" y="609691"/>
            <a:chExt cx="580573" cy="386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7431EF-64E0-164C-8504-E83503B7B6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2C0CEA39-1A56-4747-9FA3-89876333A8B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AD148-B3CA-A843-80CC-E19F33C908C8}"/>
              </a:ext>
            </a:extLst>
          </p:cNvPr>
          <p:cNvGrpSpPr/>
          <p:nvPr/>
        </p:nvGrpSpPr>
        <p:grpSpPr>
          <a:xfrm>
            <a:off x="-5139" y="2607734"/>
            <a:ext cx="580573" cy="386869"/>
            <a:chOff x="5805714" y="609691"/>
            <a:chExt cx="580573" cy="3868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4011B9-F9FB-3642-AAE6-A936D3E4336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305413F-DE24-A742-AC18-A23F6D3612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8C5063-96DB-4041-A720-D0DAC5F38896}"/>
              </a:ext>
            </a:extLst>
          </p:cNvPr>
          <p:cNvGrpSpPr/>
          <p:nvPr/>
        </p:nvGrpSpPr>
        <p:grpSpPr>
          <a:xfrm>
            <a:off x="-5139" y="2918757"/>
            <a:ext cx="580573" cy="386869"/>
            <a:chOff x="5805714" y="609691"/>
            <a:chExt cx="580573" cy="3868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65FC47-1C62-BB4E-B53D-700DAAE65F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4C449B6-B3C6-2C4C-873D-62896AFD4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AD7F8C-FA0C-D345-A920-417DA5791354}"/>
              </a:ext>
            </a:extLst>
          </p:cNvPr>
          <p:cNvGrpSpPr/>
          <p:nvPr/>
        </p:nvGrpSpPr>
        <p:grpSpPr>
          <a:xfrm>
            <a:off x="-5139" y="3229780"/>
            <a:ext cx="580573" cy="386869"/>
            <a:chOff x="5805714" y="609691"/>
            <a:chExt cx="580573" cy="38686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999E7C-F332-8D45-A4D2-0FB0FAAA2DF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31695E9-0510-1C4C-B6FA-3FE0743D5A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99A15E-9BB7-6A4B-A915-9300F47CBDFD}"/>
              </a:ext>
            </a:extLst>
          </p:cNvPr>
          <p:cNvGrpSpPr/>
          <p:nvPr/>
        </p:nvGrpSpPr>
        <p:grpSpPr>
          <a:xfrm>
            <a:off x="-5139" y="3540803"/>
            <a:ext cx="580573" cy="386869"/>
            <a:chOff x="5805714" y="609691"/>
            <a:chExt cx="580573" cy="38686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F557AE-FBFB-5643-A96B-44519CAC75B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A78B3CD-6586-A249-A778-FA58CA5A6DE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E775AE-6F9D-9C43-B059-A6E854E620E8}"/>
              </a:ext>
            </a:extLst>
          </p:cNvPr>
          <p:cNvGrpSpPr/>
          <p:nvPr/>
        </p:nvGrpSpPr>
        <p:grpSpPr>
          <a:xfrm>
            <a:off x="-5139" y="3851826"/>
            <a:ext cx="580573" cy="386869"/>
            <a:chOff x="5805714" y="609691"/>
            <a:chExt cx="580573" cy="38686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9AB3D3-82C0-4A4D-8D9D-AFBCC3D370FA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2C31948-3A18-2447-A558-2D8124C6606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9DF36D-0B85-FF41-8941-B790412C1973}"/>
              </a:ext>
            </a:extLst>
          </p:cNvPr>
          <p:cNvGrpSpPr/>
          <p:nvPr/>
        </p:nvGrpSpPr>
        <p:grpSpPr>
          <a:xfrm>
            <a:off x="-5139" y="4162849"/>
            <a:ext cx="580573" cy="386869"/>
            <a:chOff x="5805714" y="609691"/>
            <a:chExt cx="580573" cy="3868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0613F5-6205-8D4B-BCF4-760E897076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74071EB-28A7-7F49-8596-CFBFFC56C7D1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3B142-DE39-AB4C-83D2-E1EEBC6DEF08}"/>
              </a:ext>
            </a:extLst>
          </p:cNvPr>
          <p:cNvGrpSpPr/>
          <p:nvPr/>
        </p:nvGrpSpPr>
        <p:grpSpPr>
          <a:xfrm>
            <a:off x="-5139" y="4473872"/>
            <a:ext cx="580573" cy="386869"/>
            <a:chOff x="5805714" y="609691"/>
            <a:chExt cx="580573" cy="38686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46DF2A-E614-5B4F-8E2E-717B7168517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B8CC933E-D3DD-6846-AFD2-9E998B45270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7A6F3E-EECA-7C41-9612-3FAD67C41C6A}"/>
              </a:ext>
            </a:extLst>
          </p:cNvPr>
          <p:cNvGrpSpPr/>
          <p:nvPr/>
        </p:nvGrpSpPr>
        <p:grpSpPr>
          <a:xfrm>
            <a:off x="-5139" y="4784895"/>
            <a:ext cx="580573" cy="386869"/>
            <a:chOff x="5805714" y="609691"/>
            <a:chExt cx="580573" cy="38686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4A262B-8359-4440-81F4-354EAA6B879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A39A9C8-733A-4E45-8FCD-A06F31DE420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3983DA-C90E-8B40-BEDE-4D6E5B2CB794}"/>
              </a:ext>
            </a:extLst>
          </p:cNvPr>
          <p:cNvGrpSpPr/>
          <p:nvPr/>
        </p:nvGrpSpPr>
        <p:grpSpPr>
          <a:xfrm>
            <a:off x="-5139" y="5095918"/>
            <a:ext cx="580573" cy="386869"/>
            <a:chOff x="5805714" y="609691"/>
            <a:chExt cx="580573" cy="38686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0D44B2-1317-E744-9A04-FEC7F9084EB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D788EF5-DDFE-504F-B1E9-FF955DF3EA96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180D59-529C-6B49-955F-77856E0B8E0C}"/>
              </a:ext>
            </a:extLst>
          </p:cNvPr>
          <p:cNvGrpSpPr/>
          <p:nvPr/>
        </p:nvGrpSpPr>
        <p:grpSpPr>
          <a:xfrm>
            <a:off x="-5139" y="5406941"/>
            <a:ext cx="580573" cy="386869"/>
            <a:chOff x="5805714" y="609691"/>
            <a:chExt cx="580573" cy="38686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30EF19-EB80-8645-B3D5-9F38C461FD7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5343F2F6-CBE1-6449-8F0C-510A567AC8C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A3C2EF-F3D4-4449-9735-87A10CC70FCC}"/>
              </a:ext>
            </a:extLst>
          </p:cNvPr>
          <p:cNvGrpSpPr/>
          <p:nvPr/>
        </p:nvGrpSpPr>
        <p:grpSpPr>
          <a:xfrm>
            <a:off x="-5139" y="5717964"/>
            <a:ext cx="580573" cy="386869"/>
            <a:chOff x="5805714" y="609691"/>
            <a:chExt cx="580573" cy="38686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F01EF4-ADC6-DC48-9414-3C4527B4265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3FDC4A7-6A66-1E4E-BC42-8DBB4ED1E29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7E3DF1-F01A-7848-8C5F-E7D9714ED786}"/>
              </a:ext>
            </a:extLst>
          </p:cNvPr>
          <p:cNvGrpSpPr/>
          <p:nvPr/>
        </p:nvGrpSpPr>
        <p:grpSpPr>
          <a:xfrm>
            <a:off x="-5139" y="6028987"/>
            <a:ext cx="580573" cy="386869"/>
            <a:chOff x="5805714" y="609691"/>
            <a:chExt cx="580573" cy="38686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BC01896-412A-F247-AF63-BEC3924E872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1D3FD90-5D84-B348-8BFC-924E70C3963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68E67D-1504-6248-92C9-D2B2F89FF359}"/>
              </a:ext>
            </a:extLst>
          </p:cNvPr>
          <p:cNvGrpSpPr/>
          <p:nvPr/>
        </p:nvGrpSpPr>
        <p:grpSpPr>
          <a:xfrm>
            <a:off x="-5139" y="6340004"/>
            <a:ext cx="580573" cy="386869"/>
            <a:chOff x="5805714" y="609691"/>
            <a:chExt cx="580573" cy="38686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018D6A-8C0F-864E-B642-4449069FEDA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7D5EA4A-A83C-6243-9B7A-407B84B7C32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923999F-158B-404B-AE47-53EFDF25FF12}"/>
              </a:ext>
            </a:extLst>
          </p:cNvPr>
          <p:cNvSpPr txBox="1"/>
          <p:nvPr/>
        </p:nvSpPr>
        <p:spPr>
          <a:xfrm>
            <a:off x="13491148" y="-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286BEE-E2A3-2D40-9184-EF893BD7CDFB}"/>
              </a:ext>
            </a:extLst>
          </p:cNvPr>
          <p:cNvSpPr txBox="1"/>
          <p:nvPr/>
        </p:nvSpPr>
        <p:spPr>
          <a:xfrm>
            <a:off x="10687987" y="79983"/>
            <a:ext cx="14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[Page. 42]</a:t>
            </a:r>
            <a:endParaRPr lang="en-GB" dirty="0"/>
          </a:p>
        </p:txBody>
      </p:sp>
      <p:sp>
        <p:nvSpPr>
          <p:cNvPr id="80" name="AutoShape 2" descr="Looking Glass, कांच का आईना, ग्लास मिरर - Chadha Glass Company, New Delhi |  ID: 13939131697"/>
          <p:cNvSpPr>
            <a:spLocks noChangeAspect="1" noChangeArrowheads="1"/>
          </p:cNvSpPr>
          <p:nvPr/>
        </p:nvSpPr>
        <p:spPr bwMode="auto">
          <a:xfrm>
            <a:off x="1216124" y="147754"/>
            <a:ext cx="10957576" cy="657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/>
            <a:r>
              <a:rPr lang="en-GB" sz="2400" b="1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2.2. Linking Verbs: </a:t>
            </a:r>
          </a:p>
          <a:p>
            <a:pPr marL="342900" indent="-342900" fontAlgn="base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used to link a subject with a </a:t>
            </a: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subject complement.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</a:p>
          <a:p>
            <a:pPr marL="342900" indent="-342900" fontAlgn="base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A subject complement describes or identifies the subject of the sentence or clause.</a:t>
            </a:r>
          </a:p>
          <a:p>
            <a:pPr marL="342900" indent="-342900" fontAlgn="base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Linking verbs can function as intransitive verbs, which do not take direct objects.</a:t>
            </a:r>
          </a:p>
          <a:p>
            <a:pPr>
              <a:spcBef>
                <a:spcPts val="600"/>
              </a:spcBef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Example: 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be, become, seem, appear, grow, smell, taste, feel, remain, etc.</a:t>
            </a:r>
          </a:p>
          <a:p>
            <a:pPr>
              <a:spcBef>
                <a:spcPts val="600"/>
              </a:spcBef>
            </a:pP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She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looks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happy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.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Subject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complement</a:t>
            </a:r>
          </a:p>
          <a:p>
            <a:pPr lvl="1">
              <a:spcBef>
                <a:spcPts val="600"/>
              </a:spcBef>
            </a:pPr>
            <a:endParaRPr lang="en-GB" sz="2400" b="1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It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smells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bad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. </a:t>
            </a:r>
          </a:p>
          <a:p>
            <a:pPr lvl="1">
              <a:spcBef>
                <a:spcPts val="600"/>
              </a:spcBef>
            </a:pP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She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is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a </a:t>
            </a:r>
            <a:r>
              <a:rPr lang="en-GB" sz="2400" dirty="0">
                <a:solidFill>
                  <a:srgbClr val="0000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teacher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. </a:t>
            </a:r>
          </a:p>
          <a:p>
            <a:pPr lvl="1">
              <a:spcBef>
                <a:spcPts val="600"/>
              </a:spcBef>
            </a:pP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  <a:p>
            <a:pPr lvl="1">
              <a:spcBef>
                <a:spcPts val="600"/>
              </a:spcBef>
            </a:pPr>
            <a:endParaRPr lang="en-GB" sz="2400" dirty="0">
              <a:latin typeface="Lucida Bright" panose="02040603070505020404" pitchFamily="18" charset="0"/>
              <a:cs typeface="Lucida Bright" panose="02040603070505020404" pitchFamily="18" charset="0"/>
            </a:endParaRPr>
          </a:p>
        </p:txBody>
      </p:sp>
      <p:sp>
        <p:nvSpPr>
          <p:cNvPr id="67" name="Right Brace 66"/>
          <p:cNvSpPr/>
          <p:nvPr/>
        </p:nvSpPr>
        <p:spPr>
          <a:xfrm rot="16200000">
            <a:off x="2924641" y="3124886"/>
            <a:ext cx="433546" cy="2064779"/>
          </a:xfrm>
          <a:prstGeom prst="rightBrace">
            <a:avLst>
              <a:gd name="adj1" fmla="val 8333"/>
              <a:gd name="adj2" fmla="val 4974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ight Brace 69"/>
          <p:cNvSpPr/>
          <p:nvPr/>
        </p:nvSpPr>
        <p:spPr>
          <a:xfrm rot="5400000" flipV="1">
            <a:off x="2755034" y="4213925"/>
            <a:ext cx="433546" cy="1725559"/>
          </a:xfrm>
          <a:prstGeom prst="rightBrace">
            <a:avLst>
              <a:gd name="adj1" fmla="val 8333"/>
              <a:gd name="adj2" fmla="val 4974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404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C9DD3D-2FC7-514E-AC43-E7410BE9EF65}"/>
              </a:ext>
            </a:extLst>
          </p:cNvPr>
          <p:cNvGrpSpPr/>
          <p:nvPr/>
        </p:nvGrpSpPr>
        <p:grpSpPr>
          <a:xfrm>
            <a:off x="-5139" y="119550"/>
            <a:ext cx="580573" cy="386869"/>
            <a:chOff x="5805714" y="609691"/>
            <a:chExt cx="580573" cy="3868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5B7DA9-4646-7343-BD96-E295BCAE513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9786043-734C-7B44-B559-1CF3C84AD7F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861809-6364-8149-AB12-6DC3FDE8521E}"/>
              </a:ext>
            </a:extLst>
          </p:cNvPr>
          <p:cNvGrpSpPr/>
          <p:nvPr/>
        </p:nvGrpSpPr>
        <p:grpSpPr>
          <a:xfrm>
            <a:off x="-5139" y="430573"/>
            <a:ext cx="580573" cy="386869"/>
            <a:chOff x="5805714" y="609691"/>
            <a:chExt cx="580573" cy="386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463258-3368-A249-886C-9571260F958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0BE0AB1-5FC7-8F42-8EEA-077368FCE7B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CC9222-A79F-7449-98D3-12FB955F307B}"/>
              </a:ext>
            </a:extLst>
          </p:cNvPr>
          <p:cNvGrpSpPr/>
          <p:nvPr/>
        </p:nvGrpSpPr>
        <p:grpSpPr>
          <a:xfrm>
            <a:off x="-5139" y="741596"/>
            <a:ext cx="580573" cy="386869"/>
            <a:chOff x="5805714" y="609691"/>
            <a:chExt cx="580573" cy="386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ADDC2-A80E-A74A-9999-F82500E4D58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829D76E-2302-B94A-AF29-C7D01AA904A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6A6C2-E126-5349-8076-E47D54194DA9}"/>
              </a:ext>
            </a:extLst>
          </p:cNvPr>
          <p:cNvGrpSpPr/>
          <p:nvPr/>
        </p:nvGrpSpPr>
        <p:grpSpPr>
          <a:xfrm>
            <a:off x="-5139" y="1052619"/>
            <a:ext cx="580573" cy="386869"/>
            <a:chOff x="5805714" y="609691"/>
            <a:chExt cx="580573" cy="386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8851E-5A19-544F-AE2F-C48AA2309AA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3909217-3CD1-054B-A20A-675A2B76A51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A04966-5210-3842-B447-0DDD15DA9C10}"/>
              </a:ext>
            </a:extLst>
          </p:cNvPr>
          <p:cNvGrpSpPr/>
          <p:nvPr/>
        </p:nvGrpSpPr>
        <p:grpSpPr>
          <a:xfrm>
            <a:off x="-5139" y="1363642"/>
            <a:ext cx="580573" cy="386869"/>
            <a:chOff x="5805714" y="609691"/>
            <a:chExt cx="580573" cy="38686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FD71-738E-B943-B27C-CD5DD2548AB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896261E-3F61-4645-BB11-420B7B2A6A2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8E3489-BDB1-9C40-93BA-60F273F9CD49}"/>
              </a:ext>
            </a:extLst>
          </p:cNvPr>
          <p:cNvGrpSpPr/>
          <p:nvPr/>
        </p:nvGrpSpPr>
        <p:grpSpPr>
          <a:xfrm>
            <a:off x="-5139" y="1674665"/>
            <a:ext cx="580573" cy="386869"/>
            <a:chOff x="5805714" y="609691"/>
            <a:chExt cx="580573" cy="386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7C5B0E-B7F2-F84C-AE32-BF3F4ABBDC5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17D7091-7EB8-4A4B-BA1F-ECAE8EA1F44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062E9F-B3A6-6C42-81B2-5950516BC91C}"/>
              </a:ext>
            </a:extLst>
          </p:cNvPr>
          <p:cNvGrpSpPr/>
          <p:nvPr/>
        </p:nvGrpSpPr>
        <p:grpSpPr>
          <a:xfrm>
            <a:off x="-5139" y="1985688"/>
            <a:ext cx="580573" cy="386869"/>
            <a:chOff x="5805714" y="609691"/>
            <a:chExt cx="580573" cy="3868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10CE2C-E5B7-D345-A885-1C030D58DAA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663192A-A017-3246-934C-1C54993F151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AAB25-E847-CE40-8B2D-35938FF7F0E5}"/>
              </a:ext>
            </a:extLst>
          </p:cNvPr>
          <p:cNvGrpSpPr/>
          <p:nvPr/>
        </p:nvGrpSpPr>
        <p:grpSpPr>
          <a:xfrm>
            <a:off x="-5139" y="2296711"/>
            <a:ext cx="580573" cy="386869"/>
            <a:chOff x="5805714" y="609691"/>
            <a:chExt cx="580573" cy="386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7431EF-64E0-164C-8504-E83503B7B6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2C0CEA39-1A56-4747-9FA3-89876333A8B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AD148-B3CA-A843-80CC-E19F33C908C8}"/>
              </a:ext>
            </a:extLst>
          </p:cNvPr>
          <p:cNvGrpSpPr/>
          <p:nvPr/>
        </p:nvGrpSpPr>
        <p:grpSpPr>
          <a:xfrm>
            <a:off x="-5139" y="2607734"/>
            <a:ext cx="580573" cy="386869"/>
            <a:chOff x="5805714" y="609691"/>
            <a:chExt cx="580573" cy="3868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4011B9-F9FB-3642-AAE6-A936D3E4336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305413F-DE24-A742-AC18-A23F6D3612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8C5063-96DB-4041-A720-D0DAC5F38896}"/>
              </a:ext>
            </a:extLst>
          </p:cNvPr>
          <p:cNvGrpSpPr/>
          <p:nvPr/>
        </p:nvGrpSpPr>
        <p:grpSpPr>
          <a:xfrm>
            <a:off x="-5139" y="2918757"/>
            <a:ext cx="580573" cy="386869"/>
            <a:chOff x="5805714" y="609691"/>
            <a:chExt cx="580573" cy="3868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65FC47-1C62-BB4E-B53D-700DAAE65F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4C449B6-B3C6-2C4C-873D-62896AFD4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AD7F8C-FA0C-D345-A920-417DA5791354}"/>
              </a:ext>
            </a:extLst>
          </p:cNvPr>
          <p:cNvGrpSpPr/>
          <p:nvPr/>
        </p:nvGrpSpPr>
        <p:grpSpPr>
          <a:xfrm>
            <a:off x="-5139" y="3229780"/>
            <a:ext cx="580573" cy="386869"/>
            <a:chOff x="5805714" y="609691"/>
            <a:chExt cx="580573" cy="38686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999E7C-F332-8D45-A4D2-0FB0FAAA2DF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31695E9-0510-1C4C-B6FA-3FE0743D5A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99A15E-9BB7-6A4B-A915-9300F47CBDFD}"/>
              </a:ext>
            </a:extLst>
          </p:cNvPr>
          <p:cNvGrpSpPr/>
          <p:nvPr/>
        </p:nvGrpSpPr>
        <p:grpSpPr>
          <a:xfrm>
            <a:off x="-5139" y="3540803"/>
            <a:ext cx="580573" cy="386869"/>
            <a:chOff x="5805714" y="609691"/>
            <a:chExt cx="580573" cy="38686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F557AE-FBFB-5643-A96B-44519CAC75B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A78B3CD-6586-A249-A778-FA58CA5A6DE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E775AE-6F9D-9C43-B059-A6E854E620E8}"/>
              </a:ext>
            </a:extLst>
          </p:cNvPr>
          <p:cNvGrpSpPr/>
          <p:nvPr/>
        </p:nvGrpSpPr>
        <p:grpSpPr>
          <a:xfrm>
            <a:off x="-5139" y="3851826"/>
            <a:ext cx="580573" cy="386869"/>
            <a:chOff x="5805714" y="609691"/>
            <a:chExt cx="580573" cy="38686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9AB3D3-82C0-4A4D-8D9D-AFBCC3D370FA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2C31948-3A18-2447-A558-2D8124C6606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9DF36D-0B85-FF41-8941-B790412C1973}"/>
              </a:ext>
            </a:extLst>
          </p:cNvPr>
          <p:cNvGrpSpPr/>
          <p:nvPr/>
        </p:nvGrpSpPr>
        <p:grpSpPr>
          <a:xfrm>
            <a:off x="-5139" y="4162849"/>
            <a:ext cx="580573" cy="386869"/>
            <a:chOff x="5805714" y="609691"/>
            <a:chExt cx="580573" cy="3868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0613F5-6205-8D4B-BCF4-760E897076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74071EB-28A7-7F49-8596-CFBFFC56C7D1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3B142-DE39-AB4C-83D2-E1EEBC6DEF08}"/>
              </a:ext>
            </a:extLst>
          </p:cNvPr>
          <p:cNvGrpSpPr/>
          <p:nvPr/>
        </p:nvGrpSpPr>
        <p:grpSpPr>
          <a:xfrm>
            <a:off x="-5139" y="4473872"/>
            <a:ext cx="580573" cy="386869"/>
            <a:chOff x="5805714" y="609691"/>
            <a:chExt cx="580573" cy="38686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46DF2A-E614-5B4F-8E2E-717B7168517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B8CC933E-D3DD-6846-AFD2-9E998B45270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7A6F3E-EECA-7C41-9612-3FAD67C41C6A}"/>
              </a:ext>
            </a:extLst>
          </p:cNvPr>
          <p:cNvGrpSpPr/>
          <p:nvPr/>
        </p:nvGrpSpPr>
        <p:grpSpPr>
          <a:xfrm>
            <a:off x="-5139" y="4784895"/>
            <a:ext cx="580573" cy="386869"/>
            <a:chOff x="5805714" y="609691"/>
            <a:chExt cx="580573" cy="38686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4A262B-8359-4440-81F4-354EAA6B879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A39A9C8-733A-4E45-8FCD-A06F31DE420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3983DA-C90E-8B40-BEDE-4D6E5B2CB794}"/>
              </a:ext>
            </a:extLst>
          </p:cNvPr>
          <p:cNvGrpSpPr/>
          <p:nvPr/>
        </p:nvGrpSpPr>
        <p:grpSpPr>
          <a:xfrm>
            <a:off x="-5139" y="5095918"/>
            <a:ext cx="580573" cy="386869"/>
            <a:chOff x="5805714" y="609691"/>
            <a:chExt cx="580573" cy="38686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0D44B2-1317-E744-9A04-FEC7F9084EB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D788EF5-DDFE-504F-B1E9-FF955DF3EA96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180D59-529C-6B49-955F-77856E0B8E0C}"/>
              </a:ext>
            </a:extLst>
          </p:cNvPr>
          <p:cNvGrpSpPr/>
          <p:nvPr/>
        </p:nvGrpSpPr>
        <p:grpSpPr>
          <a:xfrm>
            <a:off x="-5139" y="5406941"/>
            <a:ext cx="580573" cy="386869"/>
            <a:chOff x="5805714" y="609691"/>
            <a:chExt cx="580573" cy="38686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30EF19-EB80-8645-B3D5-9F38C461FD7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5343F2F6-CBE1-6449-8F0C-510A567AC8C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A3C2EF-F3D4-4449-9735-87A10CC70FCC}"/>
              </a:ext>
            </a:extLst>
          </p:cNvPr>
          <p:cNvGrpSpPr/>
          <p:nvPr/>
        </p:nvGrpSpPr>
        <p:grpSpPr>
          <a:xfrm>
            <a:off x="-5139" y="5717964"/>
            <a:ext cx="580573" cy="386869"/>
            <a:chOff x="5805714" y="609691"/>
            <a:chExt cx="580573" cy="38686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F01EF4-ADC6-DC48-9414-3C4527B4265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3FDC4A7-6A66-1E4E-BC42-8DBB4ED1E29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7E3DF1-F01A-7848-8C5F-E7D9714ED786}"/>
              </a:ext>
            </a:extLst>
          </p:cNvPr>
          <p:cNvGrpSpPr/>
          <p:nvPr/>
        </p:nvGrpSpPr>
        <p:grpSpPr>
          <a:xfrm>
            <a:off x="-5139" y="6028987"/>
            <a:ext cx="580573" cy="386869"/>
            <a:chOff x="5805714" y="609691"/>
            <a:chExt cx="580573" cy="38686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BC01896-412A-F247-AF63-BEC3924E872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1D3FD90-5D84-B348-8BFC-924E70C3963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68E67D-1504-6248-92C9-D2B2F89FF359}"/>
              </a:ext>
            </a:extLst>
          </p:cNvPr>
          <p:cNvGrpSpPr/>
          <p:nvPr/>
        </p:nvGrpSpPr>
        <p:grpSpPr>
          <a:xfrm>
            <a:off x="-5139" y="6340004"/>
            <a:ext cx="580573" cy="386869"/>
            <a:chOff x="5805714" y="609691"/>
            <a:chExt cx="580573" cy="38686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018D6A-8C0F-864E-B642-4449069FEDA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7D5EA4A-A83C-6243-9B7A-407B84B7C32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923999F-158B-404B-AE47-53EFDF25FF12}"/>
              </a:ext>
            </a:extLst>
          </p:cNvPr>
          <p:cNvSpPr txBox="1"/>
          <p:nvPr/>
        </p:nvSpPr>
        <p:spPr>
          <a:xfrm>
            <a:off x="13491148" y="-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286BEE-E2A3-2D40-9184-EF893BD7CDFB}"/>
              </a:ext>
            </a:extLst>
          </p:cNvPr>
          <p:cNvSpPr txBox="1"/>
          <p:nvPr/>
        </p:nvSpPr>
        <p:spPr>
          <a:xfrm>
            <a:off x="10687987" y="79983"/>
            <a:ext cx="14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[Page. 42]</a:t>
            </a:r>
            <a:endParaRPr lang="en-GB" dirty="0"/>
          </a:p>
        </p:txBody>
      </p:sp>
      <p:sp>
        <p:nvSpPr>
          <p:cNvPr id="80" name="AutoShape 2" descr="Looking Glass, कांच का आईना, ग्लास मिरर - Chadha Glass Company, New Delhi |  ID: 13939131697"/>
          <p:cNvSpPr>
            <a:spLocks noChangeAspect="1" noChangeArrowheads="1"/>
          </p:cNvSpPr>
          <p:nvPr/>
        </p:nvSpPr>
        <p:spPr bwMode="auto">
          <a:xfrm>
            <a:off x="896201" y="653729"/>
            <a:ext cx="10957576" cy="550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An object in a sentence is a bearer of the action of a subject.</a:t>
            </a:r>
          </a:p>
          <a:p>
            <a:pPr marL="342900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Among objects we need to distinguish between Direct Objects (DO) and Indirect Objects. 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</a:pP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	Example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: He gave </a:t>
            </a: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me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a book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.</a:t>
            </a:r>
          </a:p>
          <a:p>
            <a:pPr marL="342900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In the example above, a book is the DO and me the IO.</a:t>
            </a:r>
          </a:p>
          <a:p>
            <a:pPr marL="800100" lvl="1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She showed me the room.</a:t>
            </a:r>
          </a:p>
          <a:p>
            <a:pPr marL="800100" lvl="1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He bought me a book. </a:t>
            </a:r>
          </a:p>
          <a:p>
            <a:pPr marL="800100" lvl="1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He send me a letter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6202" y="79983"/>
            <a:ext cx="68909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3. Object: </a:t>
            </a:r>
            <a:r>
              <a:rPr lang="en-GB" sz="2400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Direct Object and Indirect Object</a:t>
            </a:r>
          </a:p>
        </p:txBody>
      </p:sp>
    </p:spTree>
    <p:extLst>
      <p:ext uri="{BB962C8B-B14F-4D97-AF65-F5344CB8AC3E}">
        <p14:creationId xmlns:p14="http://schemas.microsoft.com/office/powerpoint/2010/main" val="1656449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C9DD3D-2FC7-514E-AC43-E7410BE9EF65}"/>
              </a:ext>
            </a:extLst>
          </p:cNvPr>
          <p:cNvGrpSpPr/>
          <p:nvPr/>
        </p:nvGrpSpPr>
        <p:grpSpPr>
          <a:xfrm>
            <a:off x="-5139" y="119550"/>
            <a:ext cx="580573" cy="386869"/>
            <a:chOff x="5805714" y="609691"/>
            <a:chExt cx="580573" cy="3868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5B7DA9-4646-7343-BD96-E295BCAE513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9786043-734C-7B44-B559-1CF3C84AD7F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861809-6364-8149-AB12-6DC3FDE8521E}"/>
              </a:ext>
            </a:extLst>
          </p:cNvPr>
          <p:cNvGrpSpPr/>
          <p:nvPr/>
        </p:nvGrpSpPr>
        <p:grpSpPr>
          <a:xfrm>
            <a:off x="-5139" y="430573"/>
            <a:ext cx="580573" cy="386869"/>
            <a:chOff x="5805714" y="609691"/>
            <a:chExt cx="580573" cy="386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463258-3368-A249-886C-9571260F958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0BE0AB1-5FC7-8F42-8EEA-077368FCE7B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CC9222-A79F-7449-98D3-12FB955F307B}"/>
              </a:ext>
            </a:extLst>
          </p:cNvPr>
          <p:cNvGrpSpPr/>
          <p:nvPr/>
        </p:nvGrpSpPr>
        <p:grpSpPr>
          <a:xfrm>
            <a:off x="-5139" y="741596"/>
            <a:ext cx="580573" cy="386869"/>
            <a:chOff x="5805714" y="609691"/>
            <a:chExt cx="580573" cy="386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ADDC2-A80E-A74A-9999-F82500E4D58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829D76E-2302-B94A-AF29-C7D01AA904A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6A6C2-E126-5349-8076-E47D54194DA9}"/>
              </a:ext>
            </a:extLst>
          </p:cNvPr>
          <p:cNvGrpSpPr/>
          <p:nvPr/>
        </p:nvGrpSpPr>
        <p:grpSpPr>
          <a:xfrm>
            <a:off x="-5139" y="1052619"/>
            <a:ext cx="580573" cy="386869"/>
            <a:chOff x="5805714" y="609691"/>
            <a:chExt cx="580573" cy="386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8851E-5A19-544F-AE2F-C48AA2309AA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3909217-3CD1-054B-A20A-675A2B76A51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A04966-5210-3842-B447-0DDD15DA9C10}"/>
              </a:ext>
            </a:extLst>
          </p:cNvPr>
          <p:cNvGrpSpPr/>
          <p:nvPr/>
        </p:nvGrpSpPr>
        <p:grpSpPr>
          <a:xfrm>
            <a:off x="-5139" y="1363642"/>
            <a:ext cx="580573" cy="386869"/>
            <a:chOff x="5805714" y="609691"/>
            <a:chExt cx="580573" cy="38686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FD71-738E-B943-B27C-CD5DD2548AB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896261E-3F61-4645-BB11-420B7B2A6A2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8E3489-BDB1-9C40-93BA-60F273F9CD49}"/>
              </a:ext>
            </a:extLst>
          </p:cNvPr>
          <p:cNvGrpSpPr/>
          <p:nvPr/>
        </p:nvGrpSpPr>
        <p:grpSpPr>
          <a:xfrm>
            <a:off x="-5139" y="1674665"/>
            <a:ext cx="580573" cy="386869"/>
            <a:chOff x="5805714" y="609691"/>
            <a:chExt cx="580573" cy="386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7C5B0E-B7F2-F84C-AE32-BF3F4ABBDC5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17D7091-7EB8-4A4B-BA1F-ECAE8EA1F44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062E9F-B3A6-6C42-81B2-5950516BC91C}"/>
              </a:ext>
            </a:extLst>
          </p:cNvPr>
          <p:cNvGrpSpPr/>
          <p:nvPr/>
        </p:nvGrpSpPr>
        <p:grpSpPr>
          <a:xfrm>
            <a:off x="-5139" y="1985688"/>
            <a:ext cx="580573" cy="386869"/>
            <a:chOff x="5805714" y="609691"/>
            <a:chExt cx="580573" cy="3868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10CE2C-E5B7-D345-A885-1C030D58DAA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663192A-A017-3246-934C-1C54993F151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AAB25-E847-CE40-8B2D-35938FF7F0E5}"/>
              </a:ext>
            </a:extLst>
          </p:cNvPr>
          <p:cNvGrpSpPr/>
          <p:nvPr/>
        </p:nvGrpSpPr>
        <p:grpSpPr>
          <a:xfrm>
            <a:off x="-5139" y="2296711"/>
            <a:ext cx="580573" cy="386869"/>
            <a:chOff x="5805714" y="609691"/>
            <a:chExt cx="580573" cy="386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7431EF-64E0-164C-8504-E83503B7B6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2C0CEA39-1A56-4747-9FA3-89876333A8B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AD148-B3CA-A843-80CC-E19F33C908C8}"/>
              </a:ext>
            </a:extLst>
          </p:cNvPr>
          <p:cNvGrpSpPr/>
          <p:nvPr/>
        </p:nvGrpSpPr>
        <p:grpSpPr>
          <a:xfrm>
            <a:off x="-5139" y="2607734"/>
            <a:ext cx="580573" cy="386869"/>
            <a:chOff x="5805714" y="609691"/>
            <a:chExt cx="580573" cy="3868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4011B9-F9FB-3642-AAE6-A936D3E4336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305413F-DE24-A742-AC18-A23F6D3612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8C5063-96DB-4041-A720-D0DAC5F38896}"/>
              </a:ext>
            </a:extLst>
          </p:cNvPr>
          <p:cNvGrpSpPr/>
          <p:nvPr/>
        </p:nvGrpSpPr>
        <p:grpSpPr>
          <a:xfrm>
            <a:off x="-5139" y="2918757"/>
            <a:ext cx="580573" cy="386869"/>
            <a:chOff x="5805714" y="609691"/>
            <a:chExt cx="580573" cy="3868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65FC47-1C62-BB4E-B53D-700DAAE65F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4C449B6-B3C6-2C4C-873D-62896AFD4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AD7F8C-FA0C-D345-A920-417DA5791354}"/>
              </a:ext>
            </a:extLst>
          </p:cNvPr>
          <p:cNvGrpSpPr/>
          <p:nvPr/>
        </p:nvGrpSpPr>
        <p:grpSpPr>
          <a:xfrm>
            <a:off x="-5139" y="3229780"/>
            <a:ext cx="580573" cy="386869"/>
            <a:chOff x="5805714" y="609691"/>
            <a:chExt cx="580573" cy="38686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999E7C-F332-8D45-A4D2-0FB0FAAA2DF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31695E9-0510-1C4C-B6FA-3FE0743D5A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99A15E-9BB7-6A4B-A915-9300F47CBDFD}"/>
              </a:ext>
            </a:extLst>
          </p:cNvPr>
          <p:cNvGrpSpPr/>
          <p:nvPr/>
        </p:nvGrpSpPr>
        <p:grpSpPr>
          <a:xfrm>
            <a:off x="-5139" y="3540803"/>
            <a:ext cx="580573" cy="386869"/>
            <a:chOff x="5805714" y="609691"/>
            <a:chExt cx="580573" cy="38686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F557AE-FBFB-5643-A96B-44519CAC75B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A78B3CD-6586-A249-A778-FA58CA5A6DE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E775AE-6F9D-9C43-B059-A6E854E620E8}"/>
              </a:ext>
            </a:extLst>
          </p:cNvPr>
          <p:cNvGrpSpPr/>
          <p:nvPr/>
        </p:nvGrpSpPr>
        <p:grpSpPr>
          <a:xfrm>
            <a:off x="-5139" y="3851826"/>
            <a:ext cx="580573" cy="386869"/>
            <a:chOff x="5805714" y="609691"/>
            <a:chExt cx="580573" cy="38686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9AB3D3-82C0-4A4D-8D9D-AFBCC3D370FA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2C31948-3A18-2447-A558-2D8124C6606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9DF36D-0B85-FF41-8941-B790412C1973}"/>
              </a:ext>
            </a:extLst>
          </p:cNvPr>
          <p:cNvGrpSpPr/>
          <p:nvPr/>
        </p:nvGrpSpPr>
        <p:grpSpPr>
          <a:xfrm>
            <a:off x="-5139" y="4162849"/>
            <a:ext cx="580573" cy="386869"/>
            <a:chOff x="5805714" y="609691"/>
            <a:chExt cx="580573" cy="3868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0613F5-6205-8D4B-BCF4-760E897076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74071EB-28A7-7F49-8596-CFBFFC56C7D1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3B142-DE39-AB4C-83D2-E1EEBC6DEF08}"/>
              </a:ext>
            </a:extLst>
          </p:cNvPr>
          <p:cNvGrpSpPr/>
          <p:nvPr/>
        </p:nvGrpSpPr>
        <p:grpSpPr>
          <a:xfrm>
            <a:off x="-5139" y="4473872"/>
            <a:ext cx="580573" cy="386869"/>
            <a:chOff x="5805714" y="609691"/>
            <a:chExt cx="580573" cy="38686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46DF2A-E614-5B4F-8E2E-717B7168517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B8CC933E-D3DD-6846-AFD2-9E998B45270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7A6F3E-EECA-7C41-9612-3FAD67C41C6A}"/>
              </a:ext>
            </a:extLst>
          </p:cNvPr>
          <p:cNvGrpSpPr/>
          <p:nvPr/>
        </p:nvGrpSpPr>
        <p:grpSpPr>
          <a:xfrm>
            <a:off x="-5139" y="4784895"/>
            <a:ext cx="580573" cy="386869"/>
            <a:chOff x="5805714" y="609691"/>
            <a:chExt cx="580573" cy="38686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4A262B-8359-4440-81F4-354EAA6B879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A39A9C8-733A-4E45-8FCD-A06F31DE420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3983DA-C90E-8B40-BEDE-4D6E5B2CB794}"/>
              </a:ext>
            </a:extLst>
          </p:cNvPr>
          <p:cNvGrpSpPr/>
          <p:nvPr/>
        </p:nvGrpSpPr>
        <p:grpSpPr>
          <a:xfrm>
            <a:off x="-5139" y="5095918"/>
            <a:ext cx="580573" cy="386869"/>
            <a:chOff x="5805714" y="609691"/>
            <a:chExt cx="580573" cy="38686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0D44B2-1317-E744-9A04-FEC7F9084EB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D788EF5-DDFE-504F-B1E9-FF955DF3EA96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180D59-529C-6B49-955F-77856E0B8E0C}"/>
              </a:ext>
            </a:extLst>
          </p:cNvPr>
          <p:cNvGrpSpPr/>
          <p:nvPr/>
        </p:nvGrpSpPr>
        <p:grpSpPr>
          <a:xfrm>
            <a:off x="-5139" y="5406941"/>
            <a:ext cx="580573" cy="386869"/>
            <a:chOff x="5805714" y="609691"/>
            <a:chExt cx="580573" cy="38686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30EF19-EB80-8645-B3D5-9F38C461FD7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5343F2F6-CBE1-6449-8F0C-510A567AC8C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A3C2EF-F3D4-4449-9735-87A10CC70FCC}"/>
              </a:ext>
            </a:extLst>
          </p:cNvPr>
          <p:cNvGrpSpPr/>
          <p:nvPr/>
        </p:nvGrpSpPr>
        <p:grpSpPr>
          <a:xfrm>
            <a:off x="-5139" y="5717964"/>
            <a:ext cx="580573" cy="386869"/>
            <a:chOff x="5805714" y="609691"/>
            <a:chExt cx="580573" cy="38686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F01EF4-ADC6-DC48-9414-3C4527B4265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3FDC4A7-6A66-1E4E-BC42-8DBB4ED1E29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7E3DF1-F01A-7848-8C5F-E7D9714ED786}"/>
              </a:ext>
            </a:extLst>
          </p:cNvPr>
          <p:cNvGrpSpPr/>
          <p:nvPr/>
        </p:nvGrpSpPr>
        <p:grpSpPr>
          <a:xfrm>
            <a:off x="-5139" y="6028987"/>
            <a:ext cx="580573" cy="386869"/>
            <a:chOff x="5805714" y="609691"/>
            <a:chExt cx="580573" cy="38686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BC01896-412A-F247-AF63-BEC3924E872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1D3FD90-5D84-B348-8BFC-924E70C3963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68E67D-1504-6248-92C9-D2B2F89FF359}"/>
              </a:ext>
            </a:extLst>
          </p:cNvPr>
          <p:cNvGrpSpPr/>
          <p:nvPr/>
        </p:nvGrpSpPr>
        <p:grpSpPr>
          <a:xfrm>
            <a:off x="-5139" y="6340004"/>
            <a:ext cx="580573" cy="386869"/>
            <a:chOff x="5805714" y="609691"/>
            <a:chExt cx="580573" cy="38686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018D6A-8C0F-864E-B642-4449069FEDA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7D5EA4A-A83C-6243-9B7A-407B84B7C32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923999F-158B-404B-AE47-53EFDF25FF12}"/>
              </a:ext>
            </a:extLst>
          </p:cNvPr>
          <p:cNvSpPr txBox="1"/>
          <p:nvPr/>
        </p:nvSpPr>
        <p:spPr>
          <a:xfrm>
            <a:off x="13491148" y="-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286BEE-E2A3-2D40-9184-EF893BD7CDFB}"/>
              </a:ext>
            </a:extLst>
          </p:cNvPr>
          <p:cNvSpPr txBox="1"/>
          <p:nvPr/>
        </p:nvSpPr>
        <p:spPr>
          <a:xfrm>
            <a:off x="10687987" y="79983"/>
            <a:ext cx="14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[Page. 42]</a:t>
            </a:r>
            <a:endParaRPr lang="en-GB" dirty="0"/>
          </a:p>
        </p:txBody>
      </p:sp>
      <p:sp>
        <p:nvSpPr>
          <p:cNvPr id="80" name="AutoShape 2" descr="Looking Glass, कांच का आईना, ग्लास मिरर - Chadha Glass Company, New Delhi |  ID: 13939131697"/>
          <p:cNvSpPr>
            <a:spLocks noChangeAspect="1" noChangeArrowheads="1"/>
          </p:cNvSpPr>
          <p:nvPr/>
        </p:nvSpPr>
        <p:spPr bwMode="auto">
          <a:xfrm>
            <a:off x="896201" y="653729"/>
            <a:ext cx="10957576" cy="550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A part of the predicate of a sentence and describes either the subject of the sentence or the direct object.</a:t>
            </a:r>
          </a:p>
          <a:p>
            <a:pPr marL="342900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If it modifies the subject, it is called a subject complement.</a:t>
            </a:r>
          </a:p>
          <a:p>
            <a:pPr lvl="1" algn="just" fontAlgn="base">
              <a:spcBef>
                <a:spcPts val="600"/>
              </a:spcBef>
              <a:spcAft>
                <a:spcPts val="600"/>
              </a:spcAft>
            </a:pPr>
            <a:r>
              <a:rPr lang="en-GB" sz="2400" dirty="0">
                <a:solidFill>
                  <a:srgbClr val="493A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Alan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is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dirty="0">
                <a:solidFill>
                  <a:srgbClr val="493A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a nice person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. </a:t>
            </a:r>
          </a:p>
          <a:p>
            <a:pPr lvl="1" algn="just" fontAlgn="base">
              <a:spcBef>
                <a:spcPts val="600"/>
              </a:spcBef>
              <a:spcAft>
                <a:spcPts val="600"/>
              </a:spcAft>
            </a:pPr>
            <a:r>
              <a:rPr lang="en-GB" sz="2400" dirty="0">
                <a:solidFill>
                  <a:srgbClr val="493A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The food </a:t>
            </a: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tastes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dirty="0">
                <a:solidFill>
                  <a:srgbClr val="493A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good.</a:t>
            </a:r>
          </a:p>
          <a:p>
            <a:pPr lvl="1" algn="just" fontAlgn="base">
              <a:spcBef>
                <a:spcPts val="600"/>
              </a:spcBef>
              <a:spcAft>
                <a:spcPts val="600"/>
              </a:spcAft>
            </a:pPr>
            <a:r>
              <a:rPr lang="en-GB" sz="2400" dirty="0">
                <a:solidFill>
                  <a:srgbClr val="493A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He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looks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dirty="0">
                <a:solidFill>
                  <a:srgbClr val="493AFF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sad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.</a:t>
            </a:r>
          </a:p>
          <a:p>
            <a:pPr marL="342900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If it modifies or renames the direct object and follows it, it is called an object complement.</a:t>
            </a:r>
          </a:p>
          <a:p>
            <a:pPr lvl="1" algn="just" fontAlgn="base">
              <a:spcBef>
                <a:spcPts val="600"/>
              </a:spcBef>
              <a:spcAft>
                <a:spcPts val="600"/>
              </a:spcAft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He called </a:t>
            </a:r>
            <a:r>
              <a:rPr lang="en-GB" sz="2400" b="1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me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a fool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.</a:t>
            </a:r>
          </a:p>
          <a:p>
            <a:pPr lvl="1" algn="just" fontAlgn="base">
              <a:spcBef>
                <a:spcPts val="600"/>
              </a:spcBef>
              <a:spcAft>
                <a:spcPts val="600"/>
              </a:spcAft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They selected </a:t>
            </a:r>
            <a:r>
              <a:rPr lang="en-GB" sz="2400" b="1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her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</a:t>
            </a: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a leader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. </a:t>
            </a:r>
          </a:p>
          <a:p>
            <a:pPr lvl="1" algn="just" fontAlgn="base">
              <a:spcBef>
                <a:spcPts val="600"/>
              </a:spcBef>
              <a:spcAft>
                <a:spcPts val="600"/>
              </a:spcAft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The members appointed </a:t>
            </a:r>
            <a:r>
              <a:rPr lang="en-GB" sz="2400" b="1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him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the </a:t>
            </a: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Director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.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6201" y="79983"/>
            <a:ext cx="97917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4. Complement: </a:t>
            </a:r>
            <a:r>
              <a:rPr lang="en-GB" sz="2400" i="1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Subject Complement and Object Complement </a:t>
            </a:r>
          </a:p>
        </p:txBody>
      </p:sp>
    </p:spTree>
    <p:extLst>
      <p:ext uri="{BB962C8B-B14F-4D97-AF65-F5344CB8AC3E}">
        <p14:creationId xmlns:p14="http://schemas.microsoft.com/office/powerpoint/2010/main" val="1076965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C9DD3D-2FC7-514E-AC43-E7410BE9EF65}"/>
              </a:ext>
            </a:extLst>
          </p:cNvPr>
          <p:cNvGrpSpPr/>
          <p:nvPr/>
        </p:nvGrpSpPr>
        <p:grpSpPr>
          <a:xfrm>
            <a:off x="-5139" y="119550"/>
            <a:ext cx="580573" cy="386869"/>
            <a:chOff x="5805714" y="609691"/>
            <a:chExt cx="580573" cy="3868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5B7DA9-4646-7343-BD96-E295BCAE513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9786043-734C-7B44-B559-1CF3C84AD7F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861809-6364-8149-AB12-6DC3FDE8521E}"/>
              </a:ext>
            </a:extLst>
          </p:cNvPr>
          <p:cNvGrpSpPr/>
          <p:nvPr/>
        </p:nvGrpSpPr>
        <p:grpSpPr>
          <a:xfrm>
            <a:off x="-5139" y="430573"/>
            <a:ext cx="580573" cy="386869"/>
            <a:chOff x="5805714" y="609691"/>
            <a:chExt cx="580573" cy="386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463258-3368-A249-886C-9571260F958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0BE0AB1-5FC7-8F42-8EEA-077368FCE7B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CC9222-A79F-7449-98D3-12FB955F307B}"/>
              </a:ext>
            </a:extLst>
          </p:cNvPr>
          <p:cNvGrpSpPr/>
          <p:nvPr/>
        </p:nvGrpSpPr>
        <p:grpSpPr>
          <a:xfrm>
            <a:off x="-5139" y="741596"/>
            <a:ext cx="580573" cy="386869"/>
            <a:chOff x="5805714" y="609691"/>
            <a:chExt cx="580573" cy="386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ADDC2-A80E-A74A-9999-F82500E4D58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829D76E-2302-B94A-AF29-C7D01AA904A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6A6C2-E126-5349-8076-E47D54194DA9}"/>
              </a:ext>
            </a:extLst>
          </p:cNvPr>
          <p:cNvGrpSpPr/>
          <p:nvPr/>
        </p:nvGrpSpPr>
        <p:grpSpPr>
          <a:xfrm>
            <a:off x="-5139" y="1052619"/>
            <a:ext cx="580573" cy="386869"/>
            <a:chOff x="5805714" y="609691"/>
            <a:chExt cx="580573" cy="386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8851E-5A19-544F-AE2F-C48AA2309AA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3909217-3CD1-054B-A20A-675A2B76A51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A04966-5210-3842-B447-0DDD15DA9C10}"/>
              </a:ext>
            </a:extLst>
          </p:cNvPr>
          <p:cNvGrpSpPr/>
          <p:nvPr/>
        </p:nvGrpSpPr>
        <p:grpSpPr>
          <a:xfrm>
            <a:off x="-5139" y="1363642"/>
            <a:ext cx="580573" cy="386869"/>
            <a:chOff x="5805714" y="609691"/>
            <a:chExt cx="580573" cy="38686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FD71-738E-B943-B27C-CD5DD2548AB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896261E-3F61-4645-BB11-420B7B2A6A2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8E3489-BDB1-9C40-93BA-60F273F9CD49}"/>
              </a:ext>
            </a:extLst>
          </p:cNvPr>
          <p:cNvGrpSpPr/>
          <p:nvPr/>
        </p:nvGrpSpPr>
        <p:grpSpPr>
          <a:xfrm>
            <a:off x="-5139" y="1674665"/>
            <a:ext cx="580573" cy="386869"/>
            <a:chOff x="5805714" y="609691"/>
            <a:chExt cx="580573" cy="386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7C5B0E-B7F2-F84C-AE32-BF3F4ABBDC5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17D7091-7EB8-4A4B-BA1F-ECAE8EA1F44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062E9F-B3A6-6C42-81B2-5950516BC91C}"/>
              </a:ext>
            </a:extLst>
          </p:cNvPr>
          <p:cNvGrpSpPr/>
          <p:nvPr/>
        </p:nvGrpSpPr>
        <p:grpSpPr>
          <a:xfrm>
            <a:off x="-5139" y="1985688"/>
            <a:ext cx="580573" cy="386869"/>
            <a:chOff x="5805714" y="609691"/>
            <a:chExt cx="580573" cy="3868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10CE2C-E5B7-D345-A885-1C030D58DAA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663192A-A017-3246-934C-1C54993F151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AAB25-E847-CE40-8B2D-35938FF7F0E5}"/>
              </a:ext>
            </a:extLst>
          </p:cNvPr>
          <p:cNvGrpSpPr/>
          <p:nvPr/>
        </p:nvGrpSpPr>
        <p:grpSpPr>
          <a:xfrm>
            <a:off x="-5139" y="2296711"/>
            <a:ext cx="580573" cy="386869"/>
            <a:chOff x="5805714" y="609691"/>
            <a:chExt cx="580573" cy="386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7431EF-64E0-164C-8504-E83503B7B6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2C0CEA39-1A56-4747-9FA3-89876333A8B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AD148-B3CA-A843-80CC-E19F33C908C8}"/>
              </a:ext>
            </a:extLst>
          </p:cNvPr>
          <p:cNvGrpSpPr/>
          <p:nvPr/>
        </p:nvGrpSpPr>
        <p:grpSpPr>
          <a:xfrm>
            <a:off x="-5139" y="2607734"/>
            <a:ext cx="580573" cy="386869"/>
            <a:chOff x="5805714" y="609691"/>
            <a:chExt cx="580573" cy="3868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4011B9-F9FB-3642-AAE6-A936D3E43366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305413F-DE24-A742-AC18-A23F6D3612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8C5063-96DB-4041-A720-D0DAC5F38896}"/>
              </a:ext>
            </a:extLst>
          </p:cNvPr>
          <p:cNvGrpSpPr/>
          <p:nvPr/>
        </p:nvGrpSpPr>
        <p:grpSpPr>
          <a:xfrm>
            <a:off x="-5139" y="2918757"/>
            <a:ext cx="580573" cy="386869"/>
            <a:chOff x="5805714" y="609691"/>
            <a:chExt cx="580573" cy="3868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65FC47-1C62-BB4E-B53D-700DAAE65F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4C449B6-B3C6-2C4C-873D-62896AFD4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AD7F8C-FA0C-D345-A920-417DA5791354}"/>
              </a:ext>
            </a:extLst>
          </p:cNvPr>
          <p:cNvGrpSpPr/>
          <p:nvPr/>
        </p:nvGrpSpPr>
        <p:grpSpPr>
          <a:xfrm>
            <a:off x="-5139" y="3229780"/>
            <a:ext cx="580573" cy="386869"/>
            <a:chOff x="5805714" y="609691"/>
            <a:chExt cx="580573" cy="38686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999E7C-F332-8D45-A4D2-0FB0FAAA2DF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31695E9-0510-1C4C-B6FA-3FE0743D5AE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99A15E-9BB7-6A4B-A915-9300F47CBDFD}"/>
              </a:ext>
            </a:extLst>
          </p:cNvPr>
          <p:cNvGrpSpPr/>
          <p:nvPr/>
        </p:nvGrpSpPr>
        <p:grpSpPr>
          <a:xfrm>
            <a:off x="-5139" y="3540803"/>
            <a:ext cx="580573" cy="386869"/>
            <a:chOff x="5805714" y="609691"/>
            <a:chExt cx="580573" cy="38686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F557AE-FBFB-5643-A96B-44519CAC75B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A78B3CD-6586-A249-A778-FA58CA5A6DE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E775AE-6F9D-9C43-B059-A6E854E620E8}"/>
              </a:ext>
            </a:extLst>
          </p:cNvPr>
          <p:cNvGrpSpPr/>
          <p:nvPr/>
        </p:nvGrpSpPr>
        <p:grpSpPr>
          <a:xfrm>
            <a:off x="-5139" y="3851826"/>
            <a:ext cx="580573" cy="386869"/>
            <a:chOff x="5805714" y="609691"/>
            <a:chExt cx="580573" cy="38686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9AB3D3-82C0-4A4D-8D9D-AFBCC3D370FA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2C31948-3A18-2447-A558-2D8124C6606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9DF36D-0B85-FF41-8941-B790412C1973}"/>
              </a:ext>
            </a:extLst>
          </p:cNvPr>
          <p:cNvGrpSpPr/>
          <p:nvPr/>
        </p:nvGrpSpPr>
        <p:grpSpPr>
          <a:xfrm>
            <a:off x="-5139" y="4162849"/>
            <a:ext cx="580573" cy="386869"/>
            <a:chOff x="5805714" y="609691"/>
            <a:chExt cx="580573" cy="3868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0613F5-6205-8D4B-BCF4-760E897076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74071EB-28A7-7F49-8596-CFBFFC56C7D1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3B142-DE39-AB4C-83D2-E1EEBC6DEF08}"/>
              </a:ext>
            </a:extLst>
          </p:cNvPr>
          <p:cNvGrpSpPr/>
          <p:nvPr/>
        </p:nvGrpSpPr>
        <p:grpSpPr>
          <a:xfrm>
            <a:off x="-5139" y="4473872"/>
            <a:ext cx="580573" cy="386869"/>
            <a:chOff x="5805714" y="609691"/>
            <a:chExt cx="580573" cy="38686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46DF2A-E614-5B4F-8E2E-717B7168517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B8CC933E-D3DD-6846-AFD2-9E998B45270B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7A6F3E-EECA-7C41-9612-3FAD67C41C6A}"/>
              </a:ext>
            </a:extLst>
          </p:cNvPr>
          <p:cNvGrpSpPr/>
          <p:nvPr/>
        </p:nvGrpSpPr>
        <p:grpSpPr>
          <a:xfrm>
            <a:off x="-5139" y="4784895"/>
            <a:ext cx="580573" cy="386869"/>
            <a:chOff x="5805714" y="609691"/>
            <a:chExt cx="580573" cy="38686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4A262B-8359-4440-81F4-354EAA6B879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A39A9C8-733A-4E45-8FCD-A06F31DE420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3983DA-C90E-8B40-BEDE-4D6E5B2CB794}"/>
              </a:ext>
            </a:extLst>
          </p:cNvPr>
          <p:cNvGrpSpPr/>
          <p:nvPr/>
        </p:nvGrpSpPr>
        <p:grpSpPr>
          <a:xfrm>
            <a:off x="-5139" y="5095918"/>
            <a:ext cx="580573" cy="386869"/>
            <a:chOff x="5805714" y="609691"/>
            <a:chExt cx="580573" cy="38686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0D44B2-1317-E744-9A04-FEC7F9084EB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D788EF5-DDFE-504F-B1E9-FF955DF3EA96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180D59-529C-6B49-955F-77856E0B8E0C}"/>
              </a:ext>
            </a:extLst>
          </p:cNvPr>
          <p:cNvGrpSpPr/>
          <p:nvPr/>
        </p:nvGrpSpPr>
        <p:grpSpPr>
          <a:xfrm>
            <a:off x="-5139" y="5406941"/>
            <a:ext cx="580573" cy="386869"/>
            <a:chOff x="5805714" y="609691"/>
            <a:chExt cx="580573" cy="38686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30EF19-EB80-8645-B3D5-9F38C461FD7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5343F2F6-CBE1-6449-8F0C-510A567AC8C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A3C2EF-F3D4-4449-9735-87A10CC70FCC}"/>
              </a:ext>
            </a:extLst>
          </p:cNvPr>
          <p:cNvGrpSpPr/>
          <p:nvPr/>
        </p:nvGrpSpPr>
        <p:grpSpPr>
          <a:xfrm>
            <a:off x="-5139" y="5717964"/>
            <a:ext cx="580573" cy="386869"/>
            <a:chOff x="5805714" y="609691"/>
            <a:chExt cx="580573" cy="38686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F01EF4-ADC6-DC48-9414-3C4527B4265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3FDC4A7-6A66-1E4E-BC42-8DBB4ED1E29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7E3DF1-F01A-7848-8C5F-E7D9714ED786}"/>
              </a:ext>
            </a:extLst>
          </p:cNvPr>
          <p:cNvGrpSpPr/>
          <p:nvPr/>
        </p:nvGrpSpPr>
        <p:grpSpPr>
          <a:xfrm>
            <a:off x="-5139" y="6028987"/>
            <a:ext cx="580573" cy="386869"/>
            <a:chOff x="5805714" y="609691"/>
            <a:chExt cx="580573" cy="38686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BC01896-412A-F247-AF63-BEC3924E872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1D3FD90-5D84-B348-8BFC-924E70C39632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68E67D-1504-6248-92C9-D2B2F89FF359}"/>
              </a:ext>
            </a:extLst>
          </p:cNvPr>
          <p:cNvGrpSpPr/>
          <p:nvPr/>
        </p:nvGrpSpPr>
        <p:grpSpPr>
          <a:xfrm>
            <a:off x="-5139" y="6340004"/>
            <a:ext cx="580573" cy="386869"/>
            <a:chOff x="5805714" y="609691"/>
            <a:chExt cx="580573" cy="38686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018D6A-8C0F-864E-B642-4449069FEDA0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7D5EA4A-A83C-6243-9B7A-407B84B7C32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923999F-158B-404B-AE47-53EFDF25FF12}"/>
              </a:ext>
            </a:extLst>
          </p:cNvPr>
          <p:cNvSpPr txBox="1"/>
          <p:nvPr/>
        </p:nvSpPr>
        <p:spPr>
          <a:xfrm>
            <a:off x="13491148" y="-247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286BEE-E2A3-2D40-9184-EF893BD7CDFB}"/>
              </a:ext>
            </a:extLst>
          </p:cNvPr>
          <p:cNvSpPr txBox="1"/>
          <p:nvPr/>
        </p:nvSpPr>
        <p:spPr>
          <a:xfrm>
            <a:off x="10687987" y="79983"/>
            <a:ext cx="14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[Page. 42]</a:t>
            </a:r>
            <a:endParaRPr lang="en-GB" dirty="0"/>
          </a:p>
        </p:txBody>
      </p:sp>
      <p:sp>
        <p:nvSpPr>
          <p:cNvPr id="80" name="AutoShape 2" descr="Looking Glass, कांच का आईना, ग्लास मिरर - Chadha Glass Company, New Delhi |  ID: 13939131697"/>
          <p:cNvSpPr>
            <a:spLocks noChangeAspect="1" noChangeArrowheads="1"/>
          </p:cNvSpPr>
          <p:nvPr/>
        </p:nvSpPr>
        <p:spPr bwMode="auto">
          <a:xfrm>
            <a:off x="896201" y="653729"/>
            <a:ext cx="10957576" cy="550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Adverbials (A) describe </a:t>
            </a:r>
            <a:r>
              <a:rPr lang="en-GB" sz="2400" b="1" i="1" dirty="0">
                <a:latin typeface="Lucida Bright" panose="02040603070505020404" pitchFamily="18" charset="0"/>
                <a:cs typeface="Lucida Bright" panose="02040603070505020404" pitchFamily="18" charset="0"/>
              </a:rPr>
              <a:t>how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, </a:t>
            </a:r>
            <a:r>
              <a:rPr lang="en-GB" sz="2400" b="1" i="1" dirty="0">
                <a:latin typeface="Lucida Bright" panose="02040603070505020404" pitchFamily="18" charset="0"/>
                <a:cs typeface="Lucida Bright" panose="02040603070505020404" pitchFamily="18" charset="0"/>
              </a:rPr>
              <a:t>when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and </a:t>
            </a:r>
            <a:r>
              <a:rPr lang="en-GB" sz="2400" b="1" i="1" dirty="0">
                <a:latin typeface="Lucida Bright" panose="02040603070505020404" pitchFamily="18" charset="0"/>
                <a:cs typeface="Lucida Bright" panose="02040603070505020404" pitchFamily="18" charset="0"/>
              </a:rPr>
              <a:t>where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an action takes place.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</a:t>
            </a:r>
            <a:r>
              <a:rPr lang="en-GB" sz="2400" b="1" dirty="0">
                <a:latin typeface="Lucida Bright" panose="02040603070505020404" pitchFamily="18" charset="0"/>
                <a:cs typeface="Lucida Bright" panose="02040603070505020404" pitchFamily="18" charset="0"/>
              </a:rPr>
              <a:t>For example, 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Sudhir is </a:t>
            </a: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now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 a student at </a:t>
            </a:r>
            <a:r>
              <a:rPr lang="en-GB" sz="2400" b="1" u="sng" dirty="0" err="1">
                <a:latin typeface="Lucida Bright" panose="02040603070505020404" pitchFamily="18" charset="0"/>
                <a:cs typeface="Lucida Bright" panose="02040603070505020404" pitchFamily="18" charset="0"/>
              </a:rPr>
              <a:t>Gandaki</a:t>
            </a: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 University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</a:pP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	She dances </a:t>
            </a:r>
            <a:r>
              <a:rPr lang="en-GB" sz="2400" b="1" u="sng" dirty="0">
                <a:latin typeface="Lucida Bright" panose="02040603070505020404" pitchFamily="18" charset="0"/>
                <a:cs typeface="Lucida Bright" panose="02040603070505020404" pitchFamily="18" charset="0"/>
              </a:rPr>
              <a:t>beautifully</a:t>
            </a:r>
            <a:r>
              <a:rPr lang="en-GB" sz="2400" dirty="0">
                <a:latin typeface="Lucida Bright" panose="02040603070505020404" pitchFamily="18" charset="0"/>
                <a:cs typeface="Lucida Bright" panose="02040603070505020404" pitchFamily="18" charset="0"/>
              </a:rPr>
              <a:t>.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6201" y="79983"/>
            <a:ext cx="569632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5. Adverbials</a:t>
            </a:r>
            <a:r>
              <a:rPr lang="en-GB" sz="2400" i="1" dirty="0">
                <a:solidFill>
                  <a:srgbClr val="FF0000"/>
                </a:solidFill>
                <a:latin typeface="Lucida Bright" panose="02040603070505020404" pitchFamily="18" charset="0"/>
                <a:cs typeface="Lucida Bright" panose="02040603070505020404" pitchFamily="18" charset="0"/>
              </a:rPr>
              <a:t>: how, when, where</a:t>
            </a:r>
          </a:p>
        </p:txBody>
      </p:sp>
    </p:spTree>
    <p:extLst>
      <p:ext uri="{BB962C8B-B14F-4D97-AF65-F5344CB8AC3E}">
        <p14:creationId xmlns:p14="http://schemas.microsoft.com/office/powerpoint/2010/main" val="627172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"/>
            <a:ext cx="8763000" cy="64008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c. The Compound Subject:-</a:t>
            </a:r>
            <a:r>
              <a:rPr lang="en-US" b="1" dirty="0"/>
              <a:t> two or more simple subjects connected by a coordinate conjunction (and, but nor, for, yet, so etc.). For </a:t>
            </a:r>
            <a:r>
              <a:rPr lang="en-US" b="1" dirty="0" err="1"/>
              <a:t>e.g</a:t>
            </a:r>
            <a:r>
              <a:rPr lang="en-US" b="1" dirty="0"/>
              <a:t> The doctor </a:t>
            </a:r>
            <a:r>
              <a:rPr lang="en-US" b="1" u="sng" dirty="0"/>
              <a:t>and</a:t>
            </a:r>
            <a:r>
              <a:rPr lang="en-US" b="1" dirty="0"/>
              <a:t> her staff work together to provide better service to the patients.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The Predicate:- 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b="1" dirty="0"/>
              <a:t>	-is the part of a sentence that tells something about the subject.</a:t>
            </a:r>
          </a:p>
          <a:p>
            <a:pPr>
              <a:buNone/>
            </a:pPr>
            <a:r>
              <a:rPr lang="en-US" b="1" dirty="0"/>
              <a:t>	- consists of a verb with or without phrases.</a:t>
            </a:r>
          </a:p>
          <a:p>
            <a:pPr>
              <a:buNone/>
            </a:pPr>
            <a:r>
              <a:rPr lang="en-US" b="1" dirty="0"/>
              <a:t>	-has its three types: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FB49-78FB-4EAF-BD31-7FEF2F20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88777"/>
            <a:ext cx="11149614" cy="6604986"/>
          </a:xfrm>
        </p:spPr>
        <p:txBody>
          <a:bodyPr/>
          <a:lstStyle/>
          <a:p>
            <a:pPr algn="just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Clauses:-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/>
              <a:t>Clause is equated to sentence which includes the groups of related words with a subject as well as verb.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/>
              <a:t>There are two kinds of clauses: independent and dependent.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/>
              <a:t>Independent stands alone as a separate sentence. For </a:t>
            </a:r>
            <a:r>
              <a:rPr lang="en-US" b="1" dirty="0" err="1"/>
              <a:t>e.g</a:t>
            </a:r>
            <a:r>
              <a:rPr lang="en-US" b="1" dirty="0"/>
              <a:t>; Rabi works in a office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/>
              <a:t>But dependent clause can’t stand alone as a complete sentence and it must be connected with an independent clause. Two types of dependent clauses are </a:t>
            </a:r>
            <a:r>
              <a:rPr lang="en-US" b="1" dirty="0">
                <a:solidFill>
                  <a:srgbClr val="0070C0"/>
                </a:solidFill>
              </a:rPr>
              <a:t>subordinate clause and relative clause. </a:t>
            </a:r>
            <a:r>
              <a:rPr lang="en-US" b="1" dirty="0"/>
              <a:t>Subordinate clause incorporates subordinate conjunction such as </a:t>
            </a:r>
            <a:r>
              <a:rPr lang="en-US" b="1" dirty="0">
                <a:solidFill>
                  <a:srgbClr val="0070C0"/>
                </a:solidFill>
              </a:rPr>
              <a:t>although, as, because, if, since, until, whether, while</a:t>
            </a:r>
            <a:r>
              <a:rPr lang="en-US" b="1" dirty="0"/>
              <a:t>. For </a:t>
            </a:r>
            <a:r>
              <a:rPr lang="en-US" b="1" dirty="0" err="1"/>
              <a:t>e.g</a:t>
            </a:r>
            <a:r>
              <a:rPr lang="en-US" b="1" dirty="0"/>
              <a:t>; </a:t>
            </a:r>
            <a:r>
              <a:rPr lang="en-US" b="1" dirty="0">
                <a:solidFill>
                  <a:srgbClr val="0070C0"/>
                </a:solidFill>
              </a:rPr>
              <a:t>I couldn’t pass the trial, because I hadn’t </a:t>
            </a:r>
            <a:r>
              <a:rPr lang="en-US" b="1" dirty="0" err="1">
                <a:solidFill>
                  <a:srgbClr val="0070C0"/>
                </a:solidFill>
              </a:rPr>
              <a:t>practised</a:t>
            </a:r>
            <a:r>
              <a:rPr lang="en-US" b="1" dirty="0"/>
              <a:t>.  Relative clause begins with a relative pronoun such as whom, which, whose, that, what etc. For </a:t>
            </a:r>
            <a:r>
              <a:rPr lang="en-US" b="1" dirty="0" err="1"/>
              <a:t>e.g</a:t>
            </a:r>
            <a:r>
              <a:rPr lang="en-US" b="1" dirty="0"/>
              <a:t> I never knew who stole my copy.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4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4860-6F61-4B1D-947F-A535D1C2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6"/>
            <a:ext cx="10515600" cy="661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Phrase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 phrase is a group of related words without subject or without a verb, or both.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Phrases can be formed with a noun, verb, adjective, adverb or preposition. For </a:t>
            </a:r>
            <a:r>
              <a:rPr lang="en-US" dirty="0" err="1"/>
              <a:t>e.g</a:t>
            </a:r>
            <a:r>
              <a:rPr lang="en-US" dirty="0"/>
              <a:t> as big as, walking along the street, looking through the window, after the show etc.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There are some examples of phrases which are mentioned below:-</a:t>
            </a:r>
          </a:p>
          <a:p>
            <a:pPr>
              <a:buNone/>
            </a:pPr>
            <a:r>
              <a:rPr lang="en-US" dirty="0"/>
              <a:t>	a. Verb phrases:- verbs with related connecting words such as</a:t>
            </a:r>
            <a:r>
              <a:rPr lang="en-US" b="1" dirty="0"/>
              <a:t> will be mailing, may not fly, is considered, have been waiting etc. </a:t>
            </a:r>
          </a:p>
          <a:p>
            <a:pPr>
              <a:buNone/>
            </a:pPr>
            <a:r>
              <a:rPr lang="en-US" dirty="0"/>
              <a:t>   b. Noun phrases:- Nouns with related connected words such as </a:t>
            </a:r>
            <a:r>
              <a:rPr lang="en-US" b="1" dirty="0"/>
              <a:t>the fall semester, the lovely summer wedding, mother’s flower garden </a:t>
            </a:r>
            <a:r>
              <a:rPr lang="en-US" dirty="0"/>
              <a:t>etc. 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72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4D52-2C34-B892-D2EC-4BFF7AE1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10"/>
            <a:ext cx="10515600" cy="6061553"/>
          </a:xfrm>
        </p:spPr>
        <p:txBody>
          <a:bodyPr/>
          <a:lstStyle/>
          <a:p>
            <a:pPr>
              <a:buNone/>
            </a:pPr>
            <a:r>
              <a:rPr lang="en-US" dirty="0"/>
              <a:t>c. Prepositional phrases:- Preposition with related connected words such as, </a:t>
            </a:r>
            <a:r>
              <a:rPr lang="en-US" b="1" dirty="0"/>
              <a:t>before the concert, under the table </a:t>
            </a:r>
            <a:r>
              <a:rPr lang="en-US" dirty="0"/>
              <a:t>etc. </a:t>
            </a:r>
          </a:p>
          <a:p>
            <a:pPr>
              <a:buNone/>
            </a:pPr>
            <a:r>
              <a:rPr lang="en-US" dirty="0"/>
              <a:t>  d. Adjective phrases:- Adjectives with related connected words such as </a:t>
            </a:r>
            <a:r>
              <a:rPr lang="en-US" b="1" dirty="0"/>
              <a:t>pretty and smart, attractive and calm </a:t>
            </a:r>
            <a:r>
              <a:rPr lang="en-US" dirty="0"/>
              <a:t>etc. </a:t>
            </a:r>
          </a:p>
          <a:p>
            <a:pPr>
              <a:buNone/>
            </a:pPr>
            <a:r>
              <a:rPr lang="en-US" dirty="0"/>
              <a:t>   e. Participle phrases:- Present or past tense verb forms including related, connected words and serving as an adjective or adverb; such as</a:t>
            </a:r>
            <a:r>
              <a:rPr lang="en-US" b="1" dirty="0"/>
              <a:t> having been promoted, seeing clearly, waiting anxiously </a:t>
            </a:r>
            <a:r>
              <a:rPr lang="en-US" dirty="0"/>
              <a:t>etc.</a:t>
            </a:r>
          </a:p>
          <a:p>
            <a:pPr>
              <a:buNone/>
            </a:pPr>
            <a:r>
              <a:rPr lang="en-US" dirty="0"/>
              <a:t>.f.  Infinitive  phrases:- ( to + verb) including related connected words such as </a:t>
            </a:r>
            <a:r>
              <a:rPr lang="en-US" b="1" dirty="0"/>
              <a:t>to play, to speak eloquently </a:t>
            </a:r>
            <a:r>
              <a:rPr lang="en-US" dirty="0"/>
              <a:t>etc</a:t>
            </a:r>
            <a:r>
              <a:rPr lang="en-US" b="1" dirty="0"/>
              <a:t>. </a:t>
            </a:r>
          </a:p>
          <a:p>
            <a:pPr>
              <a:buNone/>
            </a:pPr>
            <a:r>
              <a:rPr lang="en-US" dirty="0"/>
              <a:t>g. Gerund phrases:- (Verb + </a:t>
            </a:r>
            <a:r>
              <a:rPr lang="en-US" dirty="0" err="1"/>
              <a:t>ing</a:t>
            </a:r>
            <a:r>
              <a:rPr lang="en-US" dirty="0"/>
              <a:t>) including related connected words serving as a noun such as </a:t>
            </a:r>
            <a:r>
              <a:rPr lang="en-US" b="1" dirty="0"/>
              <a:t>adding the numbers, reading the daily newspapers </a:t>
            </a:r>
            <a:r>
              <a:rPr lang="en-US" dirty="0"/>
              <a:t>etc</a:t>
            </a:r>
            <a:r>
              <a:rPr lang="en-US" b="1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49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C4EA-B8F5-4516-970C-90BD69F0A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88778"/>
            <a:ext cx="11851689" cy="66671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Word and Morpheme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The best way to understand word and morpheme, when they become rather confusing, is through understanding the difference between the two, the word and the morpheme.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A language consists of various elements such as sentences, words, syllables, morphemes, etc.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A morpheme is usually considered as the smallest element of a word or else a grammar element, whereas a word is a complete meaningful element of language.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The difference between the two is that while a word always conveys a meaning, in the case of a morpheme, this is doubtful.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It can sometimes convey a meaning and sometimes not.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47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C365-9D4F-4C5E-8322-5487680F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5" y="221942"/>
            <a:ext cx="11807301" cy="6427433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What is a Morpheme?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A morpheme refers to the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smallest meaningful element of a word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A morpheme cannot be further broken into parts.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For example, chair, dog, bird, table, computer are all morphemes. As you can see they express a direct meaning yet cannot be further separated into smaller parts.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However, a morpheme is not similar to a syllable as it carries a meaning. For example, when we say giraffe, it consists of a number of syllables but a single morpheme.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However, this is not always the case. Sometimes a single word can carry a number of morphemes.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Let us try to understand this through an example. If we take the word ‘regained’, this word consists of 3 morphemes. They are, ‘re’ , ‘gain’ and ‘ed’.</a:t>
            </a:r>
          </a:p>
          <a:p>
            <a:pPr marL="0" indent="0">
              <a:buNone/>
            </a:pPr>
            <a:br>
              <a:rPr lang="en-US" dirty="0"/>
            </a:br>
            <a:endParaRPr lang="en-US" b="1" i="0" dirty="0"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61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D4526-F13D-4F85-BD2B-38FFF47EC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230818"/>
            <a:ext cx="11078592" cy="6498455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linguistics, we speak of different varieties of morphemes.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They are free morphemes and bound morphemes.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 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Free morphemes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refer to those that can stand as a single word. </a:t>
            </a:r>
          </a:p>
          <a:p>
            <a:r>
              <a:rPr lang="en-US" b="0" i="0" u="none" strike="noStrike" dirty="0">
                <a:effectLst/>
                <a:latin typeface="Open Sans" panose="020B0606030504020204" pitchFamily="34" charset="0"/>
                <a:hlinkClick r:id="rId2" tooltip="Difference Between Nouns and Proper Nou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</a:t>
            </a:r>
            <a:r>
              <a:rPr lang="en-US" b="0" i="0" u="none" strike="noStrike" dirty="0">
                <a:effectLst/>
                <a:latin typeface="Open Sans" panose="020B0606030504020204" pitchFamily="34" charset="0"/>
                <a:hlinkClick r:id="rId3" tooltip="Difference Between Adjective and Abstract Nou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adjectives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can be considered as free morphemes (brush, chalk, pen, act, find). 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Bound morphemes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cannot stand alone.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They are usually attached to other forms. </a:t>
            </a:r>
          </a:p>
          <a:p>
            <a:r>
              <a:rPr lang="en-US" i="0" u="none" strike="noStrike" dirty="0">
                <a:effectLst/>
                <a:latin typeface="Open Sans" panose="020B0606030504020204" pitchFamily="34" charset="0"/>
                <a:hlinkClick r:id="rId4" tooltip="Difference Between Suffix and Prefi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Prefixes and suffixes</a:t>
            </a:r>
            <a:r>
              <a:rPr lang="en-US" b="1" i="0" u="none" strike="noStrike" dirty="0">
                <a:effectLst/>
                <a:latin typeface="Open Sans" panose="020B0606030504020204" pitchFamily="34" charset="0"/>
                <a:hlinkClick r:id="rId4" tooltip="Difference Between Suffix and Prefi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are examples for bound morphemes 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(re, ly, ness, pre, un, dis).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6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4E4F-7FA1-4616-8925-88D19AF6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177553"/>
            <a:ext cx="11896078" cy="656059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Open Sans" panose="020B0606030504020204" pitchFamily="34" charset="0"/>
              </a:rPr>
              <a:t>What is word?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A word can be defined as a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meaningful element of a language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. Unlike a morpheme, it can always stand alone.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A word can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consist of a single morpheme or a number of morphemes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For example, when we say ‘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reconstruct,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‘ it is a single word, but it is not a single morpheme but two morphemes together (‘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re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‘ and ‘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construct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‘).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When forming phrases or sentences, we use a number of words. For example, when we say ‘Didn’t you hear, he has been reassigned to the head office,’ it is a combination of words that convey a meaning to the reader.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But, let us take a single word from the sentence, ‘reassigned’; this once again conveys a complete meaning. </a:t>
            </a:r>
          </a:p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But even though this is a single word, it consists of a number of morphemes. They are, ‘re’ , ‘assign’, ‘ed’. This is the main difference between a morpheme and a word.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8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"/>
            <a:ext cx="8839200" cy="640080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b="1" dirty="0">
                <a:solidFill>
                  <a:srgbClr val="00B050"/>
                </a:solidFill>
              </a:rPr>
              <a:t>The Simple Predicate</a:t>
            </a:r>
            <a:r>
              <a:rPr lang="en-US" dirty="0"/>
              <a:t>:- it includes only the main verb in the complete which expresses action or state of being. For </a:t>
            </a:r>
            <a:r>
              <a:rPr lang="en-US" dirty="0" err="1"/>
              <a:t>e.g</a:t>
            </a:r>
            <a:r>
              <a:rPr lang="en-US" dirty="0"/>
              <a:t> The team </a:t>
            </a:r>
            <a:r>
              <a:rPr lang="en-US" b="1" i="1" dirty="0"/>
              <a:t>left </a:t>
            </a:r>
            <a:r>
              <a:rPr lang="en-US" dirty="0"/>
              <a:t>quickly./The document </a:t>
            </a:r>
            <a:r>
              <a:rPr lang="en-US" b="1" dirty="0"/>
              <a:t>was sent</a:t>
            </a:r>
            <a:r>
              <a:rPr lang="en-US" dirty="0"/>
              <a:t> by overnight express.</a:t>
            </a:r>
          </a:p>
          <a:p>
            <a:pPr marL="514350" indent="-514350">
              <a:buFont typeface="Arial" pitchFamily="34" charset="0"/>
              <a:buAutoNum type="alphaLcPeriod"/>
            </a:pPr>
            <a:r>
              <a:rPr lang="en-US" b="1" dirty="0">
                <a:solidFill>
                  <a:srgbClr val="00B050"/>
                </a:solidFill>
              </a:rPr>
              <a:t>The Complete Predicate</a:t>
            </a:r>
            <a:r>
              <a:rPr lang="en-US" dirty="0"/>
              <a:t>:- it includes the verb and all the words directly related to it including modifiers and objects. For </a:t>
            </a:r>
            <a:r>
              <a:rPr lang="en-US" dirty="0" err="1"/>
              <a:t>e.g</a:t>
            </a:r>
            <a:r>
              <a:rPr lang="en-US" dirty="0"/>
              <a:t>: He</a:t>
            </a:r>
            <a:r>
              <a:rPr lang="en-US" b="1" dirty="0"/>
              <a:t> </a:t>
            </a:r>
            <a:r>
              <a:rPr lang="en-US" b="1" i="1" dirty="0"/>
              <a:t>walks</a:t>
            </a:r>
            <a:r>
              <a:rPr lang="en-US" b="1" dirty="0"/>
              <a:t> </a:t>
            </a:r>
            <a:r>
              <a:rPr lang="en-US" b="1" i="1" dirty="0"/>
              <a:t>slowly</a:t>
            </a:r>
            <a:r>
              <a:rPr lang="en-US" dirty="0"/>
              <a:t>./The fee of the college </a:t>
            </a:r>
            <a:r>
              <a:rPr lang="en-US" b="1" i="1" dirty="0"/>
              <a:t>is increasing./</a:t>
            </a:r>
            <a:r>
              <a:rPr lang="en-US" dirty="0"/>
              <a:t>The document</a:t>
            </a:r>
            <a:r>
              <a:rPr lang="en-US" i="1" dirty="0"/>
              <a:t> </a:t>
            </a:r>
            <a:r>
              <a:rPr lang="en-US" b="1" i="1" dirty="0"/>
              <a:t>was sent by overnight express.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b="1" dirty="0">
                <a:solidFill>
                  <a:srgbClr val="00B050"/>
                </a:solidFill>
              </a:rPr>
              <a:t>The Compound Predicate</a:t>
            </a:r>
            <a:r>
              <a:rPr lang="en-US" dirty="0"/>
              <a:t>:- it is formed when two or more than two simple predicates are connected by a coordinating conjunction. For 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Ramesh</a:t>
            </a:r>
            <a:r>
              <a:rPr lang="en-US" dirty="0"/>
              <a:t> </a:t>
            </a:r>
            <a:r>
              <a:rPr lang="en-US" b="1" i="1" dirty="0"/>
              <a:t>took </a:t>
            </a:r>
            <a:r>
              <a:rPr lang="en-US" dirty="0"/>
              <a:t>English class </a:t>
            </a:r>
            <a:r>
              <a:rPr lang="en-US" u="sng" dirty="0"/>
              <a:t>and</a:t>
            </a:r>
            <a:r>
              <a:rPr lang="en-US" dirty="0"/>
              <a:t> </a:t>
            </a:r>
            <a:r>
              <a:rPr lang="en-US" b="1" i="1" dirty="0"/>
              <a:t>went </a:t>
            </a:r>
            <a:r>
              <a:rPr lang="en-US" dirty="0"/>
              <a:t>to the office.(here ‘took’ and ‘went’ are compound predicate and ‘and’ is conjunction.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304800"/>
            <a:ext cx="8763000" cy="6172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Components of sentences with patterns with examples ( Sub, verb, objects, complement, adverb)</a:t>
            </a:r>
          </a:p>
          <a:p>
            <a:pPr>
              <a:buNone/>
            </a:pPr>
            <a:r>
              <a:rPr lang="en-US" b="1" dirty="0"/>
              <a:t>There are seven basic sentence patterns. </a:t>
            </a:r>
          </a:p>
          <a:p>
            <a:pPr marL="514350" indent="-514350">
              <a:buAutoNum type="alphaLcPeriod"/>
            </a:pPr>
            <a:r>
              <a:rPr lang="en-US" b="1" dirty="0"/>
              <a:t>SV:- Ram cries. (</a:t>
            </a:r>
            <a:r>
              <a:rPr lang="en-US" b="1" dirty="0" err="1"/>
              <a:t>Subject+Verb</a:t>
            </a:r>
            <a:r>
              <a:rPr lang="en-US" b="1" dirty="0"/>
              <a:t>)</a:t>
            </a:r>
          </a:p>
          <a:p>
            <a:pPr marL="514350" indent="-514350">
              <a:buAutoNum type="alphaLcPeriod"/>
            </a:pPr>
            <a:r>
              <a:rPr lang="en-US" b="1" dirty="0"/>
              <a:t>SVO:- Prem loves </a:t>
            </a:r>
            <a:r>
              <a:rPr lang="en-US" b="1" dirty="0" err="1"/>
              <a:t>Prema</a:t>
            </a:r>
            <a:r>
              <a:rPr lang="en-US" b="1" dirty="0"/>
              <a:t>. (</a:t>
            </a:r>
            <a:r>
              <a:rPr lang="en-US" b="1" dirty="0" err="1"/>
              <a:t>Subject+Verb+object</a:t>
            </a:r>
            <a:r>
              <a:rPr lang="en-US" b="1" dirty="0"/>
              <a:t>)</a:t>
            </a:r>
          </a:p>
          <a:p>
            <a:pPr marL="514350" indent="-514350">
              <a:buAutoNum type="alphaLcPeriod"/>
            </a:pPr>
            <a:r>
              <a:rPr lang="en-US" b="1" dirty="0"/>
              <a:t>SVC:- Min is tall. (</a:t>
            </a:r>
            <a:r>
              <a:rPr lang="en-US" b="1" dirty="0" err="1"/>
              <a:t>Subject+Verb+Complement</a:t>
            </a:r>
            <a:r>
              <a:rPr lang="en-US" b="1" dirty="0"/>
              <a:t>)</a:t>
            </a:r>
          </a:p>
          <a:p>
            <a:pPr marL="514350" indent="-514350">
              <a:buAutoNum type="alphaLcPeriod"/>
            </a:pPr>
            <a:r>
              <a:rPr lang="en-US" b="1" dirty="0"/>
              <a:t>SVOO:-</a:t>
            </a:r>
            <a:r>
              <a:rPr lang="en-US" b="1" dirty="0" err="1"/>
              <a:t>Shila</a:t>
            </a:r>
            <a:r>
              <a:rPr lang="en-US" b="1" dirty="0"/>
              <a:t> offered me the lunch.</a:t>
            </a:r>
          </a:p>
          <a:p>
            <a:pPr marL="514350" indent="-514350">
              <a:buNone/>
            </a:pPr>
            <a:r>
              <a:rPr lang="en-US" b="1" dirty="0"/>
              <a:t>	 ( </a:t>
            </a:r>
            <a:r>
              <a:rPr lang="en-US" b="1" dirty="0" err="1"/>
              <a:t>Subject+Verb</a:t>
            </a:r>
            <a:r>
              <a:rPr lang="en-US" b="1" dirty="0"/>
              <a:t>+ Object +Object)</a:t>
            </a:r>
          </a:p>
          <a:p>
            <a:pPr marL="514350" indent="-514350">
              <a:buNone/>
            </a:pPr>
            <a:r>
              <a:rPr lang="en-US" b="1" dirty="0"/>
              <a:t>e. SVOC:- </a:t>
            </a:r>
            <a:r>
              <a:rPr lang="en-US" b="1" dirty="0" err="1"/>
              <a:t>Sita</a:t>
            </a:r>
            <a:r>
              <a:rPr lang="en-US" b="1" dirty="0"/>
              <a:t> made Rita Angry.</a:t>
            </a:r>
          </a:p>
          <a:p>
            <a:pPr marL="514350" indent="-514350">
              <a:buNone/>
            </a:pPr>
            <a:r>
              <a:rPr lang="en-US" b="1" dirty="0"/>
              <a:t> ( </a:t>
            </a:r>
            <a:r>
              <a:rPr lang="en-US" b="1" dirty="0" err="1"/>
              <a:t>Subject+Verb+Object</a:t>
            </a:r>
            <a:r>
              <a:rPr lang="en-US" b="1" dirty="0"/>
              <a:t>+ Complement)</a:t>
            </a:r>
          </a:p>
          <a:p>
            <a:pPr marL="514350" indent="-514350">
              <a:buNone/>
            </a:pPr>
            <a:r>
              <a:rPr lang="en-US" b="1" dirty="0"/>
              <a:t>f. SVA:- Mira dances beautifully. </a:t>
            </a:r>
          </a:p>
          <a:p>
            <a:pPr marL="514350" indent="-514350">
              <a:buNone/>
            </a:pPr>
            <a:r>
              <a:rPr lang="en-US" b="1" dirty="0"/>
              <a:t>	( </a:t>
            </a:r>
            <a:r>
              <a:rPr lang="en-US" b="1" dirty="0" err="1"/>
              <a:t>Subject+Verb+Adverbial</a:t>
            </a:r>
            <a:r>
              <a:rPr lang="en-US" b="1" dirty="0"/>
              <a:t>)</a:t>
            </a:r>
          </a:p>
          <a:p>
            <a:pPr marL="514350" indent="-514350">
              <a:buNone/>
            </a:pPr>
            <a:r>
              <a:rPr lang="en-US" b="1" dirty="0"/>
              <a:t>g. SVOA:- </a:t>
            </a:r>
            <a:r>
              <a:rPr lang="en-US" b="1" dirty="0" err="1"/>
              <a:t>Riya</a:t>
            </a:r>
            <a:r>
              <a:rPr lang="en-US" b="1" dirty="0"/>
              <a:t> kept the ink-pot down. </a:t>
            </a:r>
          </a:p>
          <a:p>
            <a:pPr marL="514350" indent="-514350">
              <a:buNone/>
            </a:pPr>
            <a:r>
              <a:rPr lang="en-US" b="1" dirty="0"/>
              <a:t>	( </a:t>
            </a:r>
            <a:r>
              <a:rPr lang="en-US" b="1" dirty="0" err="1"/>
              <a:t>Subject+Verb+Object</a:t>
            </a:r>
            <a:r>
              <a:rPr lang="en-US" b="1" dirty="0"/>
              <a:t>+ Adverbial)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0158-54A8-4169-B762-1C0D4783C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91440"/>
            <a:ext cx="11795760" cy="66141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Types of Sentence in terms of structure and function</a:t>
            </a:r>
          </a:p>
          <a:p>
            <a:pPr marL="0" indent="0">
              <a:buNone/>
            </a:pPr>
            <a:r>
              <a:rPr lang="en-US" b="1" dirty="0"/>
              <a:t>Functional Division of the sentence</a:t>
            </a:r>
          </a:p>
          <a:p>
            <a:pPr marL="0" indent="0" algn="just">
              <a:buNone/>
            </a:pPr>
            <a:r>
              <a:rPr lang="en-US" dirty="0"/>
              <a:t>On the basis of function, sentences can be divided into four types. </a:t>
            </a:r>
          </a:p>
          <a:p>
            <a:pPr marL="514350" indent="-514350" algn="just">
              <a:buAutoNum type="alphaLcPeriod"/>
            </a:pPr>
            <a:r>
              <a:rPr lang="en-US" dirty="0"/>
              <a:t> A Simple Sentence:- It has only one main clause. For 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i="1" dirty="0" err="1"/>
              <a:t>Shyam</a:t>
            </a:r>
            <a:r>
              <a:rPr lang="en-US" i="1" dirty="0"/>
              <a:t> wrote an essay.</a:t>
            </a:r>
          </a:p>
          <a:p>
            <a:pPr marL="514350" indent="-514350" algn="just">
              <a:buAutoNum type="alphaLcPeriod"/>
            </a:pPr>
            <a:r>
              <a:rPr lang="en-US" dirty="0"/>
              <a:t>A Compound Sentence:- It has two main clauses. It means it has two independent clauses with conjunction like ‘and’ ‘but’ ‘yet’ etc. Both clauses have equal importance. For 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i="1" dirty="0"/>
              <a:t>Ram went to the class, and he started teaching. </a:t>
            </a:r>
          </a:p>
          <a:p>
            <a:pPr marL="514350" indent="-514350" algn="just">
              <a:buAutoNum type="alphaLcPeriod"/>
            </a:pPr>
            <a:r>
              <a:rPr lang="en-US" dirty="0"/>
              <a:t>A Complex Sentence:- It includes one main clause( independent clause) and one subordinate clause( dependent clause). For </a:t>
            </a:r>
            <a:r>
              <a:rPr lang="en-US" dirty="0" err="1"/>
              <a:t>e.g</a:t>
            </a:r>
            <a:r>
              <a:rPr lang="en-US" dirty="0"/>
              <a:t>; </a:t>
            </a:r>
            <a:r>
              <a:rPr lang="en-US" i="1" dirty="0"/>
              <a:t>When everyone forces, </a:t>
            </a:r>
            <a:r>
              <a:rPr lang="en-US" i="1" dirty="0" err="1"/>
              <a:t>Ramila</a:t>
            </a:r>
            <a:r>
              <a:rPr lang="en-US" i="1" dirty="0"/>
              <a:t> withdrew her case. </a:t>
            </a:r>
          </a:p>
          <a:p>
            <a:pPr marL="514350" indent="-514350" algn="just">
              <a:buAutoNum type="alphaLcPeriod"/>
            </a:pPr>
            <a:r>
              <a:rPr lang="en-US" dirty="0"/>
              <a:t> A Compound-Complex Sentence:- It has two main(independent) clauses and one subordinate (dependent) clause. For 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i="1" dirty="0"/>
              <a:t>The CEO was sitting by his desk, and his secretary was smiling at him when I entered his office.</a:t>
            </a:r>
          </a:p>
          <a:p>
            <a:pPr marL="514350" indent="-514350">
              <a:buAutoNum type="alphaLcPeriod"/>
            </a:pPr>
            <a:endParaRPr lang="en-US" b="1" i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777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4197-7038-4658-9DFB-9F272AC4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68676"/>
            <a:ext cx="11691892" cy="6489576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a. Declarative sentence(statement):- It tells us something or gives information, it normally ends with full-stop/period. It can be both negative and positive.  ( </a:t>
            </a:r>
            <a:r>
              <a:rPr lang="en-US" dirty="0" err="1"/>
              <a:t>Sub+verb+obj</a:t>
            </a:r>
            <a:r>
              <a:rPr lang="en-US" dirty="0"/>
              <a:t>………).  For. </a:t>
            </a:r>
            <a:r>
              <a:rPr lang="en-US" dirty="0" err="1"/>
              <a:t>E.g</a:t>
            </a:r>
            <a:r>
              <a:rPr lang="en-US" dirty="0"/>
              <a:t>: He arrived at college in time.</a:t>
            </a:r>
          </a:p>
          <a:p>
            <a:pPr algn="just">
              <a:buNone/>
            </a:pPr>
            <a:r>
              <a:rPr lang="en-US" dirty="0"/>
              <a:t>b. Interrogative sentence( question):- It asks question. So it ends with question mark. ‘Yes/no’ and ‘</a:t>
            </a:r>
            <a:r>
              <a:rPr lang="en-US" dirty="0" err="1"/>
              <a:t>wh</a:t>
            </a:r>
            <a:r>
              <a:rPr lang="en-US" dirty="0"/>
              <a:t>’ questions are interrogative sentences.  For e.g. Did you understand? Where do you live?</a:t>
            </a:r>
          </a:p>
          <a:p>
            <a:pPr algn="just">
              <a:buNone/>
            </a:pPr>
            <a:r>
              <a:rPr lang="en-US" dirty="0"/>
              <a:t>c. Imperative sentence(command):-  Request or commands are known as imperative sentence mainly followed by full-stop. There is no subject in imperative sentence. For </a:t>
            </a:r>
            <a:r>
              <a:rPr lang="en-US" dirty="0" err="1"/>
              <a:t>e.g</a:t>
            </a:r>
            <a:r>
              <a:rPr lang="en-US" dirty="0"/>
              <a:t> Open the door. </a:t>
            </a:r>
          </a:p>
          <a:p>
            <a:pPr algn="just">
              <a:buNone/>
            </a:pPr>
            <a:r>
              <a:rPr lang="en-US" dirty="0"/>
              <a:t>d. Exclamative sentence:- It expresses strong emotion/surprise with exclamation marks. For </a:t>
            </a:r>
            <a:r>
              <a:rPr lang="en-US" dirty="0" err="1"/>
              <a:t>e.g</a:t>
            </a:r>
            <a:r>
              <a:rPr lang="en-US" dirty="0"/>
              <a:t> Ah, what a glorious day it is!   </a:t>
            </a:r>
          </a:p>
          <a:p>
            <a:pPr algn="just">
              <a:buNone/>
            </a:pPr>
            <a:r>
              <a:rPr lang="en-US" dirty="0"/>
              <a:t>       Hurray! we won the match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BF0A-BF3C-438B-B1D6-65E5B7BB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52"/>
            <a:ext cx="10515600" cy="64451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Transformation of Sentences (Simple, Compound, and Complex)</a:t>
            </a:r>
          </a:p>
          <a:p>
            <a:pPr marL="0" indent="0">
              <a:buNone/>
            </a:pPr>
            <a:r>
              <a:rPr lang="en-US" u="sng" dirty="0"/>
              <a:t>Conversion of simple sentences to compound</a:t>
            </a:r>
          </a:p>
          <a:p>
            <a:pPr marL="0" indent="0">
              <a:buNone/>
            </a:pPr>
            <a:r>
              <a:rPr lang="en-US" dirty="0"/>
              <a:t>Beside losing his ticket, he also lost his luggage (simple)</a:t>
            </a:r>
          </a:p>
          <a:p>
            <a:pPr marL="0" indent="0">
              <a:buNone/>
            </a:pPr>
            <a:r>
              <a:rPr lang="en-US" dirty="0"/>
              <a:t> He not only lost his ticket but also lost his luggage (compound)</a:t>
            </a:r>
          </a:p>
          <a:p>
            <a:pPr marL="0" indent="0">
              <a:buNone/>
            </a:pPr>
            <a:r>
              <a:rPr lang="en-US" dirty="0"/>
              <a:t>Owing to ill-health, she could not cook. (simple)</a:t>
            </a:r>
          </a:p>
          <a:p>
            <a:pPr marL="0" indent="0">
              <a:buNone/>
            </a:pPr>
            <a:r>
              <a:rPr lang="en-US" dirty="0"/>
              <a:t>She was in ill-health, and so she could not cook (compound)</a:t>
            </a:r>
          </a:p>
          <a:p>
            <a:pPr marL="0" indent="0">
              <a:buNone/>
            </a:pPr>
            <a:r>
              <a:rPr lang="en-US" dirty="0"/>
              <a:t>Don’t desire without deserving (simple)</a:t>
            </a:r>
          </a:p>
          <a:p>
            <a:pPr marL="0" indent="0">
              <a:buNone/>
            </a:pPr>
            <a:r>
              <a:rPr lang="en-US" dirty="0"/>
              <a:t>First deserve, then desire (compound)</a:t>
            </a:r>
          </a:p>
          <a:p>
            <a:pPr marL="0" indent="0">
              <a:buNone/>
            </a:pPr>
            <a:r>
              <a:rPr lang="en-US" dirty="0"/>
              <a:t>Her father’s death multiplied her problems.(simple)</a:t>
            </a:r>
          </a:p>
          <a:p>
            <a:pPr marL="0" indent="0">
              <a:buNone/>
            </a:pPr>
            <a:r>
              <a:rPr lang="en-US" dirty="0"/>
              <a:t>Her father died and this multiplied her problems. ( Compound)</a:t>
            </a:r>
          </a:p>
          <a:p>
            <a:pPr marL="0" indent="0">
              <a:buNone/>
            </a:pPr>
            <a:r>
              <a:rPr lang="en-US" u="sng" dirty="0"/>
              <a:t>Conversion of compound sentences to simple</a:t>
            </a:r>
          </a:p>
          <a:p>
            <a:pPr marL="0" indent="0">
              <a:buNone/>
            </a:pPr>
            <a:r>
              <a:rPr lang="en-US" dirty="0"/>
              <a:t>The moon rose and the darkness disappeared. (compound)</a:t>
            </a:r>
          </a:p>
          <a:p>
            <a:pPr marL="0" indent="0">
              <a:buNone/>
            </a:pPr>
            <a:r>
              <a:rPr lang="en-US" dirty="0"/>
              <a:t>The moon having risen, the darkness disappeared. (simple)</a:t>
            </a:r>
          </a:p>
          <a:p>
            <a:pPr marL="0" indent="0">
              <a:buNone/>
            </a:pPr>
            <a:r>
              <a:rPr lang="en-US" dirty="0"/>
              <a:t>The servant was disobedient, so the master scolded him.(compound)</a:t>
            </a:r>
          </a:p>
          <a:p>
            <a:pPr marL="0" indent="0">
              <a:buNone/>
            </a:pPr>
            <a:r>
              <a:rPr lang="en-US" dirty="0"/>
              <a:t>The master scolded the servant for his disobedience. (simple)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2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DD86-6258-4756-BFD8-225136D2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95309"/>
            <a:ext cx="11718524" cy="64363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Conversion of complex to simple</a:t>
            </a:r>
          </a:p>
          <a:p>
            <a:pPr marL="0" indent="0">
              <a:buNone/>
            </a:pPr>
            <a:r>
              <a:rPr lang="en-US" dirty="0"/>
              <a:t>Rajib Gandhi who was the Prime Minister of India is dead (complex)</a:t>
            </a:r>
          </a:p>
          <a:p>
            <a:pPr marL="0" indent="0">
              <a:buNone/>
            </a:pPr>
            <a:r>
              <a:rPr lang="en-US" dirty="0"/>
              <a:t>Rajib Gandhi, the Prime Minister of India is dead. (simple)</a:t>
            </a:r>
          </a:p>
          <a:p>
            <a:pPr marL="0" indent="0">
              <a:buNone/>
            </a:pPr>
            <a:r>
              <a:rPr lang="en-US" dirty="0"/>
              <a:t>When the cat is away, the mice will play.(complex)</a:t>
            </a:r>
          </a:p>
          <a:p>
            <a:pPr marL="0" indent="0">
              <a:buNone/>
            </a:pPr>
            <a:r>
              <a:rPr lang="en-US" dirty="0"/>
              <a:t>In the absence of the cat the mice will play. (simple)</a:t>
            </a:r>
          </a:p>
          <a:p>
            <a:pPr marL="0" indent="0">
              <a:buNone/>
            </a:pPr>
            <a:r>
              <a:rPr lang="en-US" u="sng" dirty="0"/>
              <a:t>Conversion of compound with complex</a:t>
            </a:r>
          </a:p>
          <a:p>
            <a:pPr marL="0" indent="0">
              <a:buNone/>
            </a:pPr>
            <a:r>
              <a:rPr lang="en-US" dirty="0"/>
              <a:t>She went into the kitchen and brought a cup of tea. (compound)</a:t>
            </a:r>
          </a:p>
          <a:p>
            <a:pPr marL="0" indent="0">
              <a:buNone/>
            </a:pPr>
            <a:r>
              <a:rPr lang="en-US" dirty="0"/>
              <a:t>When she went into the kitchen, she brought a cup of tea. (complex)</a:t>
            </a:r>
          </a:p>
          <a:p>
            <a:pPr marL="0" indent="0">
              <a:buNone/>
            </a:pPr>
            <a:r>
              <a:rPr lang="en-US" dirty="0"/>
              <a:t>Enter the dining room and you will find delicious dishes. (compound)</a:t>
            </a:r>
          </a:p>
          <a:p>
            <a:pPr marL="0" indent="0">
              <a:buNone/>
            </a:pPr>
            <a:r>
              <a:rPr lang="en-US" dirty="0"/>
              <a:t>If you enter the dining room, you will find delicious dishes. (complex)</a:t>
            </a:r>
          </a:p>
          <a:p>
            <a:pPr marL="0" indent="0">
              <a:buNone/>
            </a:pPr>
            <a:r>
              <a:rPr lang="en-US" u="sng" dirty="0"/>
              <a:t>Conversion of complex to compound</a:t>
            </a:r>
          </a:p>
          <a:p>
            <a:pPr marL="0" indent="0">
              <a:buNone/>
            </a:pPr>
            <a:r>
              <a:rPr lang="en-US" dirty="0"/>
              <a:t>I have lost the watch which my mother gave me (complex) </a:t>
            </a:r>
          </a:p>
          <a:p>
            <a:pPr marL="0" indent="0">
              <a:buNone/>
            </a:pPr>
            <a:r>
              <a:rPr lang="en-US" dirty="0"/>
              <a:t>My mother gave me a watch and I have lost it. </a:t>
            </a:r>
          </a:p>
          <a:p>
            <a:pPr marL="0" indent="0">
              <a:buNone/>
            </a:pPr>
            <a:r>
              <a:rPr lang="en-US" dirty="0"/>
              <a:t>Everyone started clapping as soon as Dr. Sharma finished his speech. (complex)</a:t>
            </a:r>
          </a:p>
          <a:p>
            <a:pPr marL="0" indent="0">
              <a:buNone/>
            </a:pPr>
            <a:r>
              <a:rPr lang="en-US" dirty="0"/>
              <a:t>Sharma finished his speech and everyone started clapping. (compound)</a:t>
            </a:r>
          </a:p>
        </p:txBody>
      </p:sp>
    </p:spTree>
    <p:extLst>
      <p:ext uri="{BB962C8B-B14F-4D97-AF65-F5344CB8AC3E}">
        <p14:creationId xmlns:p14="http://schemas.microsoft.com/office/powerpoint/2010/main" val="206844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696F-F366-43B8-B60F-F2C7C90ED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275208"/>
            <a:ext cx="11798423" cy="649845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Some important information to understand in fundamental of sentence for the students.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0422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3013</Words>
  <Application>Microsoft Office PowerPoint</Application>
  <PresentationFormat>Widescreen</PresentationFormat>
  <Paragraphs>256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Lucida Bright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</dc:creator>
  <cp:lastModifiedBy>Suresh Dhakal</cp:lastModifiedBy>
  <cp:revision>112</cp:revision>
  <dcterms:created xsi:type="dcterms:W3CDTF">2017-01-21T10:59:14Z</dcterms:created>
  <dcterms:modified xsi:type="dcterms:W3CDTF">2023-01-02T14:09:56Z</dcterms:modified>
</cp:coreProperties>
</file>