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244E08-9C72-4D64-BDB6-7CC9EE8E4ED6}">
  <a:tblStyle styleId="{C9244E08-9C72-4D64-BDB6-7CC9EE8E4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Barlow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Barlow-italic.fntdata"/><Relationship Id="rId14" Type="http://schemas.openxmlformats.org/officeDocument/2006/relationships/slide" Target="slides/slide7.xml"/><Relationship Id="rId36" Type="http://schemas.openxmlformats.org/officeDocument/2006/relationships/font" Target="fonts/Barlow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Barlow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8f1d765cd_4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8f1d765cd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8f1d765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8f1d765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8f1d765c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8f1d765c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8f1d765c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8f1d765c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8f1d765c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8f1d765c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8f1d765c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8f1d765c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8f1d765cd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8f1d765c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8f1d765c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8f1d765c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8f1d765c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8f1d765c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8f1d765c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8f1d765c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8f1d765c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8f1d765c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8f1d765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8f1d765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8f1d765c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8f1d765c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8f1d765c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8f1d765c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8f1d765c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8f1d765c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8f1d765c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c8f1d765c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8f1d765c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8f1d765c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8f1d765c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8f1d765c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8f1d765c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8f1d765c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8f1d765cd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c8f1d765c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f1d765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8f1d765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f1d765c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8f1d765c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787d1677b_2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787d1677b_2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8f1d765c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8f1d765c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8f1d765c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8f1d765c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8f1d765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8f1d765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8f1d765c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8f1d765c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2775" y="-201325"/>
            <a:ext cx="7503703" cy="534475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3048000" y="-201250"/>
            <a:ext cx="6096000" cy="534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2179425" y="156105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894225" y="2712750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20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icon space">
  <p:cSld name="BLANK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4294967295" type="ctrTitle"/>
          </p:nvPr>
        </p:nvSpPr>
        <p:spPr>
          <a:xfrm>
            <a:off x="1841352" y="133670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accent1"/>
                </a:solidFill>
              </a:rPr>
              <a:t>OPEN IIT </a:t>
            </a:r>
            <a:endParaRPr sz="6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accent1"/>
                </a:solidFill>
              </a:rPr>
              <a:t>DATA ANALYTICS</a:t>
            </a:r>
            <a:endParaRPr sz="6200">
              <a:solidFill>
                <a:schemeClr val="accent1"/>
              </a:solidFill>
            </a:endParaRPr>
          </a:p>
        </p:txBody>
      </p:sp>
      <p:sp>
        <p:nvSpPr>
          <p:cNvPr id="138" name="Google Shape;138;p26"/>
          <p:cNvSpPr txBox="1"/>
          <p:nvPr>
            <p:ph idx="4294967295" type="subTitle"/>
          </p:nvPr>
        </p:nvSpPr>
        <p:spPr>
          <a:xfrm>
            <a:off x="1868050" y="2955425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Team- 39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Welcomes you to our Presentation</a:t>
            </a:r>
            <a:endParaRPr b="1" sz="2000"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175" y="1341175"/>
            <a:ext cx="7885824" cy="293536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/>
        </p:nvSpPr>
        <p:spPr>
          <a:xfrm>
            <a:off x="1360875" y="171450"/>
            <a:ext cx="764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Barlow"/>
                <a:ea typeface="Barlow"/>
                <a:cs typeface="Barlow"/>
                <a:sym typeface="Barlow"/>
              </a:rPr>
              <a:t>PAIR PLOTS - 1</a:t>
            </a:r>
            <a:endParaRPr b="1" sz="4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/>
          <p:nvPr/>
        </p:nvSpPr>
        <p:spPr>
          <a:xfrm>
            <a:off x="1330325" y="85500"/>
            <a:ext cx="330000" cy="497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325" y="1319600"/>
            <a:ext cx="7813676" cy="292321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1564475" y="170250"/>
            <a:ext cx="727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Barlow"/>
                <a:ea typeface="Barlow"/>
                <a:cs typeface="Barlow"/>
                <a:sym typeface="Barlow"/>
              </a:rPr>
              <a:t>PAIR PLOTS - 2</a:t>
            </a:r>
            <a:endParaRPr b="1" sz="4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600" y="1317769"/>
            <a:ext cx="7892399" cy="2943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/>
        </p:nvSpPr>
        <p:spPr>
          <a:xfrm>
            <a:off x="1564475" y="170250"/>
            <a:ext cx="727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Barlow"/>
                <a:ea typeface="Barlow"/>
                <a:cs typeface="Barlow"/>
                <a:sym typeface="Barlow"/>
              </a:rPr>
              <a:t>PAIR PLOTS - 3</a:t>
            </a:r>
            <a:endParaRPr b="1" sz="4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 from pair plots - 1</a:t>
            </a:r>
            <a:endParaRPr/>
          </a:p>
        </p:txBody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1556331" y="147059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Duration of the song is important 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Songs of durations </a:t>
            </a:r>
            <a:r>
              <a:rPr b="1" lang="en" sz="2000">
                <a:solidFill>
                  <a:srgbClr val="FF9900"/>
                </a:solidFill>
              </a:rPr>
              <a:t>close to 3 minutes do better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Modern music in general tends to be much more popular than older music (&lt;1960s).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More songs </a:t>
            </a:r>
            <a:r>
              <a:rPr b="1" lang="en" sz="2000">
                <a:solidFill>
                  <a:srgbClr val="FF9900"/>
                </a:solidFill>
              </a:rPr>
              <a:t>tend to be loud</a:t>
            </a:r>
            <a:r>
              <a:rPr lang="en" sz="2000"/>
              <a:t> and have less instrumentalness.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Songs with </a:t>
            </a:r>
            <a:r>
              <a:rPr b="1" lang="en" sz="2000">
                <a:solidFill>
                  <a:srgbClr val="FF9900"/>
                </a:solidFill>
              </a:rPr>
              <a:t>low instrumentalness</a:t>
            </a:r>
            <a:r>
              <a:rPr lang="en" sz="2000"/>
              <a:t> are usually </a:t>
            </a:r>
            <a:r>
              <a:rPr b="1" lang="en" sz="2000">
                <a:solidFill>
                  <a:srgbClr val="FF9900"/>
                </a:solidFill>
              </a:rPr>
              <a:t>popular</a:t>
            </a:r>
            <a:r>
              <a:rPr lang="en" sz="2000"/>
              <a:t>.</a:t>
            </a:r>
            <a:endParaRPr sz="2000"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38"/>
          <p:cNvGrpSpPr/>
          <p:nvPr/>
        </p:nvGrpSpPr>
        <p:grpSpPr>
          <a:xfrm>
            <a:off x="8168411" y="623210"/>
            <a:ext cx="473618" cy="347223"/>
            <a:chOff x="3936375" y="3703750"/>
            <a:chExt cx="453050" cy="332175"/>
          </a:xfrm>
        </p:grpSpPr>
        <p:sp>
          <p:nvSpPr>
            <p:cNvPr id="323" name="Google Shape;323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 from the pair plots - 2</a:t>
            </a:r>
            <a:endParaRPr/>
          </a:p>
        </p:txBody>
      </p:sp>
      <p:sp>
        <p:nvSpPr>
          <p:cNvPr id="333" name="Google Shape;333;p39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Most songs have low liveness</a:t>
            </a:r>
            <a:r>
              <a:rPr lang="en" sz="20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Loud songs with low </a:t>
            </a:r>
            <a:r>
              <a:rPr lang="en" sz="1800"/>
              <a:t>acoustic-ness</a:t>
            </a:r>
            <a:r>
              <a:rPr lang="en" sz="1800"/>
              <a:t> are popular.</a:t>
            </a:r>
            <a:endParaRPr sz="1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900"/>
              <a:t>Loud and danceable songs are popular.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Liveness score of about</a:t>
            </a:r>
            <a:r>
              <a:rPr b="1" lang="en" sz="1800"/>
              <a:t> </a:t>
            </a:r>
            <a:r>
              <a:rPr b="1" lang="en" sz="1800">
                <a:solidFill>
                  <a:srgbClr val="FF9900"/>
                </a:solidFill>
              </a:rPr>
              <a:t>0.2</a:t>
            </a:r>
            <a:r>
              <a:rPr b="1" lang="en" sz="1800"/>
              <a:t> </a:t>
            </a:r>
            <a:r>
              <a:rPr lang="en" sz="1800"/>
              <a:t>with </a:t>
            </a:r>
            <a:r>
              <a:rPr b="1" lang="en" sz="1800">
                <a:solidFill>
                  <a:srgbClr val="FFB000"/>
                </a:solidFill>
              </a:rPr>
              <a:t>medium to high energy</a:t>
            </a:r>
            <a:r>
              <a:rPr lang="en" sz="1800">
                <a:solidFill>
                  <a:srgbClr val="FFB000"/>
                </a:solidFill>
              </a:rPr>
              <a:t> </a:t>
            </a:r>
            <a:r>
              <a:rPr lang="en" sz="1800"/>
              <a:t>correlate with popularity.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Popular songs also tend to have low acoustic-ness and low instrumental ness.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Danceable songs having low instrumental-ness do very well in terms of popularity.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 from pair plots 3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1599206" y="1659891"/>
            <a:ext cx="7085700" cy="29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Songs with </a:t>
            </a:r>
            <a:r>
              <a:rPr b="1" lang="en" sz="2000">
                <a:solidFill>
                  <a:srgbClr val="FF9900"/>
                </a:solidFill>
              </a:rPr>
              <a:t>very high speechiness</a:t>
            </a:r>
            <a:r>
              <a:rPr lang="en" sz="2000"/>
              <a:t> do </a:t>
            </a:r>
            <a:r>
              <a:rPr b="1" lang="en" sz="2000">
                <a:solidFill>
                  <a:srgbClr val="FF9900"/>
                </a:solidFill>
              </a:rPr>
              <a:t>very poorly</a:t>
            </a:r>
            <a:r>
              <a:rPr lang="en" sz="2000"/>
              <a:t>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Loud songs with low speechiness do well.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Songs with </a:t>
            </a:r>
            <a:r>
              <a:rPr b="1" lang="en" sz="2000">
                <a:solidFill>
                  <a:srgbClr val="FF9900"/>
                </a:solidFill>
              </a:rPr>
              <a:t>high-tempo</a:t>
            </a:r>
            <a:r>
              <a:rPr lang="en" sz="2000"/>
              <a:t> and </a:t>
            </a:r>
            <a:r>
              <a:rPr b="1" lang="en" sz="2000">
                <a:solidFill>
                  <a:srgbClr val="FF9900"/>
                </a:solidFill>
              </a:rPr>
              <a:t>low instrumentalness</a:t>
            </a:r>
            <a:r>
              <a:rPr lang="en" sz="2000"/>
              <a:t> also tend to be </a:t>
            </a:r>
            <a:r>
              <a:rPr b="1" lang="en" sz="2000">
                <a:solidFill>
                  <a:srgbClr val="FF9900"/>
                </a:solidFill>
              </a:rPr>
              <a:t>popular</a:t>
            </a:r>
            <a:r>
              <a:rPr lang="en" sz="2000"/>
              <a:t>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Songs with </a:t>
            </a:r>
            <a:r>
              <a:rPr b="1" lang="en" sz="2000">
                <a:solidFill>
                  <a:srgbClr val="FF9900"/>
                </a:solidFill>
              </a:rPr>
              <a:t>low speechines</a:t>
            </a:r>
            <a:r>
              <a:rPr b="1" lang="en" sz="2000">
                <a:solidFill>
                  <a:srgbClr val="FF9900"/>
                </a:solidFill>
              </a:rPr>
              <a:t>s</a:t>
            </a:r>
            <a:r>
              <a:rPr lang="en" sz="2000"/>
              <a:t> and and </a:t>
            </a:r>
            <a:r>
              <a:rPr b="1" lang="en" sz="2000">
                <a:solidFill>
                  <a:srgbClr val="FF9900"/>
                </a:solidFill>
              </a:rPr>
              <a:t>liveness</a:t>
            </a:r>
            <a:r>
              <a:rPr lang="en" sz="2000"/>
              <a:t> </a:t>
            </a:r>
            <a:r>
              <a:rPr b="1" lang="en" sz="2000">
                <a:solidFill>
                  <a:srgbClr val="FF9900"/>
                </a:solidFill>
              </a:rPr>
              <a:t>do well</a:t>
            </a:r>
            <a:r>
              <a:rPr lang="en" sz="2000"/>
              <a:t> in general.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75" y="746650"/>
            <a:ext cx="6429375" cy="43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 txBox="1"/>
          <p:nvPr/>
        </p:nvSpPr>
        <p:spPr>
          <a:xfrm>
            <a:off x="2496850" y="192550"/>
            <a:ext cx="562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Barlow"/>
                <a:ea typeface="Barlow"/>
                <a:cs typeface="Barlow"/>
                <a:sym typeface="Barlow"/>
              </a:rPr>
              <a:t>Violin Plots</a:t>
            </a:r>
            <a:endParaRPr b="1" sz="24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r>
              <a:rPr lang="en"/>
              <a:t> from V</a:t>
            </a:r>
            <a:r>
              <a:rPr lang="en"/>
              <a:t>iolin</a:t>
            </a:r>
            <a:r>
              <a:rPr lang="en"/>
              <a:t> Plot </a:t>
            </a:r>
            <a:endParaRPr/>
          </a:p>
        </p:txBody>
      </p:sp>
      <p:sp>
        <p:nvSpPr>
          <p:cNvPr id="351" name="Google Shape;351;p42"/>
          <p:cNvSpPr txBox="1"/>
          <p:nvPr>
            <p:ph idx="1" type="body"/>
          </p:nvPr>
        </p:nvSpPr>
        <p:spPr>
          <a:xfrm>
            <a:off x="1556500" y="1416952"/>
            <a:ext cx="70857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Number of </a:t>
            </a:r>
            <a:r>
              <a:rPr b="1" lang="en" sz="2000">
                <a:solidFill>
                  <a:srgbClr val="FF9900"/>
                </a:solidFill>
              </a:rPr>
              <a:t>explicit songs</a:t>
            </a:r>
            <a:r>
              <a:rPr lang="en" sz="2000"/>
              <a:t> coming out every year has </a:t>
            </a:r>
            <a:r>
              <a:rPr b="1" lang="en" sz="2000">
                <a:solidFill>
                  <a:srgbClr val="FF9900"/>
                </a:solidFill>
              </a:rPr>
              <a:t>grown tremendously.</a:t>
            </a:r>
            <a:endParaRPr b="1" sz="2000">
              <a:solidFill>
                <a:srgbClr val="FF99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The popularity of such songs has also grown.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The graph shows peculiar behaviour around 1980s, this could be due to the </a:t>
            </a:r>
            <a:r>
              <a:rPr b="1" lang="en" sz="2000">
                <a:solidFill>
                  <a:srgbClr val="FF9900"/>
                </a:solidFill>
              </a:rPr>
              <a:t>implementation of the parental advisory tag</a:t>
            </a:r>
            <a:r>
              <a:rPr lang="en" sz="2000"/>
              <a:t> and rising tension around explicit songs.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352" name="Google Shape;352;p42"/>
          <p:cNvGrpSpPr/>
          <p:nvPr/>
        </p:nvGrpSpPr>
        <p:grpSpPr>
          <a:xfrm>
            <a:off x="8070134" y="622517"/>
            <a:ext cx="572066" cy="419437"/>
            <a:chOff x="4610450" y="3703750"/>
            <a:chExt cx="453050" cy="332175"/>
          </a:xfrm>
        </p:grpSpPr>
        <p:sp>
          <p:nvSpPr>
            <p:cNvPr id="353" name="Google Shape;353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4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added</a:t>
            </a:r>
            <a:endParaRPr/>
          </a:p>
        </p:txBody>
      </p:sp>
      <p:sp>
        <p:nvSpPr>
          <p:cNvPr id="366" name="Google Shape;366;p44"/>
          <p:cNvSpPr txBox="1"/>
          <p:nvPr>
            <p:ph idx="1" type="body"/>
          </p:nvPr>
        </p:nvSpPr>
        <p:spPr>
          <a:xfrm>
            <a:off x="1537631" y="1489416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FF9900"/>
                </a:solidFill>
              </a:rPr>
              <a:t>Month of the release</a:t>
            </a:r>
            <a:r>
              <a:rPr lang="en" sz="2000"/>
              <a:t> was added. This information was extracted from the release date 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FF9900"/>
                </a:solidFill>
              </a:rPr>
              <a:t>9</a:t>
            </a:r>
            <a:r>
              <a:rPr lang="en" sz="2000"/>
              <a:t> new features containing a value for  </a:t>
            </a:r>
            <a:r>
              <a:rPr b="1" lang="en" sz="2000">
                <a:solidFill>
                  <a:srgbClr val="FF9900"/>
                </a:solidFill>
              </a:rPr>
              <a:t>genre of music</a:t>
            </a:r>
            <a:r>
              <a:rPr lang="en" sz="2000"/>
              <a:t> were added.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FF9900"/>
                </a:solidFill>
              </a:rPr>
              <a:t>3 </a:t>
            </a:r>
            <a:r>
              <a:rPr lang="en" sz="2000"/>
              <a:t>features containing the numerical </a:t>
            </a:r>
            <a:r>
              <a:rPr b="1" lang="en" sz="2000">
                <a:solidFill>
                  <a:srgbClr val="FF9900"/>
                </a:solidFill>
              </a:rPr>
              <a:t>deviation of tempo</a:t>
            </a:r>
            <a:r>
              <a:rPr lang="en" sz="2000"/>
              <a:t> of the song from standard tempos of 70,100,150 were added.</a:t>
            </a:r>
            <a:endParaRPr sz="2000"/>
          </a:p>
        </p:txBody>
      </p:sp>
      <p:sp>
        <p:nvSpPr>
          <p:cNvPr id="367" name="Google Shape;367;p4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8" name="Google Shape;368;p44"/>
          <p:cNvGrpSpPr/>
          <p:nvPr/>
        </p:nvGrpSpPr>
        <p:grpSpPr>
          <a:xfrm>
            <a:off x="8157399" y="603927"/>
            <a:ext cx="393610" cy="385806"/>
            <a:chOff x="5983625" y="301625"/>
            <a:chExt cx="403000" cy="395050"/>
          </a:xfrm>
        </p:grpSpPr>
        <p:sp>
          <p:nvSpPr>
            <p:cNvPr id="369" name="Google Shape;369;p44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4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4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4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4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4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4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4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4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4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4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4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4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4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Problem Statement</a:t>
            </a:r>
            <a:endParaRPr sz="2700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major record label wants to purchase the rights to a music track. 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Wants to </a:t>
            </a:r>
            <a:r>
              <a:rPr b="1" lang="en" sz="2000">
                <a:solidFill>
                  <a:srgbClr val="FF9900"/>
                </a:solidFill>
              </a:rPr>
              <a:t>mitigate losses</a:t>
            </a:r>
            <a:r>
              <a:rPr lang="en" sz="2000">
                <a:solidFill>
                  <a:srgbClr val="000000"/>
                </a:solidFill>
              </a:rPr>
              <a:t> with the promotion and distribution of the track.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 It needs to decide on the royalties to be paid to the artists and composers.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grpSp>
        <p:nvGrpSpPr>
          <p:cNvPr id="146" name="Google Shape;146;p27"/>
          <p:cNvGrpSpPr/>
          <p:nvPr/>
        </p:nvGrpSpPr>
        <p:grpSpPr>
          <a:xfrm rot="-2700000">
            <a:off x="8091474" y="600020"/>
            <a:ext cx="532030" cy="393616"/>
            <a:chOff x="5255200" y="3006475"/>
            <a:chExt cx="511700" cy="378575"/>
          </a:xfrm>
        </p:grpSpPr>
        <p:sp>
          <p:nvSpPr>
            <p:cNvPr id="147" name="Google Shape;147;p2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</a:t>
            </a:r>
            <a:endParaRPr/>
          </a:p>
        </p:txBody>
      </p:sp>
      <p:sp>
        <p:nvSpPr>
          <p:cNvPr id="394" name="Google Shape;394;p45"/>
          <p:cNvSpPr txBox="1"/>
          <p:nvPr>
            <p:ph idx="1" type="body"/>
          </p:nvPr>
        </p:nvSpPr>
        <p:spPr>
          <a:xfrm>
            <a:off x="1556331" y="1526816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b="1" lang="en" sz="2000" u="sng"/>
              <a:t>O</a:t>
            </a:r>
            <a:r>
              <a:rPr b="1" lang="en" sz="2000" u="sng"/>
              <a:t>bjective</a:t>
            </a:r>
            <a:r>
              <a:rPr lang="en" sz="2000"/>
              <a:t> :</a:t>
            </a:r>
            <a:r>
              <a:rPr lang="en" sz="2000"/>
              <a:t> To measure a songs tendency to fall into one or the other musical genre.</a:t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" sz="2000"/>
              <a:t>These features were decided after some </a:t>
            </a:r>
            <a:r>
              <a:rPr b="1" lang="en" sz="2000">
                <a:solidFill>
                  <a:srgbClr val="FF9900"/>
                </a:solidFill>
              </a:rPr>
              <a:t>simple observations from the data</a:t>
            </a:r>
            <a:r>
              <a:rPr lang="en" sz="2000"/>
              <a:t> and </a:t>
            </a:r>
            <a:r>
              <a:rPr b="1" lang="en" sz="2000">
                <a:solidFill>
                  <a:srgbClr val="FF9900"/>
                </a:solidFill>
              </a:rPr>
              <a:t>referring research articles</a:t>
            </a:r>
            <a:r>
              <a:rPr lang="en" sz="2000"/>
              <a:t> already existing on the subject.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/>
              <a:t>Reference:</a:t>
            </a:r>
            <a:endParaRPr sz="900"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u="sng">
                <a:solidFill>
                  <a:srgbClr val="0B5394"/>
                </a:solidFill>
              </a:rPr>
              <a:t>https://medium.com/latinxinai/discovering-descriptive-music-genres-using-k-means-clustering-d19bdea5e443</a:t>
            </a:r>
            <a:endParaRPr sz="1000" u="sng">
              <a:solidFill>
                <a:srgbClr val="0B5394"/>
              </a:solidFill>
            </a:endParaRPr>
          </a:p>
        </p:txBody>
      </p:sp>
      <p:grpSp>
        <p:nvGrpSpPr>
          <p:cNvPr id="395" name="Google Shape;395;p45"/>
          <p:cNvGrpSpPr/>
          <p:nvPr/>
        </p:nvGrpSpPr>
        <p:grpSpPr>
          <a:xfrm>
            <a:off x="8226437" y="552919"/>
            <a:ext cx="299190" cy="487820"/>
            <a:chOff x="6730350" y="2315900"/>
            <a:chExt cx="257700" cy="420100"/>
          </a:xfrm>
        </p:grpSpPr>
        <p:sp>
          <p:nvSpPr>
            <p:cNvPr id="396" name="Google Shape;396;p4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4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defined </a:t>
            </a:r>
            <a:endParaRPr/>
          </a:p>
        </p:txBody>
      </p:sp>
      <p:sp>
        <p:nvSpPr>
          <p:cNvPr id="407" name="Google Shape;407;p46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G0: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Slow and Somber Acoustics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G1: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Happy and Danceable Instrumentals</a:t>
            </a:r>
            <a:endParaRPr sz="16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G2:</a:t>
            </a:r>
            <a:br>
              <a:rPr b="1" lang="en"/>
            </a:br>
            <a:r>
              <a:rPr lang="en" sz="1600"/>
              <a:t>Sad Instrumentals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6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G3: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Upbeat Songs With Cheerful Vocals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G4: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Fast and Danceable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Instrumentals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G5: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Fast, Upbeat and Cheerful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9" name="Google Shape;409;p46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G6: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Slow Dance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G7: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Happy and Slow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G8: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Happy and Upbeat Instrumentals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410" name="Google Shape;410;p46"/>
          <p:cNvGrpSpPr/>
          <p:nvPr/>
        </p:nvGrpSpPr>
        <p:grpSpPr>
          <a:xfrm>
            <a:off x="8237042" y="553910"/>
            <a:ext cx="298004" cy="485846"/>
            <a:chOff x="6730350" y="2315900"/>
            <a:chExt cx="257700" cy="420100"/>
          </a:xfrm>
        </p:grpSpPr>
        <p:sp>
          <p:nvSpPr>
            <p:cNvPr id="411" name="Google Shape;411;p4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4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Implementation</a:t>
            </a:r>
            <a:r>
              <a:rPr lang="en"/>
              <a:t> and Results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graphicFrame>
        <p:nvGraphicFramePr>
          <p:cNvPr id="427" name="Google Shape;427;p48"/>
          <p:cNvGraphicFramePr/>
          <p:nvPr/>
        </p:nvGraphicFramePr>
        <p:xfrm>
          <a:off x="1517200" y="149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{C9244E08-9C72-4D64-BDB6-7CC9EE8E4ED6}</a:tableStyleId>
              </a:tblPr>
              <a:tblGrid>
                <a:gridCol w="612675"/>
                <a:gridCol w="1876825"/>
                <a:gridCol w="2203050"/>
                <a:gridCol w="2203050"/>
              </a:tblGrid>
              <a:tr h="43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S. No.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Model Name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Accuracy on Train Set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Accuracy on Validation Set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43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XGboost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0.62580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0.6255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43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Random Forest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0.58388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0.57196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Neural Network with custom class weights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0.6187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0.5856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43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Ensemble Model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0.7390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0.6321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428" name="Google Shape;428;p48"/>
          <p:cNvGrpSpPr/>
          <p:nvPr/>
        </p:nvGrpSpPr>
        <p:grpSpPr>
          <a:xfrm>
            <a:off x="8164636" y="598792"/>
            <a:ext cx="434106" cy="396051"/>
            <a:chOff x="6625350" y="1613750"/>
            <a:chExt cx="480525" cy="438400"/>
          </a:xfrm>
        </p:grpSpPr>
        <p:sp>
          <p:nvSpPr>
            <p:cNvPr id="429" name="Google Shape;429;p4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4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48"/>
          <p:cNvSpPr txBox="1"/>
          <p:nvPr/>
        </p:nvSpPr>
        <p:spPr>
          <a:xfrm>
            <a:off x="1584400" y="4187125"/>
            <a:ext cx="689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Ensemble</a:t>
            </a:r>
            <a:r>
              <a:rPr lang="en" sz="1500">
                <a:latin typeface="Barlow"/>
                <a:ea typeface="Barlow"/>
                <a:cs typeface="Barlow"/>
                <a:sym typeface="Barlow"/>
              </a:rPr>
              <a:t> model gave the </a:t>
            </a:r>
            <a:r>
              <a:rPr b="1" lang="en" sz="1500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highest accuracy</a:t>
            </a:r>
            <a:r>
              <a:rPr lang="en" sz="1500">
                <a:latin typeface="Barlow"/>
                <a:ea typeface="Barlow"/>
                <a:cs typeface="Barlow"/>
                <a:sym typeface="Barlow"/>
              </a:rPr>
              <a:t>, so it was chosen for the predictions.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metric for ensemble model</a:t>
            </a:r>
            <a:endParaRPr/>
          </a:p>
        </p:txBody>
      </p:sp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1618475" y="3108946"/>
            <a:ext cx="7085700" cy="17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a) </a:t>
            </a:r>
            <a:r>
              <a:rPr b="1" lang="en" sz="2100">
                <a:solidFill>
                  <a:srgbClr val="FF9900"/>
                </a:solidFill>
              </a:rPr>
              <a:t>Train</a:t>
            </a:r>
            <a:r>
              <a:rPr lang="en" sz="2100"/>
              <a:t> set ratio of </a:t>
            </a:r>
            <a:r>
              <a:rPr b="1" lang="en" sz="2100">
                <a:solidFill>
                  <a:srgbClr val="FF9900"/>
                </a:solidFill>
              </a:rPr>
              <a:t>successful bids</a:t>
            </a:r>
            <a:r>
              <a:rPr lang="en" sz="2100"/>
              <a:t>: </a:t>
            </a:r>
            <a:r>
              <a:rPr b="1" lang="en" sz="2100"/>
              <a:t> 0.829</a:t>
            </a:r>
            <a:endParaRPr b="1"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b) </a:t>
            </a:r>
            <a:r>
              <a:rPr b="1" lang="en" sz="2100">
                <a:solidFill>
                  <a:srgbClr val="FF9900"/>
                </a:solidFill>
              </a:rPr>
              <a:t>Cross validation</a:t>
            </a:r>
            <a:r>
              <a:rPr lang="en" sz="2100"/>
              <a:t> set ratio of </a:t>
            </a:r>
            <a:r>
              <a:rPr b="1" lang="en" sz="2100">
                <a:solidFill>
                  <a:srgbClr val="FF9900"/>
                </a:solidFill>
              </a:rPr>
              <a:t>successful bids</a:t>
            </a:r>
            <a:r>
              <a:rPr lang="en" sz="2100"/>
              <a:t>: </a:t>
            </a:r>
            <a:r>
              <a:rPr b="1" lang="en" sz="2100"/>
              <a:t>0.756</a:t>
            </a:r>
            <a:endParaRPr b="1"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42" name="Google Shape;4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00" y="1960825"/>
            <a:ext cx="7085700" cy="9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6349938" y="2521913"/>
            <a:ext cx="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5" name="Google Shape;445;p49"/>
          <p:cNvSpPr/>
          <p:nvPr/>
        </p:nvSpPr>
        <p:spPr>
          <a:xfrm>
            <a:off x="6349950" y="2521925"/>
            <a:ext cx="3936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49"/>
          <p:cNvGrpSpPr/>
          <p:nvPr/>
        </p:nvGrpSpPr>
        <p:grpSpPr>
          <a:xfrm>
            <a:off x="8248472" y="605037"/>
            <a:ext cx="278703" cy="454338"/>
            <a:chOff x="6730350" y="2315900"/>
            <a:chExt cx="257700" cy="420100"/>
          </a:xfrm>
        </p:grpSpPr>
        <p:sp>
          <p:nvSpPr>
            <p:cNvPr id="447" name="Google Shape;447;p4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49"/>
          <p:cNvSpPr txBox="1"/>
          <p:nvPr/>
        </p:nvSpPr>
        <p:spPr>
          <a:xfrm>
            <a:off x="1670300" y="1281400"/>
            <a:ext cx="70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This </a:t>
            </a:r>
            <a:r>
              <a:rPr lang="en" sz="2000">
                <a:latin typeface="Barlow"/>
                <a:ea typeface="Barlow"/>
                <a:cs typeface="Barlow"/>
                <a:sym typeface="Barlow"/>
              </a:rPr>
              <a:t>calculates the ratio of successful bids.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" name="Google Shape;457;p50"/>
          <p:cNvGraphicFramePr/>
          <p:nvPr/>
        </p:nvGraphicFramePr>
        <p:xfrm>
          <a:off x="1511400" y="14299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{C9244E08-9C72-4D64-BDB6-7CC9EE8E4ED6}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5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Maximum Possible Revenue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Revenue Generated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Difference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Percentage 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Difference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5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Train Set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148808 units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139740 units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9068 units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6.093%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5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Cross Validation Set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 36838 units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 33546 units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 3382 units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9.180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%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8" name="Google Shape;458;p50"/>
          <p:cNvSpPr txBox="1"/>
          <p:nvPr/>
        </p:nvSpPr>
        <p:spPr>
          <a:xfrm>
            <a:off x="1585750" y="3562300"/>
            <a:ext cx="7239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C</a:t>
            </a:r>
            <a:r>
              <a:rPr lang="en" sz="1900">
                <a:latin typeface="Barlow"/>
                <a:ea typeface="Barlow"/>
                <a:cs typeface="Barlow"/>
                <a:sym typeface="Barlow"/>
              </a:rPr>
              <a:t>omparisons</a:t>
            </a:r>
            <a:r>
              <a:rPr lang="en" sz="1900">
                <a:latin typeface="Barlow"/>
                <a:ea typeface="Barlow"/>
                <a:cs typeface="Barlow"/>
                <a:sym typeface="Barlow"/>
              </a:rPr>
              <a:t> of the </a:t>
            </a:r>
            <a:r>
              <a:rPr lang="en" sz="1900">
                <a:latin typeface="Barlow"/>
                <a:ea typeface="Barlow"/>
                <a:cs typeface="Barlow"/>
                <a:sym typeface="Barlow"/>
              </a:rPr>
              <a:t>predicted and the maximum possible revenue as predicted by our model on train and cross validation set respectively.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9" name="Google Shape;459;p5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5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Estimation</a:t>
            </a:r>
            <a:endParaRPr/>
          </a:p>
        </p:txBody>
      </p:sp>
      <p:sp>
        <p:nvSpPr>
          <p:cNvPr id="461" name="Google Shape;461;p50"/>
          <p:cNvSpPr/>
          <p:nvPr/>
        </p:nvSpPr>
        <p:spPr>
          <a:xfrm>
            <a:off x="8130875" y="600036"/>
            <a:ext cx="393590" cy="393569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" name="Google Shape;466;p51"/>
          <p:cNvGraphicFramePr/>
          <p:nvPr/>
        </p:nvGraphicFramePr>
        <p:xfrm>
          <a:off x="1459825" y="16085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{C9244E08-9C72-4D64-BDB6-7CC9EE8E4ED6}</a:tableStyleId>
              </a:tblPr>
              <a:tblGrid>
                <a:gridCol w="382850"/>
                <a:gridCol w="1594175"/>
                <a:gridCol w="1135150"/>
              </a:tblGrid>
              <a:tr h="8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S.No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Popularity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Songs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9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Very 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1170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9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1205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9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Average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907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9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707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9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Very High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7" name="Google Shape;467;p5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5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Song Labels</a:t>
            </a:r>
            <a:endParaRPr/>
          </a:p>
        </p:txBody>
      </p:sp>
      <p:sp>
        <p:nvSpPr>
          <p:cNvPr id="469" name="Google Shape;469;p51"/>
          <p:cNvSpPr/>
          <p:nvPr/>
        </p:nvSpPr>
        <p:spPr>
          <a:xfrm>
            <a:off x="8149426" y="646777"/>
            <a:ext cx="393605" cy="39358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5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200" y="1594875"/>
            <a:ext cx="4465800" cy="276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2"/>
          <p:cNvSpPr txBox="1"/>
          <p:nvPr>
            <p:ph idx="4294967295" type="ctrTitle"/>
          </p:nvPr>
        </p:nvSpPr>
        <p:spPr>
          <a:xfrm>
            <a:off x="2162827" y="161530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 YOU!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476" name="Google Shape;476;p5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1518000" y="1414944"/>
            <a:ext cx="70857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need to </a:t>
            </a:r>
            <a:r>
              <a:rPr b="1" lang="en" sz="2000">
                <a:solidFill>
                  <a:srgbClr val="FF9900"/>
                </a:solidFill>
              </a:rPr>
              <a:t>predict the popularity</a:t>
            </a:r>
            <a:r>
              <a:rPr lang="en" sz="2000"/>
              <a:t> of the music tracks based on the features provided in the dataset.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56" name="Google Shape;156;p28"/>
          <p:cNvGrpSpPr/>
          <p:nvPr/>
        </p:nvGrpSpPr>
        <p:grpSpPr>
          <a:xfrm>
            <a:off x="8148642" y="533980"/>
            <a:ext cx="493376" cy="525690"/>
            <a:chOff x="5970800" y="1619250"/>
            <a:chExt cx="428650" cy="456725"/>
          </a:xfrm>
        </p:grpSpPr>
        <p:sp>
          <p:nvSpPr>
            <p:cNvPr id="157" name="Google Shape;157;p2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3" name="Google Shape;163;p28"/>
          <p:cNvGraphicFramePr/>
          <p:nvPr/>
        </p:nvGraphicFramePr>
        <p:xfrm>
          <a:off x="1556325" y="2434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{C9244E08-9C72-4D64-BDB6-7CC9EE8E4ED6}</a:tableStyleId>
              </a:tblPr>
              <a:tblGrid>
                <a:gridCol w="2336350"/>
                <a:gridCol w="2336350"/>
                <a:gridCol w="2336350"/>
              </a:tblGrid>
              <a:tr h="37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Popularity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Bid Price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Expected Revenue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7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Very High 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7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7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Average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7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7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Very 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Acousticness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Danceability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Energy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Explicit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Valence</a:t>
            </a:r>
            <a:endParaRPr b="1"/>
          </a:p>
        </p:txBody>
      </p:sp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Instrumentality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Key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Liveness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Loudness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Year</a:t>
            </a:r>
            <a:endParaRPr b="1"/>
          </a:p>
        </p:txBody>
      </p:sp>
      <p:sp>
        <p:nvSpPr>
          <p:cNvPr id="171" name="Google Shape;171;p29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Mode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Release Date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Speechiness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Tempo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/>
              <a:t>Duration-min</a:t>
            </a:r>
            <a:endParaRPr b="1"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3" name="Google Shape;173;p29"/>
          <p:cNvGrpSpPr/>
          <p:nvPr/>
        </p:nvGrpSpPr>
        <p:grpSpPr>
          <a:xfrm>
            <a:off x="8134695" y="600035"/>
            <a:ext cx="465834" cy="393581"/>
            <a:chOff x="3918650" y="293075"/>
            <a:chExt cx="488500" cy="412775"/>
          </a:xfrm>
        </p:grpSpPr>
        <p:sp>
          <p:nvSpPr>
            <p:cNvPr id="174" name="Google Shape;174;p2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29"/>
          <p:cNvGrpSpPr/>
          <p:nvPr/>
        </p:nvGrpSpPr>
        <p:grpSpPr>
          <a:xfrm>
            <a:off x="2369052" y="4186562"/>
            <a:ext cx="745954" cy="707045"/>
            <a:chOff x="5300400" y="3670175"/>
            <a:chExt cx="421300" cy="399325"/>
          </a:xfrm>
        </p:grpSpPr>
        <p:sp>
          <p:nvSpPr>
            <p:cNvPr id="178" name="Google Shape;178;p2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9"/>
          <p:cNvSpPr/>
          <p:nvPr/>
        </p:nvSpPr>
        <p:spPr>
          <a:xfrm>
            <a:off x="2212042" y="3848651"/>
            <a:ext cx="202059" cy="19293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 rot="-1608886">
            <a:off x="1977345" y="4223331"/>
            <a:ext cx="202012" cy="1928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 rot="2927064">
            <a:off x="3313329" y="4328190"/>
            <a:ext cx="151292" cy="14448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 rot="-1609702">
            <a:off x="3176305" y="3946101"/>
            <a:ext cx="136317" cy="13016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 </a:t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8149426" y="646777"/>
            <a:ext cx="393605" cy="39358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2252050" y="1689150"/>
            <a:ext cx="1433700" cy="393600"/>
          </a:xfrm>
          <a:prstGeom prst="chevron">
            <a:avLst>
              <a:gd fmla="val 50000" name="adj"/>
            </a:avLst>
          </a:prstGeom>
          <a:solidFill>
            <a:srgbClr val="1E7F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3685750" y="1689150"/>
            <a:ext cx="1433700" cy="393600"/>
          </a:xfrm>
          <a:prstGeom prst="chevron">
            <a:avLst>
              <a:gd fmla="val 50000" name="adj"/>
            </a:avLst>
          </a:prstGeom>
          <a:solidFill>
            <a:srgbClr val="FFB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5119450" y="1689150"/>
            <a:ext cx="1433700" cy="393600"/>
          </a:xfrm>
          <a:prstGeom prst="chevron">
            <a:avLst>
              <a:gd fmla="val 50000" name="adj"/>
            </a:avLst>
          </a:prstGeom>
          <a:solidFill>
            <a:srgbClr val="1E7F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6553150" y="1689150"/>
            <a:ext cx="1433700" cy="393600"/>
          </a:xfrm>
          <a:prstGeom prst="chevron">
            <a:avLst>
              <a:gd fmla="val 50000" name="adj"/>
            </a:avLst>
          </a:prstGeom>
          <a:solidFill>
            <a:srgbClr val="FFB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2563775" y="3440000"/>
            <a:ext cx="110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Exploratory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Data Analysis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4020325" y="3451375"/>
            <a:ext cx="125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Feature Engineering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5499650" y="3462750"/>
            <a:ext cx="14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Model Implementation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6913150" y="3496875"/>
            <a:ext cx="1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Results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02" name="Google Shape;202;p30"/>
          <p:cNvCxnSpPr/>
          <p:nvPr/>
        </p:nvCxnSpPr>
        <p:spPr>
          <a:xfrm>
            <a:off x="2985688" y="1881500"/>
            <a:ext cx="0" cy="79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0"/>
          <p:cNvCxnSpPr/>
          <p:nvPr/>
        </p:nvCxnSpPr>
        <p:spPr>
          <a:xfrm>
            <a:off x="4445663" y="1881500"/>
            <a:ext cx="0" cy="79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5867675" y="1881500"/>
            <a:ext cx="0" cy="79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0"/>
          <p:cNvCxnSpPr/>
          <p:nvPr/>
        </p:nvCxnSpPr>
        <p:spPr>
          <a:xfrm>
            <a:off x="7248500" y="1881500"/>
            <a:ext cx="0" cy="79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0"/>
          <p:cNvSpPr/>
          <p:nvPr/>
        </p:nvSpPr>
        <p:spPr>
          <a:xfrm>
            <a:off x="2924450" y="1815175"/>
            <a:ext cx="113700" cy="113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4372250" y="1815175"/>
            <a:ext cx="113700" cy="113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5820050" y="1815175"/>
            <a:ext cx="113700" cy="113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7191650" y="1815175"/>
            <a:ext cx="113700" cy="113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2616200" y="2520700"/>
            <a:ext cx="842100" cy="80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05638" y="2571725"/>
            <a:ext cx="842100" cy="80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5426038" y="2543875"/>
            <a:ext cx="842100" cy="80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846450" y="2571725"/>
            <a:ext cx="842100" cy="80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0"/>
          <p:cNvGrpSpPr/>
          <p:nvPr/>
        </p:nvGrpSpPr>
        <p:grpSpPr>
          <a:xfrm>
            <a:off x="2769360" y="2667085"/>
            <a:ext cx="535781" cy="513943"/>
            <a:chOff x="5241175" y="4959100"/>
            <a:chExt cx="539775" cy="517775"/>
          </a:xfrm>
        </p:grpSpPr>
        <p:sp>
          <p:nvSpPr>
            <p:cNvPr id="215" name="Google Shape;215;p3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30"/>
          <p:cNvGrpSpPr/>
          <p:nvPr/>
        </p:nvGrpSpPr>
        <p:grpSpPr>
          <a:xfrm>
            <a:off x="4245547" y="2767763"/>
            <a:ext cx="434112" cy="400186"/>
            <a:chOff x="5983625" y="301625"/>
            <a:chExt cx="403000" cy="395050"/>
          </a:xfrm>
        </p:grpSpPr>
        <p:sp>
          <p:nvSpPr>
            <p:cNvPr id="222" name="Google Shape;222;p3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30"/>
          <p:cNvGrpSpPr/>
          <p:nvPr/>
        </p:nvGrpSpPr>
        <p:grpSpPr>
          <a:xfrm>
            <a:off x="5629648" y="2728551"/>
            <a:ext cx="535785" cy="393596"/>
            <a:chOff x="6625350" y="1613750"/>
            <a:chExt cx="480525" cy="438400"/>
          </a:xfrm>
        </p:grpSpPr>
        <p:sp>
          <p:nvSpPr>
            <p:cNvPr id="243" name="Google Shape;243;p3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30"/>
          <p:cNvGrpSpPr/>
          <p:nvPr/>
        </p:nvGrpSpPr>
        <p:grpSpPr>
          <a:xfrm>
            <a:off x="7115788" y="2710877"/>
            <a:ext cx="291124" cy="513950"/>
            <a:chOff x="6730350" y="2315900"/>
            <a:chExt cx="257700" cy="420100"/>
          </a:xfrm>
        </p:grpSpPr>
        <p:sp>
          <p:nvSpPr>
            <p:cNvPr id="249" name="Google Shape;249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1556125" y="902398"/>
            <a:ext cx="70857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The Visualizations used for EDA are: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/>
              <a:t>Correlation Matrix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/>
              <a:t>Pair Plots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/>
              <a:t>Violin plot</a:t>
            </a:r>
            <a:endParaRPr sz="2000"/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265" name="Google Shape;265;p32"/>
          <p:cNvGrpSpPr/>
          <p:nvPr/>
        </p:nvGrpSpPr>
        <p:grpSpPr>
          <a:xfrm>
            <a:off x="8106035" y="544735"/>
            <a:ext cx="535781" cy="513943"/>
            <a:chOff x="5241175" y="4959100"/>
            <a:chExt cx="539775" cy="517775"/>
          </a:xfrm>
        </p:grpSpPr>
        <p:sp>
          <p:nvSpPr>
            <p:cNvPr id="266" name="Google Shape;266;p3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2"/>
          <p:cNvSpPr txBox="1"/>
          <p:nvPr/>
        </p:nvSpPr>
        <p:spPr>
          <a:xfrm>
            <a:off x="1618050" y="3418275"/>
            <a:ext cx="689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●"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The inferences drawn were then used to feature engineer </a:t>
            </a:r>
            <a:r>
              <a:rPr lang="en" sz="2000">
                <a:latin typeface="Barlow"/>
                <a:ea typeface="Barlow"/>
                <a:cs typeface="Barlow"/>
                <a:sym typeface="Barlow"/>
              </a:rPr>
              <a:t>the</a:t>
            </a:r>
            <a:r>
              <a:rPr lang="en" sz="2000">
                <a:latin typeface="Barlow"/>
                <a:ea typeface="Barlow"/>
                <a:cs typeface="Barlow"/>
                <a:sym typeface="Barlow"/>
              </a:rPr>
              <a:t> data that improved the baseline score for many models.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2013100" y="313100"/>
            <a:ext cx="6793500" cy="1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1273425" y="-5525"/>
            <a:ext cx="787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"/>
                <a:ea typeface="Barlow"/>
                <a:cs typeface="Barlow"/>
                <a:sym typeface="Barlow"/>
              </a:rPr>
              <a:t>Correlation Matrix</a:t>
            </a:r>
            <a:endParaRPr sz="24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325" y="483800"/>
            <a:ext cx="6102600" cy="456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 from Correlation Matrix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1556331" y="15777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Loudness and energy are highly correlated.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In recent years, such energetic music has gotten more popular.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Valent songs tend to have high danceability.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Acoustic songs are generally less energetic.</a:t>
            </a:r>
            <a:endParaRPr sz="2000"/>
          </a:p>
        </p:txBody>
      </p:sp>
      <p:grpSp>
        <p:nvGrpSpPr>
          <p:cNvPr id="288" name="Google Shape;288;p34"/>
          <p:cNvGrpSpPr/>
          <p:nvPr/>
        </p:nvGrpSpPr>
        <p:grpSpPr>
          <a:xfrm>
            <a:off x="8220261" y="567503"/>
            <a:ext cx="296973" cy="458623"/>
            <a:chOff x="6730350" y="2315900"/>
            <a:chExt cx="257700" cy="420100"/>
          </a:xfrm>
        </p:grpSpPr>
        <p:sp>
          <p:nvSpPr>
            <p:cNvPr id="289" name="Google Shape;289;p3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