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13716000" cy="24384000"/>
  <p:embeddedFontLst>
    <p:embeddedFont>
      <p:font typeface="Arial Black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616">
          <p15:clr>
            <a:srgbClr val="A4A3A4"/>
          </p15:clr>
        </p15:guide>
        <p15:guide id="2" orient="horz" pos="3264">
          <p15:clr>
            <a:srgbClr val="A4A3A4"/>
          </p15:clr>
        </p15:guide>
        <p15:guide id="3" pos="6912">
          <p15:clr>
            <a:srgbClr val="A4A3A4"/>
          </p15:clr>
        </p15:guide>
        <p15:guide id="4" orient="horz">
          <p15:clr>
            <a:srgbClr val="A4A3A4"/>
          </p15:clr>
        </p15:guide>
        <p15:guide id="5" orient="horz" pos="4008">
          <p15:clr>
            <a:srgbClr val="A4A3A4"/>
          </p15:clr>
        </p15:guide>
        <p15:guide id="6" orient="horz" pos="2352">
          <p15:clr>
            <a:srgbClr val="A4A3A4"/>
          </p15:clr>
        </p15:guide>
        <p15:guide id="7" pos="6696">
          <p15:clr>
            <a:srgbClr val="A4A3A4"/>
          </p15:clr>
        </p15:guide>
        <p15:guide id="8" pos="2136">
          <p15:clr>
            <a:srgbClr val="A4A3A4"/>
          </p15:clr>
        </p15:guide>
        <p15:guide id="9" pos="2760">
          <p15:clr>
            <a:srgbClr val="A4A3A4"/>
          </p15:clr>
        </p15:guide>
        <p15:guide id="10" pos="3288">
          <p15:clr>
            <a:srgbClr val="A4A3A4"/>
          </p15:clr>
        </p15:guide>
        <p15:guide id="11" pos="4032">
          <p15:clr>
            <a:srgbClr val="A4A3A4"/>
          </p15:clr>
        </p15:guide>
        <p15:guide id="12" pos="4392">
          <p15:clr>
            <a:srgbClr val="A4A3A4"/>
          </p15:clr>
        </p15:guide>
        <p15:guide id="13" pos="4944">
          <p15:clr>
            <a:srgbClr val="A4A3A4"/>
          </p15:clr>
        </p15:guide>
        <p15:guide id="14" pos="5544">
          <p15:clr>
            <a:srgbClr val="A4A3A4"/>
          </p15:clr>
        </p15:guide>
        <p15:guide id="15" pos="6072">
          <p15:clr>
            <a:srgbClr val="A4A3A4"/>
          </p15:clr>
        </p15:guide>
        <p15:guide id="16" orient="horz" pos="2448">
          <p15:clr>
            <a:srgbClr val="A4A3A4"/>
          </p15:clr>
        </p15:guide>
        <p15:guide id="17" pos="5256">
          <p15:clr>
            <a:srgbClr val="A4A3A4"/>
          </p15:clr>
        </p15:guide>
        <p15:guide id="18" pos="7261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jVj7RPtbHe58DFo6gZV4xgZkii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616" orient="horz"/>
        <p:guide pos="3264" orient="horz"/>
        <p:guide pos="6912"/>
        <p:guide orient="horz"/>
        <p:guide pos="4008" orient="horz"/>
        <p:guide pos="2352" orient="horz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pos="2448" orient="horz"/>
        <p:guide pos="5256"/>
        <p:guide pos="726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rialBlack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/>
          <p:nvPr>
            <p:ph idx="2" type="sldImg"/>
          </p:nvPr>
        </p:nvSpPr>
        <p:spPr>
          <a:xfrm>
            <a:off x="-457200" y="3048000"/>
            <a:ext cx="14630400" cy="82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/>
          <p:nvPr>
            <p:ph idx="2" type="sldImg"/>
          </p:nvPr>
        </p:nvSpPr>
        <p:spPr>
          <a:xfrm>
            <a:off x="-457200" y="3048000"/>
            <a:ext cx="14630400" cy="82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/>
          <p:nvPr>
            <p:ph idx="2" type="sldImg"/>
          </p:nvPr>
        </p:nvSpPr>
        <p:spPr>
          <a:xfrm>
            <a:off x="-457200" y="3048000"/>
            <a:ext cx="14630400" cy="82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/>
          <p:nvPr>
            <p:ph idx="2" type="sldImg"/>
          </p:nvPr>
        </p:nvSpPr>
        <p:spPr>
          <a:xfrm>
            <a:off x="-457200" y="3048000"/>
            <a:ext cx="14630400" cy="82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/>
          <p:nvPr>
            <p:ph idx="2" type="sldImg"/>
          </p:nvPr>
        </p:nvSpPr>
        <p:spPr>
          <a:xfrm>
            <a:off x="-457200" y="3048000"/>
            <a:ext cx="14630400" cy="82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/>
          <p:nvPr>
            <p:ph idx="2" type="sldImg"/>
          </p:nvPr>
        </p:nvSpPr>
        <p:spPr>
          <a:xfrm>
            <a:off x="-457200" y="3048000"/>
            <a:ext cx="14630400" cy="82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/>
          <p:nvPr>
            <p:ph idx="2" type="sldImg"/>
          </p:nvPr>
        </p:nvSpPr>
        <p:spPr>
          <a:xfrm>
            <a:off x="-457200" y="3048000"/>
            <a:ext cx="14630400" cy="82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0" y="0"/>
            <a:ext cx="5295900" cy="6877050"/>
          </a:xfrm>
          <a:custGeom>
            <a:rect b="b" l="l" r="r" t="t"/>
            <a:pathLst>
              <a:path extrusionOk="0" h="6877050" w="529590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9"/>
          <p:cNvSpPr/>
          <p:nvPr/>
        </p:nvSpPr>
        <p:spPr>
          <a:xfrm>
            <a:off x="1500188" y="1173106"/>
            <a:ext cx="9191625" cy="5704772"/>
          </a:xfrm>
          <a:custGeom>
            <a:rect b="b" l="l" r="r" t="t"/>
            <a:pathLst>
              <a:path extrusionOk="0" h="5704772" w="9191625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9"/>
          <p:cNvSpPr/>
          <p:nvPr/>
        </p:nvSpPr>
        <p:spPr>
          <a:xfrm>
            <a:off x="2694429" y="0"/>
            <a:ext cx="6803142" cy="5396474"/>
          </a:xfrm>
          <a:custGeom>
            <a:rect b="b" l="l" r="r" t="t"/>
            <a:pathLst>
              <a:path extrusionOk="0" h="5396474" w="6803142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9"/>
          <p:cNvSpPr txBox="1"/>
          <p:nvPr>
            <p:ph type="ctrTitle"/>
          </p:nvPr>
        </p:nvSpPr>
        <p:spPr>
          <a:xfrm>
            <a:off x="2899790" y="810227"/>
            <a:ext cx="6392421" cy="3831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водка 2">
  <p:cSld name="Сводка 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8989454" y="-2546"/>
            <a:ext cx="3202546" cy="3441072"/>
          </a:xfrm>
          <a:custGeom>
            <a:rect b="b" l="l" r="r" t="t"/>
            <a:pathLst>
              <a:path extrusionOk="0" h="3441072" w="3202546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8"/>
          <p:cNvSpPr/>
          <p:nvPr/>
        </p:nvSpPr>
        <p:spPr>
          <a:xfrm flipH="1" rot="10800000">
            <a:off x="9991725" y="1247775"/>
            <a:ext cx="2200275" cy="2181225"/>
          </a:xfrm>
          <a:custGeom>
            <a:rect b="b" l="l" r="r" t="t"/>
            <a:pathLst>
              <a:path extrusionOk="0" h="2181225" w="220027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8"/>
          <p:cNvSpPr/>
          <p:nvPr/>
        </p:nvSpPr>
        <p:spPr>
          <a:xfrm flipH="1" rot="10800000">
            <a:off x="-20086" y="5331514"/>
            <a:ext cx="2148416" cy="1526486"/>
          </a:xfrm>
          <a:custGeom>
            <a:rect b="b" l="l" r="r" t="t"/>
            <a:pathLst>
              <a:path extrusionOk="0" h="1526486" w="214841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1540428" y="6470488"/>
            <a:ext cx="775021" cy="387513"/>
          </a:xfrm>
          <a:custGeom>
            <a:rect b="b" l="l" r="r" t="t"/>
            <a:pathLst>
              <a:path extrusionOk="0" h="387513" w="775021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914400" y="1057274"/>
            <a:ext cx="7843837" cy="10127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914400" y="2331791"/>
            <a:ext cx="6903076" cy="37218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8"/>
          <p:cNvSpPr/>
          <p:nvPr>
            <p:ph idx="2" type="pic"/>
          </p:nvPr>
        </p:nvSpPr>
        <p:spPr>
          <a:xfrm>
            <a:off x="8989454" y="3405189"/>
            <a:ext cx="3202546" cy="3452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ременная шкала 3">
  <p:cSld name="Временная шкала 3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1" y="0"/>
            <a:ext cx="1550562" cy="2545382"/>
          </a:xfrm>
          <a:custGeom>
            <a:rect b="b" l="l" r="r" t="t"/>
            <a:pathLst>
              <a:path extrusionOk="0" h="2545382" w="155056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1" y="-1"/>
            <a:ext cx="682740" cy="1500050"/>
          </a:xfrm>
          <a:custGeom>
            <a:rect b="b" l="l" r="r" t="t"/>
            <a:pathLst>
              <a:path extrusionOk="0" h="1500050" w="68274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170445" y="314191"/>
            <a:ext cx="775021" cy="775021"/>
          </a:xfrm>
          <a:custGeom>
            <a:rect b="b" l="l" r="r" t="t"/>
            <a:pathLst>
              <a:path extrusionOk="0" h="775021" w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1550563" y="1089213"/>
            <a:ext cx="9879437" cy="980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1550564" y="2331958"/>
            <a:ext cx="2975217" cy="3704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5087154" y="2331791"/>
            <a:ext cx="6345893" cy="3721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водка 3">
  <p:cSld name="Сводка 3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 rotWithShape="1">
          <a:blip r:embed="rId2">
            <a:alphaModFix/>
          </a:blip>
          <a:srcRect b="0" l="0" r="0" t="7193"/>
          <a:stretch/>
        </p:blipFill>
        <p:spPr>
          <a:xfrm>
            <a:off x="1" y="-1"/>
            <a:ext cx="443344" cy="6856025"/>
          </a:xfrm>
          <a:custGeom>
            <a:rect b="b" l="l" r="r" t="t"/>
            <a:pathLst>
              <a:path extrusionOk="0" h="4795637" w="1734410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type="title"/>
          </p:nvPr>
        </p:nvSpPr>
        <p:spPr>
          <a:xfrm>
            <a:off x="1550564" y="1057274"/>
            <a:ext cx="9875463" cy="9997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/>
          <p:nvPr/>
        </p:nvSpPr>
        <p:spPr>
          <a:xfrm rot="10800000">
            <a:off x="-3" y="4420134"/>
            <a:ext cx="1293237" cy="2437866"/>
          </a:xfrm>
          <a:custGeom>
            <a:rect b="b" l="l" r="r" t="t"/>
            <a:pathLst>
              <a:path extrusionOk="0" h="2437866" w="1293237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1550564" y="2303028"/>
            <a:ext cx="5829147" cy="39615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2" type="body"/>
          </p:nvPr>
        </p:nvSpPr>
        <p:spPr>
          <a:xfrm>
            <a:off x="7940842" y="2303028"/>
            <a:ext cx="3485184" cy="39615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2">
            <a:alphaModFix/>
          </a:blip>
          <a:srcRect b="0" l="0" r="0" t="7193"/>
          <a:stretch/>
        </p:blipFill>
        <p:spPr>
          <a:xfrm rot="5400000">
            <a:off x="6072641" y="-5676015"/>
            <a:ext cx="443344" cy="11795374"/>
          </a:xfrm>
          <a:custGeom>
            <a:rect b="b" l="l" r="r" t="t"/>
            <a:pathLst>
              <a:path extrusionOk="0" h="4795637" w="1734410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0" l="0" r="10856" t="11443"/>
          <a:stretch/>
        </p:blipFill>
        <p:spPr>
          <a:xfrm rot="-5400000">
            <a:off x="-6447" y="6444"/>
            <a:ext cx="1961253" cy="1948364"/>
          </a:xfrm>
          <a:custGeom>
            <a:rect b="b" l="l" r="r" t="t"/>
            <a:pathLst>
              <a:path extrusionOk="0" h="1948364" w="1961253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15" name="Google Shape;115;p20"/>
          <p:cNvSpPr/>
          <p:nvPr/>
        </p:nvSpPr>
        <p:spPr>
          <a:xfrm>
            <a:off x="396626" y="4929577"/>
            <a:ext cx="775021" cy="775021"/>
          </a:xfrm>
          <a:custGeom>
            <a:rect b="b" l="l" r="r" t="t"/>
            <a:pathLst>
              <a:path extrusionOk="0" h="775021" w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ременная шкала 2">
  <p:cSld name="Временная шкала 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914400" y="1057274"/>
            <a:ext cx="10511627" cy="101278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914400" y="2316067"/>
            <a:ext cx="10511627" cy="39485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/>
          <p:nvPr/>
        </p:nvSpPr>
        <p:spPr>
          <a:xfrm>
            <a:off x="1" y="0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2"/>
          <p:cNvSpPr/>
          <p:nvPr/>
        </p:nvSpPr>
        <p:spPr>
          <a:xfrm rot="10800000">
            <a:off x="9949173" y="4755034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2"/>
          <p:cNvSpPr txBox="1"/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/>
          <p:nvPr/>
        </p:nvSpPr>
        <p:spPr>
          <a:xfrm>
            <a:off x="1" y="0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3"/>
          <p:cNvSpPr/>
          <p:nvPr/>
        </p:nvSpPr>
        <p:spPr>
          <a:xfrm rot="10800000">
            <a:off x="9949173" y="4755034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/>
          <p:nvPr/>
        </p:nvSpPr>
        <p:spPr>
          <a:xfrm rot="10800000">
            <a:off x="9949173" y="4755034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4"/>
          <p:cNvSpPr txBox="1"/>
          <p:nvPr>
            <p:ph type="title"/>
          </p:nvPr>
        </p:nvSpPr>
        <p:spPr>
          <a:xfrm>
            <a:off x="758952" y="758952"/>
            <a:ext cx="3932237" cy="152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758952" y="2286000"/>
            <a:ext cx="3932237" cy="3567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6" name="Google Shape;136;p24"/>
          <p:cNvSpPr txBox="1"/>
          <p:nvPr>
            <p:ph idx="2" type="body"/>
          </p:nvPr>
        </p:nvSpPr>
        <p:spPr>
          <a:xfrm>
            <a:off x="5183187" y="741459"/>
            <a:ext cx="6242839" cy="5119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 rot="10800000">
            <a:off x="9949173" y="4755034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5"/>
          <p:cNvSpPr txBox="1"/>
          <p:nvPr>
            <p:ph type="title"/>
          </p:nvPr>
        </p:nvSpPr>
        <p:spPr>
          <a:xfrm>
            <a:off x="760938" y="755372"/>
            <a:ext cx="3931920" cy="15270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760938" y="2286001"/>
            <a:ext cx="393192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2" name="Google Shape;142;p25"/>
          <p:cNvSpPr/>
          <p:nvPr>
            <p:ph idx="2" type="pic"/>
          </p:nvPr>
        </p:nvSpPr>
        <p:spPr>
          <a:xfrm>
            <a:off x="5262700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вестка">
  <p:cSld name="Повестка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10"/>
          <p:cNvGrpSpPr/>
          <p:nvPr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16" name="Google Shape;16;p10"/>
            <p:cNvSpPr/>
            <p:nvPr/>
          </p:nvSpPr>
          <p:spPr>
            <a:xfrm>
              <a:off x="5009037" y="2525712"/>
              <a:ext cx="3601721" cy="4332288"/>
            </a:xfrm>
            <a:custGeom>
              <a:rect b="b" l="l" r="r" t="t"/>
              <a:pathLst>
                <a:path extrusionOk="0" h="1441" w="1198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" name="Google Shape;17;p10"/>
            <p:cNvSpPr/>
            <p:nvPr/>
          </p:nvSpPr>
          <p:spPr>
            <a:xfrm>
              <a:off x="8589536" y="2525712"/>
              <a:ext cx="3589694" cy="4332288"/>
            </a:xfrm>
            <a:custGeom>
              <a:rect b="b" l="l" r="r" t="t"/>
              <a:pathLst>
                <a:path extrusionOk="0" h="1441" w="1194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" name="Google Shape;18;p10"/>
          <p:cNvGrpSpPr/>
          <p:nvPr/>
        </p:nvGrpSpPr>
        <p:grpSpPr>
          <a:xfrm rot="10800000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9" name="Google Shape;19;p10"/>
            <p:cNvSpPr/>
            <p:nvPr/>
          </p:nvSpPr>
          <p:spPr>
            <a:xfrm>
              <a:off x="5183405" y="2678112"/>
              <a:ext cx="3601721" cy="4332288"/>
            </a:xfrm>
            <a:custGeom>
              <a:rect b="b" l="l" r="r" t="t"/>
              <a:pathLst>
                <a:path extrusionOk="0" h="1441" w="1198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" name="Google Shape;20;p10"/>
            <p:cNvSpPr/>
            <p:nvPr/>
          </p:nvSpPr>
          <p:spPr>
            <a:xfrm>
              <a:off x="8763903" y="2678112"/>
              <a:ext cx="3589695" cy="4332288"/>
            </a:xfrm>
            <a:custGeom>
              <a:rect b="b" l="l" r="r" t="t"/>
              <a:pathLst>
                <a:path extrusionOk="0" h="1441" w="1194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1" name="Google Shape;21;p10"/>
          <p:cNvSpPr/>
          <p:nvPr/>
        </p:nvSpPr>
        <p:spPr>
          <a:xfrm>
            <a:off x="7642518" y="4577658"/>
            <a:ext cx="775021" cy="775021"/>
          </a:xfrm>
          <a:custGeom>
            <a:rect b="b" l="l" r="r" t="t"/>
            <a:pathLst>
              <a:path extrusionOk="0" h="775021" w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10"/>
          <p:cNvSpPr txBox="1"/>
          <p:nvPr>
            <p:ph type="title"/>
          </p:nvPr>
        </p:nvSpPr>
        <p:spPr>
          <a:xfrm>
            <a:off x="914400" y="1057274"/>
            <a:ext cx="6583680" cy="15313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914400" y="2834640"/>
            <a:ext cx="6583680" cy="3207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indent="-3556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ведение 2">
  <p:cSld name="Введение 2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/>
          <p:nvPr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11"/>
          <p:cNvSpPr/>
          <p:nvPr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8" name="Google Shape;28;p11"/>
          <p:cNvGrpSpPr/>
          <p:nvPr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29" name="Google Shape;29;p11"/>
            <p:cNvSpPr/>
            <p:nvPr/>
          </p:nvSpPr>
          <p:spPr>
            <a:xfrm>
              <a:off x="0" y="0"/>
              <a:ext cx="2838450" cy="2857958"/>
            </a:xfrm>
            <a:custGeom>
              <a:rect b="b" l="l" r="r" t="t"/>
              <a:pathLst>
                <a:path extrusionOk="0" h="2857958" w="2838450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" name="Google Shape;30;p11"/>
            <p:cNvSpPr/>
            <p:nvPr/>
          </p:nvSpPr>
          <p:spPr>
            <a:xfrm>
              <a:off x="1" y="1"/>
              <a:ext cx="1003449" cy="1013015"/>
            </a:xfrm>
            <a:custGeom>
              <a:rect b="b" l="l" r="r" t="t"/>
              <a:pathLst>
                <a:path extrusionOk="0" h="1013015" w="1003449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" name="Google Shape;31;p11"/>
            <p:cNvSpPr/>
            <p:nvPr/>
          </p:nvSpPr>
          <p:spPr>
            <a:xfrm>
              <a:off x="1458332" y="590133"/>
              <a:ext cx="775021" cy="775021"/>
            </a:xfrm>
            <a:custGeom>
              <a:rect b="b" l="l" r="r" t="t"/>
              <a:pathLst>
                <a:path extrusionOk="0" h="775021" w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2" name="Google Shape;32;p11"/>
          <p:cNvSpPr txBox="1"/>
          <p:nvPr>
            <p:ph type="title"/>
          </p:nvPr>
        </p:nvSpPr>
        <p:spPr>
          <a:xfrm>
            <a:off x="5702441" y="1061623"/>
            <a:ext cx="5723586" cy="4739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/>
          <p:nvPr>
            <p:ph idx="2" type="pic"/>
          </p:nvPr>
        </p:nvSpPr>
        <p:spPr>
          <a:xfrm>
            <a:off x="443345" y="0"/>
            <a:ext cx="4344695" cy="63595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>
  <p:cSld name="Заголовок раздела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/>
          <p:nvPr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12"/>
          <p:cNvSpPr/>
          <p:nvPr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Google Shape;37;p12"/>
          <p:cNvSpPr/>
          <p:nvPr/>
        </p:nvSpPr>
        <p:spPr>
          <a:xfrm rot="-5400000">
            <a:off x="5760023" y="3764463"/>
            <a:ext cx="2812357" cy="3394143"/>
          </a:xfrm>
          <a:custGeom>
            <a:rect b="b" l="l" r="r" t="t"/>
            <a:pathLst>
              <a:path extrusionOk="0" h="3394143" w="2812357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rgbClr val="ECEDD2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Google Shape;38;p12"/>
          <p:cNvSpPr/>
          <p:nvPr/>
        </p:nvSpPr>
        <p:spPr>
          <a:xfrm>
            <a:off x="0" y="3463854"/>
            <a:ext cx="435241" cy="3394146"/>
          </a:xfrm>
          <a:custGeom>
            <a:rect b="b" l="l" r="r" t="t"/>
            <a:pathLst>
              <a:path extrusionOk="0" h="3394146" w="435241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12"/>
          <p:cNvSpPr txBox="1"/>
          <p:nvPr>
            <p:ph type="title"/>
          </p:nvPr>
        </p:nvSpPr>
        <p:spPr>
          <a:xfrm>
            <a:off x="914400" y="1057275"/>
            <a:ext cx="5259554" cy="249502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" type="body"/>
          </p:nvPr>
        </p:nvSpPr>
        <p:spPr>
          <a:xfrm>
            <a:off x="914400" y="3808750"/>
            <a:ext cx="5259554" cy="22332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2"/>
          <p:cNvSpPr/>
          <p:nvPr>
            <p:ph idx="2" type="pic"/>
          </p:nvPr>
        </p:nvSpPr>
        <p:spPr>
          <a:xfrm>
            <a:off x="7414194" y="410780"/>
            <a:ext cx="4344695" cy="64472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/>
          <p:nvPr/>
        </p:nvSpPr>
        <p:spPr>
          <a:xfrm>
            <a:off x="-7117" y="0"/>
            <a:ext cx="2550985" cy="6858000"/>
          </a:xfrm>
          <a:custGeom>
            <a:rect b="b" l="l" r="r" t="t"/>
            <a:pathLst>
              <a:path extrusionOk="0" h="6858000" w="2550985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13"/>
          <p:cNvSpPr/>
          <p:nvPr/>
        </p:nvSpPr>
        <p:spPr>
          <a:xfrm>
            <a:off x="-9415" y="0"/>
            <a:ext cx="2548591" cy="2555628"/>
          </a:xfrm>
          <a:custGeom>
            <a:rect b="b" l="l" r="r" t="t"/>
            <a:pathLst>
              <a:path extrusionOk="0" h="2555628" w="2548591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Google Shape;45;p13"/>
          <p:cNvSpPr/>
          <p:nvPr/>
        </p:nvSpPr>
        <p:spPr>
          <a:xfrm flipH="1" rot="-5400000">
            <a:off x="-9389" y="4308466"/>
            <a:ext cx="2550984" cy="2560441"/>
          </a:xfrm>
          <a:custGeom>
            <a:rect b="b" l="l" r="r" t="t"/>
            <a:pathLst>
              <a:path extrusionOk="0" h="1083" w="1079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Google Shape;46;p13"/>
          <p:cNvSpPr/>
          <p:nvPr/>
        </p:nvSpPr>
        <p:spPr>
          <a:xfrm flipH="1">
            <a:off x="-10617" y="4308466"/>
            <a:ext cx="2550984" cy="2560441"/>
          </a:xfrm>
          <a:custGeom>
            <a:rect b="b" l="l" r="r" t="t"/>
            <a:pathLst>
              <a:path extrusionOk="0" h="1083" w="1079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3"/>
          <p:cNvSpPr/>
          <p:nvPr/>
        </p:nvSpPr>
        <p:spPr>
          <a:xfrm>
            <a:off x="2543868" y="0"/>
            <a:ext cx="2560340" cy="2560340"/>
          </a:xfrm>
          <a:custGeom>
            <a:rect b="b" l="l" r="r" t="t"/>
            <a:pathLst>
              <a:path extrusionOk="0" h="2560340" w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rgbClr val="DCE6F5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3"/>
          <p:cNvSpPr txBox="1"/>
          <p:nvPr>
            <p:ph type="title"/>
          </p:nvPr>
        </p:nvSpPr>
        <p:spPr>
          <a:xfrm>
            <a:off x="3460565" y="1057274"/>
            <a:ext cx="7965461" cy="99416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b="1" sz="3600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3460565" y="2303029"/>
            <a:ext cx="7965460" cy="3497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Сравнение 1">
  <p:cSld name="1_Сравнение 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4364809" y="1057274"/>
            <a:ext cx="7043617" cy="252021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/>
          <p:nvPr/>
        </p:nvSpPr>
        <p:spPr>
          <a:xfrm>
            <a:off x="-5568" y="-2784"/>
            <a:ext cx="3443288" cy="6891337"/>
          </a:xfrm>
          <a:custGeom>
            <a:rect b="b" l="l" r="r" t="t"/>
            <a:pathLst>
              <a:path extrusionOk="0" h="6891337" w="3443288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/>
          <p:nvPr/>
        </p:nvSpPr>
        <p:spPr>
          <a:xfrm>
            <a:off x="1721621" y="-2784"/>
            <a:ext cx="1716115" cy="1720853"/>
          </a:xfrm>
          <a:custGeom>
            <a:rect b="b" l="l" r="r" t="t"/>
            <a:pathLst>
              <a:path extrusionOk="0" h="1720853" w="1716115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-5568" y="3440504"/>
            <a:ext cx="3443288" cy="3448050"/>
          </a:xfrm>
          <a:custGeom>
            <a:rect b="b" l="l" r="r" t="t"/>
            <a:pathLst>
              <a:path extrusionOk="0" h="3448050" w="3443288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364808" y="3808750"/>
            <a:ext cx="7043618" cy="22332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ключение">
  <p:cSld name="Заключение">
    <p:bg>
      <p:bgPr>
        <a:solidFill>
          <a:schemeClr val="accent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0"/>
            <a:ext cx="8948738" cy="6858000"/>
          </a:xfrm>
          <a:custGeom>
            <a:rect b="b" l="l" r="r" t="t"/>
            <a:pathLst>
              <a:path extrusionOk="0" h="6858000" w="8948738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5"/>
          <p:cNvSpPr/>
          <p:nvPr/>
        </p:nvSpPr>
        <p:spPr>
          <a:xfrm>
            <a:off x="7527501" y="0"/>
            <a:ext cx="4671276" cy="6857999"/>
          </a:xfrm>
          <a:custGeom>
            <a:rect b="b" l="l" r="r" t="t"/>
            <a:pathLst>
              <a:path extrusionOk="0" h="6831717" w="4653374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" name="Google Shape;6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>
            <p:ph type="ctrTitle"/>
          </p:nvPr>
        </p:nvSpPr>
        <p:spPr>
          <a:xfrm>
            <a:off x="914401" y="849782"/>
            <a:ext cx="5715000" cy="272770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914401" y="3813606"/>
            <a:ext cx="5715000" cy="22346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 4">
  <p:cSld name="Сравнение 4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8989454" y="3427336"/>
            <a:ext cx="3202546" cy="3430665"/>
          </a:xfrm>
          <a:custGeom>
            <a:rect b="b" l="l" r="r" t="t"/>
            <a:pathLst>
              <a:path extrusionOk="0" h="3430665" w="3202546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6"/>
          <p:cNvSpPr/>
          <p:nvPr/>
        </p:nvSpPr>
        <p:spPr>
          <a:xfrm>
            <a:off x="8989454" y="3654149"/>
            <a:ext cx="3202546" cy="3203852"/>
          </a:xfrm>
          <a:custGeom>
            <a:rect b="b" l="l" r="r" t="t"/>
            <a:pathLst>
              <a:path extrusionOk="0" h="3203852" w="3202546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6"/>
          <p:cNvSpPr/>
          <p:nvPr/>
        </p:nvSpPr>
        <p:spPr>
          <a:xfrm>
            <a:off x="8989455" y="1"/>
            <a:ext cx="3202545" cy="3437345"/>
          </a:xfrm>
          <a:custGeom>
            <a:rect b="b" l="l" r="r" t="t"/>
            <a:pathLst>
              <a:path extrusionOk="0" h="3437345" w="32025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6"/>
          <p:cNvSpPr/>
          <p:nvPr/>
        </p:nvSpPr>
        <p:spPr>
          <a:xfrm>
            <a:off x="8989454" y="6681"/>
            <a:ext cx="3202546" cy="3436477"/>
          </a:xfrm>
          <a:custGeom>
            <a:rect b="b" l="l" r="r" t="t"/>
            <a:pathLst>
              <a:path extrusionOk="0" h="3436477" w="3202546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6"/>
          <p:cNvSpPr txBox="1"/>
          <p:nvPr>
            <p:ph type="title"/>
          </p:nvPr>
        </p:nvSpPr>
        <p:spPr>
          <a:xfrm>
            <a:off x="914399" y="834635"/>
            <a:ext cx="7796464" cy="122238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14400" y="2303028"/>
            <a:ext cx="3283119" cy="3720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782159" y="2303028"/>
            <a:ext cx="3284951" cy="3720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ременная шкала 1">
  <p:cSld name="Временная шкала 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/>
          <p:nvPr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7"/>
          <p:cNvSpPr/>
          <p:nvPr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914400" y="965393"/>
            <a:ext cx="7631709" cy="109162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14400" y="2303028"/>
            <a:ext cx="3283119" cy="41441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rabicPeriod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lphaLcPeriod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rabicParenR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lphaLcParenR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4782159" y="2303028"/>
            <a:ext cx="3763950" cy="41441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/>
          <p:nvPr>
            <p:ph idx="3" type="pic"/>
          </p:nvPr>
        </p:nvSpPr>
        <p:spPr>
          <a:xfrm>
            <a:off x="8989454" y="965393"/>
            <a:ext cx="3202545" cy="58926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grpSp>
        <p:nvGrpSpPr>
          <p:cNvPr id="82" name="Google Shape;82;p17"/>
          <p:cNvGrpSpPr/>
          <p:nvPr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83" name="Google Shape;83;p17"/>
            <p:cNvSpPr/>
            <p:nvPr/>
          </p:nvSpPr>
          <p:spPr>
            <a:xfrm rot="10800000">
              <a:off x="12797096" y="4000041"/>
              <a:ext cx="2838450" cy="2857958"/>
            </a:xfrm>
            <a:custGeom>
              <a:rect b="b" l="l" r="r" t="t"/>
              <a:pathLst>
                <a:path extrusionOk="0" h="2857958" w="2838450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" name="Google Shape;84;p17"/>
            <p:cNvSpPr/>
            <p:nvPr/>
          </p:nvSpPr>
          <p:spPr>
            <a:xfrm rot="10800000">
              <a:off x="13664918" y="4867733"/>
              <a:ext cx="1970627" cy="1990267"/>
            </a:xfrm>
            <a:custGeom>
              <a:rect b="b" l="l" r="r" t="t"/>
              <a:pathLst>
                <a:path extrusionOk="0" h="1990267" w="197062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" name="Google Shape;85;p17"/>
            <p:cNvSpPr/>
            <p:nvPr/>
          </p:nvSpPr>
          <p:spPr>
            <a:xfrm rot="10800000">
              <a:off x="14632096" y="5844983"/>
              <a:ext cx="1003449" cy="1013015"/>
            </a:xfrm>
            <a:custGeom>
              <a:rect b="b" l="l" r="r" t="t"/>
              <a:pathLst>
                <a:path extrusionOk="0" h="1013015" w="1003449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" name="Google Shape;86;p17"/>
            <p:cNvSpPr/>
            <p:nvPr/>
          </p:nvSpPr>
          <p:spPr>
            <a:xfrm rot="10800000">
              <a:off x="13402193" y="5492845"/>
              <a:ext cx="775021" cy="775021"/>
            </a:xfrm>
            <a:custGeom>
              <a:rect b="b" l="l" r="r" t="t"/>
              <a:pathLst>
                <a:path extrusionOk="0" h="775021" w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idx="12" type="sldNum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" name="Google Shape;7;p8"/>
          <p:cNvSpPr txBox="1"/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28289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Arial Black"/>
              <a:buNone/>
              <a:defRPr b="1" i="0" sz="38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8"/>
          <p:cNvSpPr txBox="1"/>
          <p:nvPr>
            <p:ph idx="1" type="body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3222931" y="810227"/>
            <a:ext cx="5746140" cy="3831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Times new Roman"/>
              <a:buNone/>
            </a:pPr>
            <a:r>
              <a:rPr b="1" i="0" lang="ru-RU" sz="36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RETHINKDB</a:t>
            </a:r>
            <a:br>
              <a:rPr b="1" i="0" lang="ru-RU" sz="36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ru-RU" sz="36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СОВРЕМЕННАЯ NOSQL-БАЗА ДАННЫХ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/>
          <p:nvPr>
            <p:ph type="title"/>
          </p:nvPr>
        </p:nvSpPr>
        <p:spPr>
          <a:xfrm>
            <a:off x="914400" y="1057274"/>
            <a:ext cx="6583680" cy="15313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ru-RU"/>
              <a:t>О RethinkDB</a:t>
            </a:r>
            <a:r>
              <a:rPr b="1" i="0" lang="ru-RU" sz="3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:</a:t>
            </a:r>
            <a:endParaRPr/>
          </a:p>
        </p:txBody>
      </p:sp>
      <p:sp>
        <p:nvSpPr>
          <p:cNvPr id="153" name="Google Shape;153;p2"/>
          <p:cNvSpPr txBox="1"/>
          <p:nvPr>
            <p:ph idx="1" type="body"/>
          </p:nvPr>
        </p:nvSpPr>
        <p:spPr>
          <a:xfrm>
            <a:off x="914400" y="2834640"/>
            <a:ext cx="6583680" cy="3937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Что такое RethinkDB: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Открытая распределенная NoSQL-база данных.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История создания: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Основана в 2009 году.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Закрыта в 2016, но сейчас поддерживается сообществом.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</a:t>
            </a:r>
            <a:r>
              <a:rPr lang="ru-RU">
                <a:solidFill>
                  <a:schemeClr val="dk1"/>
                </a:solidFill>
              </a:rPr>
              <a:t>На слайде л</a:t>
            </a: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оготип RethinkDB.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"/>
          <p:cNvSpPr txBox="1"/>
          <p:nvPr>
            <p:ph idx="12" type="sldNum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600" u="none" cap="none" strike="noStrike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55" name="Google Shape;15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3783" y="1482296"/>
            <a:ext cx="3592629" cy="3893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>
            <p:ph type="title"/>
          </p:nvPr>
        </p:nvSpPr>
        <p:spPr>
          <a:xfrm>
            <a:off x="5097101" y="852638"/>
            <a:ext cx="4433180" cy="1038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b="1" i="0" lang="ru-RU" sz="3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ОСНОВНЫЕ ОСОБЕННОСТИ</a:t>
            </a:r>
            <a:endParaRPr/>
          </a:p>
        </p:txBody>
      </p:sp>
      <p:sp>
        <p:nvSpPr>
          <p:cNvPr id="161" name="Google Shape;161;p3"/>
          <p:cNvSpPr txBox="1"/>
          <p:nvPr/>
        </p:nvSpPr>
        <p:spPr>
          <a:xfrm>
            <a:off x="5097101" y="2300438"/>
            <a:ext cx="4433180" cy="1038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t/>
            </a:r>
            <a:endParaRPr b="1" i="0" sz="3600" u="none" cap="none" strike="noStrike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2" name="Google Shape;162;p3"/>
          <p:cNvSpPr txBox="1"/>
          <p:nvPr/>
        </p:nvSpPr>
        <p:spPr>
          <a:xfrm>
            <a:off x="5097101" y="2156935"/>
            <a:ext cx="64281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Содержание: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Документо-ориентированная модель (JSON).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Поддержка реального времени (changefeeds).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Горизонтальное масштабирование (шардирование и репликация).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Язык запросов ReQL.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Визуализация: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Схема работы changefeeds.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658" y="1238132"/>
            <a:ext cx="4559443" cy="4202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/>
          <p:nvPr>
            <p:ph type="title"/>
          </p:nvPr>
        </p:nvSpPr>
        <p:spPr>
          <a:xfrm>
            <a:off x="914400" y="1057275"/>
            <a:ext cx="5259554" cy="7896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b="1" i="0" lang="ru-RU" sz="3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СРАВНЕНИЕ С SQL</a:t>
            </a:r>
            <a:endParaRPr b="1" i="0" sz="3600" u="none" cap="none" strike="noStrike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9" name="Google Shape;169;p4"/>
          <p:cNvSpPr txBox="1"/>
          <p:nvPr>
            <p:ph idx="1" type="body"/>
          </p:nvPr>
        </p:nvSpPr>
        <p:spPr>
          <a:xfrm>
            <a:off x="914400" y="1937442"/>
            <a:ext cx="5259554" cy="41045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0" i="0" lang="ru-RU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RethinkDB: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Гибкость (JSON).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Реальное время.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Масштабируемость.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0" i="0" lang="ru-RU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Строгая структура (таблицы).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Транзакции и ACID.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2925" y="405150"/>
            <a:ext cx="5659075" cy="579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"/>
          <p:cNvSpPr txBox="1"/>
          <p:nvPr/>
        </p:nvSpPr>
        <p:spPr>
          <a:xfrm>
            <a:off x="6532925" y="6198075"/>
            <a:ext cx="554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Таблица сравнения RethinkDB и SQL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3777436" y="1057274"/>
            <a:ext cx="7965461" cy="99416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b="1" i="0" lang="ru-RU" sz="3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ФУНКЦИОНАЛЬНЫЕ ВОЗМОЖНОСТИ</a:t>
            </a:r>
            <a:endParaRPr/>
          </a:p>
        </p:txBody>
      </p:sp>
      <p:sp>
        <p:nvSpPr>
          <p:cNvPr id="177" name="Google Shape;177;p5"/>
          <p:cNvSpPr txBox="1"/>
          <p:nvPr>
            <p:ph idx="1" type="body"/>
          </p:nvPr>
        </p:nvSpPr>
        <p:spPr>
          <a:xfrm>
            <a:off x="3460565" y="2303028"/>
            <a:ext cx="7965460" cy="4478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7472" lvl="0" marL="34747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ru-RU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Хранение JSON-документов.</a:t>
            </a:r>
            <a:endParaRPr/>
          </a:p>
          <a:p>
            <a:pPr indent="-347472" lvl="0" marL="34747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ru-RU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Язык запросов ReQL: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Пример: r.table('users').filter({ age: 30 }).run(connection).</a:t>
            </a:r>
            <a:endParaRPr/>
          </a:p>
          <a:p>
            <a:pPr indent="-347472" lvl="0" marL="34747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ru-RU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Поддержка реального времени: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Пример: r.table('users').changes().run(connection).</a:t>
            </a:r>
            <a:endParaRPr/>
          </a:p>
          <a:p>
            <a:pPr indent="-347472" lvl="0" marL="34747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ru-RU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Горизонтальное масштабирование.</a:t>
            </a:r>
            <a:endParaRPr/>
          </a:p>
        </p:txBody>
      </p:sp>
      <p:sp>
        <p:nvSpPr>
          <p:cNvPr id="178" name="Google Shape;178;p5"/>
          <p:cNvSpPr txBox="1"/>
          <p:nvPr>
            <p:ph idx="12" type="sldNum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600" u="none" cap="none" strike="noStrike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>
            <p:ph type="title"/>
          </p:nvPr>
        </p:nvSpPr>
        <p:spPr>
          <a:xfrm>
            <a:off x="4364809" y="816017"/>
            <a:ext cx="5885180" cy="7172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b="1" i="0" lang="ru-RU" sz="3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ИНТЕГРАЦИЯ</a:t>
            </a:r>
            <a:endParaRPr/>
          </a:p>
        </p:txBody>
      </p:sp>
      <p:sp>
        <p:nvSpPr>
          <p:cNvPr id="184" name="Google Shape;184;p6"/>
          <p:cNvSpPr txBox="1"/>
          <p:nvPr>
            <p:ph idx="12" type="sldNum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600" u="none" cap="none" strike="noStrike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5" name="Google Shape;185;p6"/>
          <p:cNvSpPr txBox="1"/>
          <p:nvPr>
            <p:ph idx="1" type="body"/>
          </p:nvPr>
        </p:nvSpPr>
        <p:spPr>
          <a:xfrm>
            <a:off x="3775295" y="1883122"/>
            <a:ext cx="8311081" cy="4158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ru-RU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Драйверы для языков программирования: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JavaScript, Python, Ruby, Java и др.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ru-RU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 подключения (Node.js):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const r = require('rethinkdb’);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const connection = await r.connect({ host: 'localhost', port: 28015 });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ru-RU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Встроенные решения: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Интеграция с Express.js, Django, Flask.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 txBox="1"/>
          <p:nvPr>
            <p:ph type="ctrTitle"/>
          </p:nvPr>
        </p:nvSpPr>
        <p:spPr>
          <a:xfrm>
            <a:off x="914400" y="849775"/>
            <a:ext cx="6630900" cy="27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ru-RU"/>
              <a:t>Спасибо за внимание!</a:t>
            </a:r>
            <a:endParaRPr b="1" i="0" sz="3600" u="none" cap="none" strike="noStrike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1" name="Google Shape;191;p7"/>
          <p:cNvSpPr txBox="1"/>
          <p:nvPr>
            <p:ph idx="1" type="subTitle"/>
          </p:nvPr>
        </p:nvSpPr>
        <p:spPr>
          <a:xfrm>
            <a:off x="914401" y="3813606"/>
            <a:ext cx="5715000" cy="22346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Комиссаров Денис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Полякова Татьяна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Шкуматова Мария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23КНТ-5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Пользовательская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2025-03-20T03:41:46Z</dcterms:created>
  <dc:creator>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