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1"/>
  </p:notesMasterIdLst>
  <p:sldIdLst>
    <p:sldId id="532" r:id="rId2"/>
    <p:sldId id="585" r:id="rId3"/>
    <p:sldId id="531" r:id="rId4"/>
    <p:sldId id="586" r:id="rId5"/>
    <p:sldId id="587" r:id="rId6"/>
    <p:sldId id="601" r:id="rId7"/>
    <p:sldId id="589" r:id="rId8"/>
    <p:sldId id="598" r:id="rId9"/>
    <p:sldId id="590" r:id="rId10"/>
    <p:sldId id="406" r:id="rId11"/>
    <p:sldId id="603" r:id="rId12"/>
    <p:sldId id="604" r:id="rId13"/>
    <p:sldId id="606" r:id="rId14"/>
    <p:sldId id="607" r:id="rId15"/>
    <p:sldId id="584" r:id="rId16"/>
    <p:sldId id="594" r:id="rId17"/>
    <p:sldId id="595" r:id="rId18"/>
    <p:sldId id="596" r:id="rId19"/>
    <p:sldId id="59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7540" autoAdjust="0"/>
  </p:normalViewPr>
  <p:slideViewPr>
    <p:cSldViewPr showGuides="1">
      <p:cViewPr varScale="1">
        <p:scale>
          <a:sx n="107" d="100"/>
          <a:sy n="107" d="100"/>
        </p:scale>
        <p:origin x="786" y="114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afternoon, everybody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introduce myself; my name is …, member of group 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am here to present to you about [topic]/ I would like to present to you [topic]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presentation is divided into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parts.</a:t>
            </a:r>
            <a:r>
              <a:rPr lang="vi-VN" smtClean="0"/>
              <a:t/>
            </a:r>
            <a:br>
              <a:rPr lang="vi-VN" smtClean="0"/>
            </a:b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9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 : can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3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nay </a:t>
            </a:r>
            <a:r>
              <a:rPr lang="en-US" dirty="0" err="1" smtClean="0"/>
              <a:t>chinh</a:t>
            </a:r>
            <a:r>
              <a:rPr lang="en-US" dirty="0" smtClean="0"/>
              <a:t> co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20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1 month internal</a:t>
            </a:r>
            <a:r>
              <a:rPr lang="en-US" baseline="0" dirty="0" smtClean="0"/>
              <a:t> training, I have some achievements 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2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finally, I will talk about ……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difficulti</a:t>
            </a:r>
            <a:r>
              <a:rPr lang="en-US" dirty="0" smtClean="0"/>
              <a:t> …..+ counter personal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presentation is divided into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parts.</a:t>
            </a: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3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Firstly I will talk about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Talk about</a:t>
            </a:r>
            <a:r>
              <a:rPr lang="en-US" baseline="0" smtClean="0"/>
              <a:t> scan and general + management pj :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assign schedule,</a:t>
            </a:r>
            <a:r>
              <a:rPr lang="en-US" baseline="0" dirty="0" smtClean="0"/>
              <a:t> define in out,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L&amp;L</a:t>
            </a:r>
            <a:r>
              <a:rPr lang="en-US" baseline="0" dirty="0" smtClean="0"/>
              <a:t> : before RX72M</a:t>
            </a:r>
          </a:p>
          <a:p>
            <a:r>
              <a:rPr lang="en-US" baseline="0" dirty="0" smtClean="0"/>
              <a:t>After : 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doc and make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look at this,</a:t>
            </a:r>
            <a:r>
              <a:rPr lang="en-US" baseline="0" dirty="0" smtClean="0"/>
              <a:t> you can see map from …….</a:t>
            </a:r>
          </a:p>
          <a:p>
            <a:r>
              <a:rPr lang="en-US" baseline="0" dirty="0" smtClean="0"/>
              <a:t>And final target after 2 years training is achieve lv 2</a:t>
            </a:r>
          </a:p>
          <a:p>
            <a:r>
              <a:rPr lang="en-US" baseline="0" dirty="0" smtClean="0"/>
              <a:t>And you must have 65 score after 2 years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go to the next part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all I have to say about target and training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11277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1083319" cy="6247420"/>
          </a:xfrm>
          <a:prstGeom prst="rect">
            <a:avLst/>
          </a:prstGeom>
        </p:spPr>
      </p:pic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11277600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2018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324464"/>
            <a:ext cx="9130800" cy="2723535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25G </a:t>
            </a:r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– </a:t>
            </a:r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Mentee</a:t>
            </a:r>
          </a:p>
          <a:p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years </a:t>
            </a:r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kumimoji="1" lang="en-US" altLang="ja-JP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term review – after 1 year</a:t>
            </a:r>
          </a:p>
          <a:p>
            <a:pPr algn="r"/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Mentor: Nguyen Minh Tri (10G)</a:t>
            </a:r>
          </a:p>
          <a:p>
            <a:pPr algn="r"/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Mentee: 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kumimoji="1" lang="en-US" altLang="ja-JP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Quoc</a:t>
            </a:r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 (25G)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3276600"/>
            <a:ext cx="9130800" cy="190239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 17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Department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Renesas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Vietnam </a:t>
            </a:r>
          </a:p>
        </p:txBody>
      </p:sp>
    </p:spTree>
    <p:extLst>
      <p:ext uri="{BB962C8B-B14F-4D97-AF65-F5344CB8AC3E}">
        <p14:creationId xmlns:p14="http://schemas.microsoft.com/office/powerpoint/2010/main" val="11025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Milestone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Plan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years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880600"/>
            <a:ext cx="9000000" cy="49859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Milestone and Plan 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year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3FD030EF-7044-4946-962A-5D7D09BD1B34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11</a:t>
            </a:fld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479654"/>
            <a:ext cx="9000000" cy="443198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(Apr, 2018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Apr, 2019)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910941"/>
            <a:ext cx="10555915" cy="4300248"/>
          </a:xfrm>
          <a:prstGeom prst="rect">
            <a:avLst/>
          </a:prstGeom>
        </p:spPr>
      </p:pic>
      <p:sp>
        <p:nvSpPr>
          <p:cNvPr id="80" name="5-Point Star 79"/>
          <p:cNvSpPr/>
          <p:nvPr/>
        </p:nvSpPr>
        <p:spPr>
          <a:xfrm>
            <a:off x="7342667" y="2298159"/>
            <a:ext cx="304800" cy="304800"/>
          </a:xfrm>
          <a:prstGeom prst="star5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タイトル 1"/>
          <p:cNvSpPr txBox="1">
            <a:spLocks/>
          </p:cNvSpPr>
          <p:nvPr/>
        </p:nvSpPr>
        <p:spPr bwMode="auto">
          <a:xfrm>
            <a:off x="9927600" y="1448637"/>
            <a:ext cx="2438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4650A0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4650A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9pPr>
          </a:lstStyle>
          <a:p>
            <a:pPr>
              <a:lnSpc>
                <a:spcPct val="97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level review</a:t>
            </a:r>
            <a:endParaRPr lang="en-US" altLang="ja-JP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5-Point Star 81"/>
          <p:cNvSpPr/>
          <p:nvPr/>
        </p:nvSpPr>
        <p:spPr>
          <a:xfrm>
            <a:off x="9610510" y="1436758"/>
            <a:ext cx="304800" cy="304800"/>
          </a:xfrm>
          <a:prstGeom prst="star5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5-Point Star 82"/>
          <p:cNvSpPr/>
          <p:nvPr/>
        </p:nvSpPr>
        <p:spPr>
          <a:xfrm>
            <a:off x="11384590" y="2328863"/>
            <a:ext cx="304800" cy="304800"/>
          </a:xfrm>
          <a:prstGeom prst="star5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18709" y="111651"/>
            <a:ext cx="22701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9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Non - Progress Target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18709" y="454860"/>
            <a:ext cx="16795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E964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Finished Target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8709" y="780144"/>
            <a:ext cx="19367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In-progress Target</a:t>
            </a:r>
            <a:r>
              <a:rPr lang="en-US" dirty="0"/>
              <a:t> 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9260466" y="314023"/>
            <a:ext cx="502444" cy="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>
              <a:solidFill>
                <a:srgbClr val="FF0000"/>
              </a:solidFill>
              <a:effectLst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9260466" y="670014"/>
            <a:ext cx="502444" cy="0"/>
          </a:xfrm>
          <a:prstGeom prst="line">
            <a:avLst/>
          </a:prstGeom>
          <a:noFill/>
          <a:ln w="38100">
            <a:solidFill>
              <a:srgbClr val="1E964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9275542" y="964294"/>
            <a:ext cx="502444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880600"/>
            <a:ext cx="9000000" cy="49859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Milestone and Plan 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year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3FD030EF-7044-4946-962A-5D7D09BD1B34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12</a:t>
            </a:fld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479654"/>
            <a:ext cx="9000000" cy="443198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(Apr, 2018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Apr, 2019)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08" y="2248527"/>
            <a:ext cx="10706191" cy="406430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769" y="1874194"/>
            <a:ext cx="10693786" cy="393790"/>
          </a:xfrm>
          <a:prstGeom prst="rect">
            <a:avLst/>
          </a:prstGeom>
        </p:spPr>
      </p:pic>
      <p:sp>
        <p:nvSpPr>
          <p:cNvPr id="30" name="タイトル 1"/>
          <p:cNvSpPr txBox="1">
            <a:spLocks/>
          </p:cNvSpPr>
          <p:nvPr/>
        </p:nvSpPr>
        <p:spPr bwMode="auto">
          <a:xfrm>
            <a:off x="10110787" y="802648"/>
            <a:ext cx="2438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4650A0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4650A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9pPr>
          </a:lstStyle>
          <a:p>
            <a:pPr>
              <a:lnSpc>
                <a:spcPct val="97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level review</a:t>
            </a:r>
            <a:endParaRPr lang="en-US" altLang="ja-JP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5-Point Star 30"/>
          <p:cNvSpPr/>
          <p:nvPr/>
        </p:nvSpPr>
        <p:spPr>
          <a:xfrm>
            <a:off x="9775200" y="819150"/>
            <a:ext cx="304800" cy="304800"/>
          </a:xfrm>
          <a:prstGeom prst="star5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5-Point Star 31"/>
          <p:cNvSpPr/>
          <p:nvPr/>
        </p:nvSpPr>
        <p:spPr>
          <a:xfrm>
            <a:off x="7208587" y="2219325"/>
            <a:ext cx="304800" cy="304800"/>
          </a:xfrm>
          <a:prstGeom prst="star5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5-Point Star 32"/>
          <p:cNvSpPr/>
          <p:nvPr/>
        </p:nvSpPr>
        <p:spPr>
          <a:xfrm>
            <a:off x="11502524" y="2213141"/>
            <a:ext cx="304800" cy="304800"/>
          </a:xfrm>
          <a:prstGeom prst="star5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880600"/>
            <a:ext cx="9000000" cy="49859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Milestone and Plan 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year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3FD030EF-7044-4946-962A-5D7D09BD1B34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13</a:t>
            </a:fld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479654"/>
            <a:ext cx="9000000" cy="443198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(Apr, 2018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Apr, 2019)</a:t>
            </a:r>
          </a:p>
        </p:txBody>
      </p:sp>
      <p:sp>
        <p:nvSpPr>
          <p:cNvPr id="7" name="タイトル 1"/>
          <p:cNvSpPr txBox="1">
            <a:spLocks/>
          </p:cNvSpPr>
          <p:nvPr/>
        </p:nvSpPr>
        <p:spPr bwMode="auto">
          <a:xfrm>
            <a:off x="10110787" y="802648"/>
            <a:ext cx="2438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4650A0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4650A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kumimoji="1">
                <a:solidFill>
                  <a:schemeClr val="tx1"/>
                </a:solidFill>
                <a:latin typeface="Verdana" pitchFamily="34" charset="0"/>
                <a:ea typeface="HGP創英角ｺﾞｼｯｸUB" pitchFamily="50" charset="-128"/>
              </a:defRPr>
            </a:lvl9pPr>
          </a:lstStyle>
          <a:p>
            <a:pPr>
              <a:lnSpc>
                <a:spcPct val="97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level review</a:t>
            </a:r>
            <a:endParaRPr lang="en-US" altLang="ja-JP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9744013" y="817303"/>
            <a:ext cx="304800" cy="304800"/>
          </a:xfrm>
          <a:prstGeom prst="star5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67" y="2477460"/>
            <a:ext cx="11035800" cy="393790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11800367" y="2868149"/>
            <a:ext cx="304800" cy="304800"/>
          </a:xfrm>
          <a:prstGeom prst="star5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7143750" y="4253962"/>
            <a:ext cx="304800" cy="304800"/>
          </a:xfrm>
          <a:prstGeom prst="star5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1738313" y="-5543550"/>
          <a:ext cx="9120195" cy="1317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415"/>
                <a:gridCol w="303883"/>
                <a:gridCol w="296471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</a:tblGrid>
              <a:tr h="1317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Target: Others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 - Can make plan to proceed the task (what to do, target, milestone, how to do)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 - Can make the report (prj report, weekly report,…)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 - Can make the document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 - Can do QC issue analysis (include PDCA)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 - Can use scripting lanquage (TCL, SCH, PERL, AWK, SED,…)</a:t>
                      </a:r>
                      <a:endParaRPr lang="en-US" sz="700" b="1" i="0" u="none" strike="noStrike"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2" name="Text 8"/>
          <p:cNvSpPr txBox="1">
            <a:spLocks noChangeArrowheads="1"/>
          </p:cNvSpPr>
          <p:nvPr/>
        </p:nvSpPr>
        <p:spPr bwMode="auto">
          <a:xfrm>
            <a:off x="7143750" y="10652125"/>
            <a:ext cx="3016250" cy="2381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0" tIns="0" rIns="0" b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100" b="0" i="0" u="none" strike="noStrike" baseline="0">
                <a:solidFill>
                  <a:schemeClr val="bg1"/>
                </a:solidFill>
                <a:latin typeface="Times New Roman"/>
                <a:cs typeface="Times New Roman"/>
              </a:rPr>
              <a:t>Can make the report &amp; document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 flipV="1">
            <a:off x="2143125" y="11015663"/>
            <a:ext cx="1167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8"/>
          <p:cNvSpPr txBox="1">
            <a:spLocks noChangeArrowheads="1"/>
          </p:cNvSpPr>
          <p:nvPr/>
        </p:nvSpPr>
        <p:spPr bwMode="auto">
          <a:xfrm>
            <a:off x="2698750" y="11369675"/>
            <a:ext cx="1612900" cy="22066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square" lIns="0" tIns="0" rIns="0" b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100" b="0" i="0" u="none" strike="noStrike" baseline="0">
                <a:solidFill>
                  <a:schemeClr val="bg1"/>
                </a:solidFill>
                <a:latin typeface="Times New Roman"/>
                <a:cs typeface="Times New Roman"/>
              </a:rPr>
              <a:t>Can use scripting 3.working/4_implement/43_dft/v020/40_ATPG/03_SCAN_PAT_tool_version_upto_2017.2/05_TKAC_PAT/04_TKAC_FEW_LP_MULTI_SINGLE_FLASH_non_bypass_mode1/95_SIM]                                    triho @lsf_login07 95_SIM ===&gt;&gt; : </a:t>
            </a:r>
          </a:p>
          <a:p>
            <a:pPr algn="ctr" rtl="0">
              <a:defRPr sz="1000"/>
            </a:pPr>
            <a:r>
              <a:rPr lang="en-US" sz="1100" b="0" i="0" u="none" strike="noStrike" baseline="0">
                <a:solidFill>
                  <a:schemeClr val="bg1"/>
                </a:solidFill>
                <a:latin typeface="Times New Roman"/>
                <a:cs typeface="Times New Roman"/>
              </a:rPr>
              <a:t>language</a:t>
            </a: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 flipV="1">
            <a:off x="2098675" y="11644313"/>
            <a:ext cx="252095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8"/>
          <p:cNvSpPr txBox="1">
            <a:spLocks noChangeArrowheads="1"/>
          </p:cNvSpPr>
          <p:nvPr/>
        </p:nvSpPr>
        <p:spPr bwMode="auto">
          <a:xfrm>
            <a:off x="9634538" y="12039600"/>
            <a:ext cx="3036887" cy="2397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 lIns="0" tIns="0" rIns="0" b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100" b="0" i="0" u="none" strike="noStrike" baseline="0">
                <a:solidFill>
                  <a:schemeClr val="bg1"/>
                </a:solidFill>
                <a:latin typeface="Times New Roman"/>
                <a:cs typeface="Times New Roman"/>
              </a:rPr>
              <a:t>Can do QC isssue analysis</a:t>
            </a: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V="1">
            <a:off x="8777288" y="12363450"/>
            <a:ext cx="5153025" cy="38100"/>
          </a:xfrm>
          <a:prstGeom prst="line">
            <a:avLst/>
          </a:prstGeom>
          <a:noFill/>
          <a:ln w="19050">
            <a:solidFill>
              <a:srgbClr val="00B0F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-1738313" y="-5543550"/>
          <a:ext cx="9120195" cy="1317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415"/>
                <a:gridCol w="303883"/>
                <a:gridCol w="296471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  <a:gridCol w="303883"/>
              </a:tblGrid>
              <a:tr h="1317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Target: Others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 - Can make plan to proceed the task (what to do, target, milestone, how to do)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 - Can make the report (prj report, weekly report,…)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 - Can make the document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 - Can do QC issue analysis (include PDCA)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 - Can use scripting lanquage (TCL, SCH, PERL, AWK, SED,…)</a:t>
                      </a:r>
                      <a:endParaRPr lang="en-US" sz="700" b="1" i="0" u="none" strike="noStrike"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9" name="Text 8"/>
          <p:cNvSpPr txBox="1">
            <a:spLocks noChangeArrowheads="1"/>
          </p:cNvSpPr>
          <p:nvPr/>
        </p:nvSpPr>
        <p:spPr bwMode="auto">
          <a:xfrm>
            <a:off x="7143750" y="10652125"/>
            <a:ext cx="3016250" cy="2381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0" tIns="0" rIns="0" b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100" b="0" i="0" u="none" strike="noStrike" baseline="0">
                <a:solidFill>
                  <a:schemeClr val="bg1"/>
                </a:solidFill>
                <a:latin typeface="Times New Roman"/>
                <a:cs typeface="Times New Roman"/>
              </a:rPr>
              <a:t>Can make the report &amp; document</a:t>
            </a:r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flipV="1">
            <a:off x="2143125" y="11015663"/>
            <a:ext cx="1167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8"/>
          <p:cNvSpPr txBox="1">
            <a:spLocks noChangeArrowheads="1"/>
          </p:cNvSpPr>
          <p:nvPr/>
        </p:nvSpPr>
        <p:spPr bwMode="auto">
          <a:xfrm>
            <a:off x="2698750" y="11369675"/>
            <a:ext cx="1612900" cy="22066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square" lIns="0" tIns="0" rIns="0" b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100" b="0" i="0" u="none" strike="noStrike" baseline="0">
                <a:solidFill>
                  <a:schemeClr val="bg1"/>
                </a:solidFill>
                <a:latin typeface="Times New Roman"/>
                <a:cs typeface="Times New Roman"/>
              </a:rPr>
              <a:t>Can use scripting 3.working/4_implement/43_dft/v020/40_ATPG/03_SCAN_PAT_tool_version_upto_2017.2/05_TKAC_PAT/04_TKAC_FEW_LP_MULTI_SINGLE_FLASH_non_bypass_mode1/95_SIM]                                    triho @lsf_login07 95_SIM ===&gt;&gt; : </a:t>
            </a:r>
          </a:p>
          <a:p>
            <a:pPr algn="ctr" rtl="0">
              <a:defRPr sz="1000"/>
            </a:pPr>
            <a:r>
              <a:rPr lang="en-US" sz="1100" b="0" i="0" u="none" strike="noStrike" baseline="0">
                <a:solidFill>
                  <a:schemeClr val="bg1"/>
                </a:solidFill>
                <a:latin typeface="Times New Roman"/>
                <a:cs typeface="Times New Roman"/>
              </a:rPr>
              <a:t>language</a:t>
            </a: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 flipV="1">
            <a:off x="2098675" y="11644313"/>
            <a:ext cx="252095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8"/>
          <p:cNvSpPr txBox="1">
            <a:spLocks noChangeArrowheads="1"/>
          </p:cNvSpPr>
          <p:nvPr/>
        </p:nvSpPr>
        <p:spPr bwMode="auto">
          <a:xfrm>
            <a:off x="9634538" y="12039600"/>
            <a:ext cx="3036887" cy="2397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 lIns="0" tIns="0" rIns="0" b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100" b="0" i="0" u="none" strike="noStrike" baseline="0">
                <a:solidFill>
                  <a:schemeClr val="bg1"/>
                </a:solidFill>
                <a:latin typeface="Times New Roman"/>
                <a:cs typeface="Times New Roman"/>
              </a:rPr>
              <a:t>Can do QC isssue analysis</a:t>
            </a: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8777288" y="12363450"/>
            <a:ext cx="5153025" cy="38100"/>
          </a:xfrm>
          <a:prstGeom prst="line">
            <a:avLst/>
          </a:prstGeom>
          <a:noFill/>
          <a:ln w="19050">
            <a:solidFill>
              <a:srgbClr val="00B0F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00" y="2875202"/>
            <a:ext cx="11025167" cy="1791006"/>
          </a:xfrm>
          <a:prstGeom prst="rect">
            <a:avLst/>
          </a:prstGeom>
        </p:spPr>
      </p:pic>
      <p:sp>
        <p:nvSpPr>
          <p:cNvPr id="26" name="5-Point Star 25"/>
          <p:cNvSpPr/>
          <p:nvPr/>
        </p:nvSpPr>
        <p:spPr>
          <a:xfrm>
            <a:off x="7302602" y="3167213"/>
            <a:ext cx="304800" cy="304800"/>
          </a:xfrm>
          <a:prstGeom prst="star5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5-Point Star 26"/>
          <p:cNvSpPr/>
          <p:nvPr/>
        </p:nvSpPr>
        <p:spPr>
          <a:xfrm>
            <a:off x="11682625" y="2868149"/>
            <a:ext cx="304800" cy="304800"/>
          </a:xfrm>
          <a:prstGeom prst="star5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880600"/>
            <a:ext cx="9000000" cy="49859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Milestone and Plan 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year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3FD030EF-7044-4946-962A-5D7D09BD1B34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14</a:t>
            </a:fld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2279" y="1524000"/>
            <a:ext cx="10350000" cy="4572085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Plan for next years – Second stage (Apr, 2018 – Apr, 2019)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 training target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lvl="4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do DFT/SCAN grouping considering routing, timing, power, test-time.</a:t>
            </a:r>
          </a:p>
          <a:p>
            <a:pPr marL="363538" lvl="4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obtain toggle rate of Burn-in pattern.</a:t>
            </a:r>
          </a:p>
          <a:p>
            <a:pPr marL="363538" lvl="4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generate path-delay pattern (to check critical path).</a:t>
            </a:r>
          </a:p>
          <a:p>
            <a:pPr marL="363538" lvl="4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make tester pattern.</a:t>
            </a:r>
          </a:p>
          <a:p>
            <a:pPr marL="363538" lvl="4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do BSD insertion.</a:t>
            </a:r>
          </a:p>
          <a:p>
            <a:pPr marL="363538" lvl="4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do BSD verification &amp; make tester pattern.</a:t>
            </a:r>
          </a:p>
          <a:p>
            <a:pPr marL="363538" lvl="4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make DFT strategy (method, flow, circuit structure).</a:t>
            </a:r>
          </a:p>
          <a:p>
            <a:pPr marL="363538" lvl="4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do SDF simulation.</a:t>
            </a:r>
          </a:p>
          <a:p>
            <a:pPr marL="363538" lvl="4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do Test-cost estimation &amp; test-cost calculation.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training target</a:t>
            </a:r>
          </a:p>
          <a:p>
            <a:pPr marL="363538" lvl="4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plan to proceed the task (what to do, target, milestone, how to do).</a:t>
            </a:r>
          </a:p>
          <a:p>
            <a:pPr marL="363538" lvl="4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do QC issue analysis (include PDCA).</a:t>
            </a:r>
          </a:p>
          <a:p>
            <a:pPr marL="363538" lvl="4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make detail project schedule, including discuss schedule with related group.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Achievement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880600"/>
            <a:ext cx="9000000" cy="498598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Achievement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3FD030EF-7044-4946-962A-5D7D09BD1B34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16</a:t>
            </a:fld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640875" y="1981200"/>
            <a:ext cx="11582399" cy="227344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Achievement: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1" indent="-28575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do SCAN insertion &amp; verification with support.</a:t>
            </a:r>
          </a:p>
          <a:p>
            <a:pPr marL="463550" lvl="1" indent="-28575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solve simple problems usually meet in SCAN insertion &amp; verification tasks.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Countermeasures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Difficulties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Countermeasures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3FD030EF-7044-4946-962A-5D7D09BD1B34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18</a:t>
            </a:fld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568452"/>
            <a:ext cx="9000000" cy="693523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9848"/>
              </p:ext>
            </p:extLst>
          </p:nvPr>
        </p:nvGraphicFramePr>
        <p:xfrm>
          <a:off x="990600" y="1563970"/>
          <a:ext cx="9906000" cy="49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  <a:gridCol w="4953000"/>
              </a:tblGrid>
              <a:tr h="5345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Difficulties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Countermeasure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5492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when solving issue (SCAN issue) because of understanding not clearly</a:t>
                      </a:r>
                      <a:endParaRPr lang="en-US" sz="2000" b="0" i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mprove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knowledge by investigating documents and confirm my understanding with experience engineer.</a:t>
                      </a:r>
                      <a:endParaRPr lang="en-US" sz="2000" b="0" i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28711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difficulties with t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asks parallel: task 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arrangement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time management </a:t>
                      </a:r>
                      <a:endParaRPr lang="en-US" sz="2000" b="0" i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priority for tasks based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the information already have. According to priority, follow and complete one by one task within deadline or other constraints.</a:t>
                      </a:r>
                      <a:endParaRPr lang="en-US" sz="2000" b="0" i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9863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target: “Can do project Lesson Learn &amp; PDCA” 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not achieve in the first term</a:t>
                      </a: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Because I have not a chance to finish and complete for one PRJ, so this target have also not finished.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0" i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will put more effort to cover and complete it</a:t>
                      </a:r>
                      <a:r>
                        <a:rPr lang="en-US" sz="2000" b="0" i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the next term when the milestone L&amp;L of PRJ RX72M coming (Sep/2018).</a:t>
                      </a:r>
                      <a:endParaRPr lang="en-US" sz="2000" b="0" i="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4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3416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www.renesas.com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438400"/>
            <a:ext cx="9753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cap="all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cap="all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  <a:endParaRPr lang="en-US" sz="4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880600"/>
            <a:ext cx="8520000" cy="498598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3FD030EF-7044-4946-962A-5D7D09BD1B34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2</a:t>
            </a:fld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508653"/>
          </a:xfrm>
        </p:spPr>
        <p:txBody>
          <a:bodyPr/>
          <a:lstStyle/>
          <a:p>
            <a:pPr marL="400050" indent="-400050">
              <a:buAutoNum type="romanU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Target and Training methods</a:t>
            </a:r>
          </a:p>
          <a:p>
            <a:pPr marL="400050" indent="-400050">
              <a:buAutoNum type="romanU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Milestone and Plan for next year</a:t>
            </a:r>
          </a:p>
          <a:p>
            <a:pPr marL="400050" indent="-400050">
              <a:buAutoNum type="romanU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Achievement</a:t>
            </a:r>
          </a:p>
          <a:p>
            <a:pPr marL="400050" indent="-400050">
              <a:buAutoNum type="romanU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Difficulties and Countermeasures</a:t>
            </a:r>
          </a:p>
          <a:p>
            <a:pPr marL="400050" indent="-400050">
              <a:buAutoNum type="romanU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pPr marL="400050" indent="-400050"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and Training methods</a:t>
            </a:r>
          </a:p>
        </p:txBody>
      </p:sp>
    </p:spTree>
    <p:extLst>
      <p:ext uri="{BB962C8B-B14F-4D97-AF65-F5344CB8AC3E}">
        <p14:creationId xmlns:p14="http://schemas.microsoft.com/office/powerpoint/2010/main" val="36277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880600"/>
            <a:ext cx="9000000" cy="498598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Target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Training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3FD030EF-7044-4946-962A-5D7D09BD1B34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4</a:t>
            </a:fld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579168"/>
            <a:ext cx="9000000" cy="443198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Target (1/5)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05135"/>
              </p:ext>
            </p:extLst>
          </p:nvPr>
        </p:nvGraphicFramePr>
        <p:xfrm>
          <a:off x="1080000" y="2140050"/>
          <a:ext cx="10578600" cy="384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303"/>
                <a:gridCol w="1554463"/>
                <a:gridCol w="5620634"/>
                <a:gridCol w="914400"/>
                <a:gridCol w="914400"/>
                <a:gridCol w="914400"/>
              </a:tblGrid>
              <a:tr h="20399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DFT/SCAN engineer</a:t>
                      </a:r>
                      <a:endParaRPr lang="en-US" sz="18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US" sz="18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9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1-year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2-years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66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BSD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do BSD insertion 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369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do BSD verification 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3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do SCAN/LBIST insertion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6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do SCAN grouping considering routing, timing, power, test-time.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6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do SCAN/LBIST verification &amp; make tester pattern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97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analyze SCAN/LBIST coverage result &amp; give solution to improve it (such as: TPI analysis &amp; decide TPI insertion configuration)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73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generate correct IDDQ pattern  (bridge fault, stuck at fault) to get target coverage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73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make Burn-in pattern and analysis toggle result to achieve target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96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generate path-delay pattern (to check critical path)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1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880600"/>
            <a:ext cx="9000000" cy="498598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Target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Training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3FD030EF-7044-4946-962A-5D7D09BD1B34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5</a:t>
            </a:fld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0886" y="1552319"/>
            <a:ext cx="9000000" cy="443198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Target (2/5)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72096"/>
              </p:ext>
            </p:extLst>
          </p:nvPr>
        </p:nvGraphicFramePr>
        <p:xfrm>
          <a:off x="1113923" y="1995517"/>
          <a:ext cx="10011277" cy="30653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127"/>
                <a:gridCol w="1299799"/>
                <a:gridCol w="5683258"/>
                <a:gridCol w="928535"/>
                <a:gridCol w="851157"/>
                <a:gridCol w="696401"/>
              </a:tblGrid>
              <a:tr h="28585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DFT/SCAN engineer</a:t>
                      </a:r>
                      <a:endParaRPr lang="en-US" sz="18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US" sz="18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1-year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2-years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0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make DFT strategy (method, flow, circuit structure, circuit configuration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,...)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make DFT clean netlist (if necessary)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77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do Test-cost estimation &amp; test-cost calculation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42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do Formal verification (build </a:t>
                      </a:r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check result, failure debug)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4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do Synthesis considering power, area, timing.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42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do SDF simulation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42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check wire congestion (Using </a:t>
                      </a:r>
                      <a:r>
                        <a:rPr lang="en-US" sz="1400" b="0" i="0" u="none" strike="noStrike" dirty="0" err="1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Amateras</a:t>
                      </a:r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3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880600"/>
            <a:ext cx="9000000" cy="498598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Target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Training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3FD030EF-7044-4946-962A-5D7D09BD1B34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6</a:t>
            </a:fld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0886" y="1552319"/>
            <a:ext cx="9000000" cy="443198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Target (3/5)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16646"/>
              </p:ext>
            </p:extLst>
          </p:nvPr>
        </p:nvGraphicFramePr>
        <p:xfrm>
          <a:off x="1090886" y="2895600"/>
          <a:ext cx="10011277" cy="2733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127"/>
                <a:gridCol w="1299799"/>
                <a:gridCol w="5683258"/>
                <a:gridCol w="928535"/>
                <a:gridCol w="851157"/>
                <a:gridCol w="696401"/>
              </a:tblGrid>
              <a:tr h="3055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Prj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/Task Management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keep assigned schedule, and rise alarm if necessary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42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define input/output criteria for each design phase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42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make project plan (scope, target,</a:t>
                      </a:r>
                      <a:r>
                        <a:rPr lang="en-US" sz="1400" b="0" i="0" u="none" strike="noStrike" baseline="0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schedule, in-output, resource)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1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do risk assessment(identify the risk &amp; make countermeasure, ex. method: DRBFM,…)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19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monitor &amp; control project work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41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follow design procedure (make/apply checklist, do review, get approve before releasing) to guarantee output quality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557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32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en-US" sz="1400" b="0" i="0" u="none" strike="noStrike" baseline="0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make detail project schedule, including discuss schedule with related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96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do project Lesson Learn &amp; PDCA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24841"/>
              </p:ext>
            </p:extLst>
          </p:nvPr>
        </p:nvGraphicFramePr>
        <p:xfrm>
          <a:off x="1090886" y="2308094"/>
          <a:ext cx="10011277" cy="585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127"/>
                <a:gridCol w="1299799"/>
                <a:gridCol w="5683258"/>
                <a:gridCol w="928535"/>
                <a:gridCol w="851157"/>
                <a:gridCol w="696401"/>
              </a:tblGrid>
              <a:tr h="28585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DFT/SCAN engineer</a:t>
                      </a:r>
                      <a:endParaRPr lang="en-US" sz="18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US" sz="18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1-year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2-years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3"/>
          <p:cNvSpPr txBox="1">
            <a:spLocks/>
          </p:cNvSpPr>
          <p:nvPr/>
        </p:nvSpPr>
        <p:spPr>
          <a:xfrm>
            <a:off x="7363047" y="191180"/>
            <a:ext cx="4676553" cy="17030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not achieved: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do project Lesson Learn &amp; PDCA</a:t>
            </a:r>
            <a:endParaRPr lang="en-US" sz="1400" dirty="0">
              <a:solidFill>
                <a:srgbClr val="3C3C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: 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not a chance to finish and complete for one PRJ, So the target also have not finished.</a:t>
            </a:r>
          </a:p>
          <a:p>
            <a:pPr>
              <a:lnSpc>
                <a:spcPct val="100000"/>
              </a:lnSpc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will put more effort to cover this target in the next term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880600"/>
            <a:ext cx="9000000" cy="498598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Target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Training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3FD030EF-7044-4946-962A-5D7D09BD1B34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7</a:t>
            </a:fld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600753"/>
            <a:ext cx="9000000" cy="443198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Target (4/5)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75013"/>
              </p:ext>
            </p:extLst>
          </p:nvPr>
        </p:nvGraphicFramePr>
        <p:xfrm>
          <a:off x="1080000" y="2121670"/>
          <a:ext cx="10045200" cy="2971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007"/>
                <a:gridCol w="1476081"/>
                <a:gridCol w="5198912"/>
                <a:gridCol w="990600"/>
                <a:gridCol w="838200"/>
                <a:gridCol w="914400"/>
              </a:tblGrid>
              <a:tr h="424726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DFT/SCAN engineer</a:t>
                      </a:r>
                      <a:endParaRPr lang="en-US" sz="18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US" sz="18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7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1-year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2-years</a:t>
                      </a:r>
                      <a:endParaRPr lang="en-US" sz="1400" b="1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18" marR="4018" marT="40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400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</a:rPr>
                        <a:t>Can make plan to proceed the task (what to do, target, milestone, how to do)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10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</a:rPr>
                        <a:t>Can make the report (</a:t>
                      </a:r>
                      <a:r>
                        <a:rPr lang="en-US" sz="1400" b="0" i="0" u="none" strike="noStrike" dirty="0" err="1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</a:rPr>
                        <a:t>prj</a:t>
                      </a:r>
                      <a:r>
                        <a:rPr lang="en-US" sz="1400" b="0" i="0" u="none" strike="noStrike" dirty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</a:rPr>
                        <a:t> report, weekly report,…)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0863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4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</a:rPr>
                        <a:t>Can make the document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4952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</a:rPr>
                        <a:t>Can do QC issue analysis (include PDCA)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904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9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</a:rPr>
                        <a:t>Can use scripting </a:t>
                      </a:r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</a:rPr>
                        <a:t>language </a:t>
                      </a:r>
                      <a:r>
                        <a:rPr lang="en-US" sz="1400" b="0" i="0" u="none" strike="noStrike" dirty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</a:rPr>
                        <a:t>(TCL, SCH, PERL, AWK, SED,…)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1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C3C3B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17" marR="2817" marT="28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3C3C3B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2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880600"/>
            <a:ext cx="9000000" cy="498598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Target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Training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3FD030EF-7044-4946-962A-5D7D09BD1B34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8</a:t>
            </a:fld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530616"/>
            <a:ext cx="9000000" cy="443198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Target (5/5)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18274"/>
              </p:ext>
            </p:extLst>
          </p:nvPr>
        </p:nvGraphicFramePr>
        <p:xfrm>
          <a:off x="3815110" y="1926639"/>
          <a:ext cx="3983100" cy="31601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988"/>
                <a:gridCol w="714712"/>
                <a:gridCol w="685800"/>
                <a:gridCol w="609600"/>
              </a:tblGrid>
              <a:tr h="48643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for Mentor-Mentee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for each </a:t>
                      </a:r>
                      <a:r>
                        <a:rPr lang="en-US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1-year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2-year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1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score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3"/>
          <p:cNvSpPr txBox="1">
            <a:spLocks/>
          </p:cNvSpPr>
          <p:nvPr/>
        </p:nvSpPr>
        <p:spPr>
          <a:xfrm>
            <a:off x="152400" y="3097655"/>
            <a:ext cx="3560700" cy="128445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target after 2 years training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(Based on map skill score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MiddleEnd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Section)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5270"/>
              </p:ext>
            </p:extLst>
          </p:nvPr>
        </p:nvGraphicFramePr>
        <p:xfrm>
          <a:off x="7924800" y="1610101"/>
          <a:ext cx="3657600" cy="37932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/>
                <a:gridCol w="1828800"/>
              </a:tblGrid>
              <a:tr h="8097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 from skill score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role level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Level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2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 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2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51-80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2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81-110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2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111-140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2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&gt;140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2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2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3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880600"/>
            <a:ext cx="9000000" cy="498598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Target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Training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3FD030EF-7044-4946-962A-5D7D09BD1B34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9</a:t>
            </a:fld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594450"/>
            <a:ext cx="9000000" cy="443198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Methods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5274213" y="3943210"/>
            <a:ext cx="2133600" cy="68580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247900" y="1890653"/>
            <a:ext cx="2057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</p:txBody>
      </p:sp>
      <p:sp>
        <p:nvSpPr>
          <p:cNvPr id="11" name="Oval 10"/>
          <p:cNvSpPr/>
          <p:nvPr/>
        </p:nvSpPr>
        <p:spPr>
          <a:xfrm>
            <a:off x="8347041" y="1872916"/>
            <a:ext cx="20574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7800" y="2711115"/>
            <a:ext cx="3657601" cy="3581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related </a:t>
            </a:r>
            <a:r>
              <a:rPr lang="en-US" sz="2000" dirty="0" smtClean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sample data for </a:t>
            </a:r>
            <a:r>
              <a:rPr lang="en-US" sz="2000" dirty="0" smtClean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detail target for mentee and 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and support mentee when 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onitoring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Mentee compliance and check/feedback Mentee’s report strictly </a:t>
            </a:r>
            <a:endParaRPr lang="en-US" sz="2000" dirty="0">
              <a:solidFill>
                <a:srgbClr val="3C3C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91951" y="2711115"/>
            <a:ext cx="3838050" cy="3581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investigate first, ask mentor for unclearly </a:t>
            </a:r>
            <a:r>
              <a:rPr lang="en-US" sz="2000" dirty="0" smtClean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practice sample data, just ask mentor it's </a:t>
            </a:r>
            <a:r>
              <a:rPr lang="en-US" sz="2000" dirty="0" smtClean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back ideas and try reaching target by all </a:t>
            </a:r>
            <a:r>
              <a:rPr lang="en-US" sz="2000" dirty="0" smtClean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advises and do following mentor's </a:t>
            </a:r>
            <a:r>
              <a:rPr lang="en-US" sz="2000" dirty="0" smtClean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ollow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procedure and report in time</a:t>
            </a:r>
          </a:p>
        </p:txBody>
      </p:sp>
    </p:spTree>
    <p:extLst>
      <p:ext uri="{BB962C8B-B14F-4D97-AF65-F5344CB8AC3E}">
        <p14:creationId xmlns:p14="http://schemas.microsoft.com/office/powerpoint/2010/main" val="55463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Introduction_of_STA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FF00"/>
          </a:solidFill>
          <a:headEnd type="diamond" w="med" len="med"/>
          <a:tailEnd type="diamond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Introduction_of_STA</Template>
  <TotalTime>12724</TotalTime>
  <Words>1456</Words>
  <Application>Microsoft Office PowerPoint</Application>
  <PresentationFormat>Widescreen</PresentationFormat>
  <Paragraphs>409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MS PGothic</vt:lpstr>
      <vt:lpstr>Arial</vt:lpstr>
      <vt:lpstr>Arial Narrow</vt:lpstr>
      <vt:lpstr>Calibri</vt:lpstr>
      <vt:lpstr>HGP創英角ｺﾞｼｯｸUB</vt:lpstr>
      <vt:lpstr>Symbol</vt:lpstr>
      <vt:lpstr>Times New Roman</vt:lpstr>
      <vt:lpstr>Wingdings</vt:lpstr>
      <vt:lpstr>Introduction_of_STA</vt:lpstr>
      <vt:lpstr>PowerPoint Presentation</vt:lpstr>
      <vt:lpstr>AGENDA</vt:lpstr>
      <vt:lpstr>PowerPoint Presentation</vt:lpstr>
      <vt:lpstr>I. Target and Training methods</vt:lpstr>
      <vt:lpstr>I. Target and Training methods</vt:lpstr>
      <vt:lpstr>I. Target and Training methods</vt:lpstr>
      <vt:lpstr>I. Target and Training methods</vt:lpstr>
      <vt:lpstr>I. Target and Training methods</vt:lpstr>
      <vt:lpstr>I. Target and Training methods</vt:lpstr>
      <vt:lpstr>PowerPoint Presentation</vt:lpstr>
      <vt:lpstr>II. Milestone and Plan for next year</vt:lpstr>
      <vt:lpstr>II. Milestone and Plan for next year</vt:lpstr>
      <vt:lpstr>II. Milestone and Plan for next year</vt:lpstr>
      <vt:lpstr>II. Milestone and Plan for next year</vt:lpstr>
      <vt:lpstr>PowerPoint Presentation</vt:lpstr>
      <vt:lpstr>III. Achievement</vt:lpstr>
      <vt:lpstr>PowerPoint Presentation</vt:lpstr>
      <vt:lpstr>IV. Difficulties and Countermeasures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Truc Trung. Nguyen</dc:creator>
  <cp:lastModifiedBy>Tri Quoc. Ho</cp:lastModifiedBy>
  <cp:revision>519</cp:revision>
  <dcterms:created xsi:type="dcterms:W3CDTF">2015-10-21T02:40:41Z</dcterms:created>
  <dcterms:modified xsi:type="dcterms:W3CDTF">2018-04-16T10:03:12Z</dcterms:modified>
</cp:coreProperties>
</file>