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916" autoAdjust="0"/>
  </p:normalViewPr>
  <p:slideViewPr>
    <p:cSldViewPr snapToGrid="0">
      <p:cViewPr varScale="1">
        <p:scale>
          <a:sx n="49" d="100"/>
          <a:sy n="49" d="100"/>
        </p:scale>
        <p:origin x="14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B5F82-1629-43AE-8F91-AF74F701E0BD}" type="datetimeFigureOut">
              <a:rPr lang="en-US" smtClean="0"/>
              <a:t>6/9/2017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736EA-0372-46F0-AE01-85C1ED75C7FB}" type="slidenum">
              <a:rPr lang="en-US" smtClean="0"/>
              <a:t>‹#›</a:t>
            </a:fld>
            <a:endParaRPr lang="en-US"/>
          </a:p>
        </p:txBody>
      </p:sp>
    </p:spTree>
    <p:extLst>
      <p:ext uri="{BB962C8B-B14F-4D97-AF65-F5344CB8AC3E}">
        <p14:creationId xmlns:p14="http://schemas.microsoft.com/office/powerpoint/2010/main" val="17499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3</a:t>
            </a:fld>
            <a:endParaRPr lang="en-US"/>
          </a:p>
        </p:txBody>
      </p:sp>
    </p:spTree>
    <p:extLst>
      <p:ext uri="{BB962C8B-B14F-4D97-AF65-F5344CB8AC3E}">
        <p14:creationId xmlns:p14="http://schemas.microsoft.com/office/powerpoint/2010/main" val="3304067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SMC = 1 :</a:t>
            </a:r>
            <a:r>
              <a:rPr lang="en-US" baseline="0" dirty="0" smtClean="0"/>
              <a:t> clock </a:t>
            </a:r>
            <a:r>
              <a:rPr lang="en-US" baseline="0" dirty="0" err="1" smtClean="0"/>
              <a:t>đc</a:t>
            </a:r>
            <a:r>
              <a:rPr lang="en-US" baseline="0" dirty="0" smtClean="0"/>
              <a:t> </a:t>
            </a:r>
            <a:r>
              <a:rPr lang="en-US" baseline="0" dirty="0" err="1" smtClean="0"/>
              <a:t>cung</a:t>
            </a:r>
            <a:r>
              <a:rPr lang="en-US" baseline="0" dirty="0" smtClean="0"/>
              <a:t> cap </a:t>
            </a:r>
            <a:r>
              <a:rPr lang="en-US" baseline="0" dirty="0" err="1" smtClean="0"/>
              <a:t>cho</a:t>
            </a:r>
            <a:r>
              <a:rPr lang="en-US" baseline="0" dirty="0" smtClean="0"/>
              <a:t> shift mode</a:t>
            </a:r>
          </a:p>
          <a:p>
            <a:r>
              <a:rPr lang="en-US" baseline="0" dirty="0" smtClean="0"/>
              <a:t>SMC = 0 : capture mode </a:t>
            </a:r>
            <a:r>
              <a:rPr lang="en-US" baseline="0" dirty="0" err="1" smtClean="0"/>
              <a:t>va</a:t>
            </a:r>
            <a:r>
              <a:rPr lang="en-US" baseline="0" dirty="0" smtClean="0"/>
              <a:t> clock dc </a:t>
            </a:r>
            <a:r>
              <a:rPr lang="en-US" baseline="0" dirty="0" err="1" smtClean="0"/>
              <a:t>dieu</a:t>
            </a:r>
            <a:r>
              <a:rPr lang="en-US" baseline="0" dirty="0" smtClean="0"/>
              <a:t> </a:t>
            </a:r>
            <a:r>
              <a:rPr lang="en-US" baseline="0" dirty="0" err="1" smtClean="0"/>
              <a:t>khien</a:t>
            </a:r>
            <a:endParaRPr lang="en-US"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12</a:t>
            </a:fld>
            <a:endParaRPr lang="en-US"/>
          </a:p>
        </p:txBody>
      </p:sp>
    </p:spTree>
    <p:extLst>
      <p:ext uri="{BB962C8B-B14F-4D97-AF65-F5344CB8AC3E}">
        <p14:creationId xmlns:p14="http://schemas.microsoft.com/office/powerpoint/2010/main" val="643551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SMC = 1 :</a:t>
            </a:r>
            <a:r>
              <a:rPr lang="en-US" baseline="0" dirty="0" smtClean="0"/>
              <a:t> clock </a:t>
            </a:r>
            <a:r>
              <a:rPr lang="en-US" baseline="0" dirty="0" err="1" smtClean="0"/>
              <a:t>đc</a:t>
            </a:r>
            <a:r>
              <a:rPr lang="en-US" baseline="0" dirty="0" smtClean="0"/>
              <a:t> </a:t>
            </a:r>
            <a:r>
              <a:rPr lang="en-US" baseline="0" dirty="0" err="1" smtClean="0"/>
              <a:t>cung</a:t>
            </a:r>
            <a:r>
              <a:rPr lang="en-US" baseline="0" dirty="0" smtClean="0"/>
              <a:t> cap </a:t>
            </a:r>
            <a:r>
              <a:rPr lang="en-US" baseline="0" dirty="0" err="1" smtClean="0"/>
              <a:t>cho</a:t>
            </a:r>
            <a:r>
              <a:rPr lang="en-US" baseline="0" dirty="0" smtClean="0"/>
              <a:t> shift mode</a:t>
            </a:r>
          </a:p>
          <a:p>
            <a:r>
              <a:rPr lang="en-US" baseline="0" dirty="0" smtClean="0"/>
              <a:t>SMC = 0 : capture mode </a:t>
            </a:r>
            <a:r>
              <a:rPr lang="en-US" baseline="0" dirty="0" err="1" smtClean="0"/>
              <a:t>va</a:t>
            </a:r>
            <a:r>
              <a:rPr lang="en-US" baseline="0" dirty="0" smtClean="0"/>
              <a:t> clock dc </a:t>
            </a:r>
            <a:r>
              <a:rPr lang="en-US" baseline="0" dirty="0" err="1" smtClean="0"/>
              <a:t>dieu</a:t>
            </a:r>
            <a:r>
              <a:rPr lang="en-US" baseline="0" dirty="0" smtClean="0"/>
              <a:t> </a:t>
            </a:r>
            <a:r>
              <a:rPr lang="en-US" baseline="0" dirty="0" err="1" smtClean="0"/>
              <a:t>khien</a:t>
            </a:r>
            <a:endParaRPr lang="en-US" baseline="0" dirty="0" smtClean="0"/>
          </a:p>
          <a:p>
            <a:r>
              <a:rPr lang="en-US" baseline="0" dirty="0" err="1" smtClean="0"/>
              <a:t>Clk</a:t>
            </a:r>
            <a:r>
              <a:rPr lang="en-US" baseline="0" dirty="0" smtClean="0"/>
              <a:t> </a:t>
            </a:r>
            <a:r>
              <a:rPr lang="en-US" baseline="0" dirty="0" err="1" smtClean="0"/>
              <a:t>đảo</a:t>
            </a:r>
            <a:r>
              <a:rPr lang="en-US" baseline="0" dirty="0" smtClean="0"/>
              <a:t> </a:t>
            </a:r>
            <a:r>
              <a:rPr lang="en-US" baseline="0" dirty="0" err="1" smtClean="0"/>
              <a:t>bị</a:t>
            </a:r>
            <a:r>
              <a:rPr lang="en-US" baseline="0" dirty="0" smtClean="0"/>
              <a:t> </a:t>
            </a:r>
            <a:r>
              <a:rPr lang="en-US" baseline="0" dirty="0" err="1" smtClean="0"/>
              <a:t>cấm</a:t>
            </a:r>
            <a:r>
              <a:rPr lang="en-US" baseline="0" dirty="0" smtClean="0"/>
              <a:t> </a:t>
            </a:r>
            <a:r>
              <a:rPr lang="en-US" baseline="0" dirty="0" err="1" smtClean="0"/>
              <a:t>làm</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con </a:t>
            </a:r>
            <a:r>
              <a:rPr lang="en-US" baseline="0" dirty="0" err="1" smtClean="0"/>
              <a:t>scanFF</a:t>
            </a:r>
            <a:r>
              <a:rPr lang="en-US" baseline="0" dirty="0" smtClean="0"/>
              <a:t> </a:t>
            </a:r>
            <a:r>
              <a:rPr lang="en-US" baseline="0" dirty="0" err="1" smtClean="0"/>
              <a:t>sau</a:t>
            </a:r>
            <a:r>
              <a:rPr lang="en-US" baseline="0" dirty="0" smtClean="0"/>
              <a:t> </a:t>
            </a:r>
            <a:r>
              <a:rPr lang="en-US" baseline="0" dirty="0" err="1" smtClean="0"/>
              <a:t>ko</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13</a:t>
            </a:fld>
            <a:endParaRPr lang="en-US"/>
          </a:p>
        </p:txBody>
      </p:sp>
    </p:spTree>
    <p:extLst>
      <p:ext uri="{BB962C8B-B14F-4D97-AF65-F5344CB8AC3E}">
        <p14:creationId xmlns:p14="http://schemas.microsoft.com/office/powerpoint/2010/main" val="230468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SMC = 1 :</a:t>
            </a:r>
            <a:r>
              <a:rPr lang="en-US" baseline="0" dirty="0" smtClean="0"/>
              <a:t> clock </a:t>
            </a:r>
            <a:r>
              <a:rPr lang="en-US" baseline="0" dirty="0" err="1" smtClean="0"/>
              <a:t>đc</a:t>
            </a:r>
            <a:r>
              <a:rPr lang="en-US" baseline="0" dirty="0" smtClean="0"/>
              <a:t> </a:t>
            </a:r>
            <a:r>
              <a:rPr lang="en-US" baseline="0" dirty="0" err="1" smtClean="0"/>
              <a:t>cung</a:t>
            </a:r>
            <a:r>
              <a:rPr lang="en-US" baseline="0" dirty="0" smtClean="0"/>
              <a:t> cap </a:t>
            </a:r>
            <a:r>
              <a:rPr lang="en-US" baseline="0" dirty="0" err="1" smtClean="0"/>
              <a:t>cho</a:t>
            </a:r>
            <a:r>
              <a:rPr lang="en-US" baseline="0" dirty="0" smtClean="0"/>
              <a:t> shift mode</a:t>
            </a:r>
          </a:p>
          <a:p>
            <a:r>
              <a:rPr lang="en-US" baseline="0" dirty="0" smtClean="0"/>
              <a:t>SMC = 0 : capture mode </a:t>
            </a:r>
            <a:r>
              <a:rPr lang="en-US" baseline="0" dirty="0" err="1" smtClean="0"/>
              <a:t>va</a:t>
            </a:r>
            <a:r>
              <a:rPr lang="en-US" baseline="0" dirty="0" smtClean="0"/>
              <a:t> clock dc </a:t>
            </a:r>
            <a:r>
              <a:rPr lang="en-US" baseline="0" dirty="0" err="1" smtClean="0"/>
              <a:t>dieu</a:t>
            </a:r>
            <a:r>
              <a:rPr lang="en-US" baseline="0" dirty="0" smtClean="0"/>
              <a:t> </a:t>
            </a:r>
            <a:r>
              <a:rPr lang="en-US" baseline="0" dirty="0" err="1" smtClean="0"/>
              <a:t>khien</a:t>
            </a:r>
            <a:endParaRPr lang="en-US"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14</a:t>
            </a:fld>
            <a:endParaRPr lang="en-US"/>
          </a:p>
        </p:txBody>
      </p:sp>
    </p:spTree>
    <p:extLst>
      <p:ext uri="{BB962C8B-B14F-4D97-AF65-F5344CB8AC3E}">
        <p14:creationId xmlns:p14="http://schemas.microsoft.com/office/powerpoint/2010/main" val="429163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a:t>
            </a:r>
            <a:r>
              <a:rPr lang="en-US" dirty="0" err="1" smtClean="0"/>
              <a:t>tinh</a:t>
            </a:r>
            <a:r>
              <a:rPr lang="en-US" dirty="0" smtClean="0"/>
              <a:t> co </a:t>
            </a:r>
            <a:r>
              <a:rPr lang="en-US" dirty="0" err="1" smtClean="0"/>
              <a:t>xay</a:t>
            </a:r>
            <a:r>
              <a:rPr lang="en-US" dirty="0" smtClean="0"/>
              <a:t> </a:t>
            </a:r>
            <a:r>
              <a:rPr lang="en-US" dirty="0" err="1" smtClean="0"/>
              <a:t>ra</a:t>
            </a:r>
            <a:endParaRPr lang="en-US" dirty="0"/>
          </a:p>
        </p:txBody>
      </p:sp>
      <p:sp>
        <p:nvSpPr>
          <p:cNvPr id="4" name="Slide Number Placeholder 3"/>
          <p:cNvSpPr>
            <a:spLocks noGrp="1"/>
          </p:cNvSpPr>
          <p:nvPr>
            <p:ph type="sldNum" sz="quarter" idx="10"/>
          </p:nvPr>
        </p:nvSpPr>
        <p:spPr/>
        <p:txBody>
          <a:bodyPr/>
          <a:lstStyle/>
          <a:p>
            <a:fld id="{9EBD9030-A87B-4281-90C2-88C353C9EDAE}" type="slidenum">
              <a:rPr lang="en-US" altLang="ja-JP" smtClean="0"/>
              <a:pPr/>
              <a:t>50</a:t>
            </a:fld>
            <a:endParaRPr lang="en-US" altLang="ja-JP" dirty="0"/>
          </a:p>
        </p:txBody>
      </p:sp>
    </p:spTree>
    <p:extLst>
      <p:ext uri="{BB962C8B-B14F-4D97-AF65-F5344CB8AC3E}">
        <p14:creationId xmlns:p14="http://schemas.microsoft.com/office/powerpoint/2010/main" val="130765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a:t>
            </a:r>
            <a:r>
              <a:rPr lang="en-US" dirty="0" err="1" smtClean="0"/>
              <a:t>tinh</a:t>
            </a:r>
            <a:r>
              <a:rPr lang="en-US" dirty="0" smtClean="0"/>
              <a:t> co </a:t>
            </a:r>
            <a:r>
              <a:rPr lang="en-US" dirty="0" err="1" smtClean="0"/>
              <a:t>xay</a:t>
            </a:r>
            <a:r>
              <a:rPr lang="en-US" dirty="0" smtClean="0"/>
              <a:t> </a:t>
            </a:r>
            <a:r>
              <a:rPr lang="en-US" dirty="0" err="1" smtClean="0"/>
              <a:t>ra</a:t>
            </a:r>
            <a:endParaRPr lang="en-US" dirty="0"/>
          </a:p>
        </p:txBody>
      </p:sp>
      <p:sp>
        <p:nvSpPr>
          <p:cNvPr id="4" name="Slide Number Placeholder 3"/>
          <p:cNvSpPr>
            <a:spLocks noGrp="1"/>
          </p:cNvSpPr>
          <p:nvPr>
            <p:ph type="sldNum" sz="quarter" idx="10"/>
          </p:nvPr>
        </p:nvSpPr>
        <p:spPr/>
        <p:txBody>
          <a:bodyPr/>
          <a:lstStyle/>
          <a:p>
            <a:fld id="{9EBD9030-A87B-4281-90C2-88C353C9EDAE}" type="slidenum">
              <a:rPr lang="en-US" altLang="ja-JP" smtClean="0"/>
              <a:pPr/>
              <a:t>51</a:t>
            </a:fld>
            <a:endParaRPr lang="en-US" altLang="ja-JP" dirty="0"/>
          </a:p>
        </p:txBody>
      </p:sp>
    </p:spTree>
    <p:extLst>
      <p:ext uri="{BB962C8B-B14F-4D97-AF65-F5344CB8AC3E}">
        <p14:creationId xmlns:p14="http://schemas.microsoft.com/office/powerpoint/2010/main" val="1116225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a:t>
            </a:r>
            <a:r>
              <a:rPr lang="en-US" dirty="0" err="1" smtClean="0"/>
              <a:t>tinh</a:t>
            </a:r>
            <a:r>
              <a:rPr lang="en-US" dirty="0" smtClean="0"/>
              <a:t> co </a:t>
            </a:r>
            <a:r>
              <a:rPr lang="en-US" dirty="0" err="1" smtClean="0"/>
              <a:t>xay</a:t>
            </a:r>
            <a:r>
              <a:rPr lang="en-US" dirty="0" smtClean="0"/>
              <a:t> </a:t>
            </a:r>
            <a:r>
              <a:rPr lang="en-US" dirty="0" err="1" smtClean="0"/>
              <a:t>ra</a:t>
            </a:r>
            <a:endParaRPr lang="en-US" dirty="0"/>
          </a:p>
        </p:txBody>
      </p:sp>
      <p:sp>
        <p:nvSpPr>
          <p:cNvPr id="4" name="Slide Number Placeholder 3"/>
          <p:cNvSpPr>
            <a:spLocks noGrp="1"/>
          </p:cNvSpPr>
          <p:nvPr>
            <p:ph type="sldNum" sz="quarter" idx="10"/>
          </p:nvPr>
        </p:nvSpPr>
        <p:spPr/>
        <p:txBody>
          <a:bodyPr/>
          <a:lstStyle/>
          <a:p>
            <a:fld id="{9EBD9030-A87B-4281-90C2-88C353C9EDAE}" type="slidenum">
              <a:rPr lang="en-US" altLang="ja-JP" smtClean="0"/>
              <a:pPr/>
              <a:t>52</a:t>
            </a:fld>
            <a:endParaRPr lang="en-US" altLang="ja-JP" dirty="0"/>
          </a:p>
        </p:txBody>
      </p:sp>
    </p:spTree>
    <p:extLst>
      <p:ext uri="{BB962C8B-B14F-4D97-AF65-F5344CB8AC3E}">
        <p14:creationId xmlns:p14="http://schemas.microsoft.com/office/powerpoint/2010/main" val="1977475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a:t>
            </a:r>
            <a:r>
              <a:rPr lang="en-US" dirty="0" err="1" smtClean="0"/>
              <a:t>tinh</a:t>
            </a:r>
            <a:r>
              <a:rPr lang="en-US" dirty="0" smtClean="0"/>
              <a:t> co </a:t>
            </a:r>
            <a:r>
              <a:rPr lang="en-US" dirty="0" err="1" smtClean="0"/>
              <a:t>xay</a:t>
            </a:r>
            <a:r>
              <a:rPr lang="en-US" dirty="0" smtClean="0"/>
              <a:t> </a:t>
            </a:r>
            <a:r>
              <a:rPr lang="en-US" dirty="0" err="1" smtClean="0"/>
              <a:t>ra</a:t>
            </a:r>
            <a:endParaRPr lang="en-US" dirty="0"/>
          </a:p>
        </p:txBody>
      </p:sp>
      <p:sp>
        <p:nvSpPr>
          <p:cNvPr id="4" name="Slide Number Placeholder 3"/>
          <p:cNvSpPr>
            <a:spLocks noGrp="1"/>
          </p:cNvSpPr>
          <p:nvPr>
            <p:ph type="sldNum" sz="quarter" idx="10"/>
          </p:nvPr>
        </p:nvSpPr>
        <p:spPr/>
        <p:txBody>
          <a:bodyPr/>
          <a:lstStyle/>
          <a:p>
            <a:fld id="{9EBD9030-A87B-4281-90C2-88C353C9EDAE}" type="slidenum">
              <a:rPr lang="en-US" altLang="ja-JP" smtClean="0"/>
              <a:pPr/>
              <a:t>53</a:t>
            </a:fld>
            <a:endParaRPr lang="en-US" altLang="ja-JP" dirty="0"/>
          </a:p>
        </p:txBody>
      </p:sp>
    </p:spTree>
    <p:extLst>
      <p:ext uri="{BB962C8B-B14F-4D97-AF65-F5344CB8AC3E}">
        <p14:creationId xmlns:p14="http://schemas.microsoft.com/office/powerpoint/2010/main" val="2121932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du </a:t>
            </a:r>
            <a:r>
              <a:rPr lang="en-US" baseline="0" dirty="0" err="1" smtClean="0"/>
              <a:t>chan</a:t>
            </a:r>
            <a:r>
              <a:rPr lang="en-US" baseline="0" dirty="0" smtClean="0"/>
              <a:t> CEN </a:t>
            </a:r>
            <a:r>
              <a:rPr lang="en-US" baseline="0" dirty="0" err="1" smtClean="0"/>
              <a:t>noi</a:t>
            </a:r>
            <a:r>
              <a:rPr lang="en-US" baseline="0" dirty="0" smtClean="0"/>
              <a:t> </a:t>
            </a:r>
            <a:r>
              <a:rPr lang="en-US" baseline="0" dirty="0" err="1" smtClean="0"/>
              <a:t>dat</a:t>
            </a:r>
            <a:r>
              <a:rPr lang="en-US" baseline="0" dirty="0" smtClean="0"/>
              <a:t> fixed 0. </a:t>
            </a:r>
            <a:r>
              <a:rPr lang="en-US" baseline="0" dirty="0" err="1" smtClean="0">
                <a:solidFill>
                  <a:srgbClr val="FF0000"/>
                </a:solidFill>
              </a:rPr>
              <a:t>ko</a:t>
            </a:r>
            <a:r>
              <a:rPr lang="en-US" baseline="0" dirty="0" smtClean="0">
                <a:solidFill>
                  <a:srgbClr val="FF0000"/>
                </a:solidFill>
              </a:rPr>
              <a:t> </a:t>
            </a:r>
            <a:r>
              <a:rPr lang="en-US" baseline="0" dirty="0" err="1" smtClean="0">
                <a:solidFill>
                  <a:srgbClr val="FF0000"/>
                </a:solidFill>
              </a:rPr>
              <a:t>sua</a:t>
            </a:r>
            <a:r>
              <a:rPr lang="en-US" baseline="0" dirty="0" smtClean="0">
                <a:solidFill>
                  <a:srgbClr val="FF0000"/>
                </a:solidFill>
              </a:rPr>
              <a:t> dc, </a:t>
            </a:r>
            <a:r>
              <a:rPr lang="en-US" baseline="0" dirty="0" err="1" smtClean="0">
                <a:solidFill>
                  <a:srgbClr val="FF0000"/>
                </a:solidFill>
              </a:rPr>
              <a:t>va</a:t>
            </a:r>
            <a:r>
              <a:rPr lang="en-US" baseline="0" dirty="0" smtClean="0">
                <a:solidFill>
                  <a:srgbClr val="FF0000"/>
                </a:solidFill>
              </a:rPr>
              <a:t> </a:t>
            </a:r>
            <a:r>
              <a:rPr lang="en-US" baseline="0" dirty="0" smtClean="0"/>
              <a:t>FF bi fix 0-&gt;&gt; </a:t>
            </a:r>
            <a:r>
              <a:rPr lang="en-US" baseline="0" dirty="0" err="1" smtClean="0"/>
              <a:t>ko</a:t>
            </a:r>
            <a:r>
              <a:rPr lang="en-US" baseline="0" dirty="0" smtClean="0"/>
              <a:t> detect dc </a:t>
            </a:r>
            <a:r>
              <a:rPr lang="en-US" baseline="0" dirty="0" err="1" smtClean="0"/>
              <a:t>lỗi</a:t>
            </a:r>
            <a:r>
              <a:rPr lang="en-US" baseline="0" dirty="0" smtClean="0"/>
              <a:t> </a:t>
            </a:r>
            <a:r>
              <a:rPr lang="en-US" baseline="0" dirty="0" err="1" smtClean="0"/>
              <a:t>chỗ</a:t>
            </a:r>
            <a:r>
              <a:rPr lang="en-US" baseline="0" dirty="0" smtClean="0"/>
              <a:t> </a:t>
            </a:r>
            <a:r>
              <a:rPr lang="en-US" baseline="0" dirty="0" err="1" smtClean="0"/>
              <a:t>chân</a:t>
            </a:r>
            <a:r>
              <a:rPr lang="en-US" baseline="0" dirty="0" smtClean="0"/>
              <a:t> D FF </a:t>
            </a:r>
            <a:r>
              <a:rPr lang="en-US" baseline="0" dirty="0" err="1" smtClean="0"/>
              <a:t>nối</a:t>
            </a:r>
            <a:r>
              <a:rPr lang="en-US" baseline="0" dirty="0" smtClean="0"/>
              <a:t> </a:t>
            </a:r>
            <a:r>
              <a:rPr lang="en-US" baseline="0" dirty="0" err="1" smtClean="0"/>
              <a:t>sau</a:t>
            </a:r>
            <a:r>
              <a:rPr lang="en-US" baseline="0" dirty="0" smtClean="0"/>
              <a:t> GTD. </a:t>
            </a:r>
            <a:r>
              <a:rPr lang="en-US" baseline="0" dirty="0" err="1" smtClean="0"/>
              <a:t>Và</a:t>
            </a:r>
            <a:r>
              <a:rPr lang="en-US" baseline="0" dirty="0" smtClean="0"/>
              <a:t> </a:t>
            </a:r>
            <a:r>
              <a:rPr lang="en-US" baseline="0" dirty="0" err="1" smtClean="0"/>
              <a:t>giảm</a:t>
            </a:r>
            <a:r>
              <a:rPr lang="en-US" baseline="0" dirty="0" smtClean="0"/>
              <a:t> coverage.</a:t>
            </a:r>
          </a:p>
          <a:p>
            <a:r>
              <a:rPr lang="en-US" baseline="0" dirty="0" smtClean="0"/>
              <a:t>Discuss FE </a:t>
            </a:r>
            <a:r>
              <a:rPr lang="en-US" baseline="0" dirty="0" err="1" smtClean="0"/>
              <a:t>nếu</a:t>
            </a:r>
            <a:r>
              <a:rPr lang="en-US" baseline="0" dirty="0" smtClean="0"/>
              <a:t> </a:t>
            </a:r>
            <a:r>
              <a:rPr lang="en-US" baseline="0" dirty="0" err="1" smtClean="0"/>
              <a:t>gặp</a:t>
            </a:r>
            <a:r>
              <a:rPr lang="en-US" baseline="0" dirty="0" smtClean="0"/>
              <a:t> </a:t>
            </a:r>
            <a:r>
              <a:rPr lang="en-US" baseline="0" dirty="0" err="1" smtClean="0"/>
              <a:t>nhiều</a:t>
            </a:r>
            <a:r>
              <a:rPr lang="en-US" baseline="0" dirty="0" smtClean="0"/>
              <a:t> </a:t>
            </a:r>
            <a:r>
              <a:rPr lang="en-US" baseline="0" dirty="0" err="1" smtClean="0"/>
              <a:t>lỗi</a:t>
            </a:r>
            <a:r>
              <a:rPr lang="en-US" baseline="0" dirty="0" smtClean="0"/>
              <a:t>.</a:t>
            </a:r>
          </a:p>
          <a:p>
            <a:r>
              <a:rPr lang="en-US" baseline="0" dirty="0" smtClean="0"/>
              <a:t>Hay </a:t>
            </a:r>
            <a:r>
              <a:rPr lang="en-US" baseline="0" dirty="0" err="1" smtClean="0"/>
              <a:t>gặp</a:t>
            </a:r>
            <a:endParaRPr lang="en-US" baseline="0" dirty="0" smtClean="0"/>
          </a:p>
          <a:p>
            <a:r>
              <a:rPr lang="en-US" baseline="0" dirty="0" err="1" smtClean="0"/>
              <a:t>Nguyên</a:t>
            </a:r>
            <a:r>
              <a:rPr lang="en-US" baseline="0" dirty="0" smtClean="0"/>
              <a:t> </a:t>
            </a:r>
            <a:r>
              <a:rPr lang="en-US" baseline="0" dirty="0" err="1" smtClean="0"/>
              <a:t>nhân</a:t>
            </a:r>
            <a:r>
              <a:rPr lang="en-US" baseline="0" dirty="0" smtClean="0"/>
              <a:t> : </a:t>
            </a:r>
            <a:r>
              <a:rPr lang="en-US" baseline="0" dirty="0" err="1" smtClean="0"/>
              <a:t>Chân</a:t>
            </a:r>
            <a:r>
              <a:rPr lang="en-US" baseline="0" dirty="0" smtClean="0"/>
              <a:t> CEN</a:t>
            </a:r>
          </a:p>
          <a:p>
            <a:r>
              <a:rPr lang="en-US" baseline="0" dirty="0" err="1" smtClean="0"/>
              <a:t>Hậu</a:t>
            </a:r>
            <a:r>
              <a:rPr lang="en-US" baseline="0" dirty="0" smtClean="0"/>
              <a:t> </a:t>
            </a:r>
            <a:r>
              <a:rPr lang="en-US" baseline="0" dirty="0" err="1" smtClean="0"/>
              <a:t>quả</a:t>
            </a:r>
            <a:r>
              <a:rPr lang="en-US" baseline="0" dirty="0" smtClean="0"/>
              <a:t> : </a:t>
            </a:r>
            <a:r>
              <a:rPr lang="en-US" baseline="0" dirty="0" err="1" smtClean="0"/>
              <a:t>ko</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4</a:t>
            </a:fld>
            <a:endParaRPr lang="en-US"/>
          </a:p>
        </p:txBody>
      </p:sp>
    </p:spTree>
    <p:extLst>
      <p:ext uri="{BB962C8B-B14F-4D97-AF65-F5344CB8AC3E}">
        <p14:creationId xmlns:p14="http://schemas.microsoft.com/office/powerpoint/2010/main" val="169779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a:t>
            </a:r>
            <a:r>
              <a:rPr lang="en-US" baseline="0" dirty="0" smtClean="0"/>
              <a:t> : SMC fixed 1</a:t>
            </a:r>
          </a:p>
          <a:p>
            <a:r>
              <a:rPr lang="en-US" baseline="0" dirty="0" err="1" smtClean="0"/>
              <a:t>Ko</a:t>
            </a:r>
            <a:r>
              <a:rPr lang="en-US" baseline="0" dirty="0" smtClean="0"/>
              <a:t> detect </a:t>
            </a:r>
            <a:r>
              <a:rPr lang="en-US" baseline="0" dirty="0" err="1" smtClean="0"/>
              <a:t>đc</a:t>
            </a:r>
            <a:r>
              <a:rPr lang="en-US" baseline="0" dirty="0" smtClean="0"/>
              <a:t> logic </a:t>
            </a:r>
            <a:r>
              <a:rPr lang="en-US" baseline="0" dirty="0" err="1" smtClean="0"/>
              <a:t>chân</a:t>
            </a:r>
            <a:r>
              <a:rPr lang="en-US" baseline="0" dirty="0" smtClean="0"/>
              <a:t> CEN </a:t>
            </a:r>
            <a:r>
              <a:rPr lang="en-US" baseline="0" dirty="0" err="1" smtClean="0"/>
              <a:t>và</a:t>
            </a:r>
            <a:r>
              <a:rPr lang="en-US" baseline="0" dirty="0" smtClean="0"/>
              <a:t> </a:t>
            </a:r>
            <a:r>
              <a:rPr lang="en-US" baseline="0" dirty="0" err="1" smtClean="0"/>
              <a:t>lảm</a:t>
            </a:r>
            <a:r>
              <a:rPr lang="en-US" baseline="0" dirty="0" smtClean="0"/>
              <a:t> </a:t>
            </a:r>
            <a:r>
              <a:rPr lang="en-US" baseline="0" dirty="0" err="1" smtClean="0"/>
              <a:t>giảm</a:t>
            </a:r>
            <a:r>
              <a:rPr lang="en-US" baseline="0" dirty="0" smtClean="0"/>
              <a:t> coverage</a:t>
            </a:r>
          </a:p>
          <a:p>
            <a:r>
              <a:rPr lang="en-US" baseline="0" dirty="0" err="1" smtClean="0"/>
              <a:t>Ko</a:t>
            </a:r>
            <a:r>
              <a:rPr lang="en-US" baseline="0" dirty="0" smtClean="0"/>
              <a:t> </a:t>
            </a:r>
            <a:r>
              <a:rPr lang="en-US" baseline="0" dirty="0" err="1" smtClean="0"/>
              <a:t>sửa</a:t>
            </a:r>
            <a:r>
              <a:rPr lang="en-US" baseline="0" dirty="0" smtClean="0"/>
              <a:t> </a:t>
            </a:r>
            <a:r>
              <a:rPr lang="en-US" baseline="0" dirty="0" err="1" smtClean="0"/>
              <a:t>đc</a:t>
            </a:r>
            <a:r>
              <a:rPr lang="en-US" baseline="0" dirty="0" smtClean="0"/>
              <a:t>. Do cannot connect </a:t>
            </a:r>
            <a:endParaRPr lang="en-US" dirty="0"/>
          </a:p>
        </p:txBody>
      </p:sp>
      <p:sp>
        <p:nvSpPr>
          <p:cNvPr id="4" name="Slide Number Placeholder 3"/>
          <p:cNvSpPr>
            <a:spLocks noGrp="1"/>
          </p:cNvSpPr>
          <p:nvPr>
            <p:ph type="sldNum" sz="quarter" idx="10"/>
          </p:nvPr>
        </p:nvSpPr>
        <p:spPr/>
        <p:txBody>
          <a:bodyPr/>
          <a:lstStyle/>
          <a:p>
            <a:fld id="{E17736EA-0372-46F0-AE01-85C1ED75C7FB}" type="slidenum">
              <a:rPr lang="en-US" smtClean="0"/>
              <a:t>5</a:t>
            </a:fld>
            <a:endParaRPr lang="en-US"/>
          </a:p>
        </p:txBody>
      </p:sp>
    </p:spTree>
    <p:extLst>
      <p:ext uri="{BB962C8B-B14F-4D97-AF65-F5344CB8AC3E}">
        <p14:creationId xmlns:p14="http://schemas.microsoft.com/office/powerpoint/2010/main" val="1049397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SMC = 1 :</a:t>
            </a:r>
            <a:r>
              <a:rPr lang="en-US" baseline="0" dirty="0" smtClean="0"/>
              <a:t> clock </a:t>
            </a:r>
            <a:r>
              <a:rPr lang="en-US" baseline="0" dirty="0" err="1" smtClean="0"/>
              <a:t>đc</a:t>
            </a:r>
            <a:r>
              <a:rPr lang="en-US" baseline="0" dirty="0" smtClean="0"/>
              <a:t> </a:t>
            </a:r>
            <a:r>
              <a:rPr lang="en-US" baseline="0" dirty="0" err="1" smtClean="0"/>
              <a:t>cung</a:t>
            </a:r>
            <a:r>
              <a:rPr lang="en-US" baseline="0" dirty="0" smtClean="0"/>
              <a:t> cap </a:t>
            </a:r>
            <a:r>
              <a:rPr lang="en-US" baseline="0" dirty="0" err="1" smtClean="0"/>
              <a:t>cho</a:t>
            </a:r>
            <a:r>
              <a:rPr lang="en-US" baseline="0" dirty="0" smtClean="0"/>
              <a:t> shift mode</a:t>
            </a:r>
          </a:p>
          <a:p>
            <a:r>
              <a:rPr lang="en-US" baseline="0" dirty="0" smtClean="0"/>
              <a:t>SMC </a:t>
            </a:r>
            <a:r>
              <a:rPr lang="en-US" baseline="0" dirty="0" smtClean="0"/>
              <a:t>= 0 : capture mode </a:t>
            </a:r>
            <a:r>
              <a:rPr lang="en-US" baseline="0" dirty="0" err="1" smtClean="0"/>
              <a:t>va</a:t>
            </a:r>
            <a:r>
              <a:rPr lang="en-US" baseline="0" dirty="0" smtClean="0"/>
              <a:t> clock dc </a:t>
            </a:r>
            <a:r>
              <a:rPr lang="en-US" baseline="0" dirty="0" err="1" smtClean="0"/>
              <a:t>dieu</a:t>
            </a:r>
            <a:r>
              <a:rPr lang="en-US" baseline="0" dirty="0" smtClean="0"/>
              <a:t> </a:t>
            </a:r>
            <a:r>
              <a:rPr lang="en-US" baseline="0" dirty="0" err="1" smtClean="0"/>
              <a:t>khien</a:t>
            </a:r>
            <a:endParaRPr lang="en-US" baseline="0" dirty="0" smtClean="0"/>
          </a:p>
          <a:p>
            <a:r>
              <a:rPr lang="en-US" dirty="0" err="1" smtClean="0"/>
              <a:t>Giống</a:t>
            </a:r>
            <a:r>
              <a:rPr lang="en-US" baseline="0" dirty="0" smtClean="0"/>
              <a:t> </a:t>
            </a:r>
            <a:r>
              <a:rPr lang="en-US" baseline="0" dirty="0" err="1" smtClean="0"/>
              <a:t>số</a:t>
            </a:r>
            <a:r>
              <a:rPr lang="en-US" baseline="0" dirty="0" smtClean="0"/>
              <a:t> 4 </a:t>
            </a:r>
            <a:r>
              <a:rPr lang="en-US" baseline="0" dirty="0" err="1" smtClean="0"/>
              <a:t>nhưng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a:t>
            </a:r>
            <a:r>
              <a:rPr lang="en-US" baseline="0" dirty="0" smtClean="0"/>
              <a:t> </a:t>
            </a:r>
            <a:r>
              <a:rPr lang="en-US" baseline="0" dirty="0" err="1" smtClean="0"/>
              <a:t>noiis</a:t>
            </a:r>
            <a:r>
              <a:rPr lang="en-US" baseline="0" dirty="0" smtClean="0"/>
              <a:t> vs </a:t>
            </a:r>
            <a:r>
              <a:rPr lang="en-US" baseline="0" dirty="0" err="1" smtClean="0"/>
              <a:t>chân</a:t>
            </a:r>
            <a:r>
              <a:rPr lang="en-US" baseline="0" dirty="0" smtClean="0"/>
              <a:t> SENG </a:t>
            </a:r>
            <a:r>
              <a:rPr lang="en-US" baseline="0" dirty="0" err="1" smtClean="0"/>
              <a:t>của</a:t>
            </a:r>
            <a:r>
              <a:rPr lang="en-US" baseline="0" dirty="0" smtClean="0"/>
              <a:t> SENGEN.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customer </a:t>
            </a:r>
            <a:r>
              <a:rPr lang="en-US" baseline="0" dirty="0" err="1" smtClean="0"/>
              <a:t>yêu</a:t>
            </a:r>
            <a:r>
              <a:rPr lang="en-US" baseline="0" dirty="0" smtClean="0"/>
              <a:t> </a:t>
            </a:r>
            <a:r>
              <a:rPr lang="en-US" baseline="0" dirty="0" err="1" smtClean="0"/>
              <a:t>cầu</a:t>
            </a:r>
            <a:r>
              <a:rPr lang="en-US" baseline="0" dirty="0" smtClean="0"/>
              <a:t> coverage</a:t>
            </a:r>
            <a:endParaRPr lang="en-US"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6</a:t>
            </a:fld>
            <a:endParaRPr lang="en-US"/>
          </a:p>
        </p:txBody>
      </p:sp>
    </p:spTree>
    <p:extLst>
      <p:ext uri="{BB962C8B-B14F-4D97-AF65-F5344CB8AC3E}">
        <p14:creationId xmlns:p14="http://schemas.microsoft.com/office/powerpoint/2010/main" val="2173602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SMC = 1 :</a:t>
            </a:r>
            <a:r>
              <a:rPr lang="en-US" baseline="0" dirty="0" smtClean="0"/>
              <a:t> clock </a:t>
            </a:r>
            <a:r>
              <a:rPr lang="en-US" baseline="0" dirty="0" err="1" smtClean="0"/>
              <a:t>đc</a:t>
            </a:r>
            <a:r>
              <a:rPr lang="en-US" baseline="0" dirty="0" smtClean="0"/>
              <a:t> </a:t>
            </a:r>
            <a:r>
              <a:rPr lang="en-US" baseline="0" dirty="0" err="1" smtClean="0"/>
              <a:t>cung</a:t>
            </a:r>
            <a:r>
              <a:rPr lang="en-US" baseline="0" dirty="0" smtClean="0"/>
              <a:t> cap </a:t>
            </a:r>
            <a:r>
              <a:rPr lang="en-US" baseline="0" dirty="0" err="1" smtClean="0"/>
              <a:t>cho</a:t>
            </a:r>
            <a:r>
              <a:rPr lang="en-US" baseline="0" dirty="0" smtClean="0"/>
              <a:t> shift mode</a:t>
            </a:r>
          </a:p>
          <a:p>
            <a:r>
              <a:rPr lang="en-US" baseline="0" dirty="0" smtClean="0"/>
              <a:t>SMC = 0 : capture mode </a:t>
            </a:r>
            <a:r>
              <a:rPr lang="en-US" baseline="0" dirty="0" err="1" smtClean="0"/>
              <a:t>va</a:t>
            </a:r>
            <a:r>
              <a:rPr lang="en-US" baseline="0" dirty="0" smtClean="0"/>
              <a:t> clock dc </a:t>
            </a:r>
            <a:r>
              <a:rPr lang="en-US" baseline="0" dirty="0" err="1" smtClean="0"/>
              <a:t>dieu</a:t>
            </a:r>
            <a:r>
              <a:rPr lang="en-US" baseline="0" dirty="0" smtClean="0"/>
              <a:t> </a:t>
            </a:r>
            <a:r>
              <a:rPr lang="en-US" baseline="0" dirty="0" err="1" smtClean="0"/>
              <a:t>khien</a:t>
            </a:r>
            <a:endParaRPr lang="en-US" baseline="0" dirty="0" smtClean="0"/>
          </a:p>
          <a:p>
            <a:r>
              <a:rPr lang="en-US" baseline="0" dirty="0" err="1" smtClean="0"/>
              <a:t>Ko</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do con FF </a:t>
            </a:r>
            <a:r>
              <a:rPr lang="en-US" baseline="0" dirty="0" err="1" smtClean="0"/>
              <a:t>sau</a:t>
            </a:r>
            <a:r>
              <a:rPr lang="en-US" baseline="0" dirty="0" smtClean="0"/>
              <a:t> </a:t>
            </a:r>
            <a:r>
              <a:rPr lang="en-US" baseline="0" dirty="0" err="1" smtClean="0"/>
              <a:t>vẫn</a:t>
            </a:r>
            <a:r>
              <a:rPr lang="en-US" baseline="0" dirty="0" smtClean="0"/>
              <a:t> </a:t>
            </a:r>
            <a:r>
              <a:rPr lang="en-US" baseline="0" dirty="0" err="1" smtClean="0"/>
              <a:t>đủ</a:t>
            </a:r>
            <a:r>
              <a:rPr lang="en-US" baseline="0" dirty="0" smtClean="0"/>
              <a:t> 2 mode.</a:t>
            </a:r>
            <a:endParaRPr lang="en-US"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7</a:t>
            </a:fld>
            <a:endParaRPr lang="en-US"/>
          </a:p>
        </p:txBody>
      </p:sp>
    </p:spTree>
    <p:extLst>
      <p:ext uri="{BB962C8B-B14F-4D97-AF65-F5344CB8AC3E}">
        <p14:creationId xmlns:p14="http://schemas.microsoft.com/office/powerpoint/2010/main" val="2895512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SMC = 1 :</a:t>
            </a:r>
            <a:r>
              <a:rPr lang="en-US" baseline="0" dirty="0" smtClean="0"/>
              <a:t> clock </a:t>
            </a:r>
            <a:r>
              <a:rPr lang="en-US" baseline="0" dirty="0" err="1" smtClean="0"/>
              <a:t>đc</a:t>
            </a:r>
            <a:r>
              <a:rPr lang="en-US" baseline="0" dirty="0" smtClean="0"/>
              <a:t> </a:t>
            </a:r>
            <a:r>
              <a:rPr lang="en-US" baseline="0" dirty="0" err="1" smtClean="0"/>
              <a:t>cung</a:t>
            </a:r>
            <a:r>
              <a:rPr lang="en-US" baseline="0" dirty="0" smtClean="0"/>
              <a:t> cap </a:t>
            </a:r>
            <a:r>
              <a:rPr lang="en-US" baseline="0" dirty="0" err="1" smtClean="0"/>
              <a:t>cho</a:t>
            </a:r>
            <a:r>
              <a:rPr lang="en-US" baseline="0" dirty="0" smtClean="0"/>
              <a:t> shift mode</a:t>
            </a:r>
          </a:p>
          <a:p>
            <a:r>
              <a:rPr lang="en-US" baseline="0" dirty="0" smtClean="0"/>
              <a:t>SMC = 0 : </a:t>
            </a:r>
            <a:r>
              <a:rPr lang="en-US" baseline="0" dirty="0" smtClean="0"/>
              <a:t>capture </a:t>
            </a:r>
            <a:r>
              <a:rPr lang="en-US" baseline="0" dirty="0" smtClean="0"/>
              <a:t>mode </a:t>
            </a:r>
            <a:r>
              <a:rPr lang="en-US" baseline="0" dirty="0" err="1" smtClean="0"/>
              <a:t>va</a:t>
            </a:r>
            <a:r>
              <a:rPr lang="en-US" baseline="0" dirty="0" smtClean="0"/>
              <a:t> clock dc </a:t>
            </a:r>
            <a:r>
              <a:rPr lang="en-US" baseline="0" dirty="0" err="1" smtClean="0"/>
              <a:t>dieu</a:t>
            </a:r>
            <a:r>
              <a:rPr lang="en-US" baseline="0" dirty="0" smtClean="0"/>
              <a:t> </a:t>
            </a:r>
            <a:r>
              <a:rPr lang="en-US" baseline="0" dirty="0" err="1" smtClean="0"/>
              <a:t>khien</a:t>
            </a:r>
            <a:endParaRPr lang="en-US" baseline="0" dirty="0" smtClean="0"/>
          </a:p>
          <a:p>
            <a:r>
              <a:rPr lang="en-US" baseline="0" dirty="0" smtClean="0"/>
              <a:t>SMC =1 : CEN </a:t>
            </a:r>
            <a:r>
              <a:rPr lang="en-US" baseline="0" dirty="0" err="1" smtClean="0"/>
              <a:t>ko</a:t>
            </a:r>
            <a:r>
              <a:rPr lang="en-US" baseline="0" dirty="0" smtClean="0"/>
              <a:t> detect </a:t>
            </a:r>
            <a:r>
              <a:rPr lang="en-US" baseline="0" dirty="0" smtClean="0">
                <a:sym typeface="Wingdings" panose="05000000000000000000" pitchFamily="2" charset="2"/>
              </a:rPr>
              <a:t>&gt;&gt;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các</a:t>
            </a:r>
            <a:r>
              <a:rPr lang="en-US" baseline="0" dirty="0" smtClean="0">
                <a:sym typeface="Wingdings" panose="05000000000000000000" pitchFamily="2" charset="2"/>
              </a:rPr>
              <a:t> </a:t>
            </a:r>
            <a:r>
              <a:rPr lang="en-US" baseline="0" dirty="0" err="1" smtClean="0">
                <a:sym typeface="Wingdings" panose="05000000000000000000" pitchFamily="2" charset="2"/>
              </a:rPr>
              <a:t>lỗi</a:t>
            </a:r>
            <a:r>
              <a:rPr lang="en-US" baseline="0" dirty="0" smtClean="0">
                <a:sym typeface="Wingdings" panose="05000000000000000000" pitchFamily="2" charset="2"/>
              </a:rPr>
              <a:t> </a:t>
            </a:r>
            <a:r>
              <a:rPr lang="en-US" baseline="0" dirty="0" err="1" smtClean="0">
                <a:sym typeface="Wingdings" panose="05000000000000000000" pitchFamily="2" charset="2"/>
              </a:rPr>
              <a:t>trc</a:t>
            </a:r>
            <a:endParaRPr lang="en-US" baseline="0" dirty="0" smtClean="0"/>
          </a:p>
          <a:p>
            <a:r>
              <a:rPr lang="en-US" dirty="0" err="1" smtClean="0"/>
              <a:t>Lỗi</a:t>
            </a:r>
            <a:r>
              <a:rPr lang="en-US" dirty="0" smtClean="0"/>
              <a:t> do </a:t>
            </a:r>
            <a:r>
              <a:rPr lang="en-US" dirty="0" err="1" smtClean="0"/>
              <a:t>chân</a:t>
            </a:r>
            <a:r>
              <a:rPr lang="en-US" baseline="0" dirty="0" smtClean="0"/>
              <a:t> SMC fixed 0 , </a:t>
            </a:r>
            <a:r>
              <a:rPr lang="en-US" baseline="0" dirty="0" err="1" smtClean="0"/>
              <a:t>ko</a:t>
            </a:r>
            <a:r>
              <a:rPr lang="en-US" baseline="0" dirty="0" smtClean="0"/>
              <a:t> </a:t>
            </a:r>
            <a:r>
              <a:rPr lang="en-US" baseline="0" dirty="0" err="1" smtClean="0"/>
              <a:t>có</a:t>
            </a:r>
            <a:r>
              <a:rPr lang="en-US" baseline="0" dirty="0" smtClean="0"/>
              <a:t> clock </a:t>
            </a:r>
            <a:r>
              <a:rPr lang="en-US" baseline="0" dirty="0" err="1" smtClean="0"/>
              <a:t>đi</a:t>
            </a:r>
            <a:r>
              <a:rPr lang="en-US" baseline="0" dirty="0" smtClean="0"/>
              <a:t> qua clock </a:t>
            </a:r>
            <a:r>
              <a:rPr lang="en-US" baseline="0" dirty="0" err="1" smtClean="0"/>
              <a:t>và</a:t>
            </a:r>
            <a:r>
              <a:rPr lang="en-US" baseline="0" dirty="0" smtClean="0"/>
              <a:t> confirm </a:t>
            </a:r>
            <a:r>
              <a:rPr lang="en-US" baseline="0" dirty="0" err="1" smtClean="0"/>
              <a:t>lại</a:t>
            </a:r>
            <a:r>
              <a:rPr lang="en-US" baseline="0" dirty="0" smtClean="0"/>
              <a:t> DFT003 do clock , </a:t>
            </a:r>
            <a:r>
              <a:rPr lang="en-US" baseline="0" dirty="0" err="1" smtClean="0"/>
              <a:t>nếu</a:t>
            </a:r>
            <a:r>
              <a:rPr lang="en-US" baseline="0" dirty="0" smtClean="0"/>
              <a:t> setting clock </a:t>
            </a:r>
            <a:r>
              <a:rPr lang="en-US" baseline="0" dirty="0" err="1" smtClean="0"/>
              <a:t>đúng</a:t>
            </a:r>
            <a:r>
              <a:rPr lang="en-US" baseline="0" dirty="0" smtClean="0"/>
              <a:t> </a:t>
            </a:r>
            <a:r>
              <a:rPr lang="en-US" baseline="0" dirty="0" err="1" smtClean="0"/>
              <a:t>thì</a:t>
            </a:r>
            <a:r>
              <a:rPr lang="en-US" baseline="0" dirty="0" smtClean="0"/>
              <a:t> </a:t>
            </a:r>
            <a:r>
              <a:rPr lang="en-US" baseline="0" dirty="0" err="1" smtClean="0"/>
              <a:t>xem</a:t>
            </a:r>
            <a:r>
              <a:rPr lang="en-US" baseline="0" dirty="0" smtClean="0"/>
              <a:t> </a:t>
            </a:r>
            <a:r>
              <a:rPr lang="en-US" baseline="0" dirty="0" err="1" smtClean="0"/>
              <a:t>xét</a:t>
            </a:r>
            <a:r>
              <a:rPr lang="en-US" baseline="0" dirty="0" smtClean="0"/>
              <a:t> con FF </a:t>
            </a:r>
            <a:r>
              <a:rPr lang="en-US" baseline="0" dirty="0" err="1" smtClean="0"/>
              <a:t>phía</a:t>
            </a:r>
            <a:r>
              <a:rPr lang="en-US" baseline="0" dirty="0" smtClean="0"/>
              <a:t> </a:t>
            </a:r>
            <a:r>
              <a:rPr lang="en-US" baseline="0" dirty="0" err="1" smtClean="0"/>
              <a:t>sau</a:t>
            </a:r>
            <a:r>
              <a:rPr lang="en-US" baseline="0" dirty="0" smtClean="0"/>
              <a:t> </a:t>
            </a:r>
            <a:r>
              <a:rPr lang="en-US" baseline="0" dirty="0" err="1" smtClean="0"/>
              <a:t>ko</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Scan FF. (</a:t>
            </a:r>
            <a:r>
              <a:rPr lang="en-US" baseline="0" dirty="0" err="1" smtClean="0"/>
              <a:t>phải</a:t>
            </a:r>
            <a:r>
              <a:rPr lang="en-US" baseline="0" dirty="0" smtClean="0"/>
              <a:t> </a:t>
            </a:r>
            <a:r>
              <a:rPr lang="en-US" baseline="0" dirty="0" err="1" smtClean="0"/>
              <a:t>mở</a:t>
            </a:r>
            <a:r>
              <a:rPr lang="en-US" baseline="0" dirty="0" smtClean="0"/>
              <a:t> </a:t>
            </a:r>
            <a:r>
              <a:rPr lang="en-US" baseline="0" dirty="0" err="1" smtClean="0"/>
              <a:t>mạch</a:t>
            </a:r>
            <a:r>
              <a:rPr lang="en-US" baseline="0" dirty="0" smtClean="0"/>
              <a:t> </a:t>
            </a:r>
            <a:r>
              <a:rPr lang="en-US" baseline="0" dirty="0" err="1" smtClean="0"/>
              <a:t>ra</a:t>
            </a:r>
            <a:r>
              <a:rPr lang="en-US" baseline="0" dirty="0" smtClean="0"/>
              <a:t> trace)</a:t>
            </a:r>
            <a:endParaRPr lang="en-US"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8</a:t>
            </a:fld>
            <a:endParaRPr lang="en-US"/>
          </a:p>
        </p:txBody>
      </p:sp>
    </p:spTree>
    <p:extLst>
      <p:ext uri="{BB962C8B-B14F-4D97-AF65-F5344CB8AC3E}">
        <p14:creationId xmlns:p14="http://schemas.microsoft.com/office/powerpoint/2010/main" val="44351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SMC = 1 :</a:t>
            </a:r>
            <a:r>
              <a:rPr lang="en-US" baseline="0" dirty="0" smtClean="0"/>
              <a:t> clock </a:t>
            </a:r>
            <a:r>
              <a:rPr lang="en-US" baseline="0" dirty="0" err="1" smtClean="0"/>
              <a:t>đc</a:t>
            </a:r>
            <a:r>
              <a:rPr lang="en-US" baseline="0" dirty="0" smtClean="0"/>
              <a:t> </a:t>
            </a:r>
            <a:r>
              <a:rPr lang="en-US" baseline="0" dirty="0" err="1" smtClean="0"/>
              <a:t>cung</a:t>
            </a:r>
            <a:r>
              <a:rPr lang="en-US" baseline="0" dirty="0" smtClean="0"/>
              <a:t> cap </a:t>
            </a:r>
            <a:r>
              <a:rPr lang="en-US" baseline="0" dirty="0" err="1" smtClean="0"/>
              <a:t>cho</a:t>
            </a:r>
            <a:r>
              <a:rPr lang="en-US" baseline="0" dirty="0" smtClean="0"/>
              <a:t> shift mode</a:t>
            </a:r>
          </a:p>
          <a:p>
            <a:r>
              <a:rPr lang="en-US" baseline="0" dirty="0" smtClean="0"/>
              <a:t>SMC = 0 : capture mode </a:t>
            </a:r>
            <a:r>
              <a:rPr lang="en-US" baseline="0" dirty="0" err="1" smtClean="0"/>
              <a:t>va</a:t>
            </a:r>
            <a:r>
              <a:rPr lang="en-US" baseline="0" dirty="0" smtClean="0"/>
              <a:t> clock dc </a:t>
            </a:r>
            <a:r>
              <a:rPr lang="en-US" baseline="0" dirty="0" err="1" smtClean="0"/>
              <a:t>dieu</a:t>
            </a:r>
            <a:r>
              <a:rPr lang="en-US" baseline="0" dirty="0" smtClean="0"/>
              <a:t> </a:t>
            </a:r>
            <a:r>
              <a:rPr lang="en-US" baseline="0" dirty="0" err="1" smtClean="0"/>
              <a:t>khien</a:t>
            </a:r>
            <a:endParaRPr lang="en-US" baseline="0" dirty="0" smtClean="0"/>
          </a:p>
          <a:p>
            <a:r>
              <a:rPr lang="en-US" baseline="0" dirty="0" err="1" smtClean="0"/>
              <a:t>Chân</a:t>
            </a:r>
            <a:r>
              <a:rPr lang="en-US" baseline="0" dirty="0" smtClean="0"/>
              <a:t> </a:t>
            </a:r>
            <a:r>
              <a:rPr lang="en-US" baseline="0" dirty="0" err="1" smtClean="0"/>
              <a:t>clk</a:t>
            </a:r>
            <a:r>
              <a:rPr lang="en-US" baseline="0" dirty="0" smtClean="0"/>
              <a:t> </a:t>
            </a:r>
            <a:r>
              <a:rPr lang="en-US" baseline="0" dirty="0" err="1" smtClean="0"/>
              <a:t>ko</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clk</a:t>
            </a:r>
            <a:r>
              <a:rPr lang="en-US" baseline="0" dirty="0" smtClean="0"/>
              <a:t> </a:t>
            </a:r>
            <a:r>
              <a:rPr lang="en-US" baseline="0" dirty="0" err="1" smtClean="0"/>
              <a:t>của</a:t>
            </a:r>
            <a:r>
              <a:rPr lang="en-US" baseline="0" dirty="0" smtClean="0"/>
              <a:t> GCK -&gt; </a:t>
            </a:r>
            <a:endParaRPr lang="en-US" dirty="0" smtClean="0"/>
          </a:p>
        </p:txBody>
      </p:sp>
      <p:sp>
        <p:nvSpPr>
          <p:cNvPr id="4" name="Slide Number Placeholder 3"/>
          <p:cNvSpPr>
            <a:spLocks noGrp="1"/>
          </p:cNvSpPr>
          <p:nvPr>
            <p:ph type="sldNum" sz="quarter" idx="10"/>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76096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SMC = 1 :</a:t>
            </a:r>
            <a:r>
              <a:rPr lang="en-US" baseline="0" dirty="0" smtClean="0"/>
              <a:t> clock </a:t>
            </a:r>
            <a:r>
              <a:rPr lang="en-US" baseline="0" dirty="0" err="1" smtClean="0"/>
              <a:t>đc</a:t>
            </a:r>
            <a:r>
              <a:rPr lang="en-US" baseline="0" dirty="0" smtClean="0"/>
              <a:t> </a:t>
            </a:r>
            <a:r>
              <a:rPr lang="en-US" baseline="0" dirty="0" err="1" smtClean="0"/>
              <a:t>cung</a:t>
            </a:r>
            <a:r>
              <a:rPr lang="en-US" baseline="0" dirty="0" smtClean="0"/>
              <a:t> cap </a:t>
            </a:r>
            <a:r>
              <a:rPr lang="en-US" baseline="0" dirty="0" err="1" smtClean="0"/>
              <a:t>cho</a:t>
            </a:r>
            <a:r>
              <a:rPr lang="en-US" baseline="0" dirty="0" smtClean="0"/>
              <a:t> shift mode</a:t>
            </a:r>
          </a:p>
          <a:p>
            <a:r>
              <a:rPr lang="en-US" baseline="0" dirty="0" smtClean="0"/>
              <a:t>SMC = 0 : capture mode </a:t>
            </a:r>
            <a:r>
              <a:rPr lang="en-US" baseline="0" dirty="0" err="1" smtClean="0"/>
              <a:t>va</a:t>
            </a:r>
            <a:r>
              <a:rPr lang="en-US" baseline="0" dirty="0" smtClean="0"/>
              <a:t> clock dc </a:t>
            </a:r>
            <a:r>
              <a:rPr lang="en-US" baseline="0" dirty="0" err="1" smtClean="0"/>
              <a:t>dieu</a:t>
            </a:r>
            <a:r>
              <a:rPr lang="en-US" baseline="0" dirty="0" smtClean="0"/>
              <a:t> </a:t>
            </a:r>
            <a:r>
              <a:rPr lang="en-US" baseline="0" smtClean="0"/>
              <a:t>khien</a:t>
            </a:r>
            <a:endParaRPr lang="en-US" smtClean="0"/>
          </a:p>
        </p:txBody>
      </p:sp>
      <p:sp>
        <p:nvSpPr>
          <p:cNvPr id="4" name="Slide Number Placeholder 3"/>
          <p:cNvSpPr>
            <a:spLocks noGrp="1"/>
          </p:cNvSpPr>
          <p:nvPr>
            <p:ph type="sldNum" sz="quarter" idx="10"/>
          </p:nvPr>
        </p:nvSpPr>
        <p:spPr/>
        <p:txBody>
          <a:bodyPr/>
          <a:lstStyle/>
          <a:p>
            <a:fld id="{A425D16B-934A-4DDA-AA9D-F9317AC24A5D}" type="slidenum">
              <a:rPr lang="en-US" smtClean="0"/>
              <a:t>10</a:t>
            </a:fld>
            <a:endParaRPr lang="en-US"/>
          </a:p>
        </p:txBody>
      </p:sp>
    </p:spTree>
    <p:extLst>
      <p:ext uri="{BB962C8B-B14F-4D97-AF65-F5344CB8AC3E}">
        <p14:creationId xmlns:p14="http://schemas.microsoft.com/office/powerpoint/2010/main" val="271069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SMC = 1 :</a:t>
            </a:r>
            <a:r>
              <a:rPr lang="en-US" baseline="0" dirty="0" smtClean="0"/>
              <a:t> clock </a:t>
            </a:r>
            <a:r>
              <a:rPr lang="en-US" baseline="0" dirty="0" err="1" smtClean="0"/>
              <a:t>đc</a:t>
            </a:r>
            <a:r>
              <a:rPr lang="en-US" baseline="0" dirty="0" smtClean="0"/>
              <a:t> </a:t>
            </a:r>
            <a:r>
              <a:rPr lang="en-US" baseline="0" dirty="0" err="1" smtClean="0"/>
              <a:t>cung</a:t>
            </a:r>
            <a:r>
              <a:rPr lang="en-US" baseline="0" dirty="0" smtClean="0"/>
              <a:t> cap </a:t>
            </a:r>
            <a:r>
              <a:rPr lang="en-US" baseline="0" dirty="0" err="1" smtClean="0"/>
              <a:t>cho</a:t>
            </a:r>
            <a:r>
              <a:rPr lang="en-US" baseline="0" dirty="0" smtClean="0"/>
              <a:t> shift mode</a:t>
            </a:r>
          </a:p>
          <a:p>
            <a:r>
              <a:rPr lang="en-US" baseline="0" dirty="0" smtClean="0"/>
              <a:t>SMC = 0 : capture mode </a:t>
            </a:r>
            <a:r>
              <a:rPr lang="en-US" baseline="0" dirty="0" err="1" smtClean="0"/>
              <a:t>va</a:t>
            </a:r>
            <a:r>
              <a:rPr lang="en-US" baseline="0" dirty="0" smtClean="0"/>
              <a:t> clock dc </a:t>
            </a:r>
            <a:r>
              <a:rPr lang="en-US" baseline="0" dirty="0" err="1" smtClean="0"/>
              <a:t>dieu</a:t>
            </a:r>
            <a:r>
              <a:rPr lang="en-US" baseline="0" dirty="0" smtClean="0"/>
              <a:t> </a:t>
            </a:r>
            <a:r>
              <a:rPr lang="en-US" baseline="0" smtClean="0"/>
              <a:t>khien</a:t>
            </a:r>
            <a:endParaRPr lang="en-US" smtClean="0"/>
          </a:p>
        </p:txBody>
      </p:sp>
      <p:sp>
        <p:nvSpPr>
          <p:cNvPr id="4" name="Slide Number Placeholder 3"/>
          <p:cNvSpPr>
            <a:spLocks noGrp="1"/>
          </p:cNvSpPr>
          <p:nvPr>
            <p:ph type="sldNum" sz="quarter" idx="10"/>
          </p:nvPr>
        </p:nvSpPr>
        <p:spPr/>
        <p:txBody>
          <a:bodyPr/>
          <a:lstStyle/>
          <a:p>
            <a:fld id="{A425D16B-934A-4DDA-AA9D-F9317AC24A5D}" type="slidenum">
              <a:rPr lang="en-US" smtClean="0"/>
              <a:t>11</a:t>
            </a:fld>
            <a:endParaRPr lang="en-US"/>
          </a:p>
        </p:txBody>
      </p:sp>
    </p:spTree>
    <p:extLst>
      <p:ext uri="{BB962C8B-B14F-4D97-AF65-F5344CB8AC3E}">
        <p14:creationId xmlns:p14="http://schemas.microsoft.com/office/powerpoint/2010/main" val="62180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816F6D-FC52-4901-8B61-22A091A28A16}"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45285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16F6D-FC52-4901-8B61-22A091A28A16}"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154540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16F6D-FC52-4901-8B61-22A091A28A16}"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2716872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smtClean="0"/>
              <a:t>Page </a:t>
            </a:r>
            <a:fld id="{3FD030EF-7044-4946-962A-5D7D09BD1B34}" type="slidenum">
              <a:rPr lang="de-DE" smtClean="0"/>
              <a:pPr algn="l"/>
              <a:t>‹#›</a:t>
            </a:fld>
            <a:endParaRPr lang="de-DE"/>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smtClean="0"/>
              <a:t>Click to edit Master text styles</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3131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_grey">
    <p:spTree>
      <p:nvGrpSpPr>
        <p:cNvPr id="1" name=""/>
        <p:cNvGrpSpPr/>
        <p:nvPr/>
      </p:nvGrpSpPr>
      <p:grpSpPr>
        <a:xfrm>
          <a:off x="0" y="0"/>
          <a:ext cx="0" cy="0"/>
          <a:chOff x="0" y="0"/>
          <a:chExt cx="0" cy="0"/>
        </a:xfrm>
      </p:grpSpPr>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none" baseline="0">
                <a:solidFill>
                  <a:schemeClr val="bg1"/>
                </a:solidFill>
                <a:latin typeface="+mj-lt"/>
              </a:defRPr>
            </a:lvl1pPr>
            <a:lvl2pPr marL="0" indent="0">
              <a:spcBef>
                <a:spcPts val="600"/>
              </a:spcBef>
              <a:spcAft>
                <a:spcPts val="0"/>
              </a:spcAft>
              <a:buNone/>
              <a:defRPr sz="2000" b="1">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none"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smtClean="0"/>
              <a:t>Click to edit Master text styles</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0"/>
            <a:ext cx="11277600" cy="6095999"/>
          </a:xfrm>
          <a:prstGeom prst="rect">
            <a:avLst/>
          </a:prstGeom>
        </p:spPr>
      </p:pic>
    </p:spTree>
    <p:extLst>
      <p:ext uri="{BB962C8B-B14F-4D97-AF65-F5344CB8AC3E}">
        <p14:creationId xmlns:p14="http://schemas.microsoft.com/office/powerpoint/2010/main" val="209673937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9147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16F6D-FC52-4901-8B61-22A091A28A16}"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160114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16F6D-FC52-4901-8B61-22A091A28A16}"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264973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816F6D-FC52-4901-8B61-22A091A28A16}"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329556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816F6D-FC52-4901-8B61-22A091A28A16}" type="datetimeFigureOut">
              <a:rPr lang="en-US" smtClean="0"/>
              <a:t>6/9/2017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30035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816F6D-FC52-4901-8B61-22A091A28A16}" type="datetimeFigureOut">
              <a:rPr lang="en-US" smtClean="0"/>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57486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16F6D-FC52-4901-8B61-22A091A28A16}" type="datetimeFigureOut">
              <a:rPr lang="en-US" smtClean="0"/>
              <a:t>6/9/2017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118061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16F6D-FC52-4901-8B61-22A091A28A16}"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47981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16F6D-FC52-4901-8B61-22A091A28A16}"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EBA50-EBCE-41E6-91CF-0A048C29233D}" type="slidenum">
              <a:rPr lang="en-US" smtClean="0"/>
              <a:t>‹#›</a:t>
            </a:fld>
            <a:endParaRPr lang="en-US"/>
          </a:p>
        </p:txBody>
      </p:sp>
    </p:spTree>
    <p:extLst>
      <p:ext uri="{BB962C8B-B14F-4D97-AF65-F5344CB8AC3E}">
        <p14:creationId xmlns:p14="http://schemas.microsoft.com/office/powerpoint/2010/main" val="148903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16F6D-FC52-4901-8B61-22A091A28A16}" type="datetimeFigureOut">
              <a:rPr lang="en-US" smtClean="0"/>
              <a:t>6/9/2017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EBA50-EBCE-41E6-91CF-0A048C29233D}" type="slidenum">
              <a:rPr lang="en-US" smtClean="0"/>
              <a:t>‹#›</a:t>
            </a:fld>
            <a:endParaRPr lang="en-US"/>
          </a:p>
        </p:txBody>
      </p:sp>
    </p:spTree>
    <p:extLst>
      <p:ext uri="{BB962C8B-B14F-4D97-AF65-F5344CB8AC3E}">
        <p14:creationId xmlns:p14="http://schemas.microsoft.com/office/powerpoint/2010/main" val="327321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Detail about error/warning</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algn="l"/>
            <a:r>
              <a:rPr lang="de-DE" smtClean="0">
                <a:latin typeface="Times New Roman" panose="02020603050405020304" pitchFamily="18" charset="0"/>
                <a:cs typeface="Times New Roman" panose="02020603050405020304" pitchFamily="18" charset="0"/>
              </a:rPr>
              <a:t>Page </a:t>
            </a:r>
            <a:fld id="{3FD030EF-7044-4946-962A-5D7D09BD1B34}" type="slidenum">
              <a:rPr lang="de-DE" smtClean="0">
                <a:latin typeface="Times New Roman" panose="02020603050405020304" pitchFamily="18" charset="0"/>
                <a:cs typeface="Times New Roman" panose="02020603050405020304" pitchFamily="18" charset="0"/>
              </a:rPr>
              <a:pPr algn="l"/>
              <a:t>1</a:t>
            </a:fld>
            <a:endParaRPr lang="de-DE">
              <a:latin typeface="Times New Roman" panose="02020603050405020304" pitchFamily="18" charset="0"/>
              <a:cs typeface="Times New Roman" panose="02020603050405020304" pitchFamily="18" charset="0"/>
            </a:endParaRPr>
          </a:p>
        </p:txBody>
      </p:sp>
      <p:sp>
        <p:nvSpPr>
          <p:cNvPr id="6" name="Rectangle 5"/>
          <p:cNvSpPr/>
          <p:nvPr/>
        </p:nvSpPr>
        <p:spPr>
          <a:xfrm>
            <a:off x="457200" y="1447800"/>
            <a:ext cx="3200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533400" y="928255"/>
            <a:ext cx="10210800" cy="2492990"/>
          </a:xfrm>
          <a:prstGeom prst="rect">
            <a:avLst/>
          </a:prstGeom>
        </p:spPr>
        <p:txBody>
          <a:bodyPr wrap="square">
            <a:spAutoFit/>
          </a:bodyPr>
          <a:lstStyle/>
          <a:p>
            <a:pPr marL="285750" indent="-285750">
              <a:spcBef>
                <a:spcPts val="6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DFT013: </a:t>
            </a:r>
            <a:r>
              <a:rPr lang="en-US" b="1" dirty="0">
                <a:solidFill>
                  <a:srgbClr val="000000"/>
                </a:solidFill>
                <a:latin typeface="Times New Roman" panose="02020603050405020304" pitchFamily="18" charset="0"/>
                <a:cs typeface="Times New Roman" panose="02020603050405020304" pitchFamily="18" charset="0"/>
              </a:rPr>
              <a:t>Enable signal of Gated Clock cell</a:t>
            </a:r>
            <a:endParaRPr lang="en-US" b="1" dirty="0">
              <a:latin typeface="Times New Roman" panose="02020603050405020304" pitchFamily="18" charset="0"/>
              <a:cs typeface="Times New Roman" panose="02020603050405020304" pitchFamily="18" charset="0"/>
            </a:endParaRPr>
          </a:p>
          <a:p>
            <a:pPr marL="285750">
              <a:spcBef>
                <a:spcPts val="600"/>
              </a:spcBef>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Purpose </a:t>
            </a:r>
            <a:r>
              <a:rPr lang="en-US" dirty="0">
                <a:latin typeface="Times New Roman" panose="02020603050405020304" pitchFamily="18" charset="0"/>
                <a:cs typeface="Times New Roman" panose="02020603050405020304" pitchFamily="18" charset="0"/>
              </a:rPr>
              <a:t>of this checking item:</a:t>
            </a:r>
          </a:p>
          <a:p>
            <a:pPr marL="285750" indent="285750">
              <a:spcBef>
                <a:spcPts val="600"/>
              </a:spcBef>
            </a:pPr>
            <a:r>
              <a:rPr lang="en-US" dirty="0" smtClean="0">
                <a:latin typeface="Times New Roman" panose="02020603050405020304" pitchFamily="18" charset="0"/>
                <a:cs typeface="Times New Roman" panose="02020603050405020304" pitchFamily="18" charset="0"/>
              </a:rPr>
              <a:t>O To </a:t>
            </a:r>
            <a:r>
              <a:rPr lang="en-US" dirty="0">
                <a:latin typeface="Times New Roman" panose="02020603050405020304" pitchFamily="18" charset="0"/>
                <a:cs typeface="Times New Roman" panose="02020603050405020304" pitchFamily="18" charset="0"/>
              </a:rPr>
              <a:t>check whether the clock can go through gate clock cell during test or not (shift </a:t>
            </a:r>
          </a:p>
          <a:p>
            <a:pPr marL="285750" indent="571500">
              <a:spcBef>
                <a:spcPts val="600"/>
              </a:spcBef>
            </a:pPr>
            <a:r>
              <a:rPr lang="en-US" dirty="0">
                <a:latin typeface="Times New Roman" panose="02020603050405020304" pitchFamily="18" charset="0"/>
                <a:cs typeface="Times New Roman" panose="02020603050405020304" pitchFamily="18" charset="0"/>
              </a:rPr>
              <a:t>mode/capture mode)</a:t>
            </a:r>
          </a:p>
          <a:p>
            <a:pPr marL="971550" indent="-228600">
              <a:spcBef>
                <a:spcPts val="600"/>
              </a:spcBef>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CEN </a:t>
            </a:r>
            <a:r>
              <a:rPr lang="en-US" dirty="0">
                <a:latin typeface="Times New Roman" panose="02020603050405020304" pitchFamily="18" charset="0"/>
                <a:cs typeface="Times New Roman" panose="02020603050405020304" pitchFamily="18" charset="0"/>
              </a:rPr>
              <a:t>is active in capture mode</a:t>
            </a:r>
          </a:p>
          <a:p>
            <a:pPr marL="971550" indent="-228600">
              <a:spcBef>
                <a:spcPts val="600"/>
              </a:spcBef>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SMC </a:t>
            </a:r>
            <a:r>
              <a:rPr lang="en-US" dirty="0">
                <a:latin typeface="Times New Roman" panose="02020603050405020304" pitchFamily="18" charset="0"/>
                <a:cs typeface="Times New Roman" panose="02020603050405020304" pitchFamily="18" charset="0"/>
              </a:rPr>
              <a:t>is active in shift mode</a:t>
            </a:r>
          </a:p>
          <a:p>
            <a:pPr marL="285750" indent="285750">
              <a:spcBef>
                <a:spcPts val="600"/>
              </a:spcBef>
            </a:pPr>
            <a:r>
              <a:rPr lang="en-US" dirty="0" smtClean="0">
                <a:latin typeface="Times New Roman" panose="02020603050405020304" pitchFamily="18" charset="0"/>
                <a:cs typeface="Times New Roman" panose="02020603050405020304" pitchFamily="18" charset="0"/>
              </a:rPr>
              <a:t>O Also </a:t>
            </a:r>
            <a:r>
              <a:rPr lang="en-US" dirty="0">
                <a:latin typeface="Times New Roman" panose="02020603050405020304" pitchFamily="18" charset="0"/>
                <a:cs typeface="Times New Roman" panose="02020603050405020304" pitchFamily="18" charset="0"/>
              </a:rPr>
              <a:t>checked that the clock is used in capture mode/shift mode is the same</a:t>
            </a:r>
            <a:endParaRPr lang="en-US" dirty="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38600" y="3677702"/>
            <a:ext cx="3790950" cy="2295525"/>
          </a:xfrm>
          <a:prstGeom prst="rect">
            <a:avLst/>
          </a:prstGeom>
        </p:spPr>
      </p:pic>
    </p:spTree>
    <p:extLst>
      <p:ext uri="{BB962C8B-B14F-4D97-AF65-F5344CB8AC3E}">
        <p14:creationId xmlns:p14="http://schemas.microsoft.com/office/powerpoint/2010/main" val="2575434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a:t>Detail about </a:t>
            </a:r>
            <a:r>
              <a:rPr lang="en-US" dirty="0" smtClean="0"/>
              <a:t>error/warning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10</a:t>
            </a:fld>
            <a:endParaRPr lang="de-DE"/>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4" name="Rectangle 3"/>
          <p:cNvSpPr/>
          <p:nvPr/>
        </p:nvSpPr>
        <p:spPr>
          <a:xfrm>
            <a:off x="533400" y="881896"/>
            <a:ext cx="10334625" cy="369332"/>
          </a:xfrm>
          <a:prstGeom prst="rect">
            <a:avLst/>
          </a:prstGeom>
        </p:spPr>
        <p:txBody>
          <a:bodyPr wrap="square">
            <a:spAutoFit/>
          </a:bodyPr>
          <a:lstStyle/>
          <a:p>
            <a:pPr marL="285750" indent="-285750">
              <a:spcBef>
                <a:spcPts val="600"/>
              </a:spcBef>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DFT013 -9: </a:t>
            </a:r>
            <a:r>
              <a:rPr lang="en-US" b="1" dirty="0">
                <a:solidFill>
                  <a:srgbClr val="FF0000"/>
                </a:solidFill>
                <a:latin typeface="Times New Roman" panose="02020603050405020304" pitchFamily="18" charset="0"/>
                <a:cs typeface="Times New Roman" panose="02020603050405020304" pitchFamily="18" charset="0"/>
              </a:rPr>
              <a:t>Check whether clock is the same as clock generating SCAN_EN.</a:t>
            </a:r>
            <a:endParaRPr lang="en-US" b="1" dirty="0" smtClean="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30775" y="1453952"/>
            <a:ext cx="9009732" cy="4184848"/>
          </a:xfrm>
          <a:prstGeom prst="rect">
            <a:avLst/>
          </a:prstGeom>
        </p:spPr>
      </p:pic>
    </p:spTree>
    <p:extLst>
      <p:ext uri="{BB962C8B-B14F-4D97-AF65-F5344CB8AC3E}">
        <p14:creationId xmlns:p14="http://schemas.microsoft.com/office/powerpoint/2010/main" val="1234559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a:t>Detail about </a:t>
            </a:r>
            <a:r>
              <a:rPr lang="en-US" dirty="0" smtClean="0"/>
              <a:t>error/warning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11</a:t>
            </a:fld>
            <a:endParaRPr lang="de-DE"/>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4" name="Rectangle 3"/>
          <p:cNvSpPr/>
          <p:nvPr/>
        </p:nvSpPr>
        <p:spPr>
          <a:xfrm>
            <a:off x="533400" y="881896"/>
            <a:ext cx="11277600" cy="369332"/>
          </a:xfrm>
          <a:prstGeom prst="rect">
            <a:avLst/>
          </a:prstGeom>
        </p:spPr>
        <p:txBody>
          <a:bodyPr wrap="square">
            <a:spAutoFit/>
          </a:bodyPr>
          <a:lstStyle/>
          <a:p>
            <a:pPr marL="285750" indent="-285750">
              <a:spcBef>
                <a:spcPts val="600"/>
              </a:spcBef>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DFT013 -10: Check whether </a:t>
            </a:r>
            <a:r>
              <a:rPr lang="en-US" b="1" dirty="0">
                <a:solidFill>
                  <a:srgbClr val="FF0000"/>
                </a:solidFill>
                <a:latin typeface="Times New Roman" panose="02020603050405020304" pitchFamily="18" charset="0"/>
                <a:cs typeface="Times New Roman" panose="02020603050405020304" pitchFamily="18" charset="0"/>
              </a:rPr>
              <a:t>SMC signal fixes Low.(The </a:t>
            </a:r>
            <a:r>
              <a:rPr lang="en-US" b="1" dirty="0" smtClean="0">
                <a:solidFill>
                  <a:srgbClr val="FF0000"/>
                </a:solidFill>
                <a:latin typeface="Times New Roman" panose="02020603050405020304" pitchFamily="18" charset="0"/>
                <a:cs typeface="Times New Roman" panose="02020603050405020304" pitchFamily="18" charset="0"/>
              </a:rPr>
              <a:t>connection can </a:t>
            </a:r>
            <a:r>
              <a:rPr lang="en-US" b="1" dirty="0">
                <a:solidFill>
                  <a:srgbClr val="FF0000"/>
                </a:solidFill>
                <a:latin typeface="Times New Roman" panose="02020603050405020304" pitchFamily="18" charset="0"/>
                <a:cs typeface="Times New Roman" panose="02020603050405020304" pitchFamily="18" charset="0"/>
              </a:rPr>
              <a:t>change to SCAN_ENABLE)</a:t>
            </a:r>
            <a:r>
              <a:rPr lang="en-US" b="1" dirty="0" smtClean="0">
                <a:solidFill>
                  <a:srgbClr val="FF0000"/>
                </a:solidFill>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3"/>
          <a:stretch>
            <a:fillRect/>
          </a:stretch>
        </p:blipFill>
        <p:spPr>
          <a:xfrm>
            <a:off x="838200" y="1461326"/>
            <a:ext cx="7315200" cy="4736558"/>
          </a:xfrm>
          <a:prstGeom prst="rect">
            <a:avLst/>
          </a:prstGeom>
        </p:spPr>
      </p:pic>
    </p:spTree>
    <p:extLst>
      <p:ext uri="{BB962C8B-B14F-4D97-AF65-F5344CB8AC3E}">
        <p14:creationId xmlns:p14="http://schemas.microsoft.com/office/powerpoint/2010/main" val="3612011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a:t>Detail about </a:t>
            </a:r>
            <a:r>
              <a:rPr lang="en-US" dirty="0" smtClean="0"/>
              <a:t>error/warning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4" name="Rectangle 3"/>
          <p:cNvSpPr/>
          <p:nvPr/>
        </p:nvSpPr>
        <p:spPr>
          <a:xfrm>
            <a:off x="533400" y="881896"/>
            <a:ext cx="11277600" cy="369332"/>
          </a:xfrm>
          <a:prstGeom prst="rect">
            <a:avLst/>
          </a:prstGeom>
        </p:spPr>
        <p:txBody>
          <a:bodyPr wrap="square">
            <a:spAutoFit/>
          </a:bodyPr>
          <a:lstStyle/>
          <a:p>
            <a:pPr marL="285750" indent="-285750">
              <a:spcBef>
                <a:spcPts val="600"/>
              </a:spcBef>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DFT013 -11: </a:t>
            </a:r>
            <a:r>
              <a:rPr lang="en-US" b="1" dirty="0">
                <a:solidFill>
                  <a:srgbClr val="FF0000"/>
                </a:solidFill>
                <a:latin typeface="Times New Roman" panose="02020603050405020304" pitchFamily="18" charset="0"/>
                <a:cs typeface="Times New Roman" panose="02020603050405020304" pitchFamily="18" charset="0"/>
              </a:rPr>
              <a:t>Check whether clock of the observation FF is different from GCK clock.</a:t>
            </a:r>
            <a:endParaRPr lang="en-US" b="1" dirty="0" smtClean="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33400" y="1600200"/>
            <a:ext cx="9067800" cy="4094104"/>
          </a:xfrm>
          <a:prstGeom prst="rect">
            <a:avLst/>
          </a:prstGeom>
        </p:spPr>
      </p:pic>
    </p:spTree>
    <p:extLst>
      <p:ext uri="{BB962C8B-B14F-4D97-AF65-F5344CB8AC3E}">
        <p14:creationId xmlns:p14="http://schemas.microsoft.com/office/powerpoint/2010/main" val="4248525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a:t>Detail about </a:t>
            </a:r>
            <a:r>
              <a:rPr lang="en-US" dirty="0" smtClean="0"/>
              <a:t>error/warning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4" name="Rectangle 3"/>
          <p:cNvSpPr/>
          <p:nvPr/>
        </p:nvSpPr>
        <p:spPr>
          <a:xfrm>
            <a:off x="533400" y="881896"/>
            <a:ext cx="11277600" cy="369332"/>
          </a:xfrm>
          <a:prstGeom prst="rect">
            <a:avLst/>
          </a:prstGeom>
        </p:spPr>
        <p:txBody>
          <a:bodyPr wrap="square">
            <a:spAutoFit/>
          </a:bodyPr>
          <a:lstStyle/>
          <a:p>
            <a:pPr marL="285750" indent="-285750">
              <a:spcBef>
                <a:spcPts val="600"/>
              </a:spcBef>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DFT013 -12: </a:t>
            </a:r>
            <a:r>
              <a:rPr lang="en-US" b="1" dirty="0">
                <a:solidFill>
                  <a:srgbClr val="FF0000"/>
                </a:solidFill>
                <a:latin typeface="Times New Roman" panose="02020603050405020304" pitchFamily="18" charset="0"/>
                <a:cs typeface="Times New Roman" panose="02020603050405020304" pitchFamily="18" charset="0"/>
              </a:rPr>
              <a:t>GCK clock </a:t>
            </a:r>
            <a:r>
              <a:rPr lang="en-US" b="1" dirty="0" smtClean="0">
                <a:solidFill>
                  <a:srgbClr val="FF0000"/>
                </a:solidFill>
                <a:latin typeface="Times New Roman" panose="02020603050405020304" pitchFamily="18" charset="0"/>
                <a:cs typeface="Times New Roman" panose="02020603050405020304" pitchFamily="18" charset="0"/>
              </a:rPr>
              <a:t>was </a:t>
            </a:r>
            <a:r>
              <a:rPr lang="en-US" b="1" dirty="0">
                <a:solidFill>
                  <a:srgbClr val="FF0000"/>
                </a:solidFill>
                <a:latin typeface="Times New Roman" panose="02020603050405020304" pitchFamily="18" charset="0"/>
                <a:cs typeface="Times New Roman" panose="02020603050405020304" pitchFamily="18" charset="0"/>
              </a:rPr>
              <a:t>reverse.</a:t>
            </a:r>
            <a:endParaRPr lang="en-US" b="1" dirty="0" smtClean="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54854" y="1651270"/>
            <a:ext cx="10594145" cy="646331"/>
          </a:xfrm>
          <a:prstGeom prst="rect">
            <a:avLst/>
          </a:prstGeom>
        </p:spPr>
        <p:txBody>
          <a:bodyPr wrap="square">
            <a:spAutoFit/>
          </a:bodyPr>
          <a:lstStyle/>
          <a:p>
            <a:r>
              <a:rPr lang="en-US" dirty="0">
                <a:latin typeface="+mj-lt"/>
              </a:rPr>
              <a:t>When -CHECK_013_12 is specified, this check is executed.</a:t>
            </a:r>
          </a:p>
          <a:p>
            <a:r>
              <a:rPr lang="en-US" dirty="0">
                <a:latin typeface="+mj-lt"/>
              </a:rPr>
              <a:t>Because the reverse clock cannot execute AC test in </a:t>
            </a:r>
            <a:r>
              <a:rPr lang="en-US" dirty="0" smtClean="0">
                <a:latin typeface="+mj-lt"/>
              </a:rPr>
              <a:t>SHINGEN</a:t>
            </a:r>
            <a:r>
              <a:rPr lang="en-US" dirty="0">
                <a:latin typeface="+mj-lt"/>
              </a:rPr>
              <a:t>, DC test is executed about output GCK.</a:t>
            </a:r>
          </a:p>
        </p:txBody>
      </p:sp>
      <p:pic>
        <p:nvPicPr>
          <p:cNvPr id="8" name="Picture 7"/>
          <p:cNvPicPr>
            <a:picLocks noChangeAspect="1"/>
          </p:cNvPicPr>
          <p:nvPr/>
        </p:nvPicPr>
        <p:blipFill>
          <a:blip r:embed="rId3"/>
          <a:stretch>
            <a:fillRect/>
          </a:stretch>
        </p:blipFill>
        <p:spPr>
          <a:xfrm>
            <a:off x="609600" y="2466536"/>
            <a:ext cx="8718000" cy="3371414"/>
          </a:xfrm>
          <a:prstGeom prst="rect">
            <a:avLst/>
          </a:prstGeom>
        </p:spPr>
      </p:pic>
    </p:spTree>
    <p:extLst>
      <p:ext uri="{BB962C8B-B14F-4D97-AF65-F5344CB8AC3E}">
        <p14:creationId xmlns:p14="http://schemas.microsoft.com/office/powerpoint/2010/main" val="3177165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a:t>Detail about </a:t>
            </a:r>
            <a:r>
              <a:rPr lang="en-US" dirty="0" smtClean="0"/>
              <a:t>error/warning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4" name="Rectangle 3"/>
          <p:cNvSpPr/>
          <p:nvPr/>
        </p:nvSpPr>
        <p:spPr>
          <a:xfrm>
            <a:off x="533400" y="881896"/>
            <a:ext cx="11277600" cy="369332"/>
          </a:xfrm>
          <a:prstGeom prst="rect">
            <a:avLst/>
          </a:prstGeom>
        </p:spPr>
        <p:txBody>
          <a:bodyPr wrap="square">
            <a:spAutoFit/>
          </a:bodyPr>
          <a:lstStyle/>
          <a:p>
            <a:pPr marL="285750" indent="-285750">
              <a:spcBef>
                <a:spcPts val="600"/>
              </a:spcBef>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DFT013 -13: </a:t>
            </a:r>
            <a:r>
              <a:rPr lang="en-US" b="1" dirty="0">
                <a:solidFill>
                  <a:srgbClr val="FF0000"/>
                </a:solidFill>
                <a:latin typeface="Times New Roman" panose="02020603050405020304" pitchFamily="18" charset="0"/>
                <a:cs typeface="Times New Roman" panose="02020603050405020304" pitchFamily="18" charset="0"/>
              </a:rPr>
              <a:t>GCK exists behind MUX switching the clock. </a:t>
            </a:r>
            <a:r>
              <a:rPr lang="en-US" dirty="0">
                <a:solidFill>
                  <a:srgbClr val="FF0000"/>
                </a:solidFill>
                <a:latin typeface="Times New Roman" panose="02020603050405020304" pitchFamily="18" charset="0"/>
                <a:cs typeface="Times New Roman" panose="02020603050405020304" pitchFamily="18" charset="0"/>
              </a:rPr>
              <a:t>(</a:t>
            </a:r>
            <a:r>
              <a:rPr lang="en-US" b="1" dirty="0">
                <a:solidFill>
                  <a:srgbClr val="FF0000"/>
                </a:solidFill>
                <a:latin typeface="Times New Roman" panose="02020603050405020304" pitchFamily="18" charset="0"/>
                <a:cs typeface="Times New Roman" panose="02020603050405020304" pitchFamily="18" charset="0"/>
              </a:rPr>
              <a:t>At the time of LCSC use)</a:t>
            </a:r>
            <a:endParaRPr lang="en-US" b="1" dirty="0" smtClean="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762000" y="1645408"/>
            <a:ext cx="11049000" cy="646331"/>
          </a:xfrm>
          <a:prstGeom prst="rect">
            <a:avLst/>
          </a:prstGeom>
        </p:spPr>
        <p:txBody>
          <a:bodyPr wrap="square">
            <a:spAutoFit/>
          </a:bodyPr>
          <a:lstStyle/>
          <a:p>
            <a:r>
              <a:rPr lang="en-US" dirty="0">
                <a:latin typeface="+mj-lt"/>
              </a:rPr>
              <a:t>When GCK cell exists behind MUX which is switched by </a:t>
            </a:r>
            <a:r>
              <a:rPr lang="en-US" dirty="0" err="1">
                <a:latin typeface="+mj-lt"/>
              </a:rPr>
              <a:t>select_dc</a:t>
            </a:r>
            <a:r>
              <a:rPr lang="en-US" dirty="0">
                <a:latin typeface="+mj-lt"/>
              </a:rPr>
              <a:t> signal on the clock line using LCSC, </a:t>
            </a:r>
            <a:r>
              <a:rPr lang="en-US" dirty="0" smtClean="0">
                <a:latin typeface="+mj-lt"/>
              </a:rPr>
              <a:t>GCK which </a:t>
            </a:r>
            <a:r>
              <a:rPr lang="en-US" dirty="0">
                <a:latin typeface="+mj-lt"/>
              </a:rPr>
              <a:t>the mode signal does not propagate is detected as error.</a:t>
            </a:r>
          </a:p>
        </p:txBody>
      </p:sp>
      <p:pic>
        <p:nvPicPr>
          <p:cNvPr id="9" name="Picture 8"/>
          <p:cNvPicPr>
            <a:picLocks noChangeAspect="1"/>
          </p:cNvPicPr>
          <p:nvPr/>
        </p:nvPicPr>
        <p:blipFill>
          <a:blip r:embed="rId3"/>
          <a:stretch>
            <a:fillRect/>
          </a:stretch>
        </p:blipFill>
        <p:spPr>
          <a:xfrm>
            <a:off x="762000" y="2515283"/>
            <a:ext cx="7315200" cy="2971800"/>
          </a:xfrm>
          <a:prstGeom prst="rect">
            <a:avLst/>
          </a:prstGeom>
        </p:spPr>
      </p:pic>
    </p:spTree>
    <p:extLst>
      <p:ext uri="{BB962C8B-B14F-4D97-AF65-F5344CB8AC3E}">
        <p14:creationId xmlns:p14="http://schemas.microsoft.com/office/powerpoint/2010/main" val="1626619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1080000" y="533399"/>
            <a:ext cx="7759200" cy="2058599"/>
          </a:xfrm>
        </p:spPr>
        <p:txBody>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SCAN - </a:t>
            </a:r>
            <a:r>
              <a:rPr lang="en-US" dirty="0" err="1" smtClean="0">
                <a:latin typeface="Times New Roman" panose="02020603050405020304" pitchFamily="18" charset="0"/>
                <a:cs typeface="Times New Roman" panose="02020603050405020304" pitchFamily="18" charset="0"/>
              </a:rPr>
              <a:t>MuxScan</a:t>
            </a:r>
            <a:endParaRPr lang="en-US" dirty="0" smtClean="0">
              <a:latin typeface="Times New Roman" panose="02020603050405020304" pitchFamily="18" charset="0"/>
              <a:cs typeface="Times New Roman" panose="02020603050405020304" pitchFamily="18" charset="0"/>
            </a:endParaRPr>
          </a:p>
        </p:txBody>
      </p:sp>
      <p:sp>
        <p:nvSpPr>
          <p:cNvPr id="3" name="Textplatzhalter 2"/>
          <p:cNvSpPr>
            <a:spLocks noGrp="1"/>
          </p:cNvSpPr>
          <p:nvPr>
            <p:ph type="body" sz="quarter" idx="13"/>
          </p:nvPr>
        </p:nvSpPr>
        <p:spPr>
          <a:xfrm>
            <a:off x="1080000" y="2700000"/>
            <a:ext cx="7835400" cy="1748510"/>
          </a:xfrm>
        </p:spPr>
        <p:txBody>
          <a:bodyPr/>
          <a:lstStyle/>
          <a:p>
            <a:r>
              <a:rPr lang="en-US" sz="1800" dirty="0" smtClean="0">
                <a:latin typeface="Times New Roman" panose="02020603050405020304" pitchFamily="18" charset="0"/>
                <a:cs typeface="Times New Roman" panose="02020603050405020304" pitchFamily="18" charset="0"/>
              </a:rPr>
              <a:t>Mentor: </a:t>
            </a:r>
            <a:r>
              <a:rPr lang="en-US" sz="1800" b="1" dirty="0" err="1" smtClean="0">
                <a:latin typeface="Times New Roman" panose="02020603050405020304" pitchFamily="18" charset="0"/>
                <a:cs typeface="Times New Roman" panose="02020603050405020304" pitchFamily="18" charset="0"/>
              </a:rPr>
              <a:t>LongVo</a:t>
            </a:r>
            <a:endParaRPr lang="en-US" sz="1800" b="1"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Mentee: </a:t>
            </a:r>
            <a:r>
              <a:rPr lang="en-US" sz="1800" b="1" dirty="0" err="1" smtClean="0">
                <a:latin typeface="Times New Roman" panose="02020603050405020304" pitchFamily="18" charset="0"/>
                <a:cs typeface="Times New Roman" panose="02020603050405020304" pitchFamily="18" charset="0"/>
              </a:rPr>
              <a:t>TriHo</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TuanNg</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ThongVo</a:t>
            </a:r>
            <a:endParaRPr lang="en-US" sz="1800" b="1" dirty="0" smtClean="0">
              <a:latin typeface="Times New Roman" panose="02020603050405020304" pitchFamily="18" charset="0"/>
              <a:cs typeface="Times New Roman" panose="02020603050405020304" pitchFamily="18" charset="0"/>
            </a:endParaRPr>
          </a:p>
          <a:p>
            <a:r>
              <a:rPr lang="en-US" sz="1800" b="1" dirty="0" err="1" smtClean="0">
                <a:latin typeface="Times New Roman" panose="02020603050405020304" pitchFamily="18" charset="0"/>
                <a:cs typeface="Times New Roman" panose="02020603050405020304" pitchFamily="18" charset="0"/>
              </a:rPr>
              <a:t>MiddleEnd</a:t>
            </a:r>
            <a:r>
              <a:rPr lang="en-US" sz="1800" b="1" dirty="0" smtClean="0">
                <a:latin typeface="Times New Roman" panose="02020603050405020304" pitchFamily="18" charset="0"/>
                <a:cs typeface="Times New Roman" panose="02020603050405020304" pitchFamily="18" charset="0"/>
              </a:rPr>
              <a:t> 1 Group</a:t>
            </a:r>
          </a:p>
          <a:p>
            <a:r>
              <a:rPr lang="en-US" sz="1800" dirty="0" smtClean="0">
                <a:latin typeface="Times New Roman" panose="02020603050405020304" pitchFamily="18" charset="0"/>
                <a:cs typeface="Times New Roman" panose="02020603050405020304" pitchFamily="18" charset="0"/>
              </a:rPr>
              <a:t>Backend Department</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Renesas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Design Vietnam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839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414799"/>
            <a:ext cx="9000000" cy="886397"/>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Concept of Scan Method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smtClean="0">
                <a:latin typeface="Times New Roman" panose="02020603050405020304" pitchFamily="18" charset="0"/>
                <a:cs typeface="Times New Roman" panose="02020603050405020304" pitchFamily="18" charset="0"/>
              </a:rPr>
              <a:t>Page </a:t>
            </a:r>
            <a:fld id="{3FD030EF-7044-4946-962A-5D7D09BD1B34}" type="slidenum">
              <a:rPr lang="de-DE" smtClean="0">
                <a:latin typeface="Times New Roman" panose="02020603050405020304" pitchFamily="18" charset="0"/>
                <a:cs typeface="Times New Roman" panose="02020603050405020304" pitchFamily="18" charset="0"/>
              </a:rPr>
              <a:pPr algn="l"/>
              <a:t>16</a:t>
            </a:fld>
            <a:endParaRPr lang="de-DE">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770769" y="1844162"/>
            <a:ext cx="4669398" cy="2991588"/>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Memory element (FF/Latch) in the sequential logic cannot be controlled /monitored if the procedure is </a:t>
            </a:r>
            <a:r>
              <a:rPr lang="en-US" sz="1800" dirty="0" smtClean="0">
                <a:latin typeface="Times New Roman" panose="02020603050405020304" pitchFamily="18" charset="0"/>
                <a:cs typeface="Times New Roman" panose="02020603050405020304" pitchFamily="18" charset="0"/>
              </a:rPr>
              <a:t>not carried </a:t>
            </a:r>
            <a:r>
              <a:rPr lang="en-US" sz="1800" dirty="0">
                <a:latin typeface="Times New Roman" panose="02020603050405020304" pitchFamily="18" charset="0"/>
                <a:cs typeface="Times New Roman" panose="02020603050405020304" pitchFamily="18" charset="0"/>
              </a:rPr>
              <a:t>out sequentially</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The port of each memory element is modeled as a virtual I/O port by monitoring/controlling </a:t>
            </a:r>
            <a:r>
              <a:rPr lang="en-US" sz="1800" dirty="0" smtClean="0">
                <a:latin typeface="Times New Roman" panose="02020603050405020304" pitchFamily="18" charset="0"/>
                <a:cs typeface="Times New Roman" panose="02020603050405020304" pitchFamily="18" charset="0"/>
              </a:rPr>
              <a:t>the internal </a:t>
            </a:r>
            <a:r>
              <a:rPr lang="en-US" sz="1800" dirty="0">
                <a:latin typeface="Times New Roman" panose="02020603050405020304" pitchFamily="18" charset="0"/>
                <a:cs typeface="Times New Roman" panose="02020603050405020304" pitchFamily="18" charset="0"/>
              </a:rPr>
              <a:t>state of memory element, and the entire unit is treated as a combinational circuit as a method </a:t>
            </a:r>
            <a:r>
              <a:rPr lang="en-US" sz="1800" dirty="0" smtClean="0">
                <a:latin typeface="Times New Roman" panose="02020603050405020304" pitchFamily="18" charset="0"/>
                <a:cs typeface="Times New Roman" panose="02020603050405020304" pitchFamily="18" charset="0"/>
              </a:rPr>
              <a:t>of facilitating </a:t>
            </a:r>
            <a:r>
              <a:rPr lang="en-US" sz="1800" dirty="0">
                <a:latin typeface="Times New Roman" panose="02020603050405020304" pitchFamily="18" charset="0"/>
                <a:cs typeface="Times New Roman" panose="02020603050405020304" pitchFamily="18" charset="0"/>
              </a:rPr>
              <a:t>auto-generation of the test pattern and improving the testability.</a:t>
            </a:r>
          </a:p>
        </p:txBody>
      </p:sp>
      <p:sp>
        <p:nvSpPr>
          <p:cNvPr id="15" name="Rectangle 14"/>
          <p:cNvSpPr/>
          <p:nvPr/>
        </p:nvSpPr>
        <p:spPr>
          <a:xfrm>
            <a:off x="685800" y="1143000"/>
            <a:ext cx="3429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stretch>
            <a:fillRect/>
          </a:stretch>
        </p:blipFill>
        <p:spPr>
          <a:xfrm>
            <a:off x="5760000" y="1142999"/>
            <a:ext cx="6305744" cy="4944649"/>
          </a:xfrm>
          <a:prstGeom prst="rect">
            <a:avLst/>
          </a:prstGeom>
        </p:spPr>
      </p:pic>
    </p:spTree>
    <p:extLst>
      <p:ext uri="{BB962C8B-B14F-4D97-AF65-F5344CB8AC3E}">
        <p14:creationId xmlns:p14="http://schemas.microsoft.com/office/powerpoint/2010/main" val="1305365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414799"/>
            <a:ext cx="9000000" cy="886397"/>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Method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smtClean="0">
                <a:latin typeface="Times New Roman" panose="02020603050405020304" pitchFamily="18" charset="0"/>
                <a:cs typeface="Times New Roman" panose="02020603050405020304" pitchFamily="18" charset="0"/>
              </a:rPr>
              <a:t>Page </a:t>
            </a:r>
            <a:fld id="{3FD030EF-7044-4946-962A-5D7D09BD1B34}" type="slidenum">
              <a:rPr lang="de-DE" smtClean="0">
                <a:latin typeface="Times New Roman" panose="02020603050405020304" pitchFamily="18" charset="0"/>
                <a:cs typeface="Times New Roman" panose="02020603050405020304" pitchFamily="18" charset="0"/>
              </a:rPr>
              <a:pPr algn="l"/>
              <a:t>17</a:t>
            </a:fld>
            <a:endParaRPr lang="de-DE">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5601" y="1913586"/>
            <a:ext cx="4669398" cy="1661993"/>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In the </a:t>
            </a:r>
            <a:r>
              <a:rPr lang="en-US" sz="1800" dirty="0" err="1">
                <a:latin typeface="Times New Roman" panose="02020603050405020304" pitchFamily="18" charset="0"/>
                <a:cs typeface="Times New Roman" panose="02020603050405020304" pitchFamily="18" charset="0"/>
              </a:rPr>
              <a:t>MuxScan</a:t>
            </a:r>
            <a:r>
              <a:rPr lang="en-US" sz="1800" dirty="0">
                <a:latin typeface="Times New Roman" panose="02020603050405020304" pitchFamily="18" charset="0"/>
                <a:cs typeface="Times New Roman" panose="02020603050405020304" pitchFamily="18" charset="0"/>
              </a:rPr>
              <a:t> method, the multiplexer is attached to data input part of FF, and the path (</a:t>
            </a:r>
            <a:r>
              <a:rPr lang="en-US" sz="1800" dirty="0" err="1">
                <a:latin typeface="Times New Roman" panose="02020603050405020304" pitchFamily="18" charset="0"/>
                <a:cs typeface="Times New Roman" panose="02020603050405020304" pitchFamily="18" charset="0"/>
              </a:rPr>
              <a:t>Scan_Chain</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that serially </a:t>
            </a:r>
            <a:r>
              <a:rPr lang="en-US" sz="1800" dirty="0">
                <a:latin typeface="Times New Roman" panose="02020603050405020304" pitchFamily="18" charset="0"/>
                <a:cs typeface="Times New Roman" panose="02020603050405020304" pitchFamily="18" charset="0"/>
              </a:rPr>
              <a:t>connects FF and user path together is controlled by the Scan control signal (</a:t>
            </a:r>
            <a:r>
              <a:rPr lang="en-US" sz="1800" dirty="0" err="1">
                <a:latin typeface="Times New Roman" panose="02020603050405020304" pitchFamily="18" charset="0"/>
                <a:cs typeface="Times New Roman" panose="02020603050405020304" pitchFamily="18" charset="0"/>
              </a:rPr>
              <a:t>Scan_enable</a:t>
            </a:r>
            <a:r>
              <a:rPr lang="en-US" sz="1800" dirty="0">
                <a:latin typeface="Times New Roman" panose="02020603050405020304" pitchFamily="18" charset="0"/>
                <a:cs typeface="Times New Roman" panose="02020603050405020304" pitchFamily="18" charset="0"/>
              </a:rPr>
              <a:t>).</a:t>
            </a:r>
          </a:p>
        </p:txBody>
      </p:sp>
      <p:sp>
        <p:nvSpPr>
          <p:cNvPr id="15" name="Rectangle 14"/>
          <p:cNvSpPr/>
          <p:nvPr/>
        </p:nvSpPr>
        <p:spPr>
          <a:xfrm>
            <a:off x="685800" y="1143000"/>
            <a:ext cx="3429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5055432" y="1097755"/>
            <a:ext cx="6543352" cy="1788459"/>
          </a:xfrm>
          <a:prstGeom prst="rect">
            <a:avLst/>
          </a:prstGeom>
        </p:spPr>
      </p:pic>
      <p:pic>
        <p:nvPicPr>
          <p:cNvPr id="7" name="Picture 6"/>
          <p:cNvPicPr>
            <a:picLocks noChangeAspect="1"/>
          </p:cNvPicPr>
          <p:nvPr/>
        </p:nvPicPr>
        <p:blipFill>
          <a:blip r:embed="rId3"/>
          <a:stretch>
            <a:fillRect/>
          </a:stretch>
        </p:blipFill>
        <p:spPr>
          <a:xfrm>
            <a:off x="5055432" y="3105822"/>
            <a:ext cx="6482145" cy="2730983"/>
          </a:xfrm>
          <a:prstGeom prst="rect">
            <a:avLst/>
          </a:prstGeom>
        </p:spPr>
      </p:pic>
    </p:spTree>
    <p:extLst>
      <p:ext uri="{BB962C8B-B14F-4D97-AF65-F5344CB8AC3E}">
        <p14:creationId xmlns:p14="http://schemas.microsoft.com/office/powerpoint/2010/main" val="2094022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799" y="27002"/>
            <a:ext cx="9986211" cy="1274195"/>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Features of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Method and Main Design Constraints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smtClean="0">
                <a:latin typeface="Times New Roman" panose="02020603050405020304" pitchFamily="18" charset="0"/>
                <a:cs typeface="Times New Roman" panose="02020603050405020304" pitchFamily="18" charset="0"/>
              </a:rPr>
              <a:t>Page </a:t>
            </a:r>
            <a:fld id="{3FD030EF-7044-4946-962A-5D7D09BD1B34}" type="slidenum">
              <a:rPr lang="de-DE" smtClean="0">
                <a:latin typeface="Times New Roman" panose="02020603050405020304" pitchFamily="18" charset="0"/>
                <a:cs typeface="Times New Roman" panose="02020603050405020304" pitchFamily="18" charset="0"/>
              </a:rPr>
              <a:pPr algn="l"/>
              <a:t>18</a:t>
            </a:fld>
            <a:endParaRPr lang="de-DE">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222010" y="1752600"/>
            <a:ext cx="5444863" cy="3734356"/>
          </a:xfrm>
        </p:spPr>
        <p:txBody>
          <a:bodyPr>
            <a:normAutofit lnSpcReduction="10000"/>
          </a:bodyPr>
          <a:lstStyle/>
          <a:p>
            <a:pPr algn="just"/>
            <a:r>
              <a:rPr lang="en-US" sz="2000" b="1" dirty="0">
                <a:latin typeface="Times New Roman" panose="02020603050405020304" pitchFamily="18" charset="0"/>
                <a:cs typeface="Times New Roman" panose="02020603050405020304" pitchFamily="18" charset="0"/>
              </a:rPr>
              <a:t>Features</a:t>
            </a:r>
          </a:p>
          <a:p>
            <a:pPr algn="just"/>
            <a:r>
              <a:rPr lang="en-US" sz="2000" dirty="0">
                <a:latin typeface="Times New Roman" panose="02020603050405020304" pitchFamily="18" charset="0"/>
                <a:cs typeface="Times New Roman" panose="02020603050405020304" pitchFamily="18" charset="0"/>
              </a:rPr>
              <a:t>• It is most suitable for synchronous design circuits with edge-trigger FF.</a:t>
            </a:r>
          </a:p>
          <a:p>
            <a:pPr algn="just"/>
            <a:r>
              <a:rPr lang="en-US" sz="2000" dirty="0">
                <a:latin typeface="Times New Roman" panose="02020603050405020304" pitchFamily="18" charset="0"/>
                <a:cs typeface="Times New Roman" panose="02020603050405020304" pitchFamily="18" charset="0"/>
              </a:rPr>
              <a:t>• The area overhead is comparatively small. (Increase of 10% - 20% in the entire chip)</a:t>
            </a:r>
          </a:p>
          <a:p>
            <a:pPr algn="just"/>
            <a:r>
              <a:rPr lang="en-US" sz="2000" dirty="0">
                <a:latin typeface="Times New Roman" panose="02020603050405020304" pitchFamily="18" charset="0"/>
                <a:cs typeface="Times New Roman" panose="02020603050405020304" pitchFamily="18" charset="0"/>
              </a:rPr>
              <a:t>• Delay overhead: only with increase in the setup time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Scan_Clock</a:t>
            </a:r>
            <a:r>
              <a:rPr lang="en-US" sz="2000" dirty="0">
                <a:latin typeface="Times New Roman" panose="02020603050405020304" pitchFamily="18" charset="0"/>
                <a:cs typeface="Times New Roman" panose="02020603050405020304" pitchFamily="18" charset="0"/>
              </a:rPr>
              <a:t> is used in combination with </a:t>
            </a:r>
            <a:r>
              <a:rPr lang="en-US" sz="2000" dirty="0" err="1">
                <a:latin typeface="Times New Roman" panose="02020603050405020304" pitchFamily="18" charset="0"/>
                <a:cs typeface="Times New Roman" panose="02020603050405020304" pitchFamily="18" charset="0"/>
              </a:rPr>
              <a:t>System_Clock</a:t>
            </a:r>
            <a:r>
              <a:rPr lang="en-US" sz="2000" dirty="0">
                <a:latin typeface="Times New Roman" panose="02020603050405020304" pitchFamily="18" charset="0"/>
                <a:cs typeface="Times New Roman" panose="02020603050405020304" pitchFamily="18" charset="0"/>
              </a:rPr>
              <a:t>.</a:t>
            </a:r>
          </a:p>
        </p:txBody>
      </p:sp>
      <p:sp>
        <p:nvSpPr>
          <p:cNvPr id="15" name="Rectangle 14"/>
          <p:cNvSpPr/>
          <p:nvPr/>
        </p:nvSpPr>
        <p:spPr>
          <a:xfrm>
            <a:off x="685800" y="1143000"/>
            <a:ext cx="3429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3"/>
          <p:cNvSpPr txBox="1">
            <a:spLocks/>
          </p:cNvSpPr>
          <p:nvPr/>
        </p:nvSpPr>
        <p:spPr>
          <a:xfrm>
            <a:off x="5933000" y="1752600"/>
            <a:ext cx="6026389" cy="3836948"/>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000" b="1" dirty="0">
                <a:latin typeface="Times New Roman" panose="02020603050405020304" pitchFamily="18" charset="0"/>
                <a:cs typeface="Times New Roman" panose="02020603050405020304" pitchFamily="18" charset="0"/>
              </a:rPr>
              <a:t>Main Design Constraints</a:t>
            </a:r>
          </a:p>
          <a:p>
            <a:pPr algn="just"/>
            <a:r>
              <a:rPr lang="en-US" sz="2000" dirty="0">
                <a:latin typeface="Times New Roman" panose="02020603050405020304" pitchFamily="18" charset="0"/>
                <a:cs typeface="Times New Roman" panose="02020603050405020304" pitchFamily="18" charset="0"/>
              </a:rPr>
              <a:t>• Feedback-Loops configured only of combinational circuits are disabled.</a:t>
            </a:r>
          </a:p>
          <a:p>
            <a:pPr algn="just"/>
            <a:r>
              <a:rPr lang="en-US" sz="2000" dirty="0">
                <a:latin typeface="Times New Roman" panose="02020603050405020304" pitchFamily="18" charset="0"/>
                <a:cs typeface="Times New Roman" panose="02020603050405020304" pitchFamily="18" charset="0"/>
              </a:rPr>
              <a:t>• Only edge-trigger type FF can be used.</a:t>
            </a:r>
          </a:p>
          <a:p>
            <a:pPr algn="just"/>
            <a:r>
              <a:rPr lang="en-US" sz="2000" dirty="0">
                <a:latin typeface="Times New Roman" panose="02020603050405020304" pitchFamily="18" charset="0"/>
                <a:cs typeface="Times New Roman" panose="02020603050405020304" pitchFamily="18" charset="0"/>
              </a:rPr>
              <a:t>• All FF should be simultaneously operating during testing.</a:t>
            </a:r>
          </a:p>
          <a:p>
            <a:pPr algn="just"/>
            <a:r>
              <a:rPr lang="en-US" sz="2000" dirty="0">
                <a:latin typeface="Times New Roman" panose="02020603050405020304" pitchFamily="18" charset="0"/>
                <a:cs typeface="Times New Roman" panose="02020603050405020304" pitchFamily="18" charset="0"/>
              </a:rPr>
              <a:t>• All Clock/Set/Reset of all FF should be directly controlled from outside the chip.</a:t>
            </a:r>
          </a:p>
          <a:p>
            <a:pPr algn="just"/>
            <a:r>
              <a:rPr lang="en-US" sz="2000" dirty="0">
                <a:latin typeface="Times New Roman" panose="02020603050405020304" pitchFamily="18" charset="0"/>
                <a:cs typeface="Times New Roman" panose="02020603050405020304" pitchFamily="18" charset="0"/>
              </a:rPr>
              <a:t>• Hold time error must not occur between FF during </a:t>
            </a:r>
            <a:r>
              <a:rPr lang="en-US" sz="2000" dirty="0" err="1">
                <a:latin typeface="Times New Roman" panose="02020603050405020304" pitchFamily="18" charset="0"/>
                <a:cs typeface="Times New Roman" panose="02020603050405020304" pitchFamily="18" charset="0"/>
              </a:rPr>
              <a:t>Scan_Shift</a:t>
            </a:r>
            <a:r>
              <a:rPr lang="en-US" sz="2000" dirty="0">
                <a:latin typeface="Times New Roman" panose="02020603050405020304" pitchFamily="18" charset="0"/>
                <a:cs typeface="Times New Roman" panose="02020603050405020304" pitchFamily="18" charset="0"/>
              </a:rPr>
              <a:t> as well.</a:t>
            </a:r>
          </a:p>
        </p:txBody>
      </p:sp>
    </p:spTree>
    <p:extLst>
      <p:ext uri="{BB962C8B-B14F-4D97-AF65-F5344CB8AC3E}">
        <p14:creationId xmlns:p14="http://schemas.microsoft.com/office/powerpoint/2010/main" val="2283376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Flow</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19</a:t>
            </a:fld>
            <a:endParaRPr lang="de-DE">
              <a:solidFill>
                <a:srgbClr val="06418C"/>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89663" y="1150049"/>
            <a:ext cx="8500883" cy="5014706"/>
          </a:xfrm>
          <a:solidFill>
            <a:srgbClr val="FFFFFF"/>
          </a:solidFill>
        </p:spPr>
        <p:txBody>
          <a:bodyPr>
            <a:normAutofit fontScale="92500"/>
          </a:bodyPr>
          <a:lstStyle/>
          <a:p>
            <a:r>
              <a:rPr lang="en-US" sz="1800" b="1" dirty="0">
                <a:latin typeface="Times New Roman" panose="02020603050405020304" pitchFamily="18" charset="0"/>
                <a:cs typeface="Times New Roman" panose="02020603050405020304" pitchFamily="18" charset="0"/>
              </a:rPr>
              <a:t>Test design strategy determination. Design policy considering the </a:t>
            </a:r>
            <a:r>
              <a:rPr lang="en-US" sz="1800" b="1" dirty="0" smtClean="0">
                <a:latin typeface="Times New Roman" panose="02020603050405020304" pitchFamily="18" charset="0"/>
                <a:cs typeface="Times New Roman" panose="02020603050405020304" pitchFamily="18" charset="0"/>
              </a:rPr>
              <a:t>design constraints</a:t>
            </a:r>
            <a:r>
              <a:rPr lang="en-US" sz="1800" b="1"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Exclusive/ combined pin determination.</a:t>
            </a:r>
          </a:p>
          <a:p>
            <a:r>
              <a:rPr lang="en-US" sz="1800" dirty="0">
                <a:latin typeface="Times New Roman" panose="02020603050405020304" pitchFamily="18" charset="0"/>
                <a:cs typeface="Times New Roman" panose="02020603050405020304" pitchFamily="18" charset="0"/>
              </a:rPr>
              <a:t>• Clock / set / reset policy design.</a:t>
            </a:r>
          </a:p>
          <a:p>
            <a:r>
              <a:rPr lang="en-US" sz="1800" dirty="0">
                <a:latin typeface="Times New Roman" panose="02020603050405020304" pitchFamily="18" charset="0"/>
                <a:cs typeface="Times New Roman" panose="02020603050405020304" pitchFamily="18" charset="0"/>
              </a:rPr>
              <a:t>• Test mode policy design.</a:t>
            </a:r>
          </a:p>
          <a:p>
            <a:r>
              <a:rPr lang="en-US" sz="1800" b="1" dirty="0" smtClean="0">
                <a:latin typeface="Times New Roman" panose="02020603050405020304" pitchFamily="18" charset="0"/>
                <a:cs typeface="Times New Roman" panose="02020603050405020304" pitchFamily="18" charset="0"/>
              </a:rPr>
              <a:t>Design </a:t>
            </a:r>
            <a:r>
              <a:rPr lang="en-US" sz="1800" b="1" dirty="0">
                <a:latin typeface="Times New Roman" panose="02020603050405020304" pitchFamily="18" charset="0"/>
                <a:cs typeface="Times New Roman" panose="02020603050405020304" pitchFamily="18" charset="0"/>
              </a:rPr>
              <a:t>considering design constraints. Structure of design constraints, </a:t>
            </a:r>
            <a:r>
              <a:rPr lang="en-US" sz="1800" b="1" dirty="0" smtClean="0">
                <a:latin typeface="Times New Roman" panose="02020603050405020304" pitchFamily="18" charset="0"/>
                <a:cs typeface="Times New Roman" panose="02020603050405020304" pitchFamily="18" charset="0"/>
              </a:rPr>
              <a:t>excluding the </a:t>
            </a:r>
            <a:r>
              <a:rPr lang="en-US" sz="1800" b="1" dirty="0">
                <a:latin typeface="Times New Roman" panose="02020603050405020304" pitchFamily="18" charset="0"/>
                <a:cs typeface="Times New Roman" panose="02020603050405020304" pitchFamily="18" charset="0"/>
              </a:rPr>
              <a:t>circuit</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Clock / set / reset design.</a:t>
            </a:r>
          </a:p>
          <a:p>
            <a:r>
              <a:rPr lang="en-US" sz="1800" dirty="0">
                <a:latin typeface="Times New Roman" panose="02020603050405020304" pitchFamily="18" charset="0"/>
                <a:cs typeface="Times New Roman" panose="02020603050405020304" pitchFamily="18" charset="0"/>
              </a:rPr>
              <a:t>• Design with limited FF use.</a:t>
            </a:r>
          </a:p>
          <a:p>
            <a:r>
              <a:rPr lang="en-US" sz="1800" dirty="0">
                <a:latin typeface="Times New Roman" panose="02020603050405020304" pitchFamily="18" charset="0"/>
                <a:cs typeface="Times New Roman" panose="02020603050405020304" pitchFamily="18" charset="0"/>
              </a:rPr>
              <a:t>• Test mode design.</a:t>
            </a:r>
          </a:p>
          <a:p>
            <a:r>
              <a:rPr lang="en-US" sz="1800" b="1" dirty="0" smtClean="0">
                <a:latin typeface="Times New Roman" panose="02020603050405020304" pitchFamily="18" charset="0"/>
                <a:cs typeface="Times New Roman" panose="02020603050405020304" pitchFamily="18" charset="0"/>
              </a:rPr>
              <a:t>Consideration </a:t>
            </a:r>
            <a:r>
              <a:rPr lang="en-US" sz="1800" b="1" dirty="0">
                <a:latin typeface="Times New Roman" panose="02020603050405020304" pitchFamily="18" charset="0"/>
                <a:cs typeface="Times New Roman" panose="02020603050405020304" pitchFamily="18" charset="0"/>
              </a:rPr>
              <a:t>of design constraints.</a:t>
            </a:r>
          </a:p>
          <a:p>
            <a:r>
              <a:rPr lang="en-US" sz="1800" dirty="0">
                <a:latin typeface="Times New Roman" panose="02020603050405020304" pitchFamily="18" charset="0"/>
                <a:cs typeface="Times New Roman" panose="02020603050405020304" pitchFamily="18" charset="0"/>
              </a:rPr>
              <a:t>• Consideration of timing at the time of testing.</a:t>
            </a:r>
          </a:p>
          <a:p>
            <a:r>
              <a:rPr lang="en-US" sz="1800" dirty="0">
                <a:latin typeface="Times New Roman" panose="02020603050405020304" pitchFamily="18" charset="0"/>
                <a:cs typeface="Times New Roman" panose="02020603050405020304" pitchFamily="18" charset="0"/>
              </a:rPr>
              <a:t>• Limited use of FF</a:t>
            </a:r>
            <a:r>
              <a:rPr lang="en-US" sz="1800" dirty="0" smtClean="0">
                <a:latin typeface="Times New Roman" panose="02020603050405020304" pitchFamily="18" charset="0"/>
                <a:cs typeface="Times New Roman" panose="02020603050405020304" pitchFamily="18" charset="0"/>
              </a:rPr>
              <a:t>.</a:t>
            </a: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8590546" y="0"/>
            <a:ext cx="3372853" cy="6292516"/>
          </a:xfrm>
          <a:prstGeom prst="rect">
            <a:avLst/>
          </a:prstGeom>
        </p:spPr>
      </p:pic>
      <p:sp>
        <p:nvSpPr>
          <p:cNvPr id="7" name="Right Arrow 6"/>
          <p:cNvSpPr/>
          <p:nvPr/>
        </p:nvSpPr>
        <p:spPr>
          <a:xfrm rot="20639286">
            <a:off x="7434758" y="852247"/>
            <a:ext cx="1310727" cy="141942"/>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11" name="Right Arrow 10"/>
          <p:cNvSpPr/>
          <p:nvPr/>
        </p:nvSpPr>
        <p:spPr>
          <a:xfrm rot="19977893">
            <a:off x="5295396" y="2067725"/>
            <a:ext cx="3602162" cy="171103"/>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13" name="Right Arrow 12"/>
          <p:cNvSpPr/>
          <p:nvPr/>
        </p:nvSpPr>
        <p:spPr>
          <a:xfrm rot="19525879">
            <a:off x="3441308" y="3310462"/>
            <a:ext cx="5685792" cy="20102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Tree>
    <p:extLst>
      <p:ext uri="{BB962C8B-B14F-4D97-AF65-F5344CB8AC3E}">
        <p14:creationId xmlns:p14="http://schemas.microsoft.com/office/powerpoint/2010/main" val="902559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Detail about error/warning</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algn="l"/>
            <a:r>
              <a:rPr lang="de-DE" smtClean="0">
                <a:latin typeface="Times New Roman" panose="02020603050405020304" pitchFamily="18" charset="0"/>
                <a:cs typeface="Times New Roman" panose="02020603050405020304" pitchFamily="18" charset="0"/>
              </a:rPr>
              <a:t>Page </a:t>
            </a:r>
            <a:fld id="{3FD030EF-7044-4946-962A-5D7D09BD1B34}" type="slidenum">
              <a:rPr lang="de-DE" smtClean="0">
                <a:latin typeface="Times New Roman" panose="02020603050405020304" pitchFamily="18" charset="0"/>
                <a:cs typeface="Times New Roman" panose="02020603050405020304" pitchFamily="18" charset="0"/>
              </a:rPr>
              <a:pPr algn="l"/>
              <a:t>2</a:t>
            </a:fld>
            <a:endParaRPr lang="de-DE">
              <a:latin typeface="Times New Roman" panose="02020603050405020304" pitchFamily="18" charset="0"/>
              <a:cs typeface="Times New Roman" panose="02020603050405020304" pitchFamily="18" charset="0"/>
            </a:endParaRPr>
          </a:p>
        </p:txBody>
      </p:sp>
      <p:sp>
        <p:nvSpPr>
          <p:cNvPr id="6" name="Rectangle 5"/>
          <p:cNvSpPr/>
          <p:nvPr/>
        </p:nvSpPr>
        <p:spPr>
          <a:xfrm>
            <a:off x="457200" y="1447800"/>
            <a:ext cx="3200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533400" y="928255"/>
            <a:ext cx="10210800" cy="1708160"/>
          </a:xfrm>
          <a:prstGeom prst="rect">
            <a:avLst/>
          </a:prstGeom>
        </p:spPr>
        <p:txBody>
          <a:bodyPr wrap="square">
            <a:spAutoFit/>
          </a:bodyPr>
          <a:lstStyle/>
          <a:p>
            <a:pPr marL="285750" indent="-285750">
              <a:spcBef>
                <a:spcPts val="6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DFT013: </a:t>
            </a:r>
            <a:r>
              <a:rPr lang="en-US" b="1" dirty="0">
                <a:solidFill>
                  <a:srgbClr val="000000"/>
                </a:solidFill>
                <a:latin typeface="Times New Roman" panose="02020603050405020304" pitchFamily="18" charset="0"/>
                <a:cs typeface="Times New Roman" panose="02020603050405020304" pitchFamily="18" charset="0"/>
              </a:rPr>
              <a:t>Enable signal of Gated Clock </a:t>
            </a:r>
            <a:r>
              <a:rPr lang="en-US" b="1" dirty="0" smtClean="0">
                <a:solidFill>
                  <a:srgbClr val="000000"/>
                </a:solidFill>
                <a:latin typeface="Times New Roman" panose="02020603050405020304" pitchFamily="18" charset="0"/>
                <a:cs typeface="Times New Roman" panose="02020603050405020304" pitchFamily="18" charset="0"/>
              </a:rPr>
              <a:t>cell</a:t>
            </a:r>
          </a:p>
          <a:p>
            <a:pPr marL="285750" indent="-285750">
              <a:spcBef>
                <a:spcPts val="600"/>
              </a:spcBef>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ERROR DFT013 -1:Clock </a:t>
            </a:r>
            <a:r>
              <a:rPr lang="en-US" dirty="0" smtClean="0">
                <a:solidFill>
                  <a:srgbClr val="FF0000"/>
                </a:solidFill>
                <a:latin typeface="Times New Roman" panose="02020603050405020304" pitchFamily="18" charset="0"/>
                <a:cs typeface="Times New Roman" panose="02020603050405020304" pitchFamily="18" charset="0"/>
              </a:rPr>
              <a:t>Gated Cell </a:t>
            </a:r>
            <a:r>
              <a:rPr lang="en-US" dirty="0">
                <a:solidFill>
                  <a:srgbClr val="FF0000"/>
                </a:solidFill>
                <a:latin typeface="Times New Roman" panose="02020603050405020304" pitchFamily="18" charset="0"/>
                <a:cs typeface="Times New Roman" panose="02020603050405020304" pitchFamily="18" charset="0"/>
              </a:rPr>
              <a:t>Enable Check (Propagating an unknown value is not permitted</a:t>
            </a:r>
            <a:r>
              <a:rPr lang="en-US" dirty="0" smtClean="0">
                <a:solidFill>
                  <a:srgbClr val="FF0000"/>
                </a:solidFill>
                <a:latin typeface="Times New Roman" panose="02020603050405020304" pitchFamily="18" charset="0"/>
                <a:cs typeface="Times New Roman" panose="02020603050405020304" pitchFamily="18" charset="0"/>
              </a:rPr>
              <a:t>)</a:t>
            </a:r>
          </a:p>
          <a:p>
            <a:r>
              <a:rPr lang="en-US" sz="1600" dirty="0" smtClean="0"/>
              <a:t>     </a:t>
            </a:r>
            <a:r>
              <a:rPr lang="en-US" sz="1600" dirty="0" smtClean="0">
                <a:latin typeface="Times New Roman" panose="02020603050405020304" pitchFamily="18" charset="0"/>
                <a:cs typeface="Times New Roman" panose="02020603050405020304" pitchFamily="18" charset="0"/>
              </a:rPr>
              <a:t>At </a:t>
            </a:r>
            <a:r>
              <a:rPr lang="en-US" sz="1600" dirty="0">
                <a:latin typeface="Times New Roman" panose="02020603050405020304" pitchFamily="18" charset="0"/>
                <a:cs typeface="Times New Roman" panose="02020603050405020304" pitchFamily="18" charset="0"/>
              </a:rPr>
              <a:t>shift </a:t>
            </a:r>
            <a:r>
              <a:rPr lang="en-US" sz="1600" dirty="0" smtClean="0">
                <a:latin typeface="Times New Roman" panose="02020603050405020304" pitchFamily="18" charset="0"/>
                <a:cs typeface="Times New Roman" panose="02020603050405020304" pitchFamily="18" charset="0"/>
              </a:rPr>
              <a:t>scan mode, SCAN_ENABLE </a:t>
            </a:r>
            <a:r>
              <a:rPr lang="en-US" sz="1600" dirty="0">
                <a:latin typeface="Times New Roman" panose="02020603050405020304" pitchFamily="18" charset="0"/>
                <a:cs typeface="Times New Roman" panose="02020603050405020304" pitchFamily="18" charset="0"/>
              </a:rPr>
              <a:t>is fixed high, so, clock is always propagated to F/F. </a:t>
            </a:r>
          </a:p>
          <a:p>
            <a:r>
              <a:rPr lang="en-US" sz="1600" dirty="0">
                <a:latin typeface="Times New Roman" panose="02020603050405020304" pitchFamily="18" charset="0"/>
                <a:cs typeface="Times New Roman" panose="02020603050405020304" pitchFamily="18" charset="0"/>
              </a:rPr>
              <a:t>On the other hand, </a:t>
            </a:r>
            <a:r>
              <a:rPr lang="en-US" sz="1600" dirty="0" smtClean="0">
                <a:latin typeface="Times New Roman" panose="02020603050405020304" pitchFamily="18" charset="0"/>
                <a:cs typeface="Times New Roman" panose="02020603050405020304" pitchFamily="18" charset="0"/>
              </a:rPr>
              <a:t>capture mode</a:t>
            </a:r>
            <a:r>
              <a:rPr lang="en-US" sz="1600" dirty="0">
                <a:latin typeface="Times New Roman" panose="02020603050405020304" pitchFamily="18" charset="0"/>
                <a:cs typeface="Times New Roman" panose="02020603050405020304" pitchFamily="18" charset="0"/>
              </a:rPr>
              <a:t>, SCAN_ENABLE is </a:t>
            </a:r>
            <a:r>
              <a:rPr lang="en-US" sz="1600" dirty="0" smtClean="0">
                <a:latin typeface="Times New Roman" panose="02020603050405020304" pitchFamily="18" charset="0"/>
                <a:cs typeface="Times New Roman" panose="02020603050405020304" pitchFamily="18" charset="0"/>
              </a:rPr>
              <a:t>fixed Low</a:t>
            </a:r>
            <a:r>
              <a:rPr lang="en-US" sz="1600" dirty="0">
                <a:latin typeface="Times New Roman" panose="02020603050405020304" pitchFamily="18" charset="0"/>
                <a:cs typeface="Times New Roman" panose="02020603050405020304" pitchFamily="18" charset="0"/>
              </a:rPr>
              <a:t>, clock is decided by the value of CEN signal.</a:t>
            </a:r>
          </a:p>
          <a:p>
            <a:r>
              <a:rPr lang="en-US" sz="1600" dirty="0">
                <a:latin typeface="Times New Roman" panose="02020603050405020304" pitchFamily="18" charset="0"/>
                <a:cs typeface="Times New Roman" panose="02020603050405020304" pitchFamily="18" charset="0"/>
              </a:rPr>
              <a:t>When an unknown value goes into this CEN signal, in a simulator, the output value of F/F becomes unknown.</a:t>
            </a:r>
          </a:p>
          <a:p>
            <a:r>
              <a:rPr lang="en-US" sz="1600" dirty="0" smtClean="0">
                <a:latin typeface="Times New Roman" panose="02020603050405020304" pitchFamily="18" charset="0"/>
                <a:cs typeface="Times New Roman" panose="02020603050405020304" pitchFamily="18" charset="0"/>
              </a:rPr>
              <a:t>Therefore</a:t>
            </a:r>
            <a:r>
              <a:rPr lang="en-US" sz="1600" dirty="0">
                <a:latin typeface="Times New Roman" panose="02020603050405020304" pitchFamily="18" charset="0"/>
                <a:cs typeface="Times New Roman" panose="02020603050405020304" pitchFamily="18" charset="0"/>
              </a:rPr>
              <a:t>, it is necessary to make an </a:t>
            </a:r>
            <a:r>
              <a:rPr lang="en-US" sz="1600" dirty="0" smtClean="0">
                <a:latin typeface="Times New Roman" panose="02020603050405020304" pitchFamily="18" charset="0"/>
                <a:cs typeface="Times New Roman" panose="02020603050405020304" pitchFamily="18" charset="0"/>
              </a:rPr>
              <a:t>unknown value </a:t>
            </a:r>
            <a:r>
              <a:rPr lang="en-US" sz="1600" dirty="0">
                <a:latin typeface="Times New Roman" panose="02020603050405020304" pitchFamily="18" charset="0"/>
                <a:cs typeface="Times New Roman" panose="02020603050405020304" pitchFamily="18" charset="0"/>
              </a:rPr>
              <a:t>not </a:t>
            </a:r>
            <a:r>
              <a:rPr lang="en-US" sz="1600" dirty="0" smtClean="0">
                <a:latin typeface="Times New Roman" panose="02020603050405020304" pitchFamily="18" charset="0"/>
                <a:cs typeface="Times New Roman" panose="02020603050405020304" pitchFamily="18" charset="0"/>
              </a:rPr>
              <a:t>propagated CEN </a:t>
            </a:r>
            <a:r>
              <a:rPr lang="en-US" sz="1600" dirty="0">
                <a:latin typeface="Times New Roman" panose="02020603050405020304" pitchFamily="18" charset="0"/>
                <a:cs typeface="Times New Roman" panose="02020603050405020304" pitchFamily="18" charset="0"/>
              </a:rPr>
              <a:t>signal</a:t>
            </a:r>
            <a:r>
              <a:rPr lang="en-US" sz="1600" dirty="0"/>
              <a:t>.</a:t>
            </a:r>
            <a:endParaRPr lang="en-US" sz="1600" b="1"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2"/>
          <a:srcRect b="4451"/>
          <a:stretch/>
        </p:blipFill>
        <p:spPr>
          <a:xfrm>
            <a:off x="533399" y="2636415"/>
            <a:ext cx="5907741" cy="4114010"/>
          </a:xfrm>
          <a:prstGeom prst="rect">
            <a:avLst/>
          </a:prstGeom>
        </p:spPr>
      </p:pic>
    </p:spTree>
    <p:extLst>
      <p:ext uri="{BB962C8B-B14F-4D97-AF65-F5344CB8AC3E}">
        <p14:creationId xmlns:p14="http://schemas.microsoft.com/office/powerpoint/2010/main" val="2086686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Flow</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20</a:t>
            </a:fld>
            <a:endParaRPr lang="de-DE">
              <a:solidFill>
                <a:srgbClr val="06418C"/>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59677" y="1164572"/>
            <a:ext cx="8500883" cy="4247317"/>
          </a:xfrm>
          <a:solidFill>
            <a:srgbClr val="FFFFFF"/>
          </a:solidFill>
        </p:spPr>
        <p:txBody>
          <a:bodyPr>
            <a:normAutofit fontScale="92500"/>
          </a:bodyPr>
          <a:lstStyle/>
          <a:p>
            <a:r>
              <a:rPr lang="en-US" sz="1800" b="1" dirty="0">
                <a:latin typeface="Times New Roman" panose="02020603050405020304" pitchFamily="18" charset="0"/>
                <a:cs typeface="Times New Roman" panose="02020603050405020304" pitchFamily="18" charset="0"/>
              </a:rPr>
              <a:t>Design constraints check. </a:t>
            </a:r>
            <a:r>
              <a:rPr lang="en-US" sz="1800" dirty="0">
                <a:latin typeface="Times New Roman" panose="02020603050405020304" pitchFamily="18" charset="0"/>
                <a:cs typeface="Times New Roman" panose="02020603050405020304" pitchFamily="18" charset="0"/>
              </a:rPr>
              <a:t>(Timing not considered)</a:t>
            </a:r>
          </a:p>
          <a:p>
            <a:r>
              <a:rPr lang="en-US" sz="1800" dirty="0">
                <a:latin typeface="Times New Roman" panose="02020603050405020304" pitchFamily="18" charset="0"/>
                <a:cs typeface="Times New Roman" panose="02020603050405020304" pitchFamily="18" charset="0"/>
              </a:rPr>
              <a:t>• Return to upper-class design for corrections in case of violation.</a:t>
            </a:r>
          </a:p>
          <a:p>
            <a:r>
              <a:rPr lang="en-US" sz="1800" dirty="0" smtClean="0">
                <a:latin typeface="Times New Roman" panose="02020603050405020304" pitchFamily="18" charset="0"/>
                <a:cs typeface="Times New Roman" panose="02020603050405020304" pitchFamily="18" charset="0"/>
              </a:rPr>
              <a:t>(Scanning </a:t>
            </a:r>
            <a:r>
              <a:rPr lang="en-US" sz="1800" dirty="0">
                <a:latin typeface="Times New Roman" panose="02020603050405020304" pitchFamily="18" charset="0"/>
                <a:cs typeface="Times New Roman" panose="02020603050405020304" pitchFamily="18" charset="0"/>
              </a:rPr>
              <a:t>may not be possible and fault coverage may decrease during violation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Substitution </a:t>
            </a:r>
            <a:r>
              <a:rPr lang="en-US" sz="1800" b="1" dirty="0">
                <a:latin typeface="Times New Roman" panose="02020603050405020304" pitchFamily="18" charset="0"/>
                <a:cs typeface="Times New Roman" panose="02020603050405020304" pitchFamily="18" charset="0"/>
              </a:rPr>
              <a:t>of memory element for Scan cell. </a:t>
            </a:r>
            <a:r>
              <a:rPr lang="en-US" sz="1800" b="1" dirty="0" err="1">
                <a:latin typeface="Times New Roman" panose="02020603050405020304" pitchFamily="18" charset="0"/>
                <a:cs typeface="Times New Roman" panose="02020603050405020304" pitchFamily="18" charset="0"/>
              </a:rPr>
              <a:t>Scan_Chain</a:t>
            </a:r>
            <a:r>
              <a:rPr lang="en-US" sz="1800" b="1" dirty="0">
                <a:latin typeface="Times New Roman" panose="02020603050405020304" pitchFamily="18" charset="0"/>
                <a:cs typeface="Times New Roman" panose="02020603050405020304" pitchFamily="18" charset="0"/>
              </a:rPr>
              <a:t> connection.</a:t>
            </a:r>
          </a:p>
          <a:p>
            <a:r>
              <a:rPr lang="en-US" sz="1800" b="1" dirty="0" smtClean="0">
                <a:latin typeface="Times New Roman" panose="02020603050405020304" pitchFamily="18" charset="0"/>
                <a:cs typeface="Times New Roman" panose="02020603050405020304" pitchFamily="18" charset="0"/>
              </a:rPr>
              <a:t>Design </a:t>
            </a:r>
            <a:r>
              <a:rPr lang="en-US" sz="1800" b="1" dirty="0">
                <a:latin typeface="Times New Roman" panose="02020603050405020304" pitchFamily="18" charset="0"/>
                <a:cs typeface="Times New Roman" panose="02020603050405020304" pitchFamily="18" charset="0"/>
              </a:rPr>
              <a:t>constraints check. </a:t>
            </a:r>
            <a:r>
              <a:rPr lang="en-US" sz="1800" dirty="0">
                <a:latin typeface="Times New Roman" panose="02020603050405020304" pitchFamily="18" charset="0"/>
                <a:cs typeface="Times New Roman" panose="02020603050405020304" pitchFamily="18" charset="0"/>
              </a:rPr>
              <a:t>(Timing not considered.)</a:t>
            </a:r>
          </a:p>
          <a:p>
            <a:r>
              <a:rPr lang="en-US" sz="1800" dirty="0">
                <a:latin typeface="Times New Roman" panose="02020603050405020304" pitchFamily="18" charset="0"/>
                <a:cs typeface="Times New Roman" panose="02020603050405020304" pitchFamily="18" charset="0"/>
              </a:rPr>
              <a:t>• Return to upper-class design for corrections in case of </a:t>
            </a:r>
            <a:r>
              <a:rPr lang="en-US" sz="1800" dirty="0" smtClean="0">
                <a:latin typeface="Times New Roman" panose="02020603050405020304" pitchFamily="18" charset="0"/>
                <a:cs typeface="Times New Roman" panose="02020603050405020304" pitchFamily="18" charset="0"/>
              </a:rPr>
              <a:t>violation</a:t>
            </a:r>
          </a:p>
          <a:p>
            <a:r>
              <a:rPr lang="en-US" sz="1800" dirty="0" smtClean="0">
                <a:latin typeface="Times New Roman" panose="02020603050405020304" pitchFamily="18" charset="0"/>
                <a:cs typeface="Times New Roman" panose="02020603050405020304" pitchFamily="18" charset="0"/>
              </a:rPr>
              <a:t> (Pattern </a:t>
            </a:r>
            <a:r>
              <a:rPr lang="en-US" sz="1800" dirty="0">
                <a:latin typeface="Times New Roman" panose="02020603050405020304" pitchFamily="18" charset="0"/>
                <a:cs typeface="Times New Roman" panose="02020603050405020304" pitchFamily="18" charset="0"/>
              </a:rPr>
              <a:t>generation may not be possible and fault coverage may decrease </a:t>
            </a:r>
            <a:r>
              <a:rPr lang="en-US" sz="1800" dirty="0" smtClean="0">
                <a:latin typeface="Times New Roman" panose="02020603050405020304" pitchFamily="18" charset="0"/>
                <a:cs typeface="Times New Roman" panose="02020603050405020304" pitchFamily="18" charset="0"/>
              </a:rPr>
              <a:t>during violation.)</a:t>
            </a:r>
            <a:endParaRPr lang="en-US" sz="1800"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Test </a:t>
            </a:r>
            <a:r>
              <a:rPr lang="en-US" sz="1800" b="1" dirty="0">
                <a:latin typeface="Times New Roman" panose="02020603050405020304" pitchFamily="18" charset="0"/>
                <a:cs typeface="Times New Roman" panose="02020603050405020304" pitchFamily="18" charset="0"/>
              </a:rPr>
              <a:t>pattern generation. Confirmation of fault coverage.</a:t>
            </a:r>
          </a:p>
          <a:p>
            <a:r>
              <a:rPr lang="en-US" sz="1800" dirty="0">
                <a:latin typeface="Times New Roman" panose="02020603050405020304" pitchFamily="18" charset="0"/>
                <a:cs typeface="Times New Roman" panose="02020603050405020304" pitchFamily="18" charset="0"/>
              </a:rPr>
              <a:t>• Return to upper-class design for corrections in case of violation.</a:t>
            </a:r>
          </a:p>
          <a:p>
            <a:r>
              <a:rPr lang="en-US" sz="1800" b="1" dirty="0" smtClean="0">
                <a:latin typeface="Times New Roman" panose="02020603050405020304" pitchFamily="18" charset="0"/>
                <a:cs typeface="Times New Roman" panose="02020603050405020304" pitchFamily="18" charset="0"/>
              </a:rPr>
              <a:t>Layout </a:t>
            </a:r>
            <a:r>
              <a:rPr lang="en-US" sz="1800" b="1" dirty="0">
                <a:latin typeface="Times New Roman" panose="02020603050405020304" pitchFamily="18" charset="0"/>
                <a:cs typeface="Times New Roman" panose="02020603050405020304" pitchFamily="18" charset="0"/>
              </a:rPr>
              <a:t>considering timing.</a:t>
            </a:r>
            <a:endParaRPr lang="en-US" sz="1800" b="1" dirty="0" smtClean="0">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8590546" y="0"/>
            <a:ext cx="3372853" cy="6292516"/>
          </a:xfrm>
          <a:prstGeom prst="rect">
            <a:avLst/>
          </a:prstGeom>
        </p:spPr>
      </p:pic>
      <p:sp>
        <p:nvSpPr>
          <p:cNvPr id="7" name="Right Arrow 6"/>
          <p:cNvSpPr/>
          <p:nvPr/>
        </p:nvSpPr>
        <p:spPr>
          <a:xfrm rot="1083280" flipV="1">
            <a:off x="4983826" y="1781428"/>
            <a:ext cx="3628977" cy="23940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ysClr val="windowText" lastClr="000000"/>
              </a:solidFill>
            </a:endParaRPr>
          </a:p>
        </p:txBody>
      </p:sp>
      <p:sp>
        <p:nvSpPr>
          <p:cNvPr id="11" name="Right Arrow 10"/>
          <p:cNvSpPr/>
          <p:nvPr/>
        </p:nvSpPr>
        <p:spPr>
          <a:xfrm rot="962301">
            <a:off x="6957536" y="2777387"/>
            <a:ext cx="1790273" cy="22267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ysClr val="windowText" lastClr="000000"/>
              </a:solidFill>
            </a:endParaRPr>
          </a:p>
        </p:txBody>
      </p:sp>
      <p:sp>
        <p:nvSpPr>
          <p:cNvPr id="12" name="Right Arrow 11"/>
          <p:cNvSpPr/>
          <p:nvPr/>
        </p:nvSpPr>
        <p:spPr>
          <a:xfrm rot="566185">
            <a:off x="4887210" y="3331536"/>
            <a:ext cx="3822209" cy="15887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ysClr val="windowText" lastClr="000000"/>
              </a:solidFill>
            </a:endParaRPr>
          </a:p>
        </p:txBody>
      </p:sp>
      <p:sp>
        <p:nvSpPr>
          <p:cNvPr id="14" name="Right Arrow 13"/>
          <p:cNvSpPr/>
          <p:nvPr/>
        </p:nvSpPr>
        <p:spPr>
          <a:xfrm>
            <a:off x="5552406" y="4280292"/>
            <a:ext cx="3158850" cy="15887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ysClr val="windowText" lastClr="000000"/>
              </a:solidFill>
            </a:endParaRPr>
          </a:p>
        </p:txBody>
      </p:sp>
      <p:sp>
        <p:nvSpPr>
          <p:cNvPr id="15" name="Right Arrow 14"/>
          <p:cNvSpPr/>
          <p:nvPr/>
        </p:nvSpPr>
        <p:spPr>
          <a:xfrm>
            <a:off x="2591055" y="5061226"/>
            <a:ext cx="6155706" cy="15887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ysClr val="windowText" lastClr="000000"/>
              </a:solidFill>
            </a:endParaRPr>
          </a:p>
        </p:txBody>
      </p:sp>
    </p:spTree>
    <p:extLst>
      <p:ext uri="{BB962C8B-B14F-4D97-AF65-F5344CB8AC3E}">
        <p14:creationId xmlns:p14="http://schemas.microsoft.com/office/powerpoint/2010/main" val="2360090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Flow</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21</a:t>
            </a:fld>
            <a:endParaRPr lang="de-DE">
              <a:solidFill>
                <a:srgbClr val="06418C"/>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74670" y="1027189"/>
            <a:ext cx="8500883" cy="5470215"/>
          </a:xfrm>
          <a:solidFill>
            <a:srgbClr val="FFFFFF"/>
          </a:solidFill>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Scan circuit correction in Layout.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Scan_Chain</a:t>
            </a:r>
            <a:r>
              <a:rPr lang="en-US" dirty="0">
                <a:latin typeface="Times New Roman" panose="02020603050405020304" pitchFamily="18" charset="0"/>
                <a:cs typeface="Times New Roman" panose="02020603050405020304" pitchFamily="18" charset="0"/>
              </a:rPr>
              <a:t> reordering, etc.)</a:t>
            </a:r>
          </a:p>
          <a:p>
            <a:pPr algn="just"/>
            <a:r>
              <a:rPr lang="en-US" dirty="0">
                <a:latin typeface="Times New Roman" panose="02020603050405020304" pitchFamily="18" charset="0"/>
                <a:cs typeface="Times New Roman" panose="02020603050405020304" pitchFamily="18" charset="0"/>
              </a:rPr>
              <a:t>• Return to upper-class design for corrections in case of violation.</a:t>
            </a:r>
          </a:p>
          <a:p>
            <a:pPr algn="just"/>
            <a:r>
              <a:rPr lang="en-US" dirty="0">
                <a:latin typeface="Times New Roman" panose="02020603050405020304" pitchFamily="18" charset="0"/>
                <a:cs typeface="Times New Roman" panose="02020603050405020304" pitchFamily="18" charset="0"/>
              </a:rPr>
              <a:t>● Confirmation of timing constraints (including Scan operation).</a:t>
            </a:r>
          </a:p>
          <a:p>
            <a:pPr algn="just"/>
            <a:r>
              <a:rPr lang="en-US" dirty="0">
                <a:latin typeface="Times New Roman" panose="02020603050405020304" pitchFamily="18" charset="0"/>
                <a:cs typeface="Times New Roman" panose="02020603050405020304" pitchFamily="18" charset="0"/>
              </a:rPr>
              <a:t>• Return to upper-class design for corrections in case of violation.</a:t>
            </a:r>
          </a:p>
          <a:p>
            <a:pPr algn="just"/>
            <a:r>
              <a:rPr lang="en-US" dirty="0">
                <a:latin typeface="Times New Roman" panose="02020603050405020304" pitchFamily="18" charset="0"/>
                <a:cs typeface="Times New Roman" panose="02020603050405020304" pitchFamily="18" charset="0"/>
              </a:rPr>
              <a:t>● Corrections considering the Test design.</a:t>
            </a:r>
          </a:p>
          <a:p>
            <a:pPr algn="just"/>
            <a:r>
              <a:rPr lang="en-US" dirty="0">
                <a:latin typeface="Times New Roman" panose="02020603050405020304" pitchFamily="18" charset="0"/>
                <a:cs typeface="Times New Roman" panose="02020603050405020304" pitchFamily="18" charset="0"/>
              </a:rPr>
              <a:t>• Corrections considering Scanning when there is change in FF.</a:t>
            </a:r>
          </a:p>
          <a:p>
            <a:pPr algn="just"/>
            <a:r>
              <a:rPr lang="en-US" dirty="0">
                <a:latin typeface="Times New Roman" panose="02020603050405020304" pitchFamily="18" charset="0"/>
                <a:cs typeface="Times New Roman" panose="02020603050405020304" pitchFamily="18" charset="0"/>
              </a:rPr>
              <a:t>• Return to upper-class design for corrections in case of changes in port or</a:t>
            </a:r>
          </a:p>
          <a:p>
            <a:pPr algn="just"/>
            <a:r>
              <a:rPr lang="en-US" dirty="0">
                <a:latin typeface="Times New Roman" panose="02020603050405020304" pitchFamily="18" charset="0"/>
                <a:cs typeface="Times New Roman" panose="02020603050405020304" pitchFamily="18" charset="0"/>
              </a:rPr>
              <a:t>test mode.</a:t>
            </a:r>
          </a:p>
          <a:p>
            <a:pPr algn="just"/>
            <a:r>
              <a:rPr lang="en-US" dirty="0">
                <a:latin typeface="Times New Roman" panose="02020603050405020304" pitchFamily="18" charset="0"/>
                <a:cs typeface="Times New Roman" panose="02020603050405020304" pitchFamily="18" charset="0"/>
              </a:rPr>
              <a:t>● Timing consideration.</a:t>
            </a:r>
          </a:p>
          <a:p>
            <a:pPr algn="just"/>
            <a:r>
              <a:rPr lang="en-US" dirty="0">
                <a:latin typeface="Times New Roman" panose="02020603050405020304" pitchFamily="18" charset="0"/>
                <a:cs typeface="Times New Roman" panose="02020603050405020304" pitchFamily="18" charset="0"/>
              </a:rPr>
              <a:t>● Design constraints check. (Timing not considered)</a:t>
            </a:r>
          </a:p>
          <a:p>
            <a:pPr algn="just"/>
            <a:r>
              <a:rPr lang="en-US" dirty="0">
                <a:latin typeface="Times New Roman" panose="02020603050405020304" pitchFamily="18" charset="0"/>
                <a:cs typeface="Times New Roman" panose="02020603050405020304" pitchFamily="18" charset="0"/>
              </a:rPr>
              <a:t>• Return to ECO modifications for corrections in case of violation.</a:t>
            </a:r>
          </a:p>
          <a:p>
            <a:pPr algn="just"/>
            <a:r>
              <a:rPr lang="en-US" dirty="0" smtClean="0">
                <a:latin typeface="Times New Roman" panose="02020603050405020304" pitchFamily="18" charset="0"/>
                <a:cs typeface="Times New Roman" panose="02020603050405020304" pitchFamily="18" charset="0"/>
              </a:rPr>
              <a:t>(Pattern </a:t>
            </a:r>
            <a:r>
              <a:rPr lang="en-US" dirty="0">
                <a:latin typeface="Times New Roman" panose="02020603050405020304" pitchFamily="18" charset="0"/>
                <a:cs typeface="Times New Roman" panose="02020603050405020304" pitchFamily="18" charset="0"/>
              </a:rPr>
              <a:t>generation may not be possible and fault coverage may decrease </a:t>
            </a:r>
            <a:r>
              <a:rPr lang="en-US" dirty="0" smtClean="0">
                <a:latin typeface="Times New Roman" panose="02020603050405020304" pitchFamily="18" charset="0"/>
                <a:cs typeface="Times New Roman" panose="02020603050405020304" pitchFamily="18" charset="0"/>
              </a:rPr>
              <a:t>during violation.)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Test pattern generation. Confirmation of fault coverage.</a:t>
            </a:r>
          </a:p>
          <a:p>
            <a:pPr algn="just"/>
            <a:r>
              <a:rPr lang="en-US" dirty="0">
                <a:latin typeface="Times New Roman" panose="02020603050405020304" pitchFamily="18" charset="0"/>
                <a:cs typeface="Times New Roman" panose="02020603050405020304" pitchFamily="18" charset="0"/>
              </a:rPr>
              <a:t>• Return to ECO modifications for corrections in case of violation.</a:t>
            </a:r>
            <a:endParaRPr lang="en-US" b="1" dirty="0" smtClean="0">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8590546" y="0"/>
            <a:ext cx="3372853" cy="6292516"/>
          </a:xfrm>
          <a:prstGeom prst="rect">
            <a:avLst/>
          </a:prstGeom>
        </p:spPr>
      </p:pic>
      <p:sp>
        <p:nvSpPr>
          <p:cNvPr id="15" name="Right Arrow 14"/>
          <p:cNvSpPr/>
          <p:nvPr/>
        </p:nvSpPr>
        <p:spPr>
          <a:xfrm rot="3346901">
            <a:off x="4403144" y="3237598"/>
            <a:ext cx="5309785" cy="29932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ysClr val="windowText" lastClr="000000"/>
              </a:solidFill>
            </a:endParaRPr>
          </a:p>
        </p:txBody>
      </p:sp>
    </p:spTree>
    <p:extLst>
      <p:ext uri="{BB962C8B-B14F-4D97-AF65-F5344CB8AC3E}">
        <p14:creationId xmlns:p14="http://schemas.microsoft.com/office/powerpoint/2010/main" val="754286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3874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Sharing of Scan I/O Port and User I/O Port</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22</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766894" y="481946"/>
            <a:ext cx="6360047" cy="5761212"/>
          </a:xfrm>
          <a:prstGeom prst="rect">
            <a:avLst/>
          </a:prstGeom>
        </p:spPr>
      </p:pic>
    </p:spTree>
    <p:extLst>
      <p:ext uri="{BB962C8B-B14F-4D97-AF65-F5344CB8AC3E}">
        <p14:creationId xmlns:p14="http://schemas.microsoft.com/office/powerpoint/2010/main" val="1303518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Test Pattern Length Consideration</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23</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1785104"/>
          </a:xfrm>
          <a:solidFill>
            <a:srgbClr val="FFFFFF"/>
          </a:solidFill>
        </p:spPr>
        <p:txBody>
          <a:bodyPr>
            <a:normAutofit lnSpcReduction="10000"/>
          </a:bodyPr>
          <a:lstStyle/>
          <a:p>
            <a:pPr algn="just"/>
            <a:r>
              <a:rPr lang="en-US" dirty="0" err="1">
                <a:latin typeface="Times New Roman" panose="02020603050405020304" pitchFamily="18" charset="0"/>
                <a:cs typeface="Times New Roman" panose="02020603050405020304" pitchFamily="18" charset="0"/>
              </a:rPr>
              <a:t>Scan_Chain</a:t>
            </a:r>
            <a:r>
              <a:rPr lang="en-US" dirty="0">
                <a:latin typeface="Times New Roman" panose="02020603050405020304" pitchFamily="18" charset="0"/>
                <a:cs typeface="Times New Roman" panose="02020603050405020304" pitchFamily="18" charset="0"/>
              </a:rPr>
              <a:t> must be configured after considering Testing time and steps limit for each tester</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Testing time is total number of steps required for testing patterns multiplied by time taken for 1 cycle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total number of steps of test patterns is the sum of Scan operation and Capture </a:t>
            </a:r>
            <a:r>
              <a:rPr lang="en-US" dirty="0" smtClean="0">
                <a:latin typeface="Times New Roman" panose="02020603050405020304" pitchFamily="18" charset="0"/>
                <a:cs typeface="Times New Roman" panose="02020603050405020304" pitchFamily="18" charset="0"/>
              </a:rPr>
              <a:t>operation multiplied </a:t>
            </a:r>
            <a:r>
              <a:rPr lang="en-US" dirty="0">
                <a:latin typeface="Times New Roman" panose="02020603050405020304" pitchFamily="18" charset="0"/>
                <a:cs typeface="Times New Roman" panose="02020603050405020304" pitchFamily="18" charset="0"/>
              </a:rPr>
              <a:t>by the number of </a:t>
            </a:r>
            <a:r>
              <a:rPr lang="en-US" dirty="0" smtClean="0">
                <a:latin typeface="Times New Roman" panose="02020603050405020304" pitchFamily="18" charset="0"/>
                <a:cs typeface="Times New Roman" panose="02020603050405020304" pitchFamily="18" charset="0"/>
              </a:rPr>
              <a:t>type patterns</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Type patterns indicate the cycles configured by multiple shifts </a:t>
            </a:r>
            <a:r>
              <a:rPr lang="en-US" dirty="0" smtClean="0">
                <a:latin typeface="Times New Roman" panose="02020603050405020304" pitchFamily="18" charset="0"/>
                <a:cs typeface="Times New Roman" panose="02020603050405020304" pitchFamily="18" charset="0"/>
              </a:rPr>
              <a:t>and captures </a:t>
            </a:r>
            <a:r>
              <a:rPr lang="en-US" dirty="0">
                <a:latin typeface="Times New Roman" panose="02020603050405020304" pitchFamily="18" charset="0"/>
                <a:cs typeface="Times New Roman" panose="02020603050405020304" pitchFamily="18" charset="0"/>
              </a:rPr>
              <a:t>at the time of generation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test patterns when FF I/O </a:t>
            </a:r>
            <a:r>
              <a:rPr lang="en-US" dirty="0" smtClean="0">
                <a:latin typeface="Times New Roman" panose="02020603050405020304" pitchFamily="18" charset="0"/>
                <a:cs typeface="Times New Roman" panose="02020603050405020304" pitchFamily="18" charset="0"/>
              </a:rPr>
              <a:t>port is </a:t>
            </a:r>
            <a:r>
              <a:rPr lang="en-US" dirty="0">
                <a:latin typeface="Times New Roman" panose="02020603050405020304" pitchFamily="18" charset="0"/>
                <a:cs typeface="Times New Roman" panose="02020603050405020304" pitchFamily="18" charset="0"/>
              </a:rPr>
              <a:t>set as virtual I/O port.</a:t>
            </a:r>
            <a:endParaRPr lang="en-US" b="1"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490398" y="2557574"/>
            <a:ext cx="6701602" cy="3763106"/>
          </a:xfrm>
          <a:prstGeom prst="rect">
            <a:avLst/>
          </a:prstGeom>
        </p:spPr>
      </p:pic>
      <p:pic>
        <p:nvPicPr>
          <p:cNvPr id="8" name="Picture 7"/>
          <p:cNvPicPr>
            <a:picLocks noChangeAspect="1"/>
          </p:cNvPicPr>
          <p:nvPr/>
        </p:nvPicPr>
        <p:blipFill rotWithShape="1">
          <a:blip r:embed="rId3"/>
          <a:srcRect l="4798"/>
          <a:stretch/>
        </p:blipFill>
        <p:spPr>
          <a:xfrm>
            <a:off x="225082" y="3884888"/>
            <a:ext cx="5450125" cy="1671849"/>
          </a:xfrm>
          <a:prstGeom prst="rect">
            <a:avLst/>
          </a:prstGeom>
        </p:spPr>
      </p:pic>
    </p:spTree>
    <p:extLst>
      <p:ext uri="{BB962C8B-B14F-4D97-AF65-F5344CB8AC3E}">
        <p14:creationId xmlns:p14="http://schemas.microsoft.com/office/powerpoint/2010/main" val="80053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Rules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24</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988989"/>
          </a:xfrm>
          <a:solidFill>
            <a:srgbClr val="FFFFFF"/>
          </a:solidFill>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Feedback-Loop configured with combinational circuit only prohibited</a:t>
            </a:r>
            <a:r>
              <a:rPr lang="en-US" b="1"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If there is Feedback-Loop configured only with combinational circuits in the circuit that is to be </a:t>
            </a:r>
            <a:r>
              <a:rPr lang="en-US" dirty="0" smtClean="0">
                <a:latin typeface="Times New Roman" panose="02020603050405020304" pitchFamily="18" charset="0"/>
                <a:cs typeface="Times New Roman" panose="02020603050405020304" pitchFamily="18" charset="0"/>
              </a:rPr>
              <a:t>scanned, the </a:t>
            </a:r>
            <a:r>
              <a:rPr lang="en-US" dirty="0">
                <a:latin typeface="Times New Roman" panose="02020603050405020304" pitchFamily="18" charset="0"/>
                <a:cs typeface="Times New Roman" panose="02020603050405020304" pitchFamily="18" charset="0"/>
              </a:rPr>
              <a:t>entire unit cannot be modeled as combinational circuit and Testability decreases. Feedback-Loop </a:t>
            </a:r>
            <a:r>
              <a:rPr lang="en-US" dirty="0" smtClean="0">
                <a:latin typeface="Times New Roman" panose="02020603050405020304" pitchFamily="18" charset="0"/>
                <a:cs typeface="Times New Roman" panose="02020603050405020304" pitchFamily="18" charset="0"/>
              </a:rPr>
              <a:t>is prohibited </a:t>
            </a:r>
            <a:r>
              <a:rPr lang="en-US" dirty="0">
                <a:latin typeface="Times New Roman" panose="02020603050405020304" pitchFamily="18" charset="0"/>
                <a:cs typeface="Times New Roman" panose="02020603050405020304" pitchFamily="18" charset="0"/>
              </a:rPr>
              <a:t>even through a bidirectional I/O buffer.</a:t>
            </a:r>
            <a:endParaRPr lang="en-US" b="1"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989622" y="2022918"/>
            <a:ext cx="7909232" cy="3931572"/>
          </a:xfrm>
          <a:prstGeom prst="rect">
            <a:avLst/>
          </a:prstGeom>
        </p:spPr>
      </p:pic>
    </p:spTree>
    <p:extLst>
      <p:ext uri="{BB962C8B-B14F-4D97-AF65-F5344CB8AC3E}">
        <p14:creationId xmlns:p14="http://schemas.microsoft.com/office/powerpoint/2010/main" val="4165291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Rules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25</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1284454"/>
          </a:xfrm>
          <a:solidFill>
            <a:srgbClr val="FFFFFF"/>
          </a:solidFill>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Use edge trigger type FF only</a:t>
            </a:r>
            <a:r>
              <a:rPr lang="en-US" b="1" dirty="0" smtClean="0">
                <a:latin typeface="Times New Roman" panose="02020603050405020304" pitchFamily="18" charset="0"/>
                <a:cs typeface="Times New Roman" panose="02020603050405020304" pitchFamily="18" charset="0"/>
              </a:rPr>
              <a:t>.</a:t>
            </a:r>
          </a:p>
          <a:p>
            <a:r>
              <a:rPr lang="en-US" dirty="0"/>
              <a:t>If there is a memory element other than edge trigger type FF such as level latch in the circuit that is to </a:t>
            </a:r>
            <a:r>
              <a:rPr lang="en-US" dirty="0" smtClean="0"/>
              <a:t>be scanned</a:t>
            </a:r>
            <a:r>
              <a:rPr lang="en-US" dirty="0"/>
              <a:t>, entire unit cannot be modeled as combinational circuit and Testability decreases. Since </a:t>
            </a:r>
            <a:r>
              <a:rPr lang="en-US" dirty="0" smtClean="0"/>
              <a:t>actually usable </a:t>
            </a:r>
            <a:r>
              <a:rPr lang="en-US" dirty="0"/>
              <a:t>FF should be replaced with Multiplexer FF, there are restrictions on it. (Depending upon the </a:t>
            </a:r>
            <a:r>
              <a:rPr lang="en-US" dirty="0" smtClean="0"/>
              <a:t>used technology </a:t>
            </a:r>
            <a:r>
              <a:rPr lang="en-US" dirty="0"/>
              <a:t>library)</a:t>
            </a:r>
            <a:endParaRPr lang="en-US"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373" y="2456736"/>
            <a:ext cx="5023142" cy="1740050"/>
          </a:xfrm>
          <a:prstGeom prst="rect">
            <a:avLst/>
          </a:prstGeom>
        </p:spPr>
      </p:pic>
      <p:pic>
        <p:nvPicPr>
          <p:cNvPr id="6" name="Picture 5"/>
          <p:cNvPicPr>
            <a:picLocks noChangeAspect="1"/>
          </p:cNvPicPr>
          <p:nvPr/>
        </p:nvPicPr>
        <p:blipFill>
          <a:blip r:embed="rId3"/>
          <a:stretch>
            <a:fillRect/>
          </a:stretch>
        </p:blipFill>
        <p:spPr>
          <a:xfrm>
            <a:off x="5260932" y="2632100"/>
            <a:ext cx="6781804" cy="3619407"/>
          </a:xfrm>
          <a:prstGeom prst="rect">
            <a:avLst/>
          </a:prstGeom>
        </p:spPr>
      </p:pic>
    </p:spTree>
    <p:extLst>
      <p:ext uri="{BB962C8B-B14F-4D97-AF65-F5344CB8AC3E}">
        <p14:creationId xmlns:p14="http://schemas.microsoft.com/office/powerpoint/2010/main" val="781754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Rules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26</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1977977"/>
          </a:xfrm>
          <a:solidFill>
            <a:srgbClr val="FFFFFF"/>
          </a:solidFill>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Direct control of all FF clocks from outside should be enabled</a:t>
            </a:r>
            <a:r>
              <a:rPr lang="en-US" b="1"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FF on the </a:t>
            </a:r>
            <a:r>
              <a:rPr lang="en-US" dirty="0" err="1">
                <a:latin typeface="Times New Roman" panose="02020603050405020304" pitchFamily="18" charset="0"/>
                <a:cs typeface="Times New Roman" panose="02020603050405020304" pitchFamily="18" charset="0"/>
              </a:rPr>
              <a:t>Scan_Chain</a:t>
            </a:r>
            <a:r>
              <a:rPr lang="en-US" dirty="0">
                <a:latin typeface="Times New Roman" panose="02020603050405020304" pitchFamily="18" charset="0"/>
                <a:cs typeface="Times New Roman" panose="02020603050405020304" pitchFamily="18" charset="0"/>
              </a:rPr>
              <a:t> are operated as shift registers. The basic idea is that FF from the </a:t>
            </a:r>
            <a:r>
              <a:rPr lang="en-US" dirty="0" smtClean="0">
                <a:latin typeface="Times New Roman" panose="02020603050405020304" pitchFamily="18" charset="0"/>
                <a:cs typeface="Times New Roman" panose="02020603050405020304" pitchFamily="18" charset="0"/>
              </a:rPr>
              <a:t>same </a:t>
            </a:r>
            <a:r>
              <a:rPr lang="en-US" dirty="0" err="1" smtClean="0">
                <a:latin typeface="Times New Roman" panose="02020603050405020304" pitchFamily="18" charset="0"/>
                <a:cs typeface="Times New Roman" panose="02020603050405020304" pitchFamily="18" charset="0"/>
              </a:rPr>
              <a:t>Scan_Chain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connected to same clock tree. When there are multiple clocks, </a:t>
            </a:r>
            <a:r>
              <a:rPr lang="en-US" dirty="0" err="1">
                <a:latin typeface="Times New Roman" panose="02020603050405020304" pitchFamily="18" charset="0"/>
                <a:cs typeface="Times New Roman" panose="02020603050405020304" pitchFamily="18" charset="0"/>
              </a:rPr>
              <a:t>Scan_Chain</a:t>
            </a:r>
            <a:r>
              <a:rPr lang="en-US" dirty="0">
                <a:latin typeface="Times New Roman" panose="02020603050405020304" pitchFamily="18" charset="0"/>
                <a:cs typeface="Times New Roman" panose="02020603050405020304" pitchFamily="18" charset="0"/>
              </a:rPr>
              <a:t> are </a:t>
            </a:r>
            <a:r>
              <a:rPr lang="en-US" dirty="0" smtClean="0">
                <a:latin typeface="Times New Roman" panose="02020603050405020304" pitchFamily="18" charset="0"/>
                <a:cs typeface="Times New Roman" panose="02020603050405020304" pitchFamily="18" charset="0"/>
              </a:rPr>
              <a:t>divided with </a:t>
            </a:r>
            <a:r>
              <a:rPr lang="en-US" dirty="0">
                <a:latin typeface="Times New Roman" panose="02020603050405020304" pitchFamily="18" charset="0"/>
                <a:cs typeface="Times New Roman" panose="02020603050405020304" pitchFamily="18" charset="0"/>
              </a:rPr>
              <a:t>respect to each clock. Mixing rising and falling edges is also prohibited. Each FF clock should </a:t>
            </a:r>
            <a:r>
              <a:rPr lang="en-US" dirty="0" smtClean="0">
                <a:latin typeface="Times New Roman" panose="02020603050405020304" pitchFamily="18" charset="0"/>
                <a:cs typeface="Times New Roman" panose="02020603050405020304" pitchFamily="18" charset="0"/>
              </a:rPr>
              <a:t>be directly </a:t>
            </a:r>
            <a:r>
              <a:rPr lang="en-US" dirty="0">
                <a:latin typeface="Times New Roman" panose="02020603050405020304" pitchFamily="18" charset="0"/>
                <a:cs typeface="Times New Roman" panose="02020603050405020304" pitchFamily="18" charset="0"/>
              </a:rPr>
              <a:t>controlled from outside during Scan operation in order to carry out user shift operation. Also </a:t>
            </a:r>
            <a:r>
              <a:rPr lang="en-US" dirty="0" smtClean="0">
                <a:latin typeface="Times New Roman" panose="02020603050405020304" pitchFamily="18" charset="0"/>
                <a:cs typeface="Times New Roman" panose="02020603050405020304" pitchFamily="18" charset="0"/>
              </a:rPr>
              <a:t>the FF </a:t>
            </a:r>
            <a:r>
              <a:rPr lang="en-US" dirty="0">
                <a:latin typeface="Times New Roman" panose="02020603050405020304" pitchFamily="18" charset="0"/>
                <a:cs typeface="Times New Roman" panose="02020603050405020304" pitchFamily="18" charset="0"/>
              </a:rPr>
              <a:t>using the clocks that cannot be controlled from the outside such as internally generated clocks </a:t>
            </a:r>
            <a:r>
              <a:rPr lang="en-US" dirty="0" smtClean="0">
                <a:latin typeface="Times New Roman" panose="02020603050405020304" pitchFamily="18" charset="0"/>
                <a:cs typeface="Times New Roman" panose="02020603050405020304" pitchFamily="18" charset="0"/>
              </a:rPr>
              <a:t>are excluded </a:t>
            </a:r>
            <a:r>
              <a:rPr lang="en-US" dirty="0">
                <a:latin typeface="Times New Roman" panose="02020603050405020304" pitchFamily="18" charset="0"/>
                <a:cs typeface="Times New Roman" panose="02020603050405020304" pitchFamily="18" charset="0"/>
              </a:rPr>
              <a:t>from Scanning objects.</a:t>
            </a:r>
          </a:p>
          <a:p>
            <a:r>
              <a:rPr lang="en-US" dirty="0">
                <a:latin typeface="Times New Roman" panose="02020603050405020304" pitchFamily="18" charset="0"/>
                <a:cs typeface="Times New Roman" panose="02020603050405020304" pitchFamily="18" charset="0"/>
              </a:rPr>
              <a:t>Un-scanned FF cause decreased Testability.</a:t>
            </a:r>
            <a:endParaRPr lang="en-US" b="1"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407519" y="3041404"/>
            <a:ext cx="8186424" cy="3816596"/>
          </a:xfrm>
          <a:prstGeom prst="rect">
            <a:avLst/>
          </a:prstGeom>
        </p:spPr>
      </p:pic>
    </p:spTree>
    <p:extLst>
      <p:ext uri="{BB962C8B-B14F-4D97-AF65-F5344CB8AC3E}">
        <p14:creationId xmlns:p14="http://schemas.microsoft.com/office/powerpoint/2010/main" val="253605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Rules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27</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1284454"/>
          </a:xfrm>
          <a:solidFill>
            <a:srgbClr val="FFFFFF"/>
          </a:solidFill>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Set/Reset of all FF should be directly controlled from outside or Set/Reset operation should </a:t>
            </a:r>
            <a:r>
              <a:rPr lang="en-US" b="1" dirty="0" smtClean="0">
                <a:latin typeface="Times New Roman" panose="02020603050405020304" pitchFamily="18" charset="0"/>
                <a:cs typeface="Times New Roman" panose="02020603050405020304" pitchFamily="18" charset="0"/>
              </a:rPr>
              <a:t>be disabled </a:t>
            </a:r>
            <a:r>
              <a:rPr lang="en-US" b="1" dirty="0">
                <a:latin typeface="Times New Roman" panose="02020603050405020304" pitchFamily="18" charset="0"/>
                <a:cs typeface="Times New Roman" panose="02020603050405020304" pitchFamily="18" charset="0"/>
              </a:rPr>
              <a:t>at the time of Scan</a:t>
            </a:r>
            <a:r>
              <a:rPr lang="en-US" b="1"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For user shift operation the set/reset of each FF should be directly controlled during Scan operation </a:t>
            </a:r>
            <a:r>
              <a:rPr lang="en-US" dirty="0" smtClean="0">
                <a:latin typeface="Times New Roman" panose="02020603050405020304" pitchFamily="18" charset="0"/>
                <a:cs typeface="Times New Roman" panose="02020603050405020304" pitchFamily="18" charset="0"/>
              </a:rPr>
              <a:t>or should </a:t>
            </a:r>
            <a:r>
              <a:rPr lang="en-US" dirty="0">
                <a:latin typeface="Times New Roman" panose="02020603050405020304" pitchFamily="18" charset="0"/>
                <a:cs typeface="Times New Roman" panose="02020603050405020304" pitchFamily="18" charset="0"/>
              </a:rPr>
              <a:t>not be operable during Scan. FF that uses the set/reset that violate this condition by </a:t>
            </a:r>
            <a:r>
              <a:rPr lang="en-US" dirty="0" smtClean="0">
                <a:latin typeface="Times New Roman" panose="02020603050405020304" pitchFamily="18" charset="0"/>
                <a:cs typeface="Times New Roman" panose="02020603050405020304" pitchFamily="18" charset="0"/>
              </a:rPr>
              <a:t>generating internally</a:t>
            </a:r>
            <a:r>
              <a:rPr lang="en-US" dirty="0">
                <a:latin typeface="Times New Roman" panose="02020603050405020304" pitchFamily="18" charset="0"/>
                <a:cs typeface="Times New Roman" panose="02020603050405020304" pitchFamily="18" charset="0"/>
              </a:rPr>
              <a:t>, etc. is removed as object of Scanning. Un-scanned FF cause decreased Testability.</a:t>
            </a:r>
            <a:endParaRPr lang="en-US"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47800" y="2456736"/>
            <a:ext cx="7567126" cy="4157204"/>
          </a:xfrm>
          <a:prstGeom prst="rect">
            <a:avLst/>
          </a:prstGeom>
        </p:spPr>
      </p:pic>
    </p:spTree>
    <p:extLst>
      <p:ext uri="{BB962C8B-B14F-4D97-AF65-F5344CB8AC3E}">
        <p14:creationId xmlns:p14="http://schemas.microsoft.com/office/powerpoint/2010/main" val="1375396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Rules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28</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988989"/>
          </a:xfrm>
          <a:solidFill>
            <a:srgbClr val="FFFFFF"/>
          </a:solidFill>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There should not be any hold time violation in between FF at the time of </a:t>
            </a:r>
            <a:r>
              <a:rPr lang="en-US" b="1" dirty="0" err="1">
                <a:latin typeface="Times New Roman" panose="02020603050405020304" pitchFamily="18" charset="0"/>
                <a:cs typeface="Times New Roman" panose="02020603050405020304" pitchFamily="18" charset="0"/>
              </a:rPr>
              <a:t>Scan_Shift</a:t>
            </a:r>
            <a:r>
              <a:rPr lang="en-US" b="1"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If the skew of the clock supplied to FF of </a:t>
            </a:r>
            <a:r>
              <a:rPr lang="en-US" dirty="0" err="1">
                <a:latin typeface="Times New Roman" panose="02020603050405020304" pitchFamily="18" charset="0"/>
                <a:cs typeface="Times New Roman" panose="02020603050405020304" pitchFamily="18" charset="0"/>
              </a:rPr>
              <a:t>Scan_Chain</a:t>
            </a:r>
            <a:r>
              <a:rPr lang="en-US" dirty="0">
                <a:latin typeface="Times New Roman" panose="02020603050405020304" pitchFamily="18" charset="0"/>
                <a:cs typeface="Times New Roman" panose="02020603050405020304" pitchFamily="18" charset="0"/>
              </a:rPr>
              <a:t> is greater than FF delay, the FF output of </a:t>
            </a:r>
            <a:r>
              <a:rPr lang="en-US" dirty="0" smtClean="0">
                <a:latin typeface="Times New Roman" panose="02020603050405020304" pitchFamily="18" charset="0"/>
                <a:cs typeface="Times New Roman" panose="02020603050405020304" pitchFamily="18" charset="0"/>
              </a:rPr>
              <a:t>the previous </a:t>
            </a:r>
            <a:r>
              <a:rPr lang="en-US" dirty="0">
                <a:latin typeface="Times New Roman" panose="02020603050405020304" pitchFamily="18" charset="0"/>
                <a:cs typeface="Times New Roman" panose="02020603050405020304" pitchFamily="18" charset="0"/>
              </a:rPr>
              <a:t>step changes. This happens before the FF of next step incorporates the value. Here, the </a:t>
            </a:r>
            <a:r>
              <a:rPr lang="en-US" dirty="0" smtClean="0">
                <a:latin typeface="Times New Roman" panose="02020603050405020304" pitchFamily="18" charset="0"/>
                <a:cs typeface="Times New Roman" panose="02020603050405020304" pitchFamily="18" charset="0"/>
              </a:rPr>
              <a:t>hold time </a:t>
            </a:r>
            <a:r>
              <a:rPr lang="en-US" dirty="0">
                <a:latin typeface="Times New Roman" panose="02020603050405020304" pitchFamily="18" charset="0"/>
                <a:cs typeface="Times New Roman" panose="02020603050405020304" pitchFamily="18" charset="0"/>
              </a:rPr>
              <a:t>violation is generated. In fact, shift timing pushes through the mismatched data.</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350168" y="2456736"/>
            <a:ext cx="6442479" cy="3657917"/>
          </a:xfrm>
          <a:prstGeom prst="rect">
            <a:avLst/>
          </a:prstGeom>
        </p:spPr>
      </p:pic>
    </p:spTree>
    <p:extLst>
      <p:ext uri="{BB962C8B-B14F-4D97-AF65-F5344CB8AC3E}">
        <p14:creationId xmlns:p14="http://schemas.microsoft.com/office/powerpoint/2010/main" val="3422875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Rules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29</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2568908"/>
          </a:xfrm>
          <a:solidFill>
            <a:srgbClr val="FFFFFF"/>
          </a:solidFill>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There should not be any hold time violation in the entire path (including false path) at </a:t>
            </a:r>
            <a:r>
              <a:rPr lang="en-US" b="1" dirty="0" smtClean="0">
                <a:latin typeface="Times New Roman" panose="02020603050405020304" pitchFamily="18" charset="0"/>
                <a:cs typeface="Times New Roman" panose="02020603050405020304" pitchFamily="18" charset="0"/>
              </a:rPr>
              <a:t>the time </a:t>
            </a:r>
            <a:r>
              <a:rPr lang="en-US" b="1" dirty="0">
                <a:latin typeface="Times New Roman" panose="02020603050405020304" pitchFamily="18" charset="0"/>
                <a:cs typeface="Times New Roman" panose="02020603050405020304" pitchFamily="18" charset="0"/>
              </a:rPr>
              <a:t>of test</a:t>
            </a:r>
            <a:r>
              <a:rPr lang="en-US" b="1"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Since automatic test pattern generator (ATPG) cannot understand the timing constraints, it also </a:t>
            </a:r>
            <a:r>
              <a:rPr lang="en-US" dirty="0" smtClean="0">
                <a:latin typeface="Times New Roman" panose="02020603050405020304" pitchFamily="18" charset="0"/>
                <a:cs typeface="Times New Roman" panose="02020603050405020304" pitchFamily="18" charset="0"/>
              </a:rPr>
              <a:t>detects faults </a:t>
            </a:r>
            <a:r>
              <a:rPr lang="en-US" dirty="0">
                <a:latin typeface="Times New Roman" panose="02020603050405020304" pitchFamily="18" charset="0"/>
                <a:cs typeface="Times New Roman" panose="02020603050405020304" pitchFamily="18" charset="0"/>
              </a:rPr>
              <a:t>in paths that are recognized as false paths. Therefore, there should not be any hold time </a:t>
            </a:r>
            <a:r>
              <a:rPr lang="en-US" dirty="0" smtClean="0">
                <a:latin typeface="Times New Roman" panose="02020603050405020304" pitchFamily="18" charset="0"/>
                <a:cs typeface="Times New Roman" panose="02020603050405020304" pitchFamily="18" charset="0"/>
              </a:rPr>
              <a:t>violations even </a:t>
            </a:r>
            <a:r>
              <a:rPr lang="en-US" dirty="0">
                <a:latin typeface="Times New Roman" panose="02020603050405020304" pitchFamily="18" charset="0"/>
                <a:cs typeface="Times New Roman" panose="02020603050405020304" pitchFamily="18" charset="0"/>
              </a:rPr>
              <a:t>in false paths. Moreover, when there are multiple clocks and there is transmission of data </a:t>
            </a:r>
            <a:r>
              <a:rPr lang="en-US" dirty="0" smtClean="0">
                <a:latin typeface="Times New Roman" panose="02020603050405020304" pitchFamily="18" charset="0"/>
                <a:cs typeface="Times New Roman" panose="02020603050405020304" pitchFamily="18" charset="0"/>
              </a:rPr>
              <a:t>in between </a:t>
            </a:r>
            <a:r>
              <a:rPr lang="en-US" dirty="0">
                <a:latin typeface="Times New Roman" panose="02020603050405020304" pitchFamily="18" charset="0"/>
                <a:cs typeface="Times New Roman" panose="02020603050405020304" pitchFamily="18" charset="0"/>
              </a:rPr>
              <a:t>different clocks, there are methods such as </a:t>
            </a:r>
            <a:r>
              <a:rPr lang="en-US" i="1" dirty="0">
                <a:latin typeface="Times New Roman" panose="02020603050405020304" pitchFamily="18" charset="0"/>
                <a:cs typeface="Times New Roman" panose="02020603050405020304" pitchFamily="18" charset="0"/>
              </a:rPr>
              <a:t>‘Activate only one clock at the time of capture’ </a:t>
            </a:r>
            <a:r>
              <a:rPr lang="en-US" dirty="0" smtClean="0">
                <a:latin typeface="Times New Roman" panose="02020603050405020304" pitchFamily="18" charset="0"/>
                <a:cs typeface="Times New Roman" panose="02020603050405020304" pitchFamily="18" charset="0"/>
              </a:rPr>
              <a:t>and </a:t>
            </a:r>
            <a:r>
              <a:rPr lang="en-US" i="1" dirty="0" smtClean="0">
                <a:latin typeface="Times New Roman" panose="02020603050405020304" pitchFamily="18" charset="0"/>
                <a:cs typeface="Times New Roman" panose="02020603050405020304" pitchFamily="18" charset="0"/>
              </a:rPr>
              <a:t>‘Decide </a:t>
            </a:r>
            <a:r>
              <a:rPr lang="en-US" i="1" dirty="0">
                <a:latin typeface="Times New Roman" panose="02020603050405020304" pitchFamily="18" charset="0"/>
                <a:cs typeface="Times New Roman" panose="02020603050405020304" pitchFamily="18" charset="0"/>
              </a:rPr>
              <a:t>the order of activating the clock at the time of capture and activate each clock by applying a</a:t>
            </a:r>
          </a:p>
          <a:p>
            <a:pPr algn="just"/>
            <a:r>
              <a:rPr lang="en-US" i="1" dirty="0">
                <a:latin typeface="Times New Roman" panose="02020603050405020304" pitchFamily="18" charset="0"/>
                <a:cs typeface="Times New Roman" panose="02020603050405020304" pitchFamily="18" charset="0"/>
              </a:rPr>
              <a:t>difference greater than pass through’</a:t>
            </a:r>
            <a:r>
              <a:rPr lang="en-US" dirty="0">
                <a:latin typeface="Times New Roman" panose="02020603050405020304" pitchFamily="18" charset="0"/>
                <a:cs typeface="Times New Roman" panose="02020603050405020304" pitchFamily="18" charset="0"/>
              </a:rPr>
              <a:t>. In the former case, since only one clock is struck at the time </a:t>
            </a:r>
            <a:r>
              <a:rPr lang="en-US" dirty="0" smtClean="0">
                <a:latin typeface="Times New Roman" panose="02020603050405020304" pitchFamily="18" charset="0"/>
                <a:cs typeface="Times New Roman" panose="02020603050405020304" pitchFamily="18" charset="0"/>
              </a:rPr>
              <a:t>of capture</a:t>
            </a:r>
            <a:r>
              <a:rPr lang="en-US" dirty="0">
                <a:latin typeface="Times New Roman" panose="02020603050405020304" pitchFamily="18" charset="0"/>
                <a:cs typeface="Times New Roman" panose="02020603050405020304" pitchFamily="18" charset="0"/>
              </a:rPr>
              <a:t>, there is an increase in the number of patterns, whereas in the latter case, there is a decrease </a:t>
            </a:r>
            <a:r>
              <a:rPr lang="en-US" dirty="0" smtClean="0">
                <a:latin typeface="Times New Roman" panose="02020603050405020304" pitchFamily="18" charset="0"/>
                <a:cs typeface="Times New Roman" panose="02020603050405020304" pitchFamily="18" charset="0"/>
              </a:rPr>
              <a:t>in fault </a:t>
            </a:r>
            <a:r>
              <a:rPr lang="en-US" dirty="0">
                <a:latin typeface="Times New Roman" panose="02020603050405020304" pitchFamily="18" charset="0"/>
                <a:cs typeface="Times New Roman" panose="02020603050405020304" pitchFamily="18" charset="0"/>
              </a:rPr>
              <a:t>coverage as, faults are transmitted in the opposite direction of the clock activating order and </a:t>
            </a:r>
            <a:r>
              <a:rPr lang="en-US" dirty="0" smtClean="0">
                <a:latin typeface="Times New Roman" panose="02020603050405020304" pitchFamily="18" charset="0"/>
                <a:cs typeface="Times New Roman" panose="02020603050405020304" pitchFamily="18" charset="0"/>
              </a:rPr>
              <a:t>thus are </a:t>
            </a:r>
            <a:r>
              <a:rPr lang="en-US" dirty="0">
                <a:latin typeface="Times New Roman" panose="02020603050405020304" pitchFamily="18" charset="0"/>
                <a:cs typeface="Times New Roman" panose="02020603050405020304" pitchFamily="18" charset="0"/>
              </a:rPr>
              <a:t>not detected.</a:t>
            </a:r>
            <a:endParaRPr lang="en-US"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49579" y="3418062"/>
            <a:ext cx="6371764" cy="2873371"/>
          </a:xfrm>
          <a:prstGeom prst="rect">
            <a:avLst/>
          </a:prstGeom>
        </p:spPr>
      </p:pic>
    </p:spTree>
    <p:extLst>
      <p:ext uri="{BB962C8B-B14F-4D97-AF65-F5344CB8AC3E}">
        <p14:creationId xmlns:p14="http://schemas.microsoft.com/office/powerpoint/2010/main" val="3848110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Detail about error/warning</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algn="l"/>
            <a:r>
              <a:rPr lang="de-DE" smtClean="0">
                <a:latin typeface="Times New Roman" panose="02020603050405020304" pitchFamily="18" charset="0"/>
                <a:cs typeface="Times New Roman" panose="02020603050405020304" pitchFamily="18" charset="0"/>
              </a:rPr>
              <a:t>Page </a:t>
            </a:r>
            <a:fld id="{3FD030EF-7044-4946-962A-5D7D09BD1B34}" type="slidenum">
              <a:rPr lang="de-DE" smtClean="0">
                <a:latin typeface="Times New Roman" panose="02020603050405020304" pitchFamily="18" charset="0"/>
                <a:cs typeface="Times New Roman" panose="02020603050405020304" pitchFamily="18" charset="0"/>
              </a:rPr>
              <a:pPr algn="l"/>
              <a:t>3</a:t>
            </a:fld>
            <a:endParaRPr lang="de-DE">
              <a:latin typeface="Times New Roman" panose="02020603050405020304" pitchFamily="18" charset="0"/>
              <a:cs typeface="Times New Roman" panose="02020603050405020304" pitchFamily="18" charset="0"/>
            </a:endParaRPr>
          </a:p>
        </p:txBody>
      </p:sp>
      <p:sp>
        <p:nvSpPr>
          <p:cNvPr id="6" name="Rectangle 5"/>
          <p:cNvSpPr/>
          <p:nvPr/>
        </p:nvSpPr>
        <p:spPr>
          <a:xfrm>
            <a:off x="457200" y="1447800"/>
            <a:ext cx="3200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533400" y="928255"/>
            <a:ext cx="10210800" cy="646331"/>
          </a:xfrm>
          <a:prstGeom prst="rect">
            <a:avLst/>
          </a:prstGeom>
        </p:spPr>
        <p:txBody>
          <a:bodyPr wrap="square">
            <a:spAutoFit/>
          </a:bodyPr>
          <a:lstStyle/>
          <a:p>
            <a:pPr marL="285750" indent="-285750">
              <a:spcBef>
                <a:spcPts val="6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DFT013: </a:t>
            </a:r>
            <a:r>
              <a:rPr lang="en-US" b="1" dirty="0">
                <a:solidFill>
                  <a:srgbClr val="000000"/>
                </a:solidFill>
                <a:latin typeface="Times New Roman" panose="02020603050405020304" pitchFamily="18" charset="0"/>
                <a:cs typeface="Times New Roman" panose="02020603050405020304" pitchFamily="18" charset="0"/>
              </a:rPr>
              <a:t>Enable signal of Gated Clock </a:t>
            </a:r>
            <a:r>
              <a:rPr lang="en-US" b="1" dirty="0" smtClean="0">
                <a:solidFill>
                  <a:srgbClr val="000000"/>
                </a:solidFill>
                <a:latin typeface="Times New Roman" panose="02020603050405020304" pitchFamily="18" charset="0"/>
                <a:cs typeface="Times New Roman" panose="02020603050405020304" pitchFamily="18" charset="0"/>
              </a:rPr>
              <a:t>cell</a:t>
            </a:r>
          </a:p>
          <a:p>
            <a:r>
              <a:rPr lang="en-US" dirty="0">
                <a:solidFill>
                  <a:srgbClr val="FF0000"/>
                </a:solidFill>
                <a:latin typeface="Times New Roman" panose="02020603050405020304" pitchFamily="18" charset="0"/>
                <a:cs typeface="Times New Roman" panose="02020603050405020304" pitchFamily="18" charset="0"/>
              </a:rPr>
              <a:t>ERROR DFT013 </a:t>
            </a:r>
            <a:r>
              <a:rPr lang="en-US" dirty="0" smtClean="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2:Clock Gated Cell Enable Check (</a:t>
            </a:r>
            <a:r>
              <a:rPr lang="en-US" dirty="0" smtClean="0">
                <a:solidFill>
                  <a:srgbClr val="FF0000"/>
                </a:solidFill>
                <a:latin typeface="Times New Roman" panose="02020603050405020304" pitchFamily="18" charset="0"/>
                <a:cs typeface="Times New Roman" panose="02020603050405020304" pitchFamily="18" charset="0"/>
              </a:rPr>
              <a:t>Connected </a:t>
            </a:r>
            <a:r>
              <a:rPr lang="en-US" dirty="0">
                <a:solidFill>
                  <a:srgbClr val="FF0000"/>
                </a:solidFill>
                <a:latin typeface="Times New Roman" panose="02020603050405020304" pitchFamily="18" charset="0"/>
                <a:cs typeface="Times New Roman" panose="02020603050405020304" pitchFamily="18" charset="0"/>
              </a:rPr>
              <a:t>external ports is not permitted).	</a:t>
            </a:r>
          </a:p>
        </p:txBody>
      </p:sp>
      <p:sp>
        <p:nvSpPr>
          <p:cNvPr id="8" name="Rectangle 7"/>
          <p:cNvSpPr/>
          <p:nvPr/>
        </p:nvSpPr>
        <p:spPr>
          <a:xfrm>
            <a:off x="533400" y="1831043"/>
            <a:ext cx="10363200" cy="646331"/>
          </a:xfrm>
          <a:prstGeom prst="rect">
            <a:avLst/>
          </a:prstGeom>
        </p:spPr>
        <p:txBody>
          <a:bodyPr wrap="square">
            <a:spAutoFit/>
          </a:bodyPr>
          <a:lstStyle/>
          <a:p>
            <a:r>
              <a:rPr lang="en-US" dirty="0">
                <a:latin typeface="+mj-lt"/>
              </a:rPr>
              <a:t>When CEN terminal has connected with an external port, the pattern for a test is added to enable signal </a:t>
            </a:r>
            <a:r>
              <a:rPr lang="en-US" dirty="0" smtClean="0">
                <a:latin typeface="+mj-lt"/>
              </a:rPr>
              <a:t>but </a:t>
            </a:r>
            <a:r>
              <a:rPr lang="en-US" dirty="0" smtClean="0">
                <a:solidFill>
                  <a:srgbClr val="FF0000"/>
                </a:solidFill>
                <a:latin typeface="+mj-lt"/>
              </a:rPr>
              <a:t>racing</a:t>
            </a:r>
            <a:r>
              <a:rPr lang="en-US" dirty="0" smtClean="0">
                <a:latin typeface="+mj-lt"/>
              </a:rPr>
              <a:t> </a:t>
            </a:r>
            <a:r>
              <a:rPr lang="en-US" dirty="0">
                <a:latin typeface="+mj-lt"/>
              </a:rPr>
              <a:t>happens from a timing problem</a:t>
            </a:r>
          </a:p>
        </p:txBody>
      </p:sp>
    </p:spTree>
    <p:extLst>
      <p:ext uri="{BB962C8B-B14F-4D97-AF65-F5344CB8AC3E}">
        <p14:creationId xmlns:p14="http://schemas.microsoft.com/office/powerpoint/2010/main" val="1884680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Rules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30</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1284454"/>
          </a:xfrm>
          <a:solidFill>
            <a:srgbClr val="FFFFFF"/>
          </a:solidFill>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Only one internal bi-directional bus should be active at the time of test</a:t>
            </a:r>
            <a:r>
              <a:rPr lang="en-US" b="1"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When the internal bidirectional bus cannot be controlled directly (configured only by combined </a:t>
            </a:r>
            <a:r>
              <a:rPr lang="en-US" dirty="0" smtClean="0">
                <a:latin typeface="Times New Roman" panose="02020603050405020304" pitchFamily="18" charset="0"/>
                <a:cs typeface="Times New Roman" panose="02020603050405020304" pitchFamily="18" charset="0"/>
              </a:rPr>
              <a:t>circuit) from </a:t>
            </a:r>
            <a:r>
              <a:rPr lang="en-US" dirty="0">
                <a:latin typeface="Times New Roman" panose="02020603050405020304" pitchFamily="18" charset="0"/>
                <a:cs typeface="Times New Roman" panose="02020603050405020304" pitchFamily="18" charset="0"/>
              </a:rPr>
              <a:t>outside, there is possibility of bus collision at the time of test. Since even in the user logic i.e. logic </a:t>
            </a:r>
            <a:r>
              <a:rPr lang="en-US" dirty="0" smtClean="0">
                <a:latin typeface="Times New Roman" panose="02020603050405020304" pitchFamily="18" charset="0"/>
                <a:cs typeface="Times New Roman" panose="02020603050405020304" pitchFamily="18" charset="0"/>
              </a:rPr>
              <a:t>of non-generation </a:t>
            </a:r>
            <a:r>
              <a:rPr lang="en-US" dirty="0">
                <a:latin typeface="Times New Roman" panose="02020603050405020304" pitchFamily="18" charset="0"/>
                <a:cs typeface="Times New Roman" panose="02020603050405020304" pitchFamily="18" charset="0"/>
              </a:rPr>
              <a:t>of bus collision, each FF sets the values freely and thus there is bus collision</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438400" y="2055201"/>
            <a:ext cx="6101625" cy="4186152"/>
          </a:xfrm>
          <a:prstGeom prst="rect">
            <a:avLst/>
          </a:prstGeom>
        </p:spPr>
      </p:pic>
    </p:spTree>
    <p:extLst>
      <p:ext uri="{BB962C8B-B14F-4D97-AF65-F5344CB8AC3E}">
        <p14:creationId xmlns:p14="http://schemas.microsoft.com/office/powerpoint/2010/main" val="864154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Rules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31</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1461168"/>
          </a:xfrm>
          <a:solidFill>
            <a:srgbClr val="FFFFFF"/>
          </a:solidFill>
        </p:spPr>
        <p:txBody>
          <a:bodyPr>
            <a:noAutofit/>
          </a:bodyPr>
          <a:lstStyle/>
          <a:p>
            <a:pPr algn="just"/>
            <a:r>
              <a:rPr lang="en-US" sz="1800" b="1" dirty="0" err="1">
                <a:latin typeface="Times New Roman" panose="02020603050405020304" pitchFamily="18" charset="0"/>
                <a:cs typeface="Times New Roman" panose="02020603050405020304" pitchFamily="18" charset="0"/>
              </a:rPr>
              <a:t>BlackBox</a:t>
            </a:r>
            <a:r>
              <a:rPr lang="en-US" sz="1800" b="1" dirty="0">
                <a:latin typeface="Times New Roman" panose="02020603050405020304" pitchFamily="18" charset="0"/>
                <a:cs typeface="Times New Roman" panose="02020603050405020304" pitchFamily="18" charset="0"/>
              </a:rPr>
              <a:t> Handling</a:t>
            </a:r>
            <a:r>
              <a:rPr lang="en-US" sz="1800" b="1"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If a circuit/element is treated as </a:t>
            </a:r>
            <a:r>
              <a:rPr lang="en-US" sz="1800" dirty="0" err="1">
                <a:latin typeface="Times New Roman" panose="02020603050405020304" pitchFamily="18" charset="0"/>
                <a:cs typeface="Times New Roman" panose="02020603050405020304" pitchFamily="18" charset="0"/>
              </a:rPr>
              <a:t>BlackBox</a:t>
            </a:r>
            <a:r>
              <a:rPr lang="en-US" sz="1800" dirty="0">
                <a:latin typeface="Times New Roman" panose="02020603050405020304" pitchFamily="18" charset="0"/>
                <a:cs typeface="Times New Roman" panose="02020603050405020304" pitchFamily="18" charset="0"/>
              </a:rPr>
              <a:t>, input is not used and output is handled by the module </a:t>
            </a:r>
            <a:r>
              <a:rPr lang="en-US" sz="1800" dirty="0" smtClean="0">
                <a:latin typeface="Times New Roman" panose="02020603050405020304" pitchFamily="18" charset="0"/>
                <a:cs typeface="Times New Roman" panose="02020603050405020304" pitchFamily="18" charset="0"/>
              </a:rPr>
              <a:t>where “X</a:t>
            </a:r>
            <a:r>
              <a:rPr lang="en-US" sz="1800" dirty="0">
                <a:latin typeface="Times New Roman" panose="02020603050405020304" pitchFamily="18" charset="0"/>
                <a:cs typeface="Times New Roman" panose="02020603050405020304" pitchFamily="18" charset="0"/>
              </a:rPr>
              <a:t>” is output normally. Therefore, input side of the </a:t>
            </a:r>
            <a:r>
              <a:rPr lang="en-US" sz="1800" dirty="0" err="1">
                <a:latin typeface="Times New Roman" panose="02020603050405020304" pitchFamily="18" charset="0"/>
                <a:cs typeface="Times New Roman" panose="02020603050405020304" pitchFamily="18" charset="0"/>
              </a:rPr>
              <a:t>BlackBox</a:t>
            </a:r>
            <a:r>
              <a:rPr lang="en-US" sz="1800" dirty="0">
                <a:latin typeface="Times New Roman" panose="02020603050405020304" pitchFamily="18" charset="0"/>
                <a:cs typeface="Times New Roman" panose="02020603050405020304" pitchFamily="18" charset="0"/>
              </a:rPr>
              <a:t> cannot be observed, output side cannot </a:t>
            </a:r>
            <a:r>
              <a:rPr lang="en-US" sz="1800" dirty="0" smtClean="0">
                <a:latin typeface="Times New Roman" panose="02020603050405020304" pitchFamily="18" charset="0"/>
                <a:cs typeface="Times New Roman" panose="02020603050405020304" pitchFamily="18" charset="0"/>
              </a:rPr>
              <a:t>be controlled </a:t>
            </a:r>
            <a:r>
              <a:rPr lang="en-US" sz="1800" dirty="0">
                <a:latin typeface="Times New Roman" panose="02020603050405020304" pitchFamily="18" charset="0"/>
                <a:cs typeface="Times New Roman" panose="02020603050405020304" pitchFamily="18" charset="0"/>
              </a:rPr>
              <a:t>and fault detection of the surrounding area is obstructed.</a:t>
            </a:r>
            <a:endParaRPr lang="en-US" sz="18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12273" y="2632480"/>
            <a:ext cx="7263930" cy="4088995"/>
          </a:xfrm>
          <a:prstGeom prst="rect">
            <a:avLst/>
          </a:prstGeom>
        </p:spPr>
      </p:pic>
    </p:spTree>
    <p:extLst>
      <p:ext uri="{BB962C8B-B14F-4D97-AF65-F5344CB8AC3E}">
        <p14:creationId xmlns:p14="http://schemas.microsoft.com/office/powerpoint/2010/main" val="3336981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Rules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32</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1433991"/>
          </a:xfrm>
          <a:solidFill>
            <a:srgbClr val="FFFFFF"/>
          </a:solidFill>
        </p:spPr>
        <p:txBody>
          <a:bodyPr>
            <a:noAutofit/>
          </a:bodyPr>
          <a:lstStyle/>
          <a:p>
            <a:pPr algn="just"/>
            <a:r>
              <a:rPr lang="en-US" sz="1800" b="1" dirty="0">
                <a:latin typeface="Times New Roman" panose="02020603050405020304" pitchFamily="18" charset="0"/>
                <a:cs typeface="Times New Roman" panose="02020603050405020304" pitchFamily="18" charset="0"/>
              </a:rPr>
              <a:t>Crystal I/O should not be used at the time of test</a:t>
            </a:r>
            <a:r>
              <a:rPr lang="en-US" sz="1800" b="1"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When the crystal I/O is used as scan clock input, FF clock becomes contra-phased due to crystal I/O </a:t>
            </a:r>
            <a:r>
              <a:rPr lang="en-US" sz="1800" dirty="0" smtClean="0">
                <a:latin typeface="Times New Roman" panose="02020603050405020304" pitchFamily="18" charset="0"/>
                <a:cs typeface="Times New Roman" panose="02020603050405020304" pitchFamily="18" charset="0"/>
              </a:rPr>
              <a:t>and it </a:t>
            </a:r>
            <a:r>
              <a:rPr lang="en-US" sz="1800" dirty="0">
                <a:latin typeface="Times New Roman" panose="02020603050405020304" pitchFamily="18" charset="0"/>
                <a:cs typeface="Times New Roman" panose="02020603050405020304" pitchFamily="18" charset="0"/>
              </a:rPr>
              <a:t>may become unusable depending on the frequency of test pattern operation.</a:t>
            </a:r>
            <a:endParaRPr lang="en-US" sz="1800"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048637" y="2605303"/>
            <a:ext cx="8318379" cy="4116172"/>
          </a:xfrm>
          <a:prstGeom prst="rect">
            <a:avLst/>
          </a:prstGeom>
        </p:spPr>
      </p:pic>
    </p:spTree>
    <p:extLst>
      <p:ext uri="{BB962C8B-B14F-4D97-AF65-F5344CB8AC3E}">
        <p14:creationId xmlns:p14="http://schemas.microsoft.com/office/powerpoint/2010/main" val="2398933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MuxScan</a:t>
            </a:r>
            <a:r>
              <a:rPr lang="en-US" sz="2800" dirty="0">
                <a:latin typeface="Times New Roman" panose="02020603050405020304" pitchFamily="18" charset="0"/>
                <a:cs typeface="Times New Roman" panose="02020603050405020304" pitchFamily="18" charset="0"/>
              </a:rPr>
              <a:t> Design Rules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33</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2" y="1033929"/>
            <a:ext cx="11813733" cy="1669664"/>
          </a:xfrm>
          <a:solidFill>
            <a:srgbClr val="FFFFFF"/>
          </a:solidFill>
        </p:spPr>
        <p:txBody>
          <a:bodyPr>
            <a:normAutofit/>
          </a:bodyPr>
          <a:lstStyle/>
          <a:p>
            <a:pPr algn="just"/>
            <a:r>
              <a:rPr lang="en-US" sz="1800" b="1" dirty="0">
                <a:latin typeface="Times New Roman" panose="02020603050405020304" pitchFamily="18" charset="0"/>
                <a:cs typeface="Times New Roman" panose="02020603050405020304" pitchFamily="18" charset="0"/>
              </a:rPr>
              <a:t>Clock should not be propagated to data input port of FF</a:t>
            </a:r>
            <a:r>
              <a:rPr lang="en-US" sz="1800" b="1"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If signal affected by clock is propagated to FF data input port, data and clock racing occurs, and </a:t>
            </a:r>
            <a:r>
              <a:rPr lang="en-US" sz="1800" dirty="0" smtClean="0">
                <a:latin typeface="Times New Roman" panose="02020603050405020304" pitchFamily="18" charset="0"/>
                <a:cs typeface="Times New Roman" panose="02020603050405020304" pitchFamily="18" charset="0"/>
              </a:rPr>
              <a:t>normal capture </a:t>
            </a:r>
            <a:r>
              <a:rPr lang="en-US" sz="1800" dirty="0">
                <a:latin typeface="Times New Roman" panose="02020603050405020304" pitchFamily="18" charset="0"/>
                <a:cs typeface="Times New Roman" panose="02020603050405020304" pitchFamily="18" charset="0"/>
              </a:rPr>
              <a:t>operation cannot be executed. In the common ATPG (Automatic test pattern generator) tool </a:t>
            </a:r>
            <a:r>
              <a:rPr lang="en-US" sz="1800" dirty="0" smtClean="0">
                <a:latin typeface="Times New Roman" panose="02020603050405020304" pitchFamily="18" charset="0"/>
                <a:cs typeface="Times New Roman" panose="02020603050405020304" pitchFamily="18" charset="0"/>
              </a:rPr>
              <a:t>for combinational </a:t>
            </a:r>
            <a:r>
              <a:rPr lang="en-US" sz="1800" dirty="0">
                <a:latin typeface="Times New Roman" panose="02020603050405020304" pitchFamily="18" charset="0"/>
                <a:cs typeface="Times New Roman" panose="02020603050405020304" pitchFamily="18" charset="0"/>
              </a:rPr>
              <a:t>circuit, pattern is generation that can either capture or cannot capture the data leading </a:t>
            </a:r>
            <a:r>
              <a:rPr lang="en-US" sz="1800" dirty="0" smtClean="0">
                <a:latin typeface="Times New Roman" panose="02020603050405020304" pitchFamily="18" charset="0"/>
                <a:cs typeface="Times New Roman" panose="02020603050405020304" pitchFamily="18" charset="0"/>
              </a:rPr>
              <a:t>to expected </a:t>
            </a:r>
            <a:r>
              <a:rPr lang="en-US" sz="1800" dirty="0">
                <a:latin typeface="Times New Roman" panose="02020603050405020304" pitchFamily="18" charset="0"/>
                <a:cs typeface="Times New Roman" panose="02020603050405020304" pitchFamily="18" charset="0"/>
              </a:rPr>
              <a:t>value mismatch.</a:t>
            </a:r>
            <a:endParaRPr lang="en-US" sz="18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77017" y="2840976"/>
            <a:ext cx="7534441" cy="3880499"/>
          </a:xfrm>
          <a:prstGeom prst="rect">
            <a:avLst/>
          </a:prstGeom>
        </p:spPr>
      </p:pic>
    </p:spTree>
    <p:extLst>
      <p:ext uri="{BB962C8B-B14F-4D97-AF65-F5344CB8AC3E}">
        <p14:creationId xmlns:p14="http://schemas.microsoft.com/office/powerpoint/2010/main" val="724926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Comparison of Fault Models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34</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3"/>
          <p:cNvSpPr>
            <a:spLocks noGrp="1"/>
          </p:cNvSpPr>
          <p:nvPr>
            <p:ph idx="1"/>
          </p:nvPr>
        </p:nvSpPr>
        <p:spPr>
          <a:xfrm>
            <a:off x="37373" y="1033928"/>
            <a:ext cx="11428722" cy="5824071"/>
          </a:xfrm>
          <a:solidFill>
            <a:srgbClr val="FFFFFF"/>
          </a:solidFill>
        </p:spPr>
        <p:txBody>
          <a:bodyPr>
            <a:noAutofit/>
          </a:bodyPr>
          <a:lstStyle/>
          <a:p>
            <a:pPr algn="just"/>
            <a:r>
              <a:rPr lang="en-US" sz="2000" b="1" dirty="0">
                <a:latin typeface="Times New Roman" panose="02020603050405020304" pitchFamily="18" charset="0"/>
                <a:cs typeface="Times New Roman" panose="02020603050405020304" pitchFamily="18" charset="0"/>
              </a:rPr>
              <a:t>[Single Stuck-at(Stuck-at) fault model]</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model the node is fixed to “0" and “1" at the time of fault.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does not depend on the test frequency.</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fault is assumed in entire chip and fault coverage is handled.</a:t>
            </a:r>
          </a:p>
          <a:p>
            <a:pPr algn="just"/>
            <a:r>
              <a:rPr lang="en-US" sz="2000" b="1" dirty="0">
                <a:latin typeface="Times New Roman" panose="02020603050405020304" pitchFamily="18" charset="0"/>
                <a:cs typeface="Times New Roman" panose="02020603050405020304" pitchFamily="18" charset="0"/>
              </a:rPr>
              <a:t>[Transition (Transition)fault model]</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model, transition of “</a:t>
            </a:r>
            <a:r>
              <a:rPr lang="en-US" sz="2000" dirty="0" smtClean="0">
                <a:latin typeface="Times New Roman" panose="02020603050405020304" pitchFamily="18" charset="0"/>
                <a:cs typeface="Times New Roman" panose="02020603050405020304" pitchFamily="18" charset="0"/>
              </a:rPr>
              <a:t>0 -&gt;1</a:t>
            </a:r>
            <a:r>
              <a:rPr lang="en-US" sz="2000" dirty="0">
                <a:latin typeface="Times New Roman" panose="02020603050405020304" pitchFamily="18" charset="0"/>
                <a:cs typeface="Times New Roman" panose="02020603050405020304" pitchFamily="18" charset="0"/>
              </a:rPr>
              <a:t>” and “</a:t>
            </a:r>
            <a:r>
              <a:rPr lang="en-US" sz="2000" dirty="0" smtClean="0">
                <a:latin typeface="Times New Roman" panose="02020603050405020304" pitchFamily="18" charset="0"/>
                <a:cs typeface="Times New Roman" panose="02020603050405020304" pitchFamily="18" charset="0"/>
              </a:rPr>
              <a:t>1-&gt;0</a:t>
            </a:r>
            <a:r>
              <a:rPr lang="en-US" sz="2000" dirty="0">
                <a:latin typeface="Times New Roman" panose="02020603050405020304" pitchFamily="18" charset="0"/>
                <a:cs typeface="Times New Roman" panose="02020603050405020304" pitchFamily="18" charset="0"/>
              </a:rPr>
              <a:t>” of node is not propagated at the time of fault.</a:t>
            </a:r>
          </a:p>
          <a:p>
            <a:pPr algn="just"/>
            <a:r>
              <a:rPr lang="en-US" sz="2000" dirty="0" smtClean="0">
                <a:latin typeface="Times New Roman" panose="02020603050405020304" pitchFamily="18" charset="0"/>
                <a:cs typeface="Times New Roman" panose="02020603050405020304" pitchFamily="18" charset="0"/>
              </a:rPr>
              <a:t>Though </a:t>
            </a:r>
            <a:r>
              <a:rPr lang="en-US" sz="2000" dirty="0">
                <a:latin typeface="Times New Roman" panose="02020603050405020304" pitchFamily="18" charset="0"/>
                <a:cs typeface="Times New Roman" panose="02020603050405020304" pitchFamily="18" charset="0"/>
              </a:rPr>
              <a:t>it depends on the test frequency, path of fault propagation is not fixed.</a:t>
            </a: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fault is assumed in entire chip and fault coverage is handled.</a:t>
            </a:r>
          </a:p>
          <a:p>
            <a:pPr algn="just"/>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PathDelay</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PathDelay</a:t>
            </a:r>
            <a:r>
              <a:rPr lang="en-US" sz="2000" b="1" dirty="0">
                <a:latin typeface="Times New Roman" panose="02020603050405020304" pitchFamily="18" charset="0"/>
                <a:cs typeface="Times New Roman" panose="02020603050405020304" pitchFamily="18" charset="0"/>
              </a:rPr>
              <a:t>) fault model]</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model the path value is not propagated by delay at the time of fault.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depends on the test frequency. Each path can be set.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pattern is generated by specifying path. It cannot be handled as coverage for the entire chip.</a:t>
            </a: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2935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Comparison of Fault Models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35</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766894" y="1166812"/>
            <a:ext cx="8391525" cy="5372100"/>
          </a:xfrm>
          <a:prstGeom prst="rect">
            <a:avLst/>
          </a:prstGeom>
        </p:spPr>
      </p:pic>
    </p:spTree>
    <p:extLst>
      <p:ext uri="{BB962C8B-B14F-4D97-AF65-F5344CB8AC3E}">
        <p14:creationId xmlns:p14="http://schemas.microsoft.com/office/powerpoint/2010/main" val="26770135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IDDQ Test</a:t>
            </a: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36</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3"/>
          <p:cNvSpPr>
            <a:spLocks noGrp="1"/>
          </p:cNvSpPr>
          <p:nvPr>
            <p:ph idx="1"/>
          </p:nvPr>
        </p:nvSpPr>
        <p:spPr>
          <a:xfrm>
            <a:off x="0" y="1027189"/>
            <a:ext cx="11428722" cy="2634567"/>
          </a:xfrm>
          <a:solidFill>
            <a:srgbClr val="FFFFFF"/>
          </a:solidFill>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Since there is no DC path in the power supply system of entire CMOS structure, the static </a:t>
            </a:r>
            <a:r>
              <a:rPr lang="en-US" sz="1800" dirty="0" smtClean="0">
                <a:latin typeface="Times New Roman" panose="02020603050405020304" pitchFamily="18" charset="0"/>
                <a:cs typeface="Times New Roman" panose="02020603050405020304" pitchFamily="18" charset="0"/>
              </a:rPr>
              <a:t>operating current </a:t>
            </a:r>
            <a:r>
              <a:rPr lang="en-US" sz="1800" dirty="0">
                <a:latin typeface="Times New Roman" panose="02020603050405020304" pitchFamily="18" charset="0"/>
                <a:cs typeface="Times New Roman" panose="02020603050405020304" pitchFamily="18" charset="0"/>
              </a:rPr>
              <a:t>does not flow. IDDQ is tested using this principle. The overview of Scan based IDDQ test </a:t>
            </a:r>
            <a:r>
              <a:rPr lang="en-US" sz="1800" dirty="0" smtClean="0">
                <a:latin typeface="Times New Roman" panose="02020603050405020304" pitchFamily="18" charset="0"/>
                <a:cs typeface="Times New Roman" panose="02020603050405020304" pitchFamily="18" charset="0"/>
              </a:rPr>
              <a:t>is given </a:t>
            </a:r>
            <a:r>
              <a:rPr lang="en-US" sz="1800" dirty="0">
                <a:latin typeface="Times New Roman" panose="02020603050405020304" pitchFamily="18" charset="0"/>
                <a:cs typeface="Times New Roman" panose="02020603050405020304" pitchFamily="18" charset="0"/>
              </a:rPr>
              <a:t>below.</a:t>
            </a:r>
          </a:p>
          <a:p>
            <a:pPr algn="just"/>
            <a:r>
              <a:rPr lang="en-US" sz="1800" dirty="0">
                <a:latin typeface="Times New Roman" panose="02020603050405020304" pitchFamily="18" charset="0"/>
                <a:cs typeface="Times New Roman" panose="02020603050405020304" pitchFamily="18" charset="0"/>
              </a:rPr>
              <a:t>(1) In Scan based IDDQ test, 0/1 value is set in the internal node by Scan-in. Also, clock pulse </a:t>
            </a:r>
            <a:r>
              <a:rPr lang="en-US" sz="1800" dirty="0" smtClean="0">
                <a:latin typeface="Times New Roman" panose="02020603050405020304" pitchFamily="18" charset="0"/>
                <a:cs typeface="Times New Roman" panose="02020603050405020304" pitchFamily="18" charset="0"/>
              </a:rPr>
              <a:t>and Scan </a:t>
            </a:r>
            <a:r>
              <a:rPr lang="en-US" sz="1800" dirty="0">
                <a:latin typeface="Times New Roman" panose="02020603050405020304" pitchFamily="18" charset="0"/>
                <a:cs typeface="Times New Roman" panose="02020603050405020304" pitchFamily="18" charset="0"/>
              </a:rPr>
              <a:t>out at the time of capture, are not required to measure the electric current.</a:t>
            </a:r>
          </a:p>
          <a:p>
            <a:pPr algn="just"/>
            <a:r>
              <a:rPr lang="en-US" sz="1800" dirty="0">
                <a:latin typeface="Times New Roman" panose="02020603050405020304" pitchFamily="18" charset="0"/>
                <a:cs typeface="Times New Roman" panose="02020603050405020304" pitchFamily="18" charset="0"/>
              </a:rPr>
              <a:t>(2) Although comparison of output expected values is not required, there is an expected value as </a:t>
            </a:r>
            <a:r>
              <a:rPr lang="en-US" sz="1800" dirty="0" smtClean="0">
                <a:latin typeface="Times New Roman" panose="02020603050405020304" pitchFamily="18" charset="0"/>
                <a:cs typeface="Times New Roman" panose="02020603050405020304" pitchFamily="18" charset="0"/>
              </a:rPr>
              <a:t>a test </a:t>
            </a:r>
            <a:r>
              <a:rPr lang="en-US" sz="1800" dirty="0">
                <a:latin typeface="Times New Roman" panose="02020603050405020304" pitchFamily="18" charset="0"/>
                <a:cs typeface="Times New Roman" panose="02020603050405020304" pitchFamily="18" charset="0"/>
              </a:rPr>
              <a:t>pattern.</a:t>
            </a:r>
          </a:p>
          <a:p>
            <a:pPr algn="just"/>
            <a:r>
              <a:rPr lang="en-US" sz="1800" dirty="0">
                <a:latin typeface="Times New Roman" panose="02020603050405020304" pitchFamily="18" charset="0"/>
                <a:cs typeface="Times New Roman" panose="02020603050405020304" pitchFamily="18" charset="0"/>
              </a:rPr>
              <a:t>(3) The clock is not struck in the electric current measurement cycle to facilitate the conflict / </a:t>
            </a:r>
            <a:r>
              <a:rPr lang="en-US" sz="1800" dirty="0" smtClean="0">
                <a:latin typeface="Times New Roman" panose="02020603050405020304" pitchFamily="18" charset="0"/>
                <a:cs typeface="Times New Roman" panose="02020603050405020304" pitchFamily="18" charset="0"/>
              </a:rPr>
              <a:t>floating </a:t>
            </a:r>
            <a:r>
              <a:rPr lang="en-US" sz="1800" dirty="0">
                <a:latin typeface="Times New Roman" panose="02020603050405020304" pitchFamily="18" charset="0"/>
                <a:cs typeface="Times New Roman" panose="02020603050405020304" pitchFamily="18" charset="0"/>
              </a:rPr>
              <a:t>control of internal path and the measurement with the tester.</a:t>
            </a:r>
            <a:endParaRPr lang="en-US" sz="1800" b="1"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3508990"/>
            <a:ext cx="6127069" cy="1924149"/>
          </a:xfrm>
          <a:prstGeom prst="rect">
            <a:avLst/>
          </a:prstGeom>
        </p:spPr>
      </p:pic>
      <p:pic>
        <p:nvPicPr>
          <p:cNvPr id="9" name="Picture 8"/>
          <p:cNvPicPr>
            <a:picLocks noChangeAspect="1"/>
          </p:cNvPicPr>
          <p:nvPr/>
        </p:nvPicPr>
        <p:blipFill>
          <a:blip r:embed="rId3"/>
          <a:stretch>
            <a:fillRect/>
          </a:stretch>
        </p:blipFill>
        <p:spPr>
          <a:xfrm>
            <a:off x="6127069" y="3508990"/>
            <a:ext cx="5157262" cy="1698398"/>
          </a:xfrm>
          <a:prstGeom prst="rect">
            <a:avLst/>
          </a:prstGeom>
        </p:spPr>
      </p:pic>
      <p:pic>
        <p:nvPicPr>
          <p:cNvPr id="10" name="Picture 9"/>
          <p:cNvPicPr>
            <a:picLocks noChangeAspect="1"/>
          </p:cNvPicPr>
          <p:nvPr/>
        </p:nvPicPr>
        <p:blipFill rotWithShape="1">
          <a:blip r:embed="rId4"/>
          <a:srcRect b="22412"/>
          <a:stretch/>
        </p:blipFill>
        <p:spPr>
          <a:xfrm>
            <a:off x="1713880" y="5618162"/>
            <a:ext cx="9039225" cy="1145495"/>
          </a:xfrm>
          <a:prstGeom prst="rect">
            <a:avLst/>
          </a:prstGeom>
        </p:spPr>
      </p:pic>
    </p:spTree>
    <p:extLst>
      <p:ext uri="{BB962C8B-B14F-4D97-AF65-F5344CB8AC3E}">
        <p14:creationId xmlns:p14="http://schemas.microsoft.com/office/powerpoint/2010/main" val="2524309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Fault Categories</a:t>
            </a: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37</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idx="1"/>
          </p:nvPr>
        </p:nvSpPr>
        <p:spPr>
          <a:xfrm>
            <a:off x="37373" y="1033929"/>
            <a:ext cx="11428722" cy="5753113"/>
          </a:xfrm>
          <a:solidFill>
            <a:srgbClr val="FFFFFF"/>
          </a:solidFill>
        </p:spPr>
        <p:txBody>
          <a:bodyPr/>
          <a:lstStyle/>
          <a:p>
            <a:r>
              <a:rPr lang="en-US" sz="1800" dirty="0">
                <a:latin typeface="Times New Roman" panose="02020603050405020304" pitchFamily="18" charset="0"/>
                <a:cs typeface="Times New Roman" panose="02020603050405020304" pitchFamily="18" charset="0"/>
              </a:rPr>
              <a:t>The fault categories of </a:t>
            </a:r>
            <a:r>
              <a:rPr lang="en-US" sz="1800" b="1" dirty="0">
                <a:latin typeface="Times New Roman" panose="02020603050405020304" pitchFamily="18" charset="0"/>
                <a:cs typeface="Times New Roman" panose="02020603050405020304" pitchFamily="18" charset="0"/>
              </a:rPr>
              <a:t>SINGEN</a:t>
            </a:r>
            <a:r>
              <a:rPr lang="en-US" sz="1800" dirty="0">
                <a:latin typeface="Times New Roman" panose="02020603050405020304" pitchFamily="18" charset="0"/>
                <a:cs typeface="Times New Roman" panose="02020603050405020304" pitchFamily="18" charset="0"/>
              </a:rPr>
              <a:t> (manufactured in house by </a:t>
            </a:r>
            <a:r>
              <a:rPr lang="en-US" sz="1800" b="1" dirty="0" err="1">
                <a:latin typeface="Times New Roman" panose="02020603050405020304" pitchFamily="18" charset="0"/>
                <a:cs typeface="Times New Roman" panose="02020603050405020304" pitchFamily="18" charset="0"/>
              </a:rPr>
              <a:t>Renesas</a:t>
            </a:r>
            <a:r>
              <a:rPr lang="en-US" sz="1800"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FastScan</a:t>
            </a:r>
            <a:r>
              <a:rPr lang="en-US" sz="1800" dirty="0">
                <a:latin typeface="Times New Roman" panose="02020603050405020304" pitchFamily="18" charset="0"/>
                <a:cs typeface="Times New Roman" panose="02020603050405020304" pitchFamily="18" charset="0"/>
              </a:rPr>
              <a:t> and </a:t>
            </a:r>
            <a:r>
              <a:rPr lang="en-US" sz="1800" b="1" dirty="0" err="1" smtClean="0">
                <a:latin typeface="Times New Roman" panose="02020603050405020304" pitchFamily="18" charset="0"/>
                <a:cs typeface="Times New Roman" panose="02020603050405020304" pitchFamily="18" charset="0"/>
              </a:rPr>
              <a:t>TestKompress</a:t>
            </a:r>
            <a:r>
              <a:rPr lang="en-US" sz="1800" b="1"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(manufactured </a:t>
            </a:r>
            <a:r>
              <a:rPr lang="en-US" sz="1800" dirty="0">
                <a:latin typeface="Times New Roman" panose="02020603050405020304" pitchFamily="18" charset="0"/>
                <a:cs typeface="Times New Roman" panose="02020603050405020304" pitchFamily="18" charset="0"/>
              </a:rPr>
              <a:t>by </a:t>
            </a:r>
            <a:r>
              <a:rPr lang="en-US" sz="1800" b="1" dirty="0">
                <a:latin typeface="Times New Roman" panose="02020603050405020304" pitchFamily="18" charset="0"/>
                <a:cs typeface="Times New Roman" panose="02020603050405020304" pitchFamily="18" charset="0"/>
              </a:rPr>
              <a:t>Mentor</a:t>
            </a:r>
            <a:r>
              <a:rPr lang="en-US" sz="1800" dirty="0">
                <a:latin typeface="Times New Roman" panose="02020603050405020304" pitchFamily="18" charset="0"/>
                <a:cs typeface="Times New Roman" panose="02020603050405020304" pitchFamily="18" charset="0"/>
              </a:rPr>
              <a:t>) , and </a:t>
            </a:r>
            <a:r>
              <a:rPr lang="en-US" sz="1800" b="1" dirty="0" err="1">
                <a:latin typeface="Times New Roman" panose="02020603050405020304" pitchFamily="18" charset="0"/>
                <a:cs typeface="Times New Roman" panose="02020603050405020304" pitchFamily="18" charset="0"/>
              </a:rPr>
              <a:t>TetraMAX</a:t>
            </a:r>
            <a:r>
              <a:rPr lang="en-US" sz="1800" dirty="0">
                <a:latin typeface="Times New Roman" panose="02020603050405020304" pitchFamily="18" charset="0"/>
                <a:cs typeface="Times New Roman" panose="02020603050405020304" pitchFamily="18" charset="0"/>
              </a:rPr>
              <a:t> (manufactured by </a:t>
            </a:r>
            <a:r>
              <a:rPr lang="en-US" sz="1800" b="1" dirty="0">
                <a:latin typeface="Times New Roman" panose="02020603050405020304" pitchFamily="18" charset="0"/>
                <a:cs typeface="Times New Roman" panose="02020603050405020304" pitchFamily="18" charset="0"/>
              </a:rPr>
              <a:t>Synopsys</a:t>
            </a:r>
            <a:r>
              <a:rPr lang="en-US" sz="1800" dirty="0" smtClean="0">
                <a:latin typeface="Times New Roman" panose="02020603050405020304" pitchFamily="18" charset="0"/>
                <a:cs typeface="Times New Roman" panose="02020603050405020304" pitchFamily="18" charset="0"/>
              </a:rPr>
              <a:t>) are given in a outside table.</a:t>
            </a:r>
          </a:p>
          <a:p>
            <a:r>
              <a:rPr lang="en-US" sz="1800" dirty="0">
                <a:latin typeface="Times New Roman" panose="02020603050405020304" pitchFamily="18" charset="0"/>
                <a:cs typeface="Times New Roman" panose="02020603050405020304" pitchFamily="18" charset="0"/>
              </a:rPr>
              <a:t>The difference between “Undetected” and “Excluded from Scan test</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(1) </a:t>
            </a:r>
            <a:r>
              <a:rPr lang="en-US" sz="1800" b="1" dirty="0" smtClean="0">
                <a:latin typeface="Times New Roman" panose="02020603050405020304" pitchFamily="18" charset="0"/>
                <a:cs typeface="Times New Roman" panose="02020603050405020304" pitchFamily="18" charset="0"/>
              </a:rPr>
              <a:t>Undetected</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These are fault locations that cannot be detected by ATPG tool algorithm or in the pattern under </a:t>
            </a:r>
            <a:r>
              <a:rPr lang="en-US" sz="1800" dirty="0" smtClean="0">
                <a:latin typeface="Times New Roman" panose="02020603050405020304" pitchFamily="18" charset="0"/>
                <a:cs typeface="Times New Roman" panose="02020603050405020304" pitchFamily="18" charset="0"/>
              </a:rPr>
              <a:t>the set </a:t>
            </a:r>
            <a:r>
              <a:rPr lang="en-US" sz="1800" dirty="0">
                <a:latin typeface="Times New Roman" panose="02020603050405020304" pitchFamily="18" charset="0"/>
                <a:cs typeface="Times New Roman" panose="02020603050405020304" pitchFamily="18" charset="0"/>
              </a:rPr>
              <a:t>test constraints. It is necessary to examine the test point circuit insertion that can improve </a:t>
            </a:r>
            <a:r>
              <a:rPr lang="en-US" sz="1800" dirty="0" smtClean="0">
                <a:latin typeface="Times New Roman" panose="02020603050405020304" pitchFamily="18" charset="0"/>
                <a:cs typeface="Times New Roman" panose="02020603050405020304" pitchFamily="18" charset="0"/>
              </a:rPr>
              <a:t>the control </a:t>
            </a:r>
            <a:r>
              <a:rPr lang="en-US" sz="1800" dirty="0">
                <a:latin typeface="Times New Roman" panose="02020603050405020304" pitchFamily="18" charset="0"/>
                <a:cs typeface="Times New Roman" panose="02020603050405020304" pitchFamily="18" charset="0"/>
              </a:rPr>
              <a:t>an observation for the circuits in which fault detection is difficult.</a:t>
            </a:r>
          </a:p>
          <a:p>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Excluded from Scan </a:t>
            </a:r>
            <a:r>
              <a:rPr lang="en-US" sz="1800" b="1" dirty="0" smtClean="0">
                <a:latin typeface="Times New Roman" panose="02020603050405020304" pitchFamily="18" charset="0"/>
                <a:cs typeface="Times New Roman" panose="02020603050405020304" pitchFamily="18" charset="0"/>
              </a:rPr>
              <a:t>test</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These are locations in which faults cannot be detected because the logic is excluded from the </a:t>
            </a:r>
            <a:r>
              <a:rPr lang="en-US" sz="1800" dirty="0" smtClean="0">
                <a:latin typeface="Times New Roman" panose="02020603050405020304" pitchFamily="18" charset="0"/>
                <a:cs typeface="Times New Roman" panose="02020603050405020304" pitchFamily="18" charset="0"/>
              </a:rPr>
              <a:t>Scan test </a:t>
            </a:r>
            <a:r>
              <a:rPr lang="en-US" sz="1800" dirty="0">
                <a:latin typeface="Times New Roman" panose="02020603050405020304" pitchFamily="18" charset="0"/>
                <a:cs typeface="Times New Roman" panose="02020603050405020304" pitchFamily="18" charset="0"/>
              </a:rPr>
              <a:t>or the logic is redundant. The fault coverage can be improved by reviewing the circuit.</a:t>
            </a:r>
          </a:p>
          <a:p>
            <a:r>
              <a:rPr lang="en-US" sz="1800" dirty="0">
                <a:latin typeface="Times New Roman" panose="02020603050405020304" pitchFamily="18" charset="0"/>
                <a:cs typeface="Times New Roman" panose="02020603050405020304" pitchFamily="18" charset="0"/>
              </a:rPr>
              <a:t>The difference between the </a:t>
            </a:r>
            <a:r>
              <a:rPr lang="en-US" sz="1800" dirty="0" err="1">
                <a:latin typeface="Times New Roman" panose="02020603050405020304" pitchFamily="18" charset="0"/>
                <a:cs typeface="Times New Roman" panose="02020603050405020304" pitchFamily="18" charset="0"/>
              </a:rPr>
              <a:t>test_coverage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fault_coverage</a:t>
            </a:r>
            <a:r>
              <a:rPr lang="en-US" sz="1800" dirty="0">
                <a:latin typeface="Times New Roman" panose="02020603050405020304" pitchFamily="18" charset="0"/>
                <a:cs typeface="Times New Roman" panose="02020603050405020304" pitchFamily="18" charset="0"/>
              </a:rPr>
              <a:t> is as follows.</a:t>
            </a:r>
          </a:p>
          <a:p>
            <a:r>
              <a:rPr lang="en-US" sz="1800" b="1" dirty="0" err="1">
                <a:latin typeface="Times New Roman" panose="02020603050405020304" pitchFamily="18" charset="0"/>
                <a:cs typeface="Times New Roman" panose="02020603050405020304" pitchFamily="18" charset="0"/>
              </a:rPr>
              <a:t>test_coverage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value obtained by subtracting Excluded from Scan test faults from the total faults</a:t>
            </a:r>
          </a:p>
          <a:p>
            <a:r>
              <a:rPr lang="en-US" sz="1800" dirty="0">
                <a:latin typeface="Times New Roman" panose="02020603050405020304" pitchFamily="18" charset="0"/>
                <a:cs typeface="Times New Roman" panose="02020603050405020304" pitchFamily="18" charset="0"/>
              </a:rPr>
              <a:t>as denominator.</a:t>
            </a:r>
          </a:p>
          <a:p>
            <a:r>
              <a:rPr lang="en-US" sz="1800" b="1" dirty="0" err="1">
                <a:latin typeface="Times New Roman" panose="02020603050405020304" pitchFamily="18" charset="0"/>
                <a:cs typeface="Times New Roman" panose="02020603050405020304" pitchFamily="18" charset="0"/>
              </a:rPr>
              <a:t>fault_coverage</a:t>
            </a:r>
            <a:r>
              <a:rPr lang="en-US" sz="1800" dirty="0">
                <a:latin typeface="Times New Roman" panose="02020603050405020304" pitchFamily="18" charset="0"/>
                <a:cs typeface="Times New Roman" panose="02020603050405020304" pitchFamily="18" charset="0"/>
              </a:rPr>
              <a:t>: Denominator of total faults</a:t>
            </a:r>
            <a:endParaRPr lang="en-US" sz="1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3858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64579"/>
            <a:ext cx="11200517" cy="830997"/>
          </a:xfrm>
        </p:spPr>
        <p:txBody>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Examples of Undetected Faults and Circuits Excluded from Scan Test</a:t>
            </a: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38</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idx="1"/>
          </p:nvPr>
        </p:nvSpPr>
        <p:spPr>
          <a:xfrm>
            <a:off x="37373" y="1033929"/>
            <a:ext cx="11428722" cy="5322421"/>
          </a:xfrm>
          <a:solidFill>
            <a:srgbClr val="FFFFFF"/>
          </a:solidFill>
        </p:spPr>
        <p:txBody>
          <a:bodyPr>
            <a:noAutofit/>
          </a:bodyPr>
          <a:lstStyle/>
          <a:p>
            <a:r>
              <a:rPr lang="en-US" sz="2000" b="1" dirty="0">
                <a:latin typeface="Times New Roman" panose="02020603050405020304" pitchFamily="18" charset="0"/>
                <a:cs typeface="Times New Roman" panose="02020603050405020304" pitchFamily="18" charset="0"/>
              </a:rPr>
              <a:t>Unused (Excluded from Scan test)</a:t>
            </a:r>
          </a:p>
          <a:p>
            <a:r>
              <a:rPr lang="en-US" sz="2000" dirty="0">
                <a:latin typeface="Times New Roman" panose="02020603050405020304" pitchFamily="18" charset="0"/>
                <a:cs typeface="Times New Roman" panose="02020603050405020304" pitchFamily="18" charset="0"/>
              </a:rPr>
              <a:t>Faults cannot be detected as port is not </a:t>
            </a:r>
            <a:r>
              <a:rPr lang="en-US" sz="2000" dirty="0" smtClean="0">
                <a:latin typeface="Times New Roman" panose="02020603050405020304" pitchFamily="18" charset="0"/>
                <a:cs typeface="Times New Roman" panose="02020603050405020304" pitchFamily="18" charset="0"/>
              </a:rPr>
              <a:t>used. Includes </a:t>
            </a:r>
            <a:r>
              <a:rPr lang="en-US" sz="2000" dirty="0">
                <a:latin typeface="Times New Roman" panose="02020603050405020304" pitchFamily="18" charset="0"/>
                <a:cs typeface="Times New Roman" panose="02020603050405020304" pitchFamily="18" charset="0"/>
              </a:rPr>
              <a:t>nets connected to unused output ports or to input ports of </a:t>
            </a:r>
            <a:r>
              <a:rPr lang="en-US" sz="2000" dirty="0" err="1" smtClean="0">
                <a:latin typeface="Times New Roman" panose="02020603050405020304" pitchFamily="18" charset="0"/>
                <a:cs typeface="Times New Roman" panose="02020603050405020304" pitchFamily="18" charset="0"/>
              </a:rPr>
              <a:t>BlackBox</a:t>
            </a:r>
            <a:r>
              <a:rPr lang="en-US" sz="2000" dirty="0" smtClean="0">
                <a:latin typeface="Times New Roman" panose="02020603050405020304" pitchFamily="18" charset="0"/>
                <a:cs typeface="Times New Roman" panose="02020603050405020304" pitchFamily="18" charset="0"/>
              </a:rPr>
              <a:t>. AU </a:t>
            </a:r>
            <a:r>
              <a:rPr lang="en-US" sz="2000" dirty="0">
                <a:latin typeface="Times New Roman" panose="02020603050405020304" pitchFamily="18" charset="0"/>
                <a:cs typeface="Times New Roman" panose="02020603050405020304" pitchFamily="18" charset="0"/>
              </a:rPr>
              <a:t>fault according to </a:t>
            </a:r>
            <a:r>
              <a:rPr lang="en-US" sz="2000" dirty="0" err="1">
                <a:latin typeface="Times New Roman" panose="02020603050405020304" pitchFamily="18" charset="0"/>
                <a:cs typeface="Times New Roman" panose="02020603050405020304" pitchFamily="18" charset="0"/>
              </a:rPr>
              <a:t>BlackBox</a:t>
            </a:r>
            <a:r>
              <a:rPr lang="en-US" sz="2000" dirty="0">
                <a:latin typeface="Times New Roman" panose="02020603050405020304" pitchFamily="18" charset="0"/>
                <a:cs typeface="Times New Roman" panose="02020603050405020304" pitchFamily="18" charset="0"/>
              </a:rPr>
              <a:t> model</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Fixed to Power Supply (Excluded from Scan test)</a:t>
            </a:r>
          </a:p>
          <a:p>
            <a:r>
              <a:rPr lang="en-US" sz="2000" dirty="0">
                <a:latin typeface="Times New Roman" panose="02020603050405020304" pitchFamily="18" charset="0"/>
                <a:cs typeface="Times New Roman" panose="02020603050405020304" pitchFamily="18" charset="0"/>
              </a:rPr>
              <a:t>Cannot be detected as it is connected to power supply in </a:t>
            </a:r>
            <a:r>
              <a:rPr lang="en-US" sz="2000" dirty="0" smtClean="0">
                <a:latin typeface="Times New Roman" panose="02020603050405020304" pitchFamily="18" charset="0"/>
                <a:cs typeface="Times New Roman" panose="02020603050405020304" pitchFamily="18" charset="0"/>
              </a:rPr>
              <a:t>netlist. At </a:t>
            </a:r>
            <a:r>
              <a:rPr lang="en-US" sz="2000" dirty="0">
                <a:latin typeface="Times New Roman" panose="02020603050405020304" pitchFamily="18" charset="0"/>
                <a:cs typeface="Times New Roman" panose="02020603050405020304" pitchFamily="18" charset="0"/>
              </a:rPr>
              <a:t>the time of ATPG execution, the fault of port fixed constraints cannot be included</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Block (Excluded from Scan test)</a:t>
            </a:r>
          </a:p>
          <a:p>
            <a:r>
              <a:rPr lang="en-US" sz="2000" dirty="0">
                <a:latin typeface="Times New Roman" panose="02020603050405020304" pitchFamily="18" charset="0"/>
                <a:cs typeface="Times New Roman" panose="02020603050405020304" pitchFamily="18" charset="0"/>
              </a:rPr>
              <a:t>Cannot be detected as it is fixed to power supply and </a:t>
            </a:r>
            <a:r>
              <a:rPr lang="en-US" sz="2000" dirty="0" smtClean="0">
                <a:latin typeface="Times New Roman" panose="02020603050405020304" pitchFamily="18" charset="0"/>
                <a:cs typeface="Times New Roman" panose="02020603050405020304" pitchFamily="18" charset="0"/>
              </a:rPr>
              <a:t>blocked. Includes </a:t>
            </a:r>
            <a:r>
              <a:rPr lang="en-US" sz="2000" dirty="0">
                <a:latin typeface="Times New Roman" panose="02020603050405020304" pitchFamily="18" charset="0"/>
                <a:cs typeface="Times New Roman" panose="02020603050405020304" pitchFamily="18" charset="0"/>
              </a:rPr>
              <a:t>faults in which the logic propagation of other input ports is blocked by propagation </a:t>
            </a:r>
            <a:r>
              <a:rPr lang="en-US" sz="2000" dirty="0" smtClean="0">
                <a:latin typeface="Times New Roman" panose="02020603050405020304" pitchFamily="18" charset="0"/>
                <a:cs typeface="Times New Roman" panose="02020603050405020304" pitchFamily="18" charset="0"/>
              </a:rPr>
              <a:t>of same </a:t>
            </a:r>
            <a:r>
              <a:rPr lang="en-US" sz="2000" dirty="0">
                <a:latin typeface="Times New Roman" panose="02020603050405020304" pitchFamily="18" charset="0"/>
                <a:cs typeface="Times New Roman" panose="02020603050405020304" pitchFamily="18" charset="0"/>
              </a:rPr>
              <a:t>logical </a:t>
            </a:r>
            <a:r>
              <a:rPr lang="en-US" sz="2000" dirty="0" smtClean="0">
                <a:latin typeface="Times New Roman" panose="02020603050405020304" pitchFamily="18" charset="0"/>
                <a:cs typeface="Times New Roman" panose="02020603050405020304" pitchFamily="18" charset="0"/>
              </a:rPr>
              <a:t>value. The </a:t>
            </a:r>
            <a:r>
              <a:rPr lang="en-US" sz="2000" dirty="0">
                <a:latin typeface="Times New Roman" panose="02020603050405020304" pitchFamily="18" charset="0"/>
                <a:cs typeface="Times New Roman" panose="02020603050405020304" pitchFamily="18" charset="0"/>
              </a:rPr>
              <a:t>following are examples of the selected ports of the selector</a:t>
            </a:r>
            <a:endParaRPr lang="en-US" sz="20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537080" y="3200847"/>
            <a:ext cx="2110037" cy="676901"/>
          </a:xfrm>
          <a:prstGeom prst="rect">
            <a:avLst/>
          </a:prstGeom>
        </p:spPr>
      </p:pic>
      <p:pic>
        <p:nvPicPr>
          <p:cNvPr id="5" name="Picture 4"/>
          <p:cNvPicPr>
            <a:picLocks noChangeAspect="1"/>
          </p:cNvPicPr>
          <p:nvPr/>
        </p:nvPicPr>
        <p:blipFill>
          <a:blip r:embed="rId3"/>
          <a:stretch>
            <a:fillRect/>
          </a:stretch>
        </p:blipFill>
        <p:spPr>
          <a:xfrm>
            <a:off x="3468150" y="5411271"/>
            <a:ext cx="3006470" cy="837081"/>
          </a:xfrm>
          <a:prstGeom prst="rect">
            <a:avLst/>
          </a:prstGeom>
        </p:spPr>
      </p:pic>
    </p:spTree>
    <p:extLst>
      <p:ext uri="{BB962C8B-B14F-4D97-AF65-F5344CB8AC3E}">
        <p14:creationId xmlns:p14="http://schemas.microsoft.com/office/powerpoint/2010/main" val="1924195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64579"/>
            <a:ext cx="11200517" cy="830997"/>
          </a:xfrm>
        </p:spPr>
        <p:txBody>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Examples of Undetected Faults and Circuits Excluded from Scan Test</a:t>
            </a: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39</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idx="1"/>
          </p:nvPr>
        </p:nvSpPr>
        <p:spPr>
          <a:xfrm>
            <a:off x="37373" y="1033929"/>
            <a:ext cx="11428722" cy="5459804"/>
          </a:xfrm>
          <a:solidFill>
            <a:srgbClr val="FFFFFF"/>
          </a:solidFill>
        </p:spPr>
        <p:txBody>
          <a:bodyPr>
            <a:noAutofit/>
          </a:bodyPr>
          <a:lstStyle/>
          <a:p>
            <a:r>
              <a:rPr lang="en-US" sz="2000" b="1" dirty="0">
                <a:latin typeface="Times New Roman" panose="02020603050405020304" pitchFamily="18" charset="0"/>
                <a:cs typeface="Times New Roman" panose="02020603050405020304" pitchFamily="18" charset="0"/>
              </a:rPr>
              <a:t>Redundant (Excluded from Scan test)</a:t>
            </a:r>
          </a:p>
          <a:p>
            <a:r>
              <a:rPr lang="en-US" sz="2000" dirty="0">
                <a:latin typeface="Times New Roman" panose="02020603050405020304" pitchFamily="18" charset="0"/>
                <a:cs typeface="Times New Roman" panose="02020603050405020304" pitchFamily="18" charset="0"/>
              </a:rPr>
              <a:t>Cannot be detected due to redundant logic</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ATPG </a:t>
            </a:r>
            <a:r>
              <a:rPr lang="en-US" sz="2000" b="1" dirty="0">
                <a:latin typeface="Times New Roman" panose="02020603050405020304" pitchFamily="18" charset="0"/>
                <a:cs typeface="Times New Roman" panose="02020603050405020304" pitchFamily="18" charset="0"/>
              </a:rPr>
              <a:t>undetected (Excluded from Scan test</a:t>
            </a:r>
            <a:r>
              <a:rPr lang="en-US" sz="2000" b="1"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Cannot be detected due to the settings specified at time of ATPG </a:t>
            </a:r>
            <a:r>
              <a:rPr lang="en-US" sz="2000" dirty="0" smtClean="0">
                <a:latin typeface="Times New Roman" panose="02020603050405020304" pitchFamily="18" charset="0"/>
                <a:cs typeface="Times New Roman" panose="02020603050405020304" pitchFamily="18" charset="0"/>
              </a:rPr>
              <a:t>execution. Includes </a:t>
            </a:r>
            <a:r>
              <a:rPr lang="en-US" sz="2000" dirty="0">
                <a:latin typeface="Times New Roman" panose="02020603050405020304" pitchFamily="18" charset="0"/>
                <a:cs typeface="Times New Roman" panose="02020603050405020304" pitchFamily="18" charset="0"/>
              </a:rPr>
              <a:t>logic that cannot be detected due to fixed constraints of the port and </a:t>
            </a:r>
            <a:r>
              <a:rPr lang="en-US" sz="2000" dirty="0" smtClean="0">
                <a:latin typeface="Times New Roman" panose="02020603050405020304" pitchFamily="18" charset="0"/>
                <a:cs typeface="Times New Roman" panose="02020603050405020304" pitchFamily="18" charset="0"/>
              </a:rPr>
              <a:t>irregular propagation </a:t>
            </a:r>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BlackBox</a:t>
            </a:r>
            <a:r>
              <a:rPr lang="en-US" sz="2000" dirty="0">
                <a:latin typeface="Times New Roman" panose="02020603050405020304" pitchFamily="18" charset="0"/>
                <a:cs typeface="Times New Roman" panose="02020603050405020304" pitchFamily="18" charset="0"/>
              </a:rPr>
              <a:t> etc.</a:t>
            </a:r>
          </a:p>
          <a:p>
            <a:r>
              <a:rPr lang="en-US" sz="2000" dirty="0">
                <a:latin typeface="Times New Roman" panose="02020603050405020304" pitchFamily="18" charset="0"/>
                <a:cs typeface="Times New Roman" panose="02020603050405020304" pitchFamily="18" charset="0"/>
              </a:rPr>
              <a:t>The logic 0 that is connected to the 0 port side of the selector when the test mode signal is fixed </a:t>
            </a:r>
            <a:r>
              <a:rPr lang="en-US" sz="2000" dirty="0" smtClean="0">
                <a:latin typeface="Times New Roman" panose="02020603050405020304" pitchFamily="18" charset="0"/>
                <a:cs typeface="Times New Roman" panose="02020603050405020304" pitchFamily="18" charset="0"/>
              </a:rPr>
              <a:t>to 1 </a:t>
            </a:r>
            <a:r>
              <a:rPr lang="en-US" sz="2000" dirty="0">
                <a:latin typeface="Times New Roman" panose="02020603050405020304" pitchFamily="18" charset="0"/>
                <a:cs typeface="Times New Roman" panose="02020603050405020304" pitchFamily="18" charset="0"/>
              </a:rPr>
              <a:t>at the time of test is not detected.</a:t>
            </a:r>
            <a:endParaRPr lang="en-US" sz="2000"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066641" y="2008049"/>
            <a:ext cx="2289148" cy="762824"/>
          </a:xfrm>
          <a:prstGeom prst="rect">
            <a:avLst/>
          </a:prstGeom>
        </p:spPr>
      </p:pic>
      <p:pic>
        <p:nvPicPr>
          <p:cNvPr id="7" name="Picture 6"/>
          <p:cNvPicPr>
            <a:picLocks noChangeAspect="1"/>
          </p:cNvPicPr>
          <p:nvPr/>
        </p:nvPicPr>
        <p:blipFill>
          <a:blip r:embed="rId3"/>
          <a:stretch>
            <a:fillRect/>
          </a:stretch>
        </p:blipFill>
        <p:spPr>
          <a:xfrm>
            <a:off x="3518281" y="4979406"/>
            <a:ext cx="2577756" cy="1145331"/>
          </a:xfrm>
          <a:prstGeom prst="rect">
            <a:avLst/>
          </a:prstGeom>
        </p:spPr>
      </p:pic>
    </p:spTree>
    <p:extLst>
      <p:ext uri="{BB962C8B-B14F-4D97-AF65-F5344CB8AC3E}">
        <p14:creationId xmlns:p14="http://schemas.microsoft.com/office/powerpoint/2010/main" val="260065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Detail about error/warning</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pPr algn="l"/>
            <a:r>
              <a:rPr lang="de-DE" smtClean="0">
                <a:latin typeface="Times New Roman" panose="02020603050405020304" pitchFamily="18" charset="0"/>
                <a:cs typeface="Times New Roman" panose="02020603050405020304" pitchFamily="18" charset="0"/>
              </a:rPr>
              <a:t>Page </a:t>
            </a:r>
            <a:fld id="{3FD030EF-7044-4946-962A-5D7D09BD1B34}" type="slidenum">
              <a:rPr lang="de-DE" smtClean="0">
                <a:latin typeface="Times New Roman" panose="02020603050405020304" pitchFamily="18" charset="0"/>
                <a:cs typeface="Times New Roman" panose="02020603050405020304" pitchFamily="18" charset="0"/>
              </a:rPr>
              <a:pPr algn="l"/>
              <a:t>4</a:t>
            </a:fld>
            <a:endParaRPr lang="de-DE">
              <a:latin typeface="Times New Roman" panose="02020603050405020304" pitchFamily="18" charset="0"/>
              <a:cs typeface="Times New Roman" panose="02020603050405020304" pitchFamily="18" charset="0"/>
            </a:endParaRPr>
          </a:p>
        </p:txBody>
      </p:sp>
      <p:sp>
        <p:nvSpPr>
          <p:cNvPr id="6" name="Rectangle 5"/>
          <p:cNvSpPr/>
          <p:nvPr/>
        </p:nvSpPr>
        <p:spPr>
          <a:xfrm>
            <a:off x="457200" y="1447800"/>
            <a:ext cx="3200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533400" y="928255"/>
            <a:ext cx="10210800" cy="646331"/>
          </a:xfrm>
          <a:prstGeom prst="rect">
            <a:avLst/>
          </a:prstGeom>
        </p:spPr>
        <p:txBody>
          <a:bodyPr wrap="square">
            <a:spAutoFit/>
          </a:bodyPr>
          <a:lstStyle/>
          <a:p>
            <a:pPr marL="285750" indent="-285750">
              <a:spcBef>
                <a:spcPts val="6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DFT013: </a:t>
            </a:r>
            <a:r>
              <a:rPr lang="en-US" b="1" dirty="0">
                <a:solidFill>
                  <a:srgbClr val="000000"/>
                </a:solidFill>
                <a:latin typeface="Times New Roman" panose="02020603050405020304" pitchFamily="18" charset="0"/>
                <a:cs typeface="Times New Roman" panose="02020603050405020304" pitchFamily="18" charset="0"/>
              </a:rPr>
              <a:t>Enable signal of Gated Clock </a:t>
            </a:r>
            <a:r>
              <a:rPr lang="en-US" b="1" dirty="0" smtClean="0">
                <a:solidFill>
                  <a:srgbClr val="000000"/>
                </a:solidFill>
                <a:latin typeface="Times New Roman" panose="02020603050405020304" pitchFamily="18" charset="0"/>
                <a:cs typeface="Times New Roman" panose="02020603050405020304" pitchFamily="18" charset="0"/>
              </a:rPr>
              <a:t>cell</a:t>
            </a:r>
          </a:p>
          <a:p>
            <a:r>
              <a:rPr lang="en-US" dirty="0">
                <a:solidFill>
                  <a:srgbClr val="FF0000"/>
                </a:solidFill>
                <a:latin typeface="+mj-lt"/>
                <a:cs typeface="Times New Roman" panose="02020603050405020304" pitchFamily="18" charset="0"/>
              </a:rPr>
              <a:t>ERROR DFT013 </a:t>
            </a:r>
            <a:r>
              <a:rPr lang="en-US" dirty="0" smtClean="0">
                <a:solidFill>
                  <a:srgbClr val="FF0000"/>
                </a:solidFill>
                <a:latin typeface="+mj-lt"/>
                <a:cs typeface="Times New Roman" panose="02020603050405020304" pitchFamily="18" charset="0"/>
              </a:rPr>
              <a:t>-3 : Check </a:t>
            </a:r>
            <a:r>
              <a:rPr lang="en-US" dirty="0">
                <a:solidFill>
                  <a:srgbClr val="FF0000"/>
                </a:solidFill>
                <a:latin typeface="+mj-lt"/>
                <a:cs typeface="Times New Roman" panose="02020603050405020304" pitchFamily="18" charset="0"/>
              </a:rPr>
              <a:t>whether enable signal fixes Low.</a:t>
            </a:r>
          </a:p>
        </p:txBody>
      </p:sp>
      <p:sp>
        <p:nvSpPr>
          <p:cNvPr id="5" name="Rectangle 4"/>
          <p:cNvSpPr/>
          <p:nvPr/>
        </p:nvSpPr>
        <p:spPr>
          <a:xfrm>
            <a:off x="630702" y="1831043"/>
            <a:ext cx="10951698" cy="923330"/>
          </a:xfrm>
          <a:prstGeom prst="rect">
            <a:avLst/>
          </a:prstGeom>
        </p:spPr>
        <p:txBody>
          <a:bodyPr wrap="square">
            <a:spAutoFit/>
          </a:bodyPr>
          <a:lstStyle/>
          <a:p>
            <a:r>
              <a:rPr lang="en-US" dirty="0">
                <a:latin typeface="+mj-lt"/>
              </a:rPr>
              <a:t>When CEN terminal of a gated clock cell is fixed “Low”, F/F controlling in this gated clock does not work at</a:t>
            </a:r>
          </a:p>
          <a:p>
            <a:r>
              <a:rPr lang="en-US" dirty="0">
                <a:latin typeface="+mj-lt"/>
              </a:rPr>
              <a:t>capture mode.</a:t>
            </a:r>
          </a:p>
          <a:p>
            <a:r>
              <a:rPr lang="en-US" dirty="0">
                <a:latin typeface="+mj-lt"/>
              </a:rPr>
              <a:t>But it is not checked when scan F/F does not connect with the output of a gated clock cell</a:t>
            </a:r>
          </a:p>
        </p:txBody>
      </p:sp>
    </p:spTree>
    <p:extLst>
      <p:ext uri="{BB962C8B-B14F-4D97-AF65-F5344CB8AC3E}">
        <p14:creationId xmlns:p14="http://schemas.microsoft.com/office/powerpoint/2010/main" val="861690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Coverage Improvement and </a:t>
            </a:r>
            <a:r>
              <a:rPr lang="en-US" sz="2800" dirty="0" smtClean="0">
                <a:latin typeface="Times New Roman" panose="02020603050405020304" pitchFamily="18" charset="0"/>
                <a:cs typeface="Times New Roman" panose="02020603050405020304" pitchFamily="18" charset="0"/>
              </a:rPr>
              <a:t>Countermeasure </a:t>
            </a:r>
            <a:r>
              <a:rPr lang="en-US" sz="2800" dirty="0">
                <a:latin typeface="Times New Roman" panose="02020603050405020304" pitchFamily="18" charset="0"/>
                <a:cs typeface="Times New Roman" panose="02020603050405020304" pitchFamily="18" charset="0"/>
              </a:rPr>
              <a:t>Examples</a:t>
            </a: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40</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idx="1"/>
          </p:nvPr>
        </p:nvSpPr>
        <p:spPr>
          <a:xfrm>
            <a:off x="37373" y="1033928"/>
            <a:ext cx="11428722" cy="3654185"/>
          </a:xfrm>
          <a:solidFill>
            <a:srgbClr val="FFFFFF"/>
          </a:solidFill>
        </p:spPr>
        <p:txBody>
          <a:bodyPr>
            <a:noAutofit/>
          </a:bodyPr>
          <a:lstStyle/>
          <a:p>
            <a:r>
              <a:rPr lang="en-US" sz="2000" b="1" dirty="0">
                <a:latin typeface="Times New Roman" panose="02020603050405020304" pitchFamily="18" charset="0"/>
                <a:cs typeface="Times New Roman" panose="02020603050405020304" pitchFamily="18" charset="0"/>
              </a:rPr>
              <a:t>Response to improvements in Test controls and Observation Capability</a:t>
            </a:r>
          </a:p>
          <a:p>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memory and analog cells are treated as </a:t>
            </a:r>
            <a:r>
              <a:rPr lang="en-US" sz="2000" dirty="0" err="1">
                <a:latin typeface="Times New Roman" panose="02020603050405020304" pitchFamily="18" charset="0"/>
                <a:cs typeface="Times New Roman" panose="02020603050405020304" pitchFamily="18" charset="0"/>
              </a:rPr>
              <a:t>BlackBox</a:t>
            </a:r>
            <a:r>
              <a:rPr lang="en-US" sz="2000" dirty="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input port observation should be enabled</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propagation of irregularity is controlled by adding the selector to the output port and bypassing </a:t>
            </a:r>
            <a:r>
              <a:rPr lang="en-US" sz="2000" dirty="0" smtClean="0">
                <a:latin typeface="Times New Roman" panose="02020603050405020304" pitchFamily="18" charset="0"/>
                <a:cs typeface="Times New Roman" panose="02020603050405020304" pitchFamily="18" charset="0"/>
              </a:rPr>
              <a:t>data at </a:t>
            </a:r>
            <a:r>
              <a:rPr lang="en-US" sz="2000" dirty="0">
                <a:latin typeface="Times New Roman" panose="02020603050405020304" pitchFamily="18" charset="0"/>
                <a:cs typeface="Times New Roman" panose="02020603050405020304" pitchFamily="18" charset="0"/>
              </a:rPr>
              <a:t>the time of Scan test</a:t>
            </a:r>
          </a:p>
          <a:p>
            <a:r>
              <a:rPr lang="en-US" sz="2000" dirty="0">
                <a:latin typeface="Times New Roman" panose="02020603050405020304" pitchFamily="18" charset="0"/>
                <a:cs typeface="Times New Roman" panose="02020603050405020304" pitchFamily="18" charset="0"/>
              </a:rPr>
              <a:t>The following circuits (FF observation and by-pass logical addition) are added before scanning as </a:t>
            </a:r>
            <a:r>
              <a:rPr lang="en-US" sz="2000" dirty="0" smtClean="0">
                <a:latin typeface="Times New Roman" panose="02020603050405020304" pitchFamily="18" charset="0"/>
                <a:cs typeface="Times New Roman" panose="02020603050405020304" pitchFamily="18" charset="0"/>
              </a:rPr>
              <a:t>an example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Gate overhead should be considered at the time of circuit addition.</a:t>
            </a:r>
            <a:endParaRPr lang="en-US" sz="20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87667" y="3831770"/>
            <a:ext cx="3666133" cy="2393935"/>
          </a:xfrm>
          <a:prstGeom prst="rect">
            <a:avLst/>
          </a:prstGeom>
        </p:spPr>
      </p:pic>
    </p:spTree>
    <p:extLst>
      <p:ext uri="{BB962C8B-B14F-4D97-AF65-F5344CB8AC3E}">
        <p14:creationId xmlns:p14="http://schemas.microsoft.com/office/powerpoint/2010/main" val="34712755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Coverage Improvement and </a:t>
            </a:r>
            <a:r>
              <a:rPr lang="en-US" sz="2800" dirty="0" smtClean="0">
                <a:latin typeface="Times New Roman" panose="02020603050405020304" pitchFamily="18" charset="0"/>
                <a:cs typeface="Times New Roman" panose="02020603050405020304" pitchFamily="18" charset="0"/>
              </a:rPr>
              <a:t>Countermeasure </a:t>
            </a:r>
            <a:r>
              <a:rPr lang="en-US" sz="2800" dirty="0">
                <a:latin typeface="Times New Roman" panose="02020603050405020304" pitchFamily="18" charset="0"/>
                <a:cs typeface="Times New Roman" panose="02020603050405020304" pitchFamily="18" charset="0"/>
              </a:rPr>
              <a:t>Examples</a:t>
            </a: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41</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idx="1"/>
          </p:nvPr>
        </p:nvSpPr>
        <p:spPr>
          <a:xfrm>
            <a:off x="37372" y="1033929"/>
            <a:ext cx="11970143" cy="3958985"/>
          </a:xfrm>
          <a:solidFill>
            <a:srgbClr val="FFFFFF"/>
          </a:solidFill>
        </p:spPr>
        <p:txBody>
          <a:bodyPr>
            <a:noAutofit/>
          </a:bodyPr>
          <a:lstStyle/>
          <a:p>
            <a:r>
              <a:rPr lang="en-US" sz="2000" b="1" dirty="0">
                <a:latin typeface="Times New Roman" panose="02020603050405020304" pitchFamily="18" charset="0"/>
                <a:cs typeface="Times New Roman" panose="02020603050405020304" pitchFamily="18" charset="0"/>
              </a:rPr>
              <a:t>ATPG </a:t>
            </a:r>
            <a:r>
              <a:rPr lang="en-US" sz="2000" b="1" dirty="0" smtClean="0">
                <a:latin typeface="Times New Roman" panose="02020603050405020304" pitchFamily="18" charset="0"/>
                <a:cs typeface="Times New Roman" panose="02020603050405020304" pitchFamily="18" charset="0"/>
              </a:rPr>
              <a:t>undetected </a:t>
            </a:r>
          </a:p>
          <a:p>
            <a:r>
              <a:rPr lang="en-US" sz="2000" dirty="0" smtClean="0">
                <a:latin typeface="Times New Roman" panose="02020603050405020304" pitchFamily="18" charset="0"/>
                <a:cs typeface="Times New Roman" panose="02020603050405020304" pitchFamily="18" charset="0"/>
              </a:rPr>
              <a:t>a/ The </a:t>
            </a:r>
            <a:r>
              <a:rPr lang="en-US" sz="2000" dirty="0">
                <a:latin typeface="Times New Roman" panose="02020603050405020304" pitchFamily="18" charset="0"/>
                <a:cs typeface="Times New Roman" panose="02020603050405020304" pitchFamily="18" charset="0"/>
              </a:rPr>
              <a:t>fixed constraints of the port at the time of ATPG execution should be </a:t>
            </a:r>
            <a:r>
              <a:rPr lang="en-US" sz="2000" dirty="0" smtClean="0">
                <a:latin typeface="Times New Roman" panose="02020603050405020304" pitchFamily="18" charset="0"/>
                <a:cs typeface="Times New Roman" panose="02020603050405020304" pitchFamily="18" charset="0"/>
              </a:rPr>
              <a:t>reduced. Do </a:t>
            </a:r>
            <a:r>
              <a:rPr lang="en-US" sz="2000" dirty="0">
                <a:latin typeface="Times New Roman" panose="02020603050405020304" pitchFamily="18" charset="0"/>
                <a:cs typeface="Times New Roman" panose="02020603050405020304" pitchFamily="18" charset="0"/>
              </a:rPr>
              <a:t>not design test modes that fix the logic with deep-seated logic hierarchy. Care should be </a:t>
            </a:r>
            <a:r>
              <a:rPr lang="en-US" sz="2000" dirty="0" smtClean="0">
                <a:latin typeface="Times New Roman" panose="02020603050405020304" pitchFamily="18" charset="0"/>
                <a:cs typeface="Times New Roman" panose="02020603050405020304" pitchFamily="18" charset="0"/>
              </a:rPr>
              <a:t>taken while </a:t>
            </a:r>
            <a:r>
              <a:rPr lang="en-US" sz="2000" dirty="0">
                <a:latin typeface="Times New Roman" panose="02020603050405020304" pitchFamily="18" charset="0"/>
                <a:cs typeface="Times New Roman" panose="02020603050405020304" pitchFamily="18" charset="0"/>
              </a:rPr>
              <a:t>setting the minimum </a:t>
            </a:r>
            <a:r>
              <a:rPr lang="en-US" sz="2000" dirty="0" smtClean="0">
                <a:latin typeface="Times New Roman" panose="02020603050405020304" pitchFamily="18" charset="0"/>
                <a:cs typeface="Times New Roman" panose="02020603050405020304" pitchFamily="18" charset="0"/>
              </a:rPr>
              <a:t>combinational logics </a:t>
            </a:r>
            <a:r>
              <a:rPr lang="en-US" sz="2000" dirty="0">
                <a:latin typeface="Times New Roman" panose="02020603050405020304" pitchFamily="18" charset="0"/>
                <a:cs typeface="Times New Roman" panose="02020603050405020304" pitchFamily="18" charset="0"/>
              </a:rPr>
              <a:t>before the gate that fixes logic for the test</a:t>
            </a:r>
            <a:r>
              <a:rPr lang="en-US" sz="2000"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 The </a:t>
            </a:r>
            <a:r>
              <a:rPr lang="en-US" sz="2000" dirty="0">
                <a:latin typeface="Times New Roman" panose="02020603050405020304" pitchFamily="18" charset="0"/>
                <a:cs typeface="Times New Roman" panose="02020603050405020304" pitchFamily="18" charset="0"/>
              </a:rPr>
              <a:t>undetected locations in ATPG are reduced by adding circuit shown in (1) on the periphery </a:t>
            </a:r>
            <a:r>
              <a:rPr lang="en-US" sz="2000" dirty="0" smtClean="0">
                <a:latin typeface="Times New Roman" panose="02020603050405020304" pitchFamily="18" charset="0"/>
                <a:cs typeface="Times New Roman" panose="02020603050405020304" pitchFamily="18" charset="0"/>
              </a:rPr>
              <a:t>of </a:t>
            </a:r>
            <a:r>
              <a:rPr lang="en-US" sz="2000" dirty="0" err="1" smtClean="0">
                <a:latin typeface="Times New Roman" panose="02020603050405020304" pitchFamily="18" charset="0"/>
                <a:cs typeface="Times New Roman" panose="02020603050405020304" pitchFamily="18" charset="0"/>
              </a:rPr>
              <a:t>BlackBox</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the following example the propagation </a:t>
            </a:r>
            <a:r>
              <a:rPr lang="en-US" sz="2000" dirty="0" smtClean="0">
                <a:latin typeface="Times New Roman" panose="02020603050405020304" pitchFamily="18" charset="0"/>
                <a:cs typeface="Times New Roman" panose="02020603050405020304" pitchFamily="18" charset="0"/>
              </a:rPr>
              <a:t>of combinational </a:t>
            </a:r>
            <a:r>
              <a:rPr lang="en-US" sz="2000" dirty="0">
                <a:latin typeface="Times New Roman" panose="02020603050405020304" pitchFamily="18" charset="0"/>
                <a:cs typeface="Times New Roman" panose="02020603050405020304" pitchFamily="18" charset="0"/>
              </a:rPr>
              <a:t>logic is obstructed by setting 0 </a:t>
            </a:r>
            <a:r>
              <a:rPr lang="en-US" sz="2000" dirty="0" smtClean="0">
                <a:latin typeface="Times New Roman" panose="02020603050405020304" pitchFamily="18" charset="0"/>
                <a:cs typeface="Times New Roman" panose="02020603050405020304" pitchFamily="18" charset="0"/>
              </a:rPr>
              <a:t>at the </a:t>
            </a:r>
            <a:r>
              <a:rPr lang="en-US" sz="2000" dirty="0">
                <a:latin typeface="Times New Roman" panose="02020603050405020304" pitchFamily="18" charset="0"/>
                <a:cs typeface="Times New Roman" panose="02020603050405020304" pitchFamily="18" charset="0"/>
              </a:rPr>
              <a:t>time of test mode and with the </a:t>
            </a:r>
            <a:r>
              <a:rPr lang="en-US" sz="2000" dirty="0" smtClean="0">
                <a:latin typeface="Times New Roman" panose="02020603050405020304" pitchFamily="18" charset="0"/>
                <a:cs typeface="Times New Roman" panose="02020603050405020304" pitchFamily="18" charset="0"/>
              </a:rPr>
              <a:t>combinational logic </a:t>
            </a:r>
            <a:r>
              <a:rPr lang="en-US" sz="2000" dirty="0">
                <a:latin typeface="Times New Roman" panose="02020603050405020304" pitchFamily="18" charset="0"/>
                <a:cs typeface="Times New Roman" panose="02020603050405020304" pitchFamily="18" charset="0"/>
              </a:rPr>
              <a:t>being AU.</a:t>
            </a:r>
          </a:p>
          <a:p>
            <a:r>
              <a:rPr lang="en-US" sz="2000" dirty="0">
                <a:latin typeface="Times New Roman" panose="02020603050405020304" pitchFamily="18" charset="0"/>
                <a:cs typeface="Times New Roman" panose="02020603050405020304" pitchFamily="18" charset="0"/>
              </a:rPr>
              <a:t>When the combinational logic part is large, the </a:t>
            </a:r>
            <a:r>
              <a:rPr lang="en-US" sz="2000" dirty="0" smtClean="0">
                <a:latin typeface="Times New Roman" panose="02020603050405020304" pitchFamily="18" charset="0"/>
                <a:cs typeface="Times New Roman" panose="02020603050405020304" pitchFamily="18" charset="0"/>
              </a:rPr>
              <a:t>AU count </a:t>
            </a:r>
            <a:r>
              <a:rPr lang="en-US" sz="2000" dirty="0">
                <a:latin typeface="Times New Roman" panose="02020603050405020304" pitchFamily="18" charset="0"/>
                <a:cs typeface="Times New Roman" panose="02020603050405020304" pitchFamily="18" charset="0"/>
              </a:rPr>
              <a:t>also increases leading to decrease in </a:t>
            </a:r>
            <a:r>
              <a:rPr lang="en-US" sz="2000" dirty="0" smtClean="0">
                <a:latin typeface="Times New Roman" panose="02020603050405020304" pitchFamily="18" charset="0"/>
                <a:cs typeface="Times New Roman" panose="02020603050405020304" pitchFamily="18" charset="0"/>
              </a:rPr>
              <a:t>the fault </a:t>
            </a:r>
            <a:r>
              <a:rPr lang="en-US" sz="2000" dirty="0">
                <a:latin typeface="Times New Roman" panose="02020603050405020304" pitchFamily="18" charset="0"/>
                <a:cs typeface="Times New Roman" panose="02020603050405020304" pitchFamily="18" charset="0"/>
              </a:rPr>
              <a:t>coverage.</a:t>
            </a:r>
          </a:p>
          <a:p>
            <a:r>
              <a:rPr lang="en-US" sz="2000" dirty="0">
                <a:latin typeface="Times New Roman" panose="02020603050405020304" pitchFamily="18" charset="0"/>
                <a:cs typeface="Times New Roman" panose="02020603050405020304" pitchFamily="18" charset="0"/>
              </a:rPr>
              <a:t>The device that decreases the number of </a:t>
            </a:r>
            <a:r>
              <a:rPr lang="en-US" sz="2000" dirty="0" smtClean="0">
                <a:latin typeface="Times New Roman" panose="02020603050405020304" pitchFamily="18" charset="0"/>
                <a:cs typeface="Times New Roman" panose="02020603050405020304" pitchFamily="18" charset="0"/>
              </a:rPr>
              <a:t>stages of </a:t>
            </a:r>
            <a:r>
              <a:rPr lang="en-US" sz="2000" dirty="0">
                <a:latin typeface="Times New Roman" panose="02020603050405020304" pitchFamily="18" charset="0"/>
                <a:cs typeface="Times New Roman" panose="02020603050405020304" pitchFamily="18" charset="0"/>
              </a:rPr>
              <a:t>logic between FF and </a:t>
            </a:r>
            <a:r>
              <a:rPr lang="en-US" sz="2000" dirty="0" err="1">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is necessary</a:t>
            </a:r>
            <a:endParaRPr lang="en-US" sz="2000" b="1"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667000" y="5025163"/>
            <a:ext cx="3955452" cy="1513749"/>
          </a:xfrm>
          <a:prstGeom prst="rect">
            <a:avLst/>
          </a:prstGeom>
        </p:spPr>
      </p:pic>
    </p:spTree>
    <p:extLst>
      <p:ext uri="{BB962C8B-B14F-4D97-AF65-F5344CB8AC3E}">
        <p14:creationId xmlns:p14="http://schemas.microsoft.com/office/powerpoint/2010/main" val="34784847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Coverage Improvement and </a:t>
            </a:r>
            <a:r>
              <a:rPr lang="en-US" sz="2800" dirty="0" smtClean="0">
                <a:latin typeface="Times New Roman" panose="02020603050405020304" pitchFamily="18" charset="0"/>
                <a:cs typeface="Times New Roman" panose="02020603050405020304" pitchFamily="18" charset="0"/>
              </a:rPr>
              <a:t>Countermeasure </a:t>
            </a:r>
            <a:r>
              <a:rPr lang="en-US" sz="2800" dirty="0">
                <a:latin typeface="Times New Roman" panose="02020603050405020304" pitchFamily="18" charset="0"/>
                <a:cs typeface="Times New Roman" panose="02020603050405020304" pitchFamily="18" charset="0"/>
              </a:rPr>
              <a:t>Examples</a:t>
            </a: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42</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idx="1"/>
          </p:nvPr>
        </p:nvSpPr>
        <p:spPr>
          <a:xfrm>
            <a:off x="37372" y="1033929"/>
            <a:ext cx="11970143" cy="4682307"/>
          </a:xfrm>
          <a:solidFill>
            <a:srgbClr val="FFFFFF"/>
          </a:solidFill>
        </p:spPr>
        <p:txBody>
          <a:bodyPr/>
          <a:lstStyle/>
          <a:p>
            <a:r>
              <a:rPr lang="en-US" sz="1800" b="1" dirty="0">
                <a:latin typeface="Times New Roman" panose="02020603050405020304" pitchFamily="18" charset="0"/>
                <a:cs typeface="Times New Roman" panose="02020603050405020304" pitchFamily="18" charset="0"/>
              </a:rPr>
              <a:t>Countermeasures for irregular </a:t>
            </a:r>
            <a:r>
              <a:rPr lang="en-US" sz="1800" b="1" dirty="0" smtClean="0">
                <a:latin typeface="Times New Roman" panose="02020603050405020304" pitchFamily="18" charset="0"/>
                <a:cs typeface="Times New Roman" panose="02020603050405020304" pitchFamily="18" charset="0"/>
              </a:rPr>
              <a:t>propagation</a:t>
            </a:r>
          </a:p>
          <a:p>
            <a:r>
              <a:rPr lang="en-US" sz="1800" b="1" i="1" dirty="0" err="1" smtClean="0">
                <a:latin typeface="Times New Roman" panose="02020603050405020304" pitchFamily="18" charset="0"/>
                <a:cs typeface="Times New Roman" panose="02020603050405020304" pitchFamily="18" charset="0"/>
              </a:rPr>
              <a:t>NonScanFF</a:t>
            </a:r>
            <a:endParaRPr lang="en-US" sz="1800" b="1" i="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As shown in figure below, the before and after combinational logics are undetected if there </a:t>
            </a:r>
            <a:r>
              <a:rPr lang="en-US" sz="1800" dirty="0" smtClean="0">
                <a:latin typeface="Times New Roman" panose="02020603050405020304" pitchFamily="18" charset="0"/>
                <a:cs typeface="Times New Roman" panose="02020603050405020304" pitchFamily="18" charset="0"/>
              </a:rPr>
              <a:t>are </a:t>
            </a:r>
            <a:r>
              <a:rPr lang="en-US" sz="1800" dirty="0" err="1" smtClean="0">
                <a:latin typeface="Times New Roman" panose="02020603050405020304" pitchFamily="18" charset="0"/>
                <a:cs typeface="Times New Roman" panose="02020603050405020304" pitchFamily="18" charset="0"/>
              </a:rPr>
              <a:t>NonScanFF</a:t>
            </a:r>
            <a:r>
              <a:rPr lang="en-US" sz="1800" dirty="0">
                <a:latin typeface="Times New Roman" panose="02020603050405020304" pitchFamily="18" charset="0"/>
                <a:cs typeface="Times New Roman" panose="02020603050405020304" pitchFamily="18" charset="0"/>
              </a:rPr>
              <a:t>, and measures are required to set Scan </a:t>
            </a:r>
            <a:r>
              <a:rPr lang="en-US" sz="1800" dirty="0" smtClean="0">
                <a:latin typeface="Times New Roman" panose="02020603050405020304" pitchFamily="18" charset="0"/>
                <a:cs typeface="Times New Roman" panose="02020603050405020304" pitchFamily="18" charset="0"/>
              </a:rPr>
              <a:t>FF.</a:t>
            </a:r>
            <a:endParaRPr lang="en-US" sz="1800"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latch that is not transparent at the time of Test may be a cause for irregularity.</a:t>
            </a:r>
            <a:endParaRPr lang="en-US" sz="18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63053" y="2864981"/>
            <a:ext cx="6786934" cy="2320387"/>
          </a:xfrm>
          <a:prstGeom prst="rect">
            <a:avLst/>
          </a:prstGeom>
        </p:spPr>
      </p:pic>
    </p:spTree>
    <p:extLst>
      <p:ext uri="{BB962C8B-B14F-4D97-AF65-F5344CB8AC3E}">
        <p14:creationId xmlns:p14="http://schemas.microsoft.com/office/powerpoint/2010/main" val="3122842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6894" y="452378"/>
            <a:ext cx="9986211" cy="443198"/>
          </a:xfrm>
        </p:spPr>
        <p:txBody>
          <a:bodyPr>
            <a:normAutofit fontScale="90000"/>
          </a:bodyPr>
          <a:lstStyle/>
          <a:p>
            <a:r>
              <a:rPr lang="en-US"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Coverage Improvement and </a:t>
            </a:r>
            <a:r>
              <a:rPr lang="en-US" sz="2800" dirty="0" smtClean="0">
                <a:latin typeface="Times New Roman" panose="02020603050405020304" pitchFamily="18" charset="0"/>
                <a:cs typeface="Times New Roman" panose="02020603050405020304" pitchFamily="18" charset="0"/>
              </a:rPr>
              <a:t>Countermeasure </a:t>
            </a:r>
            <a:r>
              <a:rPr lang="en-US" sz="2800" dirty="0">
                <a:latin typeface="Times New Roman" panose="02020603050405020304" pitchFamily="18" charset="0"/>
                <a:cs typeface="Times New Roman" panose="02020603050405020304" pitchFamily="18" charset="0"/>
              </a:rPr>
              <a:t>Examples</a:t>
            </a:r>
          </a:p>
        </p:txBody>
      </p:sp>
      <p:sp>
        <p:nvSpPr>
          <p:cNvPr id="2" name="Slide Number Placeholder 1"/>
          <p:cNvSpPr>
            <a:spLocks noGrp="1"/>
          </p:cNvSpPr>
          <p:nvPr>
            <p:ph type="sldNum" sz="quarter" idx="10"/>
          </p:nvPr>
        </p:nvSpPr>
        <p:spPr/>
        <p:txBody>
          <a:bodyPr/>
          <a:lstStyle/>
          <a:p>
            <a:pPr algn="l"/>
            <a:r>
              <a:rPr lang="de-DE">
                <a:solidFill>
                  <a:srgbClr val="06418C"/>
                </a:solidFill>
                <a:latin typeface="Times New Roman" panose="02020603050405020304" pitchFamily="18" charset="0"/>
                <a:cs typeface="Times New Roman" panose="02020603050405020304" pitchFamily="18" charset="0"/>
              </a:rPr>
              <a:t>Page </a:t>
            </a:r>
            <a:fld id="{3FD030EF-7044-4946-962A-5D7D09BD1B34}" type="slidenum">
              <a:rPr lang="de-DE">
                <a:solidFill>
                  <a:srgbClr val="06418C"/>
                </a:solidFill>
                <a:latin typeface="Times New Roman" panose="02020603050405020304" pitchFamily="18" charset="0"/>
                <a:cs typeface="Times New Roman" panose="02020603050405020304" pitchFamily="18" charset="0"/>
              </a:rPr>
              <a:pPr algn="l"/>
              <a:t>43</a:t>
            </a:fld>
            <a:endParaRPr lang="de-DE">
              <a:solidFill>
                <a:srgbClr val="06418C"/>
              </a:solidFill>
              <a:latin typeface="Times New Roman" panose="02020603050405020304" pitchFamily="18" charset="0"/>
              <a:cs typeface="Times New Roman" panose="02020603050405020304" pitchFamily="18" charset="0"/>
            </a:endParaRPr>
          </a:p>
        </p:txBody>
      </p:sp>
      <p:cxnSp>
        <p:nvCxnSpPr>
          <p:cNvPr id="18" name="Straight Connector 17"/>
          <p:cNvCxnSpPr/>
          <p:nvPr/>
        </p:nvCxnSpPr>
        <p:spPr>
          <a:xfrm flipV="1">
            <a:off x="1447800" y="1027189"/>
            <a:ext cx="2438400" cy="57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idx="1"/>
          </p:nvPr>
        </p:nvSpPr>
        <p:spPr>
          <a:xfrm>
            <a:off x="156835" y="1027189"/>
            <a:ext cx="11878403" cy="5880584"/>
          </a:xfrm>
          <a:solidFill>
            <a:srgbClr val="FFFFFF"/>
          </a:solidFill>
        </p:spPr>
        <p:txBody>
          <a:bodyPr/>
          <a:lstStyle/>
          <a:p>
            <a:r>
              <a:rPr lang="en-US" sz="1800" b="1" dirty="0">
                <a:latin typeface="Times New Roman" panose="02020603050405020304" pitchFamily="18" charset="0"/>
                <a:cs typeface="Times New Roman" panose="02020603050405020304" pitchFamily="18" charset="0"/>
              </a:rPr>
              <a:t>RTL </a:t>
            </a:r>
            <a:r>
              <a:rPr lang="en-US" sz="1800" b="1" dirty="0" smtClean="0">
                <a:latin typeface="Times New Roman" panose="02020603050405020304" pitchFamily="18" charset="0"/>
                <a:cs typeface="Times New Roman" panose="02020603050405020304" pitchFamily="18" charset="0"/>
              </a:rPr>
              <a:t>description</a:t>
            </a:r>
          </a:p>
          <a:p>
            <a:r>
              <a:rPr lang="en-US" sz="1700" dirty="0">
                <a:latin typeface="Times New Roman" panose="02020603050405020304" pitchFamily="18" charset="0"/>
                <a:cs typeface="Times New Roman" panose="02020603050405020304" pitchFamily="18" charset="0"/>
              </a:rPr>
              <a:t>It is possible to control the increase in man-hour and reduction in gate area for test </a:t>
            </a:r>
            <a:r>
              <a:rPr lang="en-US" sz="1700" dirty="0" smtClean="0">
                <a:latin typeface="Times New Roman" panose="02020603050405020304" pitchFamily="18" charset="0"/>
                <a:cs typeface="Times New Roman" panose="02020603050405020304" pitchFamily="18" charset="0"/>
              </a:rPr>
              <a:t>simplification measure </a:t>
            </a:r>
            <a:r>
              <a:rPr lang="en-US" sz="1700" dirty="0">
                <a:latin typeface="Times New Roman" panose="02020603050405020304" pitchFamily="18" charset="0"/>
                <a:cs typeface="Times New Roman" panose="02020603050405020304" pitchFamily="18" charset="0"/>
              </a:rPr>
              <a:t>in each netlist update by implementing test simplification measures in the RTL </a:t>
            </a:r>
            <a:r>
              <a:rPr lang="en-US" sz="1700" dirty="0" smtClean="0">
                <a:latin typeface="Times New Roman" panose="02020603050405020304" pitchFamily="18" charset="0"/>
                <a:cs typeface="Times New Roman" panose="02020603050405020304" pitchFamily="18" charset="0"/>
              </a:rPr>
              <a:t>stages. </a:t>
            </a:r>
          </a:p>
          <a:p>
            <a:r>
              <a:rPr lang="en-US" sz="1700" dirty="0">
                <a:latin typeface="Times New Roman" panose="02020603050405020304" pitchFamily="18" charset="0"/>
                <a:cs typeface="Times New Roman" panose="02020603050405020304" pitchFamily="18" charset="0"/>
              </a:rPr>
              <a:t>(a) </a:t>
            </a:r>
            <a:r>
              <a:rPr lang="en-US" sz="1700" b="1" i="1" dirty="0">
                <a:latin typeface="Times New Roman" panose="02020603050405020304" pitchFamily="18" charset="0"/>
                <a:cs typeface="Times New Roman" panose="02020603050405020304" pitchFamily="18" charset="0"/>
              </a:rPr>
              <a:t>Avoid latch generation description</a:t>
            </a:r>
          </a:p>
          <a:p>
            <a:r>
              <a:rPr lang="en-US" sz="1700" dirty="0">
                <a:latin typeface="Times New Roman" panose="02020603050405020304" pitchFamily="18" charset="0"/>
                <a:cs typeface="Times New Roman" panose="02020603050405020304" pitchFamily="18" charset="0"/>
              </a:rPr>
              <a:t>Avoid latch generation by describing all conditions. It is necessary confirm that latch is not </a:t>
            </a:r>
            <a:r>
              <a:rPr lang="en-US" sz="1700" dirty="0" smtClean="0">
                <a:latin typeface="Times New Roman" panose="02020603050405020304" pitchFamily="18" charset="0"/>
                <a:cs typeface="Times New Roman" panose="02020603050405020304" pitchFamily="18" charset="0"/>
              </a:rPr>
              <a:t>generated by </a:t>
            </a:r>
            <a:r>
              <a:rPr lang="en-US" sz="1700" dirty="0">
                <a:latin typeface="Times New Roman" panose="02020603050405020304" pitchFamily="18" charset="0"/>
                <a:cs typeface="Times New Roman" panose="02020603050405020304" pitchFamily="18" charset="0"/>
              </a:rPr>
              <a:t>scrutinizing the messages of RTL parser and logic synthesis tool.</a:t>
            </a:r>
          </a:p>
          <a:p>
            <a:r>
              <a:rPr lang="en-US" sz="1700" dirty="0">
                <a:latin typeface="Times New Roman" panose="02020603050405020304" pitchFamily="18" charset="0"/>
                <a:cs typeface="Times New Roman" panose="02020603050405020304" pitchFamily="18" charset="0"/>
              </a:rPr>
              <a:t>(b) </a:t>
            </a:r>
            <a:r>
              <a:rPr lang="en-US" sz="1700" b="1" i="1" dirty="0">
                <a:latin typeface="Times New Roman" panose="02020603050405020304" pitchFamily="18" charset="0"/>
                <a:cs typeface="Times New Roman" panose="02020603050405020304" pitchFamily="18" charset="0"/>
              </a:rPr>
              <a:t>Avoid generation of input fixed FF</a:t>
            </a:r>
          </a:p>
          <a:p>
            <a:r>
              <a:rPr lang="en-US" sz="1700" dirty="0">
                <a:latin typeface="Times New Roman" panose="02020603050405020304" pitchFamily="18" charset="0"/>
                <a:cs typeface="Times New Roman" panose="02020603050405020304" pitchFamily="18" charset="0"/>
              </a:rPr>
              <a:t>FF with fixed input may be generated depending on the description of RTL leading to decrease </a:t>
            </a:r>
            <a:r>
              <a:rPr lang="en-US" sz="1700" dirty="0" smtClean="0">
                <a:latin typeface="Times New Roman" panose="02020603050405020304" pitchFamily="18" charset="0"/>
                <a:cs typeface="Times New Roman" panose="02020603050405020304" pitchFamily="18" charset="0"/>
              </a:rPr>
              <a:t>in fault coverage. FF </a:t>
            </a:r>
            <a:r>
              <a:rPr lang="en-US" sz="1700" dirty="0">
                <a:latin typeface="Times New Roman" panose="02020603050405020304" pitchFamily="18" charset="0"/>
                <a:cs typeface="Times New Roman" panose="02020603050405020304" pitchFamily="18" charset="0"/>
              </a:rPr>
              <a:t>with fixed input is generated by optimization of logic synthesis tool when a fixed value </a:t>
            </a:r>
            <a:r>
              <a:rPr lang="en-US" sz="1700" dirty="0" smtClean="0">
                <a:latin typeface="Times New Roman" panose="02020603050405020304" pitchFamily="18" charset="0"/>
                <a:cs typeface="Times New Roman" panose="02020603050405020304" pitchFamily="18" charset="0"/>
              </a:rPr>
              <a:t>is entered </a:t>
            </a:r>
            <a:r>
              <a:rPr lang="en-US" sz="1700" dirty="0">
                <a:latin typeface="Times New Roman" panose="02020603050405020304" pitchFamily="18" charset="0"/>
                <a:cs typeface="Times New Roman" panose="02020603050405020304" pitchFamily="18" charset="0"/>
              </a:rPr>
              <a:t>from high-ranking hierarchy. Elaborate check of messages is necessary as there may </a:t>
            </a:r>
            <a:r>
              <a:rPr lang="en-US" sz="1700" dirty="0" smtClean="0">
                <a:latin typeface="Times New Roman" panose="02020603050405020304" pitchFamily="18" charset="0"/>
                <a:cs typeface="Times New Roman" panose="02020603050405020304" pitchFamily="18" charset="0"/>
              </a:rPr>
              <a:t>be pointers </a:t>
            </a:r>
            <a:r>
              <a:rPr lang="en-US" sz="1700" dirty="0">
                <a:latin typeface="Times New Roman" panose="02020603050405020304" pitchFamily="18" charset="0"/>
                <a:cs typeface="Times New Roman" panose="02020603050405020304" pitchFamily="18" charset="0"/>
              </a:rPr>
              <a:t>by RTL parser in the messages.</a:t>
            </a:r>
          </a:p>
          <a:p>
            <a:r>
              <a:rPr lang="en-US" sz="1700" dirty="0">
                <a:latin typeface="Times New Roman" panose="02020603050405020304" pitchFamily="18" charset="0"/>
                <a:cs typeface="Times New Roman" panose="02020603050405020304" pitchFamily="18" charset="0"/>
              </a:rPr>
              <a:t>(c) </a:t>
            </a:r>
            <a:r>
              <a:rPr lang="en-US" sz="1700" b="1" i="1" dirty="0">
                <a:latin typeface="Times New Roman" panose="02020603050405020304" pitchFamily="18" charset="0"/>
                <a:cs typeface="Times New Roman" panose="02020603050405020304" pitchFamily="18" charset="0"/>
              </a:rPr>
              <a:t>Reduce redundant logics</a:t>
            </a:r>
          </a:p>
          <a:p>
            <a:r>
              <a:rPr lang="en-US" sz="1700" dirty="0">
                <a:latin typeface="Times New Roman" panose="02020603050405020304" pitchFamily="18" charset="0"/>
                <a:cs typeface="Times New Roman" panose="02020603050405020304" pitchFamily="18" charset="0"/>
              </a:rPr>
              <a:t>Logic with high redundancy may be generated by the logic synthesis tool depending on </a:t>
            </a:r>
            <a:r>
              <a:rPr lang="en-US" sz="1700" dirty="0" smtClean="0">
                <a:latin typeface="Times New Roman" panose="02020603050405020304" pitchFamily="18" charset="0"/>
                <a:cs typeface="Times New Roman" panose="02020603050405020304" pitchFamily="18" charset="0"/>
              </a:rPr>
              <a:t>the description </a:t>
            </a:r>
            <a:r>
              <a:rPr lang="en-US" sz="1700" dirty="0">
                <a:latin typeface="Times New Roman" panose="02020603050405020304" pitchFamily="18" charset="0"/>
                <a:cs typeface="Times New Roman" panose="02020603050405020304" pitchFamily="18" charset="0"/>
              </a:rPr>
              <a:t>method of RTL such as ‘case’ sentence or ‘if’ sentence, etc. In addition to increasing </a:t>
            </a:r>
            <a:r>
              <a:rPr lang="en-US" sz="1700" dirty="0" smtClean="0">
                <a:latin typeface="Times New Roman" panose="02020603050405020304" pitchFamily="18" charset="0"/>
                <a:cs typeface="Times New Roman" panose="02020603050405020304" pitchFamily="18" charset="0"/>
              </a:rPr>
              <a:t>the area </a:t>
            </a:r>
            <a:r>
              <a:rPr lang="en-US" sz="1700" dirty="0">
                <a:latin typeface="Times New Roman" panose="02020603050405020304" pitchFamily="18" charset="0"/>
                <a:cs typeface="Times New Roman" panose="02020603050405020304" pitchFamily="18" charset="0"/>
              </a:rPr>
              <a:t>and decreasing the operation speed, the redundant logic also turns into an undetected fault </a:t>
            </a:r>
            <a:r>
              <a:rPr lang="en-US" sz="1700" dirty="0" smtClean="0">
                <a:latin typeface="Times New Roman" panose="02020603050405020304" pitchFamily="18" charset="0"/>
                <a:cs typeface="Times New Roman" panose="02020603050405020304" pitchFamily="18" charset="0"/>
              </a:rPr>
              <a:t>or redundant </a:t>
            </a:r>
            <a:r>
              <a:rPr lang="en-US" sz="1700" dirty="0">
                <a:latin typeface="Times New Roman" panose="02020603050405020304" pitchFamily="18" charset="0"/>
                <a:cs typeface="Times New Roman" panose="02020603050405020304" pitchFamily="18" charset="0"/>
              </a:rPr>
              <a:t>fault and has a negative effect on the fault coverage. Therefore, use RTL Design </a:t>
            </a:r>
            <a:r>
              <a:rPr lang="en-US" sz="1700" dirty="0" smtClean="0">
                <a:latin typeface="Times New Roman" panose="02020603050405020304" pitchFamily="18" charset="0"/>
                <a:cs typeface="Times New Roman" panose="02020603050405020304" pitchFamily="18" charset="0"/>
              </a:rPr>
              <a:t>Style Guide </a:t>
            </a:r>
            <a:r>
              <a:rPr lang="en-US" sz="1700" dirty="0">
                <a:latin typeface="Times New Roman" panose="02020603050405020304" pitchFamily="18" charset="0"/>
                <a:cs typeface="Times New Roman" panose="02020603050405020304" pitchFamily="18" charset="0"/>
              </a:rPr>
              <a:t>or RTL Parser so that high redundancy logic is not generated.</a:t>
            </a:r>
            <a:endParaRPr lang="en-US" sz="1700" dirty="0" smtClean="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433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the EDT Circuit</a:t>
            </a:r>
            <a:r>
              <a:rPr lang="en-US" dirty="0"/>
              <a:t>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981200" y="1541104"/>
            <a:ext cx="8362950" cy="3561387"/>
          </a:xfrm>
          <a:prstGeom prst="rect">
            <a:avLst/>
          </a:prstGeom>
        </p:spPr>
      </p:pic>
    </p:spTree>
    <p:extLst>
      <p:ext uri="{BB962C8B-B14F-4D97-AF65-F5344CB8AC3E}">
        <p14:creationId xmlns:p14="http://schemas.microsoft.com/office/powerpoint/2010/main" val="1522559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Compression Method in the input side</a:t>
            </a:r>
            <a:r>
              <a:rPr lang="en-US" dirty="0"/>
              <a:t> </a:t>
            </a:r>
            <a:br>
              <a:rPr lang="en-US" dirty="0"/>
            </a:br>
            <a:r>
              <a:rPr lang="en-US" dirty="0"/>
              <a:t/>
            </a:r>
            <a:br>
              <a:rPr lang="en-US" dirty="0"/>
            </a:br>
            <a:r>
              <a:rPr lang="en-US" dirty="0"/>
              <a:t> </a:t>
            </a:r>
            <a:br>
              <a:rPr lang="en-US" dirty="0"/>
            </a:br>
            <a:endParaRPr lang="en-US" dirty="0"/>
          </a:p>
        </p:txBody>
      </p:sp>
      <p:pic>
        <p:nvPicPr>
          <p:cNvPr id="5" name="Picture 4"/>
          <p:cNvPicPr>
            <a:picLocks noChangeAspect="1"/>
          </p:cNvPicPr>
          <p:nvPr/>
        </p:nvPicPr>
        <p:blipFill>
          <a:blip r:embed="rId2"/>
          <a:stretch>
            <a:fillRect/>
          </a:stretch>
        </p:blipFill>
        <p:spPr>
          <a:xfrm>
            <a:off x="1600200" y="1049991"/>
            <a:ext cx="9067800" cy="4381500"/>
          </a:xfrm>
          <a:prstGeom prst="rect">
            <a:avLst/>
          </a:prstGeom>
        </p:spPr>
      </p:pic>
    </p:spTree>
    <p:extLst>
      <p:ext uri="{BB962C8B-B14F-4D97-AF65-F5344CB8AC3E}">
        <p14:creationId xmlns:p14="http://schemas.microsoft.com/office/powerpoint/2010/main" val="3703322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Compression Method in the </a:t>
            </a:r>
            <a:r>
              <a:rPr lang="en-US" b="1" dirty="0" smtClean="0"/>
              <a:t>output </a:t>
            </a:r>
            <a:r>
              <a:rPr lang="en-US" b="1" dirty="0"/>
              <a:t>side</a:t>
            </a:r>
            <a:r>
              <a:rPr lang="en-US" dirty="0"/>
              <a:t> </a:t>
            </a:r>
            <a:br>
              <a:rPr lang="en-US" dirty="0"/>
            </a:br>
            <a:endParaRPr lang="en-US" dirty="0"/>
          </a:p>
        </p:txBody>
      </p:sp>
      <p:sp>
        <p:nvSpPr>
          <p:cNvPr id="3" name="Content Placeholder 2"/>
          <p:cNvSpPr>
            <a:spLocks noGrp="1"/>
          </p:cNvSpPr>
          <p:nvPr>
            <p:ph idx="1"/>
          </p:nvPr>
        </p:nvSpPr>
        <p:spPr>
          <a:xfrm>
            <a:off x="795868" y="1503589"/>
            <a:ext cx="4816008" cy="5111750"/>
          </a:xfrm>
        </p:spPr>
        <p:txBody>
          <a:bodyPr/>
          <a:lstStyle/>
          <a:p>
            <a:r>
              <a:rPr lang="en-US" dirty="0"/>
              <a:t>The compactor generated by </a:t>
            </a:r>
            <a:r>
              <a:rPr lang="en-US" dirty="0" err="1"/>
              <a:t>TestKompress</a:t>
            </a:r>
            <a:r>
              <a:rPr lang="en-US" dirty="0"/>
              <a:t> is composed of EXOR trees. It compresses the output data by bundling its </a:t>
            </a:r>
            <a:r>
              <a:rPr lang="en-US" dirty="0" smtClean="0"/>
              <a:t>output signals </a:t>
            </a:r>
            <a:r>
              <a:rPr lang="en-US" dirty="0"/>
              <a:t>with the EXOR. The expected values are generated with the same compression system as the compactor. </a:t>
            </a:r>
            <a:br>
              <a:rPr lang="en-US" dirty="0"/>
            </a:br>
            <a:endParaRPr lang="en-US" dirty="0"/>
          </a:p>
        </p:txBody>
      </p:sp>
      <p:pic>
        <p:nvPicPr>
          <p:cNvPr id="5" name="Picture 4"/>
          <p:cNvPicPr>
            <a:picLocks noChangeAspect="1"/>
          </p:cNvPicPr>
          <p:nvPr/>
        </p:nvPicPr>
        <p:blipFill>
          <a:blip r:embed="rId2"/>
          <a:stretch>
            <a:fillRect/>
          </a:stretch>
        </p:blipFill>
        <p:spPr>
          <a:xfrm>
            <a:off x="6538680" y="1503589"/>
            <a:ext cx="3988392" cy="4828054"/>
          </a:xfrm>
          <a:prstGeom prst="rect">
            <a:avLst/>
          </a:prstGeom>
        </p:spPr>
      </p:pic>
    </p:spTree>
    <p:extLst>
      <p:ext uri="{BB962C8B-B14F-4D97-AF65-F5344CB8AC3E}">
        <p14:creationId xmlns:p14="http://schemas.microsoft.com/office/powerpoint/2010/main" val="2239622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Compression Method in the </a:t>
            </a:r>
            <a:r>
              <a:rPr lang="en-US" b="1" dirty="0" smtClean="0"/>
              <a:t>output </a:t>
            </a:r>
            <a:r>
              <a:rPr lang="en-US" b="1" dirty="0"/>
              <a:t>side</a:t>
            </a:r>
            <a:r>
              <a:rPr lang="en-US" dirty="0"/>
              <a:t> </a:t>
            </a:r>
            <a:br>
              <a:rPr lang="en-US" dirty="0"/>
            </a:br>
            <a:endParaRPr lang="en-US" dirty="0"/>
          </a:p>
        </p:txBody>
      </p:sp>
      <p:sp>
        <p:nvSpPr>
          <p:cNvPr id="3" name="Content Placeholder 2"/>
          <p:cNvSpPr>
            <a:spLocks noGrp="1"/>
          </p:cNvSpPr>
          <p:nvPr>
            <p:ph idx="1"/>
          </p:nvPr>
        </p:nvSpPr>
        <p:spPr>
          <a:xfrm>
            <a:off x="838200" y="1372960"/>
            <a:ext cx="8592671" cy="5111750"/>
          </a:xfrm>
        </p:spPr>
        <p:txBody>
          <a:bodyPr/>
          <a:lstStyle/>
          <a:p>
            <a:pPr>
              <a:buFont typeface="Wingdings" panose="05000000000000000000" pitchFamily="2" charset="2"/>
              <a:buChar char="q"/>
            </a:pPr>
            <a:r>
              <a:rPr lang="en-US" dirty="0"/>
              <a:t>The use of EXOR in the output side </a:t>
            </a:r>
            <a:r>
              <a:rPr lang="en-US" dirty="0" smtClean="0"/>
              <a:t>compactor :</a:t>
            </a:r>
          </a:p>
          <a:p>
            <a:pPr>
              <a:buFont typeface="Wingdings" panose="05000000000000000000" pitchFamily="2" charset="2"/>
              <a:buChar char="Ø"/>
            </a:pPr>
            <a:r>
              <a:rPr lang="en-US" dirty="0" smtClean="0"/>
              <a:t> </a:t>
            </a:r>
            <a:r>
              <a:rPr lang="en-US" dirty="0"/>
              <a:t>R</a:t>
            </a:r>
            <a:r>
              <a:rPr lang="en-US" dirty="0" smtClean="0"/>
              <a:t>educe </a:t>
            </a:r>
            <a:r>
              <a:rPr lang="en-US" dirty="0"/>
              <a:t>the fault detection possibility due to uncertain value </a:t>
            </a:r>
            <a:r>
              <a:rPr lang="en-US" dirty="0" smtClean="0"/>
              <a:t>propagation</a:t>
            </a:r>
          </a:p>
          <a:p>
            <a:pPr>
              <a:buFont typeface="Wingdings" panose="05000000000000000000" pitchFamily="2" charset="2"/>
              <a:buChar char="Ø"/>
            </a:pPr>
            <a:r>
              <a:rPr lang="en-US" dirty="0"/>
              <a:t>D</a:t>
            </a:r>
            <a:r>
              <a:rPr lang="en-US" dirty="0" smtClean="0"/>
              <a:t>ecrease </a:t>
            </a:r>
            <a:r>
              <a:rPr lang="en-US" dirty="0"/>
              <a:t>fault coverage due to the failure to detect the even number of simultaneous faults. </a:t>
            </a:r>
            <a:endParaRPr lang="en-US" dirty="0" smtClean="0"/>
          </a:p>
          <a:p>
            <a:pPr>
              <a:buFont typeface="Wingdings" panose="05000000000000000000" pitchFamily="2" charset="2"/>
              <a:buChar char="q"/>
            </a:pPr>
            <a:r>
              <a:rPr lang="en-US" dirty="0" smtClean="0"/>
              <a:t>Countermeasures: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931016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Compression Method in the </a:t>
            </a:r>
            <a:r>
              <a:rPr lang="en-US" b="1" dirty="0" smtClean="0"/>
              <a:t>output </a:t>
            </a:r>
            <a:r>
              <a:rPr lang="en-US" b="1" dirty="0"/>
              <a:t>side</a:t>
            </a:r>
            <a:r>
              <a:rPr lang="en-US" dirty="0"/>
              <a:t> </a:t>
            </a:r>
            <a:br>
              <a:rPr lang="en-US" dirty="0"/>
            </a:br>
            <a:endParaRPr lang="en-US" dirty="0"/>
          </a:p>
        </p:txBody>
      </p:sp>
      <p:sp>
        <p:nvSpPr>
          <p:cNvPr id="3" name="Content Placeholder 2"/>
          <p:cNvSpPr>
            <a:spLocks noGrp="1"/>
          </p:cNvSpPr>
          <p:nvPr>
            <p:ph idx="1"/>
          </p:nvPr>
        </p:nvSpPr>
        <p:spPr>
          <a:xfrm>
            <a:off x="1981200" y="981075"/>
            <a:ext cx="8592671" cy="5111750"/>
          </a:xfrm>
        </p:spPr>
        <p:txBody>
          <a:bodyPr/>
          <a:lstStyle/>
          <a:p>
            <a:pPr>
              <a:buFont typeface="Wingdings" panose="05000000000000000000" pitchFamily="2" charset="2"/>
              <a:buChar char="q"/>
            </a:pPr>
            <a:r>
              <a:rPr lang="en-US" dirty="0"/>
              <a:t>Countermeasures against the reduction in detection opportunity due to the propagation of an uncertain value </a:t>
            </a:r>
            <a:endParaRPr lang="en-US" dirty="0" smtClean="0"/>
          </a:p>
          <a:p>
            <a:pPr>
              <a:buFont typeface="Wingdings" panose="05000000000000000000" pitchFamily="2" charset="2"/>
              <a:buChar char="Ø"/>
            </a:pPr>
            <a:r>
              <a:rPr lang="en-US" dirty="0"/>
              <a:t>If the "X" value exists in a scan cell, the “X” value prevents the other scan chains connected to the same </a:t>
            </a:r>
            <a:r>
              <a:rPr lang="en-US" dirty="0" err="1"/>
              <a:t>edt_channels_out</a:t>
            </a:r>
            <a:r>
              <a:rPr lang="en-US" dirty="0"/>
              <a:t> </a:t>
            </a:r>
            <a:r>
              <a:rPr lang="en-US" dirty="0" smtClean="0"/>
              <a:t>from the </a:t>
            </a:r>
            <a:r>
              <a:rPr lang="en-US" dirty="0"/>
              <a:t>observation of the values, thus the fault coverage is decreased. </a:t>
            </a:r>
            <a:br>
              <a:rPr lang="en-US" dirty="0"/>
            </a:br>
            <a:endParaRPr lang="en-US" dirty="0"/>
          </a:p>
        </p:txBody>
      </p:sp>
      <p:pic>
        <p:nvPicPr>
          <p:cNvPr id="4" name="Picture 3"/>
          <p:cNvPicPr>
            <a:picLocks noChangeAspect="1"/>
          </p:cNvPicPr>
          <p:nvPr/>
        </p:nvPicPr>
        <p:blipFill>
          <a:blip r:embed="rId2"/>
          <a:stretch>
            <a:fillRect/>
          </a:stretch>
        </p:blipFill>
        <p:spPr>
          <a:xfrm>
            <a:off x="1670876" y="3646260"/>
            <a:ext cx="7219950" cy="2838450"/>
          </a:xfrm>
          <a:prstGeom prst="rect">
            <a:avLst/>
          </a:prstGeom>
        </p:spPr>
      </p:pic>
    </p:spTree>
    <p:extLst>
      <p:ext uri="{BB962C8B-B14F-4D97-AF65-F5344CB8AC3E}">
        <p14:creationId xmlns:p14="http://schemas.microsoft.com/office/powerpoint/2010/main" val="3535535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Compression Method in the </a:t>
            </a:r>
            <a:r>
              <a:rPr lang="en-US" b="1" dirty="0" smtClean="0"/>
              <a:t>output </a:t>
            </a:r>
            <a:r>
              <a:rPr lang="en-US" b="1" dirty="0"/>
              <a:t>side</a:t>
            </a:r>
            <a:r>
              <a:rPr lang="en-US" dirty="0"/>
              <a:t> </a:t>
            </a:r>
            <a:br>
              <a:rPr lang="en-US" dirty="0"/>
            </a:br>
            <a:endParaRPr lang="en-US" dirty="0"/>
          </a:p>
        </p:txBody>
      </p:sp>
      <p:sp>
        <p:nvSpPr>
          <p:cNvPr id="3" name="Content Placeholder 2"/>
          <p:cNvSpPr>
            <a:spLocks noGrp="1"/>
          </p:cNvSpPr>
          <p:nvPr>
            <p:ph idx="1"/>
          </p:nvPr>
        </p:nvSpPr>
        <p:spPr>
          <a:xfrm>
            <a:off x="1000738" y="1177925"/>
            <a:ext cx="8592671" cy="5111750"/>
          </a:xfrm>
        </p:spPr>
        <p:txBody>
          <a:bodyPr/>
          <a:lstStyle/>
          <a:p>
            <a:pPr>
              <a:buFont typeface="Wingdings" panose="05000000000000000000" pitchFamily="2" charset="2"/>
              <a:buChar char="q"/>
            </a:pPr>
            <a:r>
              <a:rPr lang="en-US" dirty="0"/>
              <a:t>If the "X" value exists in a scan chain, the AND gates are controlled with the decoder circuit and the scan chains are masked </a:t>
            </a:r>
            <a:r>
              <a:rPr lang="en-US" dirty="0" smtClean="0"/>
              <a:t>to sent </a:t>
            </a:r>
            <a:r>
              <a:rPr lang="en-US" dirty="0"/>
              <a:t>to </a:t>
            </a:r>
            <a:r>
              <a:rPr lang="en-US" dirty="0" err="1"/>
              <a:t>edt_channels_out</a:t>
            </a:r>
            <a:r>
              <a:rPr lang="en-US" dirty="0"/>
              <a:t> so that the captured data of the scan chains can be output to </a:t>
            </a:r>
            <a:r>
              <a:rPr lang="en-US" dirty="0" err="1"/>
              <a:t>edt_channels_out</a:t>
            </a:r>
            <a:r>
              <a:rPr lang="en-US" dirty="0"/>
              <a:t>.</a:t>
            </a:r>
            <a:br>
              <a:rPr lang="en-US" dirty="0"/>
            </a:br>
            <a:endParaRPr lang="en-US" dirty="0"/>
          </a:p>
        </p:txBody>
      </p:sp>
      <p:pic>
        <p:nvPicPr>
          <p:cNvPr id="5" name="Picture 4"/>
          <p:cNvPicPr>
            <a:picLocks noChangeAspect="1"/>
          </p:cNvPicPr>
          <p:nvPr/>
        </p:nvPicPr>
        <p:blipFill>
          <a:blip r:embed="rId2"/>
          <a:stretch>
            <a:fillRect/>
          </a:stretch>
        </p:blipFill>
        <p:spPr>
          <a:xfrm>
            <a:off x="1734724" y="3536950"/>
            <a:ext cx="7124700" cy="2752725"/>
          </a:xfrm>
          <a:prstGeom prst="rect">
            <a:avLst/>
          </a:prstGeom>
        </p:spPr>
      </p:pic>
    </p:spTree>
    <p:extLst>
      <p:ext uri="{BB962C8B-B14F-4D97-AF65-F5344CB8AC3E}">
        <p14:creationId xmlns:p14="http://schemas.microsoft.com/office/powerpoint/2010/main" val="217269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a:t>Detail about </a:t>
            </a:r>
            <a:r>
              <a:rPr lang="en-US" dirty="0" smtClean="0"/>
              <a:t>error/warning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a:p>
        </p:txBody>
      </p:sp>
      <p:sp>
        <p:nvSpPr>
          <p:cNvPr id="6" name="Rectangle 5"/>
          <p:cNvSpPr/>
          <p:nvPr/>
        </p:nvSpPr>
        <p:spPr>
          <a:xfrm>
            <a:off x="457200" y="1447800"/>
            <a:ext cx="3200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4" name="Rectangle 3"/>
          <p:cNvSpPr/>
          <p:nvPr/>
        </p:nvSpPr>
        <p:spPr>
          <a:xfrm>
            <a:off x="533400" y="881896"/>
            <a:ext cx="10334625" cy="646331"/>
          </a:xfrm>
          <a:prstGeom prst="rect">
            <a:avLst/>
          </a:prstGeom>
        </p:spPr>
        <p:txBody>
          <a:bodyPr wrap="square">
            <a:spAutoFit/>
          </a:bodyPr>
          <a:lstStyle/>
          <a:p>
            <a:pPr marL="285750" indent="-285750">
              <a:spcBef>
                <a:spcPts val="600"/>
              </a:spcBef>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DFT013 -4 : Check whether SMC signal fixed High </a:t>
            </a:r>
            <a:r>
              <a:rPr lang="en-US" b="1" dirty="0">
                <a:solidFill>
                  <a:srgbClr val="FF0000"/>
                </a:solidFill>
                <a:latin typeface="Times New Roman" panose="02020603050405020304" pitchFamily="18" charset="0"/>
                <a:cs typeface="Times New Roman" panose="02020603050405020304" pitchFamily="18" charset="0"/>
              </a:rPr>
              <a:t>(The </a:t>
            </a:r>
            <a:r>
              <a:rPr lang="en-US" b="1" dirty="0" smtClean="0">
                <a:solidFill>
                  <a:srgbClr val="FF0000"/>
                </a:solidFill>
                <a:latin typeface="Times New Roman" panose="02020603050405020304" pitchFamily="18" charset="0"/>
                <a:cs typeface="Times New Roman" panose="02020603050405020304" pitchFamily="18" charset="0"/>
              </a:rPr>
              <a:t>connection cannot change </a:t>
            </a:r>
            <a:r>
              <a:rPr lang="en-US" b="1" dirty="0">
                <a:solidFill>
                  <a:srgbClr val="FF0000"/>
                </a:solidFill>
                <a:latin typeface="Times New Roman" panose="02020603050405020304" pitchFamily="18" charset="0"/>
                <a:cs typeface="Times New Roman" panose="02020603050405020304" pitchFamily="18" charset="0"/>
              </a:rPr>
              <a:t>to SCAN_ENABLE</a:t>
            </a:r>
            <a:r>
              <a:rPr lang="en-US" b="1" dirty="0" smtClean="0">
                <a:solidFill>
                  <a:srgbClr val="FF0000"/>
                </a:solidFill>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3"/>
          <a:stretch>
            <a:fillRect/>
          </a:stretch>
        </p:blipFill>
        <p:spPr>
          <a:xfrm>
            <a:off x="838200" y="1837340"/>
            <a:ext cx="9417550" cy="3344260"/>
          </a:xfrm>
          <a:prstGeom prst="rect">
            <a:avLst/>
          </a:prstGeom>
        </p:spPr>
      </p:pic>
    </p:spTree>
    <p:extLst>
      <p:ext uri="{BB962C8B-B14F-4D97-AF65-F5344CB8AC3E}">
        <p14:creationId xmlns:p14="http://schemas.microsoft.com/office/powerpoint/2010/main" val="28016685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Compression Method in the </a:t>
            </a:r>
            <a:r>
              <a:rPr lang="en-US" b="1" dirty="0" smtClean="0"/>
              <a:t>output </a:t>
            </a:r>
            <a:r>
              <a:rPr lang="en-US" b="1" dirty="0"/>
              <a:t>side</a:t>
            </a:r>
            <a:r>
              <a:rPr lang="en-US" dirty="0"/>
              <a:t> </a:t>
            </a:r>
            <a:br>
              <a:rPr lang="en-US" dirty="0"/>
            </a:br>
            <a:endParaRPr lang="en-US" dirty="0"/>
          </a:p>
        </p:txBody>
      </p:sp>
      <p:sp>
        <p:nvSpPr>
          <p:cNvPr id="3" name="Content Placeholder 2"/>
          <p:cNvSpPr>
            <a:spLocks noGrp="1"/>
          </p:cNvSpPr>
          <p:nvPr>
            <p:ph idx="1"/>
          </p:nvPr>
        </p:nvSpPr>
        <p:spPr>
          <a:xfrm>
            <a:off x="838200" y="1140733"/>
            <a:ext cx="8592671" cy="5111750"/>
          </a:xfrm>
        </p:spPr>
        <p:txBody>
          <a:bodyPr/>
          <a:lstStyle/>
          <a:p>
            <a:pPr>
              <a:buFont typeface="Wingdings" panose="05000000000000000000" pitchFamily="2" charset="2"/>
              <a:buChar char="q"/>
            </a:pPr>
            <a:r>
              <a:rPr lang="en-US" dirty="0"/>
              <a:t>Countermeasures against the failure to detect an even number of simultaneous faults </a:t>
            </a:r>
            <a:endParaRPr lang="en-US" dirty="0" smtClean="0"/>
          </a:p>
          <a:p>
            <a:pPr>
              <a:buFont typeface="Wingdings" panose="05000000000000000000" pitchFamily="2" charset="2"/>
              <a:buChar char="Ø"/>
            </a:pPr>
            <a:r>
              <a:rPr lang="en-US" dirty="0" smtClean="0"/>
              <a:t>The </a:t>
            </a:r>
            <a:r>
              <a:rPr lang="en-US" dirty="0"/>
              <a:t>fault detection fails if incidents of a certain fault occur in different scan chains on the same </a:t>
            </a:r>
            <a:r>
              <a:rPr lang="en-US" dirty="0" err="1"/>
              <a:t>edt_channels_out</a:t>
            </a:r>
            <a:r>
              <a:rPr lang="en-US" dirty="0"/>
              <a:t> at the </a:t>
            </a:r>
            <a:r>
              <a:rPr lang="en-US" dirty="0" smtClean="0"/>
              <a:t>same time </a:t>
            </a: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1081495" y="3508375"/>
            <a:ext cx="6972300" cy="3200400"/>
          </a:xfrm>
          <a:prstGeom prst="rect">
            <a:avLst/>
          </a:prstGeom>
        </p:spPr>
      </p:pic>
    </p:spTree>
    <p:extLst>
      <p:ext uri="{BB962C8B-B14F-4D97-AF65-F5344CB8AC3E}">
        <p14:creationId xmlns:p14="http://schemas.microsoft.com/office/powerpoint/2010/main" val="98692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Compression Method in the </a:t>
            </a:r>
            <a:r>
              <a:rPr lang="en-US" b="1" dirty="0" smtClean="0"/>
              <a:t>output </a:t>
            </a:r>
            <a:r>
              <a:rPr lang="en-US" b="1" dirty="0"/>
              <a:t>side</a:t>
            </a:r>
            <a:r>
              <a:rPr lang="en-US" dirty="0"/>
              <a:t> </a:t>
            </a:r>
            <a:br>
              <a:rPr lang="en-US" dirty="0"/>
            </a:br>
            <a:endParaRPr lang="en-US" dirty="0"/>
          </a:p>
        </p:txBody>
      </p:sp>
      <p:sp>
        <p:nvSpPr>
          <p:cNvPr id="3" name="Content Placeholder 2"/>
          <p:cNvSpPr>
            <a:spLocks noGrp="1"/>
          </p:cNvSpPr>
          <p:nvPr>
            <p:ph idx="1"/>
          </p:nvPr>
        </p:nvSpPr>
        <p:spPr>
          <a:xfrm>
            <a:off x="838200" y="1174070"/>
            <a:ext cx="8592671" cy="5111750"/>
          </a:xfrm>
        </p:spPr>
        <p:txBody>
          <a:bodyPr/>
          <a:lstStyle/>
          <a:p>
            <a:pPr>
              <a:buFont typeface="Wingdings" panose="05000000000000000000" pitchFamily="2" charset="2"/>
              <a:buChar char="q"/>
            </a:pPr>
            <a:r>
              <a:rPr lang="en-US" dirty="0"/>
              <a:t>One scan chain is masked so that the fault on the other scan chain can be detected as with the countermeasure to minimize</a:t>
            </a:r>
            <a:br>
              <a:rPr lang="en-US" dirty="0"/>
            </a:br>
            <a:r>
              <a:rPr lang="en-US" dirty="0"/>
              <a:t>the reduction in fault detection chance due to the propagation of an uncertain value </a:t>
            </a:r>
            <a:br>
              <a:rPr lang="en-US" dirty="0"/>
            </a:br>
            <a:endParaRPr lang="en-US" dirty="0"/>
          </a:p>
        </p:txBody>
      </p:sp>
      <p:pic>
        <p:nvPicPr>
          <p:cNvPr id="4" name="Picture 3"/>
          <p:cNvPicPr>
            <a:picLocks noChangeAspect="1"/>
          </p:cNvPicPr>
          <p:nvPr/>
        </p:nvPicPr>
        <p:blipFill>
          <a:blip r:embed="rId3"/>
          <a:stretch>
            <a:fillRect/>
          </a:stretch>
        </p:blipFill>
        <p:spPr>
          <a:xfrm>
            <a:off x="1536201" y="3075895"/>
            <a:ext cx="6962775" cy="3209925"/>
          </a:xfrm>
          <a:prstGeom prst="rect">
            <a:avLst/>
          </a:prstGeom>
        </p:spPr>
      </p:pic>
    </p:spTree>
    <p:extLst>
      <p:ext uri="{BB962C8B-B14F-4D97-AF65-F5344CB8AC3E}">
        <p14:creationId xmlns:p14="http://schemas.microsoft.com/office/powerpoint/2010/main" val="2344772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TestKompress</a:t>
            </a:r>
            <a:r>
              <a:rPr lang="en-US" b="1" dirty="0"/>
              <a:t> Major Design Constraints</a:t>
            </a:r>
            <a:r>
              <a:rPr lang="en-US" dirty="0"/>
              <a:t> </a:t>
            </a:r>
            <a:br>
              <a:rPr lang="en-US" dirty="0"/>
            </a:br>
            <a:r>
              <a:rPr lang="en-US" dirty="0"/>
              <a:t/>
            </a:r>
            <a:br>
              <a:rPr lang="en-US" dirty="0"/>
            </a:br>
            <a:r>
              <a:rPr lang="en-US" dirty="0" smtClean="0"/>
              <a:t/>
            </a:r>
            <a:br>
              <a:rPr lang="en-US" dirty="0" smtClean="0"/>
            </a:br>
            <a:endParaRPr lang="en-US" dirty="0"/>
          </a:p>
        </p:txBody>
      </p:sp>
      <p:sp>
        <p:nvSpPr>
          <p:cNvPr id="7" name="Rectangle 6"/>
          <p:cNvSpPr/>
          <p:nvPr/>
        </p:nvSpPr>
        <p:spPr>
          <a:xfrm>
            <a:off x="2103120" y="1185595"/>
            <a:ext cx="7589520" cy="4524315"/>
          </a:xfrm>
          <a:prstGeom prst="rect">
            <a:avLst/>
          </a:prstGeom>
        </p:spPr>
        <p:txBody>
          <a:bodyPr wrap="square">
            <a:spAutoFit/>
          </a:bodyPr>
          <a:lstStyle/>
          <a:p>
            <a:pPr marL="285750" indent="-285750">
              <a:buFont typeface="Wingdings" panose="05000000000000000000" pitchFamily="2" charset="2"/>
              <a:buChar char="Ø"/>
            </a:pPr>
            <a:r>
              <a:rPr lang="en-US" sz="2400" dirty="0" err="1">
                <a:solidFill>
                  <a:srgbClr val="000000"/>
                </a:solidFill>
                <a:latin typeface="+mj-lt"/>
              </a:rPr>
              <a:t>MuxScan</a:t>
            </a:r>
            <a:r>
              <a:rPr lang="en-US" sz="2400" dirty="0">
                <a:solidFill>
                  <a:srgbClr val="000000"/>
                </a:solidFill>
                <a:latin typeface="+mj-lt"/>
              </a:rPr>
              <a:t> design constraints</a:t>
            </a:r>
          </a:p>
          <a:p>
            <a:pPr marL="285750" indent="-285750">
              <a:buFont typeface="Wingdings" panose="05000000000000000000" pitchFamily="2" charset="2"/>
              <a:buChar char="Ø"/>
            </a:pPr>
            <a:r>
              <a:rPr lang="en-US" sz="2400" dirty="0">
                <a:latin typeface="+mj-lt"/>
              </a:rPr>
              <a:t>3 EDT dedicated pins </a:t>
            </a:r>
          </a:p>
          <a:p>
            <a:pPr marL="285750" indent="-285750">
              <a:buFont typeface="Wingdings" panose="05000000000000000000" pitchFamily="2" charset="2"/>
              <a:buChar char="Ø"/>
            </a:pPr>
            <a:r>
              <a:rPr lang="en-US" sz="2400" dirty="0">
                <a:latin typeface="+mj-lt"/>
              </a:rPr>
              <a:t>Synopsys library </a:t>
            </a:r>
          </a:p>
          <a:p>
            <a:pPr marL="285750" indent="-285750">
              <a:buFont typeface="Wingdings" panose="05000000000000000000" pitchFamily="2" charset="2"/>
              <a:buChar char="Ø"/>
            </a:pPr>
            <a:r>
              <a:rPr lang="en-US" sz="2400" dirty="0">
                <a:latin typeface="+mj-lt"/>
              </a:rPr>
              <a:t>Re-creation of the EDT circuits</a:t>
            </a:r>
          </a:p>
          <a:p>
            <a:pPr marL="285750" indent="-285750">
              <a:buFont typeface="Wingdings" panose="05000000000000000000" pitchFamily="2" charset="2"/>
              <a:buChar char="Ø"/>
            </a:pPr>
            <a:r>
              <a:rPr lang="en-US" sz="2400" dirty="0">
                <a:latin typeface="+mj-lt"/>
              </a:rPr>
              <a:t>Suppression of the uncertain value ("X") propagation </a:t>
            </a:r>
          </a:p>
          <a:p>
            <a:pPr marL="285750" indent="-285750">
              <a:buFont typeface="Wingdings" panose="05000000000000000000" pitchFamily="2" charset="2"/>
              <a:buChar char="Ø"/>
            </a:pPr>
            <a:r>
              <a:rPr lang="en-US" sz="2400" dirty="0">
                <a:latin typeface="+mj-lt"/>
              </a:rPr>
              <a:t>Requirements of the layout </a:t>
            </a:r>
            <a:br>
              <a:rPr lang="en-US" sz="2400" dirty="0">
                <a:latin typeface="+mj-lt"/>
              </a:rPr>
            </a:br>
            <a:r>
              <a:rPr lang="en-US" sz="2400" dirty="0">
                <a:latin typeface="+mj-lt"/>
              </a:rPr>
              <a:t/>
            </a:r>
            <a:br>
              <a:rPr lang="en-US" sz="2400" dirty="0">
                <a:latin typeface="+mj-lt"/>
              </a:rPr>
            </a:br>
            <a:r>
              <a:rPr lang="en-US" sz="2400" dirty="0">
                <a:latin typeface="+mj-lt"/>
              </a:rPr>
              <a:t/>
            </a:r>
            <a:br>
              <a:rPr lang="en-US" sz="2400" dirty="0">
                <a:latin typeface="+mj-lt"/>
              </a:rPr>
            </a:br>
            <a:r>
              <a:rPr lang="en-US" sz="2400" dirty="0">
                <a:latin typeface="+mj-lt"/>
              </a:rPr>
              <a:t/>
            </a:r>
            <a:br>
              <a:rPr lang="en-US" sz="2400" dirty="0">
                <a:latin typeface="+mj-lt"/>
              </a:rPr>
            </a:br>
            <a:endParaRPr lang="en-US" sz="2400" dirty="0">
              <a:solidFill>
                <a:srgbClr val="000000"/>
              </a:solidFill>
              <a:latin typeface="+mj-lt"/>
            </a:endParaRPr>
          </a:p>
          <a:p>
            <a:r>
              <a:rPr lang="en-US" sz="2400" dirty="0">
                <a:latin typeface="+mj-lt"/>
              </a:rPr>
              <a:t> </a:t>
            </a:r>
            <a:br>
              <a:rPr lang="en-US" sz="2400" dirty="0">
                <a:latin typeface="+mj-lt"/>
              </a:rPr>
            </a:br>
            <a:endParaRPr lang="en-US" sz="2400" dirty="0">
              <a:latin typeface="+mj-lt"/>
            </a:endParaRPr>
          </a:p>
        </p:txBody>
      </p:sp>
    </p:spTree>
    <p:extLst>
      <p:ext uri="{BB962C8B-B14F-4D97-AF65-F5344CB8AC3E}">
        <p14:creationId xmlns:p14="http://schemas.microsoft.com/office/powerpoint/2010/main" val="3439716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TestKompress</a:t>
            </a:r>
            <a:r>
              <a:rPr lang="en-US" b="1" dirty="0"/>
              <a:t> Major Design Constraints</a:t>
            </a:r>
            <a:r>
              <a:rPr lang="en-US" dirty="0"/>
              <a:t> </a:t>
            </a:r>
            <a:br>
              <a:rPr lang="en-US" dirty="0"/>
            </a:br>
            <a:r>
              <a:rPr lang="en-US" dirty="0"/>
              <a:t/>
            </a:r>
            <a:br>
              <a:rPr lang="en-US" dirty="0"/>
            </a:br>
            <a:endParaRPr lang="en-US" dirty="0"/>
          </a:p>
        </p:txBody>
      </p:sp>
      <p:pic>
        <p:nvPicPr>
          <p:cNvPr id="6" name="Picture 5"/>
          <p:cNvPicPr>
            <a:picLocks noChangeAspect="1"/>
          </p:cNvPicPr>
          <p:nvPr/>
        </p:nvPicPr>
        <p:blipFill>
          <a:blip r:embed="rId3"/>
          <a:stretch>
            <a:fillRect/>
          </a:stretch>
        </p:blipFill>
        <p:spPr>
          <a:xfrm>
            <a:off x="838200" y="1027906"/>
            <a:ext cx="9947728" cy="5570728"/>
          </a:xfrm>
          <a:prstGeom prst="rect">
            <a:avLst/>
          </a:prstGeom>
        </p:spPr>
      </p:pic>
    </p:spTree>
    <p:extLst>
      <p:ext uri="{BB962C8B-B14F-4D97-AF65-F5344CB8AC3E}">
        <p14:creationId xmlns:p14="http://schemas.microsoft.com/office/powerpoint/2010/main" val="24170991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8" y="435429"/>
            <a:ext cx="10515600" cy="5145087"/>
          </a:xfrm>
        </p:spPr>
        <p:txBody>
          <a:bodyPr>
            <a:normAutofit/>
          </a:bodyPr>
          <a:lstStyle/>
          <a:p>
            <a:r>
              <a:rPr lang="en-US" sz="2400" b="1" dirty="0"/>
              <a:t>Overall Execution Flows</a:t>
            </a:r>
            <a:r>
              <a:rPr lang="en-US" sz="2400" dirty="0"/>
              <a:t> </a:t>
            </a:r>
            <a:br>
              <a:rPr lang="en-US" sz="2400" dirty="0"/>
            </a:br>
            <a:r>
              <a:rPr lang="en-US" sz="2400" dirty="0" smtClean="0">
                <a:solidFill>
                  <a:srgbClr val="FF0000"/>
                </a:solidFill>
                <a:latin typeface="Times New Roman" panose="02020603050405020304" pitchFamily="18" charset="0"/>
                <a:cs typeface="Times New Roman" panose="02020603050405020304" pitchFamily="18" charset="0"/>
              </a:rPr>
              <a:t>Follow file excel</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execution of </a:t>
            </a:r>
            <a:r>
              <a:rPr lang="en-US" sz="2400" dirty="0" err="1">
                <a:latin typeface="Times New Roman" panose="02020603050405020304" pitchFamily="18" charset="0"/>
                <a:cs typeface="Times New Roman" panose="02020603050405020304" pitchFamily="18" charset="0"/>
              </a:rPr>
              <a:t>TestKompress</a:t>
            </a:r>
            <a:r>
              <a:rPr lang="en-US" sz="2400" dirty="0">
                <a:latin typeface="Times New Roman" panose="02020603050405020304" pitchFamily="18" charset="0"/>
                <a:cs typeface="Times New Roman" panose="02020603050405020304" pitchFamily="18" charset="0"/>
              </a:rPr>
              <a:t> consists of 5 steps.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Scan chains as the internal scan chains are constructed by </a:t>
            </a:r>
            <a:r>
              <a:rPr lang="en-US" sz="2400" dirty="0" err="1">
                <a:latin typeface="Times New Roman" panose="02020603050405020304" pitchFamily="18" charset="0"/>
                <a:cs typeface="Times New Roman" panose="02020603050405020304" pitchFamily="18" charset="0"/>
              </a:rPr>
              <a:t>DFTAdvisor</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The compression scan chains are configured. Then, the EDT circuit of RTL is generated and the script files for synthesis and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test pattern generation are output.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The EDT circuit is synthesized and connected to the net list after executing </a:t>
            </a:r>
            <a:r>
              <a:rPr lang="en-US" sz="2400" dirty="0" err="1">
                <a:latin typeface="Times New Roman" panose="02020603050405020304" pitchFamily="18" charset="0"/>
                <a:cs typeface="Times New Roman" panose="02020603050405020304" pitchFamily="18" charset="0"/>
              </a:rPr>
              <a:t>DFTAdvisor</a:t>
            </a:r>
            <a:r>
              <a:rPr lang="en-US" sz="2400" dirty="0">
                <a:latin typeface="Times New Roman" panose="02020603050405020304" pitchFamily="18" charset="0"/>
                <a:cs typeface="Times New Roman" panose="02020603050405020304" pitchFamily="18" charset="0"/>
              </a:rPr>
              <a:t> by Design Compiler.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The compression scan test patterns are generated by </a:t>
            </a:r>
            <a:r>
              <a:rPr lang="en-US" sz="2400" dirty="0" err="1">
                <a:latin typeface="Times New Roman" panose="02020603050405020304" pitchFamily="18" charset="0"/>
                <a:cs typeface="Times New Roman" panose="02020603050405020304" pitchFamily="18" charset="0"/>
              </a:rPr>
              <a:t>TestKompress</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5. The bypass mode test patterns for fault diagnosis (analysis) are created by </a:t>
            </a:r>
            <a:r>
              <a:rPr lang="en-US" sz="2400" dirty="0" err="1">
                <a:latin typeface="Times New Roman" panose="02020603050405020304" pitchFamily="18" charset="0"/>
                <a:cs typeface="Times New Roman" panose="02020603050405020304" pitchFamily="18" charset="0"/>
              </a:rPr>
              <a:t>FastScan</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10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0635" y="2214364"/>
            <a:ext cx="9063399" cy="3733800"/>
          </a:xfrm>
          <a:prstGeom prst="rect">
            <a:avLst/>
          </a:prstGeom>
        </p:spPr>
      </p:pic>
      <p:sp>
        <p:nvSpPr>
          <p:cNvPr id="2" name="Title 1"/>
          <p:cNvSpPr>
            <a:spLocks noGrp="1"/>
          </p:cNvSpPr>
          <p:nvPr>
            <p:ph type="title"/>
          </p:nvPr>
        </p:nvSpPr>
        <p:spPr>
          <a:xfrm>
            <a:off x="457200" y="228600"/>
            <a:ext cx="8520000" cy="443198"/>
          </a:xfrm>
        </p:spPr>
        <p:txBody>
          <a:bodyPr>
            <a:normAutofit fontScale="90000"/>
          </a:bodyPr>
          <a:lstStyle/>
          <a:p>
            <a:r>
              <a:rPr lang="en-US" dirty="0"/>
              <a:t>Detail about </a:t>
            </a:r>
            <a:r>
              <a:rPr lang="en-US" dirty="0" smtClean="0"/>
              <a:t>error/warning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a:t>
            </a:fld>
            <a:endParaRPr lang="de-DE"/>
          </a:p>
        </p:txBody>
      </p:sp>
      <p:sp>
        <p:nvSpPr>
          <p:cNvPr id="6" name="Rectangle 5"/>
          <p:cNvSpPr/>
          <p:nvPr/>
        </p:nvSpPr>
        <p:spPr>
          <a:xfrm>
            <a:off x="452718" y="1307451"/>
            <a:ext cx="9906000" cy="81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Cannot </a:t>
            </a:r>
            <a:r>
              <a:rPr lang="en-US" dirty="0">
                <a:solidFill>
                  <a:sysClr val="windowText" lastClr="000000"/>
                </a:solidFill>
                <a:latin typeface="Times New Roman" panose="02020603050405020304" pitchFamily="18" charset="0"/>
                <a:cs typeface="Times New Roman" panose="02020603050405020304" pitchFamily="18" charset="0"/>
              </a:rPr>
              <a:t>confirm fault of logic pass through CEN: When SMC is fixed to 1’b1, the clock always propagated to scan FF. If there is a fault on CEN pin logic, it cannot be detected in this case.</a:t>
            </a:r>
            <a:endParaRPr lang="en-US" dirty="0" smtClean="0">
              <a:solidFill>
                <a:sysClr val="windowText" lastClr="000000"/>
              </a:solidFill>
              <a:latin typeface="Times New Roman" panose="02020603050405020304" pitchFamily="18" charset="0"/>
              <a:cs typeface="Times New Roman" panose="02020603050405020304" pitchFamily="18" charset="0"/>
            </a:endParaRPr>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4" name="Rectangle 3"/>
          <p:cNvSpPr/>
          <p:nvPr/>
        </p:nvSpPr>
        <p:spPr>
          <a:xfrm>
            <a:off x="533400" y="881896"/>
            <a:ext cx="10334625" cy="369332"/>
          </a:xfrm>
          <a:prstGeom prst="rect">
            <a:avLst/>
          </a:prstGeom>
        </p:spPr>
        <p:txBody>
          <a:bodyPr wrap="square">
            <a:spAutoFit/>
          </a:bodyPr>
          <a:lstStyle/>
          <a:p>
            <a:pPr marL="285750" indent="-285750">
              <a:spcBef>
                <a:spcPts val="600"/>
              </a:spcBef>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DFT013 -5 : Check whether SMC signal fixed High </a:t>
            </a:r>
            <a:r>
              <a:rPr lang="en-US" b="1" dirty="0">
                <a:solidFill>
                  <a:srgbClr val="FF0000"/>
                </a:solidFill>
                <a:latin typeface="Times New Roman" panose="02020603050405020304" pitchFamily="18" charset="0"/>
                <a:cs typeface="Times New Roman" panose="02020603050405020304" pitchFamily="18" charset="0"/>
              </a:rPr>
              <a:t>(The </a:t>
            </a:r>
            <a:r>
              <a:rPr lang="en-US" b="1" dirty="0" smtClean="0">
                <a:solidFill>
                  <a:srgbClr val="FF0000"/>
                </a:solidFill>
                <a:latin typeface="Times New Roman" panose="02020603050405020304" pitchFamily="18" charset="0"/>
                <a:cs typeface="Times New Roman" panose="02020603050405020304" pitchFamily="18" charset="0"/>
              </a:rPr>
              <a:t>connection can change </a:t>
            </a:r>
            <a:r>
              <a:rPr lang="en-US" b="1" dirty="0">
                <a:solidFill>
                  <a:srgbClr val="FF0000"/>
                </a:solidFill>
                <a:latin typeface="Times New Roman" panose="02020603050405020304" pitchFamily="18" charset="0"/>
                <a:cs typeface="Times New Roman" panose="02020603050405020304" pitchFamily="18" charset="0"/>
              </a:rPr>
              <a:t>to SCAN_ENABLE</a:t>
            </a:r>
            <a:r>
              <a:rPr lang="en-US" b="1" dirty="0"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6169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a:t>Detail about </a:t>
            </a:r>
            <a:r>
              <a:rPr lang="en-US" dirty="0" smtClean="0"/>
              <a:t>error/warning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7</a:t>
            </a:fld>
            <a:endParaRPr lang="de-DE"/>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4" name="Rectangle 3"/>
          <p:cNvSpPr/>
          <p:nvPr/>
        </p:nvSpPr>
        <p:spPr>
          <a:xfrm>
            <a:off x="533400" y="881896"/>
            <a:ext cx="10334625" cy="369332"/>
          </a:xfrm>
          <a:prstGeom prst="rect">
            <a:avLst/>
          </a:prstGeom>
        </p:spPr>
        <p:txBody>
          <a:bodyPr wrap="square">
            <a:spAutoFit/>
          </a:bodyPr>
          <a:lstStyle/>
          <a:p>
            <a:pPr marL="285750" indent="-285750">
              <a:spcBef>
                <a:spcPts val="600"/>
              </a:spcBef>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DFT013 -6 Check </a:t>
            </a:r>
            <a:r>
              <a:rPr lang="en-US" b="1" dirty="0">
                <a:solidFill>
                  <a:srgbClr val="FF0000"/>
                </a:solidFill>
                <a:latin typeface="Times New Roman" panose="02020603050405020304" pitchFamily="18" charset="0"/>
                <a:cs typeface="Times New Roman" panose="02020603050405020304" pitchFamily="18" charset="0"/>
              </a:rPr>
              <a:t>whether enable signal fixes High.</a:t>
            </a:r>
            <a:endParaRPr lang="en-US" b="1" dirty="0" smtClean="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762000" y="1568659"/>
            <a:ext cx="10515600" cy="369332"/>
          </a:xfrm>
          <a:prstGeom prst="rect">
            <a:avLst/>
          </a:prstGeom>
        </p:spPr>
        <p:txBody>
          <a:bodyPr wrap="square">
            <a:spAutoFit/>
          </a:bodyPr>
          <a:lstStyle/>
          <a:p>
            <a:r>
              <a:rPr lang="en-US" dirty="0">
                <a:latin typeface="+mj-lt"/>
              </a:rPr>
              <a:t>When CEN terminal of a gated clock cell is fixed “High”, clock becomes the through state regardless of SMC</a:t>
            </a:r>
          </a:p>
        </p:txBody>
      </p:sp>
      <p:pic>
        <p:nvPicPr>
          <p:cNvPr id="9" name="Picture 8"/>
          <p:cNvPicPr>
            <a:picLocks noChangeAspect="1"/>
          </p:cNvPicPr>
          <p:nvPr/>
        </p:nvPicPr>
        <p:blipFill>
          <a:blip r:embed="rId3"/>
          <a:stretch>
            <a:fillRect/>
          </a:stretch>
        </p:blipFill>
        <p:spPr>
          <a:xfrm>
            <a:off x="1371600" y="2501941"/>
            <a:ext cx="6212532" cy="2108398"/>
          </a:xfrm>
          <a:prstGeom prst="rect">
            <a:avLst/>
          </a:prstGeom>
        </p:spPr>
      </p:pic>
    </p:spTree>
    <p:extLst>
      <p:ext uri="{BB962C8B-B14F-4D97-AF65-F5344CB8AC3E}">
        <p14:creationId xmlns:p14="http://schemas.microsoft.com/office/powerpoint/2010/main" val="2783687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a:t>Detail about </a:t>
            </a:r>
            <a:r>
              <a:rPr lang="en-US" dirty="0" smtClean="0"/>
              <a:t>error/warning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8</a:t>
            </a:fld>
            <a:endParaRPr lang="de-DE"/>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4" name="Rectangle 3"/>
          <p:cNvSpPr/>
          <p:nvPr/>
        </p:nvSpPr>
        <p:spPr>
          <a:xfrm>
            <a:off x="533400" y="881896"/>
            <a:ext cx="10334625" cy="369332"/>
          </a:xfrm>
          <a:prstGeom prst="rect">
            <a:avLst/>
          </a:prstGeom>
        </p:spPr>
        <p:txBody>
          <a:bodyPr wrap="square">
            <a:spAutoFit/>
          </a:bodyPr>
          <a:lstStyle/>
          <a:p>
            <a:pPr marL="285750" indent="-285750">
              <a:spcBef>
                <a:spcPts val="600"/>
              </a:spcBef>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DFT013 -7 : </a:t>
            </a:r>
            <a:r>
              <a:rPr lang="en-US" b="1" dirty="0">
                <a:solidFill>
                  <a:srgbClr val="FF0000"/>
                </a:solidFill>
                <a:latin typeface="Times New Roman" panose="02020603050405020304" pitchFamily="18" charset="0"/>
                <a:cs typeface="Times New Roman" panose="02020603050405020304" pitchFamily="18" charset="0"/>
              </a:rPr>
              <a:t>Check whether SMC signal fixes High or does not fix Low by SCAN_EN</a:t>
            </a:r>
            <a:r>
              <a:rPr lang="en-US" b="1" dirty="0" smtClean="0">
                <a:solidFill>
                  <a:srgbClr val="FF0000"/>
                </a:solidFill>
                <a:latin typeface="Times New Roman" panose="02020603050405020304" pitchFamily="18" charset="0"/>
                <a:cs typeface="Times New Roman" panose="02020603050405020304" pitchFamily="18" charset="0"/>
              </a:rPr>
              <a:t>.</a:t>
            </a:r>
            <a:endParaRPr lang="en-US" b="1" dirty="0" smtClean="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595532" y="1676400"/>
            <a:ext cx="10668000" cy="646331"/>
          </a:xfrm>
          <a:prstGeom prst="rect">
            <a:avLst/>
          </a:prstGeom>
        </p:spPr>
        <p:txBody>
          <a:bodyPr wrap="square">
            <a:spAutoFit/>
          </a:bodyPr>
          <a:lstStyle/>
          <a:p>
            <a:r>
              <a:rPr lang="en-US" dirty="0">
                <a:latin typeface="+mj-lt"/>
              </a:rPr>
              <a:t>When SMC terminal of a gated clock cell is fixed “High” or it is not fixed Low by SCAN_EN, the logic to </a:t>
            </a:r>
            <a:r>
              <a:rPr lang="en-US" dirty="0" smtClean="0">
                <a:latin typeface="+mj-lt"/>
              </a:rPr>
              <a:t>pass CEN </a:t>
            </a:r>
            <a:r>
              <a:rPr lang="en-US" dirty="0">
                <a:latin typeface="+mj-lt"/>
              </a:rPr>
              <a:t>terminal is not detected.</a:t>
            </a:r>
          </a:p>
        </p:txBody>
      </p:sp>
      <p:pic>
        <p:nvPicPr>
          <p:cNvPr id="9" name="Picture 8"/>
          <p:cNvPicPr>
            <a:picLocks noChangeAspect="1"/>
          </p:cNvPicPr>
          <p:nvPr/>
        </p:nvPicPr>
        <p:blipFill>
          <a:blip r:embed="rId3"/>
          <a:stretch>
            <a:fillRect/>
          </a:stretch>
        </p:blipFill>
        <p:spPr>
          <a:xfrm>
            <a:off x="1143000" y="2738525"/>
            <a:ext cx="7777454" cy="2519275"/>
          </a:xfrm>
          <a:prstGeom prst="rect">
            <a:avLst/>
          </a:prstGeom>
        </p:spPr>
      </p:pic>
    </p:spTree>
    <p:extLst>
      <p:ext uri="{BB962C8B-B14F-4D97-AF65-F5344CB8AC3E}">
        <p14:creationId xmlns:p14="http://schemas.microsoft.com/office/powerpoint/2010/main" val="3362365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20000" cy="443198"/>
          </a:xfrm>
        </p:spPr>
        <p:txBody>
          <a:bodyPr>
            <a:normAutofit fontScale="90000"/>
          </a:bodyPr>
          <a:lstStyle/>
          <a:p>
            <a:r>
              <a:rPr lang="en-US" dirty="0"/>
              <a:t>Detail about </a:t>
            </a:r>
            <a:r>
              <a:rPr lang="en-US" dirty="0" smtClean="0"/>
              <a:t>error/warning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9</a:t>
            </a:fld>
            <a:endParaRPr lang="de-DE"/>
          </a:p>
        </p:txBody>
      </p:sp>
      <p:sp>
        <p:nvSpPr>
          <p:cNvPr id="7" name="Rectangle 6"/>
          <p:cNvSpPr/>
          <p:nvPr/>
        </p:nvSpPr>
        <p:spPr>
          <a:xfrm flipV="1">
            <a:off x="609600" y="762000"/>
            <a:ext cx="3200400"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ysClr val="windowText" lastClr="000000"/>
              </a:solidFill>
            </a:endParaRPr>
          </a:p>
        </p:txBody>
      </p:sp>
      <p:sp>
        <p:nvSpPr>
          <p:cNvPr id="4" name="Rectangle 3"/>
          <p:cNvSpPr/>
          <p:nvPr/>
        </p:nvSpPr>
        <p:spPr>
          <a:xfrm>
            <a:off x="533400" y="881896"/>
            <a:ext cx="10334625" cy="369332"/>
          </a:xfrm>
          <a:prstGeom prst="rect">
            <a:avLst/>
          </a:prstGeom>
        </p:spPr>
        <p:txBody>
          <a:bodyPr wrap="square">
            <a:spAutoFit/>
          </a:bodyPr>
          <a:lstStyle/>
          <a:p>
            <a:pPr marL="285750" indent="-285750">
              <a:spcBef>
                <a:spcPts val="600"/>
              </a:spcBef>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DFT013 -8 : </a:t>
            </a:r>
            <a:r>
              <a:rPr lang="en-US" b="1" dirty="0">
                <a:solidFill>
                  <a:srgbClr val="FF0000"/>
                </a:solidFill>
                <a:latin typeface="Times New Roman" panose="02020603050405020304" pitchFamily="18" charset="0"/>
                <a:cs typeface="Times New Roman" panose="02020603050405020304" pitchFamily="18" charset="0"/>
              </a:rPr>
              <a:t>Check whether clock reaches the gated clock cell.</a:t>
            </a:r>
            <a:endParaRPr lang="en-US" b="1" dirty="0" smtClean="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762000" y="1634934"/>
            <a:ext cx="11430000" cy="369332"/>
          </a:xfrm>
          <a:prstGeom prst="rect">
            <a:avLst/>
          </a:prstGeom>
        </p:spPr>
        <p:txBody>
          <a:bodyPr wrap="square">
            <a:spAutoFit/>
          </a:bodyPr>
          <a:lstStyle/>
          <a:p>
            <a:r>
              <a:rPr lang="en-US" dirty="0">
                <a:latin typeface="+mj-lt"/>
              </a:rPr>
              <a:t>Because clock is unconnected, F/F controlling in this gated clock cell does not work.</a:t>
            </a:r>
          </a:p>
        </p:txBody>
      </p:sp>
      <p:pic>
        <p:nvPicPr>
          <p:cNvPr id="9" name="Picture 8"/>
          <p:cNvPicPr>
            <a:picLocks noChangeAspect="1"/>
          </p:cNvPicPr>
          <p:nvPr/>
        </p:nvPicPr>
        <p:blipFill>
          <a:blip r:embed="rId3"/>
          <a:stretch>
            <a:fillRect/>
          </a:stretch>
        </p:blipFill>
        <p:spPr>
          <a:xfrm>
            <a:off x="914400" y="2231779"/>
            <a:ext cx="9702403" cy="3788021"/>
          </a:xfrm>
          <a:prstGeom prst="rect">
            <a:avLst/>
          </a:prstGeom>
        </p:spPr>
      </p:pic>
    </p:spTree>
    <p:extLst>
      <p:ext uri="{BB962C8B-B14F-4D97-AF65-F5344CB8AC3E}">
        <p14:creationId xmlns:p14="http://schemas.microsoft.com/office/powerpoint/2010/main" val="2386951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4367</Words>
  <Application>Microsoft Office PowerPoint</Application>
  <PresentationFormat>Widescreen</PresentationFormat>
  <Paragraphs>354</Paragraphs>
  <Slides>54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ＭＳ Ｐゴシック</vt:lpstr>
      <vt:lpstr>Arial</vt:lpstr>
      <vt:lpstr>Calibri</vt:lpstr>
      <vt:lpstr>Times New Roman</vt:lpstr>
      <vt:lpstr>Wingdings</vt:lpstr>
      <vt:lpstr>Office Theme</vt:lpstr>
      <vt:lpstr>Detail about error/warning</vt:lpstr>
      <vt:lpstr>Detail about error/warning</vt:lpstr>
      <vt:lpstr>Detail about error/warning</vt:lpstr>
      <vt:lpstr>Detail about error/warning</vt:lpstr>
      <vt:lpstr>Detail about error/warning</vt:lpstr>
      <vt:lpstr>Detail about error/warning</vt:lpstr>
      <vt:lpstr>Detail about error/warning</vt:lpstr>
      <vt:lpstr>Detail about error/warning</vt:lpstr>
      <vt:lpstr>Detail about error/warning</vt:lpstr>
      <vt:lpstr>Detail about error/warning</vt:lpstr>
      <vt:lpstr>Detail about error/warning</vt:lpstr>
      <vt:lpstr>Detail about error/warning</vt:lpstr>
      <vt:lpstr>Detail about error/warning</vt:lpstr>
      <vt:lpstr>Detail about error/warning</vt:lpstr>
      <vt:lpstr>PowerPoint Presentation</vt:lpstr>
      <vt:lpstr>1. Concept of Scan Method </vt:lpstr>
      <vt:lpstr>1. MuxScan Method </vt:lpstr>
      <vt:lpstr>1. Features of MuxScan Method and Main Design Constraints </vt:lpstr>
      <vt:lpstr>1. MuxScan Design Flow</vt:lpstr>
      <vt:lpstr>1. MuxScan Design Flow</vt:lpstr>
      <vt:lpstr>1. MuxScan Design Flow</vt:lpstr>
      <vt:lpstr>1. Sharing of Scan I/O Port and User I/O Port</vt:lpstr>
      <vt:lpstr>1. Test Pattern Length Consideration</vt:lpstr>
      <vt:lpstr>1. MuxScan Design Rules</vt:lpstr>
      <vt:lpstr>1. MuxScan Design Rules</vt:lpstr>
      <vt:lpstr>1. MuxScan Design Rules</vt:lpstr>
      <vt:lpstr>1. MuxScan Design Rules</vt:lpstr>
      <vt:lpstr>1. MuxScan Design Rules</vt:lpstr>
      <vt:lpstr>1. MuxScan Design Rules</vt:lpstr>
      <vt:lpstr>1. MuxScan Design Rules</vt:lpstr>
      <vt:lpstr>1. MuxScan Design Rules</vt:lpstr>
      <vt:lpstr>1. MuxScan Design Rules</vt:lpstr>
      <vt:lpstr>1. MuxScan Design Rules</vt:lpstr>
      <vt:lpstr>1. Comparison of Fault Models</vt:lpstr>
      <vt:lpstr>1. Comparison of Fault Models</vt:lpstr>
      <vt:lpstr>1. IDDQ Test</vt:lpstr>
      <vt:lpstr>1. Fault Categories</vt:lpstr>
      <vt:lpstr>1. Examples of Undetected Faults and Circuits Excluded from Scan Test</vt:lpstr>
      <vt:lpstr>1. Examples of Undetected Faults and Circuits Excluded from Scan Test</vt:lpstr>
      <vt:lpstr>1. Coverage Improvement and Countermeasure Examples</vt:lpstr>
      <vt:lpstr>1. Coverage Improvement and Countermeasure Examples</vt:lpstr>
      <vt:lpstr>1. Coverage Improvement and Countermeasure Examples</vt:lpstr>
      <vt:lpstr>1. Coverage Improvement and Countermeasure Examples</vt:lpstr>
      <vt:lpstr>Overview of the EDT Circuit  </vt:lpstr>
      <vt:lpstr>Compression Method in the input side     </vt:lpstr>
      <vt:lpstr>Compression Method in the output side  </vt:lpstr>
      <vt:lpstr>Compression Method in the output side  </vt:lpstr>
      <vt:lpstr>Compression Method in the output side  </vt:lpstr>
      <vt:lpstr>Compression Method in the output side  </vt:lpstr>
      <vt:lpstr>Compression Method in the output side  </vt:lpstr>
      <vt:lpstr>Compression Method in the output side  </vt:lpstr>
      <vt:lpstr>TestKompress Major Design Constraints    </vt:lpstr>
      <vt:lpstr>TestKompress Major Design Constraints   </vt:lpstr>
      <vt:lpstr>Overall Execution Flows  Follow file excel The execution of TestKompress consists of 5 steps. 1. Scan chains as the internal scan chains are constructed by DFTAdvisor. 2. The compression scan chains are configured. Then, the EDT circuit of RTL is generated and the script files for synthesis and test pattern generation are output. 3. The EDT circuit is synthesized and connected to the net list after executing DFTAdvisor by Design Compiler. 4. The compression scan test patterns are generated by TestKompress. 5. The bypass mode test patterns for fault diagnosis (analysis) are created by FastScan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about error/warning</dc:title>
  <dc:creator>Tri Quoc. Ho</dc:creator>
  <cp:lastModifiedBy>Tri Quoc. Ho</cp:lastModifiedBy>
  <cp:revision>16</cp:revision>
  <dcterms:created xsi:type="dcterms:W3CDTF">2017-06-09T00:22:21Z</dcterms:created>
  <dcterms:modified xsi:type="dcterms:W3CDTF">2017-06-09T10:28:29Z</dcterms:modified>
</cp:coreProperties>
</file>