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
      <p:font typeface="Nuni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20" Type="http://schemas.openxmlformats.org/officeDocument/2006/relationships/slide" Target="slides/slide15.xml"/><Relationship Id="rId42" Type="http://schemas.openxmlformats.org/officeDocument/2006/relationships/font" Target="fonts/Nunito-italic.fntdata"/><Relationship Id="rId41" Type="http://schemas.openxmlformats.org/officeDocument/2006/relationships/font" Target="fonts/Nuni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Nuni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0aaa1505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0aaa1505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0aaa1505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0aaa1505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40aaa1505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40aaa1505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40aaa1505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40aaa1505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7b874913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77b87491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d92cd19f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d92cd19f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8036224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8036224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d92cd19f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d92cd19f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7b874913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77b874913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80362242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780362242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d92cd19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d92cd19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77b874913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77b874913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7b874913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77b874913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77b874913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77b874913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d92cd19f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d92cd19f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d92cd19f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3d92cd19f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3d92cd19f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3d92cd19f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3d92cd19f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3d92cd19f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3d92cd19f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3d92cd19f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3d92cd19f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3d92cd19f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3d92cd19f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3d92cd19f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0aaa150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0aaa150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3d92cd19f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3d92cd19f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0aaa1505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0aaa1505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0aaa1505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0aaa1505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0aaa1505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0aaa1505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0aaa1505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0aaa1505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7b874913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7b874913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7b87491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77b87491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rxjs.dev/guide/overvie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RxJS</a:t>
            </a:r>
            <a:endParaRPr/>
          </a:p>
          <a:p>
            <a:pPr indent="0" lvl="0" marL="0" rtl="0" algn="ctr">
              <a:spcBef>
                <a:spcPts val="0"/>
              </a:spcBef>
              <a:spcAft>
                <a:spcPts val="0"/>
              </a:spcAft>
              <a:buNone/>
            </a:pPr>
            <a:r>
              <a:rPr lang="en-GB" sz="2866">
                <a:solidFill>
                  <a:srgbClr val="0000FF"/>
                </a:solidFill>
              </a:rPr>
              <a:t>(Reactive eXtensions for Java Script)</a:t>
            </a:r>
            <a:endParaRPr sz="2866">
              <a:solidFill>
                <a:srgbClr val="0000FF"/>
              </a:solidFill>
            </a:endParaRPr>
          </a:p>
          <a:p>
            <a:pPr indent="0" lvl="0" marL="0" rtl="0" algn="ctr">
              <a:spcBef>
                <a:spcPts val="0"/>
              </a:spcBef>
              <a:spcAft>
                <a:spcPts val="0"/>
              </a:spcAft>
              <a:buNone/>
            </a:pPr>
            <a:r>
              <a:rPr lang="en-GB"/>
              <a:t>Concepts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000"/>
              <a:t>sambath.narayanan@dataeverconsulting.com</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623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0"/>
              </a:spcBef>
              <a:spcAft>
                <a:spcPts val="0"/>
              </a:spcAft>
              <a:buClr>
                <a:schemeClr val="dk1"/>
              </a:buClr>
              <a:buSzPct val="42672"/>
              <a:buFont typeface="Arial"/>
              <a:buNone/>
            </a:pPr>
            <a:r>
              <a:rPr lang="en-GB" sz="2577"/>
              <a:t>What is RxJS?</a:t>
            </a:r>
            <a:endParaRPr sz="3510">
              <a:solidFill>
                <a:schemeClr val="dk2"/>
              </a:solidFill>
            </a:endParaRPr>
          </a:p>
          <a:p>
            <a:pPr indent="0" lvl="0" marL="0" rtl="0" algn="l">
              <a:lnSpc>
                <a:spcPct val="95000"/>
              </a:lnSpc>
              <a:spcBef>
                <a:spcPts val="0"/>
              </a:spcBef>
              <a:spcAft>
                <a:spcPts val="1200"/>
              </a:spcAft>
              <a:buClr>
                <a:schemeClr val="dk1"/>
              </a:buClr>
              <a:buSzPts val="470"/>
              <a:buFont typeface="Arial"/>
              <a:buNone/>
            </a:pPr>
            <a:r>
              <a:rPr lang="en-GB" sz="2732">
                <a:solidFill>
                  <a:schemeClr val="dk2"/>
                </a:solidFill>
              </a:rPr>
              <a:t> </a:t>
            </a:r>
            <a:endParaRPr sz="3577"/>
          </a:p>
        </p:txBody>
      </p:sp>
      <p:sp>
        <p:nvSpPr>
          <p:cNvPr id="110" name="Google Shape;110;p22"/>
          <p:cNvSpPr txBox="1"/>
          <p:nvPr>
            <p:ph idx="1" type="body"/>
          </p:nvPr>
        </p:nvSpPr>
        <p:spPr>
          <a:xfrm>
            <a:off x="311700" y="1152475"/>
            <a:ext cx="8520600" cy="38274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rPr lang="en-GB">
                <a:solidFill>
                  <a:schemeClr val="dk1"/>
                </a:solidFill>
              </a:rPr>
              <a:t>What is RxJS?</a:t>
            </a:r>
            <a:endParaRPr>
              <a:solidFill>
                <a:schemeClr val="dk1"/>
              </a:solidFill>
            </a:endParaRPr>
          </a:p>
          <a:p>
            <a:pPr indent="0" lvl="0" marL="0" rtl="0" algn="just">
              <a:lnSpc>
                <a:spcPct val="160000"/>
              </a:lnSpc>
              <a:spcBef>
                <a:spcPts val="600"/>
              </a:spcBef>
              <a:spcAft>
                <a:spcPts val="0"/>
              </a:spcAft>
              <a:buSzPts val="1100"/>
              <a:buNone/>
            </a:pPr>
            <a:r>
              <a:rPr b="1" lang="en-GB" sz="1200">
                <a:solidFill>
                  <a:srgbClr val="008000"/>
                </a:solidFill>
                <a:uFill>
                  <a:noFill/>
                </a:uFill>
                <a:latin typeface="Nunito"/>
                <a:ea typeface="Nunito"/>
                <a:cs typeface="Nunito"/>
                <a:sym typeface="Nunito"/>
                <a:hlinkClick r:id="rId3">
                  <a:extLst>
                    <a:ext uri="{A12FA001-AC4F-418D-AE19-62706E023703}">
                      <ahyp:hlinkClr val="tx"/>
                    </a:ext>
                  </a:extLst>
                </a:hlinkClick>
              </a:rPr>
              <a:t>RxJS</a:t>
            </a:r>
            <a:r>
              <a:rPr lang="en-GB" sz="1200">
                <a:solidFill>
                  <a:schemeClr val="dk1"/>
                </a:solidFill>
                <a:latin typeface="Nunito"/>
                <a:ea typeface="Nunito"/>
                <a:cs typeface="Nunito"/>
                <a:sym typeface="Nunito"/>
              </a:rPr>
              <a:t>, is defined as a library for composing asynchronous and event-based programs by using observable sequences.</a:t>
            </a:r>
            <a:endParaRPr sz="1200">
              <a:solidFill>
                <a:schemeClr val="dk1"/>
              </a:solidFill>
              <a:latin typeface="Nunito"/>
              <a:ea typeface="Nunito"/>
              <a:cs typeface="Nunito"/>
              <a:sym typeface="Nunito"/>
            </a:endParaRPr>
          </a:p>
          <a:p>
            <a:pPr indent="0" lvl="0" marL="0" rtl="0" algn="just">
              <a:lnSpc>
                <a:spcPct val="160000"/>
              </a:lnSpc>
              <a:spcBef>
                <a:spcPts val="700"/>
              </a:spcBef>
              <a:spcAft>
                <a:spcPts val="0"/>
              </a:spcAft>
              <a:buSzPts val="1100"/>
              <a:buNone/>
            </a:pPr>
            <a:r>
              <a:rPr lang="en-GB" sz="1200">
                <a:solidFill>
                  <a:schemeClr val="dk1"/>
                </a:solidFill>
                <a:latin typeface="Nunito"/>
                <a:ea typeface="Nunito"/>
                <a:cs typeface="Nunito"/>
                <a:sym typeface="Nunito"/>
              </a:rPr>
              <a:t>It provides one core type, the Observable, satellite types (Observer, Schedulers, Subjects)</a:t>
            </a:r>
            <a:endParaRPr sz="1200">
              <a:solidFill>
                <a:schemeClr val="dk1"/>
              </a:solidFill>
              <a:latin typeface="Nunito"/>
              <a:ea typeface="Nunito"/>
              <a:cs typeface="Nunito"/>
              <a:sym typeface="Nunito"/>
            </a:endParaRPr>
          </a:p>
          <a:p>
            <a:pPr indent="0" lvl="0" marL="0" rtl="0" algn="just">
              <a:lnSpc>
                <a:spcPct val="160000"/>
              </a:lnSpc>
              <a:spcBef>
                <a:spcPts val="700"/>
              </a:spcBef>
              <a:spcAft>
                <a:spcPts val="0"/>
              </a:spcAft>
              <a:buClr>
                <a:schemeClr val="dk1"/>
              </a:buClr>
              <a:buSzPts val="1100"/>
              <a:buFont typeface="Arial"/>
              <a:buNone/>
            </a:pPr>
            <a:r>
              <a:rPr lang="en-GB" sz="1200">
                <a:solidFill>
                  <a:schemeClr val="dk1"/>
                </a:solidFill>
                <a:latin typeface="Nunito"/>
                <a:ea typeface="Nunito"/>
                <a:cs typeface="Nunito"/>
                <a:sym typeface="Nunito"/>
              </a:rPr>
              <a:t>operators inspired by Array#extras (map, filter, reduce, every, etc.) to allow handling asynchronous events as collections.</a:t>
            </a:r>
            <a:endParaRPr sz="1200">
              <a:solidFill>
                <a:schemeClr val="dk1"/>
              </a:solidFill>
              <a:latin typeface="Nunito"/>
              <a:ea typeface="Nunito"/>
              <a:cs typeface="Nunito"/>
              <a:sym typeface="Nunito"/>
            </a:endParaRPr>
          </a:p>
          <a:p>
            <a:pPr indent="0" lvl="0" marL="0" rtl="0" algn="l">
              <a:lnSpc>
                <a:spcPct val="95000"/>
              </a:lnSpc>
              <a:spcBef>
                <a:spcPts val="700"/>
              </a:spcBef>
              <a:spcAft>
                <a:spcPts val="1200"/>
              </a:spcAft>
              <a:buSzPts val="523"/>
              <a:buNone/>
            </a:pPr>
            <a:r>
              <a:t/>
            </a:r>
            <a:endParaRPr sz="1954">
              <a:solidFill>
                <a:srgbClr val="000000"/>
              </a:solidFill>
            </a:endParaRPr>
          </a:p>
        </p:txBody>
      </p:sp>
      <p:sp>
        <p:nvSpPr>
          <p:cNvPr id="111" name="Google Shape;111;p22"/>
          <p:cNvSpPr txBox="1"/>
          <p:nvPr/>
        </p:nvSpPr>
        <p:spPr>
          <a:xfrm>
            <a:off x="2995125" y="389087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https://www.tutorialspoint.com/rxjs/rxjs_quick_guide.htm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623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0"/>
              </a:spcBef>
              <a:spcAft>
                <a:spcPts val="0"/>
              </a:spcAft>
              <a:buClr>
                <a:schemeClr val="dk1"/>
              </a:buClr>
              <a:buSzPct val="42672"/>
              <a:buFont typeface="Arial"/>
              <a:buNone/>
            </a:pPr>
            <a:r>
              <a:rPr lang="en-GB" sz="2577"/>
              <a:t>RxJS components?</a:t>
            </a:r>
            <a:endParaRPr sz="3510">
              <a:solidFill>
                <a:schemeClr val="dk2"/>
              </a:solidFill>
            </a:endParaRPr>
          </a:p>
          <a:p>
            <a:pPr indent="0" lvl="0" marL="0" rtl="0" algn="l">
              <a:lnSpc>
                <a:spcPct val="95000"/>
              </a:lnSpc>
              <a:spcBef>
                <a:spcPts val="0"/>
              </a:spcBef>
              <a:spcAft>
                <a:spcPts val="1200"/>
              </a:spcAft>
              <a:buClr>
                <a:schemeClr val="dk1"/>
              </a:buClr>
              <a:buSzPts val="470"/>
              <a:buFont typeface="Arial"/>
              <a:buNone/>
            </a:pPr>
            <a:r>
              <a:rPr lang="en-GB" sz="2732">
                <a:solidFill>
                  <a:schemeClr val="dk2"/>
                </a:solidFill>
              </a:rPr>
              <a:t> </a:t>
            </a:r>
            <a:endParaRPr sz="3577"/>
          </a:p>
        </p:txBody>
      </p:sp>
      <p:sp>
        <p:nvSpPr>
          <p:cNvPr id="117" name="Google Shape;117;p23"/>
          <p:cNvSpPr txBox="1"/>
          <p:nvPr>
            <p:ph idx="1" type="body"/>
          </p:nvPr>
        </p:nvSpPr>
        <p:spPr>
          <a:xfrm>
            <a:off x="311700" y="1152475"/>
            <a:ext cx="8520600" cy="38274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100"/>
              <a:buNone/>
            </a:pPr>
            <a:r>
              <a:rPr lang="en-GB" sz="1500">
                <a:solidFill>
                  <a:schemeClr val="dk1"/>
                </a:solidFill>
              </a:rPr>
              <a:t>Observable</a:t>
            </a:r>
            <a:endParaRPr sz="1500">
              <a:solidFill>
                <a:schemeClr val="dk1"/>
              </a:solidFill>
            </a:endParaRPr>
          </a:p>
          <a:p>
            <a:pPr indent="0" lvl="0" marL="0" rtl="0" algn="just">
              <a:lnSpc>
                <a:spcPct val="160000"/>
              </a:lnSpc>
              <a:spcBef>
                <a:spcPts val="600"/>
              </a:spcBef>
              <a:spcAft>
                <a:spcPts val="0"/>
              </a:spcAft>
              <a:buSzPts val="1100"/>
              <a:buNone/>
            </a:pPr>
            <a:r>
              <a:rPr lang="en-GB" sz="1200">
                <a:solidFill>
                  <a:schemeClr val="dk1"/>
                </a:solidFill>
                <a:latin typeface="Nunito"/>
                <a:ea typeface="Nunito"/>
                <a:cs typeface="Nunito"/>
                <a:sym typeface="Nunito"/>
              </a:rPr>
              <a:t>An observable is a function that creates an observer and attaches it to the source where values are expected, for example, clicks, mouse events from a dom element or an Http request, etc.</a:t>
            </a:r>
            <a:endParaRPr sz="1200">
              <a:solidFill>
                <a:schemeClr val="dk1"/>
              </a:solidFill>
              <a:latin typeface="Nunito"/>
              <a:ea typeface="Nunito"/>
              <a:cs typeface="Nunito"/>
              <a:sym typeface="Nunito"/>
            </a:endParaRPr>
          </a:p>
          <a:p>
            <a:pPr indent="0" lvl="0" marL="0" rtl="0" algn="l">
              <a:lnSpc>
                <a:spcPct val="125000"/>
              </a:lnSpc>
              <a:spcBef>
                <a:spcPts val="700"/>
              </a:spcBef>
              <a:spcAft>
                <a:spcPts val="0"/>
              </a:spcAft>
              <a:buSzPts val="1100"/>
              <a:buNone/>
            </a:pPr>
            <a:r>
              <a:rPr lang="en-GB" sz="1500">
                <a:solidFill>
                  <a:schemeClr val="dk1"/>
                </a:solidFill>
              </a:rPr>
              <a:t>Observer</a:t>
            </a:r>
            <a:endParaRPr sz="1500">
              <a:solidFill>
                <a:schemeClr val="dk1"/>
              </a:solidFill>
            </a:endParaRPr>
          </a:p>
          <a:p>
            <a:pPr indent="0" lvl="0" marL="0" rtl="0" algn="just">
              <a:lnSpc>
                <a:spcPct val="160000"/>
              </a:lnSpc>
              <a:spcBef>
                <a:spcPts val="600"/>
              </a:spcBef>
              <a:spcAft>
                <a:spcPts val="0"/>
              </a:spcAft>
              <a:buSzPts val="1100"/>
              <a:buNone/>
            </a:pPr>
            <a:r>
              <a:rPr lang="en-GB" sz="1200">
                <a:solidFill>
                  <a:schemeClr val="dk1"/>
                </a:solidFill>
                <a:latin typeface="Nunito"/>
                <a:ea typeface="Nunito"/>
                <a:cs typeface="Nunito"/>
                <a:sym typeface="Nunito"/>
              </a:rPr>
              <a:t>It is an object with next(), error() and complete() methods, that will get called when there is interaction to the with the observable i.e. the source interacts for an example button click, Http request, etc.</a:t>
            </a:r>
            <a:endParaRPr sz="1200">
              <a:solidFill>
                <a:schemeClr val="dk1"/>
              </a:solidFill>
              <a:latin typeface="Nunito"/>
              <a:ea typeface="Nunito"/>
              <a:cs typeface="Nunito"/>
              <a:sym typeface="Nunito"/>
            </a:endParaRPr>
          </a:p>
          <a:p>
            <a:pPr indent="0" lvl="0" marL="0" rtl="0" algn="l">
              <a:lnSpc>
                <a:spcPct val="125000"/>
              </a:lnSpc>
              <a:spcBef>
                <a:spcPts val="700"/>
              </a:spcBef>
              <a:spcAft>
                <a:spcPts val="0"/>
              </a:spcAft>
              <a:buSzPts val="1100"/>
              <a:buNone/>
            </a:pPr>
            <a:r>
              <a:rPr lang="en-GB" sz="1500">
                <a:solidFill>
                  <a:schemeClr val="dk1"/>
                </a:solidFill>
              </a:rPr>
              <a:t>Subscription</a:t>
            </a:r>
            <a:endParaRPr sz="1500">
              <a:solidFill>
                <a:schemeClr val="dk1"/>
              </a:solidFill>
            </a:endParaRPr>
          </a:p>
          <a:p>
            <a:pPr indent="0" lvl="0" marL="0" rtl="0" algn="just">
              <a:lnSpc>
                <a:spcPct val="160000"/>
              </a:lnSpc>
              <a:spcBef>
                <a:spcPts val="600"/>
              </a:spcBef>
              <a:spcAft>
                <a:spcPts val="700"/>
              </a:spcAft>
              <a:buSzPts val="1100"/>
              <a:buNone/>
            </a:pPr>
            <a:r>
              <a:rPr lang="en-GB" sz="1200">
                <a:solidFill>
                  <a:schemeClr val="dk1"/>
                </a:solidFill>
                <a:latin typeface="Nunito"/>
                <a:ea typeface="Nunito"/>
                <a:cs typeface="Nunito"/>
                <a:sym typeface="Nunito"/>
              </a:rPr>
              <a:t>When the observable is created, to execute the observable we need to subscribe to it. It can also be used to cancel the execution.</a:t>
            </a:r>
            <a:endParaRPr sz="1954">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623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0"/>
              </a:spcBef>
              <a:spcAft>
                <a:spcPts val="0"/>
              </a:spcAft>
              <a:buClr>
                <a:schemeClr val="dk1"/>
              </a:buClr>
              <a:buSzPct val="42672"/>
              <a:buFont typeface="Arial"/>
              <a:buNone/>
            </a:pPr>
            <a:r>
              <a:rPr lang="en-GB" sz="2577"/>
              <a:t>RxJS components?</a:t>
            </a:r>
            <a:endParaRPr sz="3510">
              <a:solidFill>
                <a:schemeClr val="dk2"/>
              </a:solidFill>
            </a:endParaRPr>
          </a:p>
          <a:p>
            <a:pPr indent="0" lvl="0" marL="0" rtl="0" algn="l">
              <a:lnSpc>
                <a:spcPct val="95000"/>
              </a:lnSpc>
              <a:spcBef>
                <a:spcPts val="0"/>
              </a:spcBef>
              <a:spcAft>
                <a:spcPts val="1200"/>
              </a:spcAft>
              <a:buClr>
                <a:schemeClr val="dk1"/>
              </a:buClr>
              <a:buSzPts val="470"/>
              <a:buFont typeface="Arial"/>
              <a:buNone/>
            </a:pPr>
            <a:r>
              <a:rPr lang="en-GB" sz="2732">
                <a:solidFill>
                  <a:schemeClr val="dk2"/>
                </a:solidFill>
              </a:rPr>
              <a:t> </a:t>
            </a:r>
            <a:endParaRPr sz="3577"/>
          </a:p>
        </p:txBody>
      </p:sp>
      <p:sp>
        <p:nvSpPr>
          <p:cNvPr id="123" name="Google Shape;123;p24"/>
          <p:cNvSpPr txBox="1"/>
          <p:nvPr>
            <p:ph idx="1" type="body"/>
          </p:nvPr>
        </p:nvSpPr>
        <p:spPr>
          <a:xfrm>
            <a:off x="311700" y="1152475"/>
            <a:ext cx="8520600" cy="38274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100"/>
              <a:buNone/>
            </a:pPr>
            <a:r>
              <a:rPr lang="en-GB">
                <a:solidFill>
                  <a:schemeClr val="dk1"/>
                </a:solidFill>
              </a:rPr>
              <a:t>What is RxJS?</a:t>
            </a:r>
            <a:endParaRPr>
              <a:solidFill>
                <a:schemeClr val="dk1"/>
              </a:solidFill>
            </a:endParaRPr>
          </a:p>
          <a:p>
            <a:pPr indent="0" lvl="0" marL="0" rtl="0" algn="just">
              <a:lnSpc>
                <a:spcPct val="160000"/>
              </a:lnSpc>
              <a:spcBef>
                <a:spcPts val="600"/>
              </a:spcBef>
              <a:spcAft>
                <a:spcPts val="0"/>
              </a:spcAft>
              <a:buSzPts val="1100"/>
              <a:buNone/>
            </a:pPr>
            <a:r>
              <a:t/>
            </a:r>
            <a:endParaRPr sz="1200">
              <a:solidFill>
                <a:schemeClr val="dk1"/>
              </a:solidFill>
              <a:latin typeface="Nunito"/>
              <a:ea typeface="Nunito"/>
              <a:cs typeface="Nunito"/>
              <a:sym typeface="Nunito"/>
            </a:endParaRPr>
          </a:p>
          <a:p>
            <a:pPr indent="0" lvl="0" marL="0" rtl="0" algn="l">
              <a:lnSpc>
                <a:spcPct val="125000"/>
              </a:lnSpc>
              <a:spcBef>
                <a:spcPts val="700"/>
              </a:spcBef>
              <a:spcAft>
                <a:spcPts val="0"/>
              </a:spcAft>
              <a:buSzPts val="1100"/>
              <a:buNone/>
            </a:pPr>
            <a:r>
              <a:rPr lang="en-GB" sz="1500">
                <a:solidFill>
                  <a:schemeClr val="dk1"/>
                </a:solidFill>
              </a:rPr>
              <a:t>Operators</a:t>
            </a:r>
            <a:endParaRPr sz="1500">
              <a:solidFill>
                <a:schemeClr val="dk1"/>
              </a:solidFill>
            </a:endParaRPr>
          </a:p>
          <a:p>
            <a:pPr indent="0" lvl="0" marL="0" rtl="0" algn="just">
              <a:lnSpc>
                <a:spcPct val="160000"/>
              </a:lnSpc>
              <a:spcBef>
                <a:spcPts val="600"/>
              </a:spcBef>
              <a:spcAft>
                <a:spcPts val="0"/>
              </a:spcAft>
              <a:buSzPts val="1100"/>
              <a:buNone/>
            </a:pPr>
            <a:r>
              <a:rPr lang="en-GB" sz="1200">
                <a:solidFill>
                  <a:schemeClr val="dk1"/>
                </a:solidFill>
                <a:latin typeface="Nunito"/>
                <a:ea typeface="Nunito"/>
                <a:cs typeface="Nunito"/>
                <a:sym typeface="Nunito"/>
              </a:rPr>
              <a:t>An operator is a pure function that takes in observable as input and the output is also an observable.</a:t>
            </a:r>
            <a:endParaRPr sz="1200">
              <a:solidFill>
                <a:schemeClr val="dk1"/>
              </a:solidFill>
              <a:latin typeface="Nunito"/>
              <a:ea typeface="Nunito"/>
              <a:cs typeface="Nunito"/>
              <a:sym typeface="Nunito"/>
            </a:endParaRPr>
          </a:p>
          <a:p>
            <a:pPr indent="0" lvl="0" marL="0" rtl="0" algn="l">
              <a:lnSpc>
                <a:spcPct val="125000"/>
              </a:lnSpc>
              <a:spcBef>
                <a:spcPts val="700"/>
              </a:spcBef>
              <a:spcAft>
                <a:spcPts val="0"/>
              </a:spcAft>
              <a:buSzPts val="1100"/>
              <a:buNone/>
            </a:pPr>
            <a:r>
              <a:rPr lang="en-GB" sz="1500">
                <a:solidFill>
                  <a:schemeClr val="dk1"/>
                </a:solidFill>
              </a:rPr>
              <a:t>Subject</a:t>
            </a:r>
            <a:endParaRPr sz="1500">
              <a:solidFill>
                <a:schemeClr val="dk1"/>
              </a:solidFill>
            </a:endParaRPr>
          </a:p>
          <a:p>
            <a:pPr indent="0" lvl="0" marL="0" rtl="0" algn="just">
              <a:lnSpc>
                <a:spcPct val="160000"/>
              </a:lnSpc>
              <a:spcBef>
                <a:spcPts val="600"/>
              </a:spcBef>
              <a:spcAft>
                <a:spcPts val="0"/>
              </a:spcAft>
              <a:buSzPts val="1100"/>
              <a:buNone/>
            </a:pPr>
            <a:r>
              <a:rPr lang="en-GB" sz="1200">
                <a:solidFill>
                  <a:schemeClr val="dk1"/>
                </a:solidFill>
                <a:latin typeface="Nunito"/>
                <a:ea typeface="Nunito"/>
                <a:cs typeface="Nunito"/>
                <a:sym typeface="Nunito"/>
              </a:rPr>
              <a:t>A subject is an observable that can multicast i.e. talk to many observers. Consider a button with an event listener, the function attached to the event using addlistener is called every time the user clicks on the button similar functionality goes for subject too.</a:t>
            </a:r>
            <a:endParaRPr sz="1200">
              <a:solidFill>
                <a:schemeClr val="dk1"/>
              </a:solidFill>
              <a:latin typeface="Nunito"/>
              <a:ea typeface="Nunito"/>
              <a:cs typeface="Nunito"/>
              <a:sym typeface="Nunito"/>
            </a:endParaRPr>
          </a:p>
          <a:p>
            <a:pPr indent="0" lvl="0" marL="0" rtl="0" algn="l">
              <a:lnSpc>
                <a:spcPct val="125000"/>
              </a:lnSpc>
              <a:spcBef>
                <a:spcPts val="700"/>
              </a:spcBef>
              <a:spcAft>
                <a:spcPts val="0"/>
              </a:spcAft>
              <a:buSzPts val="1100"/>
              <a:buNone/>
            </a:pPr>
            <a:r>
              <a:rPr lang="en-GB" sz="1500">
                <a:solidFill>
                  <a:schemeClr val="dk1"/>
                </a:solidFill>
              </a:rPr>
              <a:t>Schedulers</a:t>
            </a:r>
            <a:endParaRPr sz="1500">
              <a:solidFill>
                <a:schemeClr val="dk1"/>
              </a:solidFill>
            </a:endParaRPr>
          </a:p>
          <a:p>
            <a:pPr indent="0" lvl="0" marL="0" rtl="0" algn="just">
              <a:lnSpc>
                <a:spcPct val="160000"/>
              </a:lnSpc>
              <a:spcBef>
                <a:spcPts val="600"/>
              </a:spcBef>
              <a:spcAft>
                <a:spcPts val="0"/>
              </a:spcAft>
              <a:buSzPts val="1100"/>
              <a:buNone/>
            </a:pPr>
            <a:r>
              <a:rPr lang="en-GB" sz="1200">
                <a:solidFill>
                  <a:schemeClr val="dk1"/>
                </a:solidFill>
                <a:latin typeface="Nunito"/>
                <a:ea typeface="Nunito"/>
                <a:cs typeface="Nunito"/>
                <a:sym typeface="Nunito"/>
              </a:rPr>
              <a:t>A scheduler controls the execution of when the subscription has to start and notified.</a:t>
            </a:r>
            <a:endParaRPr sz="1200">
              <a:solidFill>
                <a:schemeClr val="dk1"/>
              </a:solidFill>
              <a:latin typeface="Nunito"/>
              <a:ea typeface="Nunito"/>
              <a:cs typeface="Nunito"/>
              <a:sym typeface="Nunito"/>
            </a:endParaRPr>
          </a:p>
          <a:p>
            <a:pPr indent="0" lvl="0" marL="0" rtl="0" algn="just">
              <a:lnSpc>
                <a:spcPct val="160000"/>
              </a:lnSpc>
              <a:spcBef>
                <a:spcPts val="700"/>
              </a:spcBef>
              <a:spcAft>
                <a:spcPts val="0"/>
              </a:spcAft>
              <a:buSzPts val="1100"/>
              <a:buNone/>
            </a:pPr>
            <a:r>
              <a:t/>
            </a:r>
            <a:endParaRPr b="1" sz="1200">
              <a:solidFill>
                <a:schemeClr val="dk1"/>
              </a:solidFill>
              <a:latin typeface="Nunito"/>
              <a:ea typeface="Nunito"/>
              <a:cs typeface="Nunito"/>
              <a:sym typeface="Nunito"/>
            </a:endParaRPr>
          </a:p>
          <a:p>
            <a:pPr indent="0" lvl="0" marL="0" rtl="0" algn="l">
              <a:lnSpc>
                <a:spcPct val="95000"/>
              </a:lnSpc>
              <a:spcBef>
                <a:spcPts val="700"/>
              </a:spcBef>
              <a:spcAft>
                <a:spcPts val="1200"/>
              </a:spcAft>
              <a:buSzPts val="523"/>
              <a:buNone/>
            </a:pPr>
            <a:r>
              <a:t/>
            </a:r>
            <a:endParaRPr sz="1954">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623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0"/>
              </a:spcBef>
              <a:spcAft>
                <a:spcPts val="0"/>
              </a:spcAft>
              <a:buClr>
                <a:schemeClr val="dk1"/>
              </a:buClr>
              <a:buSzPct val="42672"/>
              <a:buFont typeface="Arial"/>
              <a:buNone/>
            </a:pPr>
            <a:r>
              <a:rPr lang="en-GB" sz="2577"/>
              <a:t>RxJS environment?</a:t>
            </a:r>
            <a:endParaRPr sz="3510">
              <a:solidFill>
                <a:schemeClr val="dk2"/>
              </a:solidFill>
            </a:endParaRPr>
          </a:p>
          <a:p>
            <a:pPr indent="0" lvl="0" marL="0" rtl="0" algn="l">
              <a:lnSpc>
                <a:spcPct val="95000"/>
              </a:lnSpc>
              <a:spcBef>
                <a:spcPts val="0"/>
              </a:spcBef>
              <a:spcAft>
                <a:spcPts val="1200"/>
              </a:spcAft>
              <a:buClr>
                <a:schemeClr val="dk1"/>
              </a:buClr>
              <a:buSzPts val="470"/>
              <a:buFont typeface="Arial"/>
              <a:buNone/>
            </a:pPr>
            <a:r>
              <a:rPr lang="en-GB" sz="2732">
                <a:solidFill>
                  <a:schemeClr val="dk2"/>
                </a:solidFill>
              </a:rPr>
              <a:t> </a:t>
            </a:r>
            <a:endParaRPr sz="3577"/>
          </a:p>
        </p:txBody>
      </p:sp>
      <p:sp>
        <p:nvSpPr>
          <p:cNvPr id="129" name="Google Shape;129;p25"/>
          <p:cNvSpPr txBox="1"/>
          <p:nvPr>
            <p:ph idx="1" type="body"/>
          </p:nvPr>
        </p:nvSpPr>
        <p:spPr>
          <a:xfrm>
            <a:off x="311700" y="1152475"/>
            <a:ext cx="8520600" cy="38274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100"/>
              <a:buNone/>
            </a:pPr>
            <a:r>
              <a:t/>
            </a:r>
            <a:endParaRPr sz="2100">
              <a:solidFill>
                <a:srgbClr val="303030"/>
              </a:solidFill>
            </a:endParaRPr>
          </a:p>
          <a:p>
            <a:pPr indent="0" lvl="0" marL="0" rtl="0" algn="just">
              <a:lnSpc>
                <a:spcPct val="160000"/>
              </a:lnSpc>
              <a:spcBef>
                <a:spcPts val="600"/>
              </a:spcBef>
              <a:spcAft>
                <a:spcPts val="0"/>
              </a:spcAft>
              <a:buSzPts val="1100"/>
              <a:buNone/>
            </a:pPr>
            <a:r>
              <a:rPr lang="en-GB" sz="1200">
                <a:solidFill>
                  <a:schemeClr val="dk1"/>
                </a:solidFill>
                <a:latin typeface="Nunito"/>
                <a:ea typeface="Nunito"/>
                <a:cs typeface="Nunito"/>
                <a:sym typeface="Nunito"/>
              </a:rPr>
              <a:t>In order to set up the RxJS demo, we need the following setup −</a:t>
            </a:r>
            <a:endParaRPr sz="1200">
              <a:solidFill>
                <a:schemeClr val="dk1"/>
              </a:solidFill>
              <a:latin typeface="Nunito"/>
              <a:ea typeface="Nunito"/>
              <a:cs typeface="Nunito"/>
              <a:sym typeface="Nunito"/>
            </a:endParaRPr>
          </a:p>
          <a:p>
            <a:pPr indent="-228600" lvl="0" marL="889000" rtl="0" algn="l">
              <a:lnSpc>
                <a:spcPct val="175000"/>
              </a:lnSpc>
              <a:spcBef>
                <a:spcPts val="700"/>
              </a:spcBef>
              <a:spcAft>
                <a:spcPts val="0"/>
              </a:spcAft>
              <a:buClr>
                <a:schemeClr val="dk1"/>
              </a:buClr>
              <a:buSzPts val="1200"/>
              <a:buFont typeface="Nunito"/>
              <a:buNone/>
            </a:pPr>
            <a:r>
              <a:rPr lang="en-GB" sz="1200">
                <a:solidFill>
                  <a:schemeClr val="dk1"/>
                </a:solidFill>
                <a:latin typeface="Nunito"/>
                <a:ea typeface="Nunito"/>
                <a:cs typeface="Nunito"/>
                <a:sym typeface="Nunito"/>
              </a:rPr>
              <a:t>NodeJS</a:t>
            </a:r>
            <a:endParaRPr sz="1200">
              <a:solidFill>
                <a:schemeClr val="dk1"/>
              </a:solidFill>
              <a:latin typeface="Nunito"/>
              <a:ea typeface="Nunito"/>
              <a:cs typeface="Nunito"/>
              <a:sym typeface="Nunito"/>
            </a:endParaRPr>
          </a:p>
          <a:p>
            <a:pPr indent="-228600" lvl="0" marL="889000" rtl="0" algn="l">
              <a:lnSpc>
                <a:spcPct val="175000"/>
              </a:lnSpc>
              <a:spcBef>
                <a:spcPts val="0"/>
              </a:spcBef>
              <a:spcAft>
                <a:spcPts val="0"/>
              </a:spcAft>
              <a:buClr>
                <a:schemeClr val="dk1"/>
              </a:buClr>
              <a:buSzPts val="1200"/>
              <a:buFont typeface="Nunito"/>
              <a:buNone/>
            </a:pPr>
            <a:r>
              <a:rPr lang="en-GB" sz="1200">
                <a:solidFill>
                  <a:schemeClr val="dk1"/>
                </a:solidFill>
                <a:latin typeface="Nunito"/>
                <a:ea typeface="Nunito"/>
                <a:cs typeface="Nunito"/>
                <a:sym typeface="Nunito"/>
              </a:rPr>
              <a:t>Npm</a:t>
            </a:r>
            <a:endParaRPr sz="1200">
              <a:solidFill>
                <a:schemeClr val="dk1"/>
              </a:solidFill>
              <a:latin typeface="Nunito"/>
              <a:ea typeface="Nunito"/>
              <a:cs typeface="Nunito"/>
              <a:sym typeface="Nunito"/>
            </a:endParaRPr>
          </a:p>
          <a:p>
            <a:pPr indent="-228600" lvl="0" marL="889000" rtl="0" algn="l">
              <a:lnSpc>
                <a:spcPct val="175000"/>
              </a:lnSpc>
              <a:spcBef>
                <a:spcPts val="0"/>
              </a:spcBef>
              <a:spcAft>
                <a:spcPts val="0"/>
              </a:spcAft>
              <a:buClr>
                <a:schemeClr val="dk1"/>
              </a:buClr>
              <a:buSzPts val="1200"/>
              <a:buFont typeface="Nunito"/>
              <a:buNone/>
            </a:pPr>
            <a:r>
              <a:rPr lang="en-GB" sz="1200">
                <a:solidFill>
                  <a:schemeClr val="dk1"/>
                </a:solidFill>
                <a:latin typeface="Nunito"/>
                <a:ea typeface="Nunito"/>
                <a:cs typeface="Nunito"/>
                <a:sym typeface="Nunito"/>
              </a:rPr>
              <a:t>RxJS package installation</a:t>
            </a:r>
            <a:endParaRPr sz="1200">
              <a:solidFill>
                <a:schemeClr val="dk1"/>
              </a:solidFill>
              <a:latin typeface="Nunito"/>
              <a:ea typeface="Nunito"/>
              <a:cs typeface="Nunito"/>
              <a:sym typeface="Nunito"/>
            </a:endParaRPr>
          </a:p>
          <a:p>
            <a:pPr indent="0" lvl="0" marL="0" rtl="0" algn="just">
              <a:lnSpc>
                <a:spcPct val="160000"/>
              </a:lnSpc>
              <a:spcBef>
                <a:spcPts val="1500"/>
              </a:spcBef>
              <a:spcAft>
                <a:spcPts val="0"/>
              </a:spcAft>
              <a:buSzPts val="1100"/>
              <a:buNone/>
            </a:pPr>
            <a:r>
              <a:t/>
            </a:r>
            <a:endParaRPr>
              <a:solidFill>
                <a:schemeClr val="dk1"/>
              </a:solidFill>
            </a:endParaRPr>
          </a:p>
          <a:p>
            <a:pPr indent="0" lvl="0" marL="0" rtl="0" algn="just">
              <a:lnSpc>
                <a:spcPct val="160000"/>
              </a:lnSpc>
              <a:spcBef>
                <a:spcPts val="700"/>
              </a:spcBef>
              <a:spcAft>
                <a:spcPts val="0"/>
              </a:spcAft>
              <a:buSzPts val="1100"/>
              <a:buNone/>
            </a:pPr>
            <a:r>
              <a:t/>
            </a:r>
            <a:endParaRPr b="1" sz="1200">
              <a:solidFill>
                <a:schemeClr val="dk1"/>
              </a:solidFill>
              <a:latin typeface="Nunito"/>
              <a:ea typeface="Nunito"/>
              <a:cs typeface="Nunito"/>
              <a:sym typeface="Nunito"/>
            </a:endParaRPr>
          </a:p>
          <a:p>
            <a:pPr indent="0" lvl="0" marL="0" rtl="0" algn="l">
              <a:lnSpc>
                <a:spcPct val="95000"/>
              </a:lnSpc>
              <a:spcBef>
                <a:spcPts val="700"/>
              </a:spcBef>
              <a:spcAft>
                <a:spcPts val="1200"/>
              </a:spcAft>
              <a:buSzPts val="523"/>
              <a:buNone/>
            </a:pPr>
            <a:r>
              <a:t/>
            </a:r>
            <a:endParaRPr sz="1954">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623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5000"/>
              </a:lnSpc>
              <a:spcBef>
                <a:spcPts val="0"/>
              </a:spcBef>
              <a:spcAft>
                <a:spcPts val="1200"/>
              </a:spcAft>
              <a:buClr>
                <a:schemeClr val="dk1"/>
              </a:buClr>
              <a:buSzPts val="470"/>
              <a:buFont typeface="Arial"/>
              <a:buNone/>
            </a:pPr>
            <a:r>
              <a:rPr lang="en-GB" sz="2732">
                <a:solidFill>
                  <a:schemeClr val="dk2"/>
                </a:solidFill>
              </a:rPr>
              <a:t>Reactive programming </a:t>
            </a:r>
            <a:endParaRPr sz="3577"/>
          </a:p>
        </p:txBody>
      </p:sp>
      <p:sp>
        <p:nvSpPr>
          <p:cNvPr id="135" name="Google Shape;135;p26"/>
          <p:cNvSpPr txBox="1"/>
          <p:nvPr>
            <p:ph idx="1" type="body"/>
          </p:nvPr>
        </p:nvSpPr>
        <p:spPr>
          <a:xfrm>
            <a:off x="311700" y="1152475"/>
            <a:ext cx="8520600" cy="3827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en-GB" sz="1954">
                <a:solidFill>
                  <a:srgbClr val="000000"/>
                </a:solidFill>
              </a:rPr>
              <a:t>Functional programming</a:t>
            </a:r>
            <a:endParaRPr sz="1954">
              <a:solidFill>
                <a:srgbClr val="000000"/>
              </a:solidFill>
            </a:endParaRPr>
          </a:p>
          <a:p>
            <a:pPr indent="0" lvl="0" marL="0" rtl="0" algn="l">
              <a:lnSpc>
                <a:spcPct val="95000"/>
              </a:lnSpc>
              <a:spcBef>
                <a:spcPts val="1200"/>
              </a:spcBef>
              <a:spcAft>
                <a:spcPts val="0"/>
              </a:spcAft>
              <a:buSzPts val="523"/>
              <a:buNone/>
            </a:pPr>
            <a:r>
              <a:rPr lang="en-GB" sz="1954">
                <a:solidFill>
                  <a:srgbClr val="000000"/>
                </a:solidFill>
              </a:rPr>
              <a:t>Reacting to user actions</a:t>
            </a:r>
            <a:endParaRPr sz="1954">
              <a:solidFill>
                <a:srgbClr val="000000"/>
              </a:solidFill>
            </a:endParaRPr>
          </a:p>
          <a:p>
            <a:pPr indent="457200" lvl="0" marL="0" rtl="0" algn="l">
              <a:lnSpc>
                <a:spcPct val="95000"/>
              </a:lnSpc>
              <a:spcBef>
                <a:spcPts val="1200"/>
              </a:spcBef>
              <a:spcAft>
                <a:spcPts val="0"/>
              </a:spcAft>
              <a:buSzPts val="523"/>
              <a:buNone/>
            </a:pPr>
            <a:r>
              <a:rPr lang="en-GB" sz="1954">
                <a:solidFill>
                  <a:srgbClr val="000000"/>
                </a:solidFill>
              </a:rPr>
              <a:t>Mouse click, sensor out put, </a:t>
            </a:r>
            <a:r>
              <a:rPr lang="en-GB" sz="1954">
                <a:solidFill>
                  <a:srgbClr val="000000"/>
                </a:solidFill>
              </a:rPr>
              <a:t>keyboard</a:t>
            </a:r>
            <a:r>
              <a:rPr lang="en-GB" sz="1954">
                <a:solidFill>
                  <a:srgbClr val="000000"/>
                </a:solidFill>
              </a:rPr>
              <a:t> input</a:t>
            </a:r>
            <a:endParaRPr sz="1954">
              <a:solidFill>
                <a:srgbClr val="000000"/>
              </a:solidFill>
            </a:endParaRPr>
          </a:p>
          <a:p>
            <a:pPr indent="0" lvl="0" marL="0" rtl="0" algn="l">
              <a:lnSpc>
                <a:spcPct val="95000"/>
              </a:lnSpc>
              <a:spcBef>
                <a:spcPts val="1200"/>
              </a:spcBef>
              <a:spcAft>
                <a:spcPts val="0"/>
              </a:spcAft>
              <a:buSzPts val="523"/>
              <a:buNone/>
            </a:pPr>
            <a:r>
              <a:rPr lang="en-GB" sz="1954">
                <a:solidFill>
                  <a:srgbClr val="000000"/>
                </a:solidFill>
              </a:rPr>
              <a:t>Angular has RxJS as library(good combination)</a:t>
            </a:r>
            <a:endParaRPr sz="1954">
              <a:solidFill>
                <a:srgbClr val="000000"/>
              </a:solidFill>
            </a:endParaRPr>
          </a:p>
          <a:p>
            <a:pPr indent="0" lvl="0" marL="0" rtl="0" algn="l">
              <a:lnSpc>
                <a:spcPct val="95000"/>
              </a:lnSpc>
              <a:spcBef>
                <a:spcPts val="1200"/>
              </a:spcBef>
              <a:spcAft>
                <a:spcPts val="0"/>
              </a:spcAft>
              <a:buSzPts val="523"/>
              <a:buNone/>
            </a:pPr>
            <a:r>
              <a:rPr lang="en-GB" sz="1954">
                <a:solidFill>
                  <a:srgbClr val="000000"/>
                </a:solidFill>
              </a:rPr>
              <a:t>Event driven programming</a:t>
            </a:r>
            <a:endParaRPr sz="1954">
              <a:solidFill>
                <a:srgbClr val="000000"/>
              </a:solidFill>
            </a:endParaRPr>
          </a:p>
          <a:p>
            <a:pPr indent="0" lvl="0" marL="0" rtl="0" algn="l">
              <a:lnSpc>
                <a:spcPct val="95000"/>
              </a:lnSpc>
              <a:spcBef>
                <a:spcPts val="1200"/>
              </a:spcBef>
              <a:spcAft>
                <a:spcPts val="1200"/>
              </a:spcAft>
              <a:buSzPts val="523"/>
              <a:buNone/>
            </a:pPr>
            <a:r>
              <a:t/>
            </a:r>
            <a:endParaRPr sz="1954">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623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5000"/>
              </a:lnSpc>
              <a:spcBef>
                <a:spcPts val="0"/>
              </a:spcBef>
              <a:spcAft>
                <a:spcPts val="1200"/>
              </a:spcAft>
              <a:buClr>
                <a:schemeClr val="dk1"/>
              </a:buClr>
              <a:buSzPct val="40252"/>
              <a:buFont typeface="Arial"/>
              <a:buNone/>
            </a:pPr>
            <a:r>
              <a:rPr lang="en-GB" sz="2732">
                <a:solidFill>
                  <a:srgbClr val="000000"/>
                </a:solidFill>
              </a:rPr>
              <a:t>RxJS is used in combination with</a:t>
            </a:r>
            <a:r>
              <a:rPr lang="en-GB" sz="2732">
                <a:solidFill>
                  <a:schemeClr val="dk2"/>
                </a:solidFill>
              </a:rPr>
              <a:t> </a:t>
            </a:r>
            <a:r>
              <a:rPr b="1" lang="en-GB" sz="2732">
                <a:solidFill>
                  <a:schemeClr val="dk2"/>
                </a:solidFill>
              </a:rPr>
              <a:t>frontend</a:t>
            </a:r>
            <a:r>
              <a:rPr lang="en-GB" sz="2732">
                <a:solidFill>
                  <a:schemeClr val="dk2"/>
                </a:solidFill>
              </a:rPr>
              <a:t> </a:t>
            </a:r>
            <a:r>
              <a:rPr lang="en-GB" sz="2732">
                <a:solidFill>
                  <a:srgbClr val="000000"/>
                </a:solidFill>
              </a:rPr>
              <a:t>technologies</a:t>
            </a:r>
            <a:endParaRPr sz="3577">
              <a:solidFill>
                <a:srgbClr val="000000"/>
              </a:solidFill>
            </a:endParaRPr>
          </a:p>
        </p:txBody>
      </p:sp>
      <p:sp>
        <p:nvSpPr>
          <p:cNvPr id="141" name="Google Shape;141;p27"/>
          <p:cNvSpPr txBox="1"/>
          <p:nvPr>
            <p:ph idx="1" type="body"/>
          </p:nvPr>
        </p:nvSpPr>
        <p:spPr>
          <a:xfrm>
            <a:off x="537250" y="926900"/>
            <a:ext cx="8034300" cy="4139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100"/>
              <a:buNone/>
            </a:pPr>
            <a:r>
              <a:rPr b="1" lang="en-GB" sz="1754">
                <a:solidFill>
                  <a:srgbClr val="000000"/>
                </a:solidFill>
              </a:rPr>
              <a:t>RxJS </a:t>
            </a:r>
            <a:r>
              <a:rPr lang="en-GB" sz="1754">
                <a:solidFill>
                  <a:srgbClr val="000000"/>
                </a:solidFill>
              </a:rPr>
              <a:t>is widely used in combination with other frontend technologies to manage asynchronous operations, handle data streams, and create responsive user interfaces.</a:t>
            </a:r>
            <a:r>
              <a:rPr b="1" lang="en-GB" sz="1754">
                <a:solidFill>
                  <a:srgbClr val="000000"/>
                </a:solidFill>
              </a:rPr>
              <a:t> </a:t>
            </a:r>
            <a:endParaRPr sz="1754">
              <a:solidFill>
                <a:srgbClr val="000000"/>
              </a:solidFill>
            </a:endParaRPr>
          </a:p>
          <a:p>
            <a:pPr indent="0" lvl="0" marL="0" rtl="0" algn="l">
              <a:lnSpc>
                <a:spcPct val="95000"/>
              </a:lnSpc>
              <a:spcBef>
                <a:spcPts val="1200"/>
              </a:spcBef>
              <a:spcAft>
                <a:spcPts val="0"/>
              </a:spcAft>
              <a:buSzPts val="1100"/>
              <a:buNone/>
            </a:pPr>
            <a:r>
              <a:rPr b="1" lang="en-GB" sz="1954">
                <a:solidFill>
                  <a:srgbClr val="000000"/>
                </a:solidFill>
              </a:rPr>
              <a:t>Angular </a:t>
            </a:r>
            <a:endParaRPr b="1" sz="1954">
              <a:solidFill>
                <a:srgbClr val="000000"/>
              </a:solidFill>
            </a:endParaRPr>
          </a:p>
          <a:p>
            <a:pPr indent="0" lvl="0" marL="450000" rtl="0" algn="l">
              <a:lnSpc>
                <a:spcPct val="95000"/>
              </a:lnSpc>
              <a:spcBef>
                <a:spcPts val="1200"/>
              </a:spcBef>
              <a:spcAft>
                <a:spcPts val="0"/>
              </a:spcAft>
              <a:buSzPts val="1100"/>
              <a:buNone/>
            </a:pPr>
            <a:r>
              <a:rPr lang="en-GB" sz="1555">
                <a:solidFill>
                  <a:srgbClr val="000000"/>
                </a:solidFill>
              </a:rPr>
              <a:t>Angular is a frontend framework for building dynamic web applications.</a:t>
            </a:r>
            <a:endParaRPr sz="1555">
              <a:solidFill>
                <a:srgbClr val="000000"/>
              </a:solidFill>
            </a:endParaRPr>
          </a:p>
          <a:p>
            <a:pPr indent="0" lvl="0" marL="450000" rtl="0" algn="l">
              <a:lnSpc>
                <a:spcPct val="95000"/>
              </a:lnSpc>
              <a:spcBef>
                <a:spcPts val="1200"/>
              </a:spcBef>
              <a:spcAft>
                <a:spcPts val="0"/>
              </a:spcAft>
              <a:buSzPts val="1100"/>
              <a:buNone/>
            </a:pPr>
            <a:r>
              <a:rPr lang="en-GB" sz="1555">
                <a:solidFill>
                  <a:srgbClr val="000000"/>
                </a:solidFill>
              </a:rPr>
              <a:t>It has built-in support for RxJS.</a:t>
            </a:r>
            <a:endParaRPr sz="1555">
              <a:solidFill>
                <a:srgbClr val="000000"/>
              </a:solidFill>
            </a:endParaRPr>
          </a:p>
          <a:p>
            <a:pPr indent="0" lvl="0" marL="450000" rtl="0" algn="l">
              <a:lnSpc>
                <a:spcPct val="95000"/>
              </a:lnSpc>
              <a:spcBef>
                <a:spcPts val="1200"/>
              </a:spcBef>
              <a:spcAft>
                <a:spcPts val="0"/>
              </a:spcAft>
              <a:buSzPts val="1100"/>
              <a:buNone/>
            </a:pPr>
            <a:r>
              <a:rPr lang="en-GB" sz="1555">
                <a:solidFill>
                  <a:srgbClr val="000000"/>
                </a:solidFill>
              </a:rPr>
              <a:t>It is easy to integrate observables and leverage reactive programming in various parts of application.</a:t>
            </a:r>
            <a:endParaRPr sz="1555">
              <a:solidFill>
                <a:srgbClr val="000000"/>
              </a:solidFill>
            </a:endParaRPr>
          </a:p>
          <a:p>
            <a:pPr indent="0" lvl="0" marL="450000" rtl="0" algn="l">
              <a:lnSpc>
                <a:spcPct val="95000"/>
              </a:lnSpc>
              <a:spcBef>
                <a:spcPts val="1200"/>
              </a:spcBef>
              <a:spcAft>
                <a:spcPts val="0"/>
              </a:spcAft>
              <a:buSzPts val="1100"/>
              <a:buNone/>
            </a:pPr>
            <a:r>
              <a:rPr lang="en-GB" sz="1555">
                <a:solidFill>
                  <a:srgbClr val="000000"/>
                </a:solidFill>
              </a:rPr>
              <a:t>Angular uses RxJS for handling data flows, event handling, and managing asynchronous operations.</a:t>
            </a:r>
            <a:endParaRPr sz="1555">
              <a:solidFill>
                <a:srgbClr val="000000"/>
              </a:solidFill>
            </a:endParaRPr>
          </a:p>
          <a:p>
            <a:pPr indent="0" lvl="0" marL="0" rtl="0" algn="l">
              <a:lnSpc>
                <a:spcPct val="95000"/>
              </a:lnSpc>
              <a:spcBef>
                <a:spcPts val="1200"/>
              </a:spcBef>
              <a:spcAft>
                <a:spcPts val="0"/>
              </a:spcAft>
              <a:buSzPts val="1100"/>
              <a:buNone/>
            </a:pPr>
            <a:r>
              <a:t/>
            </a:r>
            <a:endParaRPr sz="1954">
              <a:solidFill>
                <a:srgbClr val="000000"/>
              </a:solidFill>
            </a:endParaRPr>
          </a:p>
          <a:p>
            <a:pPr indent="0" lvl="0" marL="0" rtl="0" algn="l">
              <a:lnSpc>
                <a:spcPct val="95000"/>
              </a:lnSpc>
              <a:spcBef>
                <a:spcPts val="1200"/>
              </a:spcBef>
              <a:spcAft>
                <a:spcPts val="0"/>
              </a:spcAft>
              <a:buSzPts val="523"/>
              <a:buNone/>
            </a:pPr>
            <a:r>
              <a:t/>
            </a:r>
            <a:endParaRPr sz="1954">
              <a:solidFill>
                <a:srgbClr val="000000"/>
              </a:solidFill>
            </a:endParaRPr>
          </a:p>
          <a:p>
            <a:pPr indent="0" lvl="0" marL="0" rtl="0" algn="l">
              <a:lnSpc>
                <a:spcPct val="95000"/>
              </a:lnSpc>
              <a:spcBef>
                <a:spcPts val="1200"/>
              </a:spcBef>
              <a:spcAft>
                <a:spcPts val="1200"/>
              </a:spcAft>
              <a:buSzPts val="523"/>
              <a:buNone/>
            </a:pPr>
            <a:r>
              <a:t/>
            </a:r>
            <a:endParaRPr sz="855"/>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623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5000"/>
              </a:lnSpc>
              <a:spcBef>
                <a:spcPts val="0"/>
              </a:spcBef>
              <a:spcAft>
                <a:spcPts val="1200"/>
              </a:spcAft>
              <a:buClr>
                <a:schemeClr val="dk1"/>
              </a:buClr>
              <a:buSzPct val="40252"/>
              <a:buFont typeface="Arial"/>
              <a:buNone/>
            </a:pPr>
            <a:r>
              <a:rPr lang="en-GB" sz="2732">
                <a:solidFill>
                  <a:srgbClr val="000000"/>
                </a:solidFill>
              </a:rPr>
              <a:t>RxJS is used in combination with</a:t>
            </a:r>
            <a:r>
              <a:rPr lang="en-GB" sz="2732">
                <a:solidFill>
                  <a:schemeClr val="dk2"/>
                </a:solidFill>
              </a:rPr>
              <a:t> </a:t>
            </a:r>
            <a:r>
              <a:rPr b="1" lang="en-GB" sz="2732">
                <a:solidFill>
                  <a:schemeClr val="dk2"/>
                </a:solidFill>
              </a:rPr>
              <a:t>backend</a:t>
            </a:r>
            <a:r>
              <a:rPr lang="en-GB" sz="2732">
                <a:solidFill>
                  <a:schemeClr val="dk2"/>
                </a:solidFill>
              </a:rPr>
              <a:t> </a:t>
            </a:r>
            <a:r>
              <a:rPr lang="en-GB" sz="2732">
                <a:solidFill>
                  <a:srgbClr val="000000"/>
                </a:solidFill>
              </a:rPr>
              <a:t>technologies</a:t>
            </a:r>
            <a:endParaRPr sz="3577">
              <a:solidFill>
                <a:srgbClr val="000000"/>
              </a:solidFill>
            </a:endParaRPr>
          </a:p>
        </p:txBody>
      </p:sp>
      <p:sp>
        <p:nvSpPr>
          <p:cNvPr id="147" name="Google Shape;147;p28"/>
          <p:cNvSpPr txBox="1"/>
          <p:nvPr>
            <p:ph idx="1" type="body"/>
          </p:nvPr>
        </p:nvSpPr>
        <p:spPr>
          <a:xfrm>
            <a:off x="537250" y="926900"/>
            <a:ext cx="8034300" cy="4139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100"/>
              <a:buNone/>
            </a:pPr>
            <a:r>
              <a:t/>
            </a:r>
            <a:endParaRPr b="1" sz="1954">
              <a:solidFill>
                <a:srgbClr val="000000"/>
              </a:solidFill>
            </a:endParaRPr>
          </a:p>
          <a:p>
            <a:pPr indent="0" lvl="0" marL="0" rtl="0" algn="l">
              <a:lnSpc>
                <a:spcPct val="95000"/>
              </a:lnSpc>
              <a:spcBef>
                <a:spcPts val="1200"/>
              </a:spcBef>
              <a:spcAft>
                <a:spcPts val="0"/>
              </a:spcAft>
              <a:buSzPts val="1100"/>
              <a:buNone/>
            </a:pPr>
            <a:r>
              <a:rPr b="1" lang="en-GB" sz="1954">
                <a:solidFill>
                  <a:srgbClr val="000000"/>
                </a:solidFill>
              </a:rPr>
              <a:t>node.js</a:t>
            </a:r>
            <a:endParaRPr sz="1954">
              <a:solidFill>
                <a:srgbClr val="000000"/>
              </a:solidFill>
            </a:endParaRPr>
          </a:p>
          <a:p>
            <a:pPr indent="0" lvl="0" marL="0" rtl="0" algn="l">
              <a:lnSpc>
                <a:spcPct val="95000"/>
              </a:lnSpc>
              <a:spcBef>
                <a:spcPts val="1200"/>
              </a:spcBef>
              <a:spcAft>
                <a:spcPts val="0"/>
              </a:spcAft>
              <a:buSzPts val="1100"/>
              <a:buNone/>
            </a:pPr>
            <a:r>
              <a:t/>
            </a:r>
            <a:endParaRPr sz="1555">
              <a:solidFill>
                <a:srgbClr val="000000"/>
              </a:solidFill>
            </a:endParaRPr>
          </a:p>
          <a:p>
            <a:pPr indent="0" lvl="0" marL="0" rtl="0" algn="l">
              <a:lnSpc>
                <a:spcPct val="95000"/>
              </a:lnSpc>
              <a:spcBef>
                <a:spcPts val="1200"/>
              </a:spcBef>
              <a:spcAft>
                <a:spcPts val="0"/>
              </a:spcAft>
              <a:buSzPts val="1100"/>
              <a:buNone/>
            </a:pPr>
            <a:r>
              <a:rPr lang="en-GB" sz="1555">
                <a:solidFill>
                  <a:srgbClr val="000000"/>
                </a:solidFill>
              </a:rPr>
              <a:t>RxJS can be used in backend development with Node.js. RxJS can be used to manage asynchronous operations, handle streams of data from sources like databases or APIs, and build reactive server-side</a:t>
            </a:r>
            <a:endParaRPr sz="1954">
              <a:solidFill>
                <a:srgbClr val="000000"/>
              </a:solidFill>
            </a:endParaRPr>
          </a:p>
          <a:p>
            <a:pPr indent="0" lvl="0" marL="0" rtl="0" algn="l">
              <a:lnSpc>
                <a:spcPct val="95000"/>
              </a:lnSpc>
              <a:spcBef>
                <a:spcPts val="1200"/>
              </a:spcBef>
              <a:spcAft>
                <a:spcPts val="0"/>
              </a:spcAft>
              <a:buSzPts val="1100"/>
              <a:buNone/>
            </a:pPr>
            <a:r>
              <a:t/>
            </a:r>
            <a:endParaRPr sz="1200">
              <a:solidFill>
                <a:srgbClr val="000000"/>
              </a:solidFill>
            </a:endParaRPr>
          </a:p>
          <a:p>
            <a:pPr indent="0" lvl="0" marL="0" rtl="0" algn="l">
              <a:lnSpc>
                <a:spcPct val="95000"/>
              </a:lnSpc>
              <a:spcBef>
                <a:spcPts val="1200"/>
              </a:spcBef>
              <a:spcAft>
                <a:spcPts val="0"/>
              </a:spcAft>
              <a:buSzPts val="1100"/>
              <a:buNone/>
            </a:pPr>
            <a:r>
              <a:t/>
            </a:r>
            <a:endParaRPr sz="1954">
              <a:solidFill>
                <a:srgbClr val="000000"/>
              </a:solidFill>
            </a:endParaRPr>
          </a:p>
          <a:p>
            <a:pPr indent="0" lvl="0" marL="0" rtl="0" algn="l">
              <a:lnSpc>
                <a:spcPct val="95000"/>
              </a:lnSpc>
              <a:spcBef>
                <a:spcPts val="1200"/>
              </a:spcBef>
              <a:spcAft>
                <a:spcPts val="0"/>
              </a:spcAft>
              <a:buSzPts val="523"/>
              <a:buNone/>
            </a:pPr>
            <a:r>
              <a:t/>
            </a:r>
            <a:endParaRPr sz="1954">
              <a:solidFill>
                <a:srgbClr val="000000"/>
              </a:solidFill>
            </a:endParaRPr>
          </a:p>
          <a:p>
            <a:pPr indent="0" lvl="0" marL="0" rtl="0" algn="l">
              <a:lnSpc>
                <a:spcPct val="95000"/>
              </a:lnSpc>
              <a:spcBef>
                <a:spcPts val="1200"/>
              </a:spcBef>
              <a:spcAft>
                <a:spcPts val="1200"/>
              </a:spcAft>
              <a:buSzPts val="523"/>
              <a:buNone/>
            </a:pPr>
            <a:r>
              <a:t/>
            </a:r>
            <a:endParaRPr sz="855"/>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623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5000"/>
              </a:lnSpc>
              <a:spcBef>
                <a:spcPts val="0"/>
              </a:spcBef>
              <a:spcAft>
                <a:spcPts val="1200"/>
              </a:spcAft>
              <a:buNone/>
            </a:pPr>
            <a:r>
              <a:rPr lang="en-GB" sz="2732">
                <a:solidFill>
                  <a:schemeClr val="dk2"/>
                </a:solidFill>
              </a:rPr>
              <a:t>Data stream </a:t>
            </a:r>
            <a:endParaRPr sz="3577"/>
          </a:p>
        </p:txBody>
      </p:sp>
      <p:sp>
        <p:nvSpPr>
          <p:cNvPr id="153" name="Google Shape;153;p29"/>
          <p:cNvSpPr txBox="1"/>
          <p:nvPr>
            <p:ph idx="1" type="body"/>
          </p:nvPr>
        </p:nvSpPr>
        <p:spPr>
          <a:xfrm>
            <a:off x="537250" y="926900"/>
            <a:ext cx="8034300" cy="4139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b="1" lang="en-GB" sz="1954">
                <a:solidFill>
                  <a:srgbClr val="000000"/>
                </a:solidFill>
              </a:rPr>
              <a:t>What is a Data stream?</a:t>
            </a:r>
            <a:endParaRPr b="1" sz="1954">
              <a:solidFill>
                <a:srgbClr val="000000"/>
              </a:solidFill>
            </a:endParaRPr>
          </a:p>
          <a:p>
            <a:pPr indent="457200" lvl="0" marL="0" rtl="0" algn="l">
              <a:lnSpc>
                <a:spcPct val="95000"/>
              </a:lnSpc>
              <a:spcBef>
                <a:spcPts val="1200"/>
              </a:spcBef>
              <a:spcAft>
                <a:spcPts val="0"/>
              </a:spcAft>
              <a:buSzPts val="1100"/>
              <a:buNone/>
            </a:pPr>
            <a:r>
              <a:rPr lang="en-GB" sz="1954">
                <a:solidFill>
                  <a:srgbClr val="000000"/>
                </a:solidFill>
              </a:rPr>
              <a:t>Events happening one after another over a time</a:t>
            </a:r>
            <a:endParaRPr sz="1954">
              <a:solidFill>
                <a:srgbClr val="000000"/>
              </a:solidFill>
            </a:endParaRPr>
          </a:p>
          <a:p>
            <a:pPr indent="0" lvl="0" marL="457200" rtl="0" algn="l">
              <a:lnSpc>
                <a:spcPct val="95000"/>
              </a:lnSpc>
              <a:spcBef>
                <a:spcPts val="1200"/>
              </a:spcBef>
              <a:spcAft>
                <a:spcPts val="0"/>
              </a:spcAft>
              <a:buClr>
                <a:schemeClr val="dk1"/>
              </a:buClr>
              <a:buSzPts val="1100"/>
              <a:buFont typeface="Arial"/>
              <a:buNone/>
            </a:pPr>
            <a:r>
              <a:rPr lang="en-GB" sz="1954">
                <a:solidFill>
                  <a:schemeClr val="dk1"/>
                </a:solidFill>
              </a:rPr>
              <a:t>example : group of people chatting, shopping cart application of an e-commerce site</a:t>
            </a:r>
            <a:endParaRPr sz="1954">
              <a:solidFill>
                <a:srgbClr val="000000"/>
              </a:solidFill>
            </a:endParaRPr>
          </a:p>
          <a:p>
            <a:pPr indent="0" lvl="0" marL="0" rtl="0" algn="l">
              <a:lnSpc>
                <a:spcPct val="95000"/>
              </a:lnSpc>
              <a:spcBef>
                <a:spcPts val="1200"/>
              </a:spcBef>
              <a:spcAft>
                <a:spcPts val="0"/>
              </a:spcAft>
              <a:buClr>
                <a:schemeClr val="dk1"/>
              </a:buClr>
              <a:buSzPts val="1100"/>
              <a:buFont typeface="Arial"/>
              <a:buNone/>
            </a:pPr>
            <a:r>
              <a:t/>
            </a:r>
            <a:endParaRPr sz="1200">
              <a:solidFill>
                <a:srgbClr val="000000"/>
              </a:solidFill>
            </a:endParaRPr>
          </a:p>
          <a:p>
            <a:pPr indent="0" lvl="0" marL="0" rtl="0" algn="l">
              <a:lnSpc>
                <a:spcPct val="95000"/>
              </a:lnSpc>
              <a:spcBef>
                <a:spcPts val="1200"/>
              </a:spcBef>
              <a:spcAft>
                <a:spcPts val="0"/>
              </a:spcAft>
              <a:buClr>
                <a:schemeClr val="dk1"/>
              </a:buClr>
              <a:buSzPts val="1100"/>
              <a:buFont typeface="Arial"/>
              <a:buNone/>
            </a:pPr>
            <a:r>
              <a:t/>
            </a:r>
            <a:endParaRPr sz="1954">
              <a:solidFill>
                <a:srgbClr val="000000"/>
              </a:solidFill>
            </a:endParaRPr>
          </a:p>
          <a:p>
            <a:pPr indent="0" lvl="0" marL="0" rtl="0" algn="l">
              <a:lnSpc>
                <a:spcPct val="95000"/>
              </a:lnSpc>
              <a:spcBef>
                <a:spcPts val="1200"/>
              </a:spcBef>
              <a:spcAft>
                <a:spcPts val="0"/>
              </a:spcAft>
              <a:buSzPts val="523"/>
              <a:buNone/>
            </a:pPr>
            <a:r>
              <a:t/>
            </a:r>
            <a:endParaRPr sz="1954">
              <a:solidFill>
                <a:srgbClr val="000000"/>
              </a:solidFill>
            </a:endParaRPr>
          </a:p>
          <a:p>
            <a:pPr indent="0" lvl="0" marL="0" rtl="0" algn="l">
              <a:lnSpc>
                <a:spcPct val="95000"/>
              </a:lnSpc>
              <a:spcBef>
                <a:spcPts val="1200"/>
              </a:spcBef>
              <a:spcAft>
                <a:spcPts val="1200"/>
              </a:spcAft>
              <a:buSzPts val="523"/>
              <a:buNone/>
            </a:pPr>
            <a:r>
              <a:t/>
            </a:r>
            <a:endParaRPr sz="855"/>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623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5000"/>
              </a:lnSpc>
              <a:spcBef>
                <a:spcPts val="0"/>
              </a:spcBef>
              <a:spcAft>
                <a:spcPts val="1200"/>
              </a:spcAft>
              <a:buNone/>
            </a:pPr>
            <a:r>
              <a:rPr lang="en-GB" sz="2732">
                <a:solidFill>
                  <a:schemeClr val="dk2"/>
                </a:solidFill>
              </a:rPr>
              <a:t>Observable</a:t>
            </a:r>
            <a:endParaRPr sz="3577"/>
          </a:p>
        </p:txBody>
      </p:sp>
      <p:sp>
        <p:nvSpPr>
          <p:cNvPr id="159" name="Google Shape;159;p30"/>
          <p:cNvSpPr txBox="1"/>
          <p:nvPr>
            <p:ph idx="1" type="body"/>
          </p:nvPr>
        </p:nvSpPr>
        <p:spPr>
          <a:xfrm>
            <a:off x="537250" y="926900"/>
            <a:ext cx="8034300" cy="4139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b="1" lang="en-GB" sz="1954">
                <a:solidFill>
                  <a:srgbClr val="000000"/>
                </a:solidFill>
              </a:rPr>
              <a:t>What is observable?</a:t>
            </a:r>
            <a:r>
              <a:rPr lang="en-GB" sz="1954">
                <a:solidFill>
                  <a:schemeClr val="dk1"/>
                </a:solidFill>
              </a:rPr>
              <a:t>Continuous data stream is coming. This is observable. Observable emit data over a period of time</a:t>
            </a:r>
            <a:endParaRPr sz="1954">
              <a:solidFill>
                <a:schemeClr val="dk1"/>
              </a:solidFill>
            </a:endParaRPr>
          </a:p>
          <a:p>
            <a:pPr indent="0" lvl="0" marL="0" rtl="0" algn="l">
              <a:lnSpc>
                <a:spcPct val="95000"/>
              </a:lnSpc>
              <a:spcBef>
                <a:spcPts val="1200"/>
              </a:spcBef>
              <a:spcAft>
                <a:spcPts val="0"/>
              </a:spcAft>
              <a:buClr>
                <a:schemeClr val="dk1"/>
              </a:buClr>
              <a:buSzPts val="1100"/>
              <a:buFont typeface="Arial"/>
              <a:buNone/>
            </a:pPr>
            <a:r>
              <a:rPr lang="en-GB" sz="1954">
                <a:solidFill>
                  <a:schemeClr val="dk1"/>
                </a:solidFill>
              </a:rPr>
              <a:t>Observable is a stream</a:t>
            </a:r>
            <a:endParaRPr sz="1954">
              <a:solidFill>
                <a:schemeClr val="dk1"/>
              </a:solidFill>
            </a:endParaRPr>
          </a:p>
          <a:p>
            <a:pPr indent="0" lvl="0" marL="0" rtl="0" algn="l">
              <a:lnSpc>
                <a:spcPct val="95000"/>
              </a:lnSpc>
              <a:spcBef>
                <a:spcPts val="1200"/>
              </a:spcBef>
              <a:spcAft>
                <a:spcPts val="0"/>
              </a:spcAft>
              <a:buClr>
                <a:schemeClr val="dk1"/>
              </a:buClr>
              <a:buSzPts val="1100"/>
              <a:buFont typeface="Arial"/>
              <a:buNone/>
            </a:pPr>
            <a:r>
              <a:rPr lang="en-GB" sz="1954">
                <a:solidFill>
                  <a:schemeClr val="dk1"/>
                </a:solidFill>
              </a:rPr>
              <a:t>Observables emit</a:t>
            </a:r>
            <a:endParaRPr sz="1954">
              <a:solidFill>
                <a:schemeClr val="dk1"/>
              </a:solidFill>
            </a:endParaRPr>
          </a:p>
          <a:p>
            <a:pPr indent="457200" lvl="0" marL="0" rtl="0" algn="l">
              <a:lnSpc>
                <a:spcPct val="95000"/>
              </a:lnSpc>
              <a:spcBef>
                <a:spcPts val="1200"/>
              </a:spcBef>
              <a:spcAft>
                <a:spcPts val="0"/>
              </a:spcAft>
              <a:buClr>
                <a:schemeClr val="dk1"/>
              </a:buClr>
              <a:buSzPts val="1100"/>
              <a:buFont typeface="Arial"/>
              <a:buNone/>
            </a:pPr>
            <a:r>
              <a:rPr lang="en-GB" sz="1954">
                <a:solidFill>
                  <a:srgbClr val="000000"/>
                </a:solidFill>
              </a:rPr>
              <a:t>RxJS is a core piece of Data stream</a:t>
            </a:r>
            <a:endParaRPr sz="1954">
              <a:solidFill>
                <a:srgbClr val="000000"/>
              </a:solidFill>
            </a:endParaRPr>
          </a:p>
          <a:p>
            <a:pPr indent="457200" lvl="0" marL="457200" rtl="0" algn="l">
              <a:lnSpc>
                <a:spcPct val="95000"/>
              </a:lnSpc>
              <a:spcBef>
                <a:spcPts val="1200"/>
              </a:spcBef>
              <a:spcAft>
                <a:spcPts val="0"/>
              </a:spcAft>
              <a:buClr>
                <a:schemeClr val="dk1"/>
              </a:buClr>
              <a:buSzPts val="1100"/>
              <a:buFont typeface="Arial"/>
              <a:buNone/>
            </a:pPr>
            <a:r>
              <a:rPr lang="en-GB" sz="1200">
                <a:solidFill>
                  <a:schemeClr val="accent1"/>
                </a:solidFill>
              </a:rPr>
              <a:t>Ecomm shopping cart application, user places order</a:t>
            </a:r>
            <a:endParaRPr sz="1200">
              <a:solidFill>
                <a:schemeClr val="accent1"/>
              </a:solidFill>
            </a:endParaRPr>
          </a:p>
          <a:p>
            <a:pPr indent="457200" lvl="0" marL="457200" rtl="0" algn="l">
              <a:lnSpc>
                <a:spcPct val="95000"/>
              </a:lnSpc>
              <a:spcBef>
                <a:spcPts val="1200"/>
              </a:spcBef>
              <a:spcAft>
                <a:spcPts val="0"/>
              </a:spcAft>
              <a:buClr>
                <a:schemeClr val="dk1"/>
              </a:buClr>
              <a:buSzPts val="1100"/>
              <a:buFont typeface="Arial"/>
              <a:buNone/>
            </a:pPr>
            <a:r>
              <a:rPr lang="en-GB" sz="1200">
                <a:solidFill>
                  <a:schemeClr val="accent1"/>
                </a:solidFill>
              </a:rPr>
              <a:t>Before placing order - status is nothing</a:t>
            </a:r>
            <a:endParaRPr sz="1200">
              <a:solidFill>
                <a:schemeClr val="accent1"/>
              </a:solidFill>
            </a:endParaRPr>
          </a:p>
          <a:p>
            <a:pPr indent="457200" lvl="0" marL="457200" rtl="0" algn="l">
              <a:lnSpc>
                <a:spcPct val="95000"/>
              </a:lnSpc>
              <a:spcBef>
                <a:spcPts val="1200"/>
              </a:spcBef>
              <a:spcAft>
                <a:spcPts val="0"/>
              </a:spcAft>
              <a:buClr>
                <a:schemeClr val="dk1"/>
              </a:buClr>
              <a:buSzPts val="1100"/>
              <a:buFont typeface="Arial"/>
              <a:buNone/>
            </a:pPr>
            <a:r>
              <a:rPr lang="en-GB" sz="1200">
                <a:solidFill>
                  <a:schemeClr val="accent1"/>
                </a:solidFill>
              </a:rPr>
              <a:t>Order will change over time</a:t>
            </a:r>
            <a:endParaRPr sz="1200">
              <a:solidFill>
                <a:schemeClr val="accent1"/>
              </a:solidFill>
            </a:endParaRPr>
          </a:p>
          <a:p>
            <a:pPr indent="457200" lvl="0" marL="457200" rtl="0" algn="l">
              <a:lnSpc>
                <a:spcPct val="95000"/>
              </a:lnSpc>
              <a:spcBef>
                <a:spcPts val="1200"/>
              </a:spcBef>
              <a:spcAft>
                <a:spcPts val="0"/>
              </a:spcAft>
              <a:buClr>
                <a:schemeClr val="dk1"/>
              </a:buClr>
              <a:buSzPts val="1100"/>
              <a:buFont typeface="Arial"/>
              <a:buNone/>
            </a:pPr>
            <a:r>
              <a:rPr lang="en-GB" sz="1200">
                <a:solidFill>
                  <a:schemeClr val="accent1"/>
                </a:solidFill>
              </a:rPr>
              <a:t>This Order status needs to informed to people</a:t>
            </a:r>
            <a:endParaRPr sz="1200">
              <a:solidFill>
                <a:schemeClr val="accent1"/>
              </a:solidFill>
            </a:endParaRPr>
          </a:p>
          <a:p>
            <a:pPr indent="457200" lvl="0" marL="457200" rtl="0" algn="l">
              <a:lnSpc>
                <a:spcPct val="95000"/>
              </a:lnSpc>
              <a:spcBef>
                <a:spcPts val="1200"/>
              </a:spcBef>
              <a:spcAft>
                <a:spcPts val="0"/>
              </a:spcAft>
              <a:buClr>
                <a:schemeClr val="dk1"/>
              </a:buClr>
              <a:buSzPts val="1100"/>
              <a:buFont typeface="Arial"/>
              <a:buNone/>
            </a:pPr>
            <a:r>
              <a:rPr lang="en-GB" sz="1200">
                <a:solidFill>
                  <a:schemeClr val="accent1"/>
                </a:solidFill>
              </a:rPr>
              <a:t>The data is continuously changing</a:t>
            </a:r>
            <a:endParaRPr sz="1200">
              <a:solidFill>
                <a:schemeClr val="accent1"/>
              </a:solidFill>
            </a:endParaRPr>
          </a:p>
          <a:p>
            <a:pPr indent="0" lvl="0" marL="0" rtl="0" algn="l">
              <a:lnSpc>
                <a:spcPct val="95000"/>
              </a:lnSpc>
              <a:spcBef>
                <a:spcPts val="1200"/>
              </a:spcBef>
              <a:spcAft>
                <a:spcPts val="0"/>
              </a:spcAft>
              <a:buClr>
                <a:schemeClr val="dk1"/>
              </a:buClr>
              <a:buSzPts val="1100"/>
              <a:buFont typeface="Arial"/>
              <a:buNone/>
            </a:pPr>
            <a:r>
              <a:t/>
            </a:r>
            <a:endParaRPr sz="1200">
              <a:solidFill>
                <a:srgbClr val="000000"/>
              </a:solidFill>
            </a:endParaRPr>
          </a:p>
          <a:p>
            <a:pPr indent="0" lvl="0" marL="0" rtl="0" algn="l">
              <a:lnSpc>
                <a:spcPct val="95000"/>
              </a:lnSpc>
              <a:spcBef>
                <a:spcPts val="1200"/>
              </a:spcBef>
              <a:spcAft>
                <a:spcPts val="0"/>
              </a:spcAft>
              <a:buClr>
                <a:schemeClr val="dk1"/>
              </a:buClr>
              <a:buSzPts val="1100"/>
              <a:buFont typeface="Arial"/>
              <a:buNone/>
            </a:pPr>
            <a:r>
              <a:t/>
            </a:r>
            <a:endParaRPr sz="1954">
              <a:solidFill>
                <a:srgbClr val="000000"/>
              </a:solidFill>
            </a:endParaRPr>
          </a:p>
          <a:p>
            <a:pPr indent="0" lvl="0" marL="0" rtl="0" algn="l">
              <a:lnSpc>
                <a:spcPct val="95000"/>
              </a:lnSpc>
              <a:spcBef>
                <a:spcPts val="1200"/>
              </a:spcBef>
              <a:spcAft>
                <a:spcPts val="0"/>
              </a:spcAft>
              <a:buSzPts val="523"/>
              <a:buNone/>
            </a:pPr>
            <a:r>
              <a:t/>
            </a:r>
            <a:endParaRPr sz="1954">
              <a:solidFill>
                <a:srgbClr val="000000"/>
              </a:solidFill>
            </a:endParaRPr>
          </a:p>
          <a:p>
            <a:pPr indent="0" lvl="0" marL="0" rtl="0" algn="l">
              <a:lnSpc>
                <a:spcPct val="95000"/>
              </a:lnSpc>
              <a:spcBef>
                <a:spcPts val="1200"/>
              </a:spcBef>
              <a:spcAft>
                <a:spcPts val="1200"/>
              </a:spcAft>
              <a:buSzPts val="523"/>
              <a:buNone/>
            </a:pPr>
            <a:r>
              <a:t/>
            </a:r>
            <a:endParaRPr sz="855"/>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623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5000"/>
              </a:lnSpc>
              <a:spcBef>
                <a:spcPts val="0"/>
              </a:spcBef>
              <a:spcAft>
                <a:spcPts val="1200"/>
              </a:spcAft>
              <a:buNone/>
            </a:pPr>
            <a:r>
              <a:rPr lang="en-GB" sz="2732">
                <a:solidFill>
                  <a:schemeClr val="dk2"/>
                </a:solidFill>
              </a:rPr>
              <a:t>Promises vs </a:t>
            </a:r>
            <a:r>
              <a:rPr lang="en-GB" sz="2732">
                <a:solidFill>
                  <a:schemeClr val="dk2"/>
                </a:solidFill>
              </a:rPr>
              <a:t>Observable</a:t>
            </a:r>
            <a:endParaRPr sz="3577"/>
          </a:p>
        </p:txBody>
      </p:sp>
      <p:sp>
        <p:nvSpPr>
          <p:cNvPr id="165" name="Google Shape;165;p31"/>
          <p:cNvSpPr txBox="1"/>
          <p:nvPr>
            <p:ph idx="1" type="body"/>
          </p:nvPr>
        </p:nvSpPr>
        <p:spPr>
          <a:xfrm>
            <a:off x="537250" y="926900"/>
            <a:ext cx="8034300" cy="4139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GB" sz="1954">
                <a:solidFill>
                  <a:srgbClr val="FF0000"/>
                </a:solidFill>
              </a:rPr>
              <a:t>Promise vs observables</a:t>
            </a:r>
            <a:endParaRPr sz="1954">
              <a:solidFill>
                <a:srgbClr val="FF0000"/>
              </a:solidFill>
            </a:endParaRPr>
          </a:p>
          <a:p>
            <a:pPr indent="0" lvl="0" marL="0" rtl="0" algn="l">
              <a:lnSpc>
                <a:spcPct val="95000"/>
              </a:lnSpc>
              <a:spcBef>
                <a:spcPts val="1200"/>
              </a:spcBef>
              <a:spcAft>
                <a:spcPts val="0"/>
              </a:spcAft>
              <a:buClr>
                <a:schemeClr val="dk1"/>
              </a:buClr>
              <a:buSzPts val="1100"/>
              <a:buFont typeface="Arial"/>
              <a:buNone/>
            </a:pPr>
            <a:r>
              <a:rPr lang="en-GB" sz="1954">
                <a:solidFill>
                  <a:schemeClr val="dk1"/>
                </a:solidFill>
              </a:rPr>
              <a:t>No ways to cancel promises</a:t>
            </a:r>
            <a:endParaRPr sz="1954">
              <a:solidFill>
                <a:schemeClr val="dk1"/>
              </a:solidFill>
            </a:endParaRPr>
          </a:p>
          <a:p>
            <a:pPr indent="0" lvl="0" marL="0" rtl="0" algn="l">
              <a:lnSpc>
                <a:spcPct val="95000"/>
              </a:lnSpc>
              <a:spcBef>
                <a:spcPts val="1200"/>
              </a:spcBef>
              <a:spcAft>
                <a:spcPts val="0"/>
              </a:spcAft>
              <a:buClr>
                <a:schemeClr val="dk1"/>
              </a:buClr>
              <a:buSzPts val="1100"/>
              <a:buFont typeface="Arial"/>
              <a:buNone/>
            </a:pPr>
            <a:r>
              <a:rPr lang="en-GB" sz="1954">
                <a:solidFill>
                  <a:schemeClr val="dk1"/>
                </a:solidFill>
              </a:rPr>
              <a:t>Promises </a:t>
            </a:r>
            <a:endParaRPr sz="1954">
              <a:solidFill>
                <a:schemeClr val="dk1"/>
              </a:solidFill>
            </a:endParaRPr>
          </a:p>
          <a:p>
            <a:pPr indent="0" lvl="0" marL="0" rtl="0" algn="l">
              <a:lnSpc>
                <a:spcPct val="95000"/>
              </a:lnSpc>
              <a:spcBef>
                <a:spcPts val="1200"/>
              </a:spcBef>
              <a:spcAft>
                <a:spcPts val="0"/>
              </a:spcAft>
              <a:buClr>
                <a:schemeClr val="dk1"/>
              </a:buClr>
              <a:buSzPts val="1100"/>
              <a:buFont typeface="Arial"/>
              <a:buNone/>
            </a:pPr>
            <a:r>
              <a:t/>
            </a:r>
            <a:endParaRPr sz="1200">
              <a:solidFill>
                <a:srgbClr val="000000"/>
              </a:solidFill>
            </a:endParaRPr>
          </a:p>
          <a:p>
            <a:pPr indent="0" lvl="0" marL="0" rtl="0" algn="l">
              <a:lnSpc>
                <a:spcPct val="95000"/>
              </a:lnSpc>
              <a:spcBef>
                <a:spcPts val="1200"/>
              </a:spcBef>
              <a:spcAft>
                <a:spcPts val="0"/>
              </a:spcAft>
              <a:buClr>
                <a:schemeClr val="dk1"/>
              </a:buClr>
              <a:buSzPts val="1100"/>
              <a:buFont typeface="Arial"/>
              <a:buNone/>
            </a:pPr>
            <a:r>
              <a:t/>
            </a:r>
            <a:endParaRPr sz="1954">
              <a:solidFill>
                <a:srgbClr val="000000"/>
              </a:solidFill>
            </a:endParaRPr>
          </a:p>
          <a:p>
            <a:pPr indent="0" lvl="0" marL="0" rtl="0" algn="l">
              <a:lnSpc>
                <a:spcPct val="95000"/>
              </a:lnSpc>
              <a:spcBef>
                <a:spcPts val="1200"/>
              </a:spcBef>
              <a:spcAft>
                <a:spcPts val="0"/>
              </a:spcAft>
              <a:buSzPts val="523"/>
              <a:buNone/>
            </a:pPr>
            <a:r>
              <a:t/>
            </a:r>
            <a:endParaRPr sz="1954">
              <a:solidFill>
                <a:srgbClr val="000000"/>
              </a:solidFill>
            </a:endParaRPr>
          </a:p>
          <a:p>
            <a:pPr indent="0" lvl="0" marL="0" rtl="0" algn="l">
              <a:lnSpc>
                <a:spcPct val="95000"/>
              </a:lnSpc>
              <a:spcBef>
                <a:spcPts val="1200"/>
              </a:spcBef>
              <a:spcAft>
                <a:spcPts val="1200"/>
              </a:spcAft>
              <a:buSzPts val="523"/>
              <a:buNone/>
            </a:pPr>
            <a:r>
              <a:t/>
            </a:r>
            <a:endParaRPr sz="85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623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5000"/>
              </a:lnSpc>
              <a:spcBef>
                <a:spcPts val="0"/>
              </a:spcBef>
              <a:spcAft>
                <a:spcPts val="1200"/>
              </a:spcAft>
              <a:buClr>
                <a:schemeClr val="dk1"/>
              </a:buClr>
              <a:buSzPts val="470"/>
              <a:buFont typeface="Arial"/>
              <a:buNone/>
            </a:pPr>
            <a:r>
              <a:rPr lang="en-GB" sz="2732">
                <a:solidFill>
                  <a:schemeClr val="dk2"/>
                </a:solidFill>
              </a:rPr>
              <a:t>Try this RxJS Hello World Program</a:t>
            </a:r>
            <a:endParaRPr sz="3577"/>
          </a:p>
        </p:txBody>
      </p:sp>
      <p:sp>
        <p:nvSpPr>
          <p:cNvPr id="61" name="Google Shape;61;p14"/>
          <p:cNvSpPr txBox="1"/>
          <p:nvPr>
            <p:ph idx="1" type="body"/>
          </p:nvPr>
        </p:nvSpPr>
        <p:spPr>
          <a:xfrm>
            <a:off x="311700" y="1152475"/>
            <a:ext cx="8520600" cy="3827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523"/>
              <a:buFont typeface="Arial"/>
              <a:buNone/>
            </a:pPr>
            <a:r>
              <a:rPr lang="en-GB" sz="1954">
                <a:solidFill>
                  <a:srgbClr val="000000"/>
                </a:solidFill>
              </a:rPr>
              <a:t>https://www.javatpoint.com/rxjs-first-example</a:t>
            </a:r>
            <a:endParaRPr sz="1954">
              <a:solidFill>
                <a:srgbClr val="000000"/>
              </a:solidFill>
            </a:endParaRPr>
          </a:p>
          <a:p>
            <a:pPr indent="0" lvl="0" marL="0" rtl="0" algn="l">
              <a:lnSpc>
                <a:spcPct val="95000"/>
              </a:lnSpc>
              <a:spcBef>
                <a:spcPts val="1200"/>
              </a:spcBef>
              <a:spcAft>
                <a:spcPts val="1200"/>
              </a:spcAft>
              <a:buSzPts val="523"/>
              <a:buNone/>
            </a:pPr>
            <a:r>
              <a:t/>
            </a:r>
            <a:endParaRPr sz="855"/>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623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5000"/>
              </a:lnSpc>
              <a:spcBef>
                <a:spcPts val="0"/>
              </a:spcBef>
              <a:spcAft>
                <a:spcPts val="1200"/>
              </a:spcAft>
              <a:buNone/>
            </a:pPr>
            <a:r>
              <a:rPr lang="en-GB" sz="2732">
                <a:solidFill>
                  <a:schemeClr val="dk2"/>
                </a:solidFill>
              </a:rPr>
              <a:t>Operators</a:t>
            </a:r>
            <a:endParaRPr sz="3577"/>
          </a:p>
        </p:txBody>
      </p:sp>
      <p:sp>
        <p:nvSpPr>
          <p:cNvPr id="171" name="Google Shape;171;p32"/>
          <p:cNvSpPr txBox="1"/>
          <p:nvPr>
            <p:ph idx="1" type="body"/>
          </p:nvPr>
        </p:nvSpPr>
        <p:spPr>
          <a:xfrm>
            <a:off x="537250" y="926900"/>
            <a:ext cx="8034300" cy="4139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b="1" lang="en-GB" sz="1954">
                <a:solidFill>
                  <a:srgbClr val="000000"/>
                </a:solidFill>
              </a:rPr>
              <a:t>What is operators?</a:t>
            </a:r>
            <a:endParaRPr b="1" sz="1954">
              <a:solidFill>
                <a:srgbClr val="000000"/>
              </a:solidFill>
            </a:endParaRPr>
          </a:p>
          <a:p>
            <a:pPr indent="0" lvl="0" marL="0" rtl="0" algn="l">
              <a:lnSpc>
                <a:spcPct val="95000"/>
              </a:lnSpc>
              <a:spcBef>
                <a:spcPts val="1200"/>
              </a:spcBef>
              <a:spcAft>
                <a:spcPts val="0"/>
              </a:spcAft>
              <a:buClr>
                <a:schemeClr val="dk1"/>
              </a:buClr>
              <a:buSzPts val="1100"/>
              <a:buFont typeface="Arial"/>
              <a:buNone/>
            </a:pPr>
            <a:r>
              <a:rPr b="1" lang="en-GB" sz="1954">
                <a:solidFill>
                  <a:srgbClr val="000000"/>
                </a:solidFill>
              </a:rPr>
              <a:t>Pipeaple operators</a:t>
            </a:r>
            <a:endParaRPr b="1" sz="1954">
              <a:solidFill>
                <a:srgbClr val="000000"/>
              </a:solidFill>
            </a:endParaRPr>
          </a:p>
          <a:p>
            <a:pPr indent="0" lvl="0" marL="0" rtl="0" algn="l">
              <a:lnSpc>
                <a:spcPct val="95000"/>
              </a:lnSpc>
              <a:spcBef>
                <a:spcPts val="1200"/>
              </a:spcBef>
              <a:spcAft>
                <a:spcPts val="0"/>
              </a:spcAft>
              <a:buClr>
                <a:schemeClr val="dk1"/>
              </a:buClr>
              <a:buSzPts val="1100"/>
              <a:buFont typeface="Arial"/>
              <a:buNone/>
            </a:pPr>
            <a:r>
              <a:t/>
            </a:r>
            <a:endParaRPr sz="1954">
              <a:solidFill>
                <a:srgbClr val="000000"/>
              </a:solidFill>
            </a:endParaRPr>
          </a:p>
          <a:p>
            <a:pPr indent="0" lvl="0" marL="0" rtl="0" algn="l">
              <a:lnSpc>
                <a:spcPct val="95000"/>
              </a:lnSpc>
              <a:spcBef>
                <a:spcPts val="1200"/>
              </a:spcBef>
              <a:spcAft>
                <a:spcPts val="0"/>
              </a:spcAft>
              <a:buSzPts val="523"/>
              <a:buNone/>
            </a:pPr>
            <a:r>
              <a:t/>
            </a:r>
            <a:endParaRPr sz="1954">
              <a:solidFill>
                <a:srgbClr val="000000"/>
              </a:solidFill>
            </a:endParaRPr>
          </a:p>
          <a:p>
            <a:pPr indent="0" lvl="0" marL="0" rtl="0" algn="l">
              <a:lnSpc>
                <a:spcPct val="95000"/>
              </a:lnSpc>
              <a:spcBef>
                <a:spcPts val="1200"/>
              </a:spcBef>
              <a:spcAft>
                <a:spcPts val="1200"/>
              </a:spcAft>
              <a:buSzPts val="523"/>
              <a:buNone/>
            </a:pPr>
            <a:r>
              <a:t/>
            </a:r>
            <a:endParaRPr sz="855"/>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623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5000"/>
              </a:lnSpc>
              <a:spcBef>
                <a:spcPts val="0"/>
              </a:spcBef>
              <a:spcAft>
                <a:spcPts val="1200"/>
              </a:spcAft>
              <a:buNone/>
            </a:pPr>
            <a:r>
              <a:rPr lang="en-GB" sz="2732">
                <a:solidFill>
                  <a:schemeClr val="dk2"/>
                </a:solidFill>
              </a:rPr>
              <a:t>Subscribable</a:t>
            </a:r>
            <a:endParaRPr sz="3577"/>
          </a:p>
        </p:txBody>
      </p:sp>
      <p:sp>
        <p:nvSpPr>
          <p:cNvPr id="177" name="Google Shape;177;p33"/>
          <p:cNvSpPr txBox="1"/>
          <p:nvPr>
            <p:ph idx="1" type="body"/>
          </p:nvPr>
        </p:nvSpPr>
        <p:spPr>
          <a:xfrm>
            <a:off x="537250" y="926900"/>
            <a:ext cx="8034300" cy="4139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b="1" lang="en-GB" sz="1954">
                <a:solidFill>
                  <a:srgbClr val="000000"/>
                </a:solidFill>
              </a:rPr>
              <a:t>What is Subscriber?</a:t>
            </a:r>
            <a:endParaRPr b="1" sz="1954">
              <a:solidFill>
                <a:srgbClr val="000000"/>
              </a:solidFill>
            </a:endParaRPr>
          </a:p>
          <a:p>
            <a:pPr indent="0" lvl="0" marL="0" rtl="0" algn="l">
              <a:lnSpc>
                <a:spcPct val="95000"/>
              </a:lnSpc>
              <a:spcBef>
                <a:spcPts val="1200"/>
              </a:spcBef>
              <a:spcAft>
                <a:spcPts val="0"/>
              </a:spcAft>
              <a:buClr>
                <a:schemeClr val="dk1"/>
              </a:buClr>
              <a:buSzPts val="1100"/>
              <a:buFont typeface="Arial"/>
              <a:buNone/>
            </a:pPr>
            <a:r>
              <a:rPr lang="en-GB" sz="1954">
                <a:solidFill>
                  <a:srgbClr val="000000"/>
                </a:solidFill>
              </a:rPr>
              <a:t>Observables don’t do anything unless they are subscribed to</a:t>
            </a:r>
            <a:endParaRPr sz="1954">
              <a:solidFill>
                <a:srgbClr val="000000"/>
              </a:solidFill>
            </a:endParaRPr>
          </a:p>
          <a:p>
            <a:pPr indent="0" lvl="0" marL="0" rtl="0" algn="l">
              <a:lnSpc>
                <a:spcPct val="95000"/>
              </a:lnSpc>
              <a:spcBef>
                <a:spcPts val="1200"/>
              </a:spcBef>
              <a:spcAft>
                <a:spcPts val="0"/>
              </a:spcAft>
              <a:buClr>
                <a:schemeClr val="dk1"/>
              </a:buClr>
              <a:buSzPts val="1100"/>
              <a:buFont typeface="Arial"/>
              <a:buNone/>
            </a:pPr>
            <a:r>
              <a:rPr lang="en-GB" sz="1954">
                <a:solidFill>
                  <a:srgbClr val="000000"/>
                </a:solidFill>
              </a:rPr>
              <a:t>Usecase</a:t>
            </a:r>
            <a:endParaRPr sz="1954">
              <a:solidFill>
                <a:srgbClr val="000000"/>
              </a:solidFill>
            </a:endParaRPr>
          </a:p>
          <a:p>
            <a:pPr indent="0" lvl="0" marL="0" rtl="0" algn="l">
              <a:lnSpc>
                <a:spcPct val="95000"/>
              </a:lnSpc>
              <a:spcBef>
                <a:spcPts val="1200"/>
              </a:spcBef>
              <a:spcAft>
                <a:spcPts val="0"/>
              </a:spcAft>
              <a:buClr>
                <a:schemeClr val="dk1"/>
              </a:buClr>
              <a:buSzPts val="1100"/>
              <a:buFont typeface="Arial"/>
              <a:buNone/>
            </a:pPr>
            <a:r>
              <a:rPr lang="en-GB" sz="1954">
                <a:solidFill>
                  <a:srgbClr val="000000"/>
                </a:solidFill>
              </a:rPr>
              <a:t>You want to take out of the observable</a:t>
            </a:r>
            <a:endParaRPr sz="1954">
              <a:solidFill>
                <a:srgbClr val="000000"/>
              </a:solidFill>
            </a:endParaRPr>
          </a:p>
          <a:p>
            <a:pPr indent="0" lvl="0" marL="0" rtl="0" algn="l">
              <a:lnSpc>
                <a:spcPct val="95000"/>
              </a:lnSpc>
              <a:spcBef>
                <a:spcPts val="1200"/>
              </a:spcBef>
              <a:spcAft>
                <a:spcPts val="0"/>
              </a:spcAft>
              <a:buClr>
                <a:schemeClr val="dk1"/>
              </a:buClr>
              <a:buSzPts val="1100"/>
              <a:buFont typeface="Arial"/>
              <a:buNone/>
            </a:pPr>
            <a:r>
              <a:rPr lang="en-GB" sz="1954">
                <a:solidFill>
                  <a:srgbClr val="000000"/>
                </a:solidFill>
              </a:rPr>
              <a:t>You want to react to the event</a:t>
            </a:r>
            <a:endParaRPr sz="1954">
              <a:solidFill>
                <a:srgbClr val="000000"/>
              </a:solidFill>
            </a:endParaRPr>
          </a:p>
          <a:p>
            <a:pPr indent="0" lvl="0" marL="0" rtl="0" algn="l">
              <a:lnSpc>
                <a:spcPct val="95000"/>
              </a:lnSpc>
              <a:spcBef>
                <a:spcPts val="1200"/>
              </a:spcBef>
              <a:spcAft>
                <a:spcPts val="0"/>
              </a:spcAft>
              <a:buClr>
                <a:schemeClr val="dk1"/>
              </a:buClr>
              <a:buSzPts val="1100"/>
              <a:buFont typeface="Arial"/>
              <a:buNone/>
            </a:pPr>
            <a:r>
              <a:t/>
            </a:r>
            <a:endParaRPr sz="1954">
              <a:solidFill>
                <a:srgbClr val="000000"/>
              </a:solidFill>
            </a:endParaRPr>
          </a:p>
          <a:p>
            <a:pPr indent="0" lvl="0" marL="0" rtl="0" algn="l">
              <a:lnSpc>
                <a:spcPct val="95000"/>
              </a:lnSpc>
              <a:spcBef>
                <a:spcPts val="1200"/>
              </a:spcBef>
              <a:spcAft>
                <a:spcPts val="0"/>
              </a:spcAft>
              <a:buClr>
                <a:schemeClr val="dk1"/>
              </a:buClr>
              <a:buSzPts val="1100"/>
              <a:buFont typeface="Arial"/>
              <a:buNone/>
            </a:pPr>
            <a:r>
              <a:t/>
            </a:r>
            <a:endParaRPr sz="1954">
              <a:solidFill>
                <a:srgbClr val="000000"/>
              </a:solidFill>
            </a:endParaRPr>
          </a:p>
          <a:p>
            <a:pPr indent="0" lvl="0" marL="0" rtl="0" algn="l">
              <a:lnSpc>
                <a:spcPct val="95000"/>
              </a:lnSpc>
              <a:spcBef>
                <a:spcPts val="1200"/>
              </a:spcBef>
              <a:spcAft>
                <a:spcPts val="0"/>
              </a:spcAft>
              <a:buSzPts val="523"/>
              <a:buNone/>
            </a:pPr>
            <a:r>
              <a:t/>
            </a:r>
            <a:endParaRPr sz="1954">
              <a:solidFill>
                <a:srgbClr val="000000"/>
              </a:solidFill>
            </a:endParaRPr>
          </a:p>
          <a:p>
            <a:pPr indent="0" lvl="0" marL="0" rtl="0" algn="l">
              <a:lnSpc>
                <a:spcPct val="95000"/>
              </a:lnSpc>
              <a:spcBef>
                <a:spcPts val="1200"/>
              </a:spcBef>
              <a:spcAft>
                <a:spcPts val="1200"/>
              </a:spcAft>
              <a:buSzPts val="523"/>
              <a:buNone/>
            </a:pPr>
            <a:r>
              <a:t/>
            </a:r>
            <a:endParaRPr sz="855"/>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623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5000"/>
              </a:lnSpc>
              <a:spcBef>
                <a:spcPts val="0"/>
              </a:spcBef>
              <a:spcAft>
                <a:spcPts val="1200"/>
              </a:spcAft>
              <a:buNone/>
            </a:pPr>
            <a:r>
              <a:rPr lang="en-GB" sz="2732">
                <a:solidFill>
                  <a:schemeClr val="dk2"/>
                </a:solidFill>
              </a:rPr>
              <a:t>Subscribable</a:t>
            </a:r>
            <a:endParaRPr sz="3577"/>
          </a:p>
        </p:txBody>
      </p:sp>
      <p:sp>
        <p:nvSpPr>
          <p:cNvPr id="183" name="Google Shape;183;p34"/>
          <p:cNvSpPr txBox="1"/>
          <p:nvPr>
            <p:ph idx="1" type="body"/>
          </p:nvPr>
        </p:nvSpPr>
        <p:spPr>
          <a:xfrm>
            <a:off x="537250" y="926900"/>
            <a:ext cx="8034300" cy="4139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b="1" lang="en-GB" sz="1954">
                <a:solidFill>
                  <a:srgbClr val="000000"/>
                </a:solidFill>
              </a:rPr>
              <a:t>What is Subscriber?</a:t>
            </a:r>
            <a:endParaRPr b="1" sz="1954">
              <a:solidFill>
                <a:srgbClr val="000000"/>
              </a:solidFill>
            </a:endParaRPr>
          </a:p>
          <a:p>
            <a:pPr indent="0" lvl="0" marL="0" rtl="0" algn="l">
              <a:lnSpc>
                <a:spcPct val="95000"/>
              </a:lnSpc>
              <a:spcBef>
                <a:spcPts val="1200"/>
              </a:spcBef>
              <a:spcAft>
                <a:spcPts val="0"/>
              </a:spcAft>
              <a:buClr>
                <a:schemeClr val="dk1"/>
              </a:buClr>
              <a:buSzPts val="1100"/>
              <a:buFont typeface="Arial"/>
              <a:buNone/>
            </a:pPr>
            <a:r>
              <a:rPr lang="en-GB" sz="1954">
                <a:solidFill>
                  <a:srgbClr val="000000"/>
                </a:solidFill>
              </a:rPr>
              <a:t>Observables don’t do anything unless they are subscribed to</a:t>
            </a:r>
            <a:endParaRPr sz="1954">
              <a:solidFill>
                <a:srgbClr val="000000"/>
              </a:solidFill>
            </a:endParaRPr>
          </a:p>
          <a:p>
            <a:pPr indent="0" lvl="0" marL="0" rtl="0" algn="l">
              <a:lnSpc>
                <a:spcPct val="95000"/>
              </a:lnSpc>
              <a:spcBef>
                <a:spcPts val="1200"/>
              </a:spcBef>
              <a:spcAft>
                <a:spcPts val="0"/>
              </a:spcAft>
              <a:buClr>
                <a:schemeClr val="dk1"/>
              </a:buClr>
              <a:buSzPts val="1100"/>
              <a:buFont typeface="Arial"/>
              <a:buNone/>
            </a:pPr>
            <a:r>
              <a:rPr lang="en-GB" sz="1954">
                <a:solidFill>
                  <a:srgbClr val="000000"/>
                </a:solidFill>
              </a:rPr>
              <a:t>Usecase</a:t>
            </a:r>
            <a:endParaRPr sz="1954">
              <a:solidFill>
                <a:srgbClr val="000000"/>
              </a:solidFill>
            </a:endParaRPr>
          </a:p>
          <a:p>
            <a:pPr indent="0" lvl="0" marL="0" rtl="0" algn="l">
              <a:lnSpc>
                <a:spcPct val="95000"/>
              </a:lnSpc>
              <a:spcBef>
                <a:spcPts val="1200"/>
              </a:spcBef>
              <a:spcAft>
                <a:spcPts val="0"/>
              </a:spcAft>
              <a:buClr>
                <a:schemeClr val="dk1"/>
              </a:buClr>
              <a:buSzPts val="1100"/>
              <a:buFont typeface="Arial"/>
              <a:buNone/>
            </a:pPr>
            <a:r>
              <a:rPr lang="en-GB" sz="1954">
                <a:solidFill>
                  <a:srgbClr val="000000"/>
                </a:solidFill>
              </a:rPr>
              <a:t>You want to take out of the observable</a:t>
            </a:r>
            <a:endParaRPr sz="1954">
              <a:solidFill>
                <a:srgbClr val="000000"/>
              </a:solidFill>
            </a:endParaRPr>
          </a:p>
          <a:p>
            <a:pPr indent="0" lvl="0" marL="0" rtl="0" algn="l">
              <a:lnSpc>
                <a:spcPct val="95000"/>
              </a:lnSpc>
              <a:spcBef>
                <a:spcPts val="1200"/>
              </a:spcBef>
              <a:spcAft>
                <a:spcPts val="0"/>
              </a:spcAft>
              <a:buClr>
                <a:schemeClr val="dk1"/>
              </a:buClr>
              <a:buSzPts val="1100"/>
              <a:buFont typeface="Arial"/>
              <a:buNone/>
            </a:pPr>
            <a:r>
              <a:rPr lang="en-GB" sz="1954">
                <a:solidFill>
                  <a:srgbClr val="000000"/>
                </a:solidFill>
              </a:rPr>
              <a:t>You want to react to the event</a:t>
            </a:r>
            <a:endParaRPr sz="1954">
              <a:solidFill>
                <a:srgbClr val="000000"/>
              </a:solidFill>
            </a:endParaRPr>
          </a:p>
          <a:p>
            <a:pPr indent="0" lvl="0" marL="0" rtl="0" algn="l">
              <a:lnSpc>
                <a:spcPct val="95000"/>
              </a:lnSpc>
              <a:spcBef>
                <a:spcPts val="1200"/>
              </a:spcBef>
              <a:spcAft>
                <a:spcPts val="0"/>
              </a:spcAft>
              <a:buClr>
                <a:schemeClr val="dk1"/>
              </a:buClr>
              <a:buSzPts val="1100"/>
              <a:buFont typeface="Arial"/>
              <a:buNone/>
            </a:pPr>
            <a:r>
              <a:t/>
            </a:r>
            <a:endParaRPr sz="1954">
              <a:solidFill>
                <a:srgbClr val="000000"/>
              </a:solidFill>
            </a:endParaRPr>
          </a:p>
          <a:p>
            <a:pPr indent="0" lvl="0" marL="0" rtl="0" algn="l">
              <a:lnSpc>
                <a:spcPct val="95000"/>
              </a:lnSpc>
              <a:spcBef>
                <a:spcPts val="1200"/>
              </a:spcBef>
              <a:spcAft>
                <a:spcPts val="0"/>
              </a:spcAft>
              <a:buClr>
                <a:schemeClr val="dk1"/>
              </a:buClr>
              <a:buSzPts val="1100"/>
              <a:buFont typeface="Arial"/>
              <a:buNone/>
            </a:pPr>
            <a:r>
              <a:t/>
            </a:r>
            <a:endParaRPr sz="1954">
              <a:solidFill>
                <a:srgbClr val="000000"/>
              </a:solidFill>
            </a:endParaRPr>
          </a:p>
          <a:p>
            <a:pPr indent="0" lvl="0" marL="0" rtl="0" algn="l">
              <a:lnSpc>
                <a:spcPct val="95000"/>
              </a:lnSpc>
              <a:spcBef>
                <a:spcPts val="1200"/>
              </a:spcBef>
              <a:spcAft>
                <a:spcPts val="0"/>
              </a:spcAft>
              <a:buSzPts val="523"/>
              <a:buNone/>
            </a:pPr>
            <a:r>
              <a:t/>
            </a:r>
            <a:endParaRPr sz="1954">
              <a:solidFill>
                <a:srgbClr val="000000"/>
              </a:solidFill>
            </a:endParaRPr>
          </a:p>
          <a:p>
            <a:pPr indent="0" lvl="0" marL="0" rtl="0" algn="l">
              <a:lnSpc>
                <a:spcPct val="95000"/>
              </a:lnSpc>
              <a:spcBef>
                <a:spcPts val="1200"/>
              </a:spcBef>
              <a:spcAft>
                <a:spcPts val="1200"/>
              </a:spcAft>
              <a:buSzPts val="523"/>
              <a:buNone/>
            </a:pPr>
            <a:r>
              <a:t/>
            </a:r>
            <a:endParaRPr sz="855"/>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623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5000"/>
              </a:lnSpc>
              <a:spcBef>
                <a:spcPts val="0"/>
              </a:spcBef>
              <a:spcAft>
                <a:spcPts val="1200"/>
              </a:spcAft>
              <a:buNone/>
            </a:pPr>
            <a:r>
              <a:rPr lang="en-GB" sz="2732">
                <a:solidFill>
                  <a:schemeClr val="dk2"/>
                </a:solidFill>
              </a:rPr>
              <a:t>Satellite</a:t>
            </a:r>
            <a:r>
              <a:rPr lang="en-GB" sz="2732">
                <a:solidFill>
                  <a:schemeClr val="dk2"/>
                </a:solidFill>
              </a:rPr>
              <a:t> data type, operators</a:t>
            </a:r>
            <a:endParaRPr sz="3577"/>
          </a:p>
        </p:txBody>
      </p:sp>
      <p:sp>
        <p:nvSpPr>
          <p:cNvPr id="189" name="Google Shape;189;p35"/>
          <p:cNvSpPr txBox="1"/>
          <p:nvPr>
            <p:ph idx="1" type="body"/>
          </p:nvPr>
        </p:nvSpPr>
        <p:spPr>
          <a:xfrm>
            <a:off x="554850" y="1035075"/>
            <a:ext cx="8034300" cy="4139700"/>
          </a:xfrm>
          <a:prstGeom prst="rect">
            <a:avLst/>
          </a:prstGeom>
        </p:spPr>
        <p:txBody>
          <a:bodyPr anchorCtr="0" anchor="t" bIns="91425" lIns="91425" spcFirstLastPara="1" rIns="91425" wrap="square" tIns="91425">
            <a:noAutofit/>
          </a:bodyPr>
          <a:lstStyle/>
          <a:p>
            <a:pPr indent="82800" lvl="0" marL="457200" rtl="0" algn="l">
              <a:lnSpc>
                <a:spcPct val="95000"/>
              </a:lnSpc>
              <a:spcBef>
                <a:spcPts val="0"/>
              </a:spcBef>
              <a:spcAft>
                <a:spcPts val="0"/>
              </a:spcAft>
              <a:buSzPts val="1100"/>
              <a:buNone/>
            </a:pPr>
            <a:r>
              <a:rPr b="1" lang="en-GB" sz="1954">
                <a:solidFill>
                  <a:srgbClr val="000000"/>
                </a:solidFill>
              </a:rPr>
              <a:t>What is </a:t>
            </a:r>
            <a:r>
              <a:rPr b="1" lang="en-GB" sz="1954">
                <a:solidFill>
                  <a:srgbClr val="000000"/>
                </a:solidFill>
              </a:rPr>
              <a:t>satellite</a:t>
            </a:r>
            <a:r>
              <a:rPr b="1" lang="en-GB" sz="1954">
                <a:solidFill>
                  <a:srgbClr val="000000"/>
                </a:solidFill>
              </a:rPr>
              <a:t> data type?</a:t>
            </a:r>
            <a:endParaRPr b="1" sz="1954">
              <a:solidFill>
                <a:srgbClr val="000000"/>
              </a:solidFill>
            </a:endParaRPr>
          </a:p>
          <a:p>
            <a:pPr indent="82800" lvl="0" marL="457200" rtl="0" algn="l">
              <a:lnSpc>
                <a:spcPct val="95000"/>
              </a:lnSpc>
              <a:spcBef>
                <a:spcPts val="1200"/>
              </a:spcBef>
              <a:spcAft>
                <a:spcPts val="0"/>
              </a:spcAft>
              <a:buSzPts val="1100"/>
              <a:buNone/>
            </a:pPr>
            <a:r>
              <a:rPr b="1" lang="en-GB" sz="1954">
                <a:solidFill>
                  <a:srgbClr val="000000"/>
                </a:solidFill>
              </a:rPr>
              <a:t>What are operators?</a:t>
            </a:r>
            <a:endParaRPr b="1" sz="1954">
              <a:solidFill>
                <a:srgbClr val="000000"/>
              </a:solidFill>
            </a:endParaRPr>
          </a:p>
          <a:p>
            <a:pPr indent="82800" lvl="0" marL="457200" rtl="0" algn="l">
              <a:lnSpc>
                <a:spcPct val="95000"/>
              </a:lnSpc>
              <a:spcBef>
                <a:spcPts val="1200"/>
              </a:spcBef>
              <a:spcAft>
                <a:spcPts val="0"/>
              </a:spcAft>
              <a:buSzPts val="1100"/>
              <a:buNone/>
            </a:pPr>
            <a:r>
              <a:rPr b="1" lang="en-GB" sz="1954">
                <a:solidFill>
                  <a:srgbClr val="000000"/>
                </a:solidFill>
              </a:rPr>
              <a:t>What is data type?</a:t>
            </a:r>
            <a:endParaRPr b="1" sz="1954">
              <a:solidFill>
                <a:srgbClr val="000000"/>
              </a:solidFill>
            </a:endParaRPr>
          </a:p>
          <a:p>
            <a:pPr indent="82800" lvl="0" marL="457200" rtl="0" algn="l">
              <a:lnSpc>
                <a:spcPct val="95000"/>
              </a:lnSpc>
              <a:spcBef>
                <a:spcPts val="1200"/>
              </a:spcBef>
              <a:spcAft>
                <a:spcPts val="0"/>
              </a:spcAft>
              <a:buSzPts val="1100"/>
              <a:buNone/>
            </a:pPr>
            <a:r>
              <a:rPr b="1" lang="en-GB" sz="1954">
                <a:solidFill>
                  <a:srgbClr val="000000"/>
                </a:solidFill>
              </a:rPr>
              <a:t>Who are Subscribers?</a:t>
            </a:r>
            <a:endParaRPr b="1" sz="1954">
              <a:solidFill>
                <a:srgbClr val="000000"/>
              </a:solidFill>
            </a:endParaRPr>
          </a:p>
          <a:p>
            <a:pPr indent="82800" lvl="0" marL="914400" rtl="0" algn="l">
              <a:lnSpc>
                <a:spcPct val="95000"/>
              </a:lnSpc>
              <a:spcBef>
                <a:spcPts val="1200"/>
              </a:spcBef>
              <a:spcAft>
                <a:spcPts val="0"/>
              </a:spcAft>
              <a:buSzPts val="1100"/>
              <a:buNone/>
            </a:pPr>
            <a:r>
              <a:rPr lang="en-GB" sz="1854">
                <a:solidFill>
                  <a:srgbClr val="000000"/>
                </a:solidFill>
              </a:rPr>
              <a:t>My app is dashboard</a:t>
            </a:r>
            <a:endParaRPr sz="1854">
              <a:solidFill>
                <a:srgbClr val="000000"/>
              </a:solidFill>
            </a:endParaRPr>
          </a:p>
          <a:p>
            <a:pPr indent="82800" lvl="0" marL="914400" rtl="0" algn="l">
              <a:lnSpc>
                <a:spcPct val="95000"/>
              </a:lnSpc>
              <a:spcBef>
                <a:spcPts val="1200"/>
              </a:spcBef>
              <a:spcAft>
                <a:spcPts val="0"/>
              </a:spcAft>
              <a:buSzPts val="1100"/>
              <a:buNone/>
            </a:pPr>
            <a:r>
              <a:rPr lang="en-GB" sz="1854">
                <a:solidFill>
                  <a:srgbClr val="000000"/>
                </a:solidFill>
              </a:rPr>
              <a:t>Here I will come and update the status order</a:t>
            </a:r>
            <a:endParaRPr sz="1854">
              <a:solidFill>
                <a:srgbClr val="000000"/>
              </a:solidFill>
            </a:endParaRPr>
          </a:p>
          <a:p>
            <a:pPr indent="82800" lvl="0" marL="914400" rtl="0" algn="l">
              <a:lnSpc>
                <a:spcPct val="95000"/>
              </a:lnSpc>
              <a:spcBef>
                <a:spcPts val="1200"/>
              </a:spcBef>
              <a:spcAft>
                <a:spcPts val="0"/>
              </a:spcAft>
              <a:buSzPts val="1100"/>
              <a:buNone/>
            </a:pPr>
            <a:r>
              <a:rPr lang="en-GB" sz="1854">
                <a:solidFill>
                  <a:srgbClr val="000000"/>
                </a:solidFill>
              </a:rPr>
              <a:t>Since we have subscribed to it</a:t>
            </a:r>
            <a:endParaRPr sz="1854">
              <a:solidFill>
                <a:srgbClr val="000000"/>
              </a:solidFill>
            </a:endParaRPr>
          </a:p>
          <a:p>
            <a:pPr indent="457200" lvl="0" marL="457200" rtl="0" algn="l">
              <a:lnSpc>
                <a:spcPct val="95000"/>
              </a:lnSpc>
              <a:spcBef>
                <a:spcPts val="1200"/>
              </a:spcBef>
              <a:spcAft>
                <a:spcPts val="0"/>
              </a:spcAft>
              <a:buSzPts val="1100"/>
              <a:buNone/>
            </a:pPr>
            <a:r>
              <a:t/>
            </a:r>
            <a:endParaRPr b="1" sz="1954">
              <a:solidFill>
                <a:srgbClr val="000000"/>
              </a:solidFill>
            </a:endParaRPr>
          </a:p>
          <a:p>
            <a:pPr indent="0" lvl="0" marL="0" rtl="0" algn="l">
              <a:lnSpc>
                <a:spcPct val="95000"/>
              </a:lnSpc>
              <a:spcBef>
                <a:spcPts val="1200"/>
              </a:spcBef>
              <a:spcAft>
                <a:spcPts val="0"/>
              </a:spcAft>
              <a:buSzPts val="1100"/>
              <a:buNone/>
            </a:pPr>
            <a:r>
              <a:t/>
            </a:r>
            <a:endParaRPr sz="1200">
              <a:solidFill>
                <a:srgbClr val="000000"/>
              </a:solidFill>
            </a:endParaRPr>
          </a:p>
          <a:p>
            <a:pPr indent="0" lvl="0" marL="0" rtl="0" algn="l">
              <a:lnSpc>
                <a:spcPct val="95000"/>
              </a:lnSpc>
              <a:spcBef>
                <a:spcPts val="1200"/>
              </a:spcBef>
              <a:spcAft>
                <a:spcPts val="0"/>
              </a:spcAft>
              <a:buSzPts val="1100"/>
              <a:buNone/>
            </a:pPr>
            <a:r>
              <a:t/>
            </a:r>
            <a:endParaRPr sz="1954">
              <a:solidFill>
                <a:srgbClr val="000000"/>
              </a:solidFill>
            </a:endParaRPr>
          </a:p>
          <a:p>
            <a:pPr indent="0" lvl="0" marL="0" rtl="0" algn="l">
              <a:lnSpc>
                <a:spcPct val="95000"/>
              </a:lnSpc>
              <a:spcBef>
                <a:spcPts val="1200"/>
              </a:spcBef>
              <a:spcAft>
                <a:spcPts val="0"/>
              </a:spcAft>
              <a:buSzPts val="523"/>
              <a:buNone/>
            </a:pPr>
            <a:r>
              <a:t/>
            </a:r>
            <a:endParaRPr sz="1954">
              <a:solidFill>
                <a:srgbClr val="000000"/>
              </a:solidFill>
            </a:endParaRPr>
          </a:p>
          <a:p>
            <a:pPr indent="0" lvl="0" marL="0" rtl="0" algn="l">
              <a:lnSpc>
                <a:spcPct val="95000"/>
              </a:lnSpc>
              <a:spcBef>
                <a:spcPts val="1200"/>
              </a:spcBef>
              <a:spcAft>
                <a:spcPts val="1200"/>
              </a:spcAft>
              <a:buSzPts val="523"/>
              <a:buNone/>
            </a:pPr>
            <a:r>
              <a:t/>
            </a:r>
            <a:endParaRPr sz="855"/>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623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5000"/>
              </a:lnSpc>
              <a:spcBef>
                <a:spcPts val="0"/>
              </a:spcBef>
              <a:spcAft>
                <a:spcPts val="1200"/>
              </a:spcAft>
              <a:buNone/>
            </a:pPr>
            <a:r>
              <a:rPr lang="en-GB" sz="2732">
                <a:solidFill>
                  <a:schemeClr val="dk2"/>
                </a:solidFill>
              </a:rPr>
              <a:t>Data stream and Observable</a:t>
            </a:r>
            <a:endParaRPr sz="3577"/>
          </a:p>
        </p:txBody>
      </p:sp>
      <p:sp>
        <p:nvSpPr>
          <p:cNvPr id="195" name="Google Shape;195;p36"/>
          <p:cNvSpPr txBox="1"/>
          <p:nvPr>
            <p:ph idx="1" type="body"/>
          </p:nvPr>
        </p:nvSpPr>
        <p:spPr>
          <a:xfrm>
            <a:off x="537250" y="926900"/>
            <a:ext cx="8034300" cy="4139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100"/>
              <a:buNone/>
            </a:pPr>
            <a:r>
              <a:rPr b="1" lang="en-GB" sz="1954">
                <a:solidFill>
                  <a:srgbClr val="000000"/>
                </a:solidFill>
              </a:rPr>
              <a:t>What is observable?</a:t>
            </a:r>
            <a:r>
              <a:rPr lang="en-GB" sz="1954">
                <a:solidFill>
                  <a:schemeClr val="dk1"/>
                </a:solidFill>
              </a:rPr>
              <a:t>Continuous data stream is coming. This is observable. </a:t>
            </a:r>
            <a:endParaRPr sz="1954">
              <a:solidFill>
                <a:schemeClr val="dk1"/>
              </a:solidFill>
            </a:endParaRPr>
          </a:p>
          <a:p>
            <a:pPr indent="0" lvl="0" marL="0" rtl="0" algn="l">
              <a:lnSpc>
                <a:spcPct val="95000"/>
              </a:lnSpc>
              <a:spcBef>
                <a:spcPts val="1200"/>
              </a:spcBef>
              <a:spcAft>
                <a:spcPts val="0"/>
              </a:spcAft>
              <a:buSzPts val="1100"/>
              <a:buNone/>
            </a:pPr>
            <a:r>
              <a:rPr lang="en-GB" sz="1954">
                <a:solidFill>
                  <a:schemeClr val="dk1"/>
                </a:solidFill>
              </a:rPr>
              <a:t>Observable emit data over a period of time</a:t>
            </a:r>
            <a:endParaRPr sz="1954">
              <a:solidFill>
                <a:schemeClr val="dk1"/>
              </a:solidFill>
            </a:endParaRPr>
          </a:p>
          <a:p>
            <a:pPr indent="0" lvl="0" marL="0" rtl="0" algn="l">
              <a:lnSpc>
                <a:spcPct val="95000"/>
              </a:lnSpc>
              <a:spcBef>
                <a:spcPts val="1200"/>
              </a:spcBef>
              <a:spcAft>
                <a:spcPts val="0"/>
              </a:spcAft>
              <a:buSzPts val="1100"/>
              <a:buNone/>
            </a:pPr>
            <a:r>
              <a:rPr lang="en-GB" sz="1954">
                <a:solidFill>
                  <a:schemeClr val="dk1"/>
                </a:solidFill>
              </a:rPr>
              <a:t>Observables </a:t>
            </a:r>
            <a:r>
              <a:rPr lang="en-GB" sz="1954" u="sng">
                <a:solidFill>
                  <a:schemeClr val="dk1"/>
                </a:solidFill>
              </a:rPr>
              <a:t>need to be subscribed </a:t>
            </a:r>
            <a:r>
              <a:rPr lang="en-GB" sz="1954">
                <a:solidFill>
                  <a:schemeClr val="dk1"/>
                </a:solidFill>
              </a:rPr>
              <a:t>else it won’t do anything on its own</a:t>
            </a:r>
            <a:endParaRPr sz="1954">
              <a:solidFill>
                <a:schemeClr val="dk1"/>
              </a:solidFill>
            </a:endParaRPr>
          </a:p>
          <a:p>
            <a:pPr indent="0" lvl="0" marL="0" rtl="0" algn="l">
              <a:lnSpc>
                <a:spcPct val="95000"/>
              </a:lnSpc>
              <a:spcBef>
                <a:spcPts val="1200"/>
              </a:spcBef>
              <a:spcAft>
                <a:spcPts val="0"/>
              </a:spcAft>
              <a:buSzPts val="1100"/>
              <a:buNone/>
            </a:pPr>
            <a:r>
              <a:t/>
            </a:r>
            <a:endParaRPr sz="1200">
              <a:solidFill>
                <a:srgbClr val="000000"/>
              </a:solidFill>
            </a:endParaRPr>
          </a:p>
          <a:p>
            <a:pPr indent="0" lvl="0" marL="0" rtl="0" algn="l">
              <a:lnSpc>
                <a:spcPct val="95000"/>
              </a:lnSpc>
              <a:spcBef>
                <a:spcPts val="1200"/>
              </a:spcBef>
              <a:spcAft>
                <a:spcPts val="0"/>
              </a:spcAft>
              <a:buSzPts val="1100"/>
              <a:buNone/>
            </a:pPr>
            <a:r>
              <a:t/>
            </a:r>
            <a:endParaRPr sz="1954">
              <a:solidFill>
                <a:srgbClr val="000000"/>
              </a:solidFill>
            </a:endParaRPr>
          </a:p>
          <a:p>
            <a:pPr indent="0" lvl="0" marL="0" rtl="0" algn="l">
              <a:lnSpc>
                <a:spcPct val="95000"/>
              </a:lnSpc>
              <a:spcBef>
                <a:spcPts val="1200"/>
              </a:spcBef>
              <a:spcAft>
                <a:spcPts val="0"/>
              </a:spcAft>
              <a:buSzPts val="523"/>
              <a:buNone/>
            </a:pPr>
            <a:r>
              <a:t/>
            </a:r>
            <a:endParaRPr sz="1954">
              <a:solidFill>
                <a:srgbClr val="000000"/>
              </a:solidFill>
            </a:endParaRPr>
          </a:p>
          <a:p>
            <a:pPr indent="0" lvl="0" marL="0" rtl="0" algn="l">
              <a:lnSpc>
                <a:spcPct val="95000"/>
              </a:lnSpc>
              <a:spcBef>
                <a:spcPts val="1200"/>
              </a:spcBef>
              <a:spcAft>
                <a:spcPts val="1200"/>
              </a:spcAft>
              <a:buSzPts val="523"/>
              <a:buNone/>
            </a:pPr>
            <a:r>
              <a:t/>
            </a:r>
            <a:endParaRPr sz="855"/>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311700" y="4623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5000"/>
              </a:lnSpc>
              <a:spcBef>
                <a:spcPts val="0"/>
              </a:spcBef>
              <a:spcAft>
                <a:spcPts val="1200"/>
              </a:spcAft>
              <a:buNone/>
            </a:pPr>
            <a:r>
              <a:rPr lang="en-GB" sz="2732">
                <a:solidFill>
                  <a:schemeClr val="dk2"/>
                </a:solidFill>
              </a:rPr>
              <a:t>Observer</a:t>
            </a:r>
            <a:endParaRPr sz="3577"/>
          </a:p>
        </p:txBody>
      </p:sp>
      <p:sp>
        <p:nvSpPr>
          <p:cNvPr id="201" name="Google Shape;201;p37"/>
          <p:cNvSpPr txBox="1"/>
          <p:nvPr>
            <p:ph idx="1" type="body"/>
          </p:nvPr>
        </p:nvSpPr>
        <p:spPr>
          <a:xfrm>
            <a:off x="537250" y="926900"/>
            <a:ext cx="8034300" cy="4139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100"/>
              <a:buNone/>
            </a:pPr>
            <a:r>
              <a:rPr b="1" lang="en-GB" sz="1954">
                <a:solidFill>
                  <a:srgbClr val="000000"/>
                </a:solidFill>
              </a:rPr>
              <a:t>Observer has three methods </a:t>
            </a:r>
            <a:endParaRPr b="1" sz="1954">
              <a:solidFill>
                <a:srgbClr val="000000"/>
              </a:solidFill>
            </a:endParaRPr>
          </a:p>
          <a:p>
            <a:pPr indent="0" lvl="0" marL="0" rtl="0" algn="l">
              <a:lnSpc>
                <a:spcPct val="95000"/>
              </a:lnSpc>
              <a:spcBef>
                <a:spcPts val="1200"/>
              </a:spcBef>
              <a:spcAft>
                <a:spcPts val="0"/>
              </a:spcAft>
              <a:buSzPts val="1100"/>
              <a:buNone/>
            </a:pPr>
            <a:r>
              <a:rPr lang="en-GB" sz="1954">
                <a:solidFill>
                  <a:srgbClr val="000000"/>
                </a:solidFill>
              </a:rPr>
              <a:t>	next</a:t>
            </a:r>
            <a:endParaRPr sz="1954">
              <a:solidFill>
                <a:srgbClr val="000000"/>
              </a:solidFill>
            </a:endParaRPr>
          </a:p>
          <a:p>
            <a:pPr indent="0" lvl="0" marL="0" rtl="0" algn="l">
              <a:lnSpc>
                <a:spcPct val="95000"/>
              </a:lnSpc>
              <a:spcBef>
                <a:spcPts val="1200"/>
              </a:spcBef>
              <a:spcAft>
                <a:spcPts val="0"/>
              </a:spcAft>
              <a:buSzPts val="1100"/>
              <a:buNone/>
            </a:pPr>
            <a:r>
              <a:rPr lang="en-GB" sz="1954">
                <a:solidFill>
                  <a:srgbClr val="000000"/>
                </a:solidFill>
              </a:rPr>
              <a:t>	complete</a:t>
            </a:r>
            <a:endParaRPr sz="1954">
              <a:solidFill>
                <a:srgbClr val="000000"/>
              </a:solidFill>
            </a:endParaRPr>
          </a:p>
          <a:p>
            <a:pPr indent="0" lvl="0" marL="0" rtl="0" algn="l">
              <a:lnSpc>
                <a:spcPct val="95000"/>
              </a:lnSpc>
              <a:spcBef>
                <a:spcPts val="1200"/>
              </a:spcBef>
              <a:spcAft>
                <a:spcPts val="0"/>
              </a:spcAft>
              <a:buSzPts val="1100"/>
              <a:buNone/>
            </a:pPr>
            <a:r>
              <a:rPr lang="en-GB" sz="1954">
                <a:solidFill>
                  <a:srgbClr val="000000"/>
                </a:solidFill>
              </a:rPr>
              <a:t>	Error</a:t>
            </a:r>
            <a:endParaRPr sz="1954">
              <a:solidFill>
                <a:srgbClr val="000000"/>
              </a:solidFill>
            </a:endParaRPr>
          </a:p>
          <a:p>
            <a:pPr indent="0" lvl="0" marL="0" rtl="0" algn="l">
              <a:lnSpc>
                <a:spcPct val="95000"/>
              </a:lnSpc>
              <a:spcBef>
                <a:spcPts val="1200"/>
              </a:spcBef>
              <a:spcAft>
                <a:spcPts val="0"/>
              </a:spcAft>
              <a:buSzPts val="1100"/>
              <a:buNone/>
            </a:pPr>
            <a:r>
              <a:rPr lang="en-GB" sz="1954">
                <a:solidFill>
                  <a:srgbClr val="000000"/>
                </a:solidFill>
              </a:rPr>
              <a:t>Angular uses observables extensiv for</a:t>
            </a:r>
            <a:endParaRPr sz="1954">
              <a:solidFill>
                <a:srgbClr val="000000"/>
              </a:solidFill>
            </a:endParaRPr>
          </a:p>
          <a:p>
            <a:pPr indent="0" lvl="0" marL="0" rtl="0" algn="l">
              <a:lnSpc>
                <a:spcPct val="95000"/>
              </a:lnSpc>
              <a:spcBef>
                <a:spcPts val="1200"/>
              </a:spcBef>
              <a:spcAft>
                <a:spcPts val="0"/>
              </a:spcAft>
              <a:buSzPts val="1100"/>
              <a:buNone/>
            </a:pPr>
            <a:r>
              <a:rPr lang="en-GB" sz="1954">
                <a:solidFill>
                  <a:srgbClr val="000000"/>
                </a:solidFill>
              </a:rPr>
              <a:t>	Routing</a:t>
            </a:r>
            <a:endParaRPr sz="1954">
              <a:solidFill>
                <a:srgbClr val="000000"/>
              </a:solidFill>
            </a:endParaRPr>
          </a:p>
          <a:p>
            <a:pPr indent="0" lvl="0" marL="0" rtl="0" algn="l">
              <a:lnSpc>
                <a:spcPct val="95000"/>
              </a:lnSpc>
              <a:spcBef>
                <a:spcPts val="1200"/>
              </a:spcBef>
              <a:spcAft>
                <a:spcPts val="0"/>
              </a:spcAft>
              <a:buSzPts val="1100"/>
              <a:buNone/>
            </a:pPr>
            <a:r>
              <a:rPr lang="en-GB" sz="1954">
                <a:solidFill>
                  <a:srgbClr val="000000"/>
                </a:solidFill>
              </a:rPr>
              <a:t>	Forms</a:t>
            </a:r>
            <a:endParaRPr sz="1954">
              <a:solidFill>
                <a:srgbClr val="000000"/>
              </a:solidFill>
            </a:endParaRPr>
          </a:p>
          <a:p>
            <a:pPr indent="0" lvl="0" marL="0" rtl="0" algn="l">
              <a:lnSpc>
                <a:spcPct val="95000"/>
              </a:lnSpc>
              <a:spcBef>
                <a:spcPts val="1200"/>
              </a:spcBef>
              <a:spcAft>
                <a:spcPts val="0"/>
              </a:spcAft>
              <a:buSzPts val="1100"/>
              <a:buNone/>
            </a:pPr>
            <a:r>
              <a:t/>
            </a:r>
            <a:endParaRPr sz="1954">
              <a:solidFill>
                <a:srgbClr val="000000"/>
              </a:solidFill>
            </a:endParaRPr>
          </a:p>
          <a:p>
            <a:pPr indent="0" lvl="0" marL="0" rtl="0" algn="l">
              <a:lnSpc>
                <a:spcPct val="95000"/>
              </a:lnSpc>
              <a:spcBef>
                <a:spcPts val="1200"/>
              </a:spcBef>
              <a:spcAft>
                <a:spcPts val="0"/>
              </a:spcAft>
              <a:buSzPts val="1100"/>
              <a:buNone/>
            </a:pPr>
            <a:r>
              <a:t/>
            </a:r>
            <a:endParaRPr sz="1200">
              <a:solidFill>
                <a:srgbClr val="000000"/>
              </a:solidFill>
            </a:endParaRPr>
          </a:p>
          <a:p>
            <a:pPr indent="0" lvl="0" marL="0" rtl="0" algn="l">
              <a:lnSpc>
                <a:spcPct val="95000"/>
              </a:lnSpc>
              <a:spcBef>
                <a:spcPts val="1200"/>
              </a:spcBef>
              <a:spcAft>
                <a:spcPts val="0"/>
              </a:spcAft>
              <a:buSzPts val="1100"/>
              <a:buNone/>
            </a:pPr>
            <a:r>
              <a:t/>
            </a:r>
            <a:endParaRPr sz="1954">
              <a:solidFill>
                <a:srgbClr val="000000"/>
              </a:solidFill>
            </a:endParaRPr>
          </a:p>
          <a:p>
            <a:pPr indent="0" lvl="0" marL="0" rtl="0" algn="l">
              <a:lnSpc>
                <a:spcPct val="95000"/>
              </a:lnSpc>
              <a:spcBef>
                <a:spcPts val="1200"/>
              </a:spcBef>
              <a:spcAft>
                <a:spcPts val="0"/>
              </a:spcAft>
              <a:buSzPts val="523"/>
              <a:buNone/>
            </a:pPr>
            <a:r>
              <a:t/>
            </a:r>
            <a:endParaRPr sz="1954">
              <a:solidFill>
                <a:srgbClr val="000000"/>
              </a:solidFill>
            </a:endParaRPr>
          </a:p>
          <a:p>
            <a:pPr indent="0" lvl="0" marL="0" rtl="0" algn="l">
              <a:lnSpc>
                <a:spcPct val="95000"/>
              </a:lnSpc>
              <a:spcBef>
                <a:spcPts val="1200"/>
              </a:spcBef>
              <a:spcAft>
                <a:spcPts val="1200"/>
              </a:spcAft>
              <a:buSzPts val="523"/>
              <a:buNone/>
            </a:pPr>
            <a:r>
              <a:t/>
            </a:r>
            <a:endParaRPr sz="855"/>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4623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5000"/>
              </a:lnSpc>
              <a:spcBef>
                <a:spcPts val="0"/>
              </a:spcBef>
              <a:spcAft>
                <a:spcPts val="1200"/>
              </a:spcAft>
              <a:buNone/>
            </a:pPr>
            <a:r>
              <a:rPr lang="en-GB" sz="2732">
                <a:solidFill>
                  <a:schemeClr val="dk2"/>
                </a:solidFill>
              </a:rPr>
              <a:t>Observer</a:t>
            </a:r>
            <a:endParaRPr sz="3577"/>
          </a:p>
        </p:txBody>
      </p:sp>
      <p:sp>
        <p:nvSpPr>
          <p:cNvPr id="207" name="Google Shape;207;p38"/>
          <p:cNvSpPr txBox="1"/>
          <p:nvPr>
            <p:ph idx="1" type="body"/>
          </p:nvPr>
        </p:nvSpPr>
        <p:spPr>
          <a:xfrm>
            <a:off x="537250" y="926900"/>
            <a:ext cx="8034300" cy="4139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100"/>
              <a:buNone/>
            </a:pPr>
            <a:r>
              <a:rPr lang="en-GB" sz="1954">
                <a:solidFill>
                  <a:srgbClr val="000000"/>
                </a:solidFill>
              </a:rPr>
              <a:t>Angular uses observables extensiv for</a:t>
            </a:r>
            <a:endParaRPr sz="1954">
              <a:solidFill>
                <a:srgbClr val="000000"/>
              </a:solidFill>
            </a:endParaRPr>
          </a:p>
          <a:p>
            <a:pPr indent="0" lvl="0" marL="450000" rtl="0" algn="l">
              <a:lnSpc>
                <a:spcPct val="95000"/>
              </a:lnSpc>
              <a:spcBef>
                <a:spcPts val="1200"/>
              </a:spcBef>
              <a:spcAft>
                <a:spcPts val="0"/>
              </a:spcAft>
              <a:buSzPts val="1100"/>
              <a:buNone/>
            </a:pPr>
            <a:r>
              <a:rPr lang="en-GB" sz="1954">
                <a:solidFill>
                  <a:srgbClr val="000000"/>
                </a:solidFill>
              </a:rPr>
              <a:t>	</a:t>
            </a:r>
            <a:endParaRPr sz="1954">
              <a:solidFill>
                <a:srgbClr val="000000"/>
              </a:solidFill>
            </a:endParaRPr>
          </a:p>
          <a:p>
            <a:pPr indent="0" lvl="0" marL="0" rtl="0" algn="l">
              <a:lnSpc>
                <a:spcPct val="95000"/>
              </a:lnSpc>
              <a:spcBef>
                <a:spcPts val="1200"/>
              </a:spcBef>
              <a:spcAft>
                <a:spcPts val="0"/>
              </a:spcAft>
              <a:buSzPts val="1100"/>
              <a:buNone/>
            </a:pPr>
            <a:r>
              <a:t/>
            </a:r>
            <a:endParaRPr sz="1200">
              <a:solidFill>
                <a:srgbClr val="000000"/>
              </a:solidFill>
            </a:endParaRPr>
          </a:p>
          <a:p>
            <a:pPr indent="0" lvl="0" marL="0" rtl="0" algn="l">
              <a:lnSpc>
                <a:spcPct val="95000"/>
              </a:lnSpc>
              <a:spcBef>
                <a:spcPts val="1200"/>
              </a:spcBef>
              <a:spcAft>
                <a:spcPts val="0"/>
              </a:spcAft>
              <a:buSzPts val="1100"/>
              <a:buNone/>
            </a:pPr>
            <a:r>
              <a:t/>
            </a:r>
            <a:endParaRPr sz="1954">
              <a:solidFill>
                <a:srgbClr val="000000"/>
              </a:solidFill>
            </a:endParaRPr>
          </a:p>
          <a:p>
            <a:pPr indent="0" lvl="0" marL="0" rtl="0" algn="l">
              <a:lnSpc>
                <a:spcPct val="95000"/>
              </a:lnSpc>
              <a:spcBef>
                <a:spcPts val="1200"/>
              </a:spcBef>
              <a:spcAft>
                <a:spcPts val="0"/>
              </a:spcAft>
              <a:buSzPts val="523"/>
              <a:buNone/>
            </a:pPr>
            <a:r>
              <a:t/>
            </a:r>
            <a:endParaRPr sz="1954">
              <a:solidFill>
                <a:srgbClr val="000000"/>
              </a:solidFill>
            </a:endParaRPr>
          </a:p>
          <a:p>
            <a:pPr indent="0" lvl="0" marL="0" rtl="0" algn="l">
              <a:lnSpc>
                <a:spcPct val="95000"/>
              </a:lnSpc>
              <a:spcBef>
                <a:spcPts val="1200"/>
              </a:spcBef>
              <a:spcAft>
                <a:spcPts val="1200"/>
              </a:spcAft>
              <a:buSzPts val="523"/>
              <a:buNone/>
            </a:pPr>
            <a:r>
              <a:t/>
            </a:r>
            <a:endParaRPr sz="855"/>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4623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5000"/>
              </a:lnSpc>
              <a:spcBef>
                <a:spcPts val="0"/>
              </a:spcBef>
              <a:spcAft>
                <a:spcPts val="1200"/>
              </a:spcAft>
              <a:buNone/>
            </a:pPr>
            <a:r>
              <a:rPr lang="en-GB" sz="2732">
                <a:solidFill>
                  <a:schemeClr val="dk2"/>
                </a:solidFill>
              </a:rPr>
              <a:t>Observer</a:t>
            </a:r>
            <a:endParaRPr sz="3577"/>
          </a:p>
        </p:txBody>
      </p:sp>
      <p:sp>
        <p:nvSpPr>
          <p:cNvPr id="213" name="Google Shape;213;p39"/>
          <p:cNvSpPr txBox="1"/>
          <p:nvPr>
            <p:ph idx="1" type="body"/>
          </p:nvPr>
        </p:nvSpPr>
        <p:spPr>
          <a:xfrm>
            <a:off x="537250" y="926900"/>
            <a:ext cx="8034300" cy="4139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100"/>
              <a:buNone/>
            </a:pPr>
            <a:r>
              <a:rPr lang="en-GB" sz="1954">
                <a:solidFill>
                  <a:srgbClr val="000000"/>
                </a:solidFill>
              </a:rPr>
              <a:t>Angular uses observables extensiv for</a:t>
            </a:r>
            <a:endParaRPr sz="1954">
              <a:solidFill>
                <a:srgbClr val="000000"/>
              </a:solidFill>
            </a:endParaRPr>
          </a:p>
          <a:p>
            <a:pPr indent="0" lvl="0" marL="450000" rtl="0" algn="l">
              <a:lnSpc>
                <a:spcPct val="95000"/>
              </a:lnSpc>
              <a:spcBef>
                <a:spcPts val="1200"/>
              </a:spcBef>
              <a:spcAft>
                <a:spcPts val="0"/>
              </a:spcAft>
              <a:buSzPts val="1100"/>
              <a:buNone/>
            </a:pPr>
            <a:r>
              <a:rPr lang="en-GB" sz="1954">
                <a:solidFill>
                  <a:srgbClr val="000000"/>
                </a:solidFill>
              </a:rPr>
              <a:t>	When creating a new Angular application, you have the option to choose between different stylesheets formats. The two most common stylesheet formats used in Angular projects are:</a:t>
            </a:r>
            <a:endParaRPr sz="1954">
              <a:solidFill>
                <a:srgbClr val="000000"/>
              </a:solidFill>
            </a:endParaRPr>
          </a:p>
          <a:p>
            <a:pPr indent="0" lvl="0" marL="0" rtl="0" algn="l">
              <a:lnSpc>
                <a:spcPct val="95000"/>
              </a:lnSpc>
              <a:spcBef>
                <a:spcPts val="1200"/>
              </a:spcBef>
              <a:spcAft>
                <a:spcPts val="0"/>
              </a:spcAft>
              <a:buSzPts val="1100"/>
              <a:buNone/>
            </a:pPr>
            <a:r>
              <a:rPr lang="en-GB" sz="1954">
                <a:solidFill>
                  <a:srgbClr val="000000"/>
                </a:solidFill>
              </a:rPr>
              <a:t>	Use the CSS template</a:t>
            </a:r>
            <a:endParaRPr sz="1954">
              <a:solidFill>
                <a:srgbClr val="000000"/>
              </a:solidFill>
            </a:endParaRPr>
          </a:p>
          <a:p>
            <a:pPr indent="0" lvl="0" marL="0" rtl="0" algn="l">
              <a:lnSpc>
                <a:spcPct val="95000"/>
              </a:lnSpc>
              <a:spcBef>
                <a:spcPts val="1200"/>
              </a:spcBef>
              <a:spcAft>
                <a:spcPts val="0"/>
              </a:spcAft>
              <a:buSzPts val="1100"/>
              <a:buNone/>
            </a:pPr>
            <a:r>
              <a:t/>
            </a:r>
            <a:endParaRPr sz="1954">
              <a:solidFill>
                <a:srgbClr val="000000"/>
              </a:solidFill>
            </a:endParaRPr>
          </a:p>
          <a:p>
            <a:pPr indent="0" lvl="0" marL="0" rtl="0" algn="l">
              <a:lnSpc>
                <a:spcPct val="95000"/>
              </a:lnSpc>
              <a:spcBef>
                <a:spcPts val="1200"/>
              </a:spcBef>
              <a:spcAft>
                <a:spcPts val="0"/>
              </a:spcAft>
              <a:buSzPts val="1100"/>
              <a:buNone/>
            </a:pPr>
            <a:r>
              <a:t/>
            </a:r>
            <a:endParaRPr sz="1200">
              <a:solidFill>
                <a:srgbClr val="000000"/>
              </a:solidFill>
            </a:endParaRPr>
          </a:p>
          <a:p>
            <a:pPr indent="0" lvl="0" marL="0" rtl="0" algn="l">
              <a:lnSpc>
                <a:spcPct val="95000"/>
              </a:lnSpc>
              <a:spcBef>
                <a:spcPts val="1200"/>
              </a:spcBef>
              <a:spcAft>
                <a:spcPts val="0"/>
              </a:spcAft>
              <a:buSzPts val="1100"/>
              <a:buNone/>
            </a:pPr>
            <a:r>
              <a:t/>
            </a:r>
            <a:endParaRPr sz="1954">
              <a:solidFill>
                <a:srgbClr val="000000"/>
              </a:solidFill>
            </a:endParaRPr>
          </a:p>
          <a:p>
            <a:pPr indent="0" lvl="0" marL="0" rtl="0" algn="l">
              <a:lnSpc>
                <a:spcPct val="95000"/>
              </a:lnSpc>
              <a:spcBef>
                <a:spcPts val="1200"/>
              </a:spcBef>
              <a:spcAft>
                <a:spcPts val="0"/>
              </a:spcAft>
              <a:buSzPts val="523"/>
              <a:buNone/>
            </a:pPr>
            <a:r>
              <a:t/>
            </a:r>
            <a:endParaRPr sz="1954">
              <a:solidFill>
                <a:srgbClr val="000000"/>
              </a:solidFill>
            </a:endParaRPr>
          </a:p>
          <a:p>
            <a:pPr indent="0" lvl="0" marL="0" rtl="0" algn="l">
              <a:lnSpc>
                <a:spcPct val="95000"/>
              </a:lnSpc>
              <a:spcBef>
                <a:spcPts val="1200"/>
              </a:spcBef>
              <a:spcAft>
                <a:spcPts val="1200"/>
              </a:spcAft>
              <a:buSzPts val="523"/>
              <a:buNone/>
            </a:pPr>
            <a:r>
              <a:t/>
            </a:r>
            <a:endParaRPr sz="855"/>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4623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5000"/>
              </a:lnSpc>
              <a:spcBef>
                <a:spcPts val="0"/>
              </a:spcBef>
              <a:spcAft>
                <a:spcPts val="1200"/>
              </a:spcAft>
              <a:buNone/>
            </a:pPr>
            <a:r>
              <a:rPr lang="en-GB" sz="2732">
                <a:solidFill>
                  <a:schemeClr val="dk2"/>
                </a:solidFill>
              </a:rPr>
              <a:t>Typescript vs javascript</a:t>
            </a:r>
            <a:endParaRPr sz="3577"/>
          </a:p>
        </p:txBody>
      </p:sp>
      <p:sp>
        <p:nvSpPr>
          <p:cNvPr id="219" name="Google Shape;219;p40"/>
          <p:cNvSpPr txBox="1"/>
          <p:nvPr>
            <p:ph idx="1" type="body"/>
          </p:nvPr>
        </p:nvSpPr>
        <p:spPr>
          <a:xfrm>
            <a:off x="537250" y="926900"/>
            <a:ext cx="8034300" cy="4139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100"/>
              <a:buNone/>
            </a:pPr>
            <a:r>
              <a:rPr lang="en-GB" sz="1954">
                <a:solidFill>
                  <a:srgbClr val="000000"/>
                </a:solidFill>
              </a:rPr>
              <a:t>	</a:t>
            </a:r>
            <a:r>
              <a:rPr lang="en-GB" sz="1200">
                <a:solidFill>
                  <a:srgbClr val="374151"/>
                </a:solidFill>
                <a:highlight>
                  <a:srgbClr val="F7F7F8"/>
                </a:highlight>
                <a:latin typeface="Roboto"/>
                <a:ea typeface="Roboto"/>
                <a:cs typeface="Roboto"/>
                <a:sym typeface="Roboto"/>
              </a:rPr>
              <a:t>Language Features:</a:t>
            </a:r>
            <a:endParaRPr sz="1200">
              <a:solidFill>
                <a:srgbClr val="374151"/>
              </a:solidFill>
              <a:highlight>
                <a:srgbClr val="F7F7F8"/>
              </a:highlight>
              <a:latin typeface="Roboto"/>
              <a:ea typeface="Roboto"/>
              <a:cs typeface="Roboto"/>
              <a:sym typeface="Roboto"/>
            </a:endParaRPr>
          </a:p>
          <a:p>
            <a:pPr indent="-304800" lvl="0" marL="457200" rtl="0" algn="l">
              <a:spcBef>
                <a:spcPts val="150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TypeScript: In addition to supporting all JavaScript features, TypeScript introduces its own features, including interfaces, classes, enums, decorators, optional chaining, and more. These features make it easier to build and maintain large-scale applications.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JavaScript: JavaScript is the standard scripting language for web development. While it lacks some of the advanced features found in TypeScript, it's still a versatile language for building web applications.</a:t>
            </a:r>
            <a:endParaRPr sz="1200">
              <a:solidFill>
                <a:srgbClr val="374151"/>
              </a:solidFill>
              <a:highlight>
                <a:srgbClr val="F7F7F8"/>
              </a:highlight>
              <a:latin typeface="Roboto"/>
              <a:ea typeface="Roboto"/>
              <a:cs typeface="Roboto"/>
              <a:sym typeface="Roboto"/>
            </a:endParaRPr>
          </a:p>
          <a:p>
            <a:pPr indent="0" lvl="0" marL="0" rtl="0" algn="l">
              <a:lnSpc>
                <a:spcPct val="95000"/>
              </a:lnSpc>
              <a:spcBef>
                <a:spcPts val="1500"/>
              </a:spcBef>
              <a:spcAft>
                <a:spcPts val="0"/>
              </a:spcAft>
              <a:buSzPts val="1100"/>
              <a:buNone/>
            </a:pPr>
            <a:r>
              <a:t/>
            </a:r>
            <a:endParaRPr sz="1954">
              <a:solidFill>
                <a:srgbClr val="000000"/>
              </a:solidFill>
            </a:endParaRPr>
          </a:p>
          <a:p>
            <a:pPr indent="0" lvl="0" marL="0" rtl="0" algn="l">
              <a:lnSpc>
                <a:spcPct val="95000"/>
              </a:lnSpc>
              <a:spcBef>
                <a:spcPts val="1200"/>
              </a:spcBef>
              <a:spcAft>
                <a:spcPts val="0"/>
              </a:spcAft>
              <a:buSzPts val="1100"/>
              <a:buNone/>
            </a:pPr>
            <a:r>
              <a:t/>
            </a:r>
            <a:endParaRPr sz="1954">
              <a:solidFill>
                <a:srgbClr val="000000"/>
              </a:solidFill>
            </a:endParaRPr>
          </a:p>
          <a:p>
            <a:pPr indent="0" lvl="0" marL="0" rtl="0" algn="l">
              <a:lnSpc>
                <a:spcPct val="95000"/>
              </a:lnSpc>
              <a:spcBef>
                <a:spcPts val="1200"/>
              </a:spcBef>
              <a:spcAft>
                <a:spcPts val="0"/>
              </a:spcAft>
              <a:buSzPts val="1100"/>
              <a:buNone/>
            </a:pPr>
            <a:r>
              <a:t/>
            </a:r>
            <a:endParaRPr sz="1200">
              <a:solidFill>
                <a:srgbClr val="000000"/>
              </a:solidFill>
            </a:endParaRPr>
          </a:p>
          <a:p>
            <a:pPr indent="0" lvl="0" marL="0" rtl="0" algn="l">
              <a:lnSpc>
                <a:spcPct val="95000"/>
              </a:lnSpc>
              <a:spcBef>
                <a:spcPts val="1200"/>
              </a:spcBef>
              <a:spcAft>
                <a:spcPts val="0"/>
              </a:spcAft>
              <a:buSzPts val="1100"/>
              <a:buNone/>
            </a:pPr>
            <a:r>
              <a:t/>
            </a:r>
            <a:endParaRPr sz="1954">
              <a:solidFill>
                <a:srgbClr val="000000"/>
              </a:solidFill>
            </a:endParaRPr>
          </a:p>
          <a:p>
            <a:pPr indent="0" lvl="0" marL="0" rtl="0" algn="l">
              <a:lnSpc>
                <a:spcPct val="95000"/>
              </a:lnSpc>
              <a:spcBef>
                <a:spcPts val="1200"/>
              </a:spcBef>
              <a:spcAft>
                <a:spcPts val="0"/>
              </a:spcAft>
              <a:buSzPts val="523"/>
              <a:buNone/>
            </a:pPr>
            <a:r>
              <a:t/>
            </a:r>
            <a:endParaRPr sz="1954">
              <a:solidFill>
                <a:srgbClr val="000000"/>
              </a:solidFill>
            </a:endParaRPr>
          </a:p>
          <a:p>
            <a:pPr indent="0" lvl="0" marL="0" rtl="0" algn="l">
              <a:lnSpc>
                <a:spcPct val="95000"/>
              </a:lnSpc>
              <a:spcBef>
                <a:spcPts val="1200"/>
              </a:spcBef>
              <a:spcAft>
                <a:spcPts val="1200"/>
              </a:spcAft>
              <a:buSzPts val="523"/>
              <a:buNone/>
            </a:pPr>
            <a:r>
              <a:t/>
            </a:r>
            <a:endParaRPr sz="855"/>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RxJS</a:t>
            </a:r>
            <a:endParaRPr/>
          </a:p>
          <a:p>
            <a:pPr indent="0" lvl="0" marL="0" rtl="0" algn="ctr">
              <a:spcBef>
                <a:spcPts val="0"/>
              </a:spcBef>
              <a:spcAft>
                <a:spcPts val="0"/>
              </a:spcAft>
              <a:buNone/>
            </a:pPr>
            <a:r>
              <a:rPr lang="en-GB"/>
              <a:t>installation</a:t>
            </a:r>
            <a:endParaRPr/>
          </a:p>
        </p:txBody>
      </p:sp>
      <p:sp>
        <p:nvSpPr>
          <p:cNvPr id="225" name="Google Shape;225;p4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000"/>
              <a:t>sambath.narayanan@dataeverconsulting.com</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623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7826"/>
              </a:lnSpc>
              <a:spcBef>
                <a:spcPts val="4500"/>
              </a:spcBef>
              <a:spcAft>
                <a:spcPts val="0"/>
              </a:spcAft>
              <a:buClr>
                <a:schemeClr val="dk1"/>
              </a:buClr>
              <a:buSzPct val="41957"/>
              <a:buFont typeface="Arial"/>
              <a:buNone/>
            </a:pPr>
            <a:r>
              <a:rPr lang="en-GB" sz="2621">
                <a:solidFill>
                  <a:schemeClr val="dk2"/>
                </a:solidFill>
              </a:rPr>
              <a:t>A beginners guide to Webpack</a:t>
            </a:r>
            <a:endParaRPr b="1" sz="1688">
              <a:solidFill>
                <a:srgbClr val="242424"/>
              </a:solidFill>
              <a:highlight>
                <a:srgbClr val="FFFFFF"/>
              </a:highlight>
            </a:endParaRPr>
          </a:p>
          <a:p>
            <a:pPr indent="0" lvl="0" marL="0" rtl="0" algn="l">
              <a:lnSpc>
                <a:spcPct val="95000"/>
              </a:lnSpc>
              <a:spcBef>
                <a:spcPts val="0"/>
              </a:spcBef>
              <a:spcAft>
                <a:spcPts val="1200"/>
              </a:spcAft>
              <a:buClr>
                <a:schemeClr val="dk1"/>
              </a:buClr>
              <a:buSzPts val="470"/>
              <a:buFont typeface="Arial"/>
              <a:buNone/>
            </a:pPr>
            <a:r>
              <a:t/>
            </a:r>
            <a:endParaRPr sz="2732">
              <a:solidFill>
                <a:schemeClr val="dk2"/>
              </a:solidFill>
            </a:endParaRPr>
          </a:p>
        </p:txBody>
      </p:sp>
      <p:sp>
        <p:nvSpPr>
          <p:cNvPr id="67" name="Google Shape;67;p15"/>
          <p:cNvSpPr txBox="1"/>
          <p:nvPr>
            <p:ph idx="1" type="body"/>
          </p:nvPr>
        </p:nvSpPr>
        <p:spPr>
          <a:xfrm>
            <a:off x="311700" y="1152475"/>
            <a:ext cx="8520600" cy="3827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523"/>
              <a:buFont typeface="Arial"/>
              <a:buNone/>
            </a:pPr>
            <a:r>
              <a:t/>
            </a:r>
            <a:endParaRPr sz="1954">
              <a:solidFill>
                <a:srgbClr val="000000"/>
              </a:solidFill>
            </a:endParaRPr>
          </a:p>
          <a:p>
            <a:pPr indent="457200" lvl="0" marL="0" rtl="0" algn="l">
              <a:lnSpc>
                <a:spcPct val="95000"/>
              </a:lnSpc>
              <a:spcBef>
                <a:spcPts val="1200"/>
              </a:spcBef>
              <a:spcAft>
                <a:spcPts val="0"/>
              </a:spcAft>
              <a:buClr>
                <a:schemeClr val="dk1"/>
              </a:buClr>
              <a:buSzPts val="523"/>
              <a:buFont typeface="Arial"/>
              <a:buNone/>
            </a:pPr>
            <a:r>
              <a:rPr lang="en-GB" sz="1954">
                <a:solidFill>
                  <a:srgbClr val="000000"/>
                </a:solidFill>
                <a:latin typeface="Courier New"/>
                <a:ea typeface="Courier New"/>
                <a:cs typeface="Courier New"/>
                <a:sym typeface="Courier New"/>
              </a:rPr>
              <a:t>https://www.sitepoint.com/webpack-beginner-guide/</a:t>
            </a:r>
            <a:endParaRPr sz="1954">
              <a:solidFill>
                <a:srgbClr val="000000"/>
              </a:solidFill>
              <a:latin typeface="Courier New"/>
              <a:ea typeface="Courier New"/>
              <a:cs typeface="Courier New"/>
              <a:sym typeface="Courier New"/>
            </a:endParaRPr>
          </a:p>
          <a:p>
            <a:pPr indent="0" lvl="0" marL="0" rtl="0" algn="l">
              <a:lnSpc>
                <a:spcPct val="95000"/>
              </a:lnSpc>
              <a:spcBef>
                <a:spcPts val="1200"/>
              </a:spcBef>
              <a:spcAft>
                <a:spcPts val="0"/>
              </a:spcAft>
              <a:buClr>
                <a:schemeClr val="dk1"/>
              </a:buClr>
              <a:buSzPts val="523"/>
              <a:buFont typeface="Arial"/>
              <a:buNone/>
            </a:pPr>
            <a:r>
              <a:t/>
            </a:r>
            <a:endParaRPr sz="1954">
              <a:solidFill>
                <a:srgbClr val="000000"/>
              </a:solidFill>
            </a:endParaRPr>
          </a:p>
          <a:p>
            <a:pPr indent="0" lvl="0" marL="0" rtl="0" algn="l">
              <a:lnSpc>
                <a:spcPct val="95000"/>
              </a:lnSpc>
              <a:spcBef>
                <a:spcPts val="1200"/>
              </a:spcBef>
              <a:spcAft>
                <a:spcPts val="1200"/>
              </a:spcAft>
              <a:buSzPts val="523"/>
              <a:buNone/>
            </a:pPr>
            <a:r>
              <a:t/>
            </a:r>
            <a:endParaRPr sz="855"/>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ph type="title"/>
          </p:nvPr>
        </p:nvSpPr>
        <p:spPr>
          <a:xfrm>
            <a:off x="311700" y="4623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5000"/>
              </a:lnSpc>
              <a:spcBef>
                <a:spcPts val="0"/>
              </a:spcBef>
              <a:spcAft>
                <a:spcPts val="1200"/>
              </a:spcAft>
              <a:buNone/>
            </a:pPr>
            <a:r>
              <a:rPr lang="en-GB" sz="2732">
                <a:solidFill>
                  <a:schemeClr val="dk2"/>
                </a:solidFill>
              </a:rPr>
              <a:t>Satellite data type, operators</a:t>
            </a:r>
            <a:endParaRPr sz="3577"/>
          </a:p>
        </p:txBody>
      </p:sp>
      <p:sp>
        <p:nvSpPr>
          <p:cNvPr id="231" name="Google Shape;231;p42"/>
          <p:cNvSpPr txBox="1"/>
          <p:nvPr>
            <p:ph idx="1" type="body"/>
          </p:nvPr>
        </p:nvSpPr>
        <p:spPr>
          <a:xfrm>
            <a:off x="554850" y="1035075"/>
            <a:ext cx="8034300" cy="4139700"/>
          </a:xfrm>
          <a:prstGeom prst="rect">
            <a:avLst/>
          </a:prstGeom>
        </p:spPr>
        <p:txBody>
          <a:bodyPr anchorCtr="0" anchor="t" bIns="91425" lIns="91425" spcFirstLastPara="1" rIns="91425" wrap="square" tIns="91425">
            <a:noAutofit/>
          </a:bodyPr>
          <a:lstStyle/>
          <a:p>
            <a:pPr indent="82800" lvl="0" marL="457200" rtl="0" algn="l">
              <a:lnSpc>
                <a:spcPct val="95000"/>
              </a:lnSpc>
              <a:spcBef>
                <a:spcPts val="0"/>
              </a:spcBef>
              <a:spcAft>
                <a:spcPts val="0"/>
              </a:spcAft>
              <a:buSzPts val="1100"/>
              <a:buNone/>
            </a:pPr>
            <a:r>
              <a:rPr b="1" lang="en-GB" sz="1954">
                <a:solidFill>
                  <a:srgbClr val="000000"/>
                </a:solidFill>
              </a:rPr>
              <a:t>Angular</a:t>
            </a:r>
            <a:endParaRPr b="1" sz="1954">
              <a:solidFill>
                <a:srgbClr val="000000"/>
              </a:solidFill>
            </a:endParaRPr>
          </a:p>
          <a:p>
            <a:pPr indent="82800" lvl="0" marL="457200" rtl="0" algn="l">
              <a:lnSpc>
                <a:spcPct val="95000"/>
              </a:lnSpc>
              <a:spcBef>
                <a:spcPts val="1200"/>
              </a:spcBef>
              <a:spcAft>
                <a:spcPts val="0"/>
              </a:spcAft>
              <a:buSzPts val="1100"/>
              <a:buNone/>
            </a:pPr>
            <a:r>
              <a:rPr b="1" lang="en-GB" sz="1954">
                <a:solidFill>
                  <a:srgbClr val="000000"/>
                </a:solidFill>
              </a:rPr>
              <a:t>React</a:t>
            </a:r>
            <a:endParaRPr b="1" sz="1954">
              <a:solidFill>
                <a:srgbClr val="000000"/>
              </a:solidFill>
            </a:endParaRPr>
          </a:p>
          <a:p>
            <a:pPr indent="82800" lvl="0" marL="914400" rtl="0" algn="l">
              <a:lnSpc>
                <a:spcPct val="95000"/>
              </a:lnSpc>
              <a:spcBef>
                <a:spcPts val="1200"/>
              </a:spcBef>
              <a:spcAft>
                <a:spcPts val="0"/>
              </a:spcAft>
              <a:buSzPts val="1100"/>
              <a:buNone/>
            </a:pPr>
            <a:r>
              <a:rPr b="1" lang="en-GB" sz="1954">
                <a:solidFill>
                  <a:srgbClr val="000000"/>
                </a:solidFill>
              </a:rPr>
              <a:t>Java RxJS</a:t>
            </a:r>
            <a:endParaRPr sz="1854">
              <a:solidFill>
                <a:srgbClr val="000000"/>
              </a:solidFill>
            </a:endParaRPr>
          </a:p>
          <a:p>
            <a:pPr indent="457200" lvl="0" marL="457200" rtl="0" algn="l">
              <a:lnSpc>
                <a:spcPct val="95000"/>
              </a:lnSpc>
              <a:spcBef>
                <a:spcPts val="1200"/>
              </a:spcBef>
              <a:spcAft>
                <a:spcPts val="0"/>
              </a:spcAft>
              <a:buSzPts val="1100"/>
              <a:buNone/>
            </a:pPr>
            <a:r>
              <a:t/>
            </a:r>
            <a:endParaRPr b="1" sz="1954">
              <a:solidFill>
                <a:srgbClr val="000000"/>
              </a:solidFill>
            </a:endParaRPr>
          </a:p>
          <a:p>
            <a:pPr indent="0" lvl="0" marL="0" rtl="0" algn="l">
              <a:lnSpc>
                <a:spcPct val="95000"/>
              </a:lnSpc>
              <a:spcBef>
                <a:spcPts val="1200"/>
              </a:spcBef>
              <a:spcAft>
                <a:spcPts val="0"/>
              </a:spcAft>
              <a:buSzPts val="1100"/>
              <a:buNone/>
            </a:pPr>
            <a:r>
              <a:t/>
            </a:r>
            <a:endParaRPr sz="1200">
              <a:solidFill>
                <a:srgbClr val="000000"/>
              </a:solidFill>
            </a:endParaRPr>
          </a:p>
          <a:p>
            <a:pPr indent="0" lvl="0" marL="0" rtl="0" algn="l">
              <a:lnSpc>
                <a:spcPct val="95000"/>
              </a:lnSpc>
              <a:spcBef>
                <a:spcPts val="1200"/>
              </a:spcBef>
              <a:spcAft>
                <a:spcPts val="0"/>
              </a:spcAft>
              <a:buSzPts val="1100"/>
              <a:buNone/>
            </a:pPr>
            <a:r>
              <a:t/>
            </a:r>
            <a:endParaRPr sz="1954">
              <a:solidFill>
                <a:srgbClr val="000000"/>
              </a:solidFill>
            </a:endParaRPr>
          </a:p>
          <a:p>
            <a:pPr indent="0" lvl="0" marL="0" rtl="0" algn="l">
              <a:lnSpc>
                <a:spcPct val="95000"/>
              </a:lnSpc>
              <a:spcBef>
                <a:spcPts val="1200"/>
              </a:spcBef>
              <a:spcAft>
                <a:spcPts val="0"/>
              </a:spcAft>
              <a:buSzPts val="523"/>
              <a:buNone/>
            </a:pPr>
            <a:r>
              <a:t/>
            </a:r>
            <a:endParaRPr sz="1954">
              <a:solidFill>
                <a:srgbClr val="000000"/>
              </a:solidFill>
            </a:endParaRPr>
          </a:p>
          <a:p>
            <a:pPr indent="0" lvl="0" marL="0" rtl="0" algn="l">
              <a:lnSpc>
                <a:spcPct val="95000"/>
              </a:lnSpc>
              <a:spcBef>
                <a:spcPts val="1200"/>
              </a:spcBef>
              <a:spcAft>
                <a:spcPts val="1200"/>
              </a:spcAft>
              <a:buSzPts val="523"/>
              <a:buNone/>
            </a:pPr>
            <a:r>
              <a:t/>
            </a:r>
            <a:endParaRPr sz="85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623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7826"/>
              </a:lnSpc>
              <a:spcBef>
                <a:spcPts val="4500"/>
              </a:spcBef>
              <a:spcAft>
                <a:spcPts val="0"/>
              </a:spcAft>
              <a:buClr>
                <a:schemeClr val="dk1"/>
              </a:buClr>
              <a:buSzPct val="41957"/>
              <a:buFont typeface="Arial"/>
              <a:buNone/>
            </a:pPr>
            <a:r>
              <a:rPr lang="en-GB" sz="2621">
                <a:solidFill>
                  <a:schemeClr val="dk2"/>
                </a:solidFill>
              </a:rPr>
              <a:t>A beginners guide to RxJS</a:t>
            </a:r>
            <a:endParaRPr b="1" sz="1688">
              <a:solidFill>
                <a:srgbClr val="242424"/>
              </a:solidFill>
              <a:highlight>
                <a:srgbClr val="FFFFFF"/>
              </a:highlight>
            </a:endParaRPr>
          </a:p>
          <a:p>
            <a:pPr indent="0" lvl="0" marL="0" rtl="0" algn="l">
              <a:lnSpc>
                <a:spcPct val="95000"/>
              </a:lnSpc>
              <a:spcBef>
                <a:spcPts val="0"/>
              </a:spcBef>
              <a:spcAft>
                <a:spcPts val="1200"/>
              </a:spcAft>
              <a:buClr>
                <a:schemeClr val="dk1"/>
              </a:buClr>
              <a:buSzPts val="470"/>
              <a:buFont typeface="Arial"/>
              <a:buNone/>
            </a:pPr>
            <a:r>
              <a:t/>
            </a:r>
            <a:endParaRPr sz="2732">
              <a:solidFill>
                <a:schemeClr val="dk2"/>
              </a:solidFill>
            </a:endParaRPr>
          </a:p>
        </p:txBody>
      </p:sp>
      <p:sp>
        <p:nvSpPr>
          <p:cNvPr id="73" name="Google Shape;73;p16"/>
          <p:cNvSpPr txBox="1"/>
          <p:nvPr>
            <p:ph idx="1" type="body"/>
          </p:nvPr>
        </p:nvSpPr>
        <p:spPr>
          <a:xfrm>
            <a:off x="311700" y="1152475"/>
            <a:ext cx="8520600" cy="3827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523"/>
              <a:buFont typeface="Arial"/>
              <a:buNone/>
            </a:pPr>
            <a:r>
              <a:t/>
            </a:r>
            <a:endParaRPr sz="1954">
              <a:solidFill>
                <a:srgbClr val="000000"/>
              </a:solidFill>
            </a:endParaRPr>
          </a:p>
          <a:p>
            <a:pPr indent="457200" lvl="0" marL="0" rtl="0" algn="l">
              <a:lnSpc>
                <a:spcPct val="95000"/>
              </a:lnSpc>
              <a:spcBef>
                <a:spcPts val="1200"/>
              </a:spcBef>
              <a:spcAft>
                <a:spcPts val="0"/>
              </a:spcAft>
              <a:buClr>
                <a:schemeClr val="dk1"/>
              </a:buClr>
              <a:buSzPts val="523"/>
              <a:buFont typeface="Arial"/>
              <a:buNone/>
            </a:pPr>
            <a:r>
              <a:rPr lang="en-GB" sz="1954">
                <a:solidFill>
                  <a:srgbClr val="000000"/>
                </a:solidFill>
                <a:latin typeface="Courier New"/>
                <a:ea typeface="Courier New"/>
                <a:cs typeface="Courier New"/>
                <a:sym typeface="Courier New"/>
              </a:rPr>
              <a:t>https://www.sitepoint.com/webpack-beginner-guide/</a:t>
            </a:r>
            <a:endParaRPr sz="1954">
              <a:solidFill>
                <a:srgbClr val="000000"/>
              </a:solidFill>
              <a:latin typeface="Courier New"/>
              <a:ea typeface="Courier New"/>
              <a:cs typeface="Courier New"/>
              <a:sym typeface="Courier New"/>
            </a:endParaRPr>
          </a:p>
          <a:p>
            <a:pPr indent="0" lvl="0" marL="0" rtl="0" algn="l">
              <a:lnSpc>
                <a:spcPct val="95000"/>
              </a:lnSpc>
              <a:spcBef>
                <a:spcPts val="1200"/>
              </a:spcBef>
              <a:spcAft>
                <a:spcPts val="0"/>
              </a:spcAft>
              <a:buClr>
                <a:schemeClr val="dk1"/>
              </a:buClr>
              <a:buSzPts val="523"/>
              <a:buFont typeface="Arial"/>
              <a:buNone/>
            </a:pPr>
            <a:r>
              <a:t/>
            </a:r>
            <a:endParaRPr sz="1954">
              <a:solidFill>
                <a:srgbClr val="000000"/>
              </a:solidFill>
            </a:endParaRPr>
          </a:p>
          <a:p>
            <a:pPr indent="0" lvl="0" marL="0" rtl="0" algn="l">
              <a:lnSpc>
                <a:spcPct val="95000"/>
              </a:lnSpc>
              <a:spcBef>
                <a:spcPts val="1200"/>
              </a:spcBef>
              <a:spcAft>
                <a:spcPts val="1200"/>
              </a:spcAft>
              <a:buSzPts val="523"/>
              <a:buNone/>
            </a:pPr>
            <a:r>
              <a:t/>
            </a:r>
            <a:endParaRPr sz="85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623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7826"/>
              </a:lnSpc>
              <a:spcBef>
                <a:spcPts val="4500"/>
              </a:spcBef>
              <a:spcAft>
                <a:spcPts val="0"/>
              </a:spcAft>
              <a:buClr>
                <a:schemeClr val="dk1"/>
              </a:buClr>
              <a:buSzPct val="41957"/>
              <a:buFont typeface="Arial"/>
              <a:buNone/>
            </a:pPr>
            <a:r>
              <a:rPr lang="en-GB" sz="2621">
                <a:solidFill>
                  <a:schemeClr val="dk2"/>
                </a:solidFill>
              </a:rPr>
              <a:t>A beginners guide to node.js</a:t>
            </a:r>
            <a:endParaRPr b="1" sz="1688">
              <a:solidFill>
                <a:srgbClr val="242424"/>
              </a:solidFill>
              <a:highlight>
                <a:srgbClr val="FFFFFF"/>
              </a:highlight>
            </a:endParaRPr>
          </a:p>
          <a:p>
            <a:pPr indent="0" lvl="0" marL="0" rtl="0" algn="l">
              <a:lnSpc>
                <a:spcPct val="95000"/>
              </a:lnSpc>
              <a:spcBef>
                <a:spcPts val="0"/>
              </a:spcBef>
              <a:spcAft>
                <a:spcPts val="1200"/>
              </a:spcAft>
              <a:buClr>
                <a:schemeClr val="dk1"/>
              </a:buClr>
              <a:buSzPts val="470"/>
              <a:buFont typeface="Arial"/>
              <a:buNone/>
            </a:pPr>
            <a:r>
              <a:t/>
            </a:r>
            <a:endParaRPr sz="2732">
              <a:solidFill>
                <a:schemeClr val="dk2"/>
              </a:solidFill>
            </a:endParaRPr>
          </a:p>
        </p:txBody>
      </p:sp>
      <p:sp>
        <p:nvSpPr>
          <p:cNvPr id="79" name="Google Shape;79;p17"/>
          <p:cNvSpPr txBox="1"/>
          <p:nvPr>
            <p:ph idx="1" type="body"/>
          </p:nvPr>
        </p:nvSpPr>
        <p:spPr>
          <a:xfrm>
            <a:off x="311700" y="1152475"/>
            <a:ext cx="8520600" cy="3827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523"/>
              <a:buFont typeface="Arial"/>
              <a:buNone/>
            </a:pPr>
            <a:r>
              <a:t/>
            </a:r>
            <a:endParaRPr sz="1954">
              <a:solidFill>
                <a:srgbClr val="000000"/>
              </a:solidFill>
            </a:endParaRPr>
          </a:p>
          <a:p>
            <a:pPr indent="457200" lvl="0" marL="0" rtl="0" algn="l">
              <a:lnSpc>
                <a:spcPct val="95000"/>
              </a:lnSpc>
              <a:spcBef>
                <a:spcPts val="1200"/>
              </a:spcBef>
              <a:spcAft>
                <a:spcPts val="0"/>
              </a:spcAft>
              <a:buClr>
                <a:schemeClr val="dk1"/>
              </a:buClr>
              <a:buSzPts val="523"/>
              <a:buFont typeface="Arial"/>
              <a:buNone/>
            </a:pPr>
            <a:r>
              <a:rPr lang="en-GB" sz="1954">
                <a:solidFill>
                  <a:srgbClr val="000000"/>
                </a:solidFill>
                <a:latin typeface="Courier New"/>
                <a:ea typeface="Courier New"/>
                <a:cs typeface="Courier New"/>
                <a:sym typeface="Courier New"/>
              </a:rPr>
              <a:t>https://www.youtube.com/watch?v=ztspvPYybIY</a:t>
            </a:r>
            <a:endParaRPr sz="1954">
              <a:solidFill>
                <a:srgbClr val="000000"/>
              </a:solidFill>
              <a:latin typeface="Courier New"/>
              <a:ea typeface="Courier New"/>
              <a:cs typeface="Courier New"/>
              <a:sym typeface="Courier New"/>
            </a:endParaRPr>
          </a:p>
          <a:p>
            <a:pPr indent="0" lvl="0" marL="0" rtl="0" algn="l">
              <a:lnSpc>
                <a:spcPct val="95000"/>
              </a:lnSpc>
              <a:spcBef>
                <a:spcPts val="1200"/>
              </a:spcBef>
              <a:spcAft>
                <a:spcPts val="0"/>
              </a:spcAft>
              <a:buClr>
                <a:schemeClr val="dk1"/>
              </a:buClr>
              <a:buSzPts val="523"/>
              <a:buFont typeface="Arial"/>
              <a:buNone/>
            </a:pPr>
            <a:r>
              <a:t/>
            </a:r>
            <a:endParaRPr sz="1954">
              <a:solidFill>
                <a:srgbClr val="000000"/>
              </a:solidFill>
            </a:endParaRPr>
          </a:p>
          <a:p>
            <a:pPr indent="0" lvl="0" marL="0" rtl="0" algn="l">
              <a:lnSpc>
                <a:spcPct val="95000"/>
              </a:lnSpc>
              <a:spcBef>
                <a:spcPts val="1200"/>
              </a:spcBef>
              <a:spcAft>
                <a:spcPts val="1200"/>
              </a:spcAft>
              <a:buSzPts val="523"/>
              <a:buNone/>
            </a:pPr>
            <a:r>
              <a:t/>
            </a:r>
            <a:endParaRPr sz="85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623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7826"/>
              </a:lnSpc>
              <a:spcBef>
                <a:spcPts val="4500"/>
              </a:spcBef>
              <a:spcAft>
                <a:spcPts val="0"/>
              </a:spcAft>
              <a:buClr>
                <a:schemeClr val="dk1"/>
              </a:buClr>
              <a:buSzPct val="41957"/>
              <a:buFont typeface="Arial"/>
              <a:buNone/>
            </a:pPr>
            <a:r>
              <a:rPr lang="en-GB" sz="2621">
                <a:solidFill>
                  <a:schemeClr val="dk2"/>
                </a:solidFill>
              </a:rPr>
              <a:t>A beginners guide to NPM</a:t>
            </a:r>
            <a:endParaRPr b="1" sz="1688">
              <a:solidFill>
                <a:srgbClr val="242424"/>
              </a:solidFill>
              <a:highlight>
                <a:srgbClr val="FFFFFF"/>
              </a:highlight>
            </a:endParaRPr>
          </a:p>
          <a:p>
            <a:pPr indent="0" lvl="0" marL="0" rtl="0" algn="l">
              <a:lnSpc>
                <a:spcPct val="95000"/>
              </a:lnSpc>
              <a:spcBef>
                <a:spcPts val="0"/>
              </a:spcBef>
              <a:spcAft>
                <a:spcPts val="1200"/>
              </a:spcAft>
              <a:buClr>
                <a:schemeClr val="dk1"/>
              </a:buClr>
              <a:buSzPts val="470"/>
              <a:buFont typeface="Arial"/>
              <a:buNone/>
            </a:pPr>
            <a:r>
              <a:t/>
            </a:r>
            <a:endParaRPr sz="2732">
              <a:solidFill>
                <a:schemeClr val="dk2"/>
              </a:solidFill>
            </a:endParaRPr>
          </a:p>
        </p:txBody>
      </p:sp>
      <p:sp>
        <p:nvSpPr>
          <p:cNvPr id="85" name="Google Shape;85;p18"/>
          <p:cNvSpPr txBox="1"/>
          <p:nvPr>
            <p:ph idx="1" type="body"/>
          </p:nvPr>
        </p:nvSpPr>
        <p:spPr>
          <a:xfrm>
            <a:off x="311700" y="1152475"/>
            <a:ext cx="8520600" cy="3827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523"/>
              <a:buFont typeface="Arial"/>
              <a:buNone/>
            </a:pPr>
            <a:r>
              <a:t/>
            </a:r>
            <a:endParaRPr sz="1954">
              <a:solidFill>
                <a:srgbClr val="000000"/>
              </a:solidFill>
            </a:endParaRPr>
          </a:p>
          <a:p>
            <a:pPr indent="457200" lvl="0" marL="0" rtl="0" algn="l">
              <a:lnSpc>
                <a:spcPct val="95000"/>
              </a:lnSpc>
              <a:spcBef>
                <a:spcPts val="1200"/>
              </a:spcBef>
              <a:spcAft>
                <a:spcPts val="0"/>
              </a:spcAft>
              <a:buClr>
                <a:schemeClr val="dk1"/>
              </a:buClr>
              <a:buSzPts val="523"/>
              <a:buFont typeface="Arial"/>
              <a:buNone/>
            </a:pPr>
            <a:r>
              <a:rPr lang="en-GB" sz="1954">
                <a:solidFill>
                  <a:srgbClr val="000000"/>
                </a:solidFill>
                <a:latin typeface="Courier New"/>
                <a:ea typeface="Courier New"/>
                <a:cs typeface="Courier New"/>
                <a:sym typeface="Courier New"/>
              </a:rPr>
              <a:t>https://www.sitepoint.com/webpack-beginner-guide/</a:t>
            </a:r>
            <a:endParaRPr sz="1954">
              <a:solidFill>
                <a:srgbClr val="000000"/>
              </a:solidFill>
              <a:latin typeface="Courier New"/>
              <a:ea typeface="Courier New"/>
              <a:cs typeface="Courier New"/>
              <a:sym typeface="Courier New"/>
            </a:endParaRPr>
          </a:p>
          <a:p>
            <a:pPr indent="0" lvl="0" marL="0" rtl="0" algn="l">
              <a:lnSpc>
                <a:spcPct val="95000"/>
              </a:lnSpc>
              <a:spcBef>
                <a:spcPts val="1200"/>
              </a:spcBef>
              <a:spcAft>
                <a:spcPts val="0"/>
              </a:spcAft>
              <a:buClr>
                <a:schemeClr val="dk1"/>
              </a:buClr>
              <a:buSzPts val="523"/>
              <a:buFont typeface="Arial"/>
              <a:buNone/>
            </a:pPr>
            <a:r>
              <a:t/>
            </a:r>
            <a:endParaRPr sz="1954">
              <a:solidFill>
                <a:srgbClr val="000000"/>
              </a:solidFill>
            </a:endParaRPr>
          </a:p>
          <a:p>
            <a:pPr indent="0" lvl="0" marL="0" rtl="0" algn="l">
              <a:lnSpc>
                <a:spcPct val="95000"/>
              </a:lnSpc>
              <a:spcBef>
                <a:spcPts val="1200"/>
              </a:spcBef>
              <a:spcAft>
                <a:spcPts val="1200"/>
              </a:spcAft>
              <a:buSzPts val="523"/>
              <a:buNone/>
            </a:pPr>
            <a:r>
              <a:t/>
            </a:r>
            <a:endParaRPr sz="85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623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7826"/>
              </a:lnSpc>
              <a:spcBef>
                <a:spcPts val="4500"/>
              </a:spcBef>
              <a:spcAft>
                <a:spcPts val="0"/>
              </a:spcAft>
              <a:buClr>
                <a:schemeClr val="dk1"/>
              </a:buClr>
              <a:buSzPct val="41957"/>
              <a:buFont typeface="Arial"/>
              <a:buNone/>
            </a:pPr>
            <a:r>
              <a:rPr lang="en-GB" sz="2621">
                <a:solidFill>
                  <a:schemeClr val="dk2"/>
                </a:solidFill>
              </a:rPr>
              <a:t>Using Webpack, Webpack Dev Server and Babel from scratch</a:t>
            </a:r>
            <a:endParaRPr b="1" sz="1688">
              <a:solidFill>
                <a:srgbClr val="242424"/>
              </a:solidFill>
              <a:highlight>
                <a:srgbClr val="FFFFFF"/>
              </a:highlight>
            </a:endParaRPr>
          </a:p>
          <a:p>
            <a:pPr indent="0" lvl="0" marL="0" rtl="0" algn="l">
              <a:lnSpc>
                <a:spcPct val="95000"/>
              </a:lnSpc>
              <a:spcBef>
                <a:spcPts val="0"/>
              </a:spcBef>
              <a:spcAft>
                <a:spcPts val="1200"/>
              </a:spcAft>
              <a:buClr>
                <a:schemeClr val="dk1"/>
              </a:buClr>
              <a:buSzPts val="470"/>
              <a:buFont typeface="Arial"/>
              <a:buNone/>
            </a:pPr>
            <a:r>
              <a:t/>
            </a:r>
            <a:endParaRPr sz="2732">
              <a:solidFill>
                <a:schemeClr val="dk2"/>
              </a:solidFill>
            </a:endParaRPr>
          </a:p>
        </p:txBody>
      </p:sp>
      <p:sp>
        <p:nvSpPr>
          <p:cNvPr id="91" name="Google Shape;91;p19"/>
          <p:cNvSpPr txBox="1"/>
          <p:nvPr>
            <p:ph idx="1" type="body"/>
          </p:nvPr>
        </p:nvSpPr>
        <p:spPr>
          <a:xfrm>
            <a:off x="311700" y="1152475"/>
            <a:ext cx="8520600" cy="3827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523"/>
              <a:buFont typeface="Arial"/>
              <a:buNone/>
            </a:pPr>
            <a:r>
              <a:rPr lang="en-GB" sz="1954">
                <a:solidFill>
                  <a:srgbClr val="000000"/>
                </a:solidFill>
              </a:rPr>
              <a:t>On dhruv, login as sambath</a:t>
            </a:r>
            <a:endParaRPr sz="1954">
              <a:solidFill>
                <a:srgbClr val="000000"/>
              </a:solidFill>
            </a:endParaRPr>
          </a:p>
          <a:p>
            <a:pPr indent="0" lvl="0" marL="0" rtl="0" algn="l">
              <a:lnSpc>
                <a:spcPct val="95000"/>
              </a:lnSpc>
              <a:spcBef>
                <a:spcPts val="1200"/>
              </a:spcBef>
              <a:spcAft>
                <a:spcPts val="0"/>
              </a:spcAft>
              <a:buClr>
                <a:schemeClr val="dk1"/>
              </a:buClr>
              <a:buSzPts val="523"/>
              <a:buFont typeface="Arial"/>
              <a:buNone/>
            </a:pPr>
            <a:r>
              <a:rPr lang="en-GB" sz="1355">
                <a:solidFill>
                  <a:srgbClr val="000000"/>
                </a:solidFill>
                <a:latin typeface="Courier New"/>
                <a:ea typeface="Courier New"/>
                <a:cs typeface="Courier New"/>
                <a:sym typeface="Courier New"/>
              </a:rPr>
              <a:t>cd /shared/TCE…CLOUD/REACTIVE-PROGRAMMING/react-from-scratch/projectname</a:t>
            </a:r>
            <a:endParaRPr sz="1355">
              <a:solidFill>
                <a:srgbClr val="000000"/>
              </a:solidFill>
              <a:latin typeface="Courier New"/>
              <a:ea typeface="Courier New"/>
              <a:cs typeface="Courier New"/>
              <a:sym typeface="Courier New"/>
            </a:endParaRPr>
          </a:p>
          <a:p>
            <a:pPr indent="457200" lvl="0" marL="0" rtl="0" algn="l">
              <a:lnSpc>
                <a:spcPct val="95000"/>
              </a:lnSpc>
              <a:spcBef>
                <a:spcPts val="1200"/>
              </a:spcBef>
              <a:spcAft>
                <a:spcPts val="0"/>
              </a:spcAft>
              <a:buClr>
                <a:schemeClr val="dk1"/>
              </a:buClr>
              <a:buSzPts val="523"/>
              <a:buFont typeface="Arial"/>
              <a:buNone/>
            </a:pPr>
            <a:r>
              <a:rPr lang="en-GB" sz="1954">
                <a:solidFill>
                  <a:srgbClr val="000000"/>
                </a:solidFill>
                <a:latin typeface="Courier New"/>
                <a:ea typeface="Courier New"/>
                <a:cs typeface="Courier New"/>
                <a:sym typeface="Courier New"/>
              </a:rPr>
              <a:t>npm run dev</a:t>
            </a:r>
            <a:endParaRPr sz="1954">
              <a:solidFill>
                <a:srgbClr val="000000"/>
              </a:solidFill>
              <a:latin typeface="Courier New"/>
              <a:ea typeface="Courier New"/>
              <a:cs typeface="Courier New"/>
              <a:sym typeface="Courier New"/>
            </a:endParaRPr>
          </a:p>
          <a:p>
            <a:pPr indent="0" lvl="0" marL="0" rtl="0" algn="l">
              <a:lnSpc>
                <a:spcPct val="95000"/>
              </a:lnSpc>
              <a:spcBef>
                <a:spcPts val="1200"/>
              </a:spcBef>
              <a:spcAft>
                <a:spcPts val="0"/>
              </a:spcAft>
              <a:buClr>
                <a:schemeClr val="dk1"/>
              </a:buClr>
              <a:buSzPts val="523"/>
              <a:buFont typeface="Arial"/>
              <a:buNone/>
            </a:pPr>
            <a:r>
              <a:rPr lang="en-GB" sz="1954">
                <a:solidFill>
                  <a:srgbClr val="000000"/>
                </a:solidFill>
              </a:rPr>
              <a:t>In a browser, type</a:t>
            </a:r>
            <a:endParaRPr sz="1954">
              <a:solidFill>
                <a:srgbClr val="000000"/>
              </a:solidFill>
            </a:endParaRPr>
          </a:p>
          <a:p>
            <a:pPr indent="457200" lvl="0" marL="0" rtl="0" algn="l">
              <a:lnSpc>
                <a:spcPct val="95000"/>
              </a:lnSpc>
              <a:spcBef>
                <a:spcPts val="1200"/>
              </a:spcBef>
              <a:spcAft>
                <a:spcPts val="0"/>
              </a:spcAft>
              <a:buClr>
                <a:schemeClr val="dk1"/>
              </a:buClr>
              <a:buSzPts val="523"/>
              <a:buFont typeface="Arial"/>
              <a:buNone/>
            </a:pPr>
            <a:r>
              <a:rPr lang="en-GB" sz="1954">
                <a:solidFill>
                  <a:srgbClr val="000000"/>
                </a:solidFill>
                <a:latin typeface="Courier New"/>
                <a:ea typeface="Courier New"/>
                <a:cs typeface="Courier New"/>
                <a:sym typeface="Courier New"/>
              </a:rPr>
              <a:t>http://localhost:8080/</a:t>
            </a:r>
            <a:endParaRPr sz="1954">
              <a:solidFill>
                <a:srgbClr val="000000"/>
              </a:solidFill>
              <a:latin typeface="Courier New"/>
              <a:ea typeface="Courier New"/>
              <a:cs typeface="Courier New"/>
              <a:sym typeface="Courier New"/>
            </a:endParaRPr>
          </a:p>
          <a:p>
            <a:pPr indent="0" lvl="0" marL="0" rtl="0" algn="l">
              <a:lnSpc>
                <a:spcPct val="95000"/>
              </a:lnSpc>
              <a:spcBef>
                <a:spcPts val="1200"/>
              </a:spcBef>
              <a:spcAft>
                <a:spcPts val="0"/>
              </a:spcAft>
              <a:buClr>
                <a:schemeClr val="dk1"/>
              </a:buClr>
              <a:buSzPts val="523"/>
              <a:buFont typeface="Arial"/>
              <a:buNone/>
            </a:pPr>
            <a:r>
              <a:t/>
            </a:r>
            <a:endParaRPr sz="1954">
              <a:solidFill>
                <a:srgbClr val="000000"/>
              </a:solidFill>
            </a:endParaRPr>
          </a:p>
          <a:p>
            <a:pPr indent="0" lvl="0" marL="0" rtl="0" algn="l">
              <a:lnSpc>
                <a:spcPct val="95000"/>
              </a:lnSpc>
              <a:spcBef>
                <a:spcPts val="1200"/>
              </a:spcBef>
              <a:spcAft>
                <a:spcPts val="1200"/>
              </a:spcAft>
              <a:buSzPts val="523"/>
              <a:buNone/>
            </a:pPr>
            <a:r>
              <a:t/>
            </a:r>
            <a:endParaRPr sz="85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623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5000"/>
              </a:lnSpc>
              <a:spcBef>
                <a:spcPts val="0"/>
              </a:spcBef>
              <a:spcAft>
                <a:spcPts val="1200"/>
              </a:spcAft>
              <a:buClr>
                <a:schemeClr val="dk1"/>
              </a:buClr>
              <a:buSzPts val="470"/>
              <a:buFont typeface="Arial"/>
              <a:buNone/>
            </a:pPr>
            <a:r>
              <a:rPr lang="en-GB" sz="2732">
                <a:solidFill>
                  <a:schemeClr val="dk2"/>
                </a:solidFill>
              </a:rPr>
              <a:t>Reactive programming </a:t>
            </a:r>
            <a:endParaRPr sz="3577"/>
          </a:p>
        </p:txBody>
      </p:sp>
      <p:sp>
        <p:nvSpPr>
          <p:cNvPr id="97" name="Google Shape;97;p20"/>
          <p:cNvSpPr txBox="1"/>
          <p:nvPr>
            <p:ph idx="1" type="body"/>
          </p:nvPr>
        </p:nvSpPr>
        <p:spPr>
          <a:xfrm>
            <a:off x="311700" y="1152475"/>
            <a:ext cx="8520600" cy="3827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523"/>
              <a:buFont typeface="Arial"/>
              <a:buNone/>
            </a:pPr>
            <a:r>
              <a:rPr lang="en-GB" sz="1954">
                <a:solidFill>
                  <a:srgbClr val="000000"/>
                </a:solidFill>
              </a:rPr>
              <a:t>Hours = 2 , Tuesday,18.09.2023, (11.15 am to 12.15 pm)</a:t>
            </a:r>
            <a:endParaRPr sz="1954">
              <a:solidFill>
                <a:srgbClr val="000000"/>
              </a:solidFill>
            </a:endParaRPr>
          </a:p>
          <a:p>
            <a:pPr indent="0" lvl="0" marL="0" rtl="0" algn="l">
              <a:lnSpc>
                <a:spcPct val="95000"/>
              </a:lnSpc>
              <a:spcBef>
                <a:spcPts val="1200"/>
              </a:spcBef>
              <a:spcAft>
                <a:spcPts val="0"/>
              </a:spcAft>
              <a:buClr>
                <a:schemeClr val="dk1"/>
              </a:buClr>
              <a:buSzPts val="523"/>
              <a:buFont typeface="Arial"/>
              <a:buNone/>
            </a:pPr>
            <a:r>
              <a:rPr lang="en-GB" sz="1954">
                <a:solidFill>
                  <a:srgbClr val="000000"/>
                </a:solidFill>
              </a:rPr>
              <a:t>&amp; Wednesday,19.09.2023, (2.15 pm to 3.15 pm)</a:t>
            </a:r>
            <a:endParaRPr sz="1954">
              <a:solidFill>
                <a:srgbClr val="000000"/>
              </a:solidFill>
            </a:endParaRPr>
          </a:p>
          <a:p>
            <a:pPr indent="0" lvl="0" marL="0" rtl="0" algn="l">
              <a:lnSpc>
                <a:spcPct val="95000"/>
              </a:lnSpc>
              <a:spcBef>
                <a:spcPts val="1200"/>
              </a:spcBef>
              <a:spcAft>
                <a:spcPts val="0"/>
              </a:spcAft>
              <a:buClr>
                <a:schemeClr val="dk1"/>
              </a:buClr>
              <a:buSzPts val="523"/>
              <a:buFont typeface="Arial"/>
              <a:buNone/>
            </a:pPr>
            <a:r>
              <a:rPr lang="en-GB" sz="1954">
                <a:solidFill>
                  <a:srgbClr val="000000"/>
                </a:solidFill>
              </a:rPr>
              <a:t>https://www.youtube.com/watch?v=PhggNGsSQyg&amp;t=342s</a:t>
            </a:r>
            <a:endParaRPr sz="1954">
              <a:solidFill>
                <a:srgbClr val="000000"/>
              </a:solidFill>
            </a:endParaRPr>
          </a:p>
          <a:p>
            <a:pPr indent="0" lvl="0" marL="0" rtl="0" algn="l">
              <a:lnSpc>
                <a:spcPct val="95000"/>
              </a:lnSpc>
              <a:spcBef>
                <a:spcPts val="1200"/>
              </a:spcBef>
              <a:spcAft>
                <a:spcPts val="0"/>
              </a:spcAft>
              <a:buClr>
                <a:schemeClr val="dk1"/>
              </a:buClr>
              <a:buSzPts val="523"/>
              <a:buFont typeface="Arial"/>
              <a:buNone/>
            </a:pPr>
            <a:r>
              <a:rPr lang="en-GB" sz="1954">
                <a:solidFill>
                  <a:srgbClr val="000000"/>
                </a:solidFill>
              </a:rPr>
              <a:t>The following is a good conceptual video</a:t>
            </a:r>
            <a:endParaRPr sz="1954">
              <a:solidFill>
                <a:srgbClr val="000000"/>
              </a:solidFill>
            </a:endParaRPr>
          </a:p>
          <a:p>
            <a:pPr indent="0" lvl="0" marL="0" rtl="0" algn="l">
              <a:lnSpc>
                <a:spcPct val="95000"/>
              </a:lnSpc>
              <a:spcBef>
                <a:spcPts val="1200"/>
              </a:spcBef>
              <a:spcAft>
                <a:spcPts val="0"/>
              </a:spcAft>
              <a:buClr>
                <a:schemeClr val="dk1"/>
              </a:buClr>
              <a:buSzPts val="523"/>
              <a:buFont typeface="Arial"/>
              <a:buNone/>
            </a:pPr>
            <a:r>
              <a:rPr lang="en-GB" sz="1954">
                <a:solidFill>
                  <a:srgbClr val="000000"/>
                </a:solidFill>
              </a:rPr>
              <a:t>Summary : https://www.youtube.com/watch?v=h7CozVrhFoQ&amp;list=PLp50dWW_m40WID0zCrftuRCVa3mCaxYG6&amp;index=1&amp;t=337s</a:t>
            </a:r>
            <a:endParaRPr sz="1954">
              <a:solidFill>
                <a:srgbClr val="000000"/>
              </a:solidFill>
            </a:endParaRPr>
          </a:p>
          <a:p>
            <a:pPr indent="0" lvl="0" marL="0" rtl="0" algn="l">
              <a:lnSpc>
                <a:spcPct val="95000"/>
              </a:lnSpc>
              <a:spcBef>
                <a:spcPts val="1200"/>
              </a:spcBef>
              <a:spcAft>
                <a:spcPts val="1200"/>
              </a:spcAft>
              <a:buSzPts val="523"/>
              <a:buNone/>
            </a:pPr>
            <a:r>
              <a:t/>
            </a:r>
            <a:endParaRPr sz="85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623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5000"/>
              </a:lnSpc>
              <a:spcBef>
                <a:spcPts val="0"/>
              </a:spcBef>
              <a:spcAft>
                <a:spcPts val="0"/>
              </a:spcAft>
              <a:buClr>
                <a:schemeClr val="dk1"/>
              </a:buClr>
              <a:buSzPts val="470"/>
              <a:buFont typeface="Arial"/>
              <a:buNone/>
            </a:pPr>
            <a:r>
              <a:rPr lang="en-GB" sz="2732">
                <a:solidFill>
                  <a:schemeClr val="dk2"/>
                </a:solidFill>
              </a:rPr>
              <a:t>Reactive programming(</a:t>
            </a:r>
            <a:r>
              <a:rPr lang="en-GB" sz="2732">
                <a:solidFill>
                  <a:srgbClr val="9900FF"/>
                </a:solidFill>
              </a:rPr>
              <a:t>Erik Slack,</a:t>
            </a:r>
            <a:r>
              <a:rPr lang="en-GB" sz="2732">
                <a:solidFill>
                  <a:schemeClr val="dk2"/>
                </a:solidFill>
              </a:rPr>
              <a:t>)</a:t>
            </a:r>
            <a:endParaRPr sz="2732">
              <a:solidFill>
                <a:schemeClr val="dk2"/>
              </a:solidFill>
            </a:endParaRPr>
          </a:p>
          <a:p>
            <a:pPr indent="0" lvl="0" marL="0" rtl="0" algn="l">
              <a:lnSpc>
                <a:spcPct val="95000"/>
              </a:lnSpc>
              <a:spcBef>
                <a:spcPts val="1200"/>
              </a:spcBef>
              <a:spcAft>
                <a:spcPts val="1200"/>
              </a:spcAft>
              <a:buClr>
                <a:schemeClr val="dk1"/>
              </a:buClr>
              <a:buSzPts val="470"/>
              <a:buFont typeface="Arial"/>
              <a:buNone/>
            </a:pPr>
            <a:r>
              <a:rPr lang="en-GB" sz="2732">
                <a:solidFill>
                  <a:schemeClr val="dk2"/>
                </a:solidFill>
              </a:rPr>
              <a:t> </a:t>
            </a:r>
            <a:endParaRPr sz="3577"/>
          </a:p>
        </p:txBody>
      </p:sp>
      <p:sp>
        <p:nvSpPr>
          <p:cNvPr id="103" name="Google Shape;103;p21"/>
          <p:cNvSpPr txBox="1"/>
          <p:nvPr>
            <p:ph idx="1" type="body"/>
          </p:nvPr>
        </p:nvSpPr>
        <p:spPr>
          <a:xfrm>
            <a:off x="311700" y="1152475"/>
            <a:ext cx="8520600" cy="3827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523"/>
              <a:buFont typeface="Arial"/>
              <a:buNone/>
            </a:pPr>
            <a:r>
              <a:rPr lang="en-GB" sz="1954">
                <a:solidFill>
                  <a:srgbClr val="000000"/>
                </a:solidFill>
              </a:rPr>
              <a:t>operators</a:t>
            </a:r>
            <a:endParaRPr sz="1954">
              <a:solidFill>
                <a:srgbClr val="000000"/>
              </a:solidFill>
            </a:endParaRPr>
          </a:p>
          <a:p>
            <a:pPr indent="0" lvl="0" marL="0" rtl="0" algn="l">
              <a:lnSpc>
                <a:spcPct val="95000"/>
              </a:lnSpc>
              <a:spcBef>
                <a:spcPts val="1200"/>
              </a:spcBef>
              <a:spcAft>
                <a:spcPts val="0"/>
              </a:spcAft>
              <a:buClr>
                <a:schemeClr val="dk1"/>
              </a:buClr>
              <a:buSzPts val="523"/>
              <a:buFont typeface="Arial"/>
              <a:buNone/>
            </a:pPr>
            <a:r>
              <a:rPr lang="en-GB" sz="1954">
                <a:solidFill>
                  <a:srgbClr val="000000"/>
                </a:solidFill>
              </a:rPr>
              <a:t>o</a:t>
            </a:r>
            <a:r>
              <a:rPr lang="en-GB" sz="1954">
                <a:solidFill>
                  <a:srgbClr val="000000"/>
                </a:solidFill>
              </a:rPr>
              <a:t>bservables</a:t>
            </a:r>
            <a:endParaRPr sz="1954">
              <a:solidFill>
                <a:srgbClr val="000000"/>
              </a:solidFill>
            </a:endParaRPr>
          </a:p>
          <a:p>
            <a:pPr indent="0" lvl="0" marL="0" rtl="0" algn="l">
              <a:lnSpc>
                <a:spcPct val="95000"/>
              </a:lnSpc>
              <a:spcBef>
                <a:spcPts val="1200"/>
              </a:spcBef>
              <a:spcAft>
                <a:spcPts val="0"/>
              </a:spcAft>
              <a:buClr>
                <a:schemeClr val="dk1"/>
              </a:buClr>
              <a:buSzPts val="523"/>
              <a:buFont typeface="Arial"/>
              <a:buNone/>
            </a:pPr>
            <a:r>
              <a:rPr lang="en-GB" sz="1954">
                <a:solidFill>
                  <a:srgbClr val="000000"/>
                </a:solidFill>
              </a:rPr>
              <a:t>Aynchronous programming</a:t>
            </a:r>
            <a:endParaRPr sz="1954">
              <a:solidFill>
                <a:srgbClr val="000000"/>
              </a:solidFill>
            </a:endParaRPr>
          </a:p>
          <a:p>
            <a:pPr indent="0" lvl="0" marL="0" rtl="0" algn="l">
              <a:lnSpc>
                <a:spcPct val="95000"/>
              </a:lnSpc>
              <a:spcBef>
                <a:spcPts val="1200"/>
              </a:spcBef>
              <a:spcAft>
                <a:spcPts val="0"/>
              </a:spcAft>
              <a:buSzPts val="523"/>
              <a:buNone/>
            </a:pPr>
            <a:r>
              <a:rPr lang="en-GB" sz="1954">
                <a:solidFill>
                  <a:srgbClr val="000000"/>
                </a:solidFill>
              </a:rPr>
              <a:t>	Synchronous is traditional</a:t>
            </a:r>
            <a:endParaRPr sz="1954">
              <a:solidFill>
                <a:srgbClr val="000000"/>
              </a:solidFill>
            </a:endParaRPr>
          </a:p>
          <a:p>
            <a:pPr indent="0" lvl="0" marL="0" rtl="0" algn="l">
              <a:lnSpc>
                <a:spcPct val="95000"/>
              </a:lnSpc>
              <a:spcBef>
                <a:spcPts val="1200"/>
              </a:spcBef>
              <a:spcAft>
                <a:spcPts val="0"/>
              </a:spcAft>
              <a:buSzPts val="523"/>
              <a:buNone/>
            </a:pPr>
            <a:r>
              <a:rPr lang="en-GB" sz="1954">
                <a:solidFill>
                  <a:srgbClr val="000000"/>
                </a:solidFill>
              </a:rPr>
              <a:t>Promises</a:t>
            </a:r>
            <a:endParaRPr sz="1954">
              <a:solidFill>
                <a:srgbClr val="000000"/>
              </a:solidFill>
            </a:endParaRPr>
          </a:p>
          <a:p>
            <a:pPr indent="0" lvl="0" marL="0" rtl="0" algn="l">
              <a:lnSpc>
                <a:spcPct val="95000"/>
              </a:lnSpc>
              <a:spcBef>
                <a:spcPts val="1200"/>
              </a:spcBef>
              <a:spcAft>
                <a:spcPts val="0"/>
              </a:spcAft>
              <a:buSzPts val="523"/>
              <a:buNone/>
            </a:pPr>
            <a:r>
              <a:rPr lang="en-GB" sz="1954">
                <a:solidFill>
                  <a:srgbClr val="000000"/>
                </a:solidFill>
              </a:rPr>
              <a:t>	Promise me you will put/give something for the array</a:t>
            </a:r>
            <a:endParaRPr sz="1954">
              <a:solidFill>
                <a:srgbClr val="000000"/>
              </a:solidFill>
            </a:endParaRPr>
          </a:p>
          <a:p>
            <a:pPr indent="0" lvl="0" marL="0" rtl="0" algn="l">
              <a:lnSpc>
                <a:spcPct val="95000"/>
              </a:lnSpc>
              <a:spcBef>
                <a:spcPts val="1200"/>
              </a:spcBef>
              <a:spcAft>
                <a:spcPts val="0"/>
              </a:spcAft>
              <a:buSzPts val="523"/>
              <a:buNone/>
            </a:pPr>
            <a:r>
              <a:rPr lang="en-GB" sz="1954">
                <a:solidFill>
                  <a:srgbClr val="000000"/>
                </a:solidFill>
              </a:rPr>
              <a:t>Call-back</a:t>
            </a:r>
            <a:endParaRPr sz="1954">
              <a:solidFill>
                <a:srgbClr val="000000"/>
              </a:solidFill>
            </a:endParaRPr>
          </a:p>
          <a:p>
            <a:pPr indent="0" lvl="0" marL="0" rtl="0" algn="l">
              <a:lnSpc>
                <a:spcPct val="95000"/>
              </a:lnSpc>
              <a:spcBef>
                <a:spcPts val="1200"/>
              </a:spcBef>
              <a:spcAft>
                <a:spcPts val="1200"/>
              </a:spcAft>
              <a:buSzPts val="523"/>
              <a:buNone/>
            </a:pPr>
            <a:r>
              <a:rPr lang="en-GB" sz="1954">
                <a:solidFill>
                  <a:srgbClr val="000000"/>
                </a:solidFill>
              </a:rPr>
              <a:t>Ajax</a:t>
            </a:r>
            <a:endParaRPr sz="1954">
              <a:solidFill>
                <a:srgbClr val="000000"/>
              </a:solidFill>
            </a:endParaRPr>
          </a:p>
        </p:txBody>
      </p:sp>
      <p:sp>
        <p:nvSpPr>
          <p:cNvPr id="104" name="Google Shape;104;p21"/>
          <p:cNvSpPr txBox="1"/>
          <p:nvPr/>
        </p:nvSpPr>
        <p:spPr>
          <a:xfrm>
            <a:off x="4457700" y="11826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https://www.youtube.com/watch?v=uQGl9x9VHgA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