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4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9144000" cy="5143500" type="screen16x9"/>
  <p:notesSz cx="6858000" cy="9144000"/>
  <p:embeddedFontLst>
    <p:embeddedFont>
      <p:font typeface="Average" charset="0"/>
      <p:regular r:id="rId48"/>
    </p:embeddedFont>
    <p:embeddedFont>
      <p:font typeface="Lato Light" charset="0"/>
      <p:regular r:id="rId49"/>
      <p:bold r:id="rId50"/>
      <p:italic r:id="rId51"/>
      <p:boldItalic r:id="rId52"/>
    </p:embeddedFont>
    <p:embeddedFont>
      <p:font typeface="Assistant ExtraLight" charset="-79"/>
      <p:regular r:id="rId53"/>
      <p:bold r:id="rId54"/>
    </p:embeddedFont>
    <p:embeddedFont>
      <p:font typeface="Inconsolata" charset="0"/>
      <p:regular r:id="rId55"/>
      <p:bold r:id="rId56"/>
    </p:embeddedFont>
    <p:embeddedFont>
      <p:font typeface="Assistant" charset="-79"/>
      <p:regular r:id="rId57"/>
      <p:bold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A31BB541-9D6F-472D-A780-E2FFB5D9CADD}">
  <a:tblStyle styleId="{A31BB541-9D6F-472D-A780-E2FFB5D9CAD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-102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font" Target="fonts/font7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5.fntdata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6.xml"/><Relationship Id="rId51" Type="http://schemas.openxmlformats.org/officeDocument/2006/relationships/font" Target="fonts/font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40c3244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940c3244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40c3244e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g940c3244e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5" name="Google Shape;435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0" name="Google Shape;490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2" name="Google Shape;542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2" name="Google Shape;552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Google Shape;573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8" name="Google Shape;588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0" name="Google Shape;600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6" name="Google Shape;616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5" name="Google Shape;625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6" name="Google Shape;636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3" name="Google Shape;653;p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4" name="Google Shape;664;p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5" name="Google Shape;675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7" name="Google Shape;697;p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1" name="Google Shape;721;p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9" name="Google Shape;729;p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ssistant ExtraLight"/>
              <a:buChar char="●"/>
              <a:defRPr sz="20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○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■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●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○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■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●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○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ssistant ExtraLight"/>
              <a:buChar char="■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" name="Google Shape;16;p3"/>
          <p:cNvSpPr txBox="1"/>
          <p:nvPr/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777000" y="1193887"/>
            <a:ext cx="7590000" cy="1751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Multiplication</a:t>
            </a:r>
            <a:endParaRPr sz="17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3157012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What’s the best way to multiply two numbers?</a:t>
            </a:r>
            <a:endParaRPr sz="24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1" name="Google Shape;10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What does “better” mean?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7" name="Google Shape;187;p34"/>
          <p:cNvSpPr txBox="1">
            <a:spLocks noGrp="1"/>
          </p:cNvSpPr>
          <p:nvPr>
            <p:ph type="body" idx="4294967295"/>
          </p:nvPr>
        </p:nvSpPr>
        <p:spPr>
          <a:xfrm>
            <a:off x="311700" y="2706275"/>
            <a:ext cx="8365200" cy="2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The answers for the first two depend on what value n is…</a:t>
            </a:r>
            <a:endParaRPr sz="20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1000000n &lt; 4n</a:t>
            </a:r>
            <a:r>
              <a:rPr lang="en" sz="1800" baseline="30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only when n exceeds a certain value (in this case, 250000)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These constant multipliers are too environment-dependent…</a:t>
            </a:r>
            <a:endParaRPr sz="20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 operation could be faster/slower depending on the machine, so 3n</a:t>
            </a:r>
            <a:r>
              <a:rPr lang="en" sz="1800" baseline="30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ops on a slow machine might not be “better” than 4n</a:t>
            </a:r>
            <a:r>
              <a:rPr lang="en" sz="1800" baseline="30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ops on a faster machine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8" name="Google Shape;188;p34"/>
          <p:cNvSpPr/>
          <p:nvPr/>
        </p:nvSpPr>
        <p:spPr>
          <a:xfrm>
            <a:off x="2149500" y="1074913"/>
            <a:ext cx="4689600" cy="1581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Is 1000000n operations better than 4n</a:t>
            </a:r>
            <a:r>
              <a:rPr lang="en" sz="1800" b="0" i="0" u="none" strike="noStrike" cap="none" baseline="30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8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? </a:t>
            </a:r>
            <a:endParaRPr sz="18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Is 0.000001n</a:t>
            </a:r>
            <a:r>
              <a:rPr lang="en" sz="1800" b="0" i="0" u="none" strike="noStrike" cap="none" baseline="30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r>
              <a:rPr lang="en" sz="18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 operations better than 4n</a:t>
            </a:r>
            <a:r>
              <a:rPr lang="en" sz="1800" b="0" i="0" u="none" strike="noStrike" cap="none" baseline="30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8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? </a:t>
            </a:r>
            <a:endParaRPr sz="18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Is 3n</a:t>
            </a:r>
            <a:r>
              <a:rPr lang="en" sz="1800" b="0" i="0" u="none" strike="noStrike" cap="none" baseline="30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8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 operations better than 4n</a:t>
            </a:r>
            <a:r>
              <a:rPr lang="en" sz="1800" b="0" i="0" u="none" strike="noStrike" cap="none" baseline="30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8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?</a:t>
            </a:r>
            <a:endParaRPr sz="14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9" name="Google Shape;18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What does “better” mean?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5" name="Google Shape;195;p35"/>
          <p:cNvSpPr/>
          <p:nvPr/>
        </p:nvSpPr>
        <p:spPr>
          <a:xfrm>
            <a:off x="1863000" y="1247272"/>
            <a:ext cx="5418000" cy="1007100"/>
          </a:xfrm>
          <a:prstGeom prst="roundRect">
            <a:avLst>
              <a:gd name="adj" fmla="val 3412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Asymptotic Analysis</a:t>
            </a:r>
            <a:endParaRPr sz="34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6" name="Google Shape;19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What does “better” mean?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2" name="Google Shape;202;p36"/>
          <p:cNvSpPr/>
          <p:nvPr/>
        </p:nvSpPr>
        <p:spPr>
          <a:xfrm>
            <a:off x="1863000" y="1247272"/>
            <a:ext cx="5418000" cy="1007100"/>
          </a:xfrm>
          <a:prstGeom prst="roundRect">
            <a:avLst>
              <a:gd name="adj" fmla="val 3412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1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.</a:t>
            </a:r>
            <a:endParaRPr sz="1800" b="0" i="1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en" sz="38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Asymptotic Analysis</a:t>
            </a:r>
            <a:endParaRPr sz="34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endParaRPr sz="38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4294967295"/>
          </p:nvPr>
        </p:nvSpPr>
        <p:spPr>
          <a:xfrm>
            <a:off x="311700" y="2209325"/>
            <a:ext cx="8460900" cy="24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Some guiding principles</a:t>
            </a:r>
            <a:endParaRPr sz="20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we care about how the running time/number of operations </a:t>
            </a:r>
            <a:r>
              <a:rPr lang="en" sz="2000" i="1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scales</a:t>
            </a: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with the size of the input (i.e. the runtime’s </a:t>
            </a:r>
            <a:r>
              <a:rPr lang="en" sz="2000" i="1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rate of growth</a:t>
            </a: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),</a:t>
            </a:r>
            <a:endParaRPr sz="2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we want some measure of runtime that’s independent of hardware, programming language, memory layout, etc. </a:t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4" name="Google Shape;20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What does “better” mean?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0" name="Google Shape;210;p37"/>
          <p:cNvSpPr/>
          <p:nvPr/>
        </p:nvSpPr>
        <p:spPr>
          <a:xfrm>
            <a:off x="1863000" y="1017675"/>
            <a:ext cx="5992800" cy="879600"/>
          </a:xfrm>
          <a:prstGeom prst="roundRect">
            <a:avLst>
              <a:gd name="adj" fmla="val 3412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1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.</a:t>
            </a:r>
            <a:endParaRPr sz="1800" b="0" i="1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endParaRPr sz="38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en" sz="38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Asymptotic Analysis</a:t>
            </a:r>
            <a:endParaRPr sz="34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endParaRPr sz="38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endParaRPr sz="38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1" name="Google Shape;211;p37"/>
          <p:cNvSpPr txBox="1">
            <a:spLocks noGrp="1"/>
          </p:cNvSpPr>
          <p:nvPr>
            <p:ph type="body" idx="4294967295"/>
          </p:nvPr>
        </p:nvSpPr>
        <p:spPr>
          <a:xfrm>
            <a:off x="311700" y="1728550"/>
            <a:ext cx="8460900" cy="25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Some guiding principles</a:t>
            </a:r>
            <a:endParaRPr sz="20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we care about how the running time/number of operations </a:t>
            </a:r>
            <a:r>
              <a:rPr lang="en" sz="2000" i="1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scales</a:t>
            </a: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with the size of the input (i.e. the runtime’s </a:t>
            </a:r>
            <a:r>
              <a:rPr lang="en" sz="2000" i="1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rate of growth</a:t>
            </a: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),</a:t>
            </a:r>
            <a:endParaRPr sz="2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we want some measure of runtime that’s independent of hardware, programming language, memory layout, etc. </a:t>
            </a:r>
            <a:endParaRPr sz="2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verage"/>
              <a:buChar char="○"/>
            </a:pPr>
            <a:r>
              <a:rPr lang="en" sz="1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Details like hardware / language / memory / compiler / etc. are important to real world engineers. We want to reason about high-level algorithmic approaches rather than lower-level details.</a:t>
            </a:r>
            <a:endParaRPr sz="2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2" name="Google Shape;21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Asymptotic Analysis (the high level idea)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8" name="Google Shape;218;p38"/>
          <p:cNvSpPr/>
          <p:nvPr/>
        </p:nvSpPr>
        <p:spPr>
          <a:xfrm>
            <a:off x="786975" y="1236450"/>
            <a:ext cx="6762300" cy="1007100"/>
          </a:xfrm>
          <a:prstGeom prst="roundRect">
            <a:avLst>
              <a:gd name="adj" fmla="val 3412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000" b="0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We’ll express the asymptotic runtime of an algorithm using</a:t>
            </a:r>
            <a:endParaRPr sz="3400" b="0" i="0" u="none" strike="noStrike" cap="none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400" b="0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BIG-O notation</a:t>
            </a:r>
            <a:endParaRPr sz="3000" b="0" i="0" u="none" strike="noStrike" cap="none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4294967295"/>
          </p:nvPr>
        </p:nvSpPr>
        <p:spPr>
          <a:xfrm>
            <a:off x="311700" y="2209325"/>
            <a:ext cx="8460900" cy="1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 say Multiplication</a:t>
            </a:r>
            <a:r>
              <a:rPr lang="en" sz="22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22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“runs in time O(n</a:t>
            </a:r>
            <a:r>
              <a:rPr lang="en" sz="2200" baseline="30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22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)”</a:t>
            </a:r>
            <a:endParaRPr sz="22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○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Informally, this means that the runtime “</a:t>
            </a:r>
            <a:r>
              <a:rPr lang="en" sz="2000" i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scales like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” n</a:t>
            </a:r>
            <a:r>
              <a:rPr lang="en" sz="2000" baseline="30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sz="2000" baseline="-25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○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Discuss the formal definition of Big-O later 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0" name="Google Shape;220;p38"/>
          <p:cNvSpPr txBox="1"/>
          <p:nvPr/>
        </p:nvSpPr>
        <p:spPr>
          <a:xfrm>
            <a:off x="7616125" y="1398475"/>
            <a:ext cx="13938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1" name="Google Shape;221;p38"/>
          <p:cNvSpPr txBox="1"/>
          <p:nvPr/>
        </p:nvSpPr>
        <p:spPr>
          <a:xfrm>
            <a:off x="7750200" y="2099650"/>
            <a:ext cx="13938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2" name="Google Shape;222;p38"/>
          <p:cNvSpPr txBox="1"/>
          <p:nvPr/>
        </p:nvSpPr>
        <p:spPr>
          <a:xfrm>
            <a:off x="8126400" y="1856925"/>
            <a:ext cx="7059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0" i="1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3" name="Google Shape;22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Asymptotic Analysis (the high level idea)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9" name="Google Shape;229;p39"/>
          <p:cNvSpPr/>
          <p:nvPr/>
        </p:nvSpPr>
        <p:spPr>
          <a:xfrm>
            <a:off x="1110200" y="1236450"/>
            <a:ext cx="6438900" cy="1007100"/>
          </a:xfrm>
          <a:prstGeom prst="roundRect">
            <a:avLst>
              <a:gd name="adj" fmla="val 3412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 b="0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We’ll Express the asymptotic runtime of an algorithm using</a:t>
            </a:r>
            <a:endParaRPr sz="2000" b="0" i="0" u="none" strike="noStrike" cap="none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en" sz="3400" b="0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BIG-O notation</a:t>
            </a:r>
            <a:endParaRPr sz="1400" b="0" i="1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4294967295"/>
          </p:nvPr>
        </p:nvSpPr>
        <p:spPr>
          <a:xfrm>
            <a:off x="311700" y="2209325"/>
            <a:ext cx="8460900" cy="10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●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 would say Multiplication</a:t>
            </a:r>
            <a:r>
              <a:rPr lang="en" sz="20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2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“runs in time O(n</a:t>
            </a:r>
            <a:r>
              <a:rPr lang="en" sz="2000" baseline="30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2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)”</a:t>
            </a:r>
            <a:endParaRPr sz="20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Informally, this means that the runtime “scales like” n</a:t>
            </a:r>
            <a:r>
              <a:rPr lang="en" sz="1800" baseline="30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sz="1800" baseline="-25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We’ll discuss the formal definition of Big-O later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231" name="Google Shape;231;p39"/>
          <p:cNvGrpSpPr/>
          <p:nvPr/>
        </p:nvGrpSpPr>
        <p:grpSpPr>
          <a:xfrm>
            <a:off x="677550" y="3484575"/>
            <a:ext cx="7729200" cy="1346400"/>
            <a:chOff x="707400" y="3267725"/>
            <a:chExt cx="7729200" cy="1346400"/>
          </a:xfrm>
        </p:grpSpPr>
        <p:sp>
          <p:nvSpPr>
            <p:cNvPr id="232" name="Google Shape;232;p39"/>
            <p:cNvSpPr/>
            <p:nvPr/>
          </p:nvSpPr>
          <p:spPr>
            <a:xfrm>
              <a:off x="707400" y="3267725"/>
              <a:ext cx="7729200" cy="1346400"/>
            </a:xfrm>
            <a:prstGeom prst="ribbon2">
              <a:avLst>
                <a:gd name="adj1" fmla="val 14100"/>
                <a:gd name="adj2" fmla="val 72144"/>
              </a:avLst>
            </a:prstGeom>
            <a:solidFill>
              <a:srgbClr val="FFFFFF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42925" dist="152400" dir="414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Average"/>
                  <a:ea typeface="Average"/>
                  <a:cs typeface="Average"/>
                  <a:sym typeface="Average"/>
                </a:rPr>
                <a:t>THE POINT OF ASYMPTOTIC NOTATION</a:t>
              </a:r>
              <a:endParaRPr sz="13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sz="1900" b="1" i="0" u="none" strike="noStrike" cap="none">
                  <a:solidFill>
                    <a:srgbClr val="000000"/>
                  </a:solidFill>
                  <a:latin typeface="Average"/>
                  <a:ea typeface="Average"/>
                  <a:cs typeface="Average"/>
                  <a:sym typeface="Average"/>
                </a:rPr>
                <a:t>suppress constant factors and lower-order terms</a:t>
              </a:r>
              <a:endParaRPr sz="19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33" name="Google Shape;233;p39"/>
            <p:cNvSpPr txBox="1"/>
            <p:nvPr/>
          </p:nvSpPr>
          <p:spPr>
            <a:xfrm>
              <a:off x="2746275" y="4092425"/>
              <a:ext cx="2183400" cy="25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1" u="none" strike="noStrike" cap="none">
                  <a:solidFill>
                    <a:srgbClr val="980000"/>
                  </a:solidFill>
                  <a:latin typeface="Assistant"/>
                  <a:ea typeface="Assistant"/>
                  <a:cs typeface="Assistant"/>
                  <a:sym typeface="Assistant"/>
                </a:rPr>
                <a:t>too system dependent</a:t>
              </a:r>
              <a:endParaRPr sz="1400" b="0" i="1" u="none" strike="noStrike" cap="none">
                <a:solidFill>
                  <a:srgbClr val="980000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34" name="Google Shape;234;p39"/>
            <p:cNvSpPr txBox="1"/>
            <p:nvPr/>
          </p:nvSpPr>
          <p:spPr>
            <a:xfrm>
              <a:off x="4913278" y="4092425"/>
              <a:ext cx="2480400" cy="25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1" u="none" strike="noStrike" cap="none">
                  <a:solidFill>
                    <a:srgbClr val="980000"/>
                  </a:solidFill>
                  <a:latin typeface="Average"/>
                  <a:ea typeface="Average"/>
                  <a:cs typeface="Average"/>
                  <a:sym typeface="Average"/>
                </a:rPr>
                <a:t>irrelevant for large inputs</a:t>
              </a:r>
              <a:endParaRPr sz="1400" b="0" i="1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35" name="Google Shape;235;p39"/>
            <p:cNvSpPr/>
            <p:nvPr/>
          </p:nvSpPr>
          <p:spPr>
            <a:xfrm rot="-5400000">
              <a:off x="3775200" y="3200550"/>
              <a:ext cx="166800" cy="17580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9"/>
            <p:cNvSpPr/>
            <p:nvPr/>
          </p:nvSpPr>
          <p:spPr>
            <a:xfrm rot="-5400000">
              <a:off x="6066775" y="3103350"/>
              <a:ext cx="166800" cy="19524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39"/>
          <p:cNvSpPr txBox="1"/>
          <p:nvPr/>
        </p:nvSpPr>
        <p:spPr>
          <a:xfrm>
            <a:off x="7616125" y="1398475"/>
            <a:ext cx="13938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>
              <a:solidFill>
                <a:srgbClr val="999999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38" name="Google Shape;238;p39"/>
          <p:cNvSpPr txBox="1"/>
          <p:nvPr/>
        </p:nvSpPr>
        <p:spPr>
          <a:xfrm>
            <a:off x="7750200" y="2099650"/>
            <a:ext cx="13938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>
              <a:solidFill>
                <a:srgbClr val="98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39" name="Google Shape;23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Asymptotic Analysis (the high level idea)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245" name="Google Shape;245;p40"/>
          <p:cNvGrpSpPr/>
          <p:nvPr/>
        </p:nvGrpSpPr>
        <p:grpSpPr>
          <a:xfrm>
            <a:off x="707400" y="1238625"/>
            <a:ext cx="7729200" cy="1346400"/>
            <a:chOff x="707400" y="3267725"/>
            <a:chExt cx="7729200" cy="1346400"/>
          </a:xfrm>
        </p:grpSpPr>
        <p:sp>
          <p:nvSpPr>
            <p:cNvPr id="246" name="Google Shape;246;p40"/>
            <p:cNvSpPr/>
            <p:nvPr/>
          </p:nvSpPr>
          <p:spPr>
            <a:xfrm>
              <a:off x="707400" y="3267725"/>
              <a:ext cx="7729200" cy="1346400"/>
            </a:xfrm>
            <a:prstGeom prst="ribbon2">
              <a:avLst>
                <a:gd name="adj1" fmla="val 14100"/>
                <a:gd name="adj2" fmla="val 72144"/>
              </a:avLst>
            </a:prstGeom>
            <a:solidFill>
              <a:srgbClr val="FFFFFF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42925" dist="152400" dir="414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Average"/>
                  <a:ea typeface="Average"/>
                  <a:cs typeface="Average"/>
                  <a:sym typeface="Average"/>
                </a:rPr>
                <a:t>THE POINT OF ASYMPTOTIC NOTATION</a:t>
              </a:r>
              <a:endParaRPr sz="13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sz="1900" b="1" i="0" u="none" strike="noStrike" cap="none">
                  <a:solidFill>
                    <a:srgbClr val="000000"/>
                  </a:solidFill>
                  <a:latin typeface="Average"/>
                  <a:ea typeface="Average"/>
                  <a:cs typeface="Average"/>
                  <a:sym typeface="Average"/>
                </a:rPr>
                <a:t>suppress constant factors and lower-order terms</a:t>
              </a:r>
              <a:endParaRPr sz="19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47" name="Google Shape;247;p40"/>
            <p:cNvSpPr txBox="1"/>
            <p:nvPr/>
          </p:nvSpPr>
          <p:spPr>
            <a:xfrm>
              <a:off x="2746275" y="4092425"/>
              <a:ext cx="2183400" cy="25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1" u="none" strike="noStrike" cap="none">
                  <a:solidFill>
                    <a:srgbClr val="980000"/>
                  </a:solidFill>
                  <a:latin typeface="Average"/>
                  <a:ea typeface="Average"/>
                  <a:cs typeface="Average"/>
                  <a:sym typeface="Average"/>
                </a:rPr>
                <a:t>too system dependent</a:t>
              </a:r>
              <a:endParaRPr sz="1400" b="0" i="1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48" name="Google Shape;248;p40"/>
            <p:cNvSpPr txBox="1"/>
            <p:nvPr/>
          </p:nvSpPr>
          <p:spPr>
            <a:xfrm>
              <a:off x="4913278" y="4092425"/>
              <a:ext cx="2480400" cy="25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1" u="none" strike="noStrike" cap="none">
                  <a:solidFill>
                    <a:srgbClr val="980000"/>
                  </a:solidFill>
                  <a:latin typeface="Average"/>
                  <a:ea typeface="Average"/>
                  <a:cs typeface="Average"/>
                  <a:sym typeface="Average"/>
                </a:rPr>
                <a:t>irrelevant for large inputs</a:t>
              </a:r>
              <a:endParaRPr sz="1400" b="0" i="1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49" name="Google Shape;249;p40"/>
            <p:cNvSpPr/>
            <p:nvPr/>
          </p:nvSpPr>
          <p:spPr>
            <a:xfrm rot="-5400000">
              <a:off x="3775200" y="3200550"/>
              <a:ext cx="166800" cy="17580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0"/>
            <p:cNvSpPr/>
            <p:nvPr/>
          </p:nvSpPr>
          <p:spPr>
            <a:xfrm rot="-5400000">
              <a:off x="6066775" y="3103350"/>
              <a:ext cx="166800" cy="19524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" name="Google Shape;251;p40"/>
          <p:cNvSpPr/>
          <p:nvPr/>
        </p:nvSpPr>
        <p:spPr>
          <a:xfrm>
            <a:off x="893700" y="2986375"/>
            <a:ext cx="2855400" cy="1643400"/>
          </a:xfrm>
          <a:prstGeom prst="corner">
            <a:avLst>
              <a:gd name="adj1" fmla="val 2191"/>
              <a:gd name="adj2" fmla="val 254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0"/>
          <p:cNvSpPr txBox="1"/>
          <p:nvPr/>
        </p:nvSpPr>
        <p:spPr>
          <a:xfrm rot="-5400000">
            <a:off x="-242700" y="3593300"/>
            <a:ext cx="12831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Runtime (ms)</a:t>
            </a:r>
            <a:endParaRPr sz="12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3" name="Google Shape;253;p40"/>
          <p:cNvSpPr txBox="1"/>
          <p:nvPr/>
        </p:nvSpPr>
        <p:spPr>
          <a:xfrm>
            <a:off x="507308" y="44179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4" name="Google Shape;254;p40"/>
          <p:cNvSpPr txBox="1"/>
          <p:nvPr/>
        </p:nvSpPr>
        <p:spPr>
          <a:xfrm>
            <a:off x="507312" y="412639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5" name="Google Shape;255;p40"/>
          <p:cNvSpPr txBox="1"/>
          <p:nvPr/>
        </p:nvSpPr>
        <p:spPr>
          <a:xfrm>
            <a:off x="400632" y="3837192"/>
            <a:ext cx="5316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1000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6" name="Google Shape;256;p40"/>
          <p:cNvSpPr txBox="1"/>
          <p:nvPr/>
        </p:nvSpPr>
        <p:spPr>
          <a:xfrm>
            <a:off x="292206" y="3547996"/>
            <a:ext cx="639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1500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7" name="Google Shape;257;p40"/>
          <p:cNvSpPr txBox="1"/>
          <p:nvPr/>
        </p:nvSpPr>
        <p:spPr>
          <a:xfrm>
            <a:off x="292206" y="3229188"/>
            <a:ext cx="639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2000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8" name="Google Shape;258;p40"/>
          <p:cNvSpPr txBox="1"/>
          <p:nvPr/>
        </p:nvSpPr>
        <p:spPr>
          <a:xfrm>
            <a:off x="292206" y="2939992"/>
            <a:ext cx="639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2500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9" name="Google Shape;259;p40"/>
          <p:cNvSpPr txBox="1"/>
          <p:nvPr/>
        </p:nvSpPr>
        <p:spPr>
          <a:xfrm>
            <a:off x="6597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0" name="Google Shape;260;p40"/>
          <p:cNvSpPr txBox="1"/>
          <p:nvPr/>
        </p:nvSpPr>
        <p:spPr>
          <a:xfrm>
            <a:off x="10845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1" name="Google Shape;261;p40"/>
          <p:cNvSpPr txBox="1"/>
          <p:nvPr/>
        </p:nvSpPr>
        <p:spPr>
          <a:xfrm>
            <a:off x="15093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2" name="Google Shape;262;p40"/>
          <p:cNvSpPr txBox="1"/>
          <p:nvPr/>
        </p:nvSpPr>
        <p:spPr>
          <a:xfrm>
            <a:off x="19341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3" name="Google Shape;263;p40"/>
          <p:cNvSpPr txBox="1"/>
          <p:nvPr/>
        </p:nvSpPr>
        <p:spPr>
          <a:xfrm>
            <a:off x="23589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4" name="Google Shape;264;p40"/>
          <p:cNvSpPr txBox="1"/>
          <p:nvPr/>
        </p:nvSpPr>
        <p:spPr>
          <a:xfrm>
            <a:off x="27837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5" name="Google Shape;265;p40"/>
          <p:cNvSpPr txBox="1"/>
          <p:nvPr/>
        </p:nvSpPr>
        <p:spPr>
          <a:xfrm>
            <a:off x="32085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3596550" y="3353288"/>
            <a:ext cx="19509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0.1n</a:t>
            </a:r>
            <a:r>
              <a:rPr lang="en" sz="1800" b="1" i="0" u="none" strike="noStrike" cap="none" baseline="30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1.6 </a:t>
            </a:r>
            <a:r>
              <a:rPr lang="en" sz="18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+ 300</a:t>
            </a:r>
            <a:endParaRPr sz="18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3876750" y="3837200"/>
            <a:ext cx="1390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0.008n</a:t>
            </a:r>
            <a:r>
              <a:rPr lang="en" sz="18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8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8" name="Google Shape;268;p40"/>
          <p:cNvSpPr txBox="1"/>
          <p:nvPr/>
        </p:nvSpPr>
        <p:spPr>
          <a:xfrm>
            <a:off x="1200875" y="2914100"/>
            <a:ext cx="15180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when n is small...</a:t>
            </a:r>
            <a:endParaRPr sz="1400" b="0" i="1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269" name="Google Shape;269;p40"/>
          <p:cNvCxnSpPr/>
          <p:nvPr/>
        </p:nvCxnSpPr>
        <p:spPr>
          <a:xfrm rot="10800000">
            <a:off x="2791050" y="3862700"/>
            <a:ext cx="1314300" cy="19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0" name="Google Shape;270;p40"/>
          <p:cNvCxnSpPr/>
          <p:nvPr/>
        </p:nvCxnSpPr>
        <p:spPr>
          <a:xfrm rot="10800000">
            <a:off x="3288100" y="3185150"/>
            <a:ext cx="7590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71" name="Google Shape;271;p40"/>
          <p:cNvSpPr txBox="1"/>
          <p:nvPr/>
        </p:nvSpPr>
        <p:spPr>
          <a:xfrm>
            <a:off x="1657150" y="4840100"/>
            <a:ext cx="128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n (input size)</a:t>
            </a:r>
            <a:endParaRPr sz="14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2" name="Google Shape;272;p40"/>
          <p:cNvSpPr/>
          <p:nvPr/>
        </p:nvSpPr>
        <p:spPr>
          <a:xfrm>
            <a:off x="911750" y="3158050"/>
            <a:ext cx="2728750" cy="1427625"/>
          </a:xfrm>
          <a:custGeom>
            <a:avLst/>
            <a:gdLst/>
            <a:ahLst/>
            <a:cxnLst/>
            <a:rect l="l" t="t" r="r" b="b"/>
            <a:pathLst>
              <a:path w="109150" h="57105" extrusionOk="0">
                <a:moveTo>
                  <a:pt x="0" y="57105"/>
                </a:moveTo>
                <a:cubicBezTo>
                  <a:pt x="3675" y="56744"/>
                  <a:pt x="13373" y="57286"/>
                  <a:pt x="22047" y="54937"/>
                </a:cubicBezTo>
                <a:cubicBezTo>
                  <a:pt x="30721" y="52588"/>
                  <a:pt x="42528" y="48010"/>
                  <a:pt x="52045" y="43010"/>
                </a:cubicBezTo>
                <a:cubicBezTo>
                  <a:pt x="61562" y="38010"/>
                  <a:pt x="69634" y="32107"/>
                  <a:pt x="79151" y="24939"/>
                </a:cubicBezTo>
                <a:cubicBezTo>
                  <a:pt x="88669" y="17771"/>
                  <a:pt x="104150" y="4157"/>
                  <a:pt x="109150" y="0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0"/>
          <p:cNvSpPr/>
          <p:nvPr/>
        </p:nvSpPr>
        <p:spPr>
          <a:xfrm>
            <a:off x="938850" y="3031554"/>
            <a:ext cx="2493825" cy="1409550"/>
          </a:xfrm>
          <a:custGeom>
            <a:avLst/>
            <a:gdLst/>
            <a:ahLst/>
            <a:cxnLst/>
            <a:rect l="l" t="t" r="r" b="b"/>
            <a:pathLst>
              <a:path w="99753" h="56382" extrusionOk="0">
                <a:moveTo>
                  <a:pt x="0" y="56382"/>
                </a:moveTo>
                <a:cubicBezTo>
                  <a:pt x="3193" y="55539"/>
                  <a:pt x="10783" y="54756"/>
                  <a:pt x="19156" y="51322"/>
                </a:cubicBezTo>
                <a:cubicBezTo>
                  <a:pt x="27529" y="47889"/>
                  <a:pt x="40540" y="41383"/>
                  <a:pt x="50238" y="35781"/>
                </a:cubicBezTo>
                <a:cubicBezTo>
                  <a:pt x="59936" y="30179"/>
                  <a:pt x="69093" y="23674"/>
                  <a:pt x="77345" y="17710"/>
                </a:cubicBezTo>
                <a:cubicBezTo>
                  <a:pt x="85598" y="11747"/>
                  <a:pt x="96018" y="2952"/>
                  <a:pt x="99753" y="0"/>
                </a:cubicBez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Asymptotic Analysis (the high level idea)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280" name="Google Shape;280;p41"/>
          <p:cNvGrpSpPr/>
          <p:nvPr/>
        </p:nvGrpSpPr>
        <p:grpSpPr>
          <a:xfrm>
            <a:off x="707400" y="1238625"/>
            <a:ext cx="7729200" cy="1346400"/>
            <a:chOff x="707400" y="3267725"/>
            <a:chExt cx="7729200" cy="1346400"/>
          </a:xfrm>
        </p:grpSpPr>
        <p:sp>
          <p:nvSpPr>
            <p:cNvPr id="281" name="Google Shape;281;p41"/>
            <p:cNvSpPr/>
            <p:nvPr/>
          </p:nvSpPr>
          <p:spPr>
            <a:xfrm>
              <a:off x="707400" y="3267725"/>
              <a:ext cx="7729200" cy="1346400"/>
            </a:xfrm>
            <a:prstGeom prst="ribbon2">
              <a:avLst>
                <a:gd name="adj1" fmla="val 14100"/>
                <a:gd name="adj2" fmla="val 72144"/>
              </a:avLst>
            </a:prstGeom>
            <a:solidFill>
              <a:srgbClr val="FFFFFF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42925" dist="152400" dir="414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Average"/>
                  <a:ea typeface="Average"/>
                  <a:cs typeface="Average"/>
                  <a:sym typeface="Average"/>
                </a:rPr>
                <a:t>THE POINT OF ASYMPTOTIC NOTATION</a:t>
              </a:r>
              <a:endParaRPr sz="13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sz="1900" b="1" i="0" u="none" strike="noStrike" cap="none">
                  <a:solidFill>
                    <a:srgbClr val="000000"/>
                  </a:solidFill>
                  <a:latin typeface="Average"/>
                  <a:ea typeface="Average"/>
                  <a:cs typeface="Average"/>
                  <a:sym typeface="Average"/>
                </a:rPr>
                <a:t>suppress constant factors and lower-order terms</a:t>
              </a:r>
              <a:endParaRPr sz="19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82" name="Google Shape;282;p41"/>
            <p:cNvSpPr txBox="1"/>
            <p:nvPr/>
          </p:nvSpPr>
          <p:spPr>
            <a:xfrm>
              <a:off x="2746275" y="4092425"/>
              <a:ext cx="2183400" cy="25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980000"/>
                  </a:solidFill>
                  <a:latin typeface="Average"/>
                  <a:ea typeface="Average"/>
                  <a:cs typeface="Average"/>
                  <a:sym typeface="Average"/>
                </a:rPr>
                <a:t>too system dependent</a:t>
              </a:r>
              <a:endParaRPr sz="14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83" name="Google Shape;283;p41"/>
            <p:cNvSpPr txBox="1"/>
            <p:nvPr/>
          </p:nvSpPr>
          <p:spPr>
            <a:xfrm>
              <a:off x="4913278" y="4092425"/>
              <a:ext cx="2480400" cy="25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980000"/>
                  </a:solidFill>
                  <a:latin typeface="Average"/>
                  <a:ea typeface="Average"/>
                  <a:cs typeface="Average"/>
                  <a:sym typeface="Average"/>
                </a:rPr>
                <a:t>irrelevant for large inputs</a:t>
              </a:r>
              <a:endParaRPr sz="14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84" name="Google Shape;284;p41"/>
            <p:cNvSpPr/>
            <p:nvPr/>
          </p:nvSpPr>
          <p:spPr>
            <a:xfrm rot="-5400000">
              <a:off x="3775200" y="3200550"/>
              <a:ext cx="166800" cy="17580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1"/>
            <p:cNvSpPr/>
            <p:nvPr/>
          </p:nvSpPr>
          <p:spPr>
            <a:xfrm rot="-5400000">
              <a:off x="6066775" y="3103350"/>
              <a:ext cx="166800" cy="19524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p41"/>
          <p:cNvSpPr/>
          <p:nvPr/>
        </p:nvSpPr>
        <p:spPr>
          <a:xfrm>
            <a:off x="893700" y="2986375"/>
            <a:ext cx="2855400" cy="1643400"/>
          </a:xfrm>
          <a:prstGeom prst="corner">
            <a:avLst>
              <a:gd name="adj1" fmla="val 2191"/>
              <a:gd name="adj2" fmla="val 254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1"/>
          <p:cNvSpPr txBox="1"/>
          <p:nvPr/>
        </p:nvSpPr>
        <p:spPr>
          <a:xfrm rot="-5400000">
            <a:off x="-242700" y="3593300"/>
            <a:ext cx="12831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Runtime (ms)</a:t>
            </a:r>
            <a:endParaRPr sz="12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8" name="Google Shape;288;p41"/>
          <p:cNvSpPr txBox="1"/>
          <p:nvPr/>
        </p:nvSpPr>
        <p:spPr>
          <a:xfrm>
            <a:off x="507308" y="44179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9" name="Google Shape;289;p41"/>
          <p:cNvSpPr txBox="1"/>
          <p:nvPr/>
        </p:nvSpPr>
        <p:spPr>
          <a:xfrm>
            <a:off x="507312" y="412639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0" name="Google Shape;290;p41"/>
          <p:cNvSpPr txBox="1"/>
          <p:nvPr/>
        </p:nvSpPr>
        <p:spPr>
          <a:xfrm>
            <a:off x="400632" y="3837192"/>
            <a:ext cx="5316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1000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1" name="Google Shape;291;p41"/>
          <p:cNvSpPr txBox="1"/>
          <p:nvPr/>
        </p:nvSpPr>
        <p:spPr>
          <a:xfrm>
            <a:off x="292206" y="3547996"/>
            <a:ext cx="639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1500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2" name="Google Shape;292;p41"/>
          <p:cNvSpPr txBox="1"/>
          <p:nvPr/>
        </p:nvSpPr>
        <p:spPr>
          <a:xfrm>
            <a:off x="292206" y="3229188"/>
            <a:ext cx="639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2000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3" name="Google Shape;293;p41"/>
          <p:cNvSpPr txBox="1"/>
          <p:nvPr/>
        </p:nvSpPr>
        <p:spPr>
          <a:xfrm>
            <a:off x="292206" y="2939992"/>
            <a:ext cx="639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2500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4" name="Google Shape;294;p41"/>
          <p:cNvSpPr txBox="1"/>
          <p:nvPr/>
        </p:nvSpPr>
        <p:spPr>
          <a:xfrm>
            <a:off x="6597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5" name="Google Shape;295;p41"/>
          <p:cNvSpPr txBox="1"/>
          <p:nvPr/>
        </p:nvSpPr>
        <p:spPr>
          <a:xfrm>
            <a:off x="10845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6" name="Google Shape;296;p41"/>
          <p:cNvSpPr txBox="1"/>
          <p:nvPr/>
        </p:nvSpPr>
        <p:spPr>
          <a:xfrm>
            <a:off x="15093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7" name="Google Shape;297;p41"/>
          <p:cNvSpPr txBox="1"/>
          <p:nvPr/>
        </p:nvSpPr>
        <p:spPr>
          <a:xfrm>
            <a:off x="19341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8" name="Google Shape;298;p41"/>
          <p:cNvSpPr txBox="1"/>
          <p:nvPr/>
        </p:nvSpPr>
        <p:spPr>
          <a:xfrm>
            <a:off x="23589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9" name="Google Shape;299;p41"/>
          <p:cNvSpPr txBox="1"/>
          <p:nvPr/>
        </p:nvSpPr>
        <p:spPr>
          <a:xfrm>
            <a:off x="27837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0" name="Google Shape;300;p41"/>
          <p:cNvSpPr txBox="1"/>
          <p:nvPr/>
        </p:nvSpPr>
        <p:spPr>
          <a:xfrm>
            <a:off x="32085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3596550" y="3353288"/>
            <a:ext cx="19509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0.1n</a:t>
            </a:r>
            <a:r>
              <a:rPr lang="en" sz="1800" b="1" i="0" u="none" strike="noStrike" cap="none" baseline="30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1.6 </a:t>
            </a:r>
            <a:r>
              <a:rPr lang="en" sz="18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+ 300</a:t>
            </a:r>
            <a:endParaRPr sz="18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2" name="Google Shape;302;p41"/>
          <p:cNvSpPr txBox="1"/>
          <p:nvPr/>
        </p:nvSpPr>
        <p:spPr>
          <a:xfrm>
            <a:off x="3876750" y="3837200"/>
            <a:ext cx="1390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0.008n</a:t>
            </a:r>
            <a:r>
              <a:rPr lang="en" sz="18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8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3" name="Google Shape;303;p41"/>
          <p:cNvSpPr txBox="1"/>
          <p:nvPr/>
        </p:nvSpPr>
        <p:spPr>
          <a:xfrm>
            <a:off x="1200875" y="2914100"/>
            <a:ext cx="15180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when n is small...</a:t>
            </a:r>
            <a:endParaRPr sz="1400" b="0" i="1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304" name="Google Shape;304;p41"/>
          <p:cNvCxnSpPr/>
          <p:nvPr/>
        </p:nvCxnSpPr>
        <p:spPr>
          <a:xfrm rot="10800000">
            <a:off x="2791050" y="3862700"/>
            <a:ext cx="1314300" cy="19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05" name="Google Shape;305;p41"/>
          <p:cNvCxnSpPr/>
          <p:nvPr/>
        </p:nvCxnSpPr>
        <p:spPr>
          <a:xfrm rot="10800000">
            <a:off x="3288100" y="3185150"/>
            <a:ext cx="7590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06" name="Google Shape;306;p41"/>
          <p:cNvSpPr/>
          <p:nvPr/>
        </p:nvSpPr>
        <p:spPr>
          <a:xfrm>
            <a:off x="5982900" y="2966938"/>
            <a:ext cx="2855400" cy="1643400"/>
          </a:xfrm>
          <a:prstGeom prst="corner">
            <a:avLst>
              <a:gd name="adj1" fmla="val 2191"/>
              <a:gd name="adj2" fmla="val 254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1"/>
          <p:cNvSpPr txBox="1"/>
          <p:nvPr/>
        </p:nvSpPr>
        <p:spPr>
          <a:xfrm rot="-5400000">
            <a:off x="4846500" y="3573863"/>
            <a:ext cx="12831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Runtime (ms)</a:t>
            </a:r>
            <a:endParaRPr sz="12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8" name="Google Shape;308;p41"/>
          <p:cNvSpPr txBox="1"/>
          <p:nvPr/>
        </p:nvSpPr>
        <p:spPr>
          <a:xfrm>
            <a:off x="5596508" y="4398505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9" name="Google Shape;309;p41"/>
          <p:cNvSpPr txBox="1"/>
          <p:nvPr/>
        </p:nvSpPr>
        <p:spPr>
          <a:xfrm>
            <a:off x="5520312" y="4106955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10000</a:t>
            </a:r>
            <a:endParaRPr sz="8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0" name="Google Shape;310;p41"/>
          <p:cNvSpPr txBox="1"/>
          <p:nvPr/>
        </p:nvSpPr>
        <p:spPr>
          <a:xfrm>
            <a:off x="5413632" y="3817755"/>
            <a:ext cx="5316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20000</a:t>
            </a:r>
            <a:endParaRPr sz="8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1" name="Google Shape;311;p41"/>
          <p:cNvSpPr txBox="1"/>
          <p:nvPr/>
        </p:nvSpPr>
        <p:spPr>
          <a:xfrm>
            <a:off x="5305206" y="3528559"/>
            <a:ext cx="639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30000</a:t>
            </a:r>
            <a:endParaRPr sz="8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2" name="Google Shape;312;p41"/>
          <p:cNvSpPr txBox="1"/>
          <p:nvPr/>
        </p:nvSpPr>
        <p:spPr>
          <a:xfrm>
            <a:off x="5305206" y="3209751"/>
            <a:ext cx="639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40000</a:t>
            </a:r>
            <a:endParaRPr sz="8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3" name="Google Shape;313;p41"/>
          <p:cNvSpPr txBox="1"/>
          <p:nvPr/>
        </p:nvSpPr>
        <p:spPr>
          <a:xfrm>
            <a:off x="5305206" y="2920555"/>
            <a:ext cx="639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50000</a:t>
            </a:r>
            <a:endParaRPr sz="8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4" name="Google Shape;314;p41"/>
          <p:cNvSpPr txBox="1"/>
          <p:nvPr/>
        </p:nvSpPr>
        <p:spPr>
          <a:xfrm>
            <a:off x="5748908" y="4550905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5" name="Google Shape;315;p41"/>
          <p:cNvSpPr txBox="1"/>
          <p:nvPr/>
        </p:nvSpPr>
        <p:spPr>
          <a:xfrm>
            <a:off x="6173708" y="4550905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1000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6" name="Google Shape;316;p41"/>
          <p:cNvSpPr txBox="1"/>
          <p:nvPr/>
        </p:nvSpPr>
        <p:spPr>
          <a:xfrm>
            <a:off x="6598508" y="4550905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2000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7" name="Google Shape;317;p41"/>
          <p:cNvSpPr txBox="1"/>
          <p:nvPr/>
        </p:nvSpPr>
        <p:spPr>
          <a:xfrm>
            <a:off x="7023308" y="4550905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3000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8" name="Google Shape;318;p41"/>
          <p:cNvSpPr txBox="1"/>
          <p:nvPr/>
        </p:nvSpPr>
        <p:spPr>
          <a:xfrm>
            <a:off x="7448108" y="4550905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4000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9" name="Google Shape;319;p41"/>
          <p:cNvSpPr txBox="1"/>
          <p:nvPr/>
        </p:nvSpPr>
        <p:spPr>
          <a:xfrm>
            <a:off x="7147075" y="4090250"/>
            <a:ext cx="16353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when n gets bigger!</a:t>
            </a:r>
            <a:endParaRPr sz="1400" b="0" i="1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0" name="Google Shape;320;p41"/>
          <p:cNvSpPr txBox="1"/>
          <p:nvPr/>
        </p:nvSpPr>
        <p:spPr>
          <a:xfrm>
            <a:off x="1657150" y="4840100"/>
            <a:ext cx="128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n (input size)</a:t>
            </a:r>
            <a:endParaRPr sz="14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1" name="Google Shape;321;p41"/>
          <p:cNvSpPr txBox="1"/>
          <p:nvPr/>
        </p:nvSpPr>
        <p:spPr>
          <a:xfrm>
            <a:off x="6796107" y="4840100"/>
            <a:ext cx="128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n (input size)</a:t>
            </a:r>
            <a:endParaRPr sz="14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2" name="Google Shape;322;p41"/>
          <p:cNvSpPr txBox="1"/>
          <p:nvPr/>
        </p:nvSpPr>
        <p:spPr>
          <a:xfrm>
            <a:off x="7864983" y="455089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5000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3" name="Google Shape;323;p41"/>
          <p:cNvSpPr txBox="1"/>
          <p:nvPr/>
        </p:nvSpPr>
        <p:spPr>
          <a:xfrm>
            <a:off x="8289783" y="455089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6000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4" name="Google Shape;324;p41"/>
          <p:cNvSpPr/>
          <p:nvPr/>
        </p:nvSpPr>
        <p:spPr>
          <a:xfrm>
            <a:off x="6025875" y="2868925"/>
            <a:ext cx="957775" cy="1716750"/>
          </a:xfrm>
          <a:custGeom>
            <a:avLst/>
            <a:gdLst/>
            <a:ahLst/>
            <a:cxnLst/>
            <a:rect l="l" t="t" r="r" b="b"/>
            <a:pathLst>
              <a:path w="38311" h="68670" extrusionOk="0">
                <a:moveTo>
                  <a:pt x="0" y="68670"/>
                </a:moveTo>
                <a:cubicBezTo>
                  <a:pt x="2651" y="67586"/>
                  <a:pt x="10783" y="67827"/>
                  <a:pt x="15903" y="62165"/>
                </a:cubicBezTo>
                <a:cubicBezTo>
                  <a:pt x="21023" y="56503"/>
                  <a:pt x="26986" y="45057"/>
                  <a:pt x="30721" y="34696"/>
                </a:cubicBezTo>
                <a:cubicBezTo>
                  <a:pt x="34456" y="24335"/>
                  <a:pt x="37046" y="5783"/>
                  <a:pt x="38311" y="0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1"/>
          <p:cNvSpPr/>
          <p:nvPr/>
        </p:nvSpPr>
        <p:spPr>
          <a:xfrm>
            <a:off x="6016850" y="2850850"/>
            <a:ext cx="1635425" cy="1707725"/>
          </a:xfrm>
          <a:custGeom>
            <a:avLst/>
            <a:gdLst/>
            <a:ahLst/>
            <a:cxnLst/>
            <a:rect l="l" t="t" r="r" b="b"/>
            <a:pathLst>
              <a:path w="65417" h="68309" extrusionOk="0">
                <a:moveTo>
                  <a:pt x="0" y="68309"/>
                </a:moveTo>
                <a:cubicBezTo>
                  <a:pt x="3132" y="67285"/>
                  <a:pt x="12650" y="65297"/>
                  <a:pt x="18794" y="62165"/>
                </a:cubicBezTo>
                <a:cubicBezTo>
                  <a:pt x="24938" y="59033"/>
                  <a:pt x="31143" y="55659"/>
                  <a:pt x="36865" y="49515"/>
                </a:cubicBezTo>
                <a:cubicBezTo>
                  <a:pt x="42588" y="43371"/>
                  <a:pt x="48370" y="33553"/>
                  <a:pt x="53129" y="25300"/>
                </a:cubicBezTo>
                <a:cubicBezTo>
                  <a:pt x="57888" y="17048"/>
                  <a:pt x="63369" y="4217"/>
                  <a:pt x="65417" y="0"/>
                </a:cubicBez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911750" y="3158050"/>
            <a:ext cx="2728750" cy="1427625"/>
          </a:xfrm>
          <a:custGeom>
            <a:avLst/>
            <a:gdLst/>
            <a:ahLst/>
            <a:cxnLst/>
            <a:rect l="l" t="t" r="r" b="b"/>
            <a:pathLst>
              <a:path w="109150" h="57105" extrusionOk="0">
                <a:moveTo>
                  <a:pt x="0" y="57105"/>
                </a:moveTo>
                <a:cubicBezTo>
                  <a:pt x="3675" y="56744"/>
                  <a:pt x="13373" y="57286"/>
                  <a:pt x="22047" y="54937"/>
                </a:cubicBezTo>
                <a:cubicBezTo>
                  <a:pt x="30721" y="52588"/>
                  <a:pt x="42528" y="48010"/>
                  <a:pt x="52045" y="43010"/>
                </a:cubicBezTo>
                <a:cubicBezTo>
                  <a:pt x="61562" y="38010"/>
                  <a:pt x="69634" y="32107"/>
                  <a:pt x="79151" y="24939"/>
                </a:cubicBezTo>
                <a:cubicBezTo>
                  <a:pt x="88669" y="17771"/>
                  <a:pt x="104150" y="4157"/>
                  <a:pt x="109150" y="0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1"/>
          <p:cNvSpPr/>
          <p:nvPr/>
        </p:nvSpPr>
        <p:spPr>
          <a:xfrm>
            <a:off x="938850" y="3031554"/>
            <a:ext cx="2493825" cy="1409550"/>
          </a:xfrm>
          <a:custGeom>
            <a:avLst/>
            <a:gdLst/>
            <a:ahLst/>
            <a:cxnLst/>
            <a:rect l="l" t="t" r="r" b="b"/>
            <a:pathLst>
              <a:path w="99753" h="56382" extrusionOk="0">
                <a:moveTo>
                  <a:pt x="0" y="56382"/>
                </a:moveTo>
                <a:cubicBezTo>
                  <a:pt x="3193" y="55539"/>
                  <a:pt x="10783" y="54756"/>
                  <a:pt x="19156" y="51322"/>
                </a:cubicBezTo>
                <a:cubicBezTo>
                  <a:pt x="27529" y="47889"/>
                  <a:pt x="40540" y="41383"/>
                  <a:pt x="50238" y="35781"/>
                </a:cubicBezTo>
                <a:cubicBezTo>
                  <a:pt x="59936" y="30179"/>
                  <a:pt x="69093" y="23674"/>
                  <a:pt x="77345" y="17710"/>
                </a:cubicBezTo>
                <a:cubicBezTo>
                  <a:pt x="85598" y="11747"/>
                  <a:pt x="96018" y="2952"/>
                  <a:pt x="99753" y="0"/>
                </a:cubicBez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41"/>
          <p:cNvCxnSpPr/>
          <p:nvPr/>
        </p:nvCxnSpPr>
        <p:spPr>
          <a:xfrm rot="10800000" flipH="1">
            <a:off x="5041000" y="3031625"/>
            <a:ext cx="2502900" cy="39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29" name="Google Shape;329;p41"/>
          <p:cNvCxnSpPr/>
          <p:nvPr/>
        </p:nvCxnSpPr>
        <p:spPr>
          <a:xfrm rot="10800000" flipH="1">
            <a:off x="5013900" y="4016350"/>
            <a:ext cx="1626600" cy="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30" name="Google Shape;33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Asymptotic Analysis (the high level idea)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336" name="Google Shape;336;p42"/>
          <p:cNvGrpSpPr/>
          <p:nvPr/>
        </p:nvGrpSpPr>
        <p:grpSpPr>
          <a:xfrm>
            <a:off x="707400" y="1238625"/>
            <a:ext cx="7729200" cy="1346400"/>
            <a:chOff x="707400" y="3267725"/>
            <a:chExt cx="7729200" cy="1346400"/>
          </a:xfrm>
        </p:grpSpPr>
        <p:sp>
          <p:nvSpPr>
            <p:cNvPr id="337" name="Google Shape;337;p42"/>
            <p:cNvSpPr/>
            <p:nvPr/>
          </p:nvSpPr>
          <p:spPr>
            <a:xfrm>
              <a:off x="707400" y="3267725"/>
              <a:ext cx="7729200" cy="1346400"/>
            </a:xfrm>
            <a:prstGeom prst="ribbon2">
              <a:avLst>
                <a:gd name="adj1" fmla="val 14100"/>
                <a:gd name="adj2" fmla="val 72144"/>
              </a:avLst>
            </a:prstGeom>
            <a:solidFill>
              <a:srgbClr val="FFFFFF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42925" dist="152400" dir="414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Average"/>
                  <a:ea typeface="Average"/>
                  <a:cs typeface="Average"/>
                  <a:sym typeface="Average"/>
                </a:rPr>
                <a:t>THE POINT OF ASYMPTOTIC NOTATION</a:t>
              </a:r>
              <a:endParaRPr sz="13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sz="1900" b="1" i="0" u="none" strike="noStrike" cap="none">
                  <a:solidFill>
                    <a:srgbClr val="000000"/>
                  </a:solidFill>
                  <a:latin typeface="Average"/>
                  <a:ea typeface="Average"/>
                  <a:cs typeface="Average"/>
                  <a:sym typeface="Average"/>
                </a:rPr>
                <a:t>suppress constant factors and lower-order terms</a:t>
              </a:r>
              <a:endParaRPr sz="19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38" name="Google Shape;338;p42"/>
            <p:cNvSpPr txBox="1"/>
            <p:nvPr/>
          </p:nvSpPr>
          <p:spPr>
            <a:xfrm>
              <a:off x="2746275" y="4092425"/>
              <a:ext cx="2183400" cy="25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980000"/>
                  </a:solidFill>
                  <a:latin typeface="Assistant"/>
                  <a:ea typeface="Assistant"/>
                  <a:cs typeface="Assistant"/>
                  <a:sym typeface="Assistant"/>
                </a:rPr>
                <a:t>too system dependent</a:t>
              </a:r>
              <a:endParaRPr sz="1400" b="0" i="0" u="none" strike="noStrike" cap="none">
                <a:solidFill>
                  <a:srgbClr val="980000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39" name="Google Shape;339;p42"/>
            <p:cNvSpPr txBox="1"/>
            <p:nvPr/>
          </p:nvSpPr>
          <p:spPr>
            <a:xfrm>
              <a:off x="4913278" y="4092425"/>
              <a:ext cx="2480400" cy="25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980000"/>
                  </a:solidFill>
                  <a:latin typeface="Average"/>
                  <a:ea typeface="Average"/>
                  <a:cs typeface="Average"/>
                  <a:sym typeface="Average"/>
                </a:rPr>
                <a:t>irrelevant for large inputs</a:t>
              </a:r>
              <a:endParaRPr sz="14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40" name="Google Shape;340;p42"/>
            <p:cNvSpPr/>
            <p:nvPr/>
          </p:nvSpPr>
          <p:spPr>
            <a:xfrm rot="-5400000">
              <a:off x="3775200" y="3200550"/>
              <a:ext cx="166800" cy="17580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2"/>
            <p:cNvSpPr/>
            <p:nvPr/>
          </p:nvSpPr>
          <p:spPr>
            <a:xfrm rot="-5400000">
              <a:off x="6066775" y="3103350"/>
              <a:ext cx="166800" cy="19524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342;p42"/>
          <p:cNvSpPr/>
          <p:nvPr/>
        </p:nvSpPr>
        <p:spPr>
          <a:xfrm>
            <a:off x="893700" y="2986375"/>
            <a:ext cx="2855400" cy="1643400"/>
          </a:xfrm>
          <a:prstGeom prst="corner">
            <a:avLst>
              <a:gd name="adj1" fmla="val 2191"/>
              <a:gd name="adj2" fmla="val 254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2"/>
          <p:cNvSpPr txBox="1"/>
          <p:nvPr/>
        </p:nvSpPr>
        <p:spPr>
          <a:xfrm rot="-5400000">
            <a:off x="-242700" y="3593300"/>
            <a:ext cx="12831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Runtime (ms)</a:t>
            </a:r>
            <a:endParaRPr sz="12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4" name="Google Shape;344;p42"/>
          <p:cNvSpPr txBox="1"/>
          <p:nvPr/>
        </p:nvSpPr>
        <p:spPr>
          <a:xfrm>
            <a:off x="507308" y="44179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5" name="Google Shape;345;p42"/>
          <p:cNvSpPr txBox="1"/>
          <p:nvPr/>
        </p:nvSpPr>
        <p:spPr>
          <a:xfrm>
            <a:off x="507312" y="412639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6" name="Google Shape;346;p42"/>
          <p:cNvSpPr txBox="1"/>
          <p:nvPr/>
        </p:nvSpPr>
        <p:spPr>
          <a:xfrm>
            <a:off x="400632" y="3837192"/>
            <a:ext cx="5316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1000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7" name="Google Shape;347;p42"/>
          <p:cNvSpPr txBox="1"/>
          <p:nvPr/>
        </p:nvSpPr>
        <p:spPr>
          <a:xfrm>
            <a:off x="292206" y="3547996"/>
            <a:ext cx="639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1500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8" name="Google Shape;348;p42"/>
          <p:cNvSpPr txBox="1"/>
          <p:nvPr/>
        </p:nvSpPr>
        <p:spPr>
          <a:xfrm>
            <a:off x="292206" y="3229188"/>
            <a:ext cx="639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2000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9" name="Google Shape;349;p42"/>
          <p:cNvSpPr txBox="1"/>
          <p:nvPr/>
        </p:nvSpPr>
        <p:spPr>
          <a:xfrm>
            <a:off x="292206" y="2939992"/>
            <a:ext cx="639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2500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0" name="Google Shape;350;p42"/>
          <p:cNvSpPr txBox="1"/>
          <p:nvPr/>
        </p:nvSpPr>
        <p:spPr>
          <a:xfrm>
            <a:off x="6597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1" name="Google Shape;351;p42"/>
          <p:cNvSpPr txBox="1"/>
          <p:nvPr/>
        </p:nvSpPr>
        <p:spPr>
          <a:xfrm>
            <a:off x="10845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2" name="Google Shape;352;p42"/>
          <p:cNvSpPr txBox="1"/>
          <p:nvPr/>
        </p:nvSpPr>
        <p:spPr>
          <a:xfrm>
            <a:off x="15093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3" name="Google Shape;353;p42"/>
          <p:cNvSpPr txBox="1"/>
          <p:nvPr/>
        </p:nvSpPr>
        <p:spPr>
          <a:xfrm>
            <a:off x="19341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4" name="Google Shape;354;p42"/>
          <p:cNvSpPr txBox="1"/>
          <p:nvPr/>
        </p:nvSpPr>
        <p:spPr>
          <a:xfrm>
            <a:off x="23589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5" name="Google Shape;355;p42"/>
          <p:cNvSpPr txBox="1"/>
          <p:nvPr/>
        </p:nvSpPr>
        <p:spPr>
          <a:xfrm>
            <a:off x="27837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6" name="Google Shape;356;p42"/>
          <p:cNvSpPr txBox="1"/>
          <p:nvPr/>
        </p:nvSpPr>
        <p:spPr>
          <a:xfrm>
            <a:off x="32085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7" name="Google Shape;357;p42"/>
          <p:cNvSpPr txBox="1"/>
          <p:nvPr/>
        </p:nvSpPr>
        <p:spPr>
          <a:xfrm>
            <a:off x="3596550" y="3353288"/>
            <a:ext cx="19509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0.1n</a:t>
            </a:r>
            <a:r>
              <a:rPr lang="en" sz="1800" b="1" i="0" u="none" strike="noStrike" cap="none" baseline="30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1.6 </a:t>
            </a:r>
            <a:r>
              <a:rPr lang="en" sz="18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+ 300</a:t>
            </a:r>
            <a:endParaRPr sz="18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8" name="Google Shape;358;p42"/>
          <p:cNvSpPr txBox="1"/>
          <p:nvPr/>
        </p:nvSpPr>
        <p:spPr>
          <a:xfrm>
            <a:off x="3876750" y="3837200"/>
            <a:ext cx="1390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0.008n</a:t>
            </a:r>
            <a:r>
              <a:rPr lang="en" sz="18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8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359" name="Google Shape;359;p42"/>
          <p:cNvCxnSpPr/>
          <p:nvPr/>
        </p:nvCxnSpPr>
        <p:spPr>
          <a:xfrm rot="10800000">
            <a:off x="2791050" y="3862700"/>
            <a:ext cx="1314300" cy="19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60" name="Google Shape;360;p42"/>
          <p:cNvCxnSpPr/>
          <p:nvPr/>
        </p:nvCxnSpPr>
        <p:spPr>
          <a:xfrm rot="10800000">
            <a:off x="3288100" y="3185150"/>
            <a:ext cx="7590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61" name="Google Shape;361;p42"/>
          <p:cNvSpPr/>
          <p:nvPr/>
        </p:nvSpPr>
        <p:spPr>
          <a:xfrm>
            <a:off x="5982900" y="2966938"/>
            <a:ext cx="2855400" cy="1643400"/>
          </a:xfrm>
          <a:prstGeom prst="corner">
            <a:avLst>
              <a:gd name="adj1" fmla="val 2191"/>
              <a:gd name="adj2" fmla="val 254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2"/>
          <p:cNvSpPr txBox="1"/>
          <p:nvPr/>
        </p:nvSpPr>
        <p:spPr>
          <a:xfrm rot="-5400000">
            <a:off x="4846500" y="3573863"/>
            <a:ext cx="12831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Runtime (ms)</a:t>
            </a:r>
            <a:endParaRPr sz="12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63" name="Google Shape;363;p42"/>
          <p:cNvSpPr txBox="1"/>
          <p:nvPr/>
        </p:nvSpPr>
        <p:spPr>
          <a:xfrm>
            <a:off x="5596508" y="4398505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64" name="Google Shape;364;p42"/>
          <p:cNvSpPr txBox="1"/>
          <p:nvPr/>
        </p:nvSpPr>
        <p:spPr>
          <a:xfrm>
            <a:off x="5520312" y="4106955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10000</a:t>
            </a:r>
            <a:endParaRPr sz="8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65" name="Google Shape;365;p42"/>
          <p:cNvSpPr txBox="1"/>
          <p:nvPr/>
        </p:nvSpPr>
        <p:spPr>
          <a:xfrm>
            <a:off x="5413632" y="3817755"/>
            <a:ext cx="5316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20000</a:t>
            </a:r>
            <a:endParaRPr sz="8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66" name="Google Shape;366;p42"/>
          <p:cNvSpPr txBox="1"/>
          <p:nvPr/>
        </p:nvSpPr>
        <p:spPr>
          <a:xfrm>
            <a:off x="5305206" y="3528559"/>
            <a:ext cx="639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30000</a:t>
            </a:r>
            <a:endParaRPr sz="8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67" name="Google Shape;367;p42"/>
          <p:cNvSpPr txBox="1"/>
          <p:nvPr/>
        </p:nvSpPr>
        <p:spPr>
          <a:xfrm>
            <a:off x="5305206" y="3209751"/>
            <a:ext cx="639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40000</a:t>
            </a:r>
            <a:endParaRPr sz="8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68" name="Google Shape;368;p42"/>
          <p:cNvSpPr txBox="1"/>
          <p:nvPr/>
        </p:nvSpPr>
        <p:spPr>
          <a:xfrm>
            <a:off x="5305206" y="2920555"/>
            <a:ext cx="639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50000</a:t>
            </a:r>
            <a:endParaRPr sz="8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69" name="Google Shape;369;p42"/>
          <p:cNvSpPr txBox="1"/>
          <p:nvPr/>
        </p:nvSpPr>
        <p:spPr>
          <a:xfrm>
            <a:off x="5748908" y="4550905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70" name="Google Shape;370;p42"/>
          <p:cNvSpPr txBox="1"/>
          <p:nvPr/>
        </p:nvSpPr>
        <p:spPr>
          <a:xfrm>
            <a:off x="6173708" y="4550905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1000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71" name="Google Shape;371;p42"/>
          <p:cNvSpPr txBox="1"/>
          <p:nvPr/>
        </p:nvSpPr>
        <p:spPr>
          <a:xfrm>
            <a:off x="6598508" y="4550905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2000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72" name="Google Shape;372;p42"/>
          <p:cNvSpPr txBox="1"/>
          <p:nvPr/>
        </p:nvSpPr>
        <p:spPr>
          <a:xfrm>
            <a:off x="7023308" y="4550905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3000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73" name="Google Shape;373;p42"/>
          <p:cNvSpPr txBox="1"/>
          <p:nvPr/>
        </p:nvSpPr>
        <p:spPr>
          <a:xfrm>
            <a:off x="7448108" y="4550905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4000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74" name="Google Shape;374;p42"/>
          <p:cNvSpPr txBox="1"/>
          <p:nvPr/>
        </p:nvSpPr>
        <p:spPr>
          <a:xfrm>
            <a:off x="1657150" y="4840100"/>
            <a:ext cx="128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n (input size)</a:t>
            </a:r>
            <a:endParaRPr sz="14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75" name="Google Shape;375;p42"/>
          <p:cNvSpPr txBox="1"/>
          <p:nvPr/>
        </p:nvSpPr>
        <p:spPr>
          <a:xfrm>
            <a:off x="6796107" y="4840100"/>
            <a:ext cx="128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n (input size)</a:t>
            </a:r>
            <a:endParaRPr sz="14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76" name="Google Shape;376;p42"/>
          <p:cNvSpPr txBox="1"/>
          <p:nvPr/>
        </p:nvSpPr>
        <p:spPr>
          <a:xfrm>
            <a:off x="7864983" y="455089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5000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77" name="Google Shape;377;p42"/>
          <p:cNvSpPr txBox="1"/>
          <p:nvPr/>
        </p:nvSpPr>
        <p:spPr>
          <a:xfrm>
            <a:off x="8289783" y="455089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6000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78" name="Google Shape;378;p42"/>
          <p:cNvSpPr/>
          <p:nvPr/>
        </p:nvSpPr>
        <p:spPr>
          <a:xfrm>
            <a:off x="6025875" y="2868925"/>
            <a:ext cx="957775" cy="1716750"/>
          </a:xfrm>
          <a:custGeom>
            <a:avLst/>
            <a:gdLst/>
            <a:ahLst/>
            <a:cxnLst/>
            <a:rect l="l" t="t" r="r" b="b"/>
            <a:pathLst>
              <a:path w="38311" h="68670" extrusionOk="0">
                <a:moveTo>
                  <a:pt x="0" y="68670"/>
                </a:moveTo>
                <a:cubicBezTo>
                  <a:pt x="2651" y="67586"/>
                  <a:pt x="10783" y="67827"/>
                  <a:pt x="15903" y="62165"/>
                </a:cubicBezTo>
                <a:cubicBezTo>
                  <a:pt x="21023" y="56503"/>
                  <a:pt x="26986" y="45057"/>
                  <a:pt x="30721" y="34696"/>
                </a:cubicBezTo>
                <a:cubicBezTo>
                  <a:pt x="34456" y="24335"/>
                  <a:pt x="37046" y="5783"/>
                  <a:pt x="38311" y="0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2"/>
          <p:cNvSpPr/>
          <p:nvPr/>
        </p:nvSpPr>
        <p:spPr>
          <a:xfrm>
            <a:off x="6016850" y="2850850"/>
            <a:ext cx="1635425" cy="1707725"/>
          </a:xfrm>
          <a:custGeom>
            <a:avLst/>
            <a:gdLst/>
            <a:ahLst/>
            <a:cxnLst/>
            <a:rect l="l" t="t" r="r" b="b"/>
            <a:pathLst>
              <a:path w="65417" h="68309" extrusionOk="0">
                <a:moveTo>
                  <a:pt x="0" y="68309"/>
                </a:moveTo>
                <a:cubicBezTo>
                  <a:pt x="3132" y="67285"/>
                  <a:pt x="12650" y="65297"/>
                  <a:pt x="18794" y="62165"/>
                </a:cubicBezTo>
                <a:cubicBezTo>
                  <a:pt x="24938" y="59033"/>
                  <a:pt x="31143" y="55659"/>
                  <a:pt x="36865" y="49515"/>
                </a:cubicBezTo>
                <a:cubicBezTo>
                  <a:pt x="42588" y="43371"/>
                  <a:pt x="48370" y="33553"/>
                  <a:pt x="53129" y="25300"/>
                </a:cubicBezTo>
                <a:cubicBezTo>
                  <a:pt x="57888" y="17048"/>
                  <a:pt x="63369" y="4217"/>
                  <a:pt x="65417" y="0"/>
                </a:cubicBez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2"/>
          <p:cNvSpPr/>
          <p:nvPr/>
        </p:nvSpPr>
        <p:spPr>
          <a:xfrm>
            <a:off x="911750" y="3158050"/>
            <a:ext cx="2728750" cy="1427625"/>
          </a:xfrm>
          <a:custGeom>
            <a:avLst/>
            <a:gdLst/>
            <a:ahLst/>
            <a:cxnLst/>
            <a:rect l="l" t="t" r="r" b="b"/>
            <a:pathLst>
              <a:path w="109150" h="57105" extrusionOk="0">
                <a:moveTo>
                  <a:pt x="0" y="57105"/>
                </a:moveTo>
                <a:cubicBezTo>
                  <a:pt x="3675" y="56744"/>
                  <a:pt x="13373" y="57286"/>
                  <a:pt x="22047" y="54937"/>
                </a:cubicBezTo>
                <a:cubicBezTo>
                  <a:pt x="30721" y="52588"/>
                  <a:pt x="42528" y="48010"/>
                  <a:pt x="52045" y="43010"/>
                </a:cubicBezTo>
                <a:cubicBezTo>
                  <a:pt x="61562" y="38010"/>
                  <a:pt x="69634" y="32107"/>
                  <a:pt x="79151" y="24939"/>
                </a:cubicBezTo>
                <a:cubicBezTo>
                  <a:pt x="88669" y="17771"/>
                  <a:pt x="104150" y="4157"/>
                  <a:pt x="109150" y="0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2"/>
          <p:cNvSpPr/>
          <p:nvPr/>
        </p:nvSpPr>
        <p:spPr>
          <a:xfrm>
            <a:off x="938850" y="3031554"/>
            <a:ext cx="2493825" cy="1409550"/>
          </a:xfrm>
          <a:custGeom>
            <a:avLst/>
            <a:gdLst/>
            <a:ahLst/>
            <a:cxnLst/>
            <a:rect l="l" t="t" r="r" b="b"/>
            <a:pathLst>
              <a:path w="99753" h="56382" extrusionOk="0">
                <a:moveTo>
                  <a:pt x="0" y="56382"/>
                </a:moveTo>
                <a:cubicBezTo>
                  <a:pt x="3193" y="55539"/>
                  <a:pt x="10783" y="54756"/>
                  <a:pt x="19156" y="51322"/>
                </a:cubicBezTo>
                <a:cubicBezTo>
                  <a:pt x="27529" y="47889"/>
                  <a:pt x="40540" y="41383"/>
                  <a:pt x="50238" y="35781"/>
                </a:cubicBezTo>
                <a:cubicBezTo>
                  <a:pt x="59936" y="30179"/>
                  <a:pt x="69093" y="23674"/>
                  <a:pt x="77345" y="17710"/>
                </a:cubicBezTo>
                <a:cubicBezTo>
                  <a:pt x="85598" y="11747"/>
                  <a:pt x="96018" y="2952"/>
                  <a:pt x="99753" y="0"/>
                </a:cubicBez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42"/>
          <p:cNvCxnSpPr/>
          <p:nvPr/>
        </p:nvCxnSpPr>
        <p:spPr>
          <a:xfrm rot="10800000" flipH="1">
            <a:off x="5041000" y="3031625"/>
            <a:ext cx="2502900" cy="39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83" name="Google Shape;383;p42"/>
          <p:cNvCxnSpPr/>
          <p:nvPr/>
        </p:nvCxnSpPr>
        <p:spPr>
          <a:xfrm rot="10800000" flipH="1">
            <a:off x="5013900" y="4016350"/>
            <a:ext cx="1626600" cy="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84" name="Google Shape;384;p42"/>
          <p:cNvSpPr txBox="1"/>
          <p:nvPr/>
        </p:nvSpPr>
        <p:spPr>
          <a:xfrm>
            <a:off x="4053213" y="2870785"/>
            <a:ext cx="1018200" cy="44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O(n</a:t>
            </a:r>
            <a:r>
              <a:rPr lang="en" sz="2100" b="1" i="0" u="none" strike="noStrike" cap="none" baseline="30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1.6</a:t>
            </a:r>
            <a:r>
              <a:rPr lang="en" sz="21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)</a:t>
            </a:r>
            <a:endParaRPr sz="21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85" name="Google Shape;385;p42"/>
          <p:cNvSpPr txBox="1"/>
          <p:nvPr/>
        </p:nvSpPr>
        <p:spPr>
          <a:xfrm>
            <a:off x="4072600" y="4286285"/>
            <a:ext cx="1018200" cy="44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O(n</a:t>
            </a:r>
            <a:r>
              <a:rPr lang="en" sz="21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r>
              <a:rPr lang="en" sz="21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)</a:t>
            </a:r>
            <a:endParaRPr sz="21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86" name="Google Shape;386;p42"/>
          <p:cNvSpPr txBox="1"/>
          <p:nvPr/>
        </p:nvSpPr>
        <p:spPr>
          <a:xfrm>
            <a:off x="1200875" y="2914100"/>
            <a:ext cx="15180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when n is small...</a:t>
            </a:r>
            <a:endParaRPr sz="1400" b="0" i="1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87" name="Google Shape;387;p42"/>
          <p:cNvSpPr txBox="1"/>
          <p:nvPr/>
        </p:nvSpPr>
        <p:spPr>
          <a:xfrm>
            <a:off x="7147075" y="4090250"/>
            <a:ext cx="16353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when n gets bigger!</a:t>
            </a:r>
            <a:endParaRPr sz="1400" b="0" i="1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88" name="Google Shape;38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3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Asymptotic analysis (the high level idea)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94" name="Google Shape;394;p43"/>
          <p:cNvSpPr txBox="1">
            <a:spLocks noGrp="1"/>
          </p:cNvSpPr>
          <p:nvPr>
            <p:ph type="body" idx="4294967295"/>
          </p:nvPr>
        </p:nvSpPr>
        <p:spPr>
          <a:xfrm>
            <a:off x="311700" y="966650"/>
            <a:ext cx="8460900" cy="3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900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 compare algorithm runtimes in this class, we compare their Big-O runtimes</a:t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 runtime of O(n</a:t>
            </a:r>
            <a:r>
              <a:rPr lang="en" sz="2000" baseline="30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 is considered “better” than a runtime of O(n</a:t>
            </a:r>
            <a:r>
              <a:rPr lang="en" sz="2000" baseline="30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 runtime of O(n</a:t>
            </a:r>
            <a:r>
              <a:rPr lang="en" sz="2000" baseline="30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1.6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 is considered “better” than a runtime of O(n</a:t>
            </a:r>
            <a:r>
              <a:rPr lang="en" sz="2000" baseline="30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 runtime of O(1/n) is considered “better” than O(1)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95" name="Google Shape;39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Multiplication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7" name="Google Shape;107;p26"/>
          <p:cNvSpPr/>
          <p:nvPr/>
        </p:nvSpPr>
        <p:spPr>
          <a:xfrm>
            <a:off x="238900" y="1388425"/>
            <a:ext cx="7744200" cy="1095000"/>
          </a:xfrm>
          <a:prstGeom prst="roundRect">
            <a:avLst>
              <a:gd name="adj" fmla="val 2738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Input		</a:t>
            </a:r>
            <a:r>
              <a:rPr lang="en" sz="22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2 non-negative numbers, x and y (n digits each)</a:t>
            </a:r>
            <a:endParaRPr sz="22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Output		</a:t>
            </a:r>
            <a:r>
              <a:rPr lang="en" sz="22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the product x · y</a:t>
            </a:r>
            <a:endParaRPr sz="22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3529950" y="2829425"/>
            <a:ext cx="2084100" cy="18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6355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2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5678</a:t>
            </a:r>
            <a:endParaRPr sz="32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16355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26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lang="en" sz="32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 1234</a:t>
            </a:r>
            <a:endParaRPr sz="32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16355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200" b="1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7006652</a:t>
            </a:r>
            <a:endParaRPr sz="3200" b="1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9" name="Google Shape;109;p26"/>
          <p:cNvCxnSpPr/>
          <p:nvPr/>
        </p:nvCxnSpPr>
        <p:spPr>
          <a:xfrm>
            <a:off x="3529946" y="4070975"/>
            <a:ext cx="20841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4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Asymptotic Analysis (the high level idea)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01" name="Google Shape;401;p44"/>
          <p:cNvSpPr txBox="1">
            <a:spLocks noGrp="1"/>
          </p:cNvSpPr>
          <p:nvPr>
            <p:ph type="body" idx="4294967295"/>
          </p:nvPr>
        </p:nvSpPr>
        <p:spPr>
          <a:xfrm>
            <a:off x="311700" y="966650"/>
            <a:ext cx="8460900" cy="4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900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 compare algorithm runtimes in this class, we compare their Big-O runtimes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 runtime of O(n</a:t>
            </a:r>
            <a:r>
              <a:rPr lang="en" baseline="30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 is considered “better” than a runtime of O(n</a:t>
            </a:r>
            <a:r>
              <a:rPr lang="en" baseline="30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 runtime of O(n</a:t>
            </a:r>
            <a:r>
              <a:rPr lang="en" baseline="30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1.6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 is considered “better” than a runtime of O(n</a:t>
            </a:r>
            <a:r>
              <a:rPr lang="en" baseline="30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 runtime of O(1/n) is considered “better” than O(1)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en" sz="22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Can we multiply n-digit integers faster than O(n</a:t>
            </a:r>
            <a:r>
              <a:rPr lang="en" sz="2200" baseline="30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22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)?</a:t>
            </a:r>
            <a:endParaRPr sz="22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02" name="Google Shape;402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"/>
          <p:cNvSpPr txBox="1">
            <a:spLocks noGrp="1"/>
          </p:cNvSpPr>
          <p:nvPr>
            <p:ph type="ctrTitle"/>
          </p:nvPr>
        </p:nvSpPr>
        <p:spPr>
          <a:xfrm>
            <a:off x="777000" y="1304350"/>
            <a:ext cx="7590000" cy="1751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800">
                <a:latin typeface="Average"/>
                <a:ea typeface="Average"/>
                <a:cs typeface="Average"/>
                <a:sym typeface="Average"/>
              </a:rPr>
              <a:t>Asymptotic Analysis</a:t>
            </a:r>
            <a:endParaRPr sz="39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08" name="Google Shape;408;p45"/>
          <p:cNvSpPr txBox="1">
            <a:spLocks noGrp="1"/>
          </p:cNvSpPr>
          <p:nvPr>
            <p:ph type="subTitle" idx="1"/>
          </p:nvPr>
        </p:nvSpPr>
        <p:spPr>
          <a:xfrm>
            <a:off x="311700" y="32674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Big-O notation, and Big-</a:t>
            </a:r>
            <a:r>
              <a:rPr lang="en" sz="22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Ω</a:t>
            </a:r>
            <a:r>
              <a:rPr lang="en" sz="24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 and Big-Θ</a:t>
            </a:r>
            <a:endParaRPr sz="24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09" name="Google Shape;409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6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 note on runtime analysis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15" name="Google Shape;415;p46"/>
          <p:cNvSpPr txBox="1"/>
          <p:nvPr/>
        </p:nvSpPr>
        <p:spPr>
          <a:xfrm>
            <a:off x="289500" y="1184450"/>
            <a:ext cx="85650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There are a few different ways to analyze the runtime of an algorithm</a:t>
            </a:r>
            <a:endParaRPr sz="19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16" name="Google Shape;416;p46"/>
          <p:cNvSpPr/>
          <p:nvPr/>
        </p:nvSpPr>
        <p:spPr>
          <a:xfrm>
            <a:off x="730775" y="1820800"/>
            <a:ext cx="7350000" cy="739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22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Worst-case analysis</a:t>
            </a:r>
            <a:endParaRPr sz="22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What is the runtime of the algorithm on the </a:t>
            </a:r>
            <a:r>
              <a:rPr lang="en" sz="2000" b="0" i="1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worst </a:t>
            </a:r>
            <a:r>
              <a:rPr lang="en" sz="20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possible input? </a:t>
            </a:r>
            <a:endParaRPr sz="20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17" name="Google Shape;417;p46"/>
          <p:cNvSpPr/>
          <p:nvPr/>
        </p:nvSpPr>
        <p:spPr>
          <a:xfrm>
            <a:off x="730775" y="2760200"/>
            <a:ext cx="7350000" cy="739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22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Best-case analysis</a:t>
            </a:r>
            <a:endParaRPr sz="22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What is the runtime of the algorithm on the </a:t>
            </a:r>
            <a:r>
              <a:rPr lang="en" sz="2000" b="0" i="1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best </a:t>
            </a:r>
            <a:r>
              <a:rPr lang="en" sz="20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possible input? </a:t>
            </a:r>
            <a:endParaRPr sz="20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18" name="Google Shape;418;p46"/>
          <p:cNvSpPr/>
          <p:nvPr/>
        </p:nvSpPr>
        <p:spPr>
          <a:xfrm>
            <a:off x="730775" y="3699600"/>
            <a:ext cx="7195200" cy="739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22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Average-case analysis</a:t>
            </a:r>
            <a:endParaRPr sz="22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What is the runtime of the algorithm on the </a:t>
            </a:r>
            <a:r>
              <a:rPr lang="en" sz="2000" b="0" i="1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average </a:t>
            </a:r>
            <a:r>
              <a:rPr lang="en" sz="20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input? </a:t>
            </a:r>
            <a:endParaRPr sz="20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19" name="Google Shape;419;p46"/>
          <p:cNvSpPr txBox="1"/>
          <p:nvPr/>
        </p:nvSpPr>
        <p:spPr>
          <a:xfrm>
            <a:off x="152750" y="1694225"/>
            <a:ext cx="13554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500" b="0" i="0" u="none" strike="noStrike" cap="none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20" name="Google Shape;420;p46"/>
          <p:cNvSpPr txBox="1"/>
          <p:nvPr/>
        </p:nvSpPr>
        <p:spPr>
          <a:xfrm>
            <a:off x="7635850" y="2930900"/>
            <a:ext cx="13554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21" name="Google Shape;42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7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Big-O Notation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27" name="Google Shape;427;p47"/>
          <p:cNvSpPr/>
          <p:nvPr/>
        </p:nvSpPr>
        <p:spPr>
          <a:xfrm>
            <a:off x="311700" y="2374525"/>
            <a:ext cx="2728800" cy="248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English Definition</a:t>
            </a:r>
            <a:endParaRPr sz="17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28" name="Google Shape;428;p47"/>
          <p:cNvSpPr/>
          <p:nvPr/>
        </p:nvSpPr>
        <p:spPr>
          <a:xfrm>
            <a:off x="3207600" y="2374425"/>
            <a:ext cx="2782200" cy="248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Visual Perspective</a:t>
            </a:r>
            <a:endParaRPr sz="30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29" name="Google Shape;429;p47"/>
          <p:cNvSpPr/>
          <p:nvPr/>
        </p:nvSpPr>
        <p:spPr>
          <a:xfrm>
            <a:off x="6103500" y="2374425"/>
            <a:ext cx="2728800" cy="248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Mathematical Definition</a:t>
            </a:r>
            <a:endParaRPr sz="30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30" name="Google Shape;430;p47"/>
          <p:cNvSpPr txBox="1"/>
          <p:nvPr/>
        </p:nvSpPr>
        <p:spPr>
          <a:xfrm>
            <a:off x="293850" y="1764175"/>
            <a:ext cx="8556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4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What do we mean when we say “T(n) is O(f(n))”?</a:t>
            </a:r>
            <a:endParaRPr sz="24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31" name="Google Shape;431;p47"/>
          <p:cNvSpPr txBox="1"/>
          <p:nvPr/>
        </p:nvSpPr>
        <p:spPr>
          <a:xfrm>
            <a:off x="289500" y="1183175"/>
            <a:ext cx="8565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Let T(n) &amp; f(n) be  functions defined on the positive integers.</a:t>
            </a:r>
            <a:br>
              <a:rPr lang="en" sz="20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4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Write T(n) to denote the worst case runtime of an algorithm</a:t>
            </a:r>
            <a:endParaRPr sz="14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32" name="Google Shape;43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Big-O Notation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38" name="Google Shape;438;p48"/>
          <p:cNvSpPr/>
          <p:nvPr/>
        </p:nvSpPr>
        <p:spPr>
          <a:xfrm>
            <a:off x="3207600" y="2374425"/>
            <a:ext cx="2728800" cy="248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Visual Perspective</a:t>
            </a:r>
            <a:endParaRPr sz="3000" b="0" i="0" u="none" strike="noStrike" cap="none">
              <a:solidFill>
                <a:srgbClr val="98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439" name="Google Shape;439;p48"/>
          <p:cNvSpPr/>
          <p:nvPr/>
        </p:nvSpPr>
        <p:spPr>
          <a:xfrm>
            <a:off x="6103500" y="2374425"/>
            <a:ext cx="2728800" cy="248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Mathematical Definition</a:t>
            </a:r>
            <a:endParaRPr sz="30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40" name="Google Shape;440;p48"/>
          <p:cNvSpPr txBox="1"/>
          <p:nvPr/>
        </p:nvSpPr>
        <p:spPr>
          <a:xfrm>
            <a:off x="293850" y="1764175"/>
            <a:ext cx="8556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4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4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What do we mean when we say “T(n) is O(f(n))”?</a:t>
            </a:r>
            <a:endParaRPr sz="24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41" name="Google Shape;441;p48"/>
          <p:cNvSpPr txBox="1"/>
          <p:nvPr/>
        </p:nvSpPr>
        <p:spPr>
          <a:xfrm>
            <a:off x="289500" y="1183175"/>
            <a:ext cx="8565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Let T(n) &amp; f(n) be  functions defined on the positive integers.</a:t>
            </a:r>
            <a:br>
              <a:rPr lang="en" sz="20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4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Write T(n) to denote the worst case runtime of an algorithm</a:t>
            </a:r>
            <a:endParaRPr sz="1200" b="0" i="1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42" name="Google Shape;442;p48"/>
          <p:cNvSpPr/>
          <p:nvPr/>
        </p:nvSpPr>
        <p:spPr>
          <a:xfrm>
            <a:off x="293850" y="2353875"/>
            <a:ext cx="2773500" cy="2502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In English</a:t>
            </a:r>
            <a:endParaRPr sz="23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T(n) = O(f(n)) if and only if T(n) is </a:t>
            </a:r>
            <a:r>
              <a:rPr lang="en" sz="1800" b="0" i="1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eventually</a:t>
            </a:r>
            <a:r>
              <a:rPr lang="en" sz="18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8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upper bounded</a:t>
            </a:r>
            <a:r>
              <a:rPr lang="en" sz="18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by a constant </a:t>
            </a:r>
            <a:endParaRPr sz="18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multiple of f(n) </a:t>
            </a:r>
            <a:endParaRPr sz="18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43" name="Google Shape;443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9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Big-O Notation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49" name="Google Shape;449;p49"/>
          <p:cNvSpPr/>
          <p:nvPr/>
        </p:nvSpPr>
        <p:spPr>
          <a:xfrm>
            <a:off x="293850" y="2353875"/>
            <a:ext cx="2773500" cy="2502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In English</a:t>
            </a:r>
            <a:endParaRPr sz="23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T(n) = O(f(n)) if and only if T(n) is </a:t>
            </a:r>
            <a:r>
              <a:rPr lang="en" sz="1800" b="0" i="1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eventually</a:t>
            </a:r>
            <a:r>
              <a:rPr lang="en" sz="18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800" b="1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upper bounded</a:t>
            </a:r>
            <a:r>
              <a:rPr lang="en" sz="18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by a constant </a:t>
            </a:r>
            <a:endParaRPr sz="18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multiple of f(n) </a:t>
            </a:r>
            <a:endParaRPr sz="17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50" name="Google Shape;450;p49"/>
          <p:cNvSpPr/>
          <p:nvPr/>
        </p:nvSpPr>
        <p:spPr>
          <a:xfrm>
            <a:off x="3185250" y="2364326"/>
            <a:ext cx="2773500" cy="2502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 Pictures</a:t>
            </a:r>
            <a:endParaRPr sz="2300" b="0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451" name="Google Shape;451;p49"/>
          <p:cNvSpPr txBox="1"/>
          <p:nvPr/>
        </p:nvSpPr>
        <p:spPr>
          <a:xfrm>
            <a:off x="289500" y="1183175"/>
            <a:ext cx="8565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Let T(n) &amp; f(n) be  functions defined on the positive integers.</a:t>
            </a:r>
            <a:br>
              <a:rPr lang="en" sz="20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4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Write T(n) to denote the worst case runtime of an algorithm</a:t>
            </a:r>
            <a:endParaRPr sz="12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52" name="Google Shape;452;p49"/>
          <p:cNvSpPr txBox="1"/>
          <p:nvPr/>
        </p:nvSpPr>
        <p:spPr>
          <a:xfrm>
            <a:off x="293850" y="1764175"/>
            <a:ext cx="8556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4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4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What do we mean when we say “T(n) is O(f(n))”?</a:t>
            </a:r>
            <a:endParaRPr sz="24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53" name="Google Shape;453;p49"/>
          <p:cNvSpPr/>
          <p:nvPr/>
        </p:nvSpPr>
        <p:spPr>
          <a:xfrm>
            <a:off x="3513668" y="3096875"/>
            <a:ext cx="2042400" cy="1366200"/>
          </a:xfrm>
          <a:prstGeom prst="corner">
            <a:avLst>
              <a:gd name="adj1" fmla="val 1320"/>
              <a:gd name="adj2" fmla="val 141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9"/>
          <p:cNvSpPr txBox="1"/>
          <p:nvPr/>
        </p:nvSpPr>
        <p:spPr>
          <a:xfrm rot="-5400000">
            <a:off x="2654525" y="3533650"/>
            <a:ext cx="14202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Runtime (ms)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55" name="Google Shape;455;p49"/>
          <p:cNvSpPr txBox="1"/>
          <p:nvPr/>
        </p:nvSpPr>
        <p:spPr>
          <a:xfrm>
            <a:off x="3843834" y="4540350"/>
            <a:ext cx="15018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n (input size)</a:t>
            </a:r>
            <a:endParaRPr sz="12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56" name="Google Shape;456;p49"/>
          <p:cNvSpPr/>
          <p:nvPr/>
        </p:nvSpPr>
        <p:spPr>
          <a:xfrm>
            <a:off x="3524775" y="3931924"/>
            <a:ext cx="1958697" cy="496814"/>
          </a:xfrm>
          <a:custGeom>
            <a:avLst/>
            <a:gdLst/>
            <a:ahLst/>
            <a:cxnLst/>
            <a:rect l="l" t="t" r="r" b="b"/>
            <a:pathLst>
              <a:path w="109150" h="57105" extrusionOk="0">
                <a:moveTo>
                  <a:pt x="0" y="57105"/>
                </a:moveTo>
                <a:cubicBezTo>
                  <a:pt x="3675" y="56744"/>
                  <a:pt x="13373" y="57286"/>
                  <a:pt x="22047" y="54937"/>
                </a:cubicBezTo>
                <a:cubicBezTo>
                  <a:pt x="30721" y="52588"/>
                  <a:pt x="42528" y="48010"/>
                  <a:pt x="52045" y="43010"/>
                </a:cubicBezTo>
                <a:cubicBezTo>
                  <a:pt x="61562" y="38010"/>
                  <a:pt x="69634" y="32107"/>
                  <a:pt x="79151" y="24939"/>
                </a:cubicBezTo>
                <a:cubicBezTo>
                  <a:pt x="88669" y="17771"/>
                  <a:pt x="104150" y="4157"/>
                  <a:pt x="109150" y="0"/>
                </a:cubicBezTo>
              </a:path>
            </a:pathLst>
          </a:custGeom>
          <a:noFill/>
          <a:ln w="9525" cap="flat" cmpd="sng">
            <a:solidFill>
              <a:schemeClr val="accent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9"/>
          <p:cNvSpPr/>
          <p:nvPr/>
        </p:nvSpPr>
        <p:spPr>
          <a:xfrm>
            <a:off x="3567564" y="3328175"/>
            <a:ext cx="1916006" cy="1100577"/>
          </a:xfrm>
          <a:custGeom>
            <a:avLst/>
            <a:gdLst/>
            <a:ahLst/>
            <a:cxnLst/>
            <a:rect l="l" t="t" r="r" b="b"/>
            <a:pathLst>
              <a:path w="99753" h="56382" extrusionOk="0">
                <a:moveTo>
                  <a:pt x="0" y="56382"/>
                </a:moveTo>
                <a:cubicBezTo>
                  <a:pt x="3193" y="55539"/>
                  <a:pt x="10783" y="54756"/>
                  <a:pt x="19156" y="51322"/>
                </a:cubicBezTo>
                <a:cubicBezTo>
                  <a:pt x="27529" y="47889"/>
                  <a:pt x="40540" y="41383"/>
                  <a:pt x="50238" y="35781"/>
                </a:cubicBezTo>
                <a:cubicBezTo>
                  <a:pt x="59936" y="30179"/>
                  <a:pt x="69093" y="23674"/>
                  <a:pt x="77345" y="17710"/>
                </a:cubicBezTo>
                <a:cubicBezTo>
                  <a:pt x="85598" y="11747"/>
                  <a:pt x="96018" y="2952"/>
                  <a:pt x="99753" y="0"/>
                </a:cubicBez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9"/>
          <p:cNvSpPr/>
          <p:nvPr/>
        </p:nvSpPr>
        <p:spPr>
          <a:xfrm>
            <a:off x="3524769" y="3062554"/>
            <a:ext cx="1958697" cy="1366237"/>
          </a:xfrm>
          <a:custGeom>
            <a:avLst/>
            <a:gdLst/>
            <a:ahLst/>
            <a:cxnLst/>
            <a:rect l="l" t="t" r="r" b="b"/>
            <a:pathLst>
              <a:path w="109150" h="57105" extrusionOk="0">
                <a:moveTo>
                  <a:pt x="0" y="57105"/>
                </a:moveTo>
                <a:cubicBezTo>
                  <a:pt x="3675" y="56744"/>
                  <a:pt x="13373" y="57286"/>
                  <a:pt x="22047" y="54937"/>
                </a:cubicBezTo>
                <a:cubicBezTo>
                  <a:pt x="30721" y="52588"/>
                  <a:pt x="42528" y="48010"/>
                  <a:pt x="52045" y="43010"/>
                </a:cubicBezTo>
                <a:cubicBezTo>
                  <a:pt x="61562" y="38010"/>
                  <a:pt x="69634" y="32107"/>
                  <a:pt x="79151" y="24939"/>
                </a:cubicBezTo>
                <a:cubicBezTo>
                  <a:pt x="88669" y="17771"/>
                  <a:pt x="104150" y="4157"/>
                  <a:pt x="109150" y="0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9" name="Google Shape;459;p49"/>
          <p:cNvCxnSpPr/>
          <p:nvPr/>
        </p:nvCxnSpPr>
        <p:spPr>
          <a:xfrm flipH="1">
            <a:off x="4611993" y="3013500"/>
            <a:ext cx="8400" cy="1538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0" name="Google Shape;460;p49"/>
          <p:cNvSpPr txBox="1"/>
          <p:nvPr/>
        </p:nvSpPr>
        <p:spPr>
          <a:xfrm>
            <a:off x="4279735" y="2885225"/>
            <a:ext cx="4023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E69138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r>
              <a:rPr lang="en" sz="1600" b="0" i="0" u="none" strike="noStrike" cap="none" baseline="-25000">
                <a:solidFill>
                  <a:srgbClr val="E69138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0" i="0" u="none" strike="noStrike" cap="none" baseline="-25000">
              <a:solidFill>
                <a:srgbClr val="E69138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61" name="Google Shape;461;p49"/>
          <p:cNvSpPr txBox="1"/>
          <p:nvPr/>
        </p:nvSpPr>
        <p:spPr>
          <a:xfrm>
            <a:off x="5403121" y="3328175"/>
            <a:ext cx="562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T(n)</a:t>
            </a:r>
            <a:endParaRPr sz="1300" b="0" i="0" u="none" strike="noStrike" cap="none" baseline="-2500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62" name="Google Shape;462;p49"/>
          <p:cNvSpPr txBox="1"/>
          <p:nvPr/>
        </p:nvSpPr>
        <p:spPr>
          <a:xfrm>
            <a:off x="5373896" y="3869100"/>
            <a:ext cx="562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f(n)</a:t>
            </a:r>
            <a:endParaRPr sz="1300" b="0" i="0" u="none" strike="noStrike" cap="none" baseline="-25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63" name="Google Shape;463;p49"/>
          <p:cNvSpPr txBox="1"/>
          <p:nvPr/>
        </p:nvSpPr>
        <p:spPr>
          <a:xfrm>
            <a:off x="5448321" y="2885225"/>
            <a:ext cx="562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8E7CC3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c</a:t>
            </a:r>
            <a:r>
              <a:rPr lang="en" sz="1300" b="0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·f(n)</a:t>
            </a:r>
            <a:endParaRPr sz="1300" b="0" i="0" u="none" strike="noStrike" cap="none" baseline="-25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64" name="Google Shape;464;p49"/>
          <p:cNvSpPr/>
          <p:nvPr/>
        </p:nvSpPr>
        <p:spPr>
          <a:xfrm>
            <a:off x="6103500" y="2374425"/>
            <a:ext cx="2728800" cy="248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Mathematical Definition</a:t>
            </a:r>
            <a:endParaRPr sz="30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65" name="Google Shape;465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0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Big-O Notation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71" name="Google Shape;471;p50"/>
          <p:cNvSpPr/>
          <p:nvPr/>
        </p:nvSpPr>
        <p:spPr>
          <a:xfrm>
            <a:off x="293850" y="2353875"/>
            <a:ext cx="2773500" cy="2502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In English</a:t>
            </a:r>
            <a:endParaRPr sz="23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T(n) = O(f(n)) if and only if T(n) is </a:t>
            </a:r>
            <a:r>
              <a:rPr lang="en" sz="1800" b="0" i="1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eventually</a:t>
            </a:r>
            <a:r>
              <a:rPr lang="en" sz="18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800" b="1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upper bounded</a:t>
            </a:r>
            <a:r>
              <a:rPr lang="en" sz="18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by a constant </a:t>
            </a:r>
            <a:endParaRPr sz="18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multiple of f(n) </a:t>
            </a:r>
            <a:endParaRPr sz="17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72" name="Google Shape;472;p50"/>
          <p:cNvSpPr/>
          <p:nvPr/>
        </p:nvSpPr>
        <p:spPr>
          <a:xfrm>
            <a:off x="3185250" y="2364326"/>
            <a:ext cx="2773500" cy="2502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 Pictures</a:t>
            </a:r>
            <a:endParaRPr sz="23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473" name="Google Shape;473;p50"/>
          <p:cNvSpPr/>
          <p:nvPr/>
        </p:nvSpPr>
        <p:spPr>
          <a:xfrm>
            <a:off x="6076651" y="2353875"/>
            <a:ext cx="2773500" cy="2502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 Math</a:t>
            </a:r>
            <a:endParaRPr sz="18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T(n) = O(f(n)) </a:t>
            </a:r>
            <a:endParaRPr sz="18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if and only if </a:t>
            </a:r>
            <a:br>
              <a:rPr lang="en" sz="18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8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there exists positive </a:t>
            </a:r>
            <a:r>
              <a:rPr lang="en" sz="1800" b="0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constants</a:t>
            </a:r>
            <a:r>
              <a:rPr lang="en" sz="18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br>
              <a:rPr lang="en" sz="18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800" b="0" i="0" u="none" strike="noStrike" cap="none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c </a:t>
            </a:r>
            <a:r>
              <a:rPr lang="en" sz="18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and </a:t>
            </a:r>
            <a:r>
              <a:rPr lang="en" sz="1800" b="0" i="0" u="none" strike="noStrike" cap="none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n</a:t>
            </a:r>
            <a:r>
              <a:rPr lang="en" sz="1800" b="0" i="0" u="none" strike="noStrike" cap="none" baseline="-250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18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such that </a:t>
            </a:r>
            <a:r>
              <a:rPr lang="en" sz="1800" b="0" i="1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for all </a:t>
            </a:r>
            <a:endParaRPr sz="1800" b="0" i="1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800" b="0" i="1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 ≥ n</a:t>
            </a:r>
            <a:r>
              <a:rPr lang="en" sz="1800" b="0" i="1" u="none" strike="noStrike" cap="none" baseline="-25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endParaRPr sz="1800" b="0" i="1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T(n) ≤ c · f(n)</a:t>
            </a:r>
            <a:endParaRPr sz="18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74" name="Google Shape;474;p50"/>
          <p:cNvSpPr txBox="1"/>
          <p:nvPr/>
        </p:nvSpPr>
        <p:spPr>
          <a:xfrm>
            <a:off x="289500" y="1183175"/>
            <a:ext cx="8565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Let T(n) &amp; f(n) be  functions defined on the positive integers.</a:t>
            </a:r>
            <a:br>
              <a:rPr lang="en" sz="20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4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Write T(n) to denote the worst case runtime of an algorithm</a:t>
            </a:r>
            <a:endParaRPr sz="14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75" name="Google Shape;475;p50"/>
          <p:cNvSpPr txBox="1"/>
          <p:nvPr/>
        </p:nvSpPr>
        <p:spPr>
          <a:xfrm>
            <a:off x="293850" y="1764175"/>
            <a:ext cx="8556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4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4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What do we mean when we say “T(n) is O(f(n))”?</a:t>
            </a:r>
            <a:endParaRPr sz="24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76" name="Google Shape;476;p50"/>
          <p:cNvSpPr/>
          <p:nvPr/>
        </p:nvSpPr>
        <p:spPr>
          <a:xfrm>
            <a:off x="3513668" y="3096875"/>
            <a:ext cx="2042400" cy="1366200"/>
          </a:xfrm>
          <a:prstGeom prst="corner">
            <a:avLst>
              <a:gd name="adj1" fmla="val 1320"/>
              <a:gd name="adj2" fmla="val 141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50"/>
          <p:cNvSpPr txBox="1"/>
          <p:nvPr/>
        </p:nvSpPr>
        <p:spPr>
          <a:xfrm rot="-5400000">
            <a:off x="2654525" y="3533650"/>
            <a:ext cx="14202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Runtime (ms)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78" name="Google Shape;478;p50"/>
          <p:cNvSpPr txBox="1"/>
          <p:nvPr/>
        </p:nvSpPr>
        <p:spPr>
          <a:xfrm>
            <a:off x="3843834" y="4540350"/>
            <a:ext cx="15018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n (input size)</a:t>
            </a:r>
            <a:endParaRPr sz="12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79" name="Google Shape;479;p50"/>
          <p:cNvSpPr/>
          <p:nvPr/>
        </p:nvSpPr>
        <p:spPr>
          <a:xfrm>
            <a:off x="3524775" y="3931924"/>
            <a:ext cx="1958697" cy="496814"/>
          </a:xfrm>
          <a:custGeom>
            <a:avLst/>
            <a:gdLst/>
            <a:ahLst/>
            <a:cxnLst/>
            <a:rect l="l" t="t" r="r" b="b"/>
            <a:pathLst>
              <a:path w="109150" h="57105" extrusionOk="0">
                <a:moveTo>
                  <a:pt x="0" y="57105"/>
                </a:moveTo>
                <a:cubicBezTo>
                  <a:pt x="3675" y="56744"/>
                  <a:pt x="13373" y="57286"/>
                  <a:pt x="22047" y="54937"/>
                </a:cubicBezTo>
                <a:cubicBezTo>
                  <a:pt x="30721" y="52588"/>
                  <a:pt x="42528" y="48010"/>
                  <a:pt x="52045" y="43010"/>
                </a:cubicBezTo>
                <a:cubicBezTo>
                  <a:pt x="61562" y="38010"/>
                  <a:pt x="69634" y="32107"/>
                  <a:pt x="79151" y="24939"/>
                </a:cubicBezTo>
                <a:cubicBezTo>
                  <a:pt x="88669" y="17771"/>
                  <a:pt x="104150" y="4157"/>
                  <a:pt x="109150" y="0"/>
                </a:cubicBezTo>
              </a:path>
            </a:pathLst>
          </a:custGeom>
          <a:noFill/>
          <a:ln w="9525" cap="flat" cmpd="sng">
            <a:solidFill>
              <a:schemeClr val="accent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50"/>
          <p:cNvSpPr/>
          <p:nvPr/>
        </p:nvSpPr>
        <p:spPr>
          <a:xfrm>
            <a:off x="3567564" y="3328175"/>
            <a:ext cx="1916006" cy="1100577"/>
          </a:xfrm>
          <a:custGeom>
            <a:avLst/>
            <a:gdLst/>
            <a:ahLst/>
            <a:cxnLst/>
            <a:rect l="l" t="t" r="r" b="b"/>
            <a:pathLst>
              <a:path w="99753" h="56382" extrusionOk="0">
                <a:moveTo>
                  <a:pt x="0" y="56382"/>
                </a:moveTo>
                <a:cubicBezTo>
                  <a:pt x="3193" y="55539"/>
                  <a:pt x="10783" y="54756"/>
                  <a:pt x="19156" y="51322"/>
                </a:cubicBezTo>
                <a:cubicBezTo>
                  <a:pt x="27529" y="47889"/>
                  <a:pt x="40540" y="41383"/>
                  <a:pt x="50238" y="35781"/>
                </a:cubicBezTo>
                <a:cubicBezTo>
                  <a:pt x="59936" y="30179"/>
                  <a:pt x="69093" y="23674"/>
                  <a:pt x="77345" y="17710"/>
                </a:cubicBezTo>
                <a:cubicBezTo>
                  <a:pt x="85598" y="11747"/>
                  <a:pt x="96018" y="2952"/>
                  <a:pt x="99753" y="0"/>
                </a:cubicBez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50"/>
          <p:cNvSpPr/>
          <p:nvPr/>
        </p:nvSpPr>
        <p:spPr>
          <a:xfrm>
            <a:off x="3524769" y="3062554"/>
            <a:ext cx="1958697" cy="1366237"/>
          </a:xfrm>
          <a:custGeom>
            <a:avLst/>
            <a:gdLst/>
            <a:ahLst/>
            <a:cxnLst/>
            <a:rect l="l" t="t" r="r" b="b"/>
            <a:pathLst>
              <a:path w="109150" h="57105" extrusionOk="0">
                <a:moveTo>
                  <a:pt x="0" y="57105"/>
                </a:moveTo>
                <a:cubicBezTo>
                  <a:pt x="3675" y="56744"/>
                  <a:pt x="13373" y="57286"/>
                  <a:pt x="22047" y="54937"/>
                </a:cubicBezTo>
                <a:cubicBezTo>
                  <a:pt x="30721" y="52588"/>
                  <a:pt x="42528" y="48010"/>
                  <a:pt x="52045" y="43010"/>
                </a:cubicBezTo>
                <a:cubicBezTo>
                  <a:pt x="61562" y="38010"/>
                  <a:pt x="69634" y="32107"/>
                  <a:pt x="79151" y="24939"/>
                </a:cubicBezTo>
                <a:cubicBezTo>
                  <a:pt x="88669" y="17771"/>
                  <a:pt x="104150" y="4157"/>
                  <a:pt x="109150" y="0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2" name="Google Shape;482;p50"/>
          <p:cNvCxnSpPr/>
          <p:nvPr/>
        </p:nvCxnSpPr>
        <p:spPr>
          <a:xfrm flipH="1">
            <a:off x="4611993" y="3013500"/>
            <a:ext cx="8400" cy="1538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3" name="Google Shape;483;p50"/>
          <p:cNvSpPr txBox="1"/>
          <p:nvPr/>
        </p:nvSpPr>
        <p:spPr>
          <a:xfrm>
            <a:off x="4279735" y="2885225"/>
            <a:ext cx="4023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E69138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r>
              <a:rPr lang="en" sz="1600" b="0" i="0" u="none" strike="noStrike" cap="none" baseline="-25000">
                <a:solidFill>
                  <a:srgbClr val="E69138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0" i="0" u="none" strike="noStrike" cap="none" baseline="-25000">
              <a:solidFill>
                <a:srgbClr val="E69138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84" name="Google Shape;484;p50"/>
          <p:cNvSpPr txBox="1"/>
          <p:nvPr/>
        </p:nvSpPr>
        <p:spPr>
          <a:xfrm>
            <a:off x="5403121" y="3328175"/>
            <a:ext cx="562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T(n)</a:t>
            </a:r>
            <a:endParaRPr sz="1300" b="0" i="0" u="none" strike="noStrike" cap="none" baseline="-2500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85" name="Google Shape;485;p50"/>
          <p:cNvSpPr txBox="1"/>
          <p:nvPr/>
        </p:nvSpPr>
        <p:spPr>
          <a:xfrm>
            <a:off x="5373896" y="3869100"/>
            <a:ext cx="562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f(n)</a:t>
            </a:r>
            <a:endParaRPr sz="1300" b="0" i="0" u="none" strike="noStrike" cap="none" baseline="-25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86" name="Google Shape;486;p50"/>
          <p:cNvSpPr txBox="1"/>
          <p:nvPr/>
        </p:nvSpPr>
        <p:spPr>
          <a:xfrm>
            <a:off x="5448321" y="2885225"/>
            <a:ext cx="562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8E7CC3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c</a:t>
            </a:r>
            <a:r>
              <a:rPr lang="en" sz="1300" b="0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·f(n)</a:t>
            </a:r>
            <a:endParaRPr sz="1300" b="0" i="0" u="none" strike="noStrike" cap="none" baseline="-25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87" name="Google Shape;487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1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Big-O Notation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93" name="Google Shape;493;p51"/>
          <p:cNvSpPr/>
          <p:nvPr/>
        </p:nvSpPr>
        <p:spPr>
          <a:xfrm>
            <a:off x="3185250" y="2364326"/>
            <a:ext cx="2773500" cy="2502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 Pictures</a:t>
            </a:r>
            <a:endParaRPr sz="22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494" name="Google Shape;494;p51"/>
          <p:cNvSpPr/>
          <p:nvPr/>
        </p:nvSpPr>
        <p:spPr>
          <a:xfrm>
            <a:off x="6076651" y="2353875"/>
            <a:ext cx="2773500" cy="2502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 Math </a:t>
            </a:r>
            <a:endParaRPr sz="22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T(n) = O(f(n)) </a:t>
            </a:r>
            <a:endParaRPr sz="18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⇔</a:t>
            </a:r>
            <a:br>
              <a:rPr lang="en" sz="18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8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∃ c , n</a:t>
            </a:r>
            <a:r>
              <a:rPr lang="en" sz="1800" b="0" i="0" u="none" strike="noStrike" cap="none" baseline="-25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18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&gt; 0  s.t. ∀ n ≥ n</a:t>
            </a:r>
            <a:r>
              <a:rPr lang="en" sz="1800" b="0" i="0" u="none" strike="noStrike" cap="none" baseline="-25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0 </a:t>
            </a:r>
            <a:r>
              <a:rPr lang="en" sz="18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</a:t>
            </a:r>
            <a:endParaRPr sz="18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T(n) ≤ c · f(n)</a:t>
            </a:r>
            <a:endParaRPr sz="18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95" name="Google Shape;495;p51"/>
          <p:cNvSpPr txBox="1"/>
          <p:nvPr/>
        </p:nvSpPr>
        <p:spPr>
          <a:xfrm>
            <a:off x="293850" y="1764175"/>
            <a:ext cx="8556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4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4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What do we mean when we say “T(n) is O(f(n))”?</a:t>
            </a:r>
            <a:endParaRPr sz="24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98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96" name="Google Shape;496;p51"/>
          <p:cNvSpPr/>
          <p:nvPr/>
        </p:nvSpPr>
        <p:spPr>
          <a:xfrm>
            <a:off x="3513668" y="3096875"/>
            <a:ext cx="2042400" cy="1366200"/>
          </a:xfrm>
          <a:prstGeom prst="corner">
            <a:avLst>
              <a:gd name="adj1" fmla="val 1320"/>
              <a:gd name="adj2" fmla="val 141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51"/>
          <p:cNvSpPr txBox="1"/>
          <p:nvPr/>
        </p:nvSpPr>
        <p:spPr>
          <a:xfrm rot="-5400000">
            <a:off x="2654525" y="3533650"/>
            <a:ext cx="14202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Runtime (ms)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98" name="Google Shape;498;p51"/>
          <p:cNvSpPr txBox="1"/>
          <p:nvPr/>
        </p:nvSpPr>
        <p:spPr>
          <a:xfrm>
            <a:off x="3843834" y="4540350"/>
            <a:ext cx="15018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n (input size)</a:t>
            </a:r>
            <a:endParaRPr sz="12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99" name="Google Shape;499;p51"/>
          <p:cNvSpPr/>
          <p:nvPr/>
        </p:nvSpPr>
        <p:spPr>
          <a:xfrm>
            <a:off x="3524775" y="3931924"/>
            <a:ext cx="1958697" cy="496814"/>
          </a:xfrm>
          <a:custGeom>
            <a:avLst/>
            <a:gdLst/>
            <a:ahLst/>
            <a:cxnLst/>
            <a:rect l="l" t="t" r="r" b="b"/>
            <a:pathLst>
              <a:path w="109150" h="57105" extrusionOk="0">
                <a:moveTo>
                  <a:pt x="0" y="57105"/>
                </a:moveTo>
                <a:cubicBezTo>
                  <a:pt x="3675" y="56744"/>
                  <a:pt x="13373" y="57286"/>
                  <a:pt x="22047" y="54937"/>
                </a:cubicBezTo>
                <a:cubicBezTo>
                  <a:pt x="30721" y="52588"/>
                  <a:pt x="42528" y="48010"/>
                  <a:pt x="52045" y="43010"/>
                </a:cubicBezTo>
                <a:cubicBezTo>
                  <a:pt x="61562" y="38010"/>
                  <a:pt x="69634" y="32107"/>
                  <a:pt x="79151" y="24939"/>
                </a:cubicBezTo>
                <a:cubicBezTo>
                  <a:pt x="88669" y="17771"/>
                  <a:pt x="104150" y="4157"/>
                  <a:pt x="109150" y="0"/>
                </a:cubicBezTo>
              </a:path>
            </a:pathLst>
          </a:custGeom>
          <a:noFill/>
          <a:ln w="9525" cap="flat" cmpd="sng">
            <a:solidFill>
              <a:schemeClr val="accent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51"/>
          <p:cNvSpPr/>
          <p:nvPr/>
        </p:nvSpPr>
        <p:spPr>
          <a:xfrm>
            <a:off x="3567564" y="3328175"/>
            <a:ext cx="1916006" cy="1100577"/>
          </a:xfrm>
          <a:custGeom>
            <a:avLst/>
            <a:gdLst/>
            <a:ahLst/>
            <a:cxnLst/>
            <a:rect l="l" t="t" r="r" b="b"/>
            <a:pathLst>
              <a:path w="99753" h="56382" extrusionOk="0">
                <a:moveTo>
                  <a:pt x="0" y="56382"/>
                </a:moveTo>
                <a:cubicBezTo>
                  <a:pt x="3193" y="55539"/>
                  <a:pt x="10783" y="54756"/>
                  <a:pt x="19156" y="51322"/>
                </a:cubicBezTo>
                <a:cubicBezTo>
                  <a:pt x="27529" y="47889"/>
                  <a:pt x="40540" y="41383"/>
                  <a:pt x="50238" y="35781"/>
                </a:cubicBezTo>
                <a:cubicBezTo>
                  <a:pt x="59936" y="30179"/>
                  <a:pt x="69093" y="23674"/>
                  <a:pt x="77345" y="17710"/>
                </a:cubicBezTo>
                <a:cubicBezTo>
                  <a:pt x="85598" y="11747"/>
                  <a:pt x="96018" y="2952"/>
                  <a:pt x="99753" y="0"/>
                </a:cubicBez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51"/>
          <p:cNvSpPr/>
          <p:nvPr/>
        </p:nvSpPr>
        <p:spPr>
          <a:xfrm>
            <a:off x="3524769" y="3062554"/>
            <a:ext cx="1958697" cy="1366237"/>
          </a:xfrm>
          <a:custGeom>
            <a:avLst/>
            <a:gdLst/>
            <a:ahLst/>
            <a:cxnLst/>
            <a:rect l="l" t="t" r="r" b="b"/>
            <a:pathLst>
              <a:path w="109150" h="57105" extrusionOk="0">
                <a:moveTo>
                  <a:pt x="0" y="57105"/>
                </a:moveTo>
                <a:cubicBezTo>
                  <a:pt x="3675" y="56744"/>
                  <a:pt x="13373" y="57286"/>
                  <a:pt x="22047" y="54937"/>
                </a:cubicBezTo>
                <a:cubicBezTo>
                  <a:pt x="30721" y="52588"/>
                  <a:pt x="42528" y="48010"/>
                  <a:pt x="52045" y="43010"/>
                </a:cubicBezTo>
                <a:cubicBezTo>
                  <a:pt x="61562" y="38010"/>
                  <a:pt x="69634" y="32107"/>
                  <a:pt x="79151" y="24939"/>
                </a:cubicBezTo>
                <a:cubicBezTo>
                  <a:pt x="88669" y="17771"/>
                  <a:pt x="104150" y="4157"/>
                  <a:pt x="109150" y="0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2" name="Google Shape;502;p51"/>
          <p:cNvCxnSpPr/>
          <p:nvPr/>
        </p:nvCxnSpPr>
        <p:spPr>
          <a:xfrm flipH="1">
            <a:off x="4611993" y="3013500"/>
            <a:ext cx="8400" cy="1538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3" name="Google Shape;503;p51"/>
          <p:cNvSpPr txBox="1"/>
          <p:nvPr/>
        </p:nvSpPr>
        <p:spPr>
          <a:xfrm>
            <a:off x="4279735" y="2885225"/>
            <a:ext cx="4023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E69138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r>
              <a:rPr lang="en" sz="1600" b="0" i="0" u="none" strike="noStrike" cap="none" baseline="-25000">
                <a:solidFill>
                  <a:srgbClr val="E69138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0" i="0" u="none" strike="noStrike" cap="none" baseline="-25000">
              <a:solidFill>
                <a:srgbClr val="E69138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4" name="Google Shape;504;p51"/>
          <p:cNvSpPr txBox="1"/>
          <p:nvPr/>
        </p:nvSpPr>
        <p:spPr>
          <a:xfrm>
            <a:off x="5403121" y="3328175"/>
            <a:ext cx="562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T(n)</a:t>
            </a:r>
            <a:endParaRPr sz="1300" b="0" i="0" u="none" strike="noStrike" cap="none" baseline="-2500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5" name="Google Shape;505;p51"/>
          <p:cNvSpPr txBox="1"/>
          <p:nvPr/>
        </p:nvSpPr>
        <p:spPr>
          <a:xfrm>
            <a:off x="5373896" y="3869100"/>
            <a:ext cx="562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f(n)</a:t>
            </a:r>
            <a:endParaRPr sz="1300" b="0" i="0" u="none" strike="noStrike" cap="none" baseline="-25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6" name="Google Shape;506;p51"/>
          <p:cNvSpPr txBox="1"/>
          <p:nvPr/>
        </p:nvSpPr>
        <p:spPr>
          <a:xfrm>
            <a:off x="5448321" y="2885225"/>
            <a:ext cx="562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8E7CC3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c</a:t>
            </a:r>
            <a:r>
              <a:rPr lang="en" sz="1300" b="0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·f(n)</a:t>
            </a:r>
            <a:endParaRPr sz="1300" b="0" i="0" u="none" strike="noStrike" cap="none" baseline="-25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7" name="Google Shape;507;p51"/>
          <p:cNvSpPr txBox="1"/>
          <p:nvPr/>
        </p:nvSpPr>
        <p:spPr>
          <a:xfrm>
            <a:off x="289500" y="1183175"/>
            <a:ext cx="8565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Let T(n) &amp; f(n) be  functions defined on the positive integers.</a:t>
            </a:r>
            <a:br>
              <a:rPr lang="en" sz="20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4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Write T(n) to denote the worst case runtime of an algorithm</a:t>
            </a:r>
            <a:endParaRPr sz="1200" b="0" i="1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08" name="Google Shape;508;p51"/>
          <p:cNvSpPr/>
          <p:nvPr/>
        </p:nvSpPr>
        <p:spPr>
          <a:xfrm>
            <a:off x="293850" y="2353875"/>
            <a:ext cx="2773500" cy="2502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In English</a:t>
            </a:r>
            <a:endParaRPr sz="22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T(n) = O(f(n)) if and only if T(n) is </a:t>
            </a:r>
            <a:r>
              <a:rPr lang="en" sz="1800" b="0" i="1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eventually</a:t>
            </a:r>
            <a:r>
              <a:rPr lang="en" sz="18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800" b="1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upper bounded</a:t>
            </a:r>
            <a:r>
              <a:rPr lang="en" sz="18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by a constant </a:t>
            </a:r>
            <a:endParaRPr sz="18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multiple of f(n) </a:t>
            </a:r>
            <a:endParaRPr sz="17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09" name="Google Shape;509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2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Big-O Notation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15" name="Google Shape;515;p52"/>
          <p:cNvSpPr/>
          <p:nvPr/>
        </p:nvSpPr>
        <p:spPr>
          <a:xfrm>
            <a:off x="3185250" y="2364326"/>
            <a:ext cx="2773500" cy="2502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 Pictures</a:t>
            </a:r>
            <a:endParaRPr sz="22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516" name="Google Shape;516;p52"/>
          <p:cNvSpPr/>
          <p:nvPr/>
        </p:nvSpPr>
        <p:spPr>
          <a:xfrm>
            <a:off x="6076651" y="2353875"/>
            <a:ext cx="2773500" cy="2502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 Math </a:t>
            </a:r>
            <a:endParaRPr sz="22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T(n) = O(f(n)) </a:t>
            </a:r>
            <a:endParaRPr sz="17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⇔</a:t>
            </a:r>
            <a:br>
              <a:rPr lang="en" sz="17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20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∃</a:t>
            </a:r>
            <a:r>
              <a:rPr lang="en" sz="17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c , n</a:t>
            </a:r>
            <a:r>
              <a:rPr lang="en" sz="1700" b="0" i="0" u="none" strike="noStrike" cap="none" baseline="-25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17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&gt; 0  s.t. </a:t>
            </a:r>
            <a:r>
              <a:rPr lang="en" sz="20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∀</a:t>
            </a:r>
            <a:r>
              <a:rPr lang="en" sz="17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n ≥ n</a:t>
            </a:r>
            <a:r>
              <a:rPr lang="en" sz="1700" b="0" i="0" u="none" strike="noStrike" cap="none" baseline="-25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0 </a:t>
            </a:r>
            <a:r>
              <a:rPr lang="en" sz="17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</a:t>
            </a:r>
            <a:endParaRPr sz="17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T(n) ≤ c · f(n)</a:t>
            </a:r>
            <a:endParaRPr sz="17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1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17" name="Google Shape;517;p52"/>
          <p:cNvSpPr txBox="1"/>
          <p:nvPr/>
        </p:nvSpPr>
        <p:spPr>
          <a:xfrm>
            <a:off x="293850" y="1764175"/>
            <a:ext cx="8556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4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4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What do we mean when we say “T(n) is O(f(n))”?</a:t>
            </a:r>
            <a:endParaRPr sz="24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98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8" name="Google Shape;518;p52"/>
          <p:cNvSpPr/>
          <p:nvPr/>
        </p:nvSpPr>
        <p:spPr>
          <a:xfrm>
            <a:off x="3513668" y="3096875"/>
            <a:ext cx="2042400" cy="1366200"/>
          </a:xfrm>
          <a:prstGeom prst="corner">
            <a:avLst>
              <a:gd name="adj1" fmla="val 1320"/>
              <a:gd name="adj2" fmla="val 141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52"/>
          <p:cNvSpPr txBox="1"/>
          <p:nvPr/>
        </p:nvSpPr>
        <p:spPr>
          <a:xfrm rot="-5400000">
            <a:off x="2654525" y="3533650"/>
            <a:ext cx="14202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Runtime (s)</a:t>
            </a:r>
            <a:endParaRPr sz="10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20" name="Google Shape;520;p52"/>
          <p:cNvSpPr txBox="1"/>
          <p:nvPr/>
        </p:nvSpPr>
        <p:spPr>
          <a:xfrm>
            <a:off x="3843834" y="4540350"/>
            <a:ext cx="15018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n (input size)</a:t>
            </a:r>
            <a:endParaRPr sz="12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21" name="Google Shape;521;p52"/>
          <p:cNvSpPr/>
          <p:nvPr/>
        </p:nvSpPr>
        <p:spPr>
          <a:xfrm>
            <a:off x="3524775" y="3931924"/>
            <a:ext cx="1958697" cy="496814"/>
          </a:xfrm>
          <a:custGeom>
            <a:avLst/>
            <a:gdLst/>
            <a:ahLst/>
            <a:cxnLst/>
            <a:rect l="l" t="t" r="r" b="b"/>
            <a:pathLst>
              <a:path w="109150" h="57105" extrusionOk="0">
                <a:moveTo>
                  <a:pt x="0" y="57105"/>
                </a:moveTo>
                <a:cubicBezTo>
                  <a:pt x="3675" y="56744"/>
                  <a:pt x="13373" y="57286"/>
                  <a:pt x="22047" y="54937"/>
                </a:cubicBezTo>
                <a:cubicBezTo>
                  <a:pt x="30721" y="52588"/>
                  <a:pt x="42528" y="48010"/>
                  <a:pt x="52045" y="43010"/>
                </a:cubicBezTo>
                <a:cubicBezTo>
                  <a:pt x="61562" y="38010"/>
                  <a:pt x="69634" y="32107"/>
                  <a:pt x="79151" y="24939"/>
                </a:cubicBezTo>
                <a:cubicBezTo>
                  <a:pt x="88669" y="17771"/>
                  <a:pt x="104150" y="4157"/>
                  <a:pt x="109150" y="0"/>
                </a:cubicBezTo>
              </a:path>
            </a:pathLst>
          </a:custGeom>
          <a:noFill/>
          <a:ln w="9525" cap="flat" cmpd="sng">
            <a:solidFill>
              <a:schemeClr val="accent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52"/>
          <p:cNvSpPr/>
          <p:nvPr/>
        </p:nvSpPr>
        <p:spPr>
          <a:xfrm>
            <a:off x="3567564" y="3328175"/>
            <a:ext cx="1916006" cy="1100577"/>
          </a:xfrm>
          <a:custGeom>
            <a:avLst/>
            <a:gdLst/>
            <a:ahLst/>
            <a:cxnLst/>
            <a:rect l="l" t="t" r="r" b="b"/>
            <a:pathLst>
              <a:path w="99753" h="56382" extrusionOk="0">
                <a:moveTo>
                  <a:pt x="0" y="56382"/>
                </a:moveTo>
                <a:cubicBezTo>
                  <a:pt x="3193" y="55539"/>
                  <a:pt x="10783" y="54756"/>
                  <a:pt x="19156" y="51322"/>
                </a:cubicBezTo>
                <a:cubicBezTo>
                  <a:pt x="27529" y="47889"/>
                  <a:pt x="40540" y="41383"/>
                  <a:pt x="50238" y="35781"/>
                </a:cubicBezTo>
                <a:cubicBezTo>
                  <a:pt x="59936" y="30179"/>
                  <a:pt x="69093" y="23674"/>
                  <a:pt x="77345" y="17710"/>
                </a:cubicBezTo>
                <a:cubicBezTo>
                  <a:pt x="85598" y="11747"/>
                  <a:pt x="96018" y="2952"/>
                  <a:pt x="99753" y="0"/>
                </a:cubicBez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52"/>
          <p:cNvSpPr/>
          <p:nvPr/>
        </p:nvSpPr>
        <p:spPr>
          <a:xfrm>
            <a:off x="3524769" y="3062554"/>
            <a:ext cx="1958697" cy="1366237"/>
          </a:xfrm>
          <a:custGeom>
            <a:avLst/>
            <a:gdLst/>
            <a:ahLst/>
            <a:cxnLst/>
            <a:rect l="l" t="t" r="r" b="b"/>
            <a:pathLst>
              <a:path w="109150" h="57105" extrusionOk="0">
                <a:moveTo>
                  <a:pt x="0" y="57105"/>
                </a:moveTo>
                <a:cubicBezTo>
                  <a:pt x="3675" y="56744"/>
                  <a:pt x="13373" y="57286"/>
                  <a:pt x="22047" y="54937"/>
                </a:cubicBezTo>
                <a:cubicBezTo>
                  <a:pt x="30721" y="52588"/>
                  <a:pt x="42528" y="48010"/>
                  <a:pt x="52045" y="43010"/>
                </a:cubicBezTo>
                <a:cubicBezTo>
                  <a:pt x="61562" y="38010"/>
                  <a:pt x="69634" y="32107"/>
                  <a:pt x="79151" y="24939"/>
                </a:cubicBezTo>
                <a:cubicBezTo>
                  <a:pt x="88669" y="17771"/>
                  <a:pt x="104150" y="4157"/>
                  <a:pt x="109150" y="0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4" name="Google Shape;524;p52"/>
          <p:cNvCxnSpPr/>
          <p:nvPr/>
        </p:nvCxnSpPr>
        <p:spPr>
          <a:xfrm flipH="1">
            <a:off x="4611993" y="3013500"/>
            <a:ext cx="8400" cy="1538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5" name="Google Shape;525;p52"/>
          <p:cNvSpPr txBox="1"/>
          <p:nvPr/>
        </p:nvSpPr>
        <p:spPr>
          <a:xfrm>
            <a:off x="4279735" y="2885225"/>
            <a:ext cx="4023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E69138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r>
              <a:rPr lang="en" sz="1600" b="0" i="0" u="none" strike="noStrike" cap="none" baseline="-25000">
                <a:solidFill>
                  <a:srgbClr val="E69138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0" i="0" u="none" strike="noStrike" cap="none" baseline="-25000">
              <a:solidFill>
                <a:srgbClr val="E69138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6" name="Google Shape;526;p52"/>
          <p:cNvSpPr txBox="1"/>
          <p:nvPr/>
        </p:nvSpPr>
        <p:spPr>
          <a:xfrm>
            <a:off x="5403121" y="3328175"/>
            <a:ext cx="562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T(n)</a:t>
            </a:r>
            <a:endParaRPr sz="1300" b="0" i="0" u="none" strike="noStrike" cap="none" baseline="-2500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7" name="Google Shape;527;p52"/>
          <p:cNvSpPr txBox="1"/>
          <p:nvPr/>
        </p:nvSpPr>
        <p:spPr>
          <a:xfrm>
            <a:off x="5373896" y="3869100"/>
            <a:ext cx="562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f(n)</a:t>
            </a:r>
            <a:endParaRPr sz="1300" b="0" i="0" u="none" strike="noStrike" cap="none" baseline="-25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8" name="Google Shape;528;p52"/>
          <p:cNvSpPr txBox="1"/>
          <p:nvPr/>
        </p:nvSpPr>
        <p:spPr>
          <a:xfrm>
            <a:off x="5448321" y="2885225"/>
            <a:ext cx="562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8E7CC3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c</a:t>
            </a:r>
            <a:r>
              <a:rPr lang="en" sz="1300" b="0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·f(n)</a:t>
            </a:r>
            <a:endParaRPr sz="1300" b="0" i="0" u="none" strike="noStrike" cap="none" baseline="-25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9" name="Google Shape;529;p52"/>
          <p:cNvSpPr txBox="1"/>
          <p:nvPr/>
        </p:nvSpPr>
        <p:spPr>
          <a:xfrm>
            <a:off x="6042357" y="3325179"/>
            <a:ext cx="12186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“if and only if”</a:t>
            </a:r>
            <a:endParaRPr sz="12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530" name="Google Shape;530;p52"/>
          <p:cNvCxnSpPr/>
          <p:nvPr/>
        </p:nvCxnSpPr>
        <p:spPr>
          <a:xfrm flipH="1">
            <a:off x="7819850" y="3465275"/>
            <a:ext cx="433800" cy="2166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1" name="Google Shape;531;p52"/>
          <p:cNvSpPr txBox="1"/>
          <p:nvPr/>
        </p:nvSpPr>
        <p:spPr>
          <a:xfrm>
            <a:off x="8072800" y="3166625"/>
            <a:ext cx="7866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“for all”</a:t>
            </a:r>
            <a:endParaRPr sz="12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532" name="Google Shape;532;p52"/>
          <p:cNvCxnSpPr/>
          <p:nvPr/>
        </p:nvCxnSpPr>
        <p:spPr>
          <a:xfrm rot="10800000">
            <a:off x="7652175" y="3935150"/>
            <a:ext cx="659700" cy="2349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3" name="Google Shape;533;p52"/>
          <p:cNvSpPr txBox="1"/>
          <p:nvPr/>
        </p:nvSpPr>
        <p:spPr>
          <a:xfrm>
            <a:off x="8011600" y="4115675"/>
            <a:ext cx="9090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“such that”</a:t>
            </a:r>
            <a:endParaRPr sz="1200" b="0" i="0" u="none" strike="noStrike" cap="none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534" name="Google Shape;534;p52"/>
          <p:cNvCxnSpPr/>
          <p:nvPr/>
        </p:nvCxnSpPr>
        <p:spPr>
          <a:xfrm rot="10800000" flipH="1">
            <a:off x="7034938" y="3515675"/>
            <a:ext cx="333300" cy="81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5" name="Google Shape;535;p52"/>
          <p:cNvSpPr txBox="1"/>
          <p:nvPr/>
        </p:nvSpPr>
        <p:spPr>
          <a:xfrm>
            <a:off x="6002407" y="4198954"/>
            <a:ext cx="12186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“there exists”</a:t>
            </a:r>
            <a:endParaRPr sz="1100" b="1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536" name="Google Shape;536;p52"/>
          <p:cNvCxnSpPr/>
          <p:nvPr/>
        </p:nvCxnSpPr>
        <p:spPr>
          <a:xfrm rot="10800000">
            <a:off x="6564075" y="3925946"/>
            <a:ext cx="19200" cy="4248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7" name="Google Shape;537;p52"/>
          <p:cNvSpPr txBox="1"/>
          <p:nvPr/>
        </p:nvSpPr>
        <p:spPr>
          <a:xfrm>
            <a:off x="289500" y="1183175"/>
            <a:ext cx="8565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Let T(n) &amp; f(n) be  functions defined on the positive integers.</a:t>
            </a:r>
            <a:br>
              <a:rPr lang="en" sz="20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4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Write T(n) to denote the worst case runtime of an algorithm</a:t>
            </a:r>
            <a:endParaRPr sz="12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38" name="Google Shape;538;p52"/>
          <p:cNvSpPr/>
          <p:nvPr/>
        </p:nvSpPr>
        <p:spPr>
          <a:xfrm>
            <a:off x="293850" y="2353875"/>
            <a:ext cx="2773500" cy="2502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In English</a:t>
            </a:r>
            <a:endParaRPr sz="22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T(n) = O(f(n)) if and only if T(n) is </a:t>
            </a:r>
            <a:r>
              <a:rPr lang="en" sz="1800" b="0" i="1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eventually</a:t>
            </a:r>
            <a:r>
              <a:rPr lang="en" sz="18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800" b="1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upper bounded</a:t>
            </a:r>
            <a:r>
              <a:rPr lang="en" sz="18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by a constant </a:t>
            </a:r>
            <a:endParaRPr sz="18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multiple of f(n) </a:t>
            </a:r>
            <a:endParaRPr sz="17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39" name="Google Shape;539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3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Proving BIG-O Bounds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45" name="Google Shape;545;p53"/>
          <p:cNvSpPr/>
          <p:nvPr/>
        </p:nvSpPr>
        <p:spPr>
          <a:xfrm>
            <a:off x="2742300" y="1640075"/>
            <a:ext cx="3659400" cy="1311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T(n) = O(f(n))</a:t>
            </a:r>
            <a:r>
              <a:rPr lang="en" sz="17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endParaRPr sz="1700" b="0" i="0" u="none" strike="noStrike" cap="none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⇔</a:t>
            </a:r>
            <a:br>
              <a:rPr lang="en" sz="17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</a:br>
            <a:r>
              <a:rPr lang="en" sz="20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∃</a:t>
            </a:r>
            <a:r>
              <a:rPr lang="en" sz="17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c , n</a:t>
            </a:r>
            <a:r>
              <a:rPr lang="en" sz="1700" b="0" i="0" u="none" strike="noStrike" cap="none" baseline="-250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0</a:t>
            </a:r>
            <a:r>
              <a:rPr lang="en" sz="17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&gt; 0  s.t. </a:t>
            </a:r>
            <a:r>
              <a:rPr lang="en" sz="20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∀</a:t>
            </a:r>
            <a:r>
              <a:rPr lang="en" sz="17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n ≥ n</a:t>
            </a:r>
            <a:r>
              <a:rPr lang="en" sz="1700" b="0" i="0" u="none" strike="noStrike" cap="none" baseline="-250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0 </a:t>
            </a:r>
            <a:r>
              <a:rPr lang="en" sz="17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,</a:t>
            </a:r>
            <a:endParaRPr sz="1700" b="0" i="0" u="none" strike="noStrike" cap="none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T(n) ≤ c · f(n)</a:t>
            </a:r>
            <a:endParaRPr sz="23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6" name="Google Shape;546;p53"/>
          <p:cNvSpPr txBox="1"/>
          <p:nvPr/>
        </p:nvSpPr>
        <p:spPr>
          <a:xfrm>
            <a:off x="266525" y="2999775"/>
            <a:ext cx="8520600" cy="12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To </a:t>
            </a:r>
            <a:r>
              <a:rPr lang="en" sz="20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prove</a:t>
            </a:r>
            <a:r>
              <a:rPr lang="en" sz="20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T(n) = O(f(n)), you need to announce your c &amp; n</a:t>
            </a:r>
            <a:r>
              <a:rPr lang="en" sz="2000" b="0" i="0" u="none" strike="noStrike" cap="none" baseline="-25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20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up front </a:t>
            </a:r>
            <a:endParaRPr sz="20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Play around with the expressions to find appropriate choices of  c &amp; n</a:t>
            </a:r>
            <a:r>
              <a:rPr lang="en" sz="1400" b="0" i="0" u="none" strike="noStrike" cap="none" baseline="-25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14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(positive constants)</a:t>
            </a: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Then you can write the proof.</a:t>
            </a:r>
            <a:r>
              <a:rPr lang="en" sz="16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/>
            </a:r>
            <a:br>
              <a:rPr lang="en" sz="16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</a:br>
            <a:endParaRPr sz="2000" b="0" i="0" u="none" strike="noStrike" cap="none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547" name="Google Shape;547;p53"/>
          <p:cNvSpPr txBox="1"/>
          <p:nvPr/>
        </p:nvSpPr>
        <p:spPr>
          <a:xfrm>
            <a:off x="483300" y="1113962"/>
            <a:ext cx="8177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If ever asked to formally prove that T(n) is O(f(n)), use the </a:t>
            </a:r>
            <a:r>
              <a:rPr lang="en" sz="16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math </a:t>
            </a:r>
            <a:r>
              <a:rPr lang="en" sz="1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definition</a:t>
            </a:r>
            <a:endParaRPr sz="11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48" name="Google Shape;548;p53"/>
          <p:cNvSpPr txBox="1"/>
          <p:nvPr/>
        </p:nvSpPr>
        <p:spPr>
          <a:xfrm>
            <a:off x="7646879" y="2322874"/>
            <a:ext cx="1333500" cy="8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must be constants, i.e. c &amp; n</a:t>
            </a:r>
            <a:r>
              <a:rPr lang="en" sz="1200" b="1" i="0" u="none" strike="noStrike" cap="none" baseline="-25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1200" b="1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 cannot depend on n</a:t>
            </a:r>
            <a:endParaRPr sz="1200" b="1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49" name="Google Shape;549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b="1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Multiplication</a:t>
            </a:r>
            <a:endParaRPr sz="3600" b="1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6" name="Google Shape;116;p27"/>
          <p:cNvSpPr txBox="1"/>
          <p:nvPr/>
        </p:nvSpPr>
        <p:spPr>
          <a:xfrm>
            <a:off x="6223153" y="1227200"/>
            <a:ext cx="1674900" cy="3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6355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6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45</a:t>
            </a:r>
            <a:endParaRPr sz="36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16355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0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lang="en" sz="36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 63</a:t>
            </a:r>
            <a:endParaRPr sz="36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16355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6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135</a:t>
            </a:r>
            <a:endParaRPr sz="36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16355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6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270</a:t>
            </a:r>
            <a:r>
              <a:rPr lang="en" sz="3600" b="0" i="0" u="none" strike="noStrike" cap="none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endParaRPr sz="3600" b="0" i="0" u="none" strike="noStrike" cap="none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16355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600" b="1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2835</a:t>
            </a:r>
            <a:endParaRPr sz="3600" b="1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17" name="Google Shape;117;p27"/>
          <p:cNvCxnSpPr/>
          <p:nvPr/>
        </p:nvCxnSpPr>
        <p:spPr>
          <a:xfrm>
            <a:off x="6223150" y="2566000"/>
            <a:ext cx="16749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27"/>
          <p:cNvCxnSpPr/>
          <p:nvPr/>
        </p:nvCxnSpPr>
        <p:spPr>
          <a:xfrm>
            <a:off x="6223150" y="3845925"/>
            <a:ext cx="16749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4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Proving BIG-O Bounds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55" name="Google Shape;555;p54"/>
          <p:cNvSpPr/>
          <p:nvPr/>
        </p:nvSpPr>
        <p:spPr>
          <a:xfrm>
            <a:off x="2742300" y="1640075"/>
            <a:ext cx="3659400" cy="1311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T(n) = O(f(n))</a:t>
            </a:r>
            <a:r>
              <a:rPr lang="en" sz="17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endParaRPr sz="1700" b="0" i="0" u="none" strike="noStrike" cap="none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⇔</a:t>
            </a:r>
            <a:br>
              <a:rPr lang="en" sz="17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</a:br>
            <a:r>
              <a:rPr lang="en" sz="20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∃</a:t>
            </a:r>
            <a:r>
              <a:rPr lang="en" sz="17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c , n</a:t>
            </a:r>
            <a:r>
              <a:rPr lang="en" sz="1700" b="0" i="0" u="none" strike="noStrike" cap="none" baseline="-250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0</a:t>
            </a:r>
            <a:r>
              <a:rPr lang="en" sz="17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&gt; 0  s.t. </a:t>
            </a:r>
            <a:r>
              <a:rPr lang="en" sz="20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∀</a:t>
            </a:r>
            <a:r>
              <a:rPr lang="en" sz="17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n ≥ n</a:t>
            </a:r>
            <a:r>
              <a:rPr lang="en" sz="1700" b="0" i="0" u="none" strike="noStrike" cap="none" baseline="-250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0 </a:t>
            </a:r>
            <a:r>
              <a:rPr lang="en" sz="17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,</a:t>
            </a:r>
            <a:endParaRPr sz="1700" b="0" i="0" u="none" strike="noStrike" cap="none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T(n) ≤ c · f(n)</a:t>
            </a:r>
            <a:endParaRPr sz="23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56" name="Google Shape;556;p54"/>
          <p:cNvSpPr txBox="1"/>
          <p:nvPr/>
        </p:nvSpPr>
        <p:spPr>
          <a:xfrm>
            <a:off x="266525" y="2999775"/>
            <a:ext cx="8520600" cy="12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 </a:t>
            </a:r>
            <a:r>
              <a:rPr lang="en" sz="2000" b="1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prove</a:t>
            </a:r>
            <a:r>
              <a:rPr lang="en" sz="20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T(n) = O(f(n)), you need to announce your c &amp; n</a:t>
            </a:r>
            <a:r>
              <a:rPr lang="en" sz="2000" b="0" i="0" u="none" strike="noStrike" cap="none" baseline="-25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20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up front </a:t>
            </a:r>
            <a:endParaRPr sz="20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Play around with the expressions to find appropriate choices of  c &amp; n</a:t>
            </a:r>
            <a:r>
              <a:rPr lang="en" sz="1400" b="0" i="0" u="none" strike="noStrike" cap="none" baseline="-25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1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(positive constants)</a:t>
            </a:r>
            <a:endParaRPr sz="14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Then you can write the proof.</a:t>
            </a:r>
            <a:r>
              <a:rPr lang="en" sz="1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/>
            </a:r>
            <a:br>
              <a:rPr lang="en" sz="14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8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57" name="Google Shape;557;p54"/>
          <p:cNvSpPr txBox="1"/>
          <p:nvPr/>
        </p:nvSpPr>
        <p:spPr>
          <a:xfrm>
            <a:off x="1253250" y="4236225"/>
            <a:ext cx="6637500" cy="69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Let c = __ and n</a:t>
            </a:r>
            <a:r>
              <a:rPr lang="en" sz="1600" b="0" i="0" u="none" strike="noStrike" cap="none" baseline="-25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16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 = __.  </a:t>
            </a:r>
            <a:endParaRPr sz="16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We will show that </a:t>
            </a:r>
            <a:r>
              <a:rPr lang="en" sz="1600" b="1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T(n)  ≤  c</a:t>
            </a:r>
            <a:r>
              <a:rPr lang="en" sz="1500" b="1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・</a:t>
            </a:r>
            <a:r>
              <a:rPr lang="en" sz="1600" b="1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f(n)</a:t>
            </a:r>
            <a:r>
              <a:rPr lang="en" sz="16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  for all n ≥ n</a:t>
            </a:r>
            <a:r>
              <a:rPr lang="en" sz="1600" b="0" i="0" u="none" strike="noStrike" cap="none" baseline="-25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16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14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58" name="Google Shape;558;p54"/>
          <p:cNvSpPr txBox="1"/>
          <p:nvPr/>
        </p:nvSpPr>
        <p:spPr>
          <a:xfrm>
            <a:off x="483300" y="1113962"/>
            <a:ext cx="8177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If ever asked to formally prove that T(n) is O(f(n)), use the </a:t>
            </a:r>
            <a:r>
              <a:rPr lang="en" sz="16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math </a:t>
            </a:r>
            <a:r>
              <a:rPr lang="en" sz="1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definition</a:t>
            </a:r>
            <a:endParaRPr sz="11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59" name="Google Shape;559;p54"/>
          <p:cNvSpPr txBox="1"/>
          <p:nvPr/>
        </p:nvSpPr>
        <p:spPr>
          <a:xfrm>
            <a:off x="7646879" y="2322874"/>
            <a:ext cx="1333500" cy="8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must be constants, i.e. c &amp; n</a:t>
            </a:r>
            <a:r>
              <a:rPr lang="en" sz="1200" b="1" i="0" u="none" strike="noStrike" cap="none" baseline="-25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1200" b="1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 cannot depend on n</a:t>
            </a:r>
            <a:endParaRPr sz="11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60" name="Google Shape;560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5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Proving BIG-O Bounds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5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66" name="Google Shape;566;p55"/>
          <p:cNvSpPr/>
          <p:nvPr/>
        </p:nvSpPr>
        <p:spPr>
          <a:xfrm>
            <a:off x="3291600" y="1157631"/>
            <a:ext cx="2560800" cy="12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T(n) = O(f(n))</a:t>
            </a:r>
            <a:r>
              <a:rPr lang="en" sz="16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endParaRPr sz="1600" b="0" i="0" u="none" strike="noStrike" cap="none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⇔</a:t>
            </a:r>
            <a:br>
              <a:rPr lang="en" sz="16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</a:br>
            <a:r>
              <a:rPr lang="en" sz="19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∃</a:t>
            </a:r>
            <a:r>
              <a:rPr lang="en" sz="16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c , n</a:t>
            </a:r>
            <a:r>
              <a:rPr lang="en" sz="1600" b="0" i="0" u="none" strike="noStrike" cap="none" baseline="-250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0</a:t>
            </a:r>
            <a:r>
              <a:rPr lang="en" sz="16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&gt; 0  s.t. </a:t>
            </a:r>
            <a:r>
              <a:rPr lang="en" sz="19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∀</a:t>
            </a:r>
            <a:r>
              <a:rPr lang="en" sz="16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n ≥ n</a:t>
            </a:r>
            <a:r>
              <a:rPr lang="en" sz="1600" b="0" i="0" u="none" strike="noStrike" cap="none" baseline="-250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0 </a:t>
            </a:r>
            <a:r>
              <a:rPr lang="en" sz="16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,</a:t>
            </a:r>
            <a:endParaRPr sz="1600" b="0" i="0" u="none" strike="noStrike" cap="none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T(n) ≤ c · f(n)</a:t>
            </a:r>
            <a:endParaRPr sz="22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7" name="Google Shape;567;p55"/>
          <p:cNvSpPr txBox="1"/>
          <p:nvPr/>
        </p:nvSpPr>
        <p:spPr>
          <a:xfrm>
            <a:off x="311700" y="2457100"/>
            <a:ext cx="8520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Example: Prove that 3n</a:t>
            </a:r>
            <a:r>
              <a:rPr lang="en" sz="2000" b="1" i="0" u="none" strike="noStrike" cap="none" baseline="30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20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+ 5n = O(n</a:t>
            </a:r>
            <a:r>
              <a:rPr lang="en" sz="2000" b="1" i="0" u="none" strike="noStrike" cap="none" baseline="30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20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2000" b="1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68" name="Google Shape;568;p55"/>
          <p:cNvSpPr txBox="1"/>
          <p:nvPr/>
        </p:nvSpPr>
        <p:spPr>
          <a:xfrm>
            <a:off x="1151100" y="2951675"/>
            <a:ext cx="6841800" cy="18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980000"/>
                </a:solidFill>
                <a:highlight>
                  <a:srgbClr val="FFF2CC"/>
                </a:highlight>
                <a:latin typeface="Average"/>
                <a:ea typeface="Average"/>
                <a:cs typeface="Average"/>
                <a:sym typeface="Average"/>
              </a:rPr>
              <a:t>Let c = 4 and n</a:t>
            </a:r>
            <a:r>
              <a:rPr lang="en" sz="1500" b="0" i="0" u="none" strike="noStrike" cap="none" baseline="-25000">
                <a:solidFill>
                  <a:srgbClr val="980000"/>
                </a:solidFill>
                <a:highlight>
                  <a:srgbClr val="FFF2CC"/>
                </a:highlight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1500" b="0" i="0" u="none" strike="noStrike" cap="none">
                <a:solidFill>
                  <a:srgbClr val="980000"/>
                </a:solidFill>
                <a:highlight>
                  <a:srgbClr val="FFF2CC"/>
                </a:highlight>
                <a:latin typeface="Average"/>
                <a:ea typeface="Average"/>
                <a:cs typeface="Average"/>
                <a:sym typeface="Average"/>
              </a:rPr>
              <a:t> = 5.</a:t>
            </a: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We will now show that 3n</a:t>
            </a:r>
            <a:r>
              <a:rPr lang="en" sz="1500" b="0" i="0" u="none" strike="noStrike" cap="none" baseline="30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+ 5n  ≤  c</a:t>
            </a:r>
            <a:r>
              <a:rPr lang="en" sz="14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・</a:t>
            </a: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n</a:t>
            </a:r>
            <a:r>
              <a:rPr lang="en" sz="1500" b="0" i="0" u="none" strike="noStrike" cap="none" baseline="30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 for all n ≥ n</a:t>
            </a:r>
            <a:r>
              <a:rPr lang="en" sz="1500" b="0" i="0" u="none" strike="noStrike" cap="none" baseline="-25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. </a:t>
            </a:r>
            <a:endParaRPr sz="15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We know that for any n ≥ n</a:t>
            </a:r>
            <a:r>
              <a:rPr lang="en" sz="1500" b="0" i="0" u="none" strike="noStrike" cap="none" baseline="-25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, we have:</a:t>
            </a:r>
            <a:endParaRPr sz="15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5 ≤ n </a:t>
            </a:r>
            <a:endParaRPr sz="15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5n ≤ n</a:t>
            </a:r>
            <a:r>
              <a:rPr lang="en" sz="1500" b="0" i="0" u="none" strike="noStrike" cap="none" baseline="30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sz="15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3n</a:t>
            </a:r>
            <a:r>
              <a:rPr lang="en" sz="1500" b="0" i="0" u="none" strike="noStrike" cap="none" baseline="30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+ 5n ≤ 4n</a:t>
            </a:r>
            <a:r>
              <a:rPr lang="en" sz="1500" b="0" i="0" u="none" strike="noStrike" cap="none" baseline="30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sz="15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Using our choice of c and n</a:t>
            </a:r>
            <a:r>
              <a:rPr lang="en" sz="1500" b="0" i="0" u="none" strike="noStrike" cap="none" baseline="-25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, we have successfully shown that 3n</a:t>
            </a:r>
            <a:r>
              <a:rPr lang="en" sz="1500" b="0" i="0" u="none" strike="noStrike" cap="none" baseline="30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+ 5n  ≤  c</a:t>
            </a:r>
            <a:r>
              <a:rPr lang="en" sz="14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・</a:t>
            </a: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n</a:t>
            </a:r>
            <a:r>
              <a:rPr lang="en" sz="1500" b="0" i="0" u="none" strike="noStrike" cap="none" baseline="30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 for all n ≥ n</a:t>
            </a:r>
            <a:r>
              <a:rPr lang="en" sz="1500" b="0" i="0" u="none" strike="noStrike" cap="none" baseline="-25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. From the definition of Big-O, this proves that 3n</a:t>
            </a:r>
            <a:r>
              <a:rPr lang="en" sz="1500" b="0" i="0" u="none" strike="noStrike" cap="none" baseline="30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+ 5n = O(n</a:t>
            </a:r>
            <a:r>
              <a:rPr lang="en" sz="1500" b="0" i="0" u="none" strike="noStrike" cap="none" baseline="30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). </a:t>
            </a:r>
            <a:endParaRPr sz="13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69" name="Google Shape;569;p55"/>
          <p:cNvSpPr/>
          <p:nvPr/>
        </p:nvSpPr>
        <p:spPr>
          <a:xfrm>
            <a:off x="7697425" y="4687425"/>
            <a:ext cx="117600" cy="11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6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Disproving BIG-O Bounds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76" name="Google Shape;576;p56"/>
          <p:cNvSpPr txBox="1"/>
          <p:nvPr/>
        </p:nvSpPr>
        <p:spPr>
          <a:xfrm>
            <a:off x="483300" y="1037762"/>
            <a:ext cx="8177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If you’re ever asked to formally disprove that T(n) is O(f(n)), use</a:t>
            </a:r>
            <a:r>
              <a:rPr lang="en" sz="1600" b="1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600" b="1" i="0" u="none" strike="noStrike" cap="none">
                <a:solidFill>
                  <a:srgbClr val="980000"/>
                </a:solidFill>
                <a:highlight>
                  <a:srgbClr val="FFF2CC"/>
                </a:highlight>
                <a:latin typeface="Average"/>
                <a:ea typeface="Average"/>
                <a:cs typeface="Average"/>
                <a:sym typeface="Average"/>
              </a:rPr>
              <a:t>proof by contradiction</a:t>
            </a:r>
            <a:endParaRPr sz="1600" b="0" i="0" u="none" strike="noStrike" cap="none">
              <a:solidFill>
                <a:srgbClr val="980000"/>
              </a:solidFill>
              <a:highlight>
                <a:srgbClr val="FFF2CC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77" name="Google Shape;577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7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Disproving BIG-O Bounds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83" name="Google Shape;583;p57"/>
          <p:cNvSpPr/>
          <p:nvPr/>
        </p:nvSpPr>
        <p:spPr>
          <a:xfrm>
            <a:off x="523550" y="1470550"/>
            <a:ext cx="8037000" cy="75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For sake of contradiction, assume that T(n) is O(f(n)). </a:t>
            </a:r>
            <a:endParaRPr sz="1700" b="0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 other words, assume there does indeed exist a choice of c &amp; n</a:t>
            </a:r>
            <a:r>
              <a:rPr lang="en" sz="1600" b="0" i="0" u="none" strike="noStrike" cap="none" baseline="-25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r>
              <a:rPr lang="en"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6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s.t. </a:t>
            </a:r>
            <a:r>
              <a:rPr lang="en" sz="19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∀</a:t>
            </a:r>
            <a:r>
              <a:rPr lang="en" sz="16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n ≥ n</a:t>
            </a:r>
            <a:r>
              <a:rPr lang="en" sz="1600" b="0" i="0" u="none" strike="noStrike" cap="none" baseline="-250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0 </a:t>
            </a:r>
            <a:r>
              <a:rPr lang="en" sz="16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, T(n) ≤ c · f(n)</a:t>
            </a:r>
            <a:endParaRPr sz="22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4" name="Google Shape;584;p57"/>
          <p:cNvSpPr txBox="1"/>
          <p:nvPr/>
        </p:nvSpPr>
        <p:spPr>
          <a:xfrm>
            <a:off x="483300" y="1037762"/>
            <a:ext cx="8177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If you’re ever asked to formally disprove that T(n) is O(f(n)), use</a:t>
            </a:r>
            <a:r>
              <a:rPr lang="en" sz="1600" b="1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600" b="1" i="0" u="none" strike="noStrike" cap="none">
                <a:solidFill>
                  <a:srgbClr val="980000"/>
                </a:solidFill>
                <a:highlight>
                  <a:srgbClr val="FFF2CC"/>
                </a:highlight>
                <a:latin typeface="Average"/>
                <a:ea typeface="Average"/>
                <a:cs typeface="Average"/>
                <a:sym typeface="Average"/>
              </a:rPr>
              <a:t>proof by contradiction</a:t>
            </a:r>
            <a:endParaRPr sz="1600" b="0" i="0" u="none" strike="noStrike" cap="none">
              <a:solidFill>
                <a:srgbClr val="980000"/>
              </a:solidFill>
              <a:highlight>
                <a:srgbClr val="FFF2CC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585" name="Google Shape;585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8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Disproving BIG-O Bounds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91" name="Google Shape;591;p58"/>
          <p:cNvSpPr txBox="1"/>
          <p:nvPr/>
        </p:nvSpPr>
        <p:spPr>
          <a:xfrm>
            <a:off x="483300" y="1037762"/>
            <a:ext cx="8177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If you’re ever asked to formally disprove that T(n) is O(f(n)), use</a:t>
            </a:r>
            <a:r>
              <a:rPr lang="en" sz="1600" b="1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600" b="1" i="0" u="none" strike="noStrike" cap="none">
                <a:solidFill>
                  <a:srgbClr val="980000"/>
                </a:solidFill>
                <a:highlight>
                  <a:srgbClr val="FFF2CC"/>
                </a:highlight>
                <a:latin typeface="Average"/>
                <a:ea typeface="Average"/>
                <a:cs typeface="Average"/>
                <a:sym typeface="Average"/>
              </a:rPr>
              <a:t>proof by contradiction</a:t>
            </a:r>
            <a:endParaRPr sz="1600" b="0" i="0" u="none" strike="noStrike" cap="none">
              <a:solidFill>
                <a:srgbClr val="980000"/>
              </a:solidFill>
              <a:highlight>
                <a:srgbClr val="FFF2CC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592" name="Google Shape;592;p58"/>
          <p:cNvSpPr txBox="1"/>
          <p:nvPr/>
        </p:nvSpPr>
        <p:spPr>
          <a:xfrm>
            <a:off x="864600" y="2210275"/>
            <a:ext cx="741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endParaRPr sz="1300" b="0" i="0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593" name="Google Shape;593;p58"/>
          <p:cNvCxnSpPr>
            <a:stCxn id="592" idx="2"/>
            <a:endCxn id="594" idx="0"/>
          </p:cNvCxnSpPr>
          <p:nvPr/>
        </p:nvCxnSpPr>
        <p:spPr>
          <a:xfrm>
            <a:off x="4572000" y="2641975"/>
            <a:ext cx="0" cy="2826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94" name="Google Shape;594;p58"/>
          <p:cNvSpPr/>
          <p:nvPr/>
        </p:nvSpPr>
        <p:spPr>
          <a:xfrm>
            <a:off x="1067618" y="2924509"/>
            <a:ext cx="7008900" cy="48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Treating c &amp; n</a:t>
            </a:r>
            <a:r>
              <a:rPr lang="en" sz="1700" b="0" i="0" u="none" strike="noStrike" cap="none" baseline="-25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r>
              <a:rPr lang="en" sz="17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as variables, derive a contradiction!</a:t>
            </a:r>
            <a:endParaRPr sz="23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5" name="Google Shape;595;p58"/>
          <p:cNvSpPr txBox="1"/>
          <p:nvPr/>
        </p:nvSpPr>
        <p:spPr>
          <a:xfrm>
            <a:off x="397500" y="3416202"/>
            <a:ext cx="83490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1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596" name="Google Shape;596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34</a:t>
            </a:fld>
            <a:endParaRPr/>
          </a:p>
        </p:txBody>
      </p:sp>
      <p:sp>
        <p:nvSpPr>
          <p:cNvPr id="597" name="Google Shape;597;p58"/>
          <p:cNvSpPr/>
          <p:nvPr/>
        </p:nvSpPr>
        <p:spPr>
          <a:xfrm>
            <a:off x="523550" y="1470550"/>
            <a:ext cx="8037000" cy="75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For sake of contradiction, assume that T(n) is O(f(n)). </a:t>
            </a:r>
            <a:endParaRPr sz="1700" b="0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 other words, assume there does indeed exist a choice of c &amp; n</a:t>
            </a:r>
            <a:r>
              <a:rPr lang="en" sz="1600" b="0" i="0" u="none" strike="noStrike" cap="none" baseline="-25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r>
              <a:rPr lang="en"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6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s.t. </a:t>
            </a:r>
            <a:r>
              <a:rPr lang="en" sz="19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∀</a:t>
            </a:r>
            <a:r>
              <a:rPr lang="en" sz="16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n ≥ n</a:t>
            </a:r>
            <a:r>
              <a:rPr lang="en" sz="1600" b="0" i="0" u="none" strike="noStrike" cap="none" baseline="-250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0 </a:t>
            </a:r>
            <a:r>
              <a:rPr lang="en" sz="16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, T(n) ≤ c · f(n)</a:t>
            </a:r>
            <a:endParaRPr sz="22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9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Disproving BIG-O Bounds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03" name="Google Shape;603;p59"/>
          <p:cNvSpPr txBox="1"/>
          <p:nvPr/>
        </p:nvSpPr>
        <p:spPr>
          <a:xfrm>
            <a:off x="483300" y="1037762"/>
            <a:ext cx="8177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If you’re ever asked to formally disprove that T(n) is O(f(n)), use</a:t>
            </a:r>
            <a:r>
              <a:rPr lang="en" sz="1600" b="1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600" b="1" i="0" u="none" strike="noStrike" cap="none">
                <a:solidFill>
                  <a:srgbClr val="980000"/>
                </a:solidFill>
                <a:highlight>
                  <a:srgbClr val="FFF2CC"/>
                </a:highlight>
                <a:latin typeface="Average"/>
                <a:ea typeface="Average"/>
                <a:cs typeface="Average"/>
                <a:sym typeface="Average"/>
              </a:rPr>
              <a:t>proof by contradiction</a:t>
            </a:r>
            <a:endParaRPr sz="1600" b="0" i="0" u="none" strike="noStrike" cap="none">
              <a:solidFill>
                <a:srgbClr val="980000"/>
              </a:solidFill>
              <a:highlight>
                <a:srgbClr val="FFF2CC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604" name="Google Shape;604;p59"/>
          <p:cNvSpPr txBox="1"/>
          <p:nvPr/>
        </p:nvSpPr>
        <p:spPr>
          <a:xfrm>
            <a:off x="864600" y="2210275"/>
            <a:ext cx="741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605" name="Google Shape;605;p59"/>
          <p:cNvCxnSpPr>
            <a:stCxn id="604" idx="2"/>
            <a:endCxn id="606" idx="0"/>
          </p:cNvCxnSpPr>
          <p:nvPr/>
        </p:nvCxnSpPr>
        <p:spPr>
          <a:xfrm>
            <a:off x="4572000" y="2641975"/>
            <a:ext cx="0" cy="2826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07" name="Google Shape;607;p59"/>
          <p:cNvSpPr txBox="1"/>
          <p:nvPr/>
        </p:nvSpPr>
        <p:spPr>
          <a:xfrm>
            <a:off x="397500" y="3416202"/>
            <a:ext cx="83490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1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608" name="Google Shape;608;p59"/>
          <p:cNvCxnSpPr>
            <a:stCxn id="607" idx="2"/>
            <a:endCxn id="609" idx="0"/>
          </p:cNvCxnSpPr>
          <p:nvPr/>
        </p:nvCxnSpPr>
        <p:spPr>
          <a:xfrm>
            <a:off x="4572000" y="3847902"/>
            <a:ext cx="0" cy="3156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09" name="Google Shape;609;p59"/>
          <p:cNvSpPr/>
          <p:nvPr/>
        </p:nvSpPr>
        <p:spPr>
          <a:xfrm>
            <a:off x="1067618" y="4163427"/>
            <a:ext cx="7008900" cy="48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Conclude that the original assumption must be false, so T(n) is </a:t>
            </a:r>
            <a:r>
              <a:rPr lang="en" sz="1700" i="1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not</a:t>
            </a:r>
            <a:r>
              <a:rPr lang="en" sz="170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O(f(n)).</a:t>
            </a:r>
            <a:endParaRPr sz="23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0" name="Google Shape;610;p59"/>
          <p:cNvSpPr txBox="1"/>
          <p:nvPr/>
        </p:nvSpPr>
        <p:spPr>
          <a:xfrm>
            <a:off x="397500" y="4647915"/>
            <a:ext cx="83490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1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611" name="Google Shape;611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35</a:t>
            </a:fld>
            <a:endParaRPr/>
          </a:p>
        </p:txBody>
      </p:sp>
      <p:sp>
        <p:nvSpPr>
          <p:cNvPr id="612" name="Google Shape;612;p59"/>
          <p:cNvSpPr/>
          <p:nvPr/>
        </p:nvSpPr>
        <p:spPr>
          <a:xfrm>
            <a:off x="523550" y="1470550"/>
            <a:ext cx="8037000" cy="75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For sake of contradiction, assume that T(n) is O(f(n)). </a:t>
            </a:r>
            <a:endParaRPr sz="1700" b="0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 other words, assume there does indeed exist a choice of c &amp; n</a:t>
            </a:r>
            <a:r>
              <a:rPr lang="en" sz="1600" b="0" i="0" u="none" strike="noStrike" cap="none" baseline="-25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r>
              <a:rPr lang="en"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6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s.t. </a:t>
            </a:r>
            <a:r>
              <a:rPr lang="en" sz="19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∀</a:t>
            </a:r>
            <a:r>
              <a:rPr lang="en" sz="16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n ≥ n</a:t>
            </a:r>
            <a:r>
              <a:rPr lang="en" sz="1600" b="0" i="0" u="none" strike="noStrike" cap="none" baseline="-250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0 </a:t>
            </a:r>
            <a:r>
              <a:rPr lang="en" sz="16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, T(n) ≤ c · f(n)</a:t>
            </a:r>
            <a:endParaRPr sz="22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3" name="Google Shape;613;p59"/>
          <p:cNvSpPr/>
          <p:nvPr/>
        </p:nvSpPr>
        <p:spPr>
          <a:xfrm>
            <a:off x="1067618" y="2924509"/>
            <a:ext cx="7008900" cy="48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Treating c &amp; n</a:t>
            </a:r>
            <a:r>
              <a:rPr lang="en" sz="1700" b="0" i="0" u="none" strike="noStrike" cap="none" baseline="-25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r>
              <a:rPr lang="en" sz="17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as variables, derive a contradiction!</a:t>
            </a:r>
            <a:endParaRPr sz="23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0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Disproving BIG-O Bounds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19" name="Google Shape;619;p60"/>
          <p:cNvSpPr txBox="1"/>
          <p:nvPr/>
        </p:nvSpPr>
        <p:spPr>
          <a:xfrm>
            <a:off x="311700" y="1341625"/>
            <a:ext cx="8520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highlight>
                  <a:srgbClr val="FFF2CC"/>
                </a:highlight>
                <a:latin typeface="Average"/>
                <a:ea typeface="Average"/>
                <a:cs typeface="Average"/>
                <a:sym typeface="Average"/>
              </a:rPr>
              <a:t>Prove that 3n</a:t>
            </a:r>
            <a:r>
              <a:rPr lang="en" sz="2000" b="0" i="0" u="none" strike="noStrike" cap="none" baseline="30000">
                <a:solidFill>
                  <a:srgbClr val="000000"/>
                </a:solidFill>
                <a:highlight>
                  <a:srgbClr val="FFF2CC"/>
                </a:highlight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2000" b="0" i="0" u="none" strike="noStrike" cap="none">
                <a:solidFill>
                  <a:srgbClr val="000000"/>
                </a:solidFill>
                <a:highlight>
                  <a:srgbClr val="FFF2CC"/>
                </a:highlight>
                <a:latin typeface="Average"/>
                <a:ea typeface="Average"/>
                <a:cs typeface="Average"/>
                <a:sym typeface="Average"/>
              </a:rPr>
              <a:t> + 5n is </a:t>
            </a:r>
            <a:r>
              <a:rPr lang="en" sz="2000" b="0" i="1" u="none" strike="noStrike" cap="none">
                <a:solidFill>
                  <a:srgbClr val="000000"/>
                </a:solidFill>
                <a:highlight>
                  <a:srgbClr val="FFF2CC"/>
                </a:highlight>
                <a:latin typeface="Average"/>
                <a:ea typeface="Average"/>
                <a:cs typeface="Average"/>
                <a:sym typeface="Average"/>
              </a:rPr>
              <a:t>not</a:t>
            </a:r>
            <a:r>
              <a:rPr lang="en" sz="2000" b="0" i="0" u="none" strike="noStrike" cap="none">
                <a:solidFill>
                  <a:srgbClr val="000000"/>
                </a:solidFill>
                <a:highlight>
                  <a:srgbClr val="FFF2CC"/>
                </a:highlight>
                <a:latin typeface="Average"/>
                <a:ea typeface="Average"/>
                <a:cs typeface="Average"/>
                <a:sym typeface="Average"/>
              </a:rPr>
              <a:t> O(n).</a:t>
            </a:r>
            <a:endParaRPr sz="2000" b="0" i="0" u="none" strike="noStrike" cap="none">
              <a:solidFill>
                <a:srgbClr val="000000"/>
              </a:solidFill>
              <a:highlight>
                <a:srgbClr val="FFF2CC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0" name="Google Shape;620;p60"/>
          <p:cNvSpPr txBox="1"/>
          <p:nvPr/>
        </p:nvSpPr>
        <p:spPr>
          <a:xfrm>
            <a:off x="871350" y="1768525"/>
            <a:ext cx="7064400" cy="29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For sake of contradiction, assume that 3n</a:t>
            </a:r>
            <a:r>
              <a:rPr lang="en" sz="1500" b="0" i="0" u="none" strike="noStrike" cap="none" baseline="30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5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 + 5n is O(n).</a:t>
            </a: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This means that there exists positive constants c &amp; n</a:t>
            </a:r>
            <a:r>
              <a:rPr lang="en" sz="1500" b="0" i="0" u="none" strike="noStrike" cap="none" baseline="-25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such that 3n</a:t>
            </a:r>
            <a:r>
              <a:rPr lang="en" sz="1500" b="0" i="0" u="none" strike="noStrike" cap="none" baseline="30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+ 5n  ≤  c・n  for all n ≥ n</a:t>
            </a:r>
            <a:r>
              <a:rPr lang="en" sz="1500" b="0" i="0" u="none" strike="noStrike" cap="none" baseline="-25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. </a:t>
            </a:r>
            <a:endParaRPr sz="15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Then, we would have the following:</a:t>
            </a:r>
            <a:endParaRPr sz="15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3n</a:t>
            </a:r>
            <a:r>
              <a:rPr lang="en" sz="1500" b="0" i="0" u="none" strike="noStrike" cap="none" baseline="30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+ 5n  ≤  c・n</a:t>
            </a:r>
            <a:endParaRPr sz="15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3n + 5 ≤  c</a:t>
            </a:r>
            <a:endParaRPr sz="15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n ≤  (c - 5)/3</a:t>
            </a:r>
            <a:endParaRPr sz="15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However, since (c - 5)/3 is a constant, we’ve arrived at a contradiction since n cannot be bounded above by a constant for all n ≥ n</a:t>
            </a:r>
            <a:r>
              <a:rPr lang="en" sz="1500" b="0" i="0" u="none" strike="noStrike" cap="none" baseline="-25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. For instance, consider n = n</a:t>
            </a:r>
            <a:r>
              <a:rPr lang="en" sz="1500" b="0" i="0" u="none" strike="noStrike" cap="none" baseline="-25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+ c: we see that n ≥ n</a:t>
            </a:r>
            <a:r>
              <a:rPr lang="en" sz="1500" b="0" i="0" u="none" strike="noStrike" cap="none" baseline="-25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, but n &gt; (c - 5)/3. </a:t>
            </a:r>
            <a:endParaRPr sz="15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Thus, our original assumption was incorrect, which means that 3n</a:t>
            </a:r>
            <a:r>
              <a:rPr lang="en" sz="1500" b="0" i="0" u="none" strike="noStrike" cap="none" baseline="30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+ 5n is </a:t>
            </a:r>
            <a:r>
              <a:rPr lang="en" sz="1500" b="0" i="1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not</a:t>
            </a:r>
            <a:r>
              <a:rPr lang="en" sz="15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O(n). </a:t>
            </a:r>
            <a:endParaRPr sz="15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1" name="Google Shape;621;p60"/>
          <p:cNvSpPr/>
          <p:nvPr/>
        </p:nvSpPr>
        <p:spPr>
          <a:xfrm>
            <a:off x="7322600" y="1147225"/>
            <a:ext cx="1509600" cy="758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T(n) = O(f(n)) </a:t>
            </a:r>
            <a:endParaRPr sz="11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⇔</a:t>
            </a:r>
            <a:br>
              <a:rPr lang="en" sz="11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4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∃</a:t>
            </a:r>
            <a:r>
              <a:rPr lang="en" sz="11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 c , n</a:t>
            </a:r>
            <a:r>
              <a:rPr lang="en" sz="1100" b="0" i="0" u="none" strike="noStrike" cap="none" baseline="-25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11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 &gt; 0  s.t. </a:t>
            </a:r>
            <a:r>
              <a:rPr lang="en" sz="14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∀</a:t>
            </a:r>
            <a:r>
              <a:rPr lang="en" sz="11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 n ≥ n</a:t>
            </a:r>
            <a:r>
              <a:rPr lang="en" sz="1100" b="0" i="0" u="none" strike="noStrike" cap="none" baseline="-25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0 </a:t>
            </a:r>
            <a:r>
              <a:rPr lang="en" sz="11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,</a:t>
            </a:r>
            <a:endParaRPr sz="11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T(n) ≤ c · f(n)</a:t>
            </a:r>
            <a:endParaRPr sz="1700" b="1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2" name="Google Shape;622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1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BIG-O Examples 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8" name="Google Shape;628;p61"/>
          <p:cNvSpPr/>
          <p:nvPr/>
        </p:nvSpPr>
        <p:spPr>
          <a:xfrm>
            <a:off x="311700" y="2520325"/>
            <a:ext cx="4132500" cy="2270400"/>
          </a:xfrm>
          <a:prstGeom prst="roundRect">
            <a:avLst>
              <a:gd name="adj" fmla="val 737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highlight>
                  <a:srgbClr val="FFF2CC"/>
                </a:highlight>
                <a:latin typeface="Average"/>
                <a:ea typeface="Average"/>
                <a:cs typeface="Average"/>
                <a:sym typeface="Average"/>
              </a:rPr>
              <a:t>Polynomials</a:t>
            </a:r>
            <a:endParaRPr sz="2300" b="0" i="0" u="none" strike="noStrike" cap="none">
              <a:solidFill>
                <a:srgbClr val="000000"/>
              </a:solidFill>
              <a:highlight>
                <a:srgbClr val="FFF2CC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14300" marR="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Say p(n) = a</a:t>
            </a:r>
            <a:r>
              <a:rPr lang="en" sz="1700" b="0" i="0" u="none" strike="noStrike" cap="none" baseline="-25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k</a:t>
            </a: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n</a:t>
            </a:r>
            <a:r>
              <a:rPr lang="en" sz="1700" b="0" i="0" u="none" strike="noStrike" cap="none" baseline="30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k</a:t>
            </a: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+ a</a:t>
            </a:r>
            <a:r>
              <a:rPr lang="en" sz="1700" b="0" i="0" u="none" strike="noStrike" cap="none" baseline="-25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k-1</a:t>
            </a: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n</a:t>
            </a:r>
            <a:r>
              <a:rPr lang="en" sz="1700" b="0" i="0" u="none" strike="noStrike" cap="none" baseline="30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k-1</a:t>
            </a: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+ ··· + a</a:t>
            </a:r>
            <a:r>
              <a:rPr lang="en" sz="1700" b="0" i="0" u="none" strike="noStrike" cap="none" baseline="-25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n + a</a:t>
            </a:r>
            <a:r>
              <a:rPr lang="en" sz="1700" b="0" i="0" u="none" strike="noStrike" cap="none" baseline="-25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is a polynomial of degree k ≥ 1. </a:t>
            </a:r>
            <a:endParaRPr sz="17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14300" marR="71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Then</a:t>
            </a:r>
            <a:endParaRPr sz="17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371600" marR="71600" lvl="2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verage"/>
              <a:buAutoNum type="romanLcPeriod"/>
            </a:pP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p(n) = O(n</a:t>
            </a:r>
            <a:r>
              <a:rPr lang="en" sz="1700" b="0" i="0" u="none" strike="noStrike" cap="none" baseline="30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k</a:t>
            </a: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17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371600" marR="71600" lvl="2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ssistant"/>
              <a:buAutoNum type="romanLcPeriod"/>
            </a:pP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p(n) is </a:t>
            </a:r>
            <a:r>
              <a:rPr lang="en" sz="17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not</a:t>
            </a: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O(n</a:t>
            </a:r>
            <a:r>
              <a:rPr lang="en" sz="1700" b="0" i="0" u="none" strike="noStrike" cap="none" baseline="30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k-1</a:t>
            </a: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17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9" name="Google Shape;629;p61"/>
          <p:cNvSpPr/>
          <p:nvPr/>
        </p:nvSpPr>
        <p:spPr>
          <a:xfrm>
            <a:off x="4699800" y="1264100"/>
            <a:ext cx="4132500" cy="1009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0" name="Google Shape;630;p61"/>
          <p:cNvSpPr/>
          <p:nvPr/>
        </p:nvSpPr>
        <p:spPr>
          <a:xfrm>
            <a:off x="311700" y="1264100"/>
            <a:ext cx="4132500" cy="1009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log</a:t>
            </a:r>
            <a:r>
              <a:rPr lang="en" sz="2300" b="0" i="0" u="none" strike="noStrike" cap="none" baseline="-25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23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n + 15 = O(log</a:t>
            </a:r>
            <a:r>
              <a:rPr lang="en" sz="2300" b="0" i="0" u="none" strike="noStrike" cap="none" baseline="-25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23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n)</a:t>
            </a:r>
            <a:endParaRPr sz="17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1" name="Google Shape;631;p61"/>
          <p:cNvSpPr/>
          <p:nvPr/>
        </p:nvSpPr>
        <p:spPr>
          <a:xfrm>
            <a:off x="4699800" y="2520325"/>
            <a:ext cx="4132500" cy="1009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6n</a:t>
            </a:r>
            <a:r>
              <a:rPr lang="en" sz="2300" b="0" i="0" u="none" strike="noStrike" cap="none" baseline="30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r>
              <a:rPr lang="en" sz="23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 + n log</a:t>
            </a:r>
            <a:r>
              <a:rPr lang="en" sz="2300" b="0" i="0" u="none" strike="noStrike" cap="none" baseline="-25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23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n= O(n</a:t>
            </a:r>
            <a:r>
              <a:rPr lang="en" sz="2300" b="0" i="0" u="none" strike="noStrike" cap="none" baseline="30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r>
              <a:rPr lang="en" sz="23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23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2" name="Google Shape;632;p61"/>
          <p:cNvSpPr/>
          <p:nvPr/>
        </p:nvSpPr>
        <p:spPr>
          <a:xfrm>
            <a:off x="4699800" y="3776550"/>
            <a:ext cx="4132500" cy="1009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25 = O(1)</a:t>
            </a:r>
            <a:endParaRPr sz="23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any constant = O(1)</a:t>
            </a:r>
            <a:endParaRPr sz="23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3" name="Google Shape;633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2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BIG-O Examples 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39" name="Google Shape;639;p62"/>
          <p:cNvSpPr/>
          <p:nvPr/>
        </p:nvSpPr>
        <p:spPr>
          <a:xfrm>
            <a:off x="311700" y="2520325"/>
            <a:ext cx="4132500" cy="2270400"/>
          </a:xfrm>
          <a:prstGeom prst="roundRect">
            <a:avLst>
              <a:gd name="adj" fmla="val 737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Polynomials</a:t>
            </a:r>
            <a:endParaRPr sz="2300" b="1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14300" marR="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Say p(n) = a</a:t>
            </a:r>
            <a:r>
              <a:rPr lang="en" sz="1700" b="0" i="0" u="none" strike="noStrike" cap="none" baseline="-25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k</a:t>
            </a: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n</a:t>
            </a:r>
            <a:r>
              <a:rPr lang="en" sz="1700" b="0" i="0" u="none" strike="noStrike" cap="none" baseline="30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k</a:t>
            </a: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+ a</a:t>
            </a:r>
            <a:r>
              <a:rPr lang="en" sz="1700" b="0" i="0" u="none" strike="noStrike" cap="none" baseline="-25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k-1</a:t>
            </a: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n</a:t>
            </a:r>
            <a:r>
              <a:rPr lang="en" sz="1700" b="0" i="0" u="none" strike="noStrike" cap="none" baseline="30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k-1</a:t>
            </a: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+ ··· + a</a:t>
            </a:r>
            <a:r>
              <a:rPr lang="en" sz="1700" b="0" i="0" u="none" strike="noStrike" cap="none" baseline="-25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n + a</a:t>
            </a:r>
            <a:r>
              <a:rPr lang="en" sz="1700" b="0" i="0" u="none" strike="noStrike" cap="none" baseline="-25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is a polynomial of degree k ≥ 1. </a:t>
            </a:r>
            <a:endParaRPr sz="17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14300" marR="71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Then: </a:t>
            </a:r>
            <a:endParaRPr sz="17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371600" marR="71600" lvl="2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verage"/>
              <a:buAutoNum type="romanLcPeriod"/>
            </a:pP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p(n) = O(n</a:t>
            </a:r>
            <a:r>
              <a:rPr lang="en" sz="1700" b="0" i="0" u="none" strike="noStrike" cap="none" baseline="30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k</a:t>
            </a: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17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371600" marR="71600" lvl="2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ssistant"/>
              <a:buAutoNum type="romanLcPeriod"/>
            </a:pP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p(n) is </a:t>
            </a:r>
            <a:r>
              <a:rPr lang="en" sz="17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not</a:t>
            </a: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O(n</a:t>
            </a:r>
            <a:r>
              <a:rPr lang="en" sz="1700" b="0" i="0" u="none" strike="noStrike" cap="none" baseline="30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k-1</a:t>
            </a: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17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40" name="Google Shape;640;p62"/>
          <p:cNvSpPr/>
          <p:nvPr/>
        </p:nvSpPr>
        <p:spPr>
          <a:xfrm>
            <a:off x="4699800" y="1264100"/>
            <a:ext cx="4132500" cy="1009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sz="17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1" name="Google Shape;641;p62"/>
          <p:cNvSpPr/>
          <p:nvPr/>
        </p:nvSpPr>
        <p:spPr>
          <a:xfrm>
            <a:off x="311700" y="1264100"/>
            <a:ext cx="4132500" cy="1009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rgbClr val="980000"/>
                </a:solidFill>
                <a:latin typeface="Assistant"/>
                <a:ea typeface="Assistant"/>
                <a:cs typeface="Assistant"/>
                <a:sym typeface="Assistant"/>
              </a:rPr>
              <a:t>log</a:t>
            </a:r>
            <a:r>
              <a:rPr lang="en" sz="2300" b="0" i="0" u="none" strike="noStrike" cap="none" baseline="-25000">
                <a:solidFill>
                  <a:srgbClr val="98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r>
              <a:rPr lang="en" sz="2300" b="0" i="0" u="none" strike="noStrike" cap="none">
                <a:solidFill>
                  <a:srgbClr val="980000"/>
                </a:solidFill>
                <a:latin typeface="Assistant"/>
                <a:ea typeface="Assistant"/>
                <a:cs typeface="Assistant"/>
                <a:sym typeface="Assistant"/>
              </a:rPr>
              <a:t>n + 15 = O(log</a:t>
            </a:r>
            <a:r>
              <a:rPr lang="en" sz="2300" b="0" i="0" u="none" strike="noStrike" cap="none" baseline="-25000">
                <a:solidFill>
                  <a:srgbClr val="98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r>
              <a:rPr lang="en" sz="2300" b="0" i="0" u="none" strike="noStrike" cap="none">
                <a:solidFill>
                  <a:srgbClr val="980000"/>
                </a:solidFill>
                <a:latin typeface="Assistant"/>
                <a:ea typeface="Assistant"/>
                <a:cs typeface="Assistant"/>
                <a:sym typeface="Assistant"/>
              </a:rPr>
              <a:t>n)</a:t>
            </a:r>
            <a:endParaRPr sz="1700" b="0" i="0" u="none" strike="noStrike" cap="none">
              <a:solidFill>
                <a:srgbClr val="98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2" name="Google Shape;642;p62"/>
          <p:cNvSpPr/>
          <p:nvPr/>
        </p:nvSpPr>
        <p:spPr>
          <a:xfrm>
            <a:off x="4699800" y="2520325"/>
            <a:ext cx="4132500" cy="1009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6n</a:t>
            </a:r>
            <a:r>
              <a:rPr lang="en" sz="2300" b="0" i="0" u="none" strike="noStrike" cap="none" baseline="30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r>
              <a:rPr lang="en" sz="23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 + n log</a:t>
            </a:r>
            <a:r>
              <a:rPr lang="en" sz="2300" b="0" i="0" u="none" strike="noStrike" cap="none" baseline="-25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23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n= O(n</a:t>
            </a:r>
            <a:r>
              <a:rPr lang="en" sz="2300" b="0" i="0" u="none" strike="noStrike" cap="none" baseline="30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r>
              <a:rPr lang="en" sz="23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17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43" name="Google Shape;643;p62"/>
          <p:cNvSpPr/>
          <p:nvPr/>
        </p:nvSpPr>
        <p:spPr>
          <a:xfrm>
            <a:off x="4699800" y="3776550"/>
            <a:ext cx="4132500" cy="1009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25 = O(1)</a:t>
            </a:r>
            <a:endParaRPr sz="23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any constant = O(1)</a:t>
            </a:r>
            <a:endParaRPr sz="23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44" name="Google Shape;644;p62"/>
          <p:cNvSpPr txBox="1"/>
          <p:nvPr/>
        </p:nvSpPr>
        <p:spPr>
          <a:xfrm>
            <a:off x="368169" y="1206304"/>
            <a:ext cx="12186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lower order terms don’t matter!</a:t>
            </a:r>
            <a:endParaRPr sz="12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645" name="Google Shape;645;p62"/>
          <p:cNvCxnSpPr/>
          <p:nvPr/>
        </p:nvCxnSpPr>
        <p:spPr>
          <a:xfrm>
            <a:off x="1506300" y="1510125"/>
            <a:ext cx="520800" cy="834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46" name="Google Shape;646;p62"/>
          <p:cNvSpPr txBox="1"/>
          <p:nvPr/>
        </p:nvSpPr>
        <p:spPr>
          <a:xfrm>
            <a:off x="7429252" y="1303427"/>
            <a:ext cx="12186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647" name="Google Shape;647;p62"/>
          <p:cNvSpPr txBox="1"/>
          <p:nvPr/>
        </p:nvSpPr>
        <p:spPr>
          <a:xfrm>
            <a:off x="5332175" y="2457300"/>
            <a:ext cx="1926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constant multipliers &amp; lower order terms don’t matter</a:t>
            </a:r>
            <a:endParaRPr sz="12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648" name="Google Shape;648;p62"/>
          <p:cNvCxnSpPr/>
          <p:nvPr/>
        </p:nvCxnSpPr>
        <p:spPr>
          <a:xfrm>
            <a:off x="5540550" y="2718194"/>
            <a:ext cx="52200" cy="2187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49" name="Google Shape;649;p62"/>
          <p:cNvCxnSpPr/>
          <p:nvPr/>
        </p:nvCxnSpPr>
        <p:spPr>
          <a:xfrm flipH="1">
            <a:off x="7001950" y="2728625"/>
            <a:ext cx="27900" cy="1980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3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Big-Ω Notation 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56" name="Google Shape;656;p63"/>
          <p:cNvSpPr txBox="1"/>
          <p:nvPr/>
        </p:nvSpPr>
        <p:spPr>
          <a:xfrm>
            <a:off x="289500" y="1183175"/>
            <a:ext cx="8565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Let T(n) &amp; f(n) be  functions defined on the positive integers.</a:t>
            </a:r>
            <a:br>
              <a:rPr lang="en" sz="19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2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write T(n) to denote the worst case runtime of an algorithm</a:t>
            </a:r>
            <a:endParaRPr sz="12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57" name="Google Shape;657;p63"/>
          <p:cNvSpPr txBox="1"/>
          <p:nvPr/>
        </p:nvSpPr>
        <p:spPr>
          <a:xfrm>
            <a:off x="293850" y="1764175"/>
            <a:ext cx="8556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What do we mean when we say “T(n) is </a:t>
            </a:r>
            <a:r>
              <a:rPr lang="en" sz="23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Ω</a:t>
            </a:r>
            <a:r>
              <a:rPr lang="en" sz="25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(f(n))”?</a:t>
            </a:r>
            <a:endParaRPr sz="25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58" name="Google Shape;658;p63"/>
          <p:cNvSpPr/>
          <p:nvPr/>
        </p:nvSpPr>
        <p:spPr>
          <a:xfrm>
            <a:off x="311700" y="2374525"/>
            <a:ext cx="2728800" cy="248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English Definition</a:t>
            </a:r>
            <a:endParaRPr sz="17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59" name="Google Shape;659;p63"/>
          <p:cNvSpPr/>
          <p:nvPr/>
        </p:nvSpPr>
        <p:spPr>
          <a:xfrm>
            <a:off x="3207600" y="2374425"/>
            <a:ext cx="2728800" cy="248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Pictorial Definition</a:t>
            </a:r>
            <a:endParaRPr sz="30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0" name="Google Shape;660;p63"/>
          <p:cNvSpPr/>
          <p:nvPr/>
        </p:nvSpPr>
        <p:spPr>
          <a:xfrm>
            <a:off x="6103500" y="2374425"/>
            <a:ext cx="2728800" cy="248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Mathematical Definition</a:t>
            </a:r>
            <a:endParaRPr sz="30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1" name="Google Shape;661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Multiplication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5" name="Google Shape;125;p28"/>
          <p:cNvSpPr txBox="1">
            <a:spLocks noGrp="1"/>
          </p:cNvSpPr>
          <p:nvPr>
            <p:ph type="body" idx="4294967295"/>
          </p:nvPr>
        </p:nvSpPr>
        <p:spPr>
          <a:xfrm>
            <a:off x="159900" y="2013625"/>
            <a:ext cx="6063300" cy="19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Algorithm description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(very very informal)</a:t>
            </a: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/>
            </a:r>
            <a:b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20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1. Compute partial products (using multiplication </a:t>
            </a:r>
            <a:br>
              <a:rPr lang="en" sz="20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20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&amp; “carries” for digit overflows)</a:t>
            </a:r>
            <a:endParaRPr sz="20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2. Add all, properly shifted, partial products together</a:t>
            </a:r>
            <a:endParaRPr sz="1200" i="1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6223153" y="1227200"/>
            <a:ext cx="1674900" cy="3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6355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600" b="0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45</a:t>
            </a:r>
            <a:endParaRPr sz="3600" b="0" i="0" u="none" strike="noStrike" cap="none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16355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000" b="0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lang="en" sz="3600" b="0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 63</a:t>
            </a:r>
            <a:endParaRPr sz="3600" b="0" i="0" u="none" strike="noStrike" cap="none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16355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600" b="0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135</a:t>
            </a:r>
            <a:endParaRPr sz="3600" b="0" i="0" u="none" strike="noStrike" cap="none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16355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600" b="0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270</a:t>
            </a:r>
            <a:r>
              <a:rPr lang="en" sz="3600" b="0" i="0" u="none" strike="noStrike" cap="none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endParaRPr sz="3600" b="0" i="0" u="none" strike="noStrike" cap="none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16355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600" b="1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2835</a:t>
            </a:r>
            <a:endParaRPr sz="3600" b="1" i="0" u="none" strike="noStrike" cap="none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27" name="Google Shape;127;p28"/>
          <p:cNvCxnSpPr/>
          <p:nvPr/>
        </p:nvCxnSpPr>
        <p:spPr>
          <a:xfrm>
            <a:off x="6223150" y="2566000"/>
            <a:ext cx="16749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" name="Google Shape;128;p28"/>
          <p:cNvCxnSpPr/>
          <p:nvPr/>
        </p:nvCxnSpPr>
        <p:spPr>
          <a:xfrm>
            <a:off x="6223150" y="3845925"/>
            <a:ext cx="16749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9" name="Google Shape;129;p28"/>
          <p:cNvSpPr txBox="1"/>
          <p:nvPr/>
        </p:nvSpPr>
        <p:spPr>
          <a:xfrm>
            <a:off x="793500" y="4536700"/>
            <a:ext cx="75570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1" u="none" strike="noStrike" cap="none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130" name="Google Shape;13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4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Big-Ω Notation 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360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67" name="Google Shape;667;p64"/>
          <p:cNvSpPr/>
          <p:nvPr/>
        </p:nvSpPr>
        <p:spPr>
          <a:xfrm>
            <a:off x="293850" y="2353875"/>
            <a:ext cx="2773500" cy="2502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>
                <a:latin typeface="Average"/>
                <a:ea typeface="Average"/>
                <a:cs typeface="Average"/>
                <a:sym typeface="Average"/>
              </a:rPr>
              <a:t>In </a:t>
            </a:r>
            <a:r>
              <a:rPr lang="en" sz="23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English</a:t>
            </a:r>
            <a:endParaRPr sz="23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T(n) = </a:t>
            </a:r>
            <a:r>
              <a:rPr lang="en" sz="1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Ω</a:t>
            </a: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(f(n)) if and only if T(n) is eventually </a:t>
            </a:r>
            <a:r>
              <a:rPr lang="en" sz="1700" b="1" i="0" u="none" strike="noStrike" cap="none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lower</a:t>
            </a: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700" b="1" i="0" u="none" strike="noStrike" cap="none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bounded</a:t>
            </a: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by a constant </a:t>
            </a:r>
            <a:endParaRPr sz="17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multiple of f(n) </a:t>
            </a:r>
            <a:endParaRPr sz="17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8" name="Google Shape;668;p64"/>
          <p:cNvSpPr txBox="1"/>
          <p:nvPr/>
        </p:nvSpPr>
        <p:spPr>
          <a:xfrm>
            <a:off x="289500" y="1183175"/>
            <a:ext cx="8565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Let T(n) &amp; f(n) be  functions defined on the positive integers.</a:t>
            </a:r>
            <a:br>
              <a:rPr lang="en" sz="19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2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write T(n) to denote the worst case runtime of an algorithm</a:t>
            </a:r>
            <a:endParaRPr sz="1200" b="0" i="0" u="none" strike="noStrike" cap="none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669" name="Google Shape;669;p64"/>
          <p:cNvSpPr txBox="1"/>
          <p:nvPr/>
        </p:nvSpPr>
        <p:spPr>
          <a:xfrm>
            <a:off x="293850" y="1764175"/>
            <a:ext cx="8556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98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What do we mean when we say “T(n) is </a:t>
            </a:r>
            <a:r>
              <a:rPr lang="en" sz="23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Ω</a:t>
            </a:r>
            <a:r>
              <a:rPr lang="en" sz="25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(f(n))”?</a:t>
            </a:r>
            <a:endParaRPr sz="25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98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70" name="Google Shape;670;p64"/>
          <p:cNvSpPr/>
          <p:nvPr/>
        </p:nvSpPr>
        <p:spPr>
          <a:xfrm>
            <a:off x="6103500" y="2374425"/>
            <a:ext cx="2728800" cy="248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Mathematical Definition</a:t>
            </a:r>
            <a:endParaRPr sz="30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1" name="Google Shape;671;p64"/>
          <p:cNvSpPr/>
          <p:nvPr/>
        </p:nvSpPr>
        <p:spPr>
          <a:xfrm>
            <a:off x="3207600" y="2374425"/>
            <a:ext cx="2728800" cy="248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Pictorial Definition</a:t>
            </a:r>
            <a:endParaRPr sz="30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2" name="Google Shape;672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5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Big-Ω Notation 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78" name="Google Shape;678;p65"/>
          <p:cNvSpPr/>
          <p:nvPr/>
        </p:nvSpPr>
        <p:spPr>
          <a:xfrm>
            <a:off x="293850" y="2353875"/>
            <a:ext cx="2773500" cy="2502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In English</a:t>
            </a:r>
            <a:endParaRPr sz="23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T(n) = </a:t>
            </a:r>
            <a:r>
              <a:rPr lang="en" sz="1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Ω</a:t>
            </a: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(f(n)) if and only if T(n) is eventually </a:t>
            </a:r>
            <a:r>
              <a:rPr lang="en" sz="1700" b="1" i="0" u="none" strike="noStrike" cap="none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lower</a:t>
            </a: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700" b="1" i="0" u="none" strike="noStrike" cap="none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bounded</a:t>
            </a: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by a constant </a:t>
            </a:r>
            <a:endParaRPr sz="17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multiple of f(n) </a:t>
            </a:r>
            <a:endParaRPr sz="17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9" name="Google Shape;679;p65"/>
          <p:cNvSpPr/>
          <p:nvPr/>
        </p:nvSpPr>
        <p:spPr>
          <a:xfrm>
            <a:off x="3185250" y="2364326"/>
            <a:ext cx="2773500" cy="2502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 Pictures</a:t>
            </a:r>
            <a:endParaRPr sz="23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289500" y="1183175"/>
            <a:ext cx="8565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Let T(n) &amp; f(n) be  functions defined on the positive integers.</a:t>
            </a:r>
            <a:br>
              <a:rPr lang="en" sz="19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200" b="0" i="1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write T(n) to denote the worst case runtime of an algorithm</a:t>
            </a:r>
            <a:endParaRPr sz="1200" b="0" i="1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81" name="Google Shape;681;p65"/>
          <p:cNvSpPr txBox="1"/>
          <p:nvPr/>
        </p:nvSpPr>
        <p:spPr>
          <a:xfrm>
            <a:off x="293850" y="1764175"/>
            <a:ext cx="8556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What do we mean when we say “T(n) is </a:t>
            </a:r>
            <a:r>
              <a:rPr lang="en" sz="23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Ω</a:t>
            </a:r>
            <a:r>
              <a:rPr lang="en" sz="25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(f(n))”?</a:t>
            </a:r>
            <a:endParaRPr sz="25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82" name="Google Shape;682;p65"/>
          <p:cNvSpPr/>
          <p:nvPr/>
        </p:nvSpPr>
        <p:spPr>
          <a:xfrm>
            <a:off x="3513668" y="3096875"/>
            <a:ext cx="2042400" cy="1366200"/>
          </a:xfrm>
          <a:prstGeom prst="corner">
            <a:avLst>
              <a:gd name="adj1" fmla="val 1320"/>
              <a:gd name="adj2" fmla="val 141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65"/>
          <p:cNvSpPr txBox="1"/>
          <p:nvPr/>
        </p:nvSpPr>
        <p:spPr>
          <a:xfrm rot="-5400000">
            <a:off x="2654525" y="3533650"/>
            <a:ext cx="14202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Runtime (ms)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84" name="Google Shape;684;p65"/>
          <p:cNvSpPr txBox="1"/>
          <p:nvPr/>
        </p:nvSpPr>
        <p:spPr>
          <a:xfrm>
            <a:off x="3843834" y="4540350"/>
            <a:ext cx="15018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n (input size)</a:t>
            </a:r>
            <a:endParaRPr sz="12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85" name="Google Shape;685;p65"/>
          <p:cNvSpPr/>
          <p:nvPr/>
        </p:nvSpPr>
        <p:spPr>
          <a:xfrm>
            <a:off x="3546750" y="3410775"/>
            <a:ext cx="1926100" cy="1028400"/>
          </a:xfrm>
          <a:custGeom>
            <a:avLst/>
            <a:gdLst/>
            <a:ahLst/>
            <a:cxnLst/>
            <a:rect l="l" t="t" r="r" b="b"/>
            <a:pathLst>
              <a:path w="77044" h="41136" extrusionOk="0">
                <a:moveTo>
                  <a:pt x="77044" y="0"/>
                </a:moveTo>
                <a:cubicBezTo>
                  <a:pt x="73885" y="2257"/>
                  <a:pt x="64200" y="10206"/>
                  <a:pt x="58090" y="13539"/>
                </a:cubicBezTo>
                <a:cubicBezTo>
                  <a:pt x="51980" y="16872"/>
                  <a:pt x="47641" y="17844"/>
                  <a:pt x="40385" y="19996"/>
                </a:cubicBezTo>
                <a:cubicBezTo>
                  <a:pt x="33130" y="22148"/>
                  <a:pt x="21288" y="22930"/>
                  <a:pt x="14557" y="26453"/>
                </a:cubicBezTo>
                <a:cubicBezTo>
                  <a:pt x="7826" y="29976"/>
                  <a:pt x="2426" y="38689"/>
                  <a:pt x="0" y="41136"/>
                </a:cubicBez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6" name="Google Shape;686;p65"/>
          <p:cNvCxnSpPr/>
          <p:nvPr/>
        </p:nvCxnSpPr>
        <p:spPr>
          <a:xfrm flipH="1">
            <a:off x="4611993" y="3013500"/>
            <a:ext cx="8400" cy="1538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7" name="Google Shape;687;p65"/>
          <p:cNvSpPr txBox="1"/>
          <p:nvPr/>
        </p:nvSpPr>
        <p:spPr>
          <a:xfrm>
            <a:off x="4279735" y="2885225"/>
            <a:ext cx="4023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E69138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r>
              <a:rPr lang="en" sz="1600" b="0" i="0" u="none" strike="noStrike" cap="none" baseline="-25000">
                <a:solidFill>
                  <a:srgbClr val="E69138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0" i="0" u="none" strike="noStrike" cap="none" baseline="-25000">
              <a:solidFill>
                <a:srgbClr val="E69138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88" name="Google Shape;688;p65"/>
          <p:cNvSpPr txBox="1"/>
          <p:nvPr/>
        </p:nvSpPr>
        <p:spPr>
          <a:xfrm>
            <a:off x="5405146" y="3256675"/>
            <a:ext cx="562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T(n)</a:t>
            </a:r>
            <a:endParaRPr sz="1300" b="0" i="0" u="none" strike="noStrike" cap="none" baseline="-2500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89" name="Google Shape;689;p65"/>
          <p:cNvSpPr txBox="1"/>
          <p:nvPr/>
        </p:nvSpPr>
        <p:spPr>
          <a:xfrm>
            <a:off x="5436383" y="3869100"/>
            <a:ext cx="562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8E7CC3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c</a:t>
            </a:r>
            <a:r>
              <a:rPr lang="en" sz="1300" b="0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·f(n)</a:t>
            </a:r>
            <a:endParaRPr sz="1300" b="0" i="0" u="none" strike="noStrike" cap="none" baseline="-25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0" name="Google Shape;690;p65"/>
          <p:cNvSpPr txBox="1"/>
          <p:nvPr/>
        </p:nvSpPr>
        <p:spPr>
          <a:xfrm>
            <a:off x="5405140" y="2890588"/>
            <a:ext cx="562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f(n)</a:t>
            </a:r>
            <a:endParaRPr sz="1300" b="0" i="0" u="none" strike="noStrike" cap="none" baseline="-25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691" name="Google Shape;691;p65"/>
          <p:cNvCxnSpPr/>
          <p:nvPr/>
        </p:nvCxnSpPr>
        <p:spPr>
          <a:xfrm rot="10800000" flipH="1">
            <a:off x="3520240" y="3139888"/>
            <a:ext cx="1952700" cy="130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92" name="Google Shape;692;p65"/>
          <p:cNvCxnSpPr>
            <a:endCxn id="689" idx="1"/>
          </p:cNvCxnSpPr>
          <p:nvPr/>
        </p:nvCxnSpPr>
        <p:spPr>
          <a:xfrm rot="10800000" flipH="1">
            <a:off x="3530483" y="4009800"/>
            <a:ext cx="1905900" cy="4476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3" name="Google Shape;693;p65"/>
          <p:cNvSpPr/>
          <p:nvPr/>
        </p:nvSpPr>
        <p:spPr>
          <a:xfrm>
            <a:off x="6103500" y="2374425"/>
            <a:ext cx="2728800" cy="248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Mathematical Definition</a:t>
            </a:r>
            <a:endParaRPr sz="30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4" name="Google Shape;694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6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Big-Ω Notation 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0" name="Google Shape;700;p66"/>
          <p:cNvSpPr/>
          <p:nvPr/>
        </p:nvSpPr>
        <p:spPr>
          <a:xfrm>
            <a:off x="293850" y="2353875"/>
            <a:ext cx="2773500" cy="2502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In English</a:t>
            </a:r>
            <a:endParaRPr sz="23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T(n) = </a:t>
            </a:r>
            <a:r>
              <a:rPr lang="en" sz="1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Ω</a:t>
            </a: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(f(n)) if and only if T(n) is eventually </a:t>
            </a:r>
            <a:r>
              <a:rPr lang="en" sz="1700" b="0" i="0" u="none" strike="noStrike" cap="none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lower</a:t>
            </a: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700" b="0" i="0" u="none" strike="noStrike" cap="none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bounded</a:t>
            </a: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by a constant </a:t>
            </a:r>
            <a:endParaRPr sz="17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multiple of f(n) </a:t>
            </a:r>
            <a:endParaRPr sz="17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01" name="Google Shape;701;p66"/>
          <p:cNvSpPr/>
          <p:nvPr/>
        </p:nvSpPr>
        <p:spPr>
          <a:xfrm>
            <a:off x="3185250" y="2364326"/>
            <a:ext cx="2773500" cy="2502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 Pictures</a:t>
            </a:r>
            <a:endParaRPr sz="23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702" name="Google Shape;702;p66"/>
          <p:cNvSpPr/>
          <p:nvPr/>
        </p:nvSpPr>
        <p:spPr>
          <a:xfrm>
            <a:off x="6076651" y="2353875"/>
            <a:ext cx="2773500" cy="2502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Maths</a:t>
            </a:r>
            <a:endParaRPr sz="23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T(n) = </a:t>
            </a:r>
            <a:r>
              <a:rPr lang="en" sz="1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Ω</a:t>
            </a:r>
            <a:r>
              <a:rPr lang="en" sz="17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(f(n)) </a:t>
            </a:r>
            <a:endParaRPr sz="17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⇔</a:t>
            </a:r>
            <a:br>
              <a:rPr lang="en" sz="17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20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∃</a:t>
            </a:r>
            <a:r>
              <a:rPr lang="en" sz="17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c , n</a:t>
            </a:r>
            <a:r>
              <a:rPr lang="en" sz="1700" b="0" i="0" u="none" strike="noStrike" cap="none" baseline="-25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17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&gt; 0  s.t. </a:t>
            </a:r>
            <a:r>
              <a:rPr lang="en" sz="20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∀</a:t>
            </a:r>
            <a:r>
              <a:rPr lang="en" sz="17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n ≥ n</a:t>
            </a:r>
            <a:r>
              <a:rPr lang="en" sz="1700" b="0" i="0" u="none" strike="noStrike" cap="none" baseline="-25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0 </a:t>
            </a:r>
            <a:r>
              <a:rPr lang="en" sz="17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</a:t>
            </a:r>
            <a:endParaRPr sz="17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T(n) ≥ c · f(n)</a:t>
            </a:r>
            <a:endParaRPr sz="17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3" name="Google Shape;703;p66"/>
          <p:cNvSpPr txBox="1"/>
          <p:nvPr/>
        </p:nvSpPr>
        <p:spPr>
          <a:xfrm>
            <a:off x="289500" y="1183175"/>
            <a:ext cx="8565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Let T(n) &amp; f(n) be  functions defined on the positive integers.</a:t>
            </a:r>
            <a:br>
              <a:rPr lang="en" sz="19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200" b="0" i="1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write T(n) to denote the worst case runtime of an algorithm</a:t>
            </a:r>
            <a:endParaRPr sz="1200" b="0" i="1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04" name="Google Shape;704;p66"/>
          <p:cNvSpPr txBox="1"/>
          <p:nvPr/>
        </p:nvSpPr>
        <p:spPr>
          <a:xfrm>
            <a:off x="293850" y="1764175"/>
            <a:ext cx="8556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What do we mean when we say “T(n) is </a:t>
            </a:r>
            <a:r>
              <a:rPr lang="en" sz="23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Ω</a:t>
            </a:r>
            <a:r>
              <a:rPr lang="en" sz="25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(f(n))”?</a:t>
            </a:r>
            <a:endParaRPr sz="25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5" name="Google Shape;705;p66"/>
          <p:cNvSpPr/>
          <p:nvPr/>
        </p:nvSpPr>
        <p:spPr>
          <a:xfrm>
            <a:off x="3513668" y="3096875"/>
            <a:ext cx="2042400" cy="1366200"/>
          </a:xfrm>
          <a:prstGeom prst="corner">
            <a:avLst>
              <a:gd name="adj1" fmla="val 1320"/>
              <a:gd name="adj2" fmla="val 141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66"/>
          <p:cNvSpPr txBox="1"/>
          <p:nvPr/>
        </p:nvSpPr>
        <p:spPr>
          <a:xfrm rot="-5400000">
            <a:off x="2654525" y="3533650"/>
            <a:ext cx="14202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Runtime (ms)</a:t>
            </a:r>
            <a:endParaRPr sz="1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7" name="Google Shape;707;p66"/>
          <p:cNvSpPr txBox="1"/>
          <p:nvPr/>
        </p:nvSpPr>
        <p:spPr>
          <a:xfrm>
            <a:off x="3843834" y="4540350"/>
            <a:ext cx="15018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n (input size)</a:t>
            </a:r>
            <a:endParaRPr sz="12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8" name="Google Shape;708;p66"/>
          <p:cNvSpPr/>
          <p:nvPr/>
        </p:nvSpPr>
        <p:spPr>
          <a:xfrm>
            <a:off x="3546750" y="3410775"/>
            <a:ext cx="1926100" cy="1028400"/>
          </a:xfrm>
          <a:custGeom>
            <a:avLst/>
            <a:gdLst/>
            <a:ahLst/>
            <a:cxnLst/>
            <a:rect l="l" t="t" r="r" b="b"/>
            <a:pathLst>
              <a:path w="77044" h="41136" extrusionOk="0">
                <a:moveTo>
                  <a:pt x="77044" y="0"/>
                </a:moveTo>
                <a:cubicBezTo>
                  <a:pt x="73885" y="2257"/>
                  <a:pt x="64200" y="10206"/>
                  <a:pt x="58090" y="13539"/>
                </a:cubicBezTo>
                <a:cubicBezTo>
                  <a:pt x="51980" y="16872"/>
                  <a:pt x="47641" y="17844"/>
                  <a:pt x="40385" y="19996"/>
                </a:cubicBezTo>
                <a:cubicBezTo>
                  <a:pt x="33130" y="22148"/>
                  <a:pt x="21288" y="22930"/>
                  <a:pt x="14557" y="26453"/>
                </a:cubicBezTo>
                <a:cubicBezTo>
                  <a:pt x="7826" y="29976"/>
                  <a:pt x="2426" y="38689"/>
                  <a:pt x="0" y="41136"/>
                </a:cubicBez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9" name="Google Shape;709;p66"/>
          <p:cNvCxnSpPr/>
          <p:nvPr/>
        </p:nvCxnSpPr>
        <p:spPr>
          <a:xfrm flipH="1">
            <a:off x="4611993" y="3013500"/>
            <a:ext cx="8400" cy="1538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0" name="Google Shape;710;p66"/>
          <p:cNvSpPr txBox="1"/>
          <p:nvPr/>
        </p:nvSpPr>
        <p:spPr>
          <a:xfrm>
            <a:off x="4279735" y="2885225"/>
            <a:ext cx="4023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E69138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r>
              <a:rPr lang="en" sz="1600" b="0" i="0" u="none" strike="noStrike" cap="none" baseline="-25000">
                <a:solidFill>
                  <a:srgbClr val="E69138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0" i="0" u="none" strike="noStrike" cap="none" baseline="-25000">
              <a:solidFill>
                <a:srgbClr val="E69138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1" name="Google Shape;711;p66"/>
          <p:cNvSpPr txBox="1"/>
          <p:nvPr/>
        </p:nvSpPr>
        <p:spPr>
          <a:xfrm>
            <a:off x="5405146" y="3256675"/>
            <a:ext cx="562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T(n)</a:t>
            </a:r>
            <a:endParaRPr sz="1300" b="0" i="0" u="none" strike="noStrike" cap="none" baseline="-2500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2" name="Google Shape;712;p66"/>
          <p:cNvSpPr txBox="1"/>
          <p:nvPr/>
        </p:nvSpPr>
        <p:spPr>
          <a:xfrm>
            <a:off x="5436383" y="3869100"/>
            <a:ext cx="562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8E7CC3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c</a:t>
            </a:r>
            <a:r>
              <a:rPr lang="en" sz="1300" b="0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·f(n)</a:t>
            </a:r>
            <a:endParaRPr sz="1300" b="0" i="0" u="none" strike="noStrike" cap="none" baseline="-25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3" name="Google Shape;713;p66"/>
          <p:cNvSpPr txBox="1"/>
          <p:nvPr/>
        </p:nvSpPr>
        <p:spPr>
          <a:xfrm>
            <a:off x="5405140" y="2890588"/>
            <a:ext cx="562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f(n)</a:t>
            </a:r>
            <a:endParaRPr sz="1300" b="0" i="0" u="none" strike="noStrike" cap="none" baseline="-25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714" name="Google Shape;714;p66"/>
          <p:cNvCxnSpPr/>
          <p:nvPr/>
        </p:nvCxnSpPr>
        <p:spPr>
          <a:xfrm rot="10800000" flipH="1">
            <a:off x="3520240" y="3139888"/>
            <a:ext cx="1952700" cy="130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15" name="Google Shape;715;p66"/>
          <p:cNvCxnSpPr>
            <a:endCxn id="712" idx="1"/>
          </p:cNvCxnSpPr>
          <p:nvPr/>
        </p:nvCxnSpPr>
        <p:spPr>
          <a:xfrm rot="10800000" flipH="1">
            <a:off x="3530483" y="4009800"/>
            <a:ext cx="1905900" cy="4476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6" name="Google Shape;716;p66"/>
          <p:cNvSpPr txBox="1"/>
          <p:nvPr/>
        </p:nvSpPr>
        <p:spPr>
          <a:xfrm>
            <a:off x="6399250" y="4442100"/>
            <a:ext cx="19527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inequality switched directions!</a:t>
            </a:r>
            <a:endParaRPr sz="11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17" name="Google Shape;717;p66"/>
          <p:cNvCxnSpPr/>
          <p:nvPr/>
        </p:nvCxnSpPr>
        <p:spPr>
          <a:xfrm rot="10800000">
            <a:off x="7374042" y="4301325"/>
            <a:ext cx="0" cy="2082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18" name="Google Shape;718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7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Big-Ө Notation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24" name="Google Shape;724;p67"/>
          <p:cNvSpPr txBox="1"/>
          <p:nvPr/>
        </p:nvSpPr>
        <p:spPr>
          <a:xfrm>
            <a:off x="293850" y="1114350"/>
            <a:ext cx="8556300" cy="20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We say “</a:t>
            </a:r>
            <a:r>
              <a:rPr lang="en" sz="27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T(n) is </a:t>
            </a:r>
            <a:r>
              <a:rPr lang="en" sz="25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Ө</a:t>
            </a:r>
            <a:r>
              <a:rPr lang="en" sz="27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(f(n))</a:t>
            </a:r>
            <a:r>
              <a:rPr lang="en" sz="25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” if and only if both</a:t>
            </a:r>
            <a:endParaRPr sz="25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T(n) = O(f(n))</a:t>
            </a:r>
            <a:br>
              <a:rPr lang="en" sz="27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27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&amp;</a:t>
            </a:r>
            <a:br>
              <a:rPr lang="en" sz="27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27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T(n) = </a:t>
            </a:r>
            <a:r>
              <a:rPr lang="en" sz="25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Ω</a:t>
            </a:r>
            <a:r>
              <a:rPr lang="en" sz="27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(f(n))</a:t>
            </a:r>
            <a:endParaRPr sz="27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25" name="Google Shape;725;p67"/>
          <p:cNvSpPr/>
          <p:nvPr/>
        </p:nvSpPr>
        <p:spPr>
          <a:xfrm>
            <a:off x="1422750" y="3238950"/>
            <a:ext cx="6298500" cy="1669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T(n) = Ө(f(n)) </a:t>
            </a:r>
            <a:endParaRPr sz="20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⇔</a:t>
            </a:r>
            <a:br>
              <a:rPr lang="en" sz="20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2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∃</a:t>
            </a:r>
            <a:r>
              <a:rPr lang="en" sz="20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c</a:t>
            </a:r>
            <a:r>
              <a:rPr lang="en" sz="2000" b="0" i="0" u="none" strike="noStrike" cap="none" baseline="-25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 </a:t>
            </a:r>
            <a:r>
              <a:rPr lang="en" sz="20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c</a:t>
            </a:r>
            <a:r>
              <a:rPr lang="en" sz="2000" b="0" i="0" u="none" strike="noStrike" cap="none" baseline="-25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20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, n</a:t>
            </a:r>
            <a:r>
              <a:rPr lang="en" sz="2000" b="0" i="0" u="none" strike="noStrike" cap="none" baseline="-25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20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&gt; 0  s.t. </a:t>
            </a:r>
            <a:r>
              <a:rPr lang="en" sz="2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∀</a:t>
            </a:r>
            <a:r>
              <a:rPr lang="en" sz="20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n ≥ n</a:t>
            </a:r>
            <a:r>
              <a:rPr lang="en" sz="2000" b="0" i="0" u="none" strike="noStrike" cap="none" baseline="-25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0 </a:t>
            </a:r>
            <a:r>
              <a:rPr lang="en" sz="20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</a:t>
            </a:r>
            <a:endParaRPr sz="20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</a:t>
            </a:r>
            <a:r>
              <a:rPr lang="en" sz="2000" b="0" i="0" u="none" strike="noStrike" cap="none" baseline="-25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lang="en" sz="20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· f(n)  ≤  T(n)  ≤  c</a:t>
            </a:r>
            <a:r>
              <a:rPr lang="en" sz="2000" b="0" i="0" u="none" strike="noStrike" cap="none" baseline="-25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20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· f(n)</a:t>
            </a:r>
            <a:endParaRPr sz="2600" b="1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26" name="Google Shape;726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8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Asymptotic Notation </a:t>
            </a:r>
            <a:endParaRPr sz="3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732" name="Google Shape;732;p68"/>
          <p:cNvGraphicFramePr/>
          <p:nvPr/>
        </p:nvGraphicFramePr>
        <p:xfrm>
          <a:off x="311700" y="13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{A31BB541-9D6F-472D-A780-E2FFB5D9CADD}</a:tableStyleId>
              </a:tblPr>
              <a:tblGrid>
                <a:gridCol w="1613150"/>
                <a:gridCol w="4241050"/>
                <a:gridCol w="2666400"/>
              </a:tblGrid>
              <a:tr h="60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1" u="none" strike="noStrike" cap="none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BOUND</a:t>
                      </a:r>
                      <a:endParaRPr sz="2000" b="1" u="none" strike="noStrike" cap="none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1" u="none" strike="noStrike" cap="none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DEFINITION</a:t>
                      </a:r>
                      <a:endParaRPr sz="2000" b="1" u="none" strike="noStrike" cap="none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1" u="none" strike="noStrike" cap="none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REPRESENTS</a:t>
                      </a:r>
                      <a:endParaRPr sz="2000" b="1" u="none" strike="noStrike" cap="none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84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T(n) = O(f(n))</a:t>
                      </a:r>
                      <a:endParaRPr sz="1600" u="none" strike="noStrike" cap="none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rgbClr val="CC00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∃ </a:t>
                      </a:r>
                      <a:r>
                        <a:rPr lang="en" sz="1600" u="none" strike="noStrike" cap="none">
                          <a:solidFill>
                            <a:srgbClr val="CC00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 &gt; 0,</a:t>
                      </a:r>
                      <a:r>
                        <a:rPr lang="en" sz="1600" u="none" strike="noStrike" cap="none">
                          <a:solidFill>
                            <a:schemeClr val="accent5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 </a:t>
                      </a:r>
                      <a:r>
                        <a:rPr lang="en" sz="1800" u="none" strike="noStrike" cap="none">
                          <a:solidFill>
                            <a:schemeClr val="accent5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∃</a:t>
                      </a:r>
                      <a:r>
                        <a:rPr lang="en" sz="1600" u="none" strike="noStrike" cap="none">
                          <a:solidFill>
                            <a:schemeClr val="accent5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n</a:t>
                      </a:r>
                      <a:r>
                        <a:rPr lang="en" sz="1600" u="none" strike="noStrike" cap="none" baseline="-25000">
                          <a:solidFill>
                            <a:schemeClr val="accent5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 </a:t>
                      </a:r>
                      <a:r>
                        <a:rPr lang="en" sz="1600" u="none" strike="noStrike" cap="none">
                          <a:solidFill>
                            <a:schemeClr val="accent5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&gt; 0 </a:t>
                      </a:r>
                      <a:r>
                        <a:rPr lang="en" sz="1600" u="none" strike="noStrike" cap="none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</a:t>
                      </a:r>
                      <a:r>
                        <a:rPr lang="en" sz="1600" u="none" strike="noStrike" cap="none">
                          <a:solidFill>
                            <a:schemeClr val="accent5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s.t. </a:t>
                      </a:r>
                      <a:r>
                        <a:rPr lang="en" sz="1800" u="none" strike="noStrike" cap="none">
                          <a:solidFill>
                            <a:schemeClr val="accent5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∀ </a:t>
                      </a:r>
                      <a:r>
                        <a:rPr lang="en" sz="1600" u="none" strike="noStrike" cap="none">
                          <a:solidFill>
                            <a:schemeClr val="accent5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 ≥ n</a:t>
                      </a:r>
                      <a:r>
                        <a:rPr lang="en" sz="1600" u="none" strike="noStrike" cap="none" baseline="-25000">
                          <a:solidFill>
                            <a:schemeClr val="accent5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r>
                        <a:rPr lang="en" sz="1600" u="none" strike="noStrike" cap="none">
                          <a:solidFill>
                            <a:schemeClr val="accent5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,</a:t>
                      </a:r>
                      <a:r>
                        <a:rPr lang="en" sz="1600" u="none" strike="noStrike" cap="none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 </a:t>
                      </a:r>
                      <a:r>
                        <a:rPr lang="en" sz="1600" b="1" u="none" strike="noStrike" cap="none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T(n) ≤ c ᐧ f(n)</a:t>
                      </a:r>
                      <a:endParaRPr sz="1600" b="1" u="none" strike="noStrike" cap="none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upper bound</a:t>
                      </a:r>
                      <a:endParaRPr sz="1600" u="none" strike="noStrike" cap="none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T(n) = Ω(f(n))</a:t>
                      </a:r>
                      <a:endParaRPr sz="1600" u="none" strike="noStrike" cap="none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rgbClr val="CC00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∃ </a:t>
                      </a:r>
                      <a:r>
                        <a:rPr lang="en" sz="1600" u="none" strike="noStrike" cap="none">
                          <a:solidFill>
                            <a:srgbClr val="CC00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 &gt; 0,</a:t>
                      </a:r>
                      <a:r>
                        <a:rPr lang="en" sz="1600" u="none" strike="noStrike" cap="none">
                          <a:solidFill>
                            <a:schemeClr val="accent5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 </a:t>
                      </a:r>
                      <a:r>
                        <a:rPr lang="en" sz="1800" u="none" strike="noStrike" cap="none">
                          <a:solidFill>
                            <a:schemeClr val="accent5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∃</a:t>
                      </a:r>
                      <a:r>
                        <a:rPr lang="en" sz="1600" u="none" strike="noStrike" cap="none">
                          <a:solidFill>
                            <a:schemeClr val="accent5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n</a:t>
                      </a:r>
                      <a:r>
                        <a:rPr lang="en" sz="1600" u="none" strike="noStrike" cap="none" baseline="-25000">
                          <a:solidFill>
                            <a:schemeClr val="accent5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 </a:t>
                      </a:r>
                      <a:r>
                        <a:rPr lang="en" sz="1600" u="none" strike="noStrike" cap="none">
                          <a:solidFill>
                            <a:schemeClr val="accent5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&gt; 0 </a:t>
                      </a: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</a:t>
                      </a:r>
                      <a:r>
                        <a:rPr lang="en" sz="1600" u="none" strike="noStrike" cap="none">
                          <a:solidFill>
                            <a:schemeClr val="accent5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s.t. </a:t>
                      </a:r>
                      <a:r>
                        <a:rPr lang="en" sz="1800" u="none" strike="noStrike" cap="none">
                          <a:solidFill>
                            <a:schemeClr val="accent5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∀ </a:t>
                      </a:r>
                      <a:r>
                        <a:rPr lang="en" sz="1600" u="none" strike="noStrike" cap="none">
                          <a:solidFill>
                            <a:schemeClr val="accent5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 ≥ n</a:t>
                      </a:r>
                      <a:r>
                        <a:rPr lang="en" sz="1600" u="none" strike="noStrike" cap="none" baseline="-25000">
                          <a:solidFill>
                            <a:schemeClr val="accent5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r>
                        <a:rPr lang="en" sz="1600" u="none" strike="noStrike" cap="none">
                          <a:solidFill>
                            <a:schemeClr val="accent5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,</a:t>
                      </a: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 </a:t>
                      </a:r>
                      <a:r>
                        <a:rPr lang="en" sz="1600" b="1" u="none" strike="noStrike" cap="non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T(n) ≥ c ᐧ f(n)</a:t>
                      </a:r>
                      <a:endParaRPr sz="1600" u="none" strike="noStrike" cap="none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lower bound</a:t>
                      </a:r>
                      <a:endParaRPr sz="1600" u="none" strike="noStrike" cap="none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T(n) = Ө(f(n))</a:t>
                      </a:r>
                      <a:endParaRPr sz="1600" u="none" strike="noStrike" cap="none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T(n) = O(f(n))  and  </a:t>
                      </a: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T(n) = Ω(f(n))</a:t>
                      </a:r>
                      <a:endParaRPr sz="1600" u="none" strike="noStrike" cap="none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tight bound</a:t>
                      </a:r>
                      <a:endParaRPr sz="1600" u="none" strike="noStrike" cap="none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733" name="Google Shape;733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44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Multiplication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644252" y="1608200"/>
            <a:ext cx="7855500" cy="3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6355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6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45123456678093420581217332421</a:t>
            </a:r>
            <a:endParaRPr sz="36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16355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0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lang="en" sz="36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 63782384198347750652091236423</a:t>
            </a:r>
            <a:endParaRPr sz="36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16355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600" b="0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3600" b="1" i="0" u="none" strike="noStrike" cap="none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37" name="Google Shape;137;p29"/>
          <p:cNvCxnSpPr/>
          <p:nvPr/>
        </p:nvCxnSpPr>
        <p:spPr>
          <a:xfrm>
            <a:off x="644238" y="2947000"/>
            <a:ext cx="78555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Multiplication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644252" y="1608200"/>
            <a:ext cx="7855500" cy="3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6355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600" b="0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45123456678093420581217332421</a:t>
            </a:r>
            <a:endParaRPr sz="3600" b="0" i="0" u="none" strike="noStrike" cap="none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16355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000" b="0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lang="en" sz="3600" b="0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 63782384198347750652091236423</a:t>
            </a:r>
            <a:endParaRPr sz="3600" b="0" i="0" u="none" strike="noStrike" cap="none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16355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 b="0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800" b="1" i="0" u="none" strike="noStrike" cap="none">
              <a:solidFill>
                <a:srgbClr val="CCCCCC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145" name="Google Shape;145;p30"/>
          <p:cNvCxnSpPr/>
          <p:nvPr/>
        </p:nvCxnSpPr>
        <p:spPr>
          <a:xfrm>
            <a:off x="644238" y="2947000"/>
            <a:ext cx="78555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" name="Google Shape;146;p30"/>
          <p:cNvSpPr/>
          <p:nvPr/>
        </p:nvSpPr>
        <p:spPr>
          <a:xfrm rot="5400000">
            <a:off x="4601800" y="-1928850"/>
            <a:ext cx="303600" cy="71925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0"/>
          <p:cNvSpPr txBox="1"/>
          <p:nvPr/>
        </p:nvSpPr>
        <p:spPr>
          <a:xfrm>
            <a:off x="3567850" y="1017675"/>
            <a:ext cx="23715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200" b="1" i="0" u="none" strike="noStrike" cap="none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n </a:t>
            </a:r>
            <a:r>
              <a:rPr lang="en" sz="2200" b="0" i="0" u="none" strike="noStrike" cap="none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digits</a:t>
            </a:r>
            <a:endParaRPr sz="2200" b="0" i="0" u="none" strike="noStrike" cap="none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8" name="Google Shape;148;p30"/>
          <p:cNvSpPr/>
          <p:nvPr/>
        </p:nvSpPr>
        <p:spPr>
          <a:xfrm>
            <a:off x="1547550" y="3686325"/>
            <a:ext cx="6048900" cy="1028400"/>
          </a:xfrm>
          <a:prstGeom prst="roundRect">
            <a:avLst>
              <a:gd name="adj" fmla="val 343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How efficient is this algorithm?</a:t>
            </a:r>
            <a:endParaRPr sz="23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How many single-digit operations are required?</a:t>
            </a:r>
            <a:endParaRPr sz="21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9" name="Google Shape;14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Multiplication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5" name="Google Shape;155;p31"/>
          <p:cNvSpPr txBox="1"/>
          <p:nvPr/>
        </p:nvSpPr>
        <p:spPr>
          <a:xfrm>
            <a:off x="2304007" y="1371375"/>
            <a:ext cx="4536000" cy="9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6355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000" b="0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45123456678093420581217332421</a:t>
            </a:r>
            <a:endParaRPr sz="2000" b="0" i="0" u="none" strike="noStrike" cap="none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16355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400" b="0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lang="en" sz="2000" b="0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 63782384198347750652091236423</a:t>
            </a:r>
            <a:endParaRPr sz="2000" b="0" i="0" u="none" strike="noStrike" cap="none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16355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CCCCCC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156" name="Google Shape;156;p31"/>
          <p:cNvCxnSpPr/>
          <p:nvPr/>
        </p:nvCxnSpPr>
        <p:spPr>
          <a:xfrm>
            <a:off x="2304001" y="2116466"/>
            <a:ext cx="45360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31"/>
          <p:cNvSpPr/>
          <p:nvPr/>
        </p:nvSpPr>
        <p:spPr>
          <a:xfrm rot="5400000">
            <a:off x="4596077" y="-496725"/>
            <a:ext cx="146100" cy="38823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1"/>
          <p:cNvSpPr txBox="1"/>
          <p:nvPr/>
        </p:nvSpPr>
        <p:spPr>
          <a:xfrm>
            <a:off x="3766150" y="1017675"/>
            <a:ext cx="1903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1" i="0" u="none" strike="noStrike" cap="none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n </a:t>
            </a:r>
            <a:r>
              <a:rPr lang="en" sz="1600" b="0" i="0" u="none" strike="noStrike" cap="none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digits</a:t>
            </a:r>
            <a:endParaRPr sz="1600" b="0" i="0" u="none" strike="noStrike" cap="none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9" name="Google Shape;159;p31"/>
          <p:cNvSpPr/>
          <p:nvPr/>
        </p:nvSpPr>
        <p:spPr>
          <a:xfrm>
            <a:off x="311700" y="2819550"/>
            <a:ext cx="3776100" cy="1028400"/>
          </a:xfrm>
          <a:prstGeom prst="roundRect">
            <a:avLst>
              <a:gd name="adj" fmla="val 343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How efficient is this algorithm ?</a:t>
            </a:r>
            <a:endParaRPr sz="1800" b="1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6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How many single-digit operations </a:t>
            </a:r>
            <a:br>
              <a:rPr lang="en" sz="16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 b="0" i="1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in the worst case </a:t>
            </a:r>
            <a:r>
              <a:rPr lang="en" sz="16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?</a:t>
            </a:r>
            <a:endParaRPr sz="16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0" name="Google Shape;160;p31"/>
          <p:cNvSpPr/>
          <p:nvPr/>
        </p:nvSpPr>
        <p:spPr>
          <a:xfrm>
            <a:off x="4236300" y="2494350"/>
            <a:ext cx="4834800" cy="1786800"/>
          </a:xfrm>
          <a:prstGeom prst="roundRect">
            <a:avLst>
              <a:gd name="adj" fmla="val 3432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n partial products: ~</a:t>
            </a:r>
            <a:r>
              <a:rPr lang="en" sz="1700" b="1" i="0" u="none" strike="noStrike" cap="none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2n</a:t>
            </a:r>
            <a:r>
              <a:rPr lang="en" sz="1700" b="1" i="0" u="none" strike="noStrike" cap="none" baseline="300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7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ops </a:t>
            </a:r>
            <a:endParaRPr sz="1700" b="1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at most n multiplications &amp; n additions per partial product</a:t>
            </a:r>
            <a:endParaRPr sz="17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adding n partial products: ~</a:t>
            </a:r>
            <a:r>
              <a:rPr lang="en" sz="1700" b="1" i="0" u="none" strike="noStrike" cap="none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2n</a:t>
            </a:r>
            <a:r>
              <a:rPr lang="en" sz="1700" b="1" i="0" u="none" strike="noStrike" cap="none" baseline="300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700" b="1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ops </a:t>
            </a:r>
            <a:br>
              <a:rPr lang="en" sz="1700" b="1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7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a bunch of additions &amp; “carries”</a:t>
            </a:r>
            <a:endParaRPr sz="1700" b="1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Multiplication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7" name="Google Shape;167;p32"/>
          <p:cNvSpPr txBox="1"/>
          <p:nvPr/>
        </p:nvSpPr>
        <p:spPr>
          <a:xfrm>
            <a:off x="2304007" y="1371375"/>
            <a:ext cx="4536000" cy="9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6355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000" b="0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45123456678093420581217332421</a:t>
            </a:r>
            <a:endParaRPr sz="2000" b="0" i="0" u="none" strike="noStrike" cap="none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16355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400" b="0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lang="en" sz="2000" b="0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 63782384198347750652091236423</a:t>
            </a:r>
            <a:endParaRPr sz="2000" b="0" i="0" u="none" strike="noStrike" cap="none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16355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CCCCCC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168" name="Google Shape;168;p32"/>
          <p:cNvCxnSpPr/>
          <p:nvPr/>
        </p:nvCxnSpPr>
        <p:spPr>
          <a:xfrm>
            <a:off x="2304001" y="2116466"/>
            <a:ext cx="45360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9" name="Google Shape;169;p32"/>
          <p:cNvSpPr/>
          <p:nvPr/>
        </p:nvSpPr>
        <p:spPr>
          <a:xfrm rot="5400000">
            <a:off x="4596077" y="-496725"/>
            <a:ext cx="146100" cy="38823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2"/>
          <p:cNvSpPr txBox="1"/>
          <p:nvPr/>
        </p:nvSpPr>
        <p:spPr>
          <a:xfrm>
            <a:off x="3766150" y="1017675"/>
            <a:ext cx="1903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1" i="0" u="none" strike="noStrike" cap="none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n </a:t>
            </a:r>
            <a:r>
              <a:rPr lang="en" sz="1600" b="0" i="0" u="none" strike="noStrike" cap="none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digits</a:t>
            </a:r>
            <a:endParaRPr sz="1600" b="0" i="0" u="none" strike="noStrike" cap="none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1" name="Google Shape;171;p32"/>
          <p:cNvSpPr/>
          <p:nvPr/>
        </p:nvSpPr>
        <p:spPr>
          <a:xfrm>
            <a:off x="311700" y="2819550"/>
            <a:ext cx="3776100" cy="1028400"/>
          </a:xfrm>
          <a:prstGeom prst="roundRect">
            <a:avLst>
              <a:gd name="adj" fmla="val 343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How efficient is this algorithm ?</a:t>
            </a:r>
            <a:endParaRPr sz="1800" b="1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6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How many single-digit operations </a:t>
            </a:r>
            <a:br>
              <a:rPr lang="en" sz="16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 b="0" i="1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in the worst case </a:t>
            </a:r>
            <a:r>
              <a:rPr lang="en" sz="16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?</a:t>
            </a:r>
            <a:endParaRPr sz="16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1776000" y="4196175"/>
            <a:ext cx="55920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500" b="0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~ 4n</a:t>
            </a:r>
            <a:r>
              <a:rPr lang="en" sz="2500" b="0" i="0" u="none" strike="noStrike" cap="none" baseline="300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2500" b="0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 operations in the worst case</a:t>
            </a:r>
            <a:endParaRPr sz="2500" b="0" i="0" u="none" strike="noStrike" cap="none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3" name="Google Shape;17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8</a:t>
            </a:fld>
            <a:endParaRPr/>
          </a:p>
        </p:txBody>
      </p:sp>
      <p:sp>
        <p:nvSpPr>
          <p:cNvPr id="174" name="Google Shape;174;p32"/>
          <p:cNvSpPr/>
          <p:nvPr/>
        </p:nvSpPr>
        <p:spPr>
          <a:xfrm>
            <a:off x="4236300" y="2494350"/>
            <a:ext cx="4834800" cy="1786800"/>
          </a:xfrm>
          <a:prstGeom prst="roundRect">
            <a:avLst>
              <a:gd name="adj" fmla="val 3432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n partial products: ~</a:t>
            </a:r>
            <a:r>
              <a:rPr lang="en" sz="1700" b="1" i="0" u="none" strike="noStrike" cap="none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2n</a:t>
            </a:r>
            <a:r>
              <a:rPr lang="en" sz="1700" b="1" i="0" u="none" strike="noStrike" cap="none" baseline="300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7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ops </a:t>
            </a:r>
            <a:endParaRPr sz="1700" b="1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at most n multiplications &amp; n additions per partial product</a:t>
            </a:r>
            <a:endParaRPr sz="17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adding n partial products: ~</a:t>
            </a:r>
            <a:r>
              <a:rPr lang="en" sz="1700" b="1" i="0" u="none" strike="noStrike" cap="none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2n</a:t>
            </a:r>
            <a:r>
              <a:rPr lang="en" sz="1700" b="1" i="0" u="none" strike="noStrike" cap="none" baseline="300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700" b="1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ops </a:t>
            </a:r>
            <a:br>
              <a:rPr lang="en" sz="1700" b="1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7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a bunch of additions &amp; “carries”</a:t>
            </a:r>
            <a:endParaRPr sz="1700" b="1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865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Do better? 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What does “better” mean?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0" name="Google Shape;180;p33"/>
          <p:cNvSpPr/>
          <p:nvPr/>
        </p:nvSpPr>
        <p:spPr>
          <a:xfrm>
            <a:off x="2149500" y="1372525"/>
            <a:ext cx="5579700" cy="2997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2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Is 1000000n operations better than 4n</a:t>
            </a:r>
            <a:r>
              <a:rPr lang="en" sz="2200" b="0" i="0" u="none" strike="noStrike" cap="none" baseline="30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2 </a:t>
            </a:r>
            <a:r>
              <a:rPr lang="en" sz="22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? </a:t>
            </a:r>
            <a:endParaRPr sz="22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2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2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Is 0.000001n</a:t>
            </a:r>
            <a:r>
              <a:rPr lang="en" sz="2200" b="0" i="0" u="none" strike="noStrike" cap="none" baseline="30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r>
              <a:rPr lang="en" sz="22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 operations better than 4n</a:t>
            </a:r>
            <a:r>
              <a:rPr lang="en" sz="2200" b="0" i="0" u="none" strike="noStrike" cap="none" baseline="30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2 </a:t>
            </a:r>
            <a:r>
              <a:rPr lang="en" sz="22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? </a:t>
            </a:r>
            <a:endParaRPr sz="22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2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2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Is 3n</a:t>
            </a:r>
            <a:r>
              <a:rPr lang="en" sz="2200" b="0" i="0" u="none" strike="noStrike" cap="none" baseline="30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22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 operations better than 4n</a:t>
            </a:r>
            <a:r>
              <a:rPr lang="en" sz="2200" b="0" i="0" u="none" strike="noStrike" cap="none" baseline="30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2 </a:t>
            </a:r>
            <a:r>
              <a:rPr lang="en" sz="22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?</a:t>
            </a:r>
            <a:endParaRPr sz="18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2631</Words>
  <PresentationFormat>On-screen Show (16:9)</PresentationFormat>
  <Paragraphs>564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Average</vt:lpstr>
      <vt:lpstr>Lato Light</vt:lpstr>
      <vt:lpstr>Assistant ExtraLight</vt:lpstr>
      <vt:lpstr>Inconsolata</vt:lpstr>
      <vt:lpstr>Assistant</vt:lpstr>
      <vt:lpstr>Simple Light</vt:lpstr>
      <vt:lpstr>Simple Light</vt:lpstr>
      <vt:lpstr>Multiplication</vt:lpstr>
      <vt:lpstr>Multiplication</vt:lpstr>
      <vt:lpstr>Multiplication</vt:lpstr>
      <vt:lpstr>Multiplication </vt:lpstr>
      <vt:lpstr>Multiplication</vt:lpstr>
      <vt:lpstr>Multiplication</vt:lpstr>
      <vt:lpstr>Multiplication</vt:lpstr>
      <vt:lpstr>Multiplication</vt:lpstr>
      <vt:lpstr>Do better?  What does “better” mean?</vt:lpstr>
      <vt:lpstr>What does “better” mean?</vt:lpstr>
      <vt:lpstr> What does “better” mean? </vt:lpstr>
      <vt:lpstr> What does “better” mean? </vt:lpstr>
      <vt:lpstr> What does “better” mean? </vt:lpstr>
      <vt:lpstr>Asymptotic Analysis (the high level idea)</vt:lpstr>
      <vt:lpstr> Asymptotic Analysis (the high level idea) </vt:lpstr>
      <vt:lpstr> Asymptotic Analysis (the high level idea) </vt:lpstr>
      <vt:lpstr> Asymptotic Analysis (the high level idea) </vt:lpstr>
      <vt:lpstr> Asymptotic Analysis (the high level idea) </vt:lpstr>
      <vt:lpstr> Asymptotic analysis (the high level idea) </vt:lpstr>
      <vt:lpstr> Asymptotic Analysis (the high level idea) </vt:lpstr>
      <vt:lpstr>Asymptotic Analysis</vt:lpstr>
      <vt:lpstr>A note on runtime analysis</vt:lpstr>
      <vt:lpstr>Big-O Notation</vt:lpstr>
      <vt:lpstr> Big-O Notation </vt:lpstr>
      <vt:lpstr> Big-O Notation </vt:lpstr>
      <vt:lpstr> Big-O Notation </vt:lpstr>
      <vt:lpstr> Big-O Notation </vt:lpstr>
      <vt:lpstr> Big-O Notation </vt:lpstr>
      <vt:lpstr>Proving BIG-O Bounds</vt:lpstr>
      <vt:lpstr> Proving BIG-O Bounds </vt:lpstr>
      <vt:lpstr> Proving BIG-O Bounds </vt:lpstr>
      <vt:lpstr> Disproving BIG-O Bounds </vt:lpstr>
      <vt:lpstr> Disproving BIG-O Bounds </vt:lpstr>
      <vt:lpstr> Disproving BIG-O Bounds </vt:lpstr>
      <vt:lpstr> Disproving BIG-O Bounds </vt:lpstr>
      <vt:lpstr> Disproving BIG-O Bounds </vt:lpstr>
      <vt:lpstr>BIG-O Examples </vt:lpstr>
      <vt:lpstr> BIG-O Examples  </vt:lpstr>
      <vt:lpstr>Big-Ω Notation </vt:lpstr>
      <vt:lpstr>  Big-Ω Notation   </vt:lpstr>
      <vt:lpstr> Big-Ω Notation  </vt:lpstr>
      <vt:lpstr> Big-Ω Notation  </vt:lpstr>
      <vt:lpstr>Big-Ө Notation</vt:lpstr>
      <vt:lpstr>Asymptotic Notation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Multiplication</dc:title>
  <dc:creator>Gaurav</dc:creator>
  <cp:lastModifiedBy>Gaurav</cp:lastModifiedBy>
  <cp:revision>1</cp:revision>
  <dcterms:modified xsi:type="dcterms:W3CDTF">2022-09-01T16:53:04Z</dcterms:modified>
</cp:coreProperties>
</file>