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verage" charset="0"/>
      <p:regular r:id="rId32"/>
    </p:embeddedFont>
    <p:embeddedFont>
      <p:font typeface="Assistant" charset="-79"/>
      <p:regular r:id="rId33"/>
      <p:bold r:id="rId34"/>
    </p:embeddedFont>
    <p:embeddedFont>
      <p:font typeface="Inconsolata" charset="0"/>
      <p:regular r:id="rId35"/>
      <p:bold r:id="rId36"/>
    </p:embeddedFont>
    <p:embeddedFont>
      <p:font typeface="Lato Light" charset="0"/>
      <p:regular r:id="rId37"/>
      <p:bold r:id="rId38"/>
      <p:italic r:id="rId39"/>
      <p:boldItalic r:id="rId40"/>
    </p:embeddedFont>
    <p:embeddedFont>
      <p:font typeface="Assistant ExtraLight" charset="-79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02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77000" y="1193887"/>
            <a:ext cx="7590000" cy="1751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Divide &amp; Conquer</a:t>
            </a:r>
            <a:endParaRPr sz="4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5701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algorithm </a:t>
            </a:r>
            <a:r>
              <a:rPr lang="en" sz="3000" i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design </a:t>
            </a:r>
            <a:r>
              <a:rPr lang="en" sz="3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paradigm</a:t>
            </a:r>
            <a:endParaRPr sz="30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Some Pseudocode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11700" y="1061250"/>
            <a:ext cx="8596500" cy="3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sng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 x, y ):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if (n = 1):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	return x·y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write x as </a:t>
            </a:r>
            <a:r>
              <a:rPr lang="en" sz="22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·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10</a:t>
            </a:r>
            <a:r>
              <a:rPr lang="en" sz="2200" b="0" i="0" u="none" strike="noStrike" cap="none" baseline="30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+</a:t>
            </a:r>
            <a:r>
              <a:rPr lang="en" sz="22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endParaRPr sz="2200" b="1" i="0" u="none" strike="noStrike" cap="none">
              <a:solidFill>
                <a:srgbClr val="F1C23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write y as </a:t>
            </a:r>
            <a:r>
              <a:rPr lang="en" sz="22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·10</a:t>
            </a:r>
            <a:r>
              <a:rPr lang="en" sz="2200" b="0" i="0" u="none" strike="noStrike" cap="none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+</a:t>
            </a:r>
            <a:r>
              <a:rPr lang="en" sz="22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endParaRPr sz="2200" b="1" i="0" u="none" strike="noStrike" cap="none">
              <a:solidFill>
                <a:srgbClr val="F1C23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ac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 sz="22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ad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 sz="22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bc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 sz="22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bd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 sz="22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6269850" y="1213650"/>
            <a:ext cx="25623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making an assumption that n is a power of 2 just to make the pseudocode simpler</a:t>
            </a:r>
            <a:endParaRPr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3112500" y="1523825"/>
            <a:ext cx="2755800" cy="5511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Base case</a:t>
            </a:r>
            <a: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: we can just reference some memorized 1-digit multiplication tables</a:t>
            </a:r>
            <a:endParaRPr sz="12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7" name="Google Shape;177;p22"/>
          <p:cNvCxnSpPr>
            <a:stCxn id="176" idx="1"/>
          </p:cNvCxnSpPr>
          <p:nvPr/>
        </p:nvCxnSpPr>
        <p:spPr>
          <a:xfrm flipH="1">
            <a:off x="2787300" y="1799375"/>
            <a:ext cx="325200" cy="94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22"/>
          <p:cNvSpPr/>
          <p:nvPr/>
        </p:nvSpPr>
        <p:spPr>
          <a:xfrm>
            <a:off x="2771875" y="1105775"/>
            <a:ext cx="1763100" cy="2433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x &amp; y are n-digit numbers</a:t>
            </a:r>
            <a:endParaRPr sz="12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4054925" y="2423100"/>
            <a:ext cx="1546200" cy="4368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a, b, c, &amp; d  are </a:t>
            </a:r>
            <a:b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(n/2)-digit numbers</a:t>
            </a:r>
            <a:endParaRPr sz="12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80" name="Google Shape;180;p22"/>
          <p:cNvGrpSpPr/>
          <p:nvPr/>
        </p:nvGrpSpPr>
        <p:grpSpPr>
          <a:xfrm>
            <a:off x="3419700" y="3288346"/>
            <a:ext cx="2467800" cy="966900"/>
            <a:chOff x="3495900" y="3194075"/>
            <a:chExt cx="2467800" cy="966900"/>
          </a:xfrm>
        </p:grpSpPr>
        <p:sp>
          <p:nvSpPr>
            <p:cNvPr id="181" name="Google Shape;181;p22"/>
            <p:cNvSpPr/>
            <p:nvPr/>
          </p:nvSpPr>
          <p:spPr>
            <a:xfrm>
              <a:off x="4417500" y="3383975"/>
              <a:ext cx="1546200" cy="604200"/>
            </a:xfrm>
            <a:prstGeom prst="roundRect">
              <a:avLst>
                <a:gd name="adj" fmla="val 32789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i="0" u="none" strike="noStrike" cap="none">
                  <a:solidFill>
                    <a:srgbClr val="980000"/>
                  </a:solidFill>
                  <a:latin typeface="Average"/>
                  <a:ea typeface="Average"/>
                  <a:cs typeface="Average"/>
                  <a:sym typeface="Average"/>
                </a:rPr>
                <a:t>These are </a:t>
              </a:r>
              <a:r>
                <a:rPr lang="en" b="1" i="0" u="none" strike="noStrike" cap="none">
                  <a:solidFill>
                    <a:srgbClr val="980000"/>
                  </a:solidFill>
                  <a:latin typeface="Average"/>
                  <a:ea typeface="Average"/>
                  <a:cs typeface="Average"/>
                  <a:sym typeface="Average"/>
                </a:rPr>
                <a:t>recursive</a:t>
              </a:r>
              <a:r>
                <a:rPr lang="en" i="0" u="none" strike="noStrike" cap="none">
                  <a:solidFill>
                    <a:srgbClr val="980000"/>
                  </a:solidFill>
                  <a:latin typeface="Average"/>
                  <a:ea typeface="Average"/>
                  <a:cs typeface="Average"/>
                  <a:sym typeface="Average"/>
                </a:rPr>
                <a:t> calls that provide subproblem answers</a:t>
              </a:r>
              <a:endParaRPr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82" name="Google Shape;182;p22"/>
            <p:cNvCxnSpPr/>
            <p:nvPr/>
          </p:nvCxnSpPr>
          <p:spPr>
            <a:xfrm rot="10800000">
              <a:off x="3495900" y="3194075"/>
              <a:ext cx="921600" cy="492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3" name="Google Shape;183;p22"/>
            <p:cNvCxnSpPr/>
            <p:nvPr/>
          </p:nvCxnSpPr>
          <p:spPr>
            <a:xfrm rot="10800000">
              <a:off x="3524100" y="3510575"/>
              <a:ext cx="893400" cy="175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 flipH="1">
              <a:off x="3510000" y="3686075"/>
              <a:ext cx="907500" cy="1677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5" name="Google Shape;185;p22"/>
            <p:cNvCxnSpPr/>
            <p:nvPr/>
          </p:nvCxnSpPr>
          <p:spPr>
            <a:xfrm flipH="1">
              <a:off x="3538800" y="3686075"/>
              <a:ext cx="878700" cy="4749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86" name="Google Shape;1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Some Pseudocode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11700" y="1061250"/>
            <a:ext cx="8596500" cy="3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sng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 x, y ):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if (n = 1):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	return x·y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write x as </a:t>
            </a:r>
            <a:r>
              <a:rPr lang="en" sz="22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·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10</a:t>
            </a:r>
            <a:r>
              <a:rPr lang="en" sz="2200" b="0" i="0" u="none" strike="noStrike" cap="none" baseline="30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+</a:t>
            </a:r>
            <a:r>
              <a:rPr lang="en" sz="22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endParaRPr sz="2200" b="1" i="0" u="none" strike="noStrike" cap="none">
              <a:solidFill>
                <a:srgbClr val="F1C23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write y as </a:t>
            </a:r>
            <a:r>
              <a:rPr lang="en" sz="22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·10</a:t>
            </a:r>
            <a:r>
              <a:rPr lang="en" sz="2200" b="0" i="0" u="none" strike="noStrike" cap="none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+</a:t>
            </a:r>
            <a:r>
              <a:rPr lang="en" sz="22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endParaRPr sz="2200" b="1" i="0" u="none" strike="noStrike" cap="none">
              <a:solidFill>
                <a:srgbClr val="F1C23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ac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 sz="22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ad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 sz="22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bc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 sz="22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bd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 sz="22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return ac·10</a:t>
            </a:r>
            <a:r>
              <a:rPr lang="en" sz="2200" b="0" i="0" u="none" strike="noStrike" cap="none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+ (ad + bc)·10</a:t>
            </a:r>
            <a:r>
              <a:rPr lang="en" sz="2200" b="0" i="0" u="none" strike="noStrike" cap="none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+ bd 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269850" y="1213650"/>
            <a:ext cx="25623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making an assumption that n is a power of 2 just to make the pseudocode simpler</a:t>
            </a:r>
            <a:endParaRPr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3112500" y="1523825"/>
            <a:ext cx="2755800" cy="5511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Base case</a:t>
            </a:r>
            <a:r>
              <a:rPr lang="en" sz="12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: we can just reference some memorized 1-digit multiplication tables</a:t>
            </a:r>
            <a:endParaRPr sz="12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95" name="Google Shape;195;p23"/>
          <p:cNvCxnSpPr>
            <a:stCxn id="194" idx="1"/>
          </p:cNvCxnSpPr>
          <p:nvPr/>
        </p:nvCxnSpPr>
        <p:spPr>
          <a:xfrm flipH="1">
            <a:off x="2787300" y="1799375"/>
            <a:ext cx="325200" cy="94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6" name="Google Shape;196;p23"/>
          <p:cNvSpPr/>
          <p:nvPr/>
        </p:nvSpPr>
        <p:spPr>
          <a:xfrm>
            <a:off x="2771875" y="1105775"/>
            <a:ext cx="1763100" cy="2433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x &amp; y are n-digit numbers</a:t>
            </a:r>
            <a:endParaRPr sz="12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4054925" y="2423100"/>
            <a:ext cx="1546200" cy="4368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a, b, c, &amp; d  are </a:t>
            </a:r>
            <a:br>
              <a:rPr lang="en" sz="12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2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(n/2)-digit numbers</a:t>
            </a:r>
            <a:endParaRPr sz="12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98" name="Google Shape;198;p23"/>
          <p:cNvGrpSpPr/>
          <p:nvPr/>
        </p:nvGrpSpPr>
        <p:grpSpPr>
          <a:xfrm>
            <a:off x="3419700" y="3288346"/>
            <a:ext cx="2467800" cy="966900"/>
            <a:chOff x="3495900" y="3194075"/>
            <a:chExt cx="2467800" cy="966900"/>
          </a:xfrm>
        </p:grpSpPr>
        <p:sp>
          <p:nvSpPr>
            <p:cNvPr id="199" name="Google Shape;199;p23"/>
            <p:cNvSpPr/>
            <p:nvPr/>
          </p:nvSpPr>
          <p:spPr>
            <a:xfrm>
              <a:off x="4417500" y="3383975"/>
              <a:ext cx="1546200" cy="604200"/>
            </a:xfrm>
            <a:prstGeom prst="roundRect">
              <a:avLst>
                <a:gd name="adj" fmla="val 32789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980000"/>
                  </a:solidFill>
                  <a:latin typeface="Assistant"/>
                  <a:ea typeface="Assistant"/>
                  <a:cs typeface="Assistant"/>
                  <a:sym typeface="Assistant"/>
                </a:rPr>
                <a:t>These are </a:t>
              </a:r>
              <a:r>
                <a:rPr lang="en" sz="1200" b="1" i="0" u="none" strike="noStrike" cap="none">
                  <a:solidFill>
                    <a:srgbClr val="980000"/>
                  </a:solidFill>
                  <a:latin typeface="Assistant"/>
                  <a:ea typeface="Assistant"/>
                  <a:cs typeface="Assistant"/>
                  <a:sym typeface="Assistant"/>
                </a:rPr>
                <a:t>recursive</a:t>
              </a:r>
              <a:r>
                <a:rPr lang="en" sz="1200" b="0" i="0" u="none" strike="noStrike" cap="none">
                  <a:solidFill>
                    <a:srgbClr val="980000"/>
                  </a:solidFill>
                  <a:latin typeface="Assistant"/>
                  <a:ea typeface="Assistant"/>
                  <a:cs typeface="Assistant"/>
                  <a:sym typeface="Assistant"/>
                </a:rPr>
                <a:t> calls that provide subproblem answers</a:t>
              </a:r>
              <a:endParaRPr sz="12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00" name="Google Shape;200;p23"/>
            <p:cNvCxnSpPr/>
            <p:nvPr/>
          </p:nvCxnSpPr>
          <p:spPr>
            <a:xfrm rot="10800000">
              <a:off x="3495900" y="3194075"/>
              <a:ext cx="921600" cy="492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1" name="Google Shape;201;p23"/>
            <p:cNvCxnSpPr/>
            <p:nvPr/>
          </p:nvCxnSpPr>
          <p:spPr>
            <a:xfrm rot="10800000">
              <a:off x="3524100" y="3510575"/>
              <a:ext cx="893400" cy="175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2" name="Google Shape;202;p23"/>
            <p:cNvCxnSpPr/>
            <p:nvPr/>
          </p:nvCxnSpPr>
          <p:spPr>
            <a:xfrm flipH="1">
              <a:off x="3510000" y="3686075"/>
              <a:ext cx="907500" cy="1677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3" name="Google Shape;203;p23"/>
            <p:cNvCxnSpPr/>
            <p:nvPr/>
          </p:nvCxnSpPr>
          <p:spPr>
            <a:xfrm flipH="1">
              <a:off x="3538800" y="3686075"/>
              <a:ext cx="878700" cy="4749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04" name="Google Shape;204;p23"/>
          <p:cNvSpPr/>
          <p:nvPr/>
        </p:nvSpPr>
        <p:spPr>
          <a:xfrm>
            <a:off x="5929225" y="4468250"/>
            <a:ext cx="2794500" cy="3228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Add them up to get our overall answer</a:t>
            </a:r>
            <a:endParaRPr sz="12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Efficiency of the algorithm? </a:t>
            </a:r>
            <a:endParaRPr sz="3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4294967295"/>
          </p:nvPr>
        </p:nvSpPr>
        <p:spPr>
          <a:xfrm>
            <a:off x="311700" y="1095650"/>
            <a:ext cx="8365200" cy="16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Start small: 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if we’re multiplying two 4-digit numbers, how many 1-digit multiplications does the algorithm perform?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other words, how many times do we reach the base case where we actually perform a “multiplication” (a.k.a. a table lookup)?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This at least lower bounds the number of operations needed overall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Efficiency of the algorithm? 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4294967295"/>
          </p:nvPr>
        </p:nvSpPr>
        <p:spPr>
          <a:xfrm>
            <a:off x="311700" y="714650"/>
            <a:ext cx="8365200" cy="16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Let’s start small: 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if we’re multiplying two 4-digit numbers, how many 1-digit multiplications does the algorithm perform?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other words, how many times do we reach the base case where we actually perform a “multiplication” (a.k.a. a table lookup)?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This at least lower bounds the number of operations needed overall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19" name="Google Shape;219;p25"/>
          <p:cNvGrpSpPr/>
          <p:nvPr/>
        </p:nvGrpSpPr>
        <p:grpSpPr>
          <a:xfrm>
            <a:off x="1706667" y="2863625"/>
            <a:ext cx="5730662" cy="2079488"/>
            <a:chOff x="926967" y="2863625"/>
            <a:chExt cx="5730662" cy="2079488"/>
          </a:xfrm>
        </p:grpSpPr>
        <p:sp>
          <p:nvSpPr>
            <p:cNvPr id="220" name="Google Shape;220;p25"/>
            <p:cNvSpPr/>
            <p:nvPr/>
          </p:nvSpPr>
          <p:spPr>
            <a:xfrm>
              <a:off x="3085119" y="2863625"/>
              <a:ext cx="1551900" cy="319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4 digit</a:t>
              </a:r>
              <a:endParaRPr sz="14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2199075" y="3368025"/>
              <a:ext cx="666000" cy="2907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2 digit</a:t>
              </a:r>
              <a:endParaRPr sz="12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22" name="Google Shape;222;p25"/>
            <p:cNvCxnSpPr>
              <a:stCxn id="220" idx="2"/>
              <a:endCxn id="221" idx="0"/>
            </p:cNvCxnSpPr>
            <p:nvPr/>
          </p:nvCxnSpPr>
          <p:spPr>
            <a:xfrm flipH="1">
              <a:off x="2532069" y="3183425"/>
              <a:ext cx="1329000" cy="184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25"/>
            <p:cNvCxnSpPr>
              <a:stCxn id="220" idx="2"/>
              <a:endCxn id="224" idx="0"/>
            </p:cNvCxnSpPr>
            <p:nvPr/>
          </p:nvCxnSpPr>
          <p:spPr>
            <a:xfrm flipH="1">
              <a:off x="3417969" y="3183425"/>
              <a:ext cx="443100" cy="184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5" name="Google Shape;225;p25"/>
            <p:cNvSpPr/>
            <p:nvPr/>
          </p:nvSpPr>
          <p:spPr>
            <a:xfrm>
              <a:off x="3971075" y="3368025"/>
              <a:ext cx="666000" cy="2907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2 digit</a:t>
              </a:r>
              <a:endParaRPr sz="12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857067" y="3368025"/>
              <a:ext cx="666000" cy="2907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2 digit</a:t>
              </a:r>
              <a:endParaRPr sz="12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27" name="Google Shape;227;p25"/>
            <p:cNvCxnSpPr>
              <a:stCxn id="220" idx="2"/>
              <a:endCxn id="225" idx="0"/>
            </p:cNvCxnSpPr>
            <p:nvPr/>
          </p:nvCxnSpPr>
          <p:spPr>
            <a:xfrm>
              <a:off x="3861069" y="3183425"/>
              <a:ext cx="443100" cy="18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25"/>
            <p:cNvCxnSpPr>
              <a:stCxn id="220" idx="2"/>
              <a:endCxn id="226" idx="0"/>
            </p:cNvCxnSpPr>
            <p:nvPr/>
          </p:nvCxnSpPr>
          <p:spPr>
            <a:xfrm>
              <a:off x="3861069" y="3183425"/>
              <a:ext cx="1329000" cy="18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" name="Google Shape;229;p25"/>
            <p:cNvSpPr/>
            <p:nvPr/>
          </p:nvSpPr>
          <p:spPr>
            <a:xfrm>
              <a:off x="1150200" y="3627225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926967" y="4010175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31" name="Google Shape;231;p25"/>
            <p:cNvCxnSpPr>
              <a:stCxn id="221" idx="2"/>
              <a:endCxn id="229" idx="3"/>
            </p:cNvCxnSpPr>
            <p:nvPr/>
          </p:nvCxnSpPr>
          <p:spPr>
            <a:xfrm flipH="1">
              <a:off x="1602975" y="3658725"/>
              <a:ext cx="929100" cy="113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25"/>
            <p:cNvCxnSpPr>
              <a:stCxn id="221" idx="2"/>
              <a:endCxn id="230" idx="3"/>
            </p:cNvCxnSpPr>
            <p:nvPr/>
          </p:nvCxnSpPr>
          <p:spPr>
            <a:xfrm flipH="1">
              <a:off x="1379775" y="3658725"/>
              <a:ext cx="1152300" cy="496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25"/>
            <p:cNvSpPr/>
            <p:nvPr/>
          </p:nvSpPr>
          <p:spPr>
            <a:xfrm>
              <a:off x="1267144" y="4361625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841186" y="4203100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35" name="Google Shape;235;p25"/>
            <p:cNvCxnSpPr>
              <a:stCxn id="221" idx="2"/>
              <a:endCxn id="233" idx="0"/>
            </p:cNvCxnSpPr>
            <p:nvPr/>
          </p:nvCxnSpPr>
          <p:spPr>
            <a:xfrm flipH="1">
              <a:off x="1493475" y="3658725"/>
              <a:ext cx="1038600" cy="70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25"/>
            <p:cNvCxnSpPr>
              <a:stCxn id="221" idx="2"/>
              <a:endCxn id="234" idx="0"/>
            </p:cNvCxnSpPr>
            <p:nvPr/>
          </p:nvCxnSpPr>
          <p:spPr>
            <a:xfrm flipH="1">
              <a:off x="2067675" y="3658725"/>
              <a:ext cx="464400" cy="54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4" name="Google Shape;224;p25"/>
            <p:cNvSpPr/>
            <p:nvPr/>
          </p:nvSpPr>
          <p:spPr>
            <a:xfrm>
              <a:off x="3085087" y="3368013"/>
              <a:ext cx="666000" cy="2907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2 digit</a:t>
              </a:r>
              <a:endParaRPr sz="1200" b="0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2455863" y="3938013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2455879" y="4514013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39" name="Google Shape;239;p25"/>
            <p:cNvCxnSpPr>
              <a:stCxn id="224" idx="2"/>
              <a:endCxn id="237" idx="0"/>
            </p:cNvCxnSpPr>
            <p:nvPr/>
          </p:nvCxnSpPr>
          <p:spPr>
            <a:xfrm flipH="1">
              <a:off x="2682187" y="3658713"/>
              <a:ext cx="735900" cy="279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0" name="Google Shape;240;p25"/>
            <p:cNvCxnSpPr>
              <a:stCxn id="224" idx="2"/>
              <a:endCxn id="238" idx="0"/>
            </p:cNvCxnSpPr>
            <p:nvPr/>
          </p:nvCxnSpPr>
          <p:spPr>
            <a:xfrm flipH="1">
              <a:off x="2682187" y="3658713"/>
              <a:ext cx="735900" cy="85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1" name="Google Shape;241;p25"/>
            <p:cNvSpPr/>
            <p:nvPr/>
          </p:nvSpPr>
          <p:spPr>
            <a:xfrm>
              <a:off x="2938082" y="4652413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3298373" y="4269413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43" name="Google Shape;243;p25"/>
            <p:cNvCxnSpPr>
              <a:stCxn id="224" idx="2"/>
              <a:endCxn id="241" idx="0"/>
            </p:cNvCxnSpPr>
            <p:nvPr/>
          </p:nvCxnSpPr>
          <p:spPr>
            <a:xfrm flipH="1">
              <a:off x="3164287" y="3658713"/>
              <a:ext cx="253800" cy="99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25"/>
            <p:cNvCxnSpPr>
              <a:stCxn id="224" idx="2"/>
              <a:endCxn id="242" idx="0"/>
            </p:cNvCxnSpPr>
            <p:nvPr/>
          </p:nvCxnSpPr>
          <p:spPr>
            <a:xfrm>
              <a:off x="3418087" y="3658713"/>
              <a:ext cx="106500" cy="6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5" name="Google Shape;245;p25"/>
            <p:cNvSpPr/>
            <p:nvPr/>
          </p:nvSpPr>
          <p:spPr>
            <a:xfrm>
              <a:off x="3940662" y="4269413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4234679" y="4652413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47" name="Google Shape;247;p25"/>
            <p:cNvCxnSpPr>
              <a:stCxn id="225" idx="2"/>
              <a:endCxn id="246" idx="0"/>
            </p:cNvCxnSpPr>
            <p:nvPr/>
          </p:nvCxnSpPr>
          <p:spPr>
            <a:xfrm>
              <a:off x="4304075" y="3658725"/>
              <a:ext cx="156900" cy="993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8" name="Google Shape;248;p25"/>
            <p:cNvSpPr/>
            <p:nvPr/>
          </p:nvSpPr>
          <p:spPr>
            <a:xfrm>
              <a:off x="4755571" y="4514034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755573" y="3941013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50" name="Google Shape;250;p25"/>
            <p:cNvCxnSpPr>
              <a:stCxn id="225" idx="2"/>
              <a:endCxn id="248" idx="0"/>
            </p:cNvCxnSpPr>
            <p:nvPr/>
          </p:nvCxnSpPr>
          <p:spPr>
            <a:xfrm>
              <a:off x="4304075" y="3658725"/>
              <a:ext cx="677700" cy="8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25"/>
            <p:cNvCxnSpPr>
              <a:stCxn id="225" idx="2"/>
              <a:endCxn id="249" idx="0"/>
            </p:cNvCxnSpPr>
            <p:nvPr/>
          </p:nvCxnSpPr>
          <p:spPr>
            <a:xfrm>
              <a:off x="4304075" y="3658725"/>
              <a:ext cx="677700" cy="28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25"/>
            <p:cNvCxnSpPr>
              <a:stCxn id="225" idx="2"/>
              <a:endCxn id="245" idx="0"/>
            </p:cNvCxnSpPr>
            <p:nvPr/>
          </p:nvCxnSpPr>
          <p:spPr>
            <a:xfrm flipH="1">
              <a:off x="4166975" y="3658725"/>
              <a:ext cx="137100" cy="610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3" name="Google Shape;253;p25"/>
            <p:cNvSpPr/>
            <p:nvPr/>
          </p:nvSpPr>
          <p:spPr>
            <a:xfrm>
              <a:off x="5403674" y="4203088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5946304" y="4361613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55" name="Google Shape;255;p25"/>
            <p:cNvCxnSpPr>
              <a:stCxn id="226" idx="2"/>
              <a:endCxn id="254" idx="0"/>
            </p:cNvCxnSpPr>
            <p:nvPr/>
          </p:nvCxnSpPr>
          <p:spPr>
            <a:xfrm>
              <a:off x="5190067" y="3658725"/>
              <a:ext cx="982500" cy="702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6" name="Google Shape;256;p25"/>
            <p:cNvSpPr/>
            <p:nvPr/>
          </p:nvSpPr>
          <p:spPr>
            <a:xfrm>
              <a:off x="6204929" y="4010184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066423" y="3627213"/>
              <a:ext cx="452700" cy="290700"/>
            </a:xfrm>
            <a:prstGeom prst="roundRect">
              <a:avLst>
                <a:gd name="adj" fmla="val 50000"/>
              </a:avLst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 digit</a:t>
              </a:r>
              <a:endParaRPr sz="1100" b="0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258" name="Google Shape;258;p25"/>
            <p:cNvCxnSpPr>
              <a:stCxn id="226" idx="2"/>
              <a:endCxn id="256" idx="1"/>
            </p:cNvCxnSpPr>
            <p:nvPr/>
          </p:nvCxnSpPr>
          <p:spPr>
            <a:xfrm>
              <a:off x="5190067" y="3658725"/>
              <a:ext cx="1014900" cy="49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25"/>
            <p:cNvCxnSpPr>
              <a:stCxn id="226" idx="2"/>
              <a:endCxn id="257" idx="1"/>
            </p:cNvCxnSpPr>
            <p:nvPr/>
          </p:nvCxnSpPr>
          <p:spPr>
            <a:xfrm>
              <a:off x="5190067" y="3658725"/>
              <a:ext cx="876300" cy="1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25"/>
            <p:cNvCxnSpPr>
              <a:stCxn id="226" idx="2"/>
              <a:endCxn id="253" idx="0"/>
            </p:cNvCxnSpPr>
            <p:nvPr/>
          </p:nvCxnSpPr>
          <p:spPr>
            <a:xfrm>
              <a:off x="5190067" y="3658725"/>
              <a:ext cx="440100" cy="544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1" name="Google Shape;261;p25"/>
          <p:cNvSpPr txBox="1"/>
          <p:nvPr/>
        </p:nvSpPr>
        <p:spPr>
          <a:xfrm>
            <a:off x="7509625" y="4336775"/>
            <a:ext cx="139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Sixteen 1-digit multiplications</a:t>
            </a:r>
            <a:endParaRPr sz="13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311700" y="2899775"/>
            <a:ext cx="22083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/>
            </a:r>
            <a:br>
              <a:rPr lang="en" sz="20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Recursion Tree</a:t>
            </a:r>
            <a:endParaRPr sz="20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Efficiency of the algorithm? 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9" name="Google Shape;269;p26"/>
          <p:cNvSpPr txBox="1">
            <a:spLocks noGrp="1"/>
          </p:cNvSpPr>
          <p:nvPr>
            <p:ph type="body" idx="4294967295"/>
          </p:nvPr>
        </p:nvSpPr>
        <p:spPr>
          <a:xfrm>
            <a:off x="311700" y="1095650"/>
            <a:ext cx="8365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Let’s generalize: 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if we’re multiplying two n-digit numbers, how many 1-digit multiplications does the algorithm perform?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1763750" y="23839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910425" y="29153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72" name="Google Shape;272;p26"/>
          <p:cNvCxnSpPr>
            <a:stCxn id="270" idx="2"/>
            <a:endCxn id="271" idx="0"/>
          </p:cNvCxnSpPr>
          <p:nvPr/>
        </p:nvCxnSpPr>
        <p:spPr>
          <a:xfrm flipH="1">
            <a:off x="1178000" y="2703797"/>
            <a:ext cx="1067700" cy="21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73" name="Google Shape;273;p26"/>
          <p:cNvCxnSpPr>
            <a:stCxn id="270" idx="2"/>
            <a:endCxn id="274" idx="0"/>
          </p:cNvCxnSpPr>
          <p:nvPr/>
        </p:nvCxnSpPr>
        <p:spPr>
          <a:xfrm flipH="1">
            <a:off x="1889900" y="2703797"/>
            <a:ext cx="355800" cy="21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5" name="Google Shape;275;p26"/>
          <p:cNvSpPr/>
          <p:nvPr/>
        </p:nvSpPr>
        <p:spPr>
          <a:xfrm>
            <a:off x="2334190" y="29153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3046067" y="29153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77" name="Google Shape;277;p26"/>
          <p:cNvCxnSpPr>
            <a:stCxn id="270" idx="2"/>
            <a:endCxn id="275" idx="0"/>
          </p:cNvCxnSpPr>
          <p:nvPr/>
        </p:nvCxnSpPr>
        <p:spPr>
          <a:xfrm>
            <a:off x="2245700" y="2703797"/>
            <a:ext cx="3558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78" name="Google Shape;278;p26"/>
          <p:cNvCxnSpPr>
            <a:stCxn id="270" idx="2"/>
            <a:endCxn id="276" idx="0"/>
          </p:cNvCxnSpPr>
          <p:nvPr/>
        </p:nvCxnSpPr>
        <p:spPr>
          <a:xfrm>
            <a:off x="2245700" y="2703797"/>
            <a:ext cx="10677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4" name="Google Shape;274;p26"/>
          <p:cNvSpPr/>
          <p:nvPr/>
        </p:nvSpPr>
        <p:spPr>
          <a:xfrm>
            <a:off x="1622318" y="2915291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506473" y="37413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887874" y="3741346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1269292" y="37413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1650693" y="37413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2497194" y="37413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2878596" y="37413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3260013" y="374138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3641415" y="37413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2073946" y="374133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877827" y="45716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176486" y="45716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1475158" y="45717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1773818" y="45716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2106409" y="45716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275984" y="45716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574657" y="45716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3635817" y="45716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3934476" y="45716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2735315" y="45716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3033974" y="45716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3332646" y="45716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2432123" y="45717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2073946" y="4147165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2073946" y="3323398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1197348" y="1953400"/>
            <a:ext cx="20967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Recursion Tree</a:t>
            </a:r>
            <a:endParaRPr sz="200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4375575" y="230440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Level 0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1 problem of size n</a:t>
            </a:r>
            <a:endParaRPr sz="18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4375575" y="283615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Level 1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4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problems of size n/2</a:t>
            </a:r>
            <a:endParaRPr sz="18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4375575" y="3672025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Level t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4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problems of size n/2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endParaRPr sz="1800" b="0" i="0" u="none" strike="noStrike" cap="none" baseline="30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4375575" y="4499588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Level log</a:t>
            </a:r>
            <a:r>
              <a:rPr lang="en" sz="1800" b="1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____ problems of size 1</a:t>
            </a:r>
            <a:endParaRPr sz="1800" b="0" i="0" u="none" strike="noStrike" cap="none" baseline="30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8" name="Google Shape;3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Efficiency of the algorithm? 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4" name="Google Shape;314;p27"/>
          <p:cNvSpPr txBox="1">
            <a:spLocks noGrp="1"/>
          </p:cNvSpPr>
          <p:nvPr>
            <p:ph type="body" idx="4294967295"/>
          </p:nvPr>
        </p:nvSpPr>
        <p:spPr>
          <a:xfrm>
            <a:off x="311700" y="1095650"/>
            <a:ext cx="8365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Let’s generalize: 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if we’re multiplying two n-digit numbers, how many 1-digit multiplications does the algorithm perform?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1763750" y="23839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910425" y="29153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17" name="Google Shape;317;p27"/>
          <p:cNvCxnSpPr>
            <a:stCxn id="315" idx="2"/>
            <a:endCxn id="316" idx="0"/>
          </p:cNvCxnSpPr>
          <p:nvPr/>
        </p:nvCxnSpPr>
        <p:spPr>
          <a:xfrm flipH="1">
            <a:off x="1178000" y="2703797"/>
            <a:ext cx="1067700" cy="21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18" name="Google Shape;318;p27"/>
          <p:cNvCxnSpPr>
            <a:stCxn id="315" idx="2"/>
            <a:endCxn id="319" idx="0"/>
          </p:cNvCxnSpPr>
          <p:nvPr/>
        </p:nvCxnSpPr>
        <p:spPr>
          <a:xfrm flipH="1">
            <a:off x="1889900" y="2703797"/>
            <a:ext cx="355800" cy="21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20" name="Google Shape;320;p27"/>
          <p:cNvSpPr/>
          <p:nvPr/>
        </p:nvSpPr>
        <p:spPr>
          <a:xfrm>
            <a:off x="2334190" y="29153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3046067" y="29153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22" name="Google Shape;322;p27"/>
          <p:cNvCxnSpPr>
            <a:stCxn id="315" idx="2"/>
            <a:endCxn id="320" idx="0"/>
          </p:cNvCxnSpPr>
          <p:nvPr/>
        </p:nvCxnSpPr>
        <p:spPr>
          <a:xfrm>
            <a:off x="2245700" y="2703797"/>
            <a:ext cx="3558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23" name="Google Shape;323;p27"/>
          <p:cNvCxnSpPr>
            <a:stCxn id="315" idx="2"/>
            <a:endCxn id="321" idx="0"/>
          </p:cNvCxnSpPr>
          <p:nvPr/>
        </p:nvCxnSpPr>
        <p:spPr>
          <a:xfrm>
            <a:off x="2245700" y="2703797"/>
            <a:ext cx="10677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19" name="Google Shape;319;p27"/>
          <p:cNvSpPr/>
          <p:nvPr/>
        </p:nvSpPr>
        <p:spPr>
          <a:xfrm>
            <a:off x="1622318" y="2915291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506473" y="37413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887874" y="3741346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1269292" y="37413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1650693" y="37413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2497194" y="37413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2878596" y="37413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3260013" y="374138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3641415" y="37413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2073946" y="374133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877827" y="45716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1176486" y="45716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1475158" y="45717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1773818" y="45716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2106409" y="45716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275984" y="45716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574657" y="45716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3635817" y="45716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3934476" y="45716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2735315" y="45716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3033974" y="45716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3332646" y="45716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2432123" y="45717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2073946" y="4147165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2073946" y="3323398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1197348" y="1953400"/>
            <a:ext cx="20967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Recursion Tree</a:t>
            </a:r>
            <a:endParaRPr sz="20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4375575" y="230440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Level 0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1 problem of size n</a:t>
            </a:r>
            <a:endParaRPr sz="18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4375575" y="283615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Level 1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4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problems of size n/2</a:t>
            </a:r>
            <a:endParaRPr sz="18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4375575" y="3672025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Level t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4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problems of size n/2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endParaRPr sz="1800" b="0" i="0" u="none" strike="noStrike" cap="none" baseline="30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4375575" y="4499588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Level log</a:t>
            </a:r>
            <a:r>
              <a:rPr lang="en" sz="1800" b="1" i="0" u="none" strike="noStrike" cap="none" baseline="-25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800" b="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____ problems of size 1</a:t>
            </a:r>
            <a:endParaRPr sz="1800" b="0" i="0" u="none" strike="noStrike" cap="none" baseline="30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7462525" y="2304400"/>
            <a:ext cx="1482000" cy="21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log</a:t>
            </a:r>
            <a:r>
              <a:rPr lang="en" sz="1500" b="1" i="0" u="none" strike="noStrike" cap="none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 levels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(you need to cut n in half log</a:t>
            </a:r>
            <a:r>
              <a:rPr lang="en" sz="1300" b="0" i="0" u="none" strike="noStrike" cap="none" baseline="-25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 times to get to size 1)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# of problems on last level (size 1)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</a:t>
            </a:r>
            <a:r>
              <a:rPr lang="en" sz="15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4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7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8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</a:t>
            </a:r>
            <a:r>
              <a:rPr lang="en" sz="19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6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4</a:t>
            </a:r>
            <a:r>
              <a:rPr lang="en" sz="16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</a:t>
            </a: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8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8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5605123" y="4386900"/>
            <a:ext cx="426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9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9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5" name="Google Shape;35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Efficiency of the algorithm? 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2600400" y="1175350"/>
            <a:ext cx="3943200" cy="216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 sz="230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unning time of this Divide-and-Conquer multiplication algorithm </a:t>
            </a:r>
            <a:br>
              <a:rPr lang="en" sz="230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300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is </a:t>
            </a:r>
            <a:r>
              <a:rPr lang="en" sz="23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at least O(n</a:t>
            </a:r>
            <a:r>
              <a:rPr lang="en" sz="2300" b="1" i="0" u="none" strike="noStrike" cap="none" baseline="30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300" b="1" i="0" u="none" strike="noStrike" cap="non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30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2811900" y="2888913"/>
            <a:ext cx="3520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We know there are already n</a:t>
            </a:r>
            <a:r>
              <a:rPr lang="en" sz="18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multiplications happening at the bottom level of the recursion tree, so that’s why we say “at least” O(n</a:t>
            </a:r>
            <a:r>
              <a:rPr lang="en" sz="1800" b="0" i="0" u="none" strike="noStrike" cap="none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 b="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800" b="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3" name="Google Shape;36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ctrTitle"/>
          </p:nvPr>
        </p:nvSpPr>
        <p:spPr>
          <a:xfrm>
            <a:off x="777000" y="1304350"/>
            <a:ext cx="7590000" cy="1751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4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KARATSUBA’s INTEGER MULTIPLICATION</a:t>
            </a:r>
            <a:endParaRPr sz="3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9" name="Google Shape;369;p29"/>
          <p:cNvSpPr txBox="1">
            <a:spLocks noGrp="1"/>
          </p:cNvSpPr>
          <p:nvPr>
            <p:ph type="subTitle" idx="1"/>
          </p:nvPr>
        </p:nvSpPr>
        <p:spPr>
          <a:xfrm>
            <a:off x="311700" y="3267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Three subproblems instead of four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Choose Subproblems Wisely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76" name="Google Shape;376;p30"/>
          <p:cNvGrpSpPr/>
          <p:nvPr/>
        </p:nvGrpSpPr>
        <p:grpSpPr>
          <a:xfrm>
            <a:off x="1903382" y="2330238"/>
            <a:ext cx="5412757" cy="532330"/>
            <a:chOff x="1087333" y="3360450"/>
            <a:chExt cx="7164469" cy="704700"/>
          </a:xfrm>
        </p:grpSpPr>
        <p:sp>
          <p:nvSpPr>
            <p:cNvPr id="377" name="Google Shape;377;p30"/>
            <p:cNvSpPr/>
            <p:nvPr/>
          </p:nvSpPr>
          <p:spPr>
            <a:xfrm>
              <a:off x="1087333" y="3360450"/>
              <a:ext cx="1028400" cy="704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42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419684" y="3360450"/>
              <a:ext cx="1028400" cy="704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42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4719609" y="3360450"/>
              <a:ext cx="1028400" cy="704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42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7223402" y="3360450"/>
              <a:ext cx="1028400" cy="704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42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30"/>
          <p:cNvSpPr txBox="1"/>
          <p:nvPr/>
        </p:nvSpPr>
        <p:spPr>
          <a:xfrm>
            <a:off x="661350" y="1297350"/>
            <a:ext cx="78213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[</a:t>
            </a:r>
            <a:r>
              <a:rPr lang="en" sz="2700" b="0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2700" b="0" i="0" u="none" strike="noStrike" cap="none" baseline="-250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2700" b="0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2700" b="0" i="0" u="none" strike="noStrike" cap="none" baseline="-250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" sz="14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  <a:r>
              <a:rPr lang="en" sz="2700" b="0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2700" b="0" i="0" u="none" strike="noStrike" cap="none" baseline="-25000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n-1</a:t>
            </a:r>
            <a:r>
              <a:rPr lang="en" sz="2700" b="0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2700" b="0" i="0" u="none" strike="noStrike" cap="none" baseline="-25000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27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] </a:t>
            </a:r>
            <a:r>
              <a:rPr lang="en" sz="23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2700" b="0" i="0" u="none" strike="noStrike" cap="none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7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[</a:t>
            </a:r>
            <a:r>
              <a:rPr lang="en" sz="2700" b="0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 sz="2700" b="0" i="0" u="none" strike="noStrike" cap="none" baseline="-25000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2700" b="0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 sz="2700" b="0" i="0" u="none" strike="noStrike" cap="none" baseline="-25000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" sz="14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  <a:r>
              <a:rPr lang="en" sz="2700" b="0" i="0" u="none" strike="noStrike" cap="none">
                <a:solidFill>
                  <a:srgbClr val="3C78D8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 sz="2700" b="0" i="0" u="none" strike="noStrike" cap="none" baseline="-25000">
                <a:solidFill>
                  <a:srgbClr val="3C78D8"/>
                </a:solidFill>
                <a:latin typeface="Inconsolata"/>
                <a:ea typeface="Inconsolata"/>
                <a:cs typeface="Inconsolata"/>
                <a:sym typeface="Inconsolata"/>
              </a:rPr>
              <a:t>n-1</a:t>
            </a:r>
            <a:r>
              <a:rPr lang="en" sz="2700" b="0" i="0" u="none" strike="noStrike" cap="none">
                <a:solidFill>
                  <a:srgbClr val="3C78D8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 sz="2700" b="0" i="0" u="none" strike="noStrike" cap="none" baseline="-25000">
                <a:solidFill>
                  <a:srgbClr val="3C78D8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27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2700" b="1" i="0" u="none" strike="noStrike" cap="none">
              <a:solidFill>
                <a:srgbClr val="3D85C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= ( </a:t>
            </a:r>
            <a:r>
              <a:rPr lang="en" sz="19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</a:t>
            </a:r>
            <a:r>
              <a:rPr lang="en" sz="19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 x ( </a:t>
            </a:r>
            <a:r>
              <a:rPr lang="en" sz="19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9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= ( </a:t>
            </a:r>
            <a:r>
              <a:rPr lang="en" sz="19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 </a:t>
            </a:r>
            <a:r>
              <a:rPr lang="en" sz="19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19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d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19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 </a:t>
            </a:r>
            <a:r>
              <a:rPr lang="en" sz="19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19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d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9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82" name="Google Shape;382;p30"/>
          <p:cNvSpPr txBox="1">
            <a:spLocks noGrp="1"/>
          </p:cNvSpPr>
          <p:nvPr>
            <p:ph type="body" idx="4294967295"/>
          </p:nvPr>
        </p:nvSpPr>
        <p:spPr>
          <a:xfrm>
            <a:off x="311700" y="3112800"/>
            <a:ext cx="85206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 b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The subproblems we choose to solve just need to provide these quantities:</a:t>
            </a:r>
            <a:endParaRPr sz="1900" b="1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2455175" y="3645000"/>
            <a:ext cx="8487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7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endParaRPr sz="27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3827825" y="3645004"/>
            <a:ext cx="14268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7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27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27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7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5840125" y="3645004"/>
            <a:ext cx="8487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7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/>
          <p:nvPr/>
        </p:nvSpPr>
        <p:spPr>
          <a:xfrm>
            <a:off x="3308064" y="1217125"/>
            <a:ext cx="384900" cy="2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4698421" y="1217130"/>
            <a:ext cx="1012800" cy="2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6862164" y="1217125"/>
            <a:ext cx="384900" cy="2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720450" y="1069700"/>
            <a:ext cx="7703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635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end result = ( </a:t>
            </a:r>
            <a:r>
              <a:rPr lang="en" sz="19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9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19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19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19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19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9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95" name="Google Shape;395;p3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KARATSUBA’S idea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6" name="Google Shape;39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Divide &amp; Conquer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430650" y="2635025"/>
            <a:ext cx="2282700" cy="4974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big problem</a:t>
            </a:r>
            <a:endParaRPr sz="14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604250" y="3419825"/>
            <a:ext cx="16887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 problem</a:t>
            </a:r>
            <a:endParaRPr sz="14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851048" y="3419825"/>
            <a:ext cx="16887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 problem</a:t>
            </a:r>
            <a:endParaRPr sz="14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113125" y="41593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sub-sub problem</a:t>
            </a:r>
            <a:endParaRPr sz="12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378575" y="41593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sub-sub problem</a:t>
            </a:r>
            <a:endParaRPr sz="12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644025" y="41593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sub-sub problem</a:t>
            </a:r>
            <a:endParaRPr sz="12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909475" y="4159325"/>
            <a:ext cx="1121400" cy="452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sub-sub problem</a:t>
            </a:r>
            <a:endParaRPr sz="120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9" name="Google Shape;69;p14"/>
          <p:cNvCxnSpPr>
            <a:stCxn id="62" idx="2"/>
            <a:endCxn id="63" idx="0"/>
          </p:cNvCxnSpPr>
          <p:nvPr/>
        </p:nvCxnSpPr>
        <p:spPr>
          <a:xfrm flipH="1">
            <a:off x="3448500" y="3132425"/>
            <a:ext cx="11235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70" name="Google Shape;70;p14"/>
          <p:cNvCxnSpPr>
            <a:stCxn id="62" idx="2"/>
            <a:endCxn id="64" idx="0"/>
          </p:cNvCxnSpPr>
          <p:nvPr/>
        </p:nvCxnSpPr>
        <p:spPr>
          <a:xfrm>
            <a:off x="4572000" y="3132425"/>
            <a:ext cx="11235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71" name="Google Shape;71;p14"/>
          <p:cNvCxnSpPr>
            <a:stCxn id="63" idx="2"/>
            <a:endCxn id="65" idx="0"/>
          </p:cNvCxnSpPr>
          <p:nvPr/>
        </p:nvCxnSpPr>
        <p:spPr>
          <a:xfrm flipH="1">
            <a:off x="2673700" y="3871925"/>
            <a:ext cx="7749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72" name="Google Shape;72;p14"/>
          <p:cNvCxnSpPr>
            <a:stCxn id="63" idx="2"/>
            <a:endCxn id="66" idx="0"/>
          </p:cNvCxnSpPr>
          <p:nvPr/>
        </p:nvCxnSpPr>
        <p:spPr>
          <a:xfrm>
            <a:off x="3448600" y="3871925"/>
            <a:ext cx="4908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73" name="Google Shape;73;p14"/>
          <p:cNvCxnSpPr>
            <a:stCxn id="64" idx="2"/>
            <a:endCxn id="67" idx="0"/>
          </p:cNvCxnSpPr>
          <p:nvPr/>
        </p:nvCxnSpPr>
        <p:spPr>
          <a:xfrm flipH="1">
            <a:off x="5204598" y="3871925"/>
            <a:ext cx="4908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74" name="Google Shape;74;p14"/>
          <p:cNvCxnSpPr>
            <a:stCxn id="64" idx="2"/>
            <a:endCxn id="68" idx="0"/>
          </p:cNvCxnSpPr>
          <p:nvPr/>
        </p:nvCxnSpPr>
        <p:spPr>
          <a:xfrm>
            <a:off x="5695398" y="3871925"/>
            <a:ext cx="774900" cy="28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667150" y="1169300"/>
            <a:ext cx="24606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break up a problem into smaller subproblems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515900" y="1169300"/>
            <a:ext cx="16887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solve those subproblems </a:t>
            </a:r>
            <a:r>
              <a:rPr lang="en" sz="2000" i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recursively</a:t>
            </a:r>
            <a:endParaRPr sz="2000" i="1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592750" y="1169300"/>
            <a:ext cx="26460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combine the results of those subproblems to get the overall answer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/>
          <p:nvPr/>
        </p:nvSpPr>
        <p:spPr>
          <a:xfrm>
            <a:off x="3308064" y="1217125"/>
            <a:ext cx="384900" cy="2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4698421" y="1217130"/>
            <a:ext cx="1012800" cy="2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6862164" y="1217125"/>
            <a:ext cx="384900" cy="2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720450" y="1069700"/>
            <a:ext cx="7703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635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end result = ( </a:t>
            </a:r>
            <a:r>
              <a:rPr lang="en" sz="19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9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19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19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19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19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9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05" name="Google Shape;405;p3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KARATSUBA’S idea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1043050" y="2479429"/>
            <a:ext cx="14268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7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27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27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7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4457000" y="2479425"/>
            <a:ext cx="38076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(a+b)(c+d) - ac - bd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2414650" y="2479425"/>
            <a:ext cx="21153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is equivalent to</a:t>
            </a:r>
            <a:endParaRPr sz="13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4457000" y="2936625"/>
            <a:ext cx="38076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 (ac + ad + bc + bd) - ac - bd</a:t>
            </a:r>
            <a:endParaRPr sz="14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 ad + bc</a:t>
            </a:r>
            <a:endParaRPr sz="14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3458238" y="1821325"/>
            <a:ext cx="38733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can be recursively computed as usual</a:t>
            </a:r>
            <a:endParaRPr sz="13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1812461" y="1821327"/>
            <a:ext cx="7017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7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endParaRPr sz="27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2777606" y="1821331"/>
            <a:ext cx="7017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7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2505805" y="1821325"/>
            <a:ext cx="2718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&amp;</a:t>
            </a:r>
            <a:endParaRPr sz="13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4" name="Google Shape;41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/>
          <p:nvPr/>
        </p:nvSpPr>
        <p:spPr>
          <a:xfrm>
            <a:off x="3308064" y="1217125"/>
            <a:ext cx="384900" cy="2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4698421" y="1217130"/>
            <a:ext cx="1012800" cy="2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6862164" y="1217125"/>
            <a:ext cx="384900" cy="2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720450" y="1069700"/>
            <a:ext cx="7703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635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end result = ( </a:t>
            </a:r>
            <a:r>
              <a:rPr lang="en" sz="19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9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19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19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19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19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19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19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19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9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KARATSUBA’S idea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1043050" y="2479429"/>
            <a:ext cx="14268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7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27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27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7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4457000" y="2479425"/>
            <a:ext cx="38076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(a+b)(c+d) - ac - bd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2414650" y="2479425"/>
            <a:ext cx="21153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is equivalent to</a:t>
            </a:r>
            <a:endParaRPr sz="13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4457000" y="2936625"/>
            <a:ext cx="38076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 (ac + ad + bc + bd) - ac - bd</a:t>
            </a:r>
            <a:endParaRPr sz="14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 ad + bc</a:t>
            </a:r>
            <a:endParaRPr sz="14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3458238" y="1821325"/>
            <a:ext cx="38733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can be recursively computed as usual</a:t>
            </a:r>
            <a:endParaRPr sz="13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1812461" y="1821327"/>
            <a:ext cx="7017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7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endParaRPr sz="27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2777606" y="1821331"/>
            <a:ext cx="7017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7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2505805" y="1821325"/>
            <a:ext cx="2718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&amp;</a:t>
            </a:r>
            <a:endParaRPr sz="13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2" name="Google Shape;432;p33"/>
          <p:cNvSpPr/>
          <p:nvPr/>
        </p:nvSpPr>
        <p:spPr>
          <a:xfrm>
            <a:off x="598950" y="3626350"/>
            <a:ext cx="7946100" cy="106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So, instead of computing </a:t>
            </a:r>
            <a:r>
              <a:rPr lang="en" sz="25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5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2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&amp; </a:t>
            </a:r>
            <a:r>
              <a:rPr lang="en" sz="25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5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as two separate subproblems, let’s just compute </a:t>
            </a:r>
            <a:r>
              <a:rPr lang="en" sz="25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(a+b)(c+d)</a:t>
            </a:r>
            <a:r>
              <a:rPr lang="en" sz="2300" b="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instead!</a:t>
            </a:r>
            <a:endParaRPr sz="2300" b="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3" name="Google Shape;43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/>
          <p:nvPr/>
        </p:nvSpPr>
        <p:spPr>
          <a:xfrm>
            <a:off x="744150" y="3902525"/>
            <a:ext cx="7655700" cy="106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Three Subproblems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3302894" y="1576467"/>
            <a:ext cx="25272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ac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3302894" y="2186067"/>
            <a:ext cx="25272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bd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3302894" y="2795667"/>
            <a:ext cx="25272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(a+b)(c+d)</a:t>
            </a:r>
            <a:endParaRPr sz="2700" b="1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3" name="Google Shape;443;p34"/>
          <p:cNvSpPr txBox="1">
            <a:spLocks noGrp="1"/>
          </p:cNvSpPr>
          <p:nvPr>
            <p:ph type="body" idx="4294967295"/>
          </p:nvPr>
        </p:nvSpPr>
        <p:spPr>
          <a:xfrm>
            <a:off x="340650" y="990825"/>
            <a:ext cx="8462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These </a:t>
            </a:r>
            <a:r>
              <a:rPr lang="en" i="1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three</a:t>
            </a:r>
            <a:r>
              <a:rPr lang="en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subproblems give us everything we need to compute our desired quantities:</a:t>
            </a:r>
            <a:endParaRPr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2794675" y="1622667"/>
            <a:ext cx="439800" cy="4398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3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2794675" y="2237849"/>
            <a:ext cx="439800" cy="4398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2794675" y="2851618"/>
            <a:ext cx="439800" cy="4398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7" name="Google Shape;447;p34"/>
          <p:cNvSpPr txBox="1">
            <a:spLocks noGrp="1"/>
          </p:cNvSpPr>
          <p:nvPr>
            <p:ph type="body" idx="4294967295"/>
          </p:nvPr>
        </p:nvSpPr>
        <p:spPr>
          <a:xfrm>
            <a:off x="3618256" y="4407475"/>
            <a:ext cx="17169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b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- </a:t>
            </a:r>
            <a:r>
              <a:rPr lang="en" sz="2000" b="1" baseline="-25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 b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-</a:t>
            </a:r>
            <a:endParaRPr sz="2000" b="1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8" name="Google Shape;448;p34"/>
          <p:cNvSpPr txBox="1">
            <a:spLocks noGrp="1"/>
          </p:cNvSpPr>
          <p:nvPr>
            <p:ph type="body" idx="4294967295"/>
          </p:nvPr>
        </p:nvSpPr>
        <p:spPr>
          <a:xfrm>
            <a:off x="612600" y="3429275"/>
            <a:ext cx="79188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Assemble our overall product by combining these three subproblems:</a:t>
            </a:r>
            <a:endParaRPr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1010900" y="3902525"/>
            <a:ext cx="71112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635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( </a:t>
            </a:r>
            <a:r>
              <a:rPr lang="en" sz="28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8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 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28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28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8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28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8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8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28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28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8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8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4292657" y="4489526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1" name="Google Shape;451;p34"/>
          <p:cNvSpPr/>
          <p:nvPr/>
        </p:nvSpPr>
        <p:spPr>
          <a:xfrm>
            <a:off x="7020078" y="4489519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1765229" y="4489526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4894772" y="4489519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4" name="Google Shape;454;p34"/>
          <p:cNvSpPr/>
          <p:nvPr/>
        </p:nvSpPr>
        <p:spPr>
          <a:xfrm>
            <a:off x="3712528" y="4489536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5" name="Google Shape;45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/>
          <p:nvPr/>
        </p:nvSpPr>
        <p:spPr>
          <a:xfrm>
            <a:off x="744150" y="3902525"/>
            <a:ext cx="7655700" cy="106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Three Subproblems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2" name="Google Shape;462;p35"/>
          <p:cNvSpPr txBox="1"/>
          <p:nvPr/>
        </p:nvSpPr>
        <p:spPr>
          <a:xfrm>
            <a:off x="3302894" y="1576467"/>
            <a:ext cx="25272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ac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3302894" y="2186067"/>
            <a:ext cx="25272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bd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5"/>
          <p:cNvSpPr txBox="1"/>
          <p:nvPr/>
        </p:nvSpPr>
        <p:spPr>
          <a:xfrm>
            <a:off x="3302894" y="2795667"/>
            <a:ext cx="25272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(a+b)(c+d)</a:t>
            </a:r>
            <a:endParaRPr sz="2700" b="1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5" name="Google Shape;465;p35"/>
          <p:cNvSpPr txBox="1">
            <a:spLocks noGrp="1"/>
          </p:cNvSpPr>
          <p:nvPr>
            <p:ph type="body" idx="4294967295"/>
          </p:nvPr>
        </p:nvSpPr>
        <p:spPr>
          <a:xfrm>
            <a:off x="340650" y="990825"/>
            <a:ext cx="8462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These </a:t>
            </a:r>
            <a:r>
              <a:rPr lang="en" i="1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three</a:t>
            </a:r>
            <a:r>
              <a:rPr lang="en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subproblems give us everything we need to compute our desired quantities:</a:t>
            </a:r>
            <a:endParaRPr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2794675" y="1622667"/>
            <a:ext cx="439800" cy="4398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3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7" name="Google Shape;467;p35"/>
          <p:cNvSpPr/>
          <p:nvPr/>
        </p:nvSpPr>
        <p:spPr>
          <a:xfrm>
            <a:off x="2794675" y="2237849"/>
            <a:ext cx="439800" cy="4398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8" name="Google Shape;468;p35"/>
          <p:cNvSpPr/>
          <p:nvPr/>
        </p:nvSpPr>
        <p:spPr>
          <a:xfrm>
            <a:off x="2794675" y="2851618"/>
            <a:ext cx="439800" cy="4398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9" name="Google Shape;469;p35"/>
          <p:cNvSpPr txBox="1">
            <a:spLocks noGrp="1"/>
          </p:cNvSpPr>
          <p:nvPr>
            <p:ph type="body" idx="4294967295"/>
          </p:nvPr>
        </p:nvSpPr>
        <p:spPr>
          <a:xfrm>
            <a:off x="3618256" y="4407475"/>
            <a:ext cx="17169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b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- </a:t>
            </a:r>
            <a:r>
              <a:rPr lang="en" sz="2000" b="1" baseline="-25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 b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-</a:t>
            </a:r>
            <a:endParaRPr sz="2000" b="1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0" name="Google Shape;470;p35"/>
          <p:cNvSpPr txBox="1">
            <a:spLocks noGrp="1"/>
          </p:cNvSpPr>
          <p:nvPr>
            <p:ph type="body" idx="4294967295"/>
          </p:nvPr>
        </p:nvSpPr>
        <p:spPr>
          <a:xfrm>
            <a:off x="612600" y="3429275"/>
            <a:ext cx="79188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Assemble our overall product by combining these three subproblems:</a:t>
            </a:r>
            <a:endParaRPr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1010900" y="3902525"/>
            <a:ext cx="71112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635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( </a:t>
            </a:r>
            <a:r>
              <a:rPr lang="en" sz="28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8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 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28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28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8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28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8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8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28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28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8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2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8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4292657" y="4489526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7020078" y="4489519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1765229" y="4489526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4894772" y="4489519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6" name="Google Shape;476;p35"/>
          <p:cNvSpPr/>
          <p:nvPr/>
        </p:nvSpPr>
        <p:spPr>
          <a:xfrm>
            <a:off x="3712528" y="4489536"/>
            <a:ext cx="368100" cy="368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6703550" y="1604604"/>
            <a:ext cx="1779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(a+b) and (c+d) are both going to be n/2-digit numbers!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78" name="Google Shape;478;p35"/>
          <p:cNvSpPr txBox="1"/>
          <p:nvPr/>
        </p:nvSpPr>
        <p:spPr>
          <a:xfrm>
            <a:off x="6703550" y="2543754"/>
            <a:ext cx="1779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This means we still have half-sized subproblems!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7534700" y="2359521"/>
            <a:ext cx="117600" cy="237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Runtime?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6" name="Google Shape;486;p36"/>
          <p:cNvSpPr/>
          <p:nvPr/>
        </p:nvSpPr>
        <p:spPr>
          <a:xfrm>
            <a:off x="1763750" y="17743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910425" y="23057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88" name="Google Shape;488;p36"/>
          <p:cNvCxnSpPr>
            <a:stCxn id="486" idx="2"/>
            <a:endCxn id="487" idx="0"/>
          </p:cNvCxnSpPr>
          <p:nvPr/>
        </p:nvCxnSpPr>
        <p:spPr>
          <a:xfrm flipH="1">
            <a:off x="1178000" y="2094197"/>
            <a:ext cx="1067700" cy="21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89" name="Google Shape;489;p36"/>
          <p:cNvCxnSpPr>
            <a:stCxn id="486" idx="2"/>
            <a:endCxn id="490" idx="0"/>
          </p:cNvCxnSpPr>
          <p:nvPr/>
        </p:nvCxnSpPr>
        <p:spPr>
          <a:xfrm flipH="1">
            <a:off x="1889900" y="2094197"/>
            <a:ext cx="355800" cy="21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91" name="Google Shape;491;p36"/>
          <p:cNvSpPr/>
          <p:nvPr/>
        </p:nvSpPr>
        <p:spPr>
          <a:xfrm>
            <a:off x="2334190" y="23057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2" name="Google Shape;492;p36"/>
          <p:cNvSpPr/>
          <p:nvPr/>
        </p:nvSpPr>
        <p:spPr>
          <a:xfrm>
            <a:off x="3046067" y="23057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93" name="Google Shape;493;p36"/>
          <p:cNvCxnSpPr>
            <a:stCxn id="486" idx="2"/>
            <a:endCxn id="491" idx="0"/>
          </p:cNvCxnSpPr>
          <p:nvPr/>
        </p:nvCxnSpPr>
        <p:spPr>
          <a:xfrm>
            <a:off x="2245700" y="2094197"/>
            <a:ext cx="3558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94" name="Google Shape;494;p36"/>
          <p:cNvCxnSpPr>
            <a:stCxn id="486" idx="2"/>
            <a:endCxn id="492" idx="0"/>
          </p:cNvCxnSpPr>
          <p:nvPr/>
        </p:nvCxnSpPr>
        <p:spPr>
          <a:xfrm>
            <a:off x="2245700" y="2094197"/>
            <a:ext cx="10677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90" name="Google Shape;490;p36"/>
          <p:cNvSpPr/>
          <p:nvPr/>
        </p:nvSpPr>
        <p:spPr>
          <a:xfrm>
            <a:off x="1622318" y="2305691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5" name="Google Shape;495;p36"/>
          <p:cNvSpPr/>
          <p:nvPr/>
        </p:nvSpPr>
        <p:spPr>
          <a:xfrm>
            <a:off x="506473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887874" y="3131746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7" name="Google Shape;497;p36"/>
          <p:cNvSpPr/>
          <p:nvPr/>
        </p:nvSpPr>
        <p:spPr>
          <a:xfrm>
            <a:off x="1269292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8" name="Google Shape;498;p36"/>
          <p:cNvSpPr/>
          <p:nvPr/>
        </p:nvSpPr>
        <p:spPr>
          <a:xfrm>
            <a:off x="1650693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9" name="Google Shape;499;p36"/>
          <p:cNvSpPr/>
          <p:nvPr/>
        </p:nvSpPr>
        <p:spPr>
          <a:xfrm>
            <a:off x="2497194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0" name="Google Shape;500;p36"/>
          <p:cNvSpPr/>
          <p:nvPr/>
        </p:nvSpPr>
        <p:spPr>
          <a:xfrm>
            <a:off x="2878596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1" name="Google Shape;501;p36"/>
          <p:cNvSpPr/>
          <p:nvPr/>
        </p:nvSpPr>
        <p:spPr>
          <a:xfrm>
            <a:off x="3260013" y="313178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2" name="Google Shape;502;p36"/>
          <p:cNvSpPr/>
          <p:nvPr/>
        </p:nvSpPr>
        <p:spPr>
          <a:xfrm>
            <a:off x="3641415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3" name="Google Shape;503;p36"/>
          <p:cNvSpPr/>
          <p:nvPr/>
        </p:nvSpPr>
        <p:spPr>
          <a:xfrm>
            <a:off x="2073946" y="313173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4" name="Google Shape;504;p36"/>
          <p:cNvSpPr/>
          <p:nvPr/>
        </p:nvSpPr>
        <p:spPr>
          <a:xfrm>
            <a:off x="877827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5" name="Google Shape;505;p36"/>
          <p:cNvSpPr/>
          <p:nvPr/>
        </p:nvSpPr>
        <p:spPr>
          <a:xfrm>
            <a:off x="117648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1475158" y="39621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7" name="Google Shape;507;p36"/>
          <p:cNvSpPr/>
          <p:nvPr/>
        </p:nvSpPr>
        <p:spPr>
          <a:xfrm>
            <a:off x="1773818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2106409" y="39620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9" name="Google Shape;509;p36"/>
          <p:cNvSpPr/>
          <p:nvPr/>
        </p:nvSpPr>
        <p:spPr>
          <a:xfrm>
            <a:off x="275984" y="39620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0" name="Google Shape;510;p36"/>
          <p:cNvSpPr/>
          <p:nvPr/>
        </p:nvSpPr>
        <p:spPr>
          <a:xfrm>
            <a:off x="574657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3635817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393447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3" name="Google Shape;513;p36"/>
          <p:cNvSpPr/>
          <p:nvPr/>
        </p:nvSpPr>
        <p:spPr>
          <a:xfrm>
            <a:off x="2735315" y="39620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3033974" y="39620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5" name="Google Shape;515;p36"/>
          <p:cNvSpPr/>
          <p:nvPr/>
        </p:nvSpPr>
        <p:spPr>
          <a:xfrm>
            <a:off x="333264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6" name="Google Shape;516;p36"/>
          <p:cNvSpPr/>
          <p:nvPr/>
        </p:nvSpPr>
        <p:spPr>
          <a:xfrm>
            <a:off x="2432123" y="39621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7" name="Google Shape;517;p36"/>
          <p:cNvSpPr/>
          <p:nvPr/>
        </p:nvSpPr>
        <p:spPr>
          <a:xfrm>
            <a:off x="2073946" y="3537565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2073946" y="2713798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275975" y="1172700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This was the Recursion Tree + Analysis from Divide-and-Conquer Attempt 1:</a:t>
            </a:r>
            <a:endParaRPr sz="200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4375575" y="169480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0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1 problem of size n</a:t>
            </a:r>
            <a:endParaRPr sz="18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4375575" y="222655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1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4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1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problems of size n/2</a:t>
            </a:r>
            <a:endParaRPr sz="18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4375575" y="3062425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t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4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problems of size n/2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</a:t>
            </a:r>
            <a:endParaRPr sz="1800" b="0" i="0" u="none" strike="noStrike" cap="none" baseline="300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23" name="Google Shape;523;p36"/>
          <p:cNvSpPr txBox="1"/>
          <p:nvPr/>
        </p:nvSpPr>
        <p:spPr>
          <a:xfrm>
            <a:off x="4375575" y="3889988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log</a:t>
            </a:r>
            <a:r>
              <a:rPr lang="en" sz="1800" b="1" i="0" u="none" strike="noStrike" cap="none" baseline="-250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____ problems of size 1</a:t>
            </a:r>
            <a:endParaRPr sz="1800" b="0" i="0" u="none" strike="noStrike" cap="none" baseline="300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7462525" y="1694800"/>
            <a:ext cx="1482000" cy="21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log</a:t>
            </a:r>
            <a:r>
              <a:rPr lang="en" sz="1500" b="1" i="0" u="none" strike="noStrike" cap="none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 levels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(you need to cut n in half log</a:t>
            </a:r>
            <a:r>
              <a:rPr lang="en" sz="1300" b="0" i="0" u="none" strike="noStrike" cap="none" baseline="-25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 times to get to size 1)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# of problems on last level (size 1)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</a:t>
            </a:r>
            <a:r>
              <a:rPr lang="en" sz="15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4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7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8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</a:t>
            </a:r>
            <a:r>
              <a:rPr lang="en" sz="19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6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4</a:t>
            </a:r>
            <a:r>
              <a:rPr lang="en" sz="16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</a:t>
            </a: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8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8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5605123" y="3835429"/>
            <a:ext cx="426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9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9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6" name="Google Shape;52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Runtime?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1763750" y="17743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910425" y="23057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34" name="Google Shape;534;p37"/>
          <p:cNvCxnSpPr>
            <a:stCxn id="532" idx="2"/>
            <a:endCxn id="533" idx="0"/>
          </p:cNvCxnSpPr>
          <p:nvPr/>
        </p:nvCxnSpPr>
        <p:spPr>
          <a:xfrm flipH="1">
            <a:off x="1178000" y="2094197"/>
            <a:ext cx="1067700" cy="21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35" name="Google Shape;535;p37"/>
          <p:cNvCxnSpPr>
            <a:stCxn id="532" idx="2"/>
            <a:endCxn id="536" idx="0"/>
          </p:cNvCxnSpPr>
          <p:nvPr/>
        </p:nvCxnSpPr>
        <p:spPr>
          <a:xfrm flipH="1">
            <a:off x="1889900" y="2094197"/>
            <a:ext cx="355800" cy="21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37" name="Google Shape;537;p37"/>
          <p:cNvSpPr/>
          <p:nvPr/>
        </p:nvSpPr>
        <p:spPr>
          <a:xfrm>
            <a:off x="2334190" y="23057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8" name="Google Shape;538;p37"/>
          <p:cNvSpPr/>
          <p:nvPr/>
        </p:nvSpPr>
        <p:spPr>
          <a:xfrm>
            <a:off x="3046067" y="230570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39" name="Google Shape;539;p37"/>
          <p:cNvCxnSpPr>
            <a:stCxn id="532" idx="2"/>
            <a:endCxn id="537" idx="0"/>
          </p:cNvCxnSpPr>
          <p:nvPr/>
        </p:nvCxnSpPr>
        <p:spPr>
          <a:xfrm>
            <a:off x="2245700" y="2094197"/>
            <a:ext cx="3558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0" name="Google Shape;540;p37"/>
          <p:cNvCxnSpPr>
            <a:stCxn id="532" idx="2"/>
            <a:endCxn id="538" idx="0"/>
          </p:cNvCxnSpPr>
          <p:nvPr/>
        </p:nvCxnSpPr>
        <p:spPr>
          <a:xfrm>
            <a:off x="2245700" y="2094197"/>
            <a:ext cx="10677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36" name="Google Shape;536;p37"/>
          <p:cNvSpPr/>
          <p:nvPr/>
        </p:nvSpPr>
        <p:spPr>
          <a:xfrm>
            <a:off x="1622318" y="2305691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506473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2" name="Google Shape;542;p37"/>
          <p:cNvSpPr/>
          <p:nvPr/>
        </p:nvSpPr>
        <p:spPr>
          <a:xfrm>
            <a:off x="887874" y="3131746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1269292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1650693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5" name="Google Shape;545;p37"/>
          <p:cNvSpPr/>
          <p:nvPr/>
        </p:nvSpPr>
        <p:spPr>
          <a:xfrm>
            <a:off x="2497194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2878596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3260013" y="313178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8" name="Google Shape;548;p37"/>
          <p:cNvSpPr/>
          <p:nvPr/>
        </p:nvSpPr>
        <p:spPr>
          <a:xfrm>
            <a:off x="3641415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9" name="Google Shape;549;p37"/>
          <p:cNvSpPr/>
          <p:nvPr/>
        </p:nvSpPr>
        <p:spPr>
          <a:xfrm>
            <a:off x="2073946" y="313173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0" name="Google Shape;550;p37"/>
          <p:cNvSpPr/>
          <p:nvPr/>
        </p:nvSpPr>
        <p:spPr>
          <a:xfrm>
            <a:off x="877827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1" name="Google Shape;551;p37"/>
          <p:cNvSpPr/>
          <p:nvPr/>
        </p:nvSpPr>
        <p:spPr>
          <a:xfrm>
            <a:off x="117648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2" name="Google Shape;552;p37"/>
          <p:cNvSpPr/>
          <p:nvPr/>
        </p:nvSpPr>
        <p:spPr>
          <a:xfrm>
            <a:off x="1475158" y="39621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3" name="Google Shape;553;p37"/>
          <p:cNvSpPr/>
          <p:nvPr/>
        </p:nvSpPr>
        <p:spPr>
          <a:xfrm>
            <a:off x="1773818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4" name="Google Shape;554;p37"/>
          <p:cNvSpPr/>
          <p:nvPr/>
        </p:nvSpPr>
        <p:spPr>
          <a:xfrm>
            <a:off x="2106409" y="39620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5" name="Google Shape;555;p37"/>
          <p:cNvSpPr/>
          <p:nvPr/>
        </p:nvSpPr>
        <p:spPr>
          <a:xfrm>
            <a:off x="275984" y="39620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6" name="Google Shape;556;p37"/>
          <p:cNvSpPr/>
          <p:nvPr/>
        </p:nvSpPr>
        <p:spPr>
          <a:xfrm>
            <a:off x="574657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7" name="Google Shape;557;p37"/>
          <p:cNvSpPr/>
          <p:nvPr/>
        </p:nvSpPr>
        <p:spPr>
          <a:xfrm>
            <a:off x="3635817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8" name="Google Shape;558;p37"/>
          <p:cNvSpPr/>
          <p:nvPr/>
        </p:nvSpPr>
        <p:spPr>
          <a:xfrm>
            <a:off x="393447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9" name="Google Shape;559;p37"/>
          <p:cNvSpPr/>
          <p:nvPr/>
        </p:nvSpPr>
        <p:spPr>
          <a:xfrm>
            <a:off x="2735315" y="39620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0" name="Google Shape;560;p37"/>
          <p:cNvSpPr/>
          <p:nvPr/>
        </p:nvSpPr>
        <p:spPr>
          <a:xfrm>
            <a:off x="3033974" y="39620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1" name="Google Shape;561;p37"/>
          <p:cNvSpPr/>
          <p:nvPr/>
        </p:nvSpPr>
        <p:spPr>
          <a:xfrm>
            <a:off x="333264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2" name="Google Shape;562;p37"/>
          <p:cNvSpPr/>
          <p:nvPr/>
        </p:nvSpPr>
        <p:spPr>
          <a:xfrm>
            <a:off x="2432123" y="39621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2073946" y="3537565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4" name="Google Shape;564;p37"/>
          <p:cNvSpPr/>
          <p:nvPr/>
        </p:nvSpPr>
        <p:spPr>
          <a:xfrm>
            <a:off x="2073946" y="2713798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5" name="Google Shape;565;p37"/>
          <p:cNvSpPr txBox="1"/>
          <p:nvPr/>
        </p:nvSpPr>
        <p:spPr>
          <a:xfrm>
            <a:off x="275975" y="1172700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This was the Recursion Tree + Analysis from Divide-and-Conquer Attempt 1:</a:t>
            </a:r>
            <a:endParaRPr sz="200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6" name="Google Shape;566;p37"/>
          <p:cNvSpPr txBox="1"/>
          <p:nvPr/>
        </p:nvSpPr>
        <p:spPr>
          <a:xfrm>
            <a:off x="4375575" y="169480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0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1 problem of size n</a:t>
            </a:r>
            <a:endParaRPr sz="18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67" name="Google Shape;567;p37"/>
          <p:cNvSpPr txBox="1"/>
          <p:nvPr/>
        </p:nvSpPr>
        <p:spPr>
          <a:xfrm>
            <a:off x="4375575" y="222655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1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4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1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problems of size n/2</a:t>
            </a:r>
            <a:endParaRPr sz="18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68" name="Google Shape;568;p37"/>
          <p:cNvSpPr txBox="1"/>
          <p:nvPr/>
        </p:nvSpPr>
        <p:spPr>
          <a:xfrm>
            <a:off x="4375575" y="3062425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t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4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problems of size n/2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</a:t>
            </a:r>
            <a:endParaRPr sz="1800" b="0" i="0" u="none" strike="noStrike" cap="none" baseline="300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69" name="Google Shape;569;p37"/>
          <p:cNvSpPr txBox="1"/>
          <p:nvPr/>
        </p:nvSpPr>
        <p:spPr>
          <a:xfrm>
            <a:off x="4375575" y="3889988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log</a:t>
            </a:r>
            <a:r>
              <a:rPr lang="en" sz="1800" b="1" i="0" u="none" strike="noStrike" cap="none" baseline="-250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____ problems of size 1</a:t>
            </a:r>
            <a:endParaRPr sz="1800" b="0" i="0" u="none" strike="noStrike" cap="none" baseline="300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70" name="Google Shape;570;p37"/>
          <p:cNvSpPr txBox="1"/>
          <p:nvPr/>
        </p:nvSpPr>
        <p:spPr>
          <a:xfrm>
            <a:off x="7462525" y="1694800"/>
            <a:ext cx="1482000" cy="21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log</a:t>
            </a:r>
            <a:r>
              <a:rPr lang="en" sz="1500" b="1" i="0" u="none" strike="noStrike" cap="none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 levels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(you need to cut n in half log</a:t>
            </a:r>
            <a:r>
              <a:rPr lang="en" sz="1300" b="0" i="0" u="none" strike="noStrike" cap="none" baseline="-25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 times to get to size 1)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# of problems on last level (size 1)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</a:t>
            </a:r>
            <a:r>
              <a:rPr lang="en" sz="15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4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7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8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</a:t>
            </a:r>
            <a:r>
              <a:rPr lang="en" sz="19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6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4</a:t>
            </a:r>
            <a:r>
              <a:rPr lang="en" sz="16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</a:t>
            </a: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8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8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1" name="Google Shape;571;p37"/>
          <p:cNvSpPr txBox="1"/>
          <p:nvPr/>
        </p:nvSpPr>
        <p:spPr>
          <a:xfrm>
            <a:off x="5605123" y="3835429"/>
            <a:ext cx="426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9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9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2" name="Google Shape;572;p37"/>
          <p:cNvSpPr txBox="1"/>
          <p:nvPr/>
        </p:nvSpPr>
        <p:spPr>
          <a:xfrm>
            <a:off x="293850" y="45947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For Karatsuba’s, we’ll replace the branching factor of 4 with a 3  </a:t>
            </a:r>
            <a:r>
              <a:rPr lang="en" sz="2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⇒ </a:t>
            </a:r>
            <a:endParaRPr sz="20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73" name="Google Shape;57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Runtime?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1763750" y="17743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0" name="Google Shape;580;p38"/>
          <p:cNvSpPr/>
          <p:nvPr/>
        </p:nvSpPr>
        <p:spPr>
          <a:xfrm>
            <a:off x="1266363" y="232114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81" name="Google Shape;581;p38"/>
          <p:cNvCxnSpPr>
            <a:stCxn id="579" idx="2"/>
            <a:endCxn id="580" idx="0"/>
          </p:cNvCxnSpPr>
          <p:nvPr/>
        </p:nvCxnSpPr>
        <p:spPr>
          <a:xfrm flipH="1">
            <a:off x="1533800" y="2094197"/>
            <a:ext cx="711900" cy="226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82" name="Google Shape;582;p38"/>
          <p:cNvCxnSpPr>
            <a:stCxn id="579" idx="2"/>
            <a:endCxn id="583" idx="0"/>
          </p:cNvCxnSpPr>
          <p:nvPr/>
        </p:nvCxnSpPr>
        <p:spPr>
          <a:xfrm>
            <a:off x="2245700" y="2094197"/>
            <a:ext cx="0" cy="226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84" name="Google Shape;584;p38"/>
          <p:cNvSpPr/>
          <p:nvPr/>
        </p:nvSpPr>
        <p:spPr>
          <a:xfrm>
            <a:off x="2690128" y="232114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85" name="Google Shape;585;p38"/>
          <p:cNvCxnSpPr>
            <a:stCxn id="579" idx="2"/>
            <a:endCxn id="584" idx="0"/>
          </p:cNvCxnSpPr>
          <p:nvPr/>
        </p:nvCxnSpPr>
        <p:spPr>
          <a:xfrm>
            <a:off x="2245700" y="2094197"/>
            <a:ext cx="7119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83" name="Google Shape;583;p38"/>
          <p:cNvSpPr/>
          <p:nvPr/>
        </p:nvSpPr>
        <p:spPr>
          <a:xfrm>
            <a:off x="1978255" y="2321130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6" name="Google Shape;586;p38"/>
          <p:cNvSpPr/>
          <p:nvPr/>
        </p:nvSpPr>
        <p:spPr>
          <a:xfrm>
            <a:off x="887874" y="3131746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7" name="Google Shape;587;p38"/>
          <p:cNvSpPr/>
          <p:nvPr/>
        </p:nvSpPr>
        <p:spPr>
          <a:xfrm>
            <a:off x="1269292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8" name="Google Shape;588;p38"/>
          <p:cNvSpPr/>
          <p:nvPr/>
        </p:nvSpPr>
        <p:spPr>
          <a:xfrm>
            <a:off x="1650693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9" name="Google Shape;589;p38"/>
          <p:cNvSpPr/>
          <p:nvPr/>
        </p:nvSpPr>
        <p:spPr>
          <a:xfrm>
            <a:off x="2497194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0" name="Google Shape;590;p38"/>
          <p:cNvSpPr/>
          <p:nvPr/>
        </p:nvSpPr>
        <p:spPr>
          <a:xfrm>
            <a:off x="2878596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1" name="Google Shape;591;p38"/>
          <p:cNvSpPr/>
          <p:nvPr/>
        </p:nvSpPr>
        <p:spPr>
          <a:xfrm>
            <a:off x="3260013" y="313178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2" name="Google Shape;592;p38"/>
          <p:cNvSpPr/>
          <p:nvPr/>
        </p:nvSpPr>
        <p:spPr>
          <a:xfrm>
            <a:off x="2073946" y="313173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3" name="Google Shape;593;p38"/>
          <p:cNvSpPr/>
          <p:nvPr/>
        </p:nvSpPr>
        <p:spPr>
          <a:xfrm>
            <a:off x="877827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4" name="Google Shape;594;p38"/>
          <p:cNvSpPr/>
          <p:nvPr/>
        </p:nvSpPr>
        <p:spPr>
          <a:xfrm>
            <a:off x="117648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5" name="Google Shape;595;p38"/>
          <p:cNvSpPr/>
          <p:nvPr/>
        </p:nvSpPr>
        <p:spPr>
          <a:xfrm>
            <a:off x="1475158" y="39621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6" name="Google Shape;596;p38"/>
          <p:cNvSpPr/>
          <p:nvPr/>
        </p:nvSpPr>
        <p:spPr>
          <a:xfrm>
            <a:off x="1773818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7" name="Google Shape;597;p38"/>
          <p:cNvSpPr/>
          <p:nvPr/>
        </p:nvSpPr>
        <p:spPr>
          <a:xfrm>
            <a:off x="2106409" y="39620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8" name="Google Shape;598;p38"/>
          <p:cNvSpPr/>
          <p:nvPr/>
        </p:nvSpPr>
        <p:spPr>
          <a:xfrm>
            <a:off x="574657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9" name="Google Shape;599;p38"/>
          <p:cNvSpPr/>
          <p:nvPr/>
        </p:nvSpPr>
        <p:spPr>
          <a:xfrm>
            <a:off x="3635817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2735315" y="39620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1" name="Google Shape;601;p38"/>
          <p:cNvSpPr/>
          <p:nvPr/>
        </p:nvSpPr>
        <p:spPr>
          <a:xfrm>
            <a:off x="3033974" y="39620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2" name="Google Shape;602;p38"/>
          <p:cNvSpPr/>
          <p:nvPr/>
        </p:nvSpPr>
        <p:spPr>
          <a:xfrm>
            <a:off x="333264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3" name="Google Shape;603;p38"/>
          <p:cNvSpPr/>
          <p:nvPr/>
        </p:nvSpPr>
        <p:spPr>
          <a:xfrm>
            <a:off x="2432123" y="39621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4" name="Google Shape;604;p38"/>
          <p:cNvSpPr/>
          <p:nvPr/>
        </p:nvSpPr>
        <p:spPr>
          <a:xfrm>
            <a:off x="2073946" y="3537565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5" name="Google Shape;605;p38"/>
          <p:cNvSpPr/>
          <p:nvPr/>
        </p:nvSpPr>
        <p:spPr>
          <a:xfrm>
            <a:off x="2073946" y="2713798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6" name="Google Shape;606;p38"/>
          <p:cNvSpPr txBox="1"/>
          <p:nvPr/>
        </p:nvSpPr>
        <p:spPr>
          <a:xfrm>
            <a:off x="275975" y="1172700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Karatsuba Multiplication Recursion Tree</a:t>
            </a:r>
            <a:endParaRPr sz="20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7" name="Google Shape;607;p38"/>
          <p:cNvSpPr txBox="1"/>
          <p:nvPr/>
        </p:nvSpPr>
        <p:spPr>
          <a:xfrm>
            <a:off x="4375575" y="169480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0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1 problem of size n</a:t>
            </a:r>
            <a:endParaRPr sz="18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08" name="Google Shape;608;p38"/>
          <p:cNvSpPr txBox="1"/>
          <p:nvPr/>
        </p:nvSpPr>
        <p:spPr>
          <a:xfrm>
            <a:off x="4375575" y="222655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1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3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1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problems of size n/2</a:t>
            </a:r>
            <a:endParaRPr sz="18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09" name="Google Shape;609;p38"/>
          <p:cNvSpPr txBox="1"/>
          <p:nvPr/>
        </p:nvSpPr>
        <p:spPr>
          <a:xfrm>
            <a:off x="4375575" y="3062425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t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3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problems of size n/2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</a:t>
            </a:r>
            <a:endParaRPr sz="1800" b="0" i="0" u="none" strike="noStrike" cap="none" baseline="300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10" name="Google Shape;610;p38"/>
          <p:cNvSpPr txBox="1"/>
          <p:nvPr/>
        </p:nvSpPr>
        <p:spPr>
          <a:xfrm>
            <a:off x="4375575" y="3889988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log</a:t>
            </a:r>
            <a:r>
              <a:rPr lang="en" sz="1800" b="1" i="0" u="none" strike="noStrike" cap="none" baseline="-250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____ problems of size 1</a:t>
            </a:r>
            <a:endParaRPr sz="1800" b="0" i="0" u="none" strike="noStrike" cap="none" baseline="300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11" name="Google Shape;611;p38"/>
          <p:cNvSpPr txBox="1"/>
          <p:nvPr/>
        </p:nvSpPr>
        <p:spPr>
          <a:xfrm>
            <a:off x="7462525" y="1694800"/>
            <a:ext cx="1482000" cy="21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log</a:t>
            </a:r>
            <a:r>
              <a:rPr lang="en" sz="1500" b="1" i="0" u="none" strike="noStrike" cap="none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 levels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(you need to cut n in half log</a:t>
            </a:r>
            <a:r>
              <a:rPr lang="en" sz="1300" b="0" i="0" u="none" strike="noStrike" cap="none" baseline="-25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 times to get to size 1)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# of problems on last level (size 1)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</a:t>
            </a:r>
            <a:r>
              <a:rPr lang="en" sz="15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3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7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8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</a:t>
            </a:r>
            <a:r>
              <a:rPr lang="en" sz="19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6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3</a:t>
            </a:r>
            <a:r>
              <a:rPr lang="en" sz="16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≈ </a:t>
            </a: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8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</a:t>
            </a:r>
            <a:endParaRPr sz="18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2" name="Google Shape;612;p38"/>
          <p:cNvSpPr txBox="1"/>
          <p:nvPr/>
        </p:nvSpPr>
        <p:spPr>
          <a:xfrm>
            <a:off x="5605125" y="3835429"/>
            <a:ext cx="5349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9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</a:t>
            </a:r>
            <a:endParaRPr sz="19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3" name="Google Shape;613;p38"/>
          <p:cNvSpPr txBox="1"/>
          <p:nvPr/>
        </p:nvSpPr>
        <p:spPr>
          <a:xfrm>
            <a:off x="293850" y="4474925"/>
            <a:ext cx="85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Thus, the runtime is O(n</a:t>
            </a:r>
            <a:r>
              <a:rPr lang="en" sz="23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</a:t>
            </a:r>
            <a:r>
              <a:rPr lang="en" sz="2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sz="2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14" name="Google Shape;61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Runtime?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20" name="Google Shape;620;p39"/>
          <p:cNvSpPr/>
          <p:nvPr/>
        </p:nvSpPr>
        <p:spPr>
          <a:xfrm>
            <a:off x="1763750" y="1774397"/>
            <a:ext cx="963900" cy="319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endParaRPr sz="14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1" name="Google Shape;621;p39"/>
          <p:cNvSpPr/>
          <p:nvPr/>
        </p:nvSpPr>
        <p:spPr>
          <a:xfrm>
            <a:off x="1266363" y="232114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22" name="Google Shape;622;p39"/>
          <p:cNvCxnSpPr>
            <a:stCxn id="620" idx="2"/>
            <a:endCxn id="621" idx="0"/>
          </p:cNvCxnSpPr>
          <p:nvPr/>
        </p:nvCxnSpPr>
        <p:spPr>
          <a:xfrm flipH="1">
            <a:off x="1533800" y="2094197"/>
            <a:ext cx="711900" cy="226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23" name="Google Shape;623;p39"/>
          <p:cNvCxnSpPr>
            <a:stCxn id="620" idx="2"/>
            <a:endCxn id="624" idx="0"/>
          </p:cNvCxnSpPr>
          <p:nvPr/>
        </p:nvCxnSpPr>
        <p:spPr>
          <a:xfrm>
            <a:off x="2245700" y="2094197"/>
            <a:ext cx="0" cy="226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25" name="Google Shape;625;p39"/>
          <p:cNvSpPr/>
          <p:nvPr/>
        </p:nvSpPr>
        <p:spPr>
          <a:xfrm>
            <a:off x="2690128" y="2321143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26" name="Google Shape;626;p39"/>
          <p:cNvCxnSpPr>
            <a:stCxn id="620" idx="2"/>
            <a:endCxn id="625" idx="0"/>
          </p:cNvCxnSpPr>
          <p:nvPr/>
        </p:nvCxnSpPr>
        <p:spPr>
          <a:xfrm>
            <a:off x="2245700" y="2094197"/>
            <a:ext cx="7119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24" name="Google Shape;624;p39"/>
          <p:cNvSpPr/>
          <p:nvPr/>
        </p:nvSpPr>
        <p:spPr>
          <a:xfrm>
            <a:off x="1978255" y="2321130"/>
            <a:ext cx="5349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endParaRPr sz="1200" b="1" i="0" u="none" strike="noStrike" cap="none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7" name="Google Shape;627;p39"/>
          <p:cNvSpPr/>
          <p:nvPr/>
        </p:nvSpPr>
        <p:spPr>
          <a:xfrm>
            <a:off x="887874" y="3131746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8" name="Google Shape;628;p39"/>
          <p:cNvSpPr/>
          <p:nvPr/>
        </p:nvSpPr>
        <p:spPr>
          <a:xfrm>
            <a:off x="1269292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9" name="Google Shape;629;p39"/>
          <p:cNvSpPr/>
          <p:nvPr/>
        </p:nvSpPr>
        <p:spPr>
          <a:xfrm>
            <a:off x="1650693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0" name="Google Shape;630;p39"/>
          <p:cNvSpPr/>
          <p:nvPr/>
        </p:nvSpPr>
        <p:spPr>
          <a:xfrm>
            <a:off x="2497194" y="3131771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2878596" y="3131758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3260013" y="313178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n/2</a:t>
            </a:r>
            <a:r>
              <a:rPr lang="en" sz="1200" b="1" i="0" u="none" strike="noStrike" cap="none" baseline="3000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2073946" y="3131733"/>
            <a:ext cx="3435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4" name="Google Shape;634;p39"/>
          <p:cNvSpPr/>
          <p:nvPr/>
        </p:nvSpPr>
        <p:spPr>
          <a:xfrm>
            <a:off x="877827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5" name="Google Shape;635;p39"/>
          <p:cNvSpPr/>
          <p:nvPr/>
        </p:nvSpPr>
        <p:spPr>
          <a:xfrm>
            <a:off x="117648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6" name="Google Shape;636;p39"/>
          <p:cNvSpPr/>
          <p:nvPr/>
        </p:nvSpPr>
        <p:spPr>
          <a:xfrm>
            <a:off x="1475158" y="39621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7" name="Google Shape;637;p39"/>
          <p:cNvSpPr/>
          <p:nvPr/>
        </p:nvSpPr>
        <p:spPr>
          <a:xfrm>
            <a:off x="1773818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8" name="Google Shape;638;p39"/>
          <p:cNvSpPr/>
          <p:nvPr/>
        </p:nvSpPr>
        <p:spPr>
          <a:xfrm>
            <a:off x="2106409" y="39620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9" name="Google Shape;639;p39"/>
          <p:cNvSpPr/>
          <p:nvPr/>
        </p:nvSpPr>
        <p:spPr>
          <a:xfrm>
            <a:off x="574657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0" name="Google Shape;640;p39"/>
          <p:cNvSpPr/>
          <p:nvPr/>
        </p:nvSpPr>
        <p:spPr>
          <a:xfrm>
            <a:off x="3635817" y="3962087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1" name="Google Shape;641;p39"/>
          <p:cNvSpPr/>
          <p:nvPr/>
        </p:nvSpPr>
        <p:spPr>
          <a:xfrm>
            <a:off x="2735315" y="3962062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2" name="Google Shape;642;p39"/>
          <p:cNvSpPr/>
          <p:nvPr/>
        </p:nvSpPr>
        <p:spPr>
          <a:xfrm>
            <a:off x="3033974" y="396205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3" name="Google Shape;643;p39"/>
          <p:cNvSpPr/>
          <p:nvPr/>
        </p:nvSpPr>
        <p:spPr>
          <a:xfrm>
            <a:off x="3332646" y="3962075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4" name="Google Shape;644;p39"/>
          <p:cNvSpPr/>
          <p:nvPr/>
        </p:nvSpPr>
        <p:spPr>
          <a:xfrm>
            <a:off x="2432123" y="3962100"/>
            <a:ext cx="278700" cy="290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5" name="Google Shape;645;p39"/>
          <p:cNvSpPr/>
          <p:nvPr/>
        </p:nvSpPr>
        <p:spPr>
          <a:xfrm>
            <a:off x="2073946" y="3537565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6" name="Google Shape;646;p39"/>
          <p:cNvSpPr/>
          <p:nvPr/>
        </p:nvSpPr>
        <p:spPr>
          <a:xfrm>
            <a:off x="2073946" y="2713798"/>
            <a:ext cx="343500" cy="29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· · ·</a:t>
            </a:r>
            <a:endParaRPr sz="1200" b="1" i="0" u="none" strike="noStrike" cap="none" baseline="3000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7" name="Google Shape;647;p39"/>
          <p:cNvSpPr txBox="1"/>
          <p:nvPr/>
        </p:nvSpPr>
        <p:spPr>
          <a:xfrm>
            <a:off x="275975" y="1172700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Karatsuba Multiplication Recursion Tree</a:t>
            </a:r>
            <a:endParaRPr sz="2000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8" name="Google Shape;648;p39"/>
          <p:cNvSpPr txBox="1"/>
          <p:nvPr/>
        </p:nvSpPr>
        <p:spPr>
          <a:xfrm>
            <a:off x="4375575" y="169480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0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1 problem of size n</a:t>
            </a:r>
            <a:endParaRPr sz="18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49" name="Google Shape;649;p39"/>
          <p:cNvSpPr txBox="1"/>
          <p:nvPr/>
        </p:nvSpPr>
        <p:spPr>
          <a:xfrm>
            <a:off x="4375575" y="2226550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1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3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1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problems of size n/2</a:t>
            </a:r>
            <a:endParaRPr sz="1800" b="0" i="0" u="none" strike="noStrike" cap="none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50" name="Google Shape;650;p39"/>
          <p:cNvSpPr txBox="1"/>
          <p:nvPr/>
        </p:nvSpPr>
        <p:spPr>
          <a:xfrm>
            <a:off x="4375575" y="3062425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t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3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problems of size n/2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</a:t>
            </a:r>
            <a:endParaRPr sz="1800" b="0" i="0" u="none" strike="noStrike" cap="none" baseline="300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51" name="Google Shape;651;p39"/>
          <p:cNvSpPr txBox="1"/>
          <p:nvPr/>
        </p:nvSpPr>
        <p:spPr>
          <a:xfrm>
            <a:off x="4375575" y="3889988"/>
            <a:ext cx="33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Level log</a:t>
            </a:r>
            <a:r>
              <a:rPr lang="en" sz="1800" b="1" i="0" u="none" strike="noStrike" cap="none" baseline="-250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8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800" b="0" i="0" u="none" strike="noStrike" cap="none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____ problems of size 1</a:t>
            </a:r>
            <a:endParaRPr sz="1800" b="0" i="0" u="none" strike="noStrike" cap="none" baseline="300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52" name="Google Shape;652;p39"/>
          <p:cNvSpPr txBox="1"/>
          <p:nvPr/>
        </p:nvSpPr>
        <p:spPr>
          <a:xfrm>
            <a:off x="7462525" y="1694800"/>
            <a:ext cx="1482000" cy="21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log</a:t>
            </a:r>
            <a:r>
              <a:rPr lang="en" sz="1500" b="1" i="0" u="none" strike="noStrike" cap="none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5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 levels </a:t>
            </a: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(you need to cut n in half log</a:t>
            </a:r>
            <a:r>
              <a:rPr lang="en" sz="1300" b="0" i="0" u="none" strike="noStrike" cap="none" baseline="-25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 times to get to size 1)</a:t>
            </a: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# of problems on last level (size 1)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</a:t>
            </a:r>
            <a:r>
              <a:rPr lang="en" sz="15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3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7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20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8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</a:t>
            </a:r>
            <a:r>
              <a:rPr lang="en" sz="19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log </a:t>
            </a:r>
            <a:r>
              <a:rPr lang="en" sz="15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6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900" b="0" i="0" u="none" strike="noStrike" cap="none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3</a:t>
            </a:r>
            <a:r>
              <a:rPr lang="en" sz="16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r>
              <a:rPr lang="en" sz="13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≈ </a:t>
            </a:r>
            <a:r>
              <a:rPr lang="en" sz="18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8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</a:t>
            </a:r>
            <a:endParaRPr sz="18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3" name="Google Shape;653;p39"/>
          <p:cNvSpPr txBox="1"/>
          <p:nvPr/>
        </p:nvSpPr>
        <p:spPr>
          <a:xfrm>
            <a:off x="5605125" y="3835429"/>
            <a:ext cx="5349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</a:t>
            </a:r>
            <a:r>
              <a:rPr lang="en" sz="19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</a:t>
            </a:r>
            <a:endParaRPr sz="1900" b="1" i="0" u="none" strike="noStrike" cap="none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4" name="Google Shape;654;p39"/>
          <p:cNvSpPr txBox="1"/>
          <p:nvPr/>
        </p:nvSpPr>
        <p:spPr>
          <a:xfrm>
            <a:off x="293850" y="4474925"/>
            <a:ext cx="85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r>
              <a:rPr lang="en" sz="2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he runtime is O(n</a:t>
            </a:r>
            <a:r>
              <a:rPr lang="en" sz="23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1.6</a:t>
            </a:r>
            <a:r>
              <a:rPr lang="en" sz="23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)!</a:t>
            </a:r>
            <a:endParaRPr sz="23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55" name="Google Shape;655;p39"/>
          <p:cNvSpPr/>
          <p:nvPr/>
        </p:nvSpPr>
        <p:spPr>
          <a:xfrm>
            <a:off x="945850" y="1827475"/>
            <a:ext cx="2599800" cy="171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357188" algn="bl" rotWithShape="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" sz="14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t looks like we didn’t account for the work done on higher levels in the recursion tree, the work on the last level actually dominates </a:t>
            </a:r>
            <a:r>
              <a:rPr lang="en" sz="1400" i="1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in this particular recursion tree</a:t>
            </a:r>
            <a:endParaRPr sz="1400" i="0" u="none" strike="noStrike" cap="none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6" name="Google Shape;65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Runtime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62" name="Google Shape;66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4625" y="1170075"/>
            <a:ext cx="5365150" cy="37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40"/>
          <p:cNvSpPr txBox="1"/>
          <p:nvPr/>
        </p:nvSpPr>
        <p:spPr>
          <a:xfrm>
            <a:off x="7499850" y="1634913"/>
            <a:ext cx="732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O(n</a:t>
            </a:r>
            <a:r>
              <a:rPr lang="en" sz="2000" b="1" i="0" u="none" strike="noStrike" cap="none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2000" b="1" i="0" u="none" strike="noStrike" cap="none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sz="2000" b="1" i="0" u="none" strike="noStrike" cap="none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4" name="Google Shape;664;p40"/>
          <p:cNvSpPr txBox="1"/>
          <p:nvPr/>
        </p:nvSpPr>
        <p:spPr>
          <a:xfrm>
            <a:off x="7499850" y="3036950"/>
            <a:ext cx="732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O(n</a:t>
            </a:r>
            <a:r>
              <a:rPr lang="en" sz="2000" b="1" i="0" u="none" strike="noStrike" cap="none" baseline="30000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1.6</a:t>
            </a:r>
            <a:r>
              <a:rPr lang="en" sz="2000" b="1" i="0" u="none" strike="noStrike" cap="none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sz="2000" b="1" i="0" u="none" strike="noStrike" cap="none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65" name="Google Shape;665;p40"/>
          <p:cNvCxnSpPr>
            <a:stCxn id="663" idx="1"/>
          </p:cNvCxnSpPr>
          <p:nvPr/>
        </p:nvCxnSpPr>
        <p:spPr>
          <a:xfrm flipH="1">
            <a:off x="6471150" y="1874913"/>
            <a:ext cx="1028700" cy="1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6" name="Google Shape;666;p40"/>
          <p:cNvCxnSpPr>
            <a:stCxn id="664" idx="1"/>
          </p:cNvCxnSpPr>
          <p:nvPr/>
        </p:nvCxnSpPr>
        <p:spPr>
          <a:xfrm rot="10800000">
            <a:off x="6525150" y="3149150"/>
            <a:ext cx="974700" cy="1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7" name="Google Shape;66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Researchers always want to do better ...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3" name="Google Shape;673;p41"/>
          <p:cNvSpPr txBox="1">
            <a:spLocks noGrp="1"/>
          </p:cNvSpPr>
          <p:nvPr>
            <p:ph type="body" idx="4294967295"/>
          </p:nvPr>
        </p:nvSpPr>
        <p:spPr>
          <a:xfrm>
            <a:off x="311700" y="1095650"/>
            <a:ext cx="83652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Before 1960		</a:t>
            </a:r>
            <a:r>
              <a:rPr lang="en" sz="16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Runtime: </a:t>
            </a: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O(n</a:t>
            </a:r>
            <a:r>
              <a:rPr lang="en" sz="2000" baseline="30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0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Karatsuba (1960) </a:t>
            </a:r>
            <a:r>
              <a:rPr lang="en" b="1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6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Runtime: </a:t>
            </a: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O(n</a:t>
            </a:r>
            <a:r>
              <a:rPr lang="en" sz="2000" baseline="30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1.6</a:t>
            </a: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100" b="1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oom-Cook (1963) </a:t>
            </a:r>
            <a:r>
              <a:rPr lang="en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another Divide &amp; Conquer. Instead of breaking into three (n/2)-sized problems, break into five (n/3)-sized problems.</a:t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verage"/>
              <a:buChar char="○"/>
            </a:pPr>
            <a:r>
              <a:rPr lang="en" sz="16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Runtime: </a:t>
            </a: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O(n</a:t>
            </a:r>
            <a:r>
              <a:rPr lang="en" sz="2000" baseline="30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1.465</a:t>
            </a: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000" b="1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Schönhage–Strassen (1971)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uses fast polynomial multiplications</a:t>
            </a:r>
            <a:endParaRPr sz="1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verage"/>
              <a:buChar char="○"/>
            </a:pPr>
            <a:r>
              <a:rPr lang="en" sz="16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Runtime: </a:t>
            </a: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O(n log n log log n )</a:t>
            </a:r>
            <a:endParaRPr sz="1000" b="1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Harvey and van der Hoeven (2019)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verage"/>
              <a:buChar char="○"/>
            </a:pPr>
            <a:r>
              <a:rPr lang="en" sz="16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Runtime: </a:t>
            </a:r>
            <a:r>
              <a:rPr lang="en" sz="20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O(n log(n))</a:t>
            </a:r>
            <a:endParaRPr sz="20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4" name="Google Shape;674;p41"/>
          <p:cNvSpPr txBox="1"/>
          <p:nvPr/>
        </p:nvSpPr>
        <p:spPr>
          <a:xfrm>
            <a:off x="6911825" y="3593775"/>
            <a:ext cx="18573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endParaRPr sz="1700" b="0" i="0" u="none" strike="noStrike" cap="none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75" name="Google Shape;67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Multiplication Subproblems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476650"/>
            <a:ext cx="83652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Original large problem: 		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multiply 2 n-digit numbers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311700" y="2156700"/>
            <a:ext cx="83652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are the subproblems?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Multiplication Subproblems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311700" y="1171850"/>
            <a:ext cx="83652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Original large problem: 		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multiply two 4-digit numbers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311700" y="1775700"/>
            <a:ext cx="83652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are the subproblems?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73750" y="2565625"/>
            <a:ext cx="8596500" cy="1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r>
              <a:rPr lang="en" sz="3800" i="0" u="none" strike="noStrike" cap="none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34</a:t>
            </a:r>
            <a:r>
              <a:rPr lang="en" sz="3800" i="0" u="none" strike="noStrike" cap="non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38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3800" i="0" u="none" strike="noStrike" cap="non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3800" i="0" u="none" strike="noStrike" cap="none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56</a:t>
            </a:r>
            <a:r>
              <a:rPr lang="en" sz="38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78</a:t>
            </a:r>
            <a:endParaRPr sz="3800" i="0" u="none" strike="noStrike" cap="none">
              <a:solidFill>
                <a:srgbClr val="3D85C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= ( </a:t>
            </a:r>
            <a:r>
              <a:rPr lang="en" sz="25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x100 + </a:t>
            </a:r>
            <a:r>
              <a:rPr lang="en" sz="2500" i="0" u="none" strike="noStrike" cap="none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34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 x ( </a:t>
            </a:r>
            <a:r>
              <a:rPr lang="en" sz="2500" i="0" u="none" strike="noStrike" cap="none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56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x100 + </a:t>
            </a:r>
            <a:r>
              <a:rPr lang="en" sz="25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78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500" i="0" u="none" strike="noStrike" cap="none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= ( </a:t>
            </a:r>
            <a:r>
              <a:rPr lang="en" sz="25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500" i="0" u="none" strike="noStrike" cap="none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56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)100</a:t>
            </a:r>
            <a:r>
              <a:rPr lang="en" sz="2500" i="0" u="none" strike="noStrike" cap="none" baseline="300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 + ( </a:t>
            </a:r>
            <a:r>
              <a:rPr lang="en" sz="25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5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78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 + </a:t>
            </a:r>
            <a:r>
              <a:rPr lang="en" sz="2500" i="0" u="none" strike="noStrike" cap="none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34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500" i="0" u="none" strike="noStrike" cap="none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56</a:t>
            </a:r>
            <a:r>
              <a:rPr lang="en" sz="25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)100 + ( </a:t>
            </a:r>
            <a:r>
              <a:rPr lang="en" sz="2500" i="0" u="none" strike="noStrike" cap="none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34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5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78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500" i="0" u="none" strike="noStrike" cap="none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Multiplication Subproblems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4294967295"/>
          </p:nvPr>
        </p:nvSpPr>
        <p:spPr>
          <a:xfrm>
            <a:off x="311700" y="1171850"/>
            <a:ext cx="83652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Original large problem: 		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multiply two 4-digit numbers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4294967295"/>
          </p:nvPr>
        </p:nvSpPr>
        <p:spPr>
          <a:xfrm>
            <a:off x="311700" y="1623300"/>
            <a:ext cx="83652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are the subproblems?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087333" y="3360450"/>
            <a:ext cx="1028400" cy="70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543608" y="3360450"/>
            <a:ext cx="1028400" cy="70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4843533" y="3360450"/>
            <a:ext cx="1028400" cy="70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7209633" y="3360450"/>
            <a:ext cx="1028400" cy="70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73750" y="2032225"/>
            <a:ext cx="8596500" cy="1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r>
              <a:rPr lang="en" sz="3800" i="0" u="none" strike="noStrike" cap="none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34</a:t>
            </a:r>
            <a:r>
              <a:rPr lang="en" sz="3800" i="0" u="none" strike="noStrike" cap="non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38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3800" i="0" u="none" strike="noStrike" cap="non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3800" i="0" u="none" strike="noStrike" cap="none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56</a:t>
            </a:r>
            <a:r>
              <a:rPr lang="en" sz="38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78</a:t>
            </a:r>
            <a:endParaRPr sz="3800" i="0" u="none" strike="noStrike" cap="none">
              <a:solidFill>
                <a:srgbClr val="3D85C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= ( </a:t>
            </a:r>
            <a:r>
              <a:rPr lang="en" sz="25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x100 + </a:t>
            </a:r>
            <a:r>
              <a:rPr lang="en" sz="2500" i="0" u="none" strike="noStrike" cap="none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34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 x ( </a:t>
            </a:r>
            <a:r>
              <a:rPr lang="en" sz="2500" i="0" u="none" strike="noStrike" cap="none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56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x100 + </a:t>
            </a:r>
            <a:r>
              <a:rPr lang="en" sz="25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78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500" i="0" u="none" strike="noStrike" cap="none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16355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= ( </a:t>
            </a:r>
            <a:r>
              <a:rPr lang="en" sz="25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500" i="0" u="none" strike="noStrike" cap="none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56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)100</a:t>
            </a:r>
            <a:r>
              <a:rPr lang="en" sz="2500" i="0" u="none" strike="noStrike" cap="none" baseline="300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 + ( </a:t>
            </a:r>
            <a:r>
              <a:rPr lang="en" sz="2500" i="0" u="none" strike="noStrike" cap="none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5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78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 + </a:t>
            </a:r>
            <a:r>
              <a:rPr lang="en" sz="2500" i="0" u="none" strike="noStrike" cap="none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34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500" i="0" u="none" strike="noStrike" cap="none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56</a:t>
            </a:r>
            <a:r>
              <a:rPr lang="en" sz="25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)100 + ( </a:t>
            </a:r>
            <a:r>
              <a:rPr lang="en" sz="2500" i="0" u="none" strike="noStrike" cap="none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34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500" i="0" u="none" strike="noStrike" cap="none">
                <a:solidFill>
                  <a:srgbClr val="3D85C6"/>
                </a:solidFill>
                <a:latin typeface="Average"/>
                <a:ea typeface="Average"/>
                <a:cs typeface="Average"/>
                <a:sym typeface="Average"/>
              </a:rPr>
              <a:t>78 </a:t>
            </a:r>
            <a:r>
              <a:rPr lang="en" sz="2500" i="0" u="none" strike="noStrike" cap="none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500" i="0" u="none" strike="noStrike" cap="none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436825" y="3759000"/>
            <a:ext cx="329400" cy="32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4000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1900" b="1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893106" y="3759000"/>
            <a:ext cx="329400" cy="32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4000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900" b="1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5193015" y="3759000"/>
            <a:ext cx="329400" cy="32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4000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900" b="1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59115" y="3759000"/>
            <a:ext cx="329400" cy="32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4000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900" b="1" i="0" u="none" strike="noStrike" cap="none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479200" y="4309975"/>
            <a:ext cx="231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One 4-digit problem</a:t>
            </a:r>
            <a:endParaRPr sz="14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066192" y="4309975"/>
            <a:ext cx="305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Four 2-digit subproblems</a:t>
            </a:r>
            <a:endParaRPr sz="14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057798" y="4350775"/>
            <a:ext cx="1028400" cy="39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Multiplication Subproblems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4294967295"/>
          </p:nvPr>
        </p:nvSpPr>
        <p:spPr>
          <a:xfrm>
            <a:off x="311700" y="1171850"/>
            <a:ext cx="83652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Original large problem: 		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multiply 2 n-digit numbers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4294967295"/>
          </p:nvPr>
        </p:nvSpPr>
        <p:spPr>
          <a:xfrm>
            <a:off x="311700" y="1623300"/>
            <a:ext cx="83652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are the subproblems? 	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more generally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1087333" y="3436650"/>
            <a:ext cx="7129894" cy="727950"/>
            <a:chOff x="1087333" y="3360450"/>
            <a:chExt cx="7129894" cy="727950"/>
          </a:xfrm>
        </p:grpSpPr>
        <p:sp>
          <p:nvSpPr>
            <p:cNvPr id="124" name="Google Shape;124;p18"/>
            <p:cNvSpPr/>
            <p:nvPr/>
          </p:nvSpPr>
          <p:spPr>
            <a:xfrm>
              <a:off x="1087333" y="3360450"/>
              <a:ext cx="1028400" cy="704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42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422416" y="3360450"/>
              <a:ext cx="1028400" cy="704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42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691133" y="3360450"/>
              <a:ext cx="1028400" cy="704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42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7188827" y="3360450"/>
              <a:ext cx="1028400" cy="704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/>
                </a:gs>
                <a:gs pos="42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436825" y="3759000"/>
              <a:ext cx="329400" cy="329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4000" tIns="7315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 sz="1900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3771914" y="3759000"/>
              <a:ext cx="329400" cy="329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4000" tIns="7315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 sz="1900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040615" y="3759000"/>
              <a:ext cx="329400" cy="329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4000" tIns="7315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3</a:t>
              </a:r>
              <a:endParaRPr sz="1900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538310" y="3759000"/>
              <a:ext cx="329400" cy="329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4000" tIns="7315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FFFFFF"/>
                  </a:solidFill>
                  <a:latin typeface="Assistant"/>
                  <a:ea typeface="Assistant"/>
                  <a:cs typeface="Assistant"/>
                  <a:sym typeface="Assistant"/>
                </a:rPr>
                <a:t>4</a:t>
              </a:r>
              <a:endParaRPr sz="1900" b="1" i="0" u="none" strike="noStrike" cap="non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273750" y="2032225"/>
            <a:ext cx="8596500" cy="1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[</a:t>
            </a:r>
            <a:r>
              <a:rPr lang="en" sz="3800" b="0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3800" b="0" i="0" u="none" strike="noStrike" cap="none" baseline="-250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3800" b="0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3800" b="0" i="0" u="none" strike="noStrike" cap="none" baseline="-250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  <a:r>
              <a:rPr lang="en" sz="3800" b="0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3800" b="0" i="0" u="none" strike="noStrike" cap="none" baseline="-25000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n-1</a:t>
            </a:r>
            <a:r>
              <a:rPr lang="en" sz="3800" b="0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3800" b="0" i="0" u="none" strike="noStrike" cap="none" baseline="-25000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3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] </a:t>
            </a:r>
            <a:r>
              <a:rPr lang="en" sz="34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3800" b="0" i="0" u="none" strike="noStrike" cap="none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[</a:t>
            </a:r>
            <a:r>
              <a:rPr lang="en" sz="3800" b="0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 sz="3800" b="0" i="0" u="none" strike="noStrike" cap="none" baseline="-25000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3800" b="0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 sz="3800" b="0" i="0" u="none" strike="noStrike" cap="none" baseline="-25000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  <a:r>
              <a:rPr lang="en" sz="3800" b="0" i="0" u="none" strike="noStrike" cap="none">
                <a:solidFill>
                  <a:srgbClr val="3C78D8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 sz="3800" b="0" i="0" u="none" strike="noStrike" cap="none" baseline="-25000">
                <a:solidFill>
                  <a:srgbClr val="3C78D8"/>
                </a:solidFill>
                <a:latin typeface="Inconsolata"/>
                <a:ea typeface="Inconsolata"/>
                <a:cs typeface="Inconsolata"/>
                <a:sym typeface="Inconsolata"/>
              </a:rPr>
              <a:t>n-1</a:t>
            </a:r>
            <a:r>
              <a:rPr lang="en" sz="3800" b="0" i="0" u="none" strike="noStrike" cap="none">
                <a:solidFill>
                  <a:srgbClr val="3C78D8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 sz="3800" b="0" i="0" u="none" strike="noStrike" cap="none" baseline="-25000">
                <a:solidFill>
                  <a:srgbClr val="3C78D8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38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3800" b="1" i="0" u="none" strike="noStrike" cap="none">
              <a:solidFill>
                <a:srgbClr val="3D85C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= ( </a:t>
            </a:r>
            <a:r>
              <a:rPr lang="en" sz="25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x10</a:t>
            </a:r>
            <a:r>
              <a:rPr lang="en" sz="25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</a:t>
            </a:r>
            <a:r>
              <a:rPr lang="en" sz="25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 x ( </a:t>
            </a:r>
            <a:r>
              <a:rPr lang="en" sz="25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x10</a:t>
            </a:r>
            <a:r>
              <a:rPr lang="en" sz="25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</a:t>
            </a:r>
            <a:r>
              <a:rPr lang="en" sz="25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5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= ( </a:t>
            </a:r>
            <a:r>
              <a:rPr lang="en" sz="25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 </a:t>
            </a:r>
            <a:r>
              <a:rPr lang="en" sz="25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25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25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25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d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25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 </a:t>
            </a:r>
            <a:r>
              <a:rPr lang="en" sz="25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5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)10</a:t>
            </a:r>
            <a:r>
              <a:rPr lang="en" sz="2500" b="0" i="0" u="none" strike="noStrike" cap="none" baseline="300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+ ( </a:t>
            </a:r>
            <a:r>
              <a:rPr lang="en" sz="25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25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 d </a:t>
            </a:r>
            <a:r>
              <a:rPr lang="en" sz="25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2500" b="0" i="0" u="none" strike="noStrike" cap="none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631600" y="4386175"/>
            <a:ext cx="231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One n-digit problem</a:t>
            </a:r>
            <a:endParaRPr sz="14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142392" y="4386175"/>
            <a:ext cx="305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Four (n/2)-digit subproblems</a:t>
            </a:r>
            <a:endParaRPr sz="14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4057798" y="4426975"/>
            <a:ext cx="1028400" cy="39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Some Pseudocode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11700" y="1061250"/>
            <a:ext cx="8596500" cy="3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 x, y ):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 b="1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269850" y="1213650"/>
            <a:ext cx="25623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making a</a:t>
            </a: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8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assumption that n is a power of 2 just to make the pseudocode simpler</a:t>
            </a:r>
            <a:endParaRPr sz="14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2771875" y="1105775"/>
            <a:ext cx="1763100" cy="2433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x &amp; y are n-digit numbers</a:t>
            </a:r>
            <a:endParaRPr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Some Pseudocode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11700" y="1061250"/>
            <a:ext cx="8596500" cy="3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sng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 x, y ):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if (n = 1):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	return x·y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 b="0" i="0" u="none" strike="noStrike" cap="non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269850" y="1213650"/>
            <a:ext cx="25623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making an assumption that n is a power of 2 just to make the pseudocode simpler</a:t>
            </a:r>
            <a:endParaRPr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112500" y="1523825"/>
            <a:ext cx="2755800" cy="5511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Base case</a:t>
            </a:r>
            <a:r>
              <a:rPr lang="en" sz="12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: we can just reference some memorized 1-digit multiplication tables</a:t>
            </a:r>
            <a:endParaRPr sz="12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54" name="Google Shape;154;p20"/>
          <p:cNvCxnSpPr>
            <a:stCxn id="153" idx="1"/>
          </p:cNvCxnSpPr>
          <p:nvPr/>
        </p:nvCxnSpPr>
        <p:spPr>
          <a:xfrm flipH="1">
            <a:off x="2787300" y="1799375"/>
            <a:ext cx="325200" cy="94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20"/>
          <p:cNvSpPr/>
          <p:nvPr/>
        </p:nvSpPr>
        <p:spPr>
          <a:xfrm>
            <a:off x="2771875" y="1105775"/>
            <a:ext cx="1763100" cy="2433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x &amp; y are n-digit numbers</a:t>
            </a:r>
            <a:endParaRPr sz="12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Some Pseudocode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11700" y="1061250"/>
            <a:ext cx="8596500" cy="3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sng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MULTIPLY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 x, y ):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if (n = 1):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	return x·y</a:t>
            </a:r>
            <a:endParaRPr sz="2200" b="0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	write x as </a:t>
            </a:r>
            <a:r>
              <a:rPr lang="en" sz="2200" b="1" i="0" u="none" strike="noStrike" cap="none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·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10</a:t>
            </a:r>
            <a:r>
              <a:rPr lang="en" sz="2200" b="0" i="0" u="none" strike="noStrike" cap="none" baseline="30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 b="0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+</a:t>
            </a:r>
            <a:r>
              <a:rPr lang="en" sz="22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endParaRPr sz="2200" b="1" i="0" u="none" strike="noStrike" cap="none">
              <a:solidFill>
                <a:srgbClr val="F1C23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write y as </a:t>
            </a:r>
            <a:r>
              <a:rPr lang="en" sz="2200" b="1" i="0" u="none" strike="noStrike" cap="none">
                <a:solidFill>
                  <a:srgbClr val="6AA84F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·10</a:t>
            </a:r>
            <a:r>
              <a:rPr lang="en" sz="2200" b="0" i="0" u="none" strike="noStrike" cap="none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+</a:t>
            </a:r>
            <a:r>
              <a:rPr lang="en" sz="2200" b="0" i="0" u="none" strike="noStrike" cap="none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 b="1" i="0" u="none" strike="noStrike" cap="none">
                <a:solidFill>
                  <a:srgbClr val="3D85C6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endParaRPr sz="2200" b="1" i="0" u="none" strike="noStrike" cap="none">
              <a:solidFill>
                <a:srgbClr val="F1C23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 b="1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269850" y="1213650"/>
            <a:ext cx="25623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making an assumption that n is a power of 2 just to make the pseudocode simpler</a:t>
            </a:r>
            <a:endParaRPr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112500" y="1523825"/>
            <a:ext cx="2755800" cy="5511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Base case</a:t>
            </a:r>
            <a: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: we can just reference some memorized 1-digit multiplication tables</a:t>
            </a:r>
            <a:endParaRPr sz="12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5" name="Google Shape;165;p21"/>
          <p:cNvCxnSpPr>
            <a:stCxn id="164" idx="1"/>
          </p:cNvCxnSpPr>
          <p:nvPr/>
        </p:nvCxnSpPr>
        <p:spPr>
          <a:xfrm flipH="1">
            <a:off x="2787300" y="1799375"/>
            <a:ext cx="325200" cy="94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p21"/>
          <p:cNvSpPr/>
          <p:nvPr/>
        </p:nvSpPr>
        <p:spPr>
          <a:xfrm>
            <a:off x="2771875" y="1105775"/>
            <a:ext cx="1763100" cy="2433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x &amp; y are n-digit numbers</a:t>
            </a:r>
            <a:endParaRPr sz="1200" b="0" i="0" u="none" strike="noStrike" cap="none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054925" y="2423100"/>
            <a:ext cx="1546200" cy="436800"/>
          </a:xfrm>
          <a:prstGeom prst="roundRect">
            <a:avLst>
              <a:gd name="adj" fmla="val 3278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a, b, c, &amp; d  are </a:t>
            </a:r>
            <a:b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 i="0" u="none" strike="noStrike" cap="none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(n/2)-digit numbers</a:t>
            </a:r>
            <a:endParaRPr sz="1200" i="0" u="none" strike="noStrike" cap="none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PresentationFormat>On-screen Show (16:9)</PresentationFormat>
  <Paragraphs>491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Average</vt:lpstr>
      <vt:lpstr>Assistant</vt:lpstr>
      <vt:lpstr>Inconsolata</vt:lpstr>
      <vt:lpstr>Lato Light</vt:lpstr>
      <vt:lpstr>Assistant ExtraLight</vt:lpstr>
      <vt:lpstr>Simple Light</vt:lpstr>
      <vt:lpstr>Divide &amp; Conquer</vt:lpstr>
      <vt:lpstr> Divide &amp; Conquer </vt:lpstr>
      <vt:lpstr>Multiplication Subproblems</vt:lpstr>
      <vt:lpstr> Multiplication Subproblems </vt:lpstr>
      <vt:lpstr> Multiplication Subproblems </vt:lpstr>
      <vt:lpstr> Multiplication Subproblems </vt:lpstr>
      <vt:lpstr>Some Pseudocode</vt:lpstr>
      <vt:lpstr> Some Pseudocode </vt:lpstr>
      <vt:lpstr> Some Pseudocode </vt:lpstr>
      <vt:lpstr> Some Pseudocode </vt:lpstr>
      <vt:lpstr> Some Pseudocode </vt:lpstr>
      <vt:lpstr>Efficiency of the algorithm? </vt:lpstr>
      <vt:lpstr>Efficiency of the algorithm?  </vt:lpstr>
      <vt:lpstr>Efficiency of the algorithm?  </vt:lpstr>
      <vt:lpstr> Efficiency of the algorithm?  </vt:lpstr>
      <vt:lpstr> Efficiency of the algorithm?  </vt:lpstr>
      <vt:lpstr>KARATSUBA’s INTEGER MULTIPLICATION</vt:lpstr>
      <vt:lpstr>Choose Subproblems Wisely</vt:lpstr>
      <vt:lpstr>KARATSUBA’S idea</vt:lpstr>
      <vt:lpstr> KARATSUBA’S idea </vt:lpstr>
      <vt:lpstr> KARATSUBA’S idea </vt:lpstr>
      <vt:lpstr>Three Subproblems</vt:lpstr>
      <vt:lpstr> Three Subproblems </vt:lpstr>
      <vt:lpstr>Runtime?</vt:lpstr>
      <vt:lpstr> Runtime? </vt:lpstr>
      <vt:lpstr> Runtime? </vt:lpstr>
      <vt:lpstr> Runtime? </vt:lpstr>
      <vt:lpstr> Runtime </vt:lpstr>
      <vt:lpstr>Researchers always want to do better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</dc:title>
  <dc:creator>Gaurav</dc:creator>
  <cp:lastModifiedBy>Gaurav</cp:lastModifiedBy>
  <cp:revision>1</cp:revision>
  <dcterms:modified xsi:type="dcterms:W3CDTF">2022-09-01T16:58:11Z</dcterms:modified>
</cp:coreProperties>
</file>