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44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5143500" type="screen16x9"/>
  <p:notesSz cx="6858000" cy="9144000"/>
  <p:embeddedFontLst>
    <p:embeddedFont>
      <p:font typeface="Average" charset="0"/>
      <p:regular r:id="rId45"/>
    </p:embeddedFont>
    <p:embeddedFont>
      <p:font typeface="Assistant ExtraLight" charset="-79"/>
      <p:regular r:id="rId46"/>
      <p:bold r:id="rId47"/>
    </p:embeddedFont>
    <p:embeddedFont>
      <p:font typeface="Assistant" charset="-79"/>
      <p:regular r:id="rId48"/>
      <p:bold r:id="rId49"/>
    </p:embeddedFont>
    <p:embeddedFont>
      <p:font typeface="Inconsolata" charset="0"/>
      <p:regular r:id="rId50"/>
      <p:bold r:id="rId51"/>
    </p:embeddedFont>
    <p:embeddedFont>
      <p:font typeface="Lato Light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aeaf5206d_0_4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aeaf5206d_0_4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1f347cce3_0_1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1f347cce3_0_1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1f347cce3_0_1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1f347cce3_0_1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1f347cce3_0_1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1f347cce3_0_1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1f347cce3_0_1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1f347cce3_0_1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1f347cce3_0_1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1f347cce3_0_1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81f347cce3_0_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81f347cce3_0_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1f347cce3_0_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1f347cce3_0_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1f347cce3_0_2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1f347cce3_0_2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9aeaf5206d_0_4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9aeaf5206d_0_4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9aeaf5206d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9aeaf5206d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b33678e17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b33678e17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1f347cce3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1f347cce3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81f347cce3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81f347cce3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1f347cce3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1f347cce3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81f347cce3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81f347cce3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1f347cce3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1f347cce3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81f347cce3_0_2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81f347cce3_0_2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81f347cce3_0_2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81f347cce3_0_2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1f347cce3_0_2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1f347cce3_0_2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81f347cce3_0_2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81f347cce3_0_2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81f347cce3_0_2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81f347cce3_0_2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b33678e17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b33678e17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81f347cce3_0_2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81f347cce3_0_2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81f347cce3_0_2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81f347cce3_0_2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81f347cce3_0_2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81f347cce3_0_2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81f347cce3_0_2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81f347cce3_0_2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81f347cce3_0_3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81f347cce3_0_3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99d917de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99d917de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8abb0000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8abb0000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8abb0000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8abb0000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99d917de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99d917de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8abb00002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8abb00002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b33678e17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b33678e17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8abb00002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8abb00002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81f347cce3_0_3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81f347cce3_0_3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aeaf5206d_0_4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9aeaf5206d_0_4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f347cce3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f347cce3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f347cce3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1f347cce3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f347cce3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1f347cce3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1f347cce3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1f347cce3_0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ExtraLight"/>
              <a:buChar char="●"/>
              <a:defRPr sz="2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4" name="Google Shape;64;p16"/>
          <p:cNvSpPr txBox="1"/>
          <p:nvPr/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ctrTitle"/>
          </p:nvPr>
        </p:nvSpPr>
        <p:spPr>
          <a:xfrm>
            <a:off x="777000" y="1695900"/>
            <a:ext cx="75900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latin typeface="Average"/>
                <a:ea typeface="Average"/>
                <a:cs typeface="Average"/>
                <a:sym typeface="Average"/>
              </a:rPr>
              <a:t>       </a:t>
            </a:r>
            <a:r>
              <a:rPr lang="en" sz="4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MergeSort:</a:t>
            </a:r>
            <a:r>
              <a:rPr lang="en" sz="4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The Algorithm </a:t>
            </a:r>
            <a:endParaRPr sz="4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6" name="Google Shape;296;p39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7" name="Google Shape;297;p39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8" name="Google Shape;298;p39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3" name="Google Shape;303;p39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8" name="Google Shape;308;p39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0" name="Google Shape;310;p39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1" name="Google Shape;311;p39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2" name="Google Shape;312;p39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3" name="Google Shape;313;p39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4" name="Google Shape;314;p39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6" name="Google Shape;316;p39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3" name="Google Shape;323;p39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4" name="Google Shape;324;p39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5" name="Google Shape;325;p39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6" name="Google Shape;326;p39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7" name="Google Shape;327;p39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28" name="Google Shape;328;p39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9" name="Google Shape;329;p39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30" name="Google Shape;330;p39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31" name="Google Shape;331;p39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39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33" name="Google Shape;333;p39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Divide original list in half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Recursively sort each half</a:t>
            </a:r>
            <a:endParaRPr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Cleverly “Merge” sorted halves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36" name="Google Shape;336;p39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37" name="Google Shape;337;p39"/>
          <p:cNvSpPr/>
          <p:nvPr/>
        </p:nvSpPr>
        <p:spPr>
          <a:xfrm rot="-5400000">
            <a:off x="1733725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 rot="-5400000">
            <a:off x="5888425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0" name="Google Shape;34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3" name="Google Shape;353;p40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5" name="Google Shape;355;p40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6" name="Google Shape;356;p40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8" name="Google Shape;358;p40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9" name="Google Shape;359;p40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0" name="Google Shape;360;p40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1" name="Google Shape;361;p40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2" name="Google Shape;362;p40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4" name="Google Shape;364;p40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5" name="Google Shape;365;p40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6" name="Google Shape;366;p40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7" name="Google Shape;367;p40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8" name="Google Shape;368;p40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9" name="Google Shape;369;p40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0" name="Google Shape;370;p40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1" name="Google Shape;371;p40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4" name="Google Shape;374;p40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5" name="Google Shape;375;p40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6" name="Google Shape;376;p40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78" name="Google Shape;378;p40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9" name="Google Shape;379;p40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0" name="Google Shape;380;p40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1" name="Google Shape;381;p40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40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83" name="Google Shape;383;p40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Divide original list in half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4" name="Google Shape;384;p40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Recursively sort each half</a:t>
            </a:r>
            <a:endParaRPr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5" name="Google Shape;385;p40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Cleverly “Merge” sorted halves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86" name="Google Shape;386;p40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7" name="Google Shape;387;p40"/>
          <p:cNvSpPr/>
          <p:nvPr/>
        </p:nvSpPr>
        <p:spPr>
          <a:xfrm rot="-5400000">
            <a:off x="1733725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 rot="-5400000">
            <a:off x="631251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1" name="Google Shape;39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7" name="Google Shape;397;p41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8" name="Google Shape;398;p41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1" name="Google Shape;401;p41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3" name="Google Shape;403;p41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4" name="Google Shape;404;p41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5" name="Google Shape;405;p41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0" name="Google Shape;410;p41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1" name="Google Shape;411;p41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2" name="Google Shape;412;p41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3" name="Google Shape;413;p41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6" name="Google Shape;416;p41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7" name="Google Shape;417;p41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8" name="Google Shape;418;p41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9" name="Google Shape;419;p41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0" name="Google Shape;420;p41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1" name="Google Shape;421;p41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2" name="Google Shape;422;p41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3" name="Google Shape;423;p41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6" name="Google Shape;426;p41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7" name="Google Shape;427;p41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8" name="Google Shape;428;p41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429" name="Google Shape;429;p41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0" name="Google Shape;430;p41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1" name="Google Shape;431;p41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2" name="Google Shape;432;p41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41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434" name="Google Shape;434;p41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Divide original list in half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5" name="Google Shape;435;p41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Recursively sort each half</a:t>
            </a:r>
            <a:endParaRPr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6" name="Google Shape;436;p41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Cleverly “Merge” sorted halves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37" name="Google Shape;437;p41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38" name="Google Shape;438;p41"/>
          <p:cNvSpPr/>
          <p:nvPr/>
        </p:nvSpPr>
        <p:spPr>
          <a:xfrm rot="-5400000">
            <a:off x="2157800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1"/>
          <p:cNvSpPr/>
          <p:nvPr/>
        </p:nvSpPr>
        <p:spPr>
          <a:xfrm rot="-5400000">
            <a:off x="631251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1" name="Google Shape;441;p41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2" name="Google Shape;442;p41"/>
          <p:cNvSpPr/>
          <p:nvPr/>
        </p:nvSpPr>
        <p:spPr>
          <a:xfrm>
            <a:off x="3723776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3" name="Google Shape;44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9" name="Google Shape;449;p42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0" name="Google Shape;450;p42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1" name="Google Shape;451;p42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2" name="Google Shape;452;p42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3" name="Google Shape;453;p42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4" name="Google Shape;454;p42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5" name="Google Shape;455;p42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6" name="Google Shape;456;p42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8" name="Google Shape;458;p42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9" name="Google Shape;459;p42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0" name="Google Shape;460;p42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2" name="Google Shape;462;p42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3" name="Google Shape;463;p42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4" name="Google Shape;464;p42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5" name="Google Shape;465;p42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6" name="Google Shape;466;p42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7" name="Google Shape;467;p42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8" name="Google Shape;468;p42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1" name="Google Shape;471;p42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2" name="Google Shape;472;p42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3" name="Google Shape;473;p42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4" name="Google Shape;474;p42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6" name="Google Shape;476;p42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7" name="Google Shape;477;p42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481" name="Google Shape;481;p42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2" name="Google Shape;482;p42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3" name="Google Shape;483;p42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4" name="Google Shape;484;p42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485" name="Google Shape;485;p42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486" name="Google Shape;486;p42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Divide original list in half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7" name="Google Shape;487;p42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Recursively sort each half</a:t>
            </a:r>
            <a:endParaRPr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Cleverly “Merge” sorted halves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89" name="Google Shape;489;p42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0" name="Google Shape;490;p42"/>
          <p:cNvSpPr/>
          <p:nvPr/>
        </p:nvSpPr>
        <p:spPr>
          <a:xfrm rot="-5400000">
            <a:off x="258081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2"/>
          <p:cNvSpPr/>
          <p:nvPr/>
        </p:nvSpPr>
        <p:spPr>
          <a:xfrm rot="-5400000">
            <a:off x="631251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2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3723776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5" name="Google Shape;495;p42"/>
          <p:cNvSpPr/>
          <p:nvPr/>
        </p:nvSpPr>
        <p:spPr>
          <a:xfrm>
            <a:off x="4147844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6" name="Google Shape;49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2" name="Google Shape;502;p43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3" name="Google Shape;503;p43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4" name="Google Shape;504;p43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5" name="Google Shape;505;p43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9" name="Google Shape;509;p43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1" name="Google Shape;511;p43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2" name="Google Shape;512;p43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3" name="Google Shape;513;p43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0" name="Google Shape;520;p43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1" name="Google Shape;521;p43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2" name="Google Shape;522;p43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3" name="Google Shape;523;p43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4" name="Google Shape;524;p43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5" name="Google Shape;525;p43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6" name="Google Shape;526;p43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7" name="Google Shape;527;p43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8" name="Google Shape;528;p43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9" name="Google Shape;529;p43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0" name="Google Shape;530;p43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1" name="Google Shape;531;p43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2" name="Google Shape;532;p43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3" name="Google Shape;533;p43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34" name="Google Shape;534;p43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35" name="Google Shape;535;p43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36" name="Google Shape;536;p43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37" name="Google Shape;537;p43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43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539" name="Google Shape;539;p43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Divide original list in half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0" name="Google Shape;540;p43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Recursively sort each half</a:t>
            </a:r>
            <a:endParaRPr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1" name="Google Shape;541;p43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Cleverly “Merge” sorted halves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542" name="Google Shape;542;p43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43" name="Google Shape;543;p43"/>
          <p:cNvSpPr/>
          <p:nvPr/>
        </p:nvSpPr>
        <p:spPr>
          <a:xfrm rot="-5400000">
            <a:off x="258081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3"/>
          <p:cNvSpPr/>
          <p:nvPr/>
        </p:nvSpPr>
        <p:spPr>
          <a:xfrm rot="-5400000">
            <a:off x="6736588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3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6" name="Google Shape;546;p43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7" name="Google Shape;547;p43"/>
          <p:cNvSpPr/>
          <p:nvPr/>
        </p:nvSpPr>
        <p:spPr>
          <a:xfrm>
            <a:off x="3723776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8" name="Google Shape;548;p43"/>
          <p:cNvSpPr/>
          <p:nvPr/>
        </p:nvSpPr>
        <p:spPr>
          <a:xfrm>
            <a:off x="4147844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9" name="Google Shape;549;p43"/>
          <p:cNvSpPr/>
          <p:nvPr/>
        </p:nvSpPr>
        <p:spPr>
          <a:xfrm>
            <a:off x="4571945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0" name="Google Shape;55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4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6" name="Google Shape;556;p44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7" name="Google Shape;557;p44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8" name="Google Shape;558;p44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9" name="Google Shape;559;p44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0" name="Google Shape;560;p44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1" name="Google Shape;561;p44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2" name="Google Shape;562;p44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3" name="Google Shape;563;p44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4" name="Google Shape;564;p44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5" name="Google Shape;565;p44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6" name="Google Shape;566;p44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7" name="Google Shape;567;p44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8" name="Google Shape;568;p44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9" name="Google Shape;569;p44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0" name="Google Shape;570;p44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1" name="Google Shape;571;p44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2" name="Google Shape;572;p44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3" name="Google Shape;573;p44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4" name="Google Shape;574;p44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5" name="Google Shape;575;p44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6" name="Google Shape;576;p44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7" name="Google Shape;577;p44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8" name="Google Shape;578;p44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9" name="Google Shape;579;p44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0" name="Google Shape;580;p44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1" name="Google Shape;581;p44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2" name="Google Shape;582;p44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3" name="Google Shape;583;p44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4" name="Google Shape;584;p44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5" name="Google Shape;585;p44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6" name="Google Shape;586;p44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7" name="Google Shape;587;p44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88" name="Google Shape;588;p44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89" name="Google Shape;589;p44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90" name="Google Shape;590;p44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91" name="Google Shape;591;p44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44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593" name="Google Shape;593;p44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Divide original list in half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4" name="Google Shape;594;p44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Recursively sort each half</a:t>
            </a:r>
            <a:endParaRPr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5" name="Google Shape;595;p44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Cleverly “Merge” sorted halves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596" name="Google Shape;596;p44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97" name="Google Shape;597;p44"/>
          <p:cNvSpPr/>
          <p:nvPr/>
        </p:nvSpPr>
        <p:spPr>
          <a:xfrm rot="-5400000">
            <a:off x="258081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4"/>
          <p:cNvSpPr/>
          <p:nvPr/>
        </p:nvSpPr>
        <p:spPr>
          <a:xfrm rot="-5400000">
            <a:off x="716066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0" name="Google Shape;600;p44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1" name="Google Shape;601;p44"/>
          <p:cNvSpPr/>
          <p:nvPr/>
        </p:nvSpPr>
        <p:spPr>
          <a:xfrm>
            <a:off x="3723776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2" name="Google Shape;602;p44"/>
          <p:cNvSpPr/>
          <p:nvPr/>
        </p:nvSpPr>
        <p:spPr>
          <a:xfrm>
            <a:off x="4147844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3" name="Google Shape;603;p44"/>
          <p:cNvSpPr/>
          <p:nvPr/>
        </p:nvSpPr>
        <p:spPr>
          <a:xfrm>
            <a:off x="4571945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4" name="Google Shape;604;p44"/>
          <p:cNvSpPr/>
          <p:nvPr/>
        </p:nvSpPr>
        <p:spPr>
          <a:xfrm>
            <a:off x="4996014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5" name="Google Shape;60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5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1" name="Google Shape;611;p45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2" name="Google Shape;612;p45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3" name="Google Shape;613;p45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4" name="Google Shape;614;p45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5" name="Google Shape;615;p45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6" name="Google Shape;616;p45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7" name="Google Shape;617;p45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8" name="Google Shape;618;p45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9" name="Google Shape;619;p45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0" name="Google Shape;620;p45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1" name="Google Shape;621;p45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2" name="Google Shape;622;p45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3" name="Google Shape;623;p45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4" name="Google Shape;624;p45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5" name="Google Shape;625;p45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6" name="Google Shape;626;p45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7" name="Google Shape;627;p45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8" name="Google Shape;628;p45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9" name="Google Shape;629;p45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0" name="Google Shape;630;p45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1" name="Google Shape;631;p45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9" name="Google Shape;639;p45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0" name="Google Shape;640;p45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1" name="Google Shape;641;p45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2" name="Google Shape;642;p45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43" name="Google Shape;643;p45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44" name="Google Shape;644;p45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45" name="Google Shape;645;p45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46" name="Google Shape;646;p45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45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648" name="Google Shape;648;p45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Divide original list in half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9" name="Google Shape;649;p45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Recursively sort each half</a:t>
            </a:r>
            <a:endParaRPr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0" name="Google Shape;650;p45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Cleverly “Merge” sorted halves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51" name="Google Shape;651;p45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52" name="Google Shape;652;p45"/>
          <p:cNvSpPr/>
          <p:nvPr/>
        </p:nvSpPr>
        <p:spPr>
          <a:xfrm rot="-5400000">
            <a:off x="300596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5"/>
          <p:cNvSpPr/>
          <p:nvPr/>
        </p:nvSpPr>
        <p:spPr>
          <a:xfrm rot="-5400000">
            <a:off x="716066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5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5" name="Google Shape;655;p45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6" name="Google Shape;656;p45"/>
          <p:cNvSpPr/>
          <p:nvPr/>
        </p:nvSpPr>
        <p:spPr>
          <a:xfrm>
            <a:off x="3723776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7" name="Google Shape;657;p45"/>
          <p:cNvSpPr/>
          <p:nvPr/>
        </p:nvSpPr>
        <p:spPr>
          <a:xfrm>
            <a:off x="4147844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8" name="Google Shape;658;p45"/>
          <p:cNvSpPr/>
          <p:nvPr/>
        </p:nvSpPr>
        <p:spPr>
          <a:xfrm>
            <a:off x="4571945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9" name="Google Shape;659;p45"/>
          <p:cNvSpPr/>
          <p:nvPr/>
        </p:nvSpPr>
        <p:spPr>
          <a:xfrm>
            <a:off x="4996014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0" name="Google Shape;660;p45"/>
          <p:cNvSpPr/>
          <p:nvPr/>
        </p:nvSpPr>
        <p:spPr>
          <a:xfrm>
            <a:off x="5420133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1" name="Google Shape;66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6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7" name="Google Shape;667;p46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8" name="Google Shape;668;p46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9" name="Google Shape;669;p46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0" name="Google Shape;670;p46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1" name="Google Shape;671;p46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2" name="Google Shape;672;p46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3" name="Google Shape;673;p46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4" name="Google Shape;674;p46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5" name="Google Shape;675;p46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6" name="Google Shape;676;p46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7" name="Google Shape;677;p46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8" name="Google Shape;678;p46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9" name="Google Shape;679;p46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0" name="Google Shape;680;p46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1" name="Google Shape;681;p46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2" name="Google Shape;682;p46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3" name="Google Shape;683;p46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4" name="Google Shape;684;p46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5" name="Google Shape;685;p46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6" name="Google Shape;686;p46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7" name="Google Shape;687;p46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8" name="Google Shape;688;p46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9" name="Google Shape;689;p46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0" name="Google Shape;690;p46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1" name="Google Shape;691;p46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2" name="Google Shape;692;p46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3" name="Google Shape;693;p46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4" name="Google Shape;694;p46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5" name="Google Shape;695;p46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6" name="Google Shape;696;p46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99" name="Google Shape;699;p46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00" name="Google Shape;700;p46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01" name="Google Shape;701;p46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02" name="Google Shape;702;p46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703" name="Google Shape;703;p46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704" name="Google Shape;704;p46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Divide original list in half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5" name="Google Shape;705;p46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Recursively sort each half</a:t>
            </a:r>
            <a:endParaRPr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6" name="Google Shape;706;p46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Cleverly “Merge” sorted halves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07" name="Google Shape;707;p46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08" name="Google Shape;708;p46"/>
          <p:cNvSpPr/>
          <p:nvPr/>
        </p:nvSpPr>
        <p:spPr>
          <a:xfrm rot="-5400000">
            <a:off x="300596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0" name="Google Shape;710;p46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1" name="Google Shape;711;p46"/>
          <p:cNvSpPr/>
          <p:nvPr/>
        </p:nvSpPr>
        <p:spPr>
          <a:xfrm>
            <a:off x="3723776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4147844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3" name="Google Shape;713;p46"/>
          <p:cNvSpPr/>
          <p:nvPr/>
        </p:nvSpPr>
        <p:spPr>
          <a:xfrm>
            <a:off x="4571945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4" name="Google Shape;714;p46"/>
          <p:cNvSpPr/>
          <p:nvPr/>
        </p:nvSpPr>
        <p:spPr>
          <a:xfrm>
            <a:off x="4996014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5" name="Google Shape;715;p46"/>
          <p:cNvSpPr/>
          <p:nvPr/>
        </p:nvSpPr>
        <p:spPr>
          <a:xfrm>
            <a:off x="5420133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6" name="Google Shape;716;p46"/>
          <p:cNvSpPr/>
          <p:nvPr/>
        </p:nvSpPr>
        <p:spPr>
          <a:xfrm>
            <a:off x="5844202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7" name="Google Shape;71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3" name="Google Shape;723;p47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4" name="Google Shape;724;p47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5" name="Google Shape;725;p47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6" name="Google Shape;726;p47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7" name="Google Shape;727;p47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8" name="Google Shape;728;p47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9" name="Google Shape;729;p47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0" name="Google Shape;730;p47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1" name="Google Shape;731;p47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2" name="Google Shape;732;p47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3" name="Google Shape;733;p47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4" name="Google Shape;734;p47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5" name="Google Shape;735;p47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6" name="Google Shape;736;p47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7" name="Google Shape;737;p47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8" name="Google Shape;738;p47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9" name="Google Shape;739;p47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0" name="Google Shape;740;p47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1" name="Google Shape;741;p47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2" name="Google Shape;742;p47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3" name="Google Shape;743;p47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4" name="Google Shape;744;p47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5" name="Google Shape;745;p47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6" name="Google Shape;746;p47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7" name="Google Shape;747;p47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8" name="Google Shape;748;p47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9" name="Google Shape;749;p47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0" name="Google Shape;750;p47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1" name="Google Shape;751;p47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2" name="Google Shape;752;p47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3" name="Google Shape;753;p47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4" name="Google Shape;754;p47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755" name="Google Shape;755;p47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56" name="Google Shape;756;p47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57" name="Google Shape;757;p47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58" name="Google Shape;758;p47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759" name="Google Shape;759;p47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760" name="Google Shape;760;p47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Divide original list in half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1" name="Google Shape;761;p47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Recursively sort each half</a:t>
            </a:r>
            <a:endParaRPr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2" name="Google Shape;762;p47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Cleverly “Merge” sorted halves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63" name="Google Shape;763;p47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64" name="Google Shape;764;p47"/>
          <p:cNvSpPr/>
          <p:nvPr/>
        </p:nvSpPr>
        <p:spPr>
          <a:xfrm rot="-5400000">
            <a:off x="300596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7"/>
          <p:cNvSpPr/>
          <p:nvPr/>
        </p:nvSpPr>
        <p:spPr>
          <a:xfrm rot="-5400000">
            <a:off x="716066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7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7" name="Google Shape;767;p47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8" name="Google Shape;768;p47"/>
          <p:cNvSpPr/>
          <p:nvPr/>
        </p:nvSpPr>
        <p:spPr>
          <a:xfrm>
            <a:off x="3723776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9" name="Google Shape;769;p47"/>
          <p:cNvSpPr/>
          <p:nvPr/>
        </p:nvSpPr>
        <p:spPr>
          <a:xfrm>
            <a:off x="4147844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70" name="Google Shape;770;p47"/>
          <p:cNvSpPr/>
          <p:nvPr/>
        </p:nvSpPr>
        <p:spPr>
          <a:xfrm>
            <a:off x="4571945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71" name="Google Shape;771;p47"/>
          <p:cNvSpPr/>
          <p:nvPr/>
        </p:nvSpPr>
        <p:spPr>
          <a:xfrm>
            <a:off x="4996014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72" name="Google Shape;772;p47"/>
          <p:cNvSpPr/>
          <p:nvPr/>
        </p:nvSpPr>
        <p:spPr>
          <a:xfrm>
            <a:off x="5420133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73" name="Google Shape;773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8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79" name="Google Shape;779;p48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0" name="Google Shape;780;p48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1" name="Google Shape;781;p48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2" name="Google Shape;782;p48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3" name="Google Shape;783;p48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4" name="Google Shape;784;p48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5" name="Google Shape;785;p48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6" name="Google Shape;786;p48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7" name="Google Shape;787;p48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8" name="Google Shape;788;p48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9" name="Google Shape;789;p48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0" name="Google Shape;790;p48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1" name="Google Shape;791;p48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2" name="Google Shape;792;p48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3" name="Google Shape;793;p48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4" name="Google Shape;794;p48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5" name="Google Shape;795;p48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6" name="Google Shape;796;p48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7" name="Google Shape;797;p48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8" name="Google Shape;798;p48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9" name="Google Shape;799;p48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0" name="Google Shape;800;p48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1" name="Google Shape;801;p48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2" name="Google Shape;802;p48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3" name="Google Shape;803;p48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4" name="Google Shape;804;p48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5" name="Google Shape;805;p48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6" name="Google Shape;806;p48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7" name="Google Shape;807;p48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8" name="Google Shape;808;p48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9" name="Google Shape;809;p48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0" name="Google Shape;810;p48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811" name="Google Shape;811;p48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12" name="Google Shape;812;p48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13" name="Google Shape;813;p48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14" name="Google Shape;814;p48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815" name="Google Shape;815;p48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816" name="Google Shape;816;p48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Divide original list in half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7" name="Google Shape;817;p48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Recursively sort each half</a:t>
            </a:r>
            <a:endParaRPr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8" name="Google Shape;818;p48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Cleverly “Merge” sorted halves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19" name="Google Shape;819;p48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20" name="Google Shape;820;p48"/>
          <p:cNvSpPr/>
          <p:nvPr/>
        </p:nvSpPr>
        <p:spPr>
          <a:xfrm rot="-5400000">
            <a:off x="300596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8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2" name="Google Shape;822;p48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3" name="Google Shape;823;p48"/>
          <p:cNvSpPr/>
          <p:nvPr/>
        </p:nvSpPr>
        <p:spPr>
          <a:xfrm>
            <a:off x="3723776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4" name="Google Shape;824;p48"/>
          <p:cNvSpPr/>
          <p:nvPr/>
        </p:nvSpPr>
        <p:spPr>
          <a:xfrm>
            <a:off x="4147844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5" name="Google Shape;825;p48"/>
          <p:cNvSpPr/>
          <p:nvPr/>
        </p:nvSpPr>
        <p:spPr>
          <a:xfrm>
            <a:off x="4571945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6" name="Google Shape;826;p48"/>
          <p:cNvSpPr/>
          <p:nvPr/>
        </p:nvSpPr>
        <p:spPr>
          <a:xfrm>
            <a:off x="4996014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7" name="Google Shape;827;p48"/>
          <p:cNvSpPr/>
          <p:nvPr/>
        </p:nvSpPr>
        <p:spPr>
          <a:xfrm>
            <a:off x="5420133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8" name="Google Shape;828;p48"/>
          <p:cNvSpPr/>
          <p:nvPr/>
        </p:nvSpPr>
        <p:spPr>
          <a:xfrm>
            <a:off x="5844202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9" name="Google Shape;829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The first non-trivial algorithm! 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John von Neumann (1945) 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Recall key idea of Divide and Conquer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Font typeface="Average"/>
              <a:buChar char="●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Break problem into smaller sub-problems 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verage"/>
              <a:buChar char="●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Solve the subproblems recursively 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verage"/>
              <a:buChar char="●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Combine the solutions of the subproblems  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9"/>
          <p:cNvSpPr txBox="1">
            <a:spLocks noGrp="1"/>
          </p:cNvSpPr>
          <p:nvPr>
            <p:ph type="title" idx="4294967295"/>
          </p:nvPr>
        </p:nvSpPr>
        <p:spPr>
          <a:xfrm>
            <a:off x="266800" y="3426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Sort: </a:t>
            </a: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Pseudo Code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5" name="Google Shape;835;p49"/>
          <p:cNvSpPr txBox="1"/>
          <p:nvPr/>
        </p:nvSpPr>
        <p:spPr>
          <a:xfrm>
            <a:off x="220850" y="1303725"/>
            <a:ext cx="880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Intuition: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Divide and Conquer.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If you sort your left and right halves, it’s easier to “Merge” them into a sorted list.</a:t>
            </a:r>
            <a:endParaRPr sz="1800"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6" name="Google Shape;836;p49"/>
          <p:cNvSpPr/>
          <p:nvPr/>
        </p:nvSpPr>
        <p:spPr>
          <a:xfrm>
            <a:off x="2289900" y="2044575"/>
            <a:ext cx="4045500" cy="259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37" name="Google Shape;83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0"/>
          <p:cNvSpPr txBox="1"/>
          <p:nvPr/>
        </p:nvSpPr>
        <p:spPr>
          <a:xfrm>
            <a:off x="235100" y="1303725"/>
            <a:ext cx="85971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Intuition: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Divide and Conquer.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you sort your left and right halves, it’s easier to “Merge” them into a sorted list.</a:t>
            </a:r>
            <a:endParaRPr sz="16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3" name="Google Shape;843;p50"/>
          <p:cNvSpPr/>
          <p:nvPr/>
        </p:nvSpPr>
        <p:spPr>
          <a:xfrm>
            <a:off x="2289900" y="1919475"/>
            <a:ext cx="4045500" cy="2720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n = len(A)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if n &lt;= 1: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   return A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44" name="Google Shape;84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845" name="Google Shape;845;p50"/>
          <p:cNvSpPr txBox="1">
            <a:spLocks noGrp="1"/>
          </p:cNvSpPr>
          <p:nvPr>
            <p:ph type="title" idx="4294967295"/>
          </p:nvPr>
        </p:nvSpPr>
        <p:spPr>
          <a:xfrm>
            <a:off x="266800" y="3426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Sort: </a:t>
            </a: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Pseudo Code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1"/>
          <p:cNvSpPr/>
          <p:nvPr/>
        </p:nvSpPr>
        <p:spPr>
          <a:xfrm>
            <a:off x="2289900" y="1919475"/>
            <a:ext cx="4045500" cy="2720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n = len(A)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if n &lt;= 1: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   return A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L = </a:t>
            </a: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(A[0:n/2])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51" name="Google Shape;851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852" name="Google Shape;852;p51"/>
          <p:cNvSpPr txBox="1">
            <a:spLocks noGrp="1"/>
          </p:cNvSpPr>
          <p:nvPr>
            <p:ph type="title" idx="4294967295"/>
          </p:nvPr>
        </p:nvSpPr>
        <p:spPr>
          <a:xfrm>
            <a:off x="266800" y="3426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Sort: </a:t>
            </a: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Pseudo Code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3" name="Google Shape;853;p51"/>
          <p:cNvSpPr txBox="1"/>
          <p:nvPr/>
        </p:nvSpPr>
        <p:spPr>
          <a:xfrm>
            <a:off x="235100" y="1303725"/>
            <a:ext cx="85971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Intuition: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Divide and Conquer.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you sort your left and right halves, it’s easier to “Merge” them into a sorted list.</a:t>
            </a:r>
            <a:endParaRPr sz="16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2"/>
          <p:cNvSpPr/>
          <p:nvPr/>
        </p:nvSpPr>
        <p:spPr>
          <a:xfrm>
            <a:off x="2289900" y="1919475"/>
            <a:ext cx="4045500" cy="2720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n = len(A)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if n &lt;= 1: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   return A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L = </a:t>
            </a: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(A[0:n/2])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R = </a:t>
            </a: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(A[n/2:n])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59" name="Google Shape;85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860" name="Google Shape;860;p52"/>
          <p:cNvSpPr txBox="1">
            <a:spLocks noGrp="1"/>
          </p:cNvSpPr>
          <p:nvPr>
            <p:ph type="title" idx="4294967295"/>
          </p:nvPr>
        </p:nvSpPr>
        <p:spPr>
          <a:xfrm>
            <a:off x="266800" y="3426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Sort: </a:t>
            </a: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Pseudo Code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1" name="Google Shape;861;p52"/>
          <p:cNvSpPr txBox="1"/>
          <p:nvPr/>
        </p:nvSpPr>
        <p:spPr>
          <a:xfrm>
            <a:off x="235100" y="1303725"/>
            <a:ext cx="85971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Intuition: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Divide and Conquer.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you sort your left and right halves, it’s easier to “Merge” them into a sorted list.</a:t>
            </a:r>
            <a:endParaRPr sz="16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3"/>
          <p:cNvSpPr/>
          <p:nvPr/>
        </p:nvSpPr>
        <p:spPr>
          <a:xfrm>
            <a:off x="2289900" y="1919475"/>
            <a:ext cx="4045500" cy="2720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n = len(A)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if n &lt;= 1: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   return A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L = </a:t>
            </a: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(A[0:n/2])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R = </a:t>
            </a: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(A[n/2:n])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return </a:t>
            </a:r>
            <a:r>
              <a:rPr lang="en" sz="2100" b="1">
                <a:solidFill>
                  <a:srgbClr val="980000"/>
                </a:solidFill>
                <a:latin typeface="Inconsolata"/>
                <a:ea typeface="Inconsolata"/>
                <a:cs typeface="Inconsolata"/>
                <a:sym typeface="Inconsolata"/>
              </a:rPr>
              <a:t>MERGE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(L,R)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67" name="Google Shape;867;p53"/>
          <p:cNvSpPr txBox="1"/>
          <p:nvPr/>
        </p:nvSpPr>
        <p:spPr>
          <a:xfrm>
            <a:off x="6978400" y="3945450"/>
            <a:ext cx="1854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Assume that n is a power of 2.</a:t>
            </a:r>
            <a:endParaRPr sz="1800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8" name="Google Shape;86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869" name="Google Shape;869;p53"/>
          <p:cNvSpPr txBox="1">
            <a:spLocks noGrp="1"/>
          </p:cNvSpPr>
          <p:nvPr>
            <p:ph type="title" idx="4294967295"/>
          </p:nvPr>
        </p:nvSpPr>
        <p:spPr>
          <a:xfrm>
            <a:off x="266800" y="3426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Sort: </a:t>
            </a: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Pseudo Code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0" name="Google Shape;870;p53"/>
          <p:cNvSpPr txBox="1"/>
          <p:nvPr/>
        </p:nvSpPr>
        <p:spPr>
          <a:xfrm>
            <a:off x="235100" y="1303725"/>
            <a:ext cx="85971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Intuition: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Divide and Conquer.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you sort your left and right halves, it’s easier to “Merge” them into a sorted list.</a:t>
            </a:r>
            <a:endParaRPr sz="16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4"/>
          <p:cNvSpPr/>
          <p:nvPr/>
        </p:nvSpPr>
        <p:spPr>
          <a:xfrm>
            <a:off x="1046950" y="1909075"/>
            <a:ext cx="4045500" cy="2720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n = len(A)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if n &lt;= 1: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   return A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L = </a:t>
            </a: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(A[0:n/2])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R = </a:t>
            </a: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(A[n/2:n])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return </a:t>
            </a:r>
            <a:r>
              <a:rPr lang="en" sz="2100" b="1">
                <a:solidFill>
                  <a:srgbClr val="980000"/>
                </a:solidFill>
                <a:latin typeface="Inconsolata"/>
                <a:ea typeface="Inconsolata"/>
                <a:cs typeface="Inconsolata"/>
                <a:sym typeface="Inconsolata"/>
              </a:rPr>
              <a:t>MERGE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(L,R)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76" name="Google Shape;876;p54"/>
          <p:cNvSpPr/>
          <p:nvPr/>
        </p:nvSpPr>
        <p:spPr>
          <a:xfrm>
            <a:off x="5258750" y="1909075"/>
            <a:ext cx="2838300" cy="2720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80000"/>
                </a:solidFill>
                <a:latin typeface="Inconsolata"/>
                <a:ea typeface="Inconsolata"/>
                <a:cs typeface="Inconsolata"/>
                <a:sym typeface="Inconsolata"/>
              </a:rPr>
              <a:t>MERGE</a:t>
            </a: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(L,R):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result = length n array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 = 0, j = 0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for k in [0,...,n-1]: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  if L[i] &lt; R[j]: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      result[k] = L[i]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      i += 1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  else: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result[k] = R[j]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j += 1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return result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77" name="Google Shape;877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878" name="Google Shape;878;p54"/>
          <p:cNvSpPr txBox="1">
            <a:spLocks noGrp="1"/>
          </p:cNvSpPr>
          <p:nvPr>
            <p:ph type="title" idx="4294967295"/>
          </p:nvPr>
        </p:nvSpPr>
        <p:spPr>
          <a:xfrm>
            <a:off x="266800" y="3426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Sort: </a:t>
            </a: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Pseudo Code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9" name="Google Shape;879;p54"/>
          <p:cNvSpPr txBox="1"/>
          <p:nvPr/>
        </p:nvSpPr>
        <p:spPr>
          <a:xfrm>
            <a:off x="235100" y="1303725"/>
            <a:ext cx="85971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Intuition: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Divide and Conquer.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you sort your left and right halves, it’s easier to “Merge” them into a sorted list.</a:t>
            </a:r>
            <a:endParaRPr sz="16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Recursive Calls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5" name="Google Shape;885;p55"/>
          <p:cNvSpPr/>
          <p:nvPr/>
        </p:nvSpPr>
        <p:spPr>
          <a:xfrm>
            <a:off x="303452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6" name="Google Shape;886;p55"/>
          <p:cNvSpPr/>
          <p:nvPr/>
        </p:nvSpPr>
        <p:spPr>
          <a:xfrm>
            <a:off x="3418509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7" name="Google Shape;887;p55"/>
          <p:cNvSpPr/>
          <p:nvPr/>
        </p:nvSpPr>
        <p:spPr>
          <a:xfrm>
            <a:off x="3802497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8" name="Google Shape;888;p55"/>
          <p:cNvSpPr/>
          <p:nvPr/>
        </p:nvSpPr>
        <p:spPr>
          <a:xfrm>
            <a:off x="4186484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9" name="Google Shape;889;p55"/>
          <p:cNvSpPr/>
          <p:nvPr/>
        </p:nvSpPr>
        <p:spPr>
          <a:xfrm>
            <a:off x="457047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0" name="Google Shape;890;p55"/>
          <p:cNvSpPr/>
          <p:nvPr/>
        </p:nvSpPr>
        <p:spPr>
          <a:xfrm>
            <a:off x="4955470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1" name="Google Shape;891;p55"/>
          <p:cNvSpPr/>
          <p:nvPr/>
        </p:nvSpPr>
        <p:spPr>
          <a:xfrm>
            <a:off x="5340468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2" name="Google Shape;892;p55"/>
          <p:cNvSpPr/>
          <p:nvPr/>
        </p:nvSpPr>
        <p:spPr>
          <a:xfrm>
            <a:off x="5725466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3" name="Google Shape;89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Recursive Calls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899" name="Google Shape;899;p56"/>
          <p:cNvCxnSpPr/>
          <p:nvPr/>
        </p:nvCxnSpPr>
        <p:spPr>
          <a:xfrm flipH="1">
            <a:off x="2911058" y="1688489"/>
            <a:ext cx="632100" cy="505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00" name="Google Shape;900;p56"/>
          <p:cNvCxnSpPr/>
          <p:nvPr/>
        </p:nvCxnSpPr>
        <p:spPr>
          <a:xfrm>
            <a:off x="5603512" y="1688489"/>
            <a:ext cx="640500" cy="505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01" name="Google Shape;901;p56"/>
          <p:cNvSpPr/>
          <p:nvPr/>
        </p:nvSpPr>
        <p:spPr>
          <a:xfrm>
            <a:off x="303452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2" name="Google Shape;902;p56"/>
          <p:cNvSpPr/>
          <p:nvPr/>
        </p:nvSpPr>
        <p:spPr>
          <a:xfrm>
            <a:off x="3418509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3" name="Google Shape;903;p56"/>
          <p:cNvSpPr/>
          <p:nvPr/>
        </p:nvSpPr>
        <p:spPr>
          <a:xfrm>
            <a:off x="3802497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4" name="Google Shape;904;p56"/>
          <p:cNvSpPr/>
          <p:nvPr/>
        </p:nvSpPr>
        <p:spPr>
          <a:xfrm>
            <a:off x="4186484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5" name="Google Shape;905;p56"/>
          <p:cNvSpPr/>
          <p:nvPr/>
        </p:nvSpPr>
        <p:spPr>
          <a:xfrm>
            <a:off x="457047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6" name="Google Shape;906;p56"/>
          <p:cNvSpPr/>
          <p:nvPr/>
        </p:nvSpPr>
        <p:spPr>
          <a:xfrm>
            <a:off x="4955470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7" name="Google Shape;907;p56"/>
          <p:cNvSpPr/>
          <p:nvPr/>
        </p:nvSpPr>
        <p:spPr>
          <a:xfrm>
            <a:off x="5340468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8" name="Google Shape;908;p56"/>
          <p:cNvSpPr/>
          <p:nvPr/>
        </p:nvSpPr>
        <p:spPr>
          <a:xfrm>
            <a:off x="5725466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9" name="Google Shape;909;p56"/>
          <p:cNvSpPr/>
          <p:nvPr/>
        </p:nvSpPr>
        <p:spPr>
          <a:xfrm>
            <a:off x="2136193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0" name="Google Shape;910;p56"/>
          <p:cNvSpPr/>
          <p:nvPr/>
        </p:nvSpPr>
        <p:spPr>
          <a:xfrm>
            <a:off x="2520181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1" name="Google Shape;911;p56"/>
          <p:cNvSpPr/>
          <p:nvPr/>
        </p:nvSpPr>
        <p:spPr>
          <a:xfrm>
            <a:off x="290416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2" name="Google Shape;912;p56"/>
          <p:cNvSpPr/>
          <p:nvPr/>
        </p:nvSpPr>
        <p:spPr>
          <a:xfrm>
            <a:off x="328815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3" name="Google Shape;913;p56"/>
          <p:cNvSpPr/>
          <p:nvPr/>
        </p:nvSpPr>
        <p:spPr>
          <a:xfrm>
            <a:off x="5468800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4" name="Google Shape;914;p56"/>
          <p:cNvSpPr/>
          <p:nvPr/>
        </p:nvSpPr>
        <p:spPr>
          <a:xfrm>
            <a:off x="585379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5" name="Google Shape;915;p56"/>
          <p:cNvSpPr/>
          <p:nvPr/>
        </p:nvSpPr>
        <p:spPr>
          <a:xfrm>
            <a:off x="623879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6" name="Google Shape;916;p56"/>
          <p:cNvSpPr/>
          <p:nvPr/>
        </p:nvSpPr>
        <p:spPr>
          <a:xfrm>
            <a:off x="6623794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7" name="Google Shape;917;p56"/>
          <p:cNvSpPr txBox="1"/>
          <p:nvPr/>
        </p:nvSpPr>
        <p:spPr>
          <a:xfrm>
            <a:off x="5528737" y="1641551"/>
            <a:ext cx="885900" cy="4857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8" name="Google Shape;918;p56"/>
          <p:cNvSpPr txBox="1"/>
          <p:nvPr/>
        </p:nvSpPr>
        <p:spPr>
          <a:xfrm>
            <a:off x="2720238" y="1641551"/>
            <a:ext cx="885900" cy="4857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9" name="Google Shape;91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5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Recursive Calls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925" name="Google Shape;925;p57"/>
          <p:cNvCxnSpPr/>
          <p:nvPr/>
        </p:nvCxnSpPr>
        <p:spPr>
          <a:xfrm flipH="1">
            <a:off x="2911058" y="1688489"/>
            <a:ext cx="632100" cy="505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26" name="Google Shape;926;p57"/>
          <p:cNvCxnSpPr/>
          <p:nvPr/>
        </p:nvCxnSpPr>
        <p:spPr>
          <a:xfrm>
            <a:off x="5603512" y="1688489"/>
            <a:ext cx="640500" cy="505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27" name="Google Shape;927;p57"/>
          <p:cNvCxnSpPr/>
          <p:nvPr/>
        </p:nvCxnSpPr>
        <p:spPr>
          <a:xfrm>
            <a:off x="3297650" y="2811691"/>
            <a:ext cx="373800" cy="527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28" name="Google Shape;928;p57"/>
          <p:cNvCxnSpPr/>
          <p:nvPr/>
        </p:nvCxnSpPr>
        <p:spPr>
          <a:xfrm>
            <a:off x="6624110" y="2816290"/>
            <a:ext cx="383400" cy="522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29" name="Google Shape;929;p57"/>
          <p:cNvCxnSpPr/>
          <p:nvPr/>
        </p:nvCxnSpPr>
        <p:spPr>
          <a:xfrm flipH="1">
            <a:off x="5476698" y="2798910"/>
            <a:ext cx="377100" cy="540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30" name="Google Shape;930;p57"/>
          <p:cNvCxnSpPr/>
          <p:nvPr/>
        </p:nvCxnSpPr>
        <p:spPr>
          <a:xfrm flipH="1">
            <a:off x="2138196" y="2819226"/>
            <a:ext cx="381900" cy="519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31" name="Google Shape;931;p57"/>
          <p:cNvSpPr/>
          <p:nvPr/>
        </p:nvSpPr>
        <p:spPr>
          <a:xfrm>
            <a:off x="303452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2" name="Google Shape;932;p57"/>
          <p:cNvSpPr/>
          <p:nvPr/>
        </p:nvSpPr>
        <p:spPr>
          <a:xfrm>
            <a:off x="3418509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3" name="Google Shape;933;p57"/>
          <p:cNvSpPr/>
          <p:nvPr/>
        </p:nvSpPr>
        <p:spPr>
          <a:xfrm>
            <a:off x="3802497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4" name="Google Shape;934;p57"/>
          <p:cNvSpPr/>
          <p:nvPr/>
        </p:nvSpPr>
        <p:spPr>
          <a:xfrm>
            <a:off x="4186484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5" name="Google Shape;935;p57"/>
          <p:cNvSpPr/>
          <p:nvPr/>
        </p:nvSpPr>
        <p:spPr>
          <a:xfrm>
            <a:off x="457047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6" name="Google Shape;936;p57"/>
          <p:cNvSpPr/>
          <p:nvPr/>
        </p:nvSpPr>
        <p:spPr>
          <a:xfrm>
            <a:off x="4955470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7" name="Google Shape;937;p57"/>
          <p:cNvSpPr/>
          <p:nvPr/>
        </p:nvSpPr>
        <p:spPr>
          <a:xfrm>
            <a:off x="5340468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8" name="Google Shape;938;p57"/>
          <p:cNvSpPr/>
          <p:nvPr/>
        </p:nvSpPr>
        <p:spPr>
          <a:xfrm>
            <a:off x="5725466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9" name="Google Shape;939;p57"/>
          <p:cNvSpPr/>
          <p:nvPr/>
        </p:nvSpPr>
        <p:spPr>
          <a:xfrm>
            <a:off x="2136193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0" name="Google Shape;940;p57"/>
          <p:cNvSpPr/>
          <p:nvPr/>
        </p:nvSpPr>
        <p:spPr>
          <a:xfrm>
            <a:off x="2520181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1" name="Google Shape;941;p57"/>
          <p:cNvSpPr/>
          <p:nvPr/>
        </p:nvSpPr>
        <p:spPr>
          <a:xfrm>
            <a:off x="290416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2" name="Google Shape;942;p57"/>
          <p:cNvSpPr/>
          <p:nvPr/>
        </p:nvSpPr>
        <p:spPr>
          <a:xfrm>
            <a:off x="328815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3" name="Google Shape;943;p57"/>
          <p:cNvSpPr/>
          <p:nvPr/>
        </p:nvSpPr>
        <p:spPr>
          <a:xfrm>
            <a:off x="5468800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4" name="Google Shape;944;p57"/>
          <p:cNvSpPr/>
          <p:nvPr/>
        </p:nvSpPr>
        <p:spPr>
          <a:xfrm>
            <a:off x="585379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5" name="Google Shape;945;p57"/>
          <p:cNvSpPr/>
          <p:nvPr/>
        </p:nvSpPr>
        <p:spPr>
          <a:xfrm>
            <a:off x="623879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6" name="Google Shape;946;p57"/>
          <p:cNvSpPr/>
          <p:nvPr/>
        </p:nvSpPr>
        <p:spPr>
          <a:xfrm>
            <a:off x="6623794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7" name="Google Shape;947;p57"/>
          <p:cNvSpPr/>
          <p:nvPr/>
        </p:nvSpPr>
        <p:spPr>
          <a:xfrm>
            <a:off x="1751195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8" name="Google Shape;948;p57"/>
          <p:cNvSpPr/>
          <p:nvPr/>
        </p:nvSpPr>
        <p:spPr>
          <a:xfrm>
            <a:off x="2135183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9" name="Google Shape;949;p57"/>
          <p:cNvSpPr/>
          <p:nvPr/>
        </p:nvSpPr>
        <p:spPr>
          <a:xfrm>
            <a:off x="3289166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0" name="Google Shape;950;p57"/>
          <p:cNvSpPr/>
          <p:nvPr/>
        </p:nvSpPr>
        <p:spPr>
          <a:xfrm>
            <a:off x="367315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1" name="Google Shape;951;p57"/>
          <p:cNvSpPr/>
          <p:nvPr/>
        </p:nvSpPr>
        <p:spPr>
          <a:xfrm>
            <a:off x="508380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2" name="Google Shape;952;p57"/>
          <p:cNvSpPr/>
          <p:nvPr/>
        </p:nvSpPr>
        <p:spPr>
          <a:xfrm>
            <a:off x="5468800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3" name="Google Shape;953;p57"/>
          <p:cNvSpPr/>
          <p:nvPr/>
        </p:nvSpPr>
        <p:spPr>
          <a:xfrm>
            <a:off x="662379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4" name="Google Shape;954;p57"/>
          <p:cNvSpPr/>
          <p:nvPr/>
        </p:nvSpPr>
        <p:spPr>
          <a:xfrm>
            <a:off x="700879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5" name="Google Shape;955;p57"/>
          <p:cNvSpPr txBox="1"/>
          <p:nvPr/>
        </p:nvSpPr>
        <p:spPr>
          <a:xfrm>
            <a:off x="5528737" y="1641551"/>
            <a:ext cx="885900" cy="4857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6" name="Google Shape;956;p57"/>
          <p:cNvSpPr txBox="1"/>
          <p:nvPr/>
        </p:nvSpPr>
        <p:spPr>
          <a:xfrm>
            <a:off x="3027091" y="2789097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7" name="Google Shape;957;p57"/>
          <p:cNvSpPr txBox="1"/>
          <p:nvPr/>
        </p:nvSpPr>
        <p:spPr>
          <a:xfrm>
            <a:off x="2720238" y="1641551"/>
            <a:ext cx="885900" cy="4857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8" name="Google Shape;958;p57"/>
          <p:cNvSpPr txBox="1"/>
          <p:nvPr/>
        </p:nvSpPr>
        <p:spPr>
          <a:xfrm>
            <a:off x="1884338" y="2790007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9" name="Google Shape;959;p57"/>
          <p:cNvSpPr txBox="1"/>
          <p:nvPr/>
        </p:nvSpPr>
        <p:spPr>
          <a:xfrm>
            <a:off x="5237009" y="2789521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0" name="Google Shape;960;p57"/>
          <p:cNvSpPr txBox="1"/>
          <p:nvPr/>
        </p:nvSpPr>
        <p:spPr>
          <a:xfrm>
            <a:off x="6379762" y="2788611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1" name="Google Shape;96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Recursive Calls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967" name="Google Shape;967;p58"/>
          <p:cNvGrpSpPr/>
          <p:nvPr/>
        </p:nvGrpSpPr>
        <p:grpSpPr>
          <a:xfrm>
            <a:off x="1739530" y="1688489"/>
            <a:ext cx="5667204" cy="2720381"/>
            <a:chOff x="1479418" y="1698914"/>
            <a:chExt cx="5667204" cy="2720381"/>
          </a:xfrm>
        </p:grpSpPr>
        <p:cxnSp>
          <p:nvCxnSpPr>
            <p:cNvPr id="968" name="Google Shape;968;p58"/>
            <p:cNvCxnSpPr/>
            <p:nvPr/>
          </p:nvCxnSpPr>
          <p:spPr>
            <a:xfrm flipH="1">
              <a:off x="2650945" y="1698914"/>
              <a:ext cx="632100" cy="505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69" name="Google Shape;969;p58"/>
            <p:cNvCxnSpPr/>
            <p:nvPr/>
          </p:nvCxnSpPr>
          <p:spPr>
            <a:xfrm>
              <a:off x="5343399" y="1698914"/>
              <a:ext cx="640500" cy="505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70" name="Google Shape;970;p58"/>
            <p:cNvCxnSpPr/>
            <p:nvPr/>
          </p:nvCxnSpPr>
          <p:spPr>
            <a:xfrm>
              <a:off x="3037538" y="2822116"/>
              <a:ext cx="373800" cy="5274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71" name="Google Shape;971;p58"/>
            <p:cNvCxnSpPr/>
            <p:nvPr/>
          </p:nvCxnSpPr>
          <p:spPr>
            <a:xfrm>
              <a:off x="6363998" y="2826715"/>
              <a:ext cx="383400" cy="5226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72" name="Google Shape;972;p58"/>
            <p:cNvCxnSpPr/>
            <p:nvPr/>
          </p:nvCxnSpPr>
          <p:spPr>
            <a:xfrm flipH="1">
              <a:off x="5216586" y="2809335"/>
              <a:ext cx="377100" cy="540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73" name="Google Shape;973;p58"/>
            <p:cNvCxnSpPr/>
            <p:nvPr/>
          </p:nvCxnSpPr>
          <p:spPr>
            <a:xfrm flipH="1">
              <a:off x="1878084" y="2829651"/>
              <a:ext cx="381900" cy="519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74" name="Google Shape;974;p58"/>
            <p:cNvCxnSpPr/>
            <p:nvPr/>
          </p:nvCxnSpPr>
          <p:spPr>
            <a:xfrm flipH="1">
              <a:off x="1479418" y="385379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75" name="Google Shape;975;p58"/>
            <p:cNvCxnSpPr/>
            <p:nvPr/>
          </p:nvCxnSpPr>
          <p:spPr>
            <a:xfrm>
              <a:off x="1947418" y="386131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76" name="Google Shape;976;p58"/>
            <p:cNvCxnSpPr/>
            <p:nvPr/>
          </p:nvCxnSpPr>
          <p:spPr>
            <a:xfrm flipH="1">
              <a:off x="3017067" y="385290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77" name="Google Shape;977;p58"/>
            <p:cNvCxnSpPr/>
            <p:nvPr/>
          </p:nvCxnSpPr>
          <p:spPr>
            <a:xfrm>
              <a:off x="3485067" y="386042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78" name="Google Shape;978;p58"/>
            <p:cNvCxnSpPr/>
            <p:nvPr/>
          </p:nvCxnSpPr>
          <p:spPr>
            <a:xfrm flipH="1">
              <a:off x="4812651" y="385289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79" name="Google Shape;979;p58"/>
            <p:cNvCxnSpPr/>
            <p:nvPr/>
          </p:nvCxnSpPr>
          <p:spPr>
            <a:xfrm>
              <a:off x="5280651" y="386041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80" name="Google Shape;980;p58"/>
            <p:cNvCxnSpPr/>
            <p:nvPr/>
          </p:nvCxnSpPr>
          <p:spPr>
            <a:xfrm flipH="1">
              <a:off x="6352822" y="385290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81" name="Google Shape;981;p58"/>
            <p:cNvCxnSpPr/>
            <p:nvPr/>
          </p:nvCxnSpPr>
          <p:spPr>
            <a:xfrm>
              <a:off x="6820822" y="386042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982" name="Google Shape;982;p58"/>
          <p:cNvSpPr/>
          <p:nvPr/>
        </p:nvSpPr>
        <p:spPr>
          <a:xfrm>
            <a:off x="303452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3" name="Google Shape;983;p58"/>
          <p:cNvSpPr/>
          <p:nvPr/>
        </p:nvSpPr>
        <p:spPr>
          <a:xfrm>
            <a:off x="3418509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4" name="Google Shape;984;p58"/>
          <p:cNvSpPr/>
          <p:nvPr/>
        </p:nvSpPr>
        <p:spPr>
          <a:xfrm>
            <a:off x="3802497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5" name="Google Shape;985;p58"/>
          <p:cNvSpPr/>
          <p:nvPr/>
        </p:nvSpPr>
        <p:spPr>
          <a:xfrm>
            <a:off x="4186484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6" name="Google Shape;986;p58"/>
          <p:cNvSpPr/>
          <p:nvPr/>
        </p:nvSpPr>
        <p:spPr>
          <a:xfrm>
            <a:off x="457047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7" name="Google Shape;987;p58"/>
          <p:cNvSpPr/>
          <p:nvPr/>
        </p:nvSpPr>
        <p:spPr>
          <a:xfrm>
            <a:off x="4955470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8" name="Google Shape;988;p58"/>
          <p:cNvSpPr/>
          <p:nvPr/>
        </p:nvSpPr>
        <p:spPr>
          <a:xfrm>
            <a:off x="5340468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9" name="Google Shape;989;p58"/>
          <p:cNvSpPr/>
          <p:nvPr/>
        </p:nvSpPr>
        <p:spPr>
          <a:xfrm>
            <a:off x="5725466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0" name="Google Shape;990;p58"/>
          <p:cNvSpPr/>
          <p:nvPr/>
        </p:nvSpPr>
        <p:spPr>
          <a:xfrm>
            <a:off x="2136193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1" name="Google Shape;991;p58"/>
          <p:cNvSpPr/>
          <p:nvPr/>
        </p:nvSpPr>
        <p:spPr>
          <a:xfrm>
            <a:off x="2520181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2" name="Google Shape;992;p58"/>
          <p:cNvSpPr/>
          <p:nvPr/>
        </p:nvSpPr>
        <p:spPr>
          <a:xfrm>
            <a:off x="290416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3" name="Google Shape;993;p58"/>
          <p:cNvSpPr/>
          <p:nvPr/>
        </p:nvSpPr>
        <p:spPr>
          <a:xfrm>
            <a:off x="328815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4" name="Google Shape;994;p58"/>
          <p:cNvSpPr/>
          <p:nvPr/>
        </p:nvSpPr>
        <p:spPr>
          <a:xfrm>
            <a:off x="5468800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5" name="Google Shape;995;p58"/>
          <p:cNvSpPr/>
          <p:nvPr/>
        </p:nvSpPr>
        <p:spPr>
          <a:xfrm>
            <a:off x="585379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6" name="Google Shape;996;p58"/>
          <p:cNvSpPr/>
          <p:nvPr/>
        </p:nvSpPr>
        <p:spPr>
          <a:xfrm>
            <a:off x="623879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7" name="Google Shape;997;p58"/>
          <p:cNvSpPr/>
          <p:nvPr/>
        </p:nvSpPr>
        <p:spPr>
          <a:xfrm>
            <a:off x="6623794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8" name="Google Shape;998;p58"/>
          <p:cNvSpPr/>
          <p:nvPr/>
        </p:nvSpPr>
        <p:spPr>
          <a:xfrm>
            <a:off x="1751195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9" name="Google Shape;999;p58"/>
          <p:cNvSpPr/>
          <p:nvPr/>
        </p:nvSpPr>
        <p:spPr>
          <a:xfrm>
            <a:off x="2135183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0" name="Google Shape;1000;p58"/>
          <p:cNvSpPr/>
          <p:nvPr/>
        </p:nvSpPr>
        <p:spPr>
          <a:xfrm>
            <a:off x="3289166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1" name="Google Shape;1001;p58"/>
          <p:cNvSpPr/>
          <p:nvPr/>
        </p:nvSpPr>
        <p:spPr>
          <a:xfrm>
            <a:off x="367315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2" name="Google Shape;1002;p58"/>
          <p:cNvSpPr/>
          <p:nvPr/>
        </p:nvSpPr>
        <p:spPr>
          <a:xfrm>
            <a:off x="508380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3" name="Google Shape;1003;p58"/>
          <p:cNvSpPr/>
          <p:nvPr/>
        </p:nvSpPr>
        <p:spPr>
          <a:xfrm>
            <a:off x="5468800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4" name="Google Shape;1004;p58"/>
          <p:cNvSpPr/>
          <p:nvPr/>
        </p:nvSpPr>
        <p:spPr>
          <a:xfrm>
            <a:off x="662379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5" name="Google Shape;1005;p58"/>
          <p:cNvSpPr/>
          <p:nvPr/>
        </p:nvSpPr>
        <p:spPr>
          <a:xfrm>
            <a:off x="700879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006" name="Google Shape;1006;p58"/>
          <p:cNvGrpSpPr/>
          <p:nvPr/>
        </p:nvGrpSpPr>
        <p:grpSpPr>
          <a:xfrm>
            <a:off x="1681363" y="1641551"/>
            <a:ext cx="5776225" cy="2668541"/>
            <a:chOff x="1681363" y="1641551"/>
            <a:chExt cx="5776225" cy="2668541"/>
          </a:xfrm>
        </p:grpSpPr>
        <p:sp>
          <p:nvSpPr>
            <p:cNvPr id="1007" name="Google Shape;1007;p58"/>
            <p:cNvSpPr txBox="1"/>
            <p:nvPr/>
          </p:nvSpPr>
          <p:spPr>
            <a:xfrm>
              <a:off x="5528737" y="1641551"/>
              <a:ext cx="885900" cy="4857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08" name="Google Shape;1008;p58"/>
            <p:cNvSpPr txBox="1"/>
            <p:nvPr/>
          </p:nvSpPr>
          <p:spPr>
            <a:xfrm>
              <a:off x="3027091" y="2789097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09" name="Google Shape;1009;p58"/>
            <p:cNvSpPr txBox="1"/>
            <p:nvPr/>
          </p:nvSpPr>
          <p:spPr>
            <a:xfrm>
              <a:off x="2720238" y="1641551"/>
              <a:ext cx="885900" cy="4857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10" name="Google Shape;1010;p58"/>
            <p:cNvSpPr txBox="1"/>
            <p:nvPr/>
          </p:nvSpPr>
          <p:spPr>
            <a:xfrm>
              <a:off x="1884338" y="2790007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11" name="Google Shape;1011;p58"/>
            <p:cNvSpPr txBox="1"/>
            <p:nvPr/>
          </p:nvSpPr>
          <p:spPr>
            <a:xfrm>
              <a:off x="5237009" y="2789521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12" name="Google Shape;1012;p58"/>
            <p:cNvSpPr txBox="1"/>
            <p:nvPr/>
          </p:nvSpPr>
          <p:spPr>
            <a:xfrm>
              <a:off x="6379762" y="2788611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13" name="Google Shape;1013;p58"/>
            <p:cNvSpPr txBox="1"/>
            <p:nvPr/>
          </p:nvSpPr>
          <p:spPr>
            <a:xfrm>
              <a:off x="5019633" y="3881338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14" name="Google Shape;1014;p58"/>
            <p:cNvSpPr txBox="1"/>
            <p:nvPr/>
          </p:nvSpPr>
          <p:spPr>
            <a:xfrm>
              <a:off x="6571688" y="3881320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15" name="Google Shape;1015;p58"/>
            <p:cNvSpPr txBox="1"/>
            <p:nvPr/>
          </p:nvSpPr>
          <p:spPr>
            <a:xfrm>
              <a:off x="1681363" y="3889492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16" name="Google Shape;1016;p58"/>
            <p:cNvSpPr txBox="1"/>
            <p:nvPr/>
          </p:nvSpPr>
          <p:spPr>
            <a:xfrm>
              <a:off x="3225312" y="3888701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017" name="Google Shape;1017;p58"/>
          <p:cNvSpPr txBox="1"/>
          <p:nvPr/>
        </p:nvSpPr>
        <p:spPr>
          <a:xfrm>
            <a:off x="7649700" y="4452525"/>
            <a:ext cx="118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base case</a:t>
            </a:r>
            <a:endParaRPr sz="1600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8" name="Google Shape;1018;p58"/>
          <p:cNvSpPr/>
          <p:nvPr/>
        </p:nvSpPr>
        <p:spPr>
          <a:xfrm>
            <a:off x="1546662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9" name="Google Shape;1019;p58"/>
          <p:cNvSpPr/>
          <p:nvPr/>
        </p:nvSpPr>
        <p:spPr>
          <a:xfrm>
            <a:off x="232314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0" name="Google Shape;1020;p58"/>
          <p:cNvSpPr/>
          <p:nvPr/>
        </p:nvSpPr>
        <p:spPr>
          <a:xfrm>
            <a:off x="309965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1" name="Google Shape;1021;p58"/>
          <p:cNvSpPr/>
          <p:nvPr/>
        </p:nvSpPr>
        <p:spPr>
          <a:xfrm>
            <a:off x="3876161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2" name="Google Shape;1022;p58"/>
          <p:cNvSpPr/>
          <p:nvPr/>
        </p:nvSpPr>
        <p:spPr>
          <a:xfrm>
            <a:off x="487927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3" name="Google Shape;1023;p58"/>
          <p:cNvSpPr/>
          <p:nvPr/>
        </p:nvSpPr>
        <p:spPr>
          <a:xfrm>
            <a:off x="566130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4" name="Google Shape;1024;p58"/>
          <p:cNvSpPr/>
          <p:nvPr/>
        </p:nvSpPr>
        <p:spPr>
          <a:xfrm>
            <a:off x="6443337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5" name="Google Shape;1025;p58"/>
          <p:cNvSpPr/>
          <p:nvPr/>
        </p:nvSpPr>
        <p:spPr>
          <a:xfrm>
            <a:off x="7213325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6" name="Google Shape;1026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Guiding principles for algorithm analysis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Quest for running time bounds that hold for every input of a given size 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Rate of growth of the running time, as a function of the input size 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Will analyse using recursion tree method 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Merge Steps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2" name="Google Shape;1032;p59"/>
          <p:cNvSpPr/>
          <p:nvPr/>
        </p:nvSpPr>
        <p:spPr>
          <a:xfrm>
            <a:off x="1546662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3" name="Google Shape;1033;p59"/>
          <p:cNvSpPr/>
          <p:nvPr/>
        </p:nvSpPr>
        <p:spPr>
          <a:xfrm>
            <a:off x="232314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4" name="Google Shape;1034;p59"/>
          <p:cNvSpPr/>
          <p:nvPr/>
        </p:nvSpPr>
        <p:spPr>
          <a:xfrm>
            <a:off x="309965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5" name="Google Shape;1035;p59"/>
          <p:cNvSpPr/>
          <p:nvPr/>
        </p:nvSpPr>
        <p:spPr>
          <a:xfrm>
            <a:off x="3876161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6" name="Google Shape;1036;p59"/>
          <p:cNvSpPr/>
          <p:nvPr/>
        </p:nvSpPr>
        <p:spPr>
          <a:xfrm>
            <a:off x="487927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7" name="Google Shape;1037;p59"/>
          <p:cNvSpPr/>
          <p:nvPr/>
        </p:nvSpPr>
        <p:spPr>
          <a:xfrm>
            <a:off x="566130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8" name="Google Shape;1038;p59"/>
          <p:cNvSpPr/>
          <p:nvPr/>
        </p:nvSpPr>
        <p:spPr>
          <a:xfrm>
            <a:off x="6443337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9" name="Google Shape;1039;p59"/>
          <p:cNvSpPr/>
          <p:nvPr/>
        </p:nvSpPr>
        <p:spPr>
          <a:xfrm>
            <a:off x="7213325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0" name="Google Shape;104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Steps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046" name="Google Shape;1046;p60"/>
          <p:cNvCxnSpPr/>
          <p:nvPr/>
        </p:nvCxnSpPr>
        <p:spPr>
          <a:xfrm flipH="1">
            <a:off x="1739530" y="384337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47" name="Google Shape;1047;p60"/>
          <p:cNvCxnSpPr/>
          <p:nvPr/>
        </p:nvCxnSpPr>
        <p:spPr>
          <a:xfrm>
            <a:off x="2207530" y="385089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48" name="Google Shape;1048;p60"/>
          <p:cNvCxnSpPr/>
          <p:nvPr/>
        </p:nvCxnSpPr>
        <p:spPr>
          <a:xfrm flipH="1">
            <a:off x="3277180" y="384248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49" name="Google Shape;1049;p60"/>
          <p:cNvCxnSpPr/>
          <p:nvPr/>
        </p:nvCxnSpPr>
        <p:spPr>
          <a:xfrm>
            <a:off x="3745180" y="385000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50" name="Google Shape;1050;p60"/>
          <p:cNvCxnSpPr/>
          <p:nvPr/>
        </p:nvCxnSpPr>
        <p:spPr>
          <a:xfrm flipH="1">
            <a:off x="5072764" y="384247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51" name="Google Shape;1051;p60"/>
          <p:cNvCxnSpPr/>
          <p:nvPr/>
        </p:nvCxnSpPr>
        <p:spPr>
          <a:xfrm>
            <a:off x="5540764" y="384999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52" name="Google Shape;1052;p60"/>
          <p:cNvCxnSpPr/>
          <p:nvPr/>
        </p:nvCxnSpPr>
        <p:spPr>
          <a:xfrm flipH="1">
            <a:off x="6612934" y="384248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53" name="Google Shape;1053;p60"/>
          <p:cNvCxnSpPr/>
          <p:nvPr/>
        </p:nvCxnSpPr>
        <p:spPr>
          <a:xfrm>
            <a:off x="7080934" y="385000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054" name="Google Shape;1054;p60"/>
          <p:cNvSpPr/>
          <p:nvPr/>
        </p:nvSpPr>
        <p:spPr>
          <a:xfrm>
            <a:off x="1751195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5" name="Google Shape;1055;p60"/>
          <p:cNvSpPr/>
          <p:nvPr/>
        </p:nvSpPr>
        <p:spPr>
          <a:xfrm>
            <a:off x="2135183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6" name="Google Shape;1056;p60"/>
          <p:cNvSpPr/>
          <p:nvPr/>
        </p:nvSpPr>
        <p:spPr>
          <a:xfrm>
            <a:off x="3289166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7" name="Google Shape;1057;p60"/>
          <p:cNvSpPr/>
          <p:nvPr/>
        </p:nvSpPr>
        <p:spPr>
          <a:xfrm>
            <a:off x="367315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8" name="Google Shape;1058;p60"/>
          <p:cNvSpPr/>
          <p:nvPr/>
        </p:nvSpPr>
        <p:spPr>
          <a:xfrm>
            <a:off x="508380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9" name="Google Shape;1059;p60"/>
          <p:cNvSpPr/>
          <p:nvPr/>
        </p:nvSpPr>
        <p:spPr>
          <a:xfrm>
            <a:off x="5468800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0" name="Google Shape;1060;p60"/>
          <p:cNvSpPr/>
          <p:nvPr/>
        </p:nvSpPr>
        <p:spPr>
          <a:xfrm>
            <a:off x="662379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1" name="Google Shape;1061;p60"/>
          <p:cNvSpPr/>
          <p:nvPr/>
        </p:nvSpPr>
        <p:spPr>
          <a:xfrm>
            <a:off x="700879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2" name="Google Shape;1062;p60"/>
          <p:cNvSpPr txBox="1"/>
          <p:nvPr/>
        </p:nvSpPr>
        <p:spPr>
          <a:xfrm>
            <a:off x="5019633" y="3922949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3" name="Google Shape;1063;p60"/>
          <p:cNvSpPr txBox="1"/>
          <p:nvPr/>
        </p:nvSpPr>
        <p:spPr>
          <a:xfrm>
            <a:off x="6571688" y="3922931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4" name="Google Shape;1064;p60"/>
          <p:cNvSpPr txBox="1"/>
          <p:nvPr/>
        </p:nvSpPr>
        <p:spPr>
          <a:xfrm>
            <a:off x="1681363" y="3931103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5" name="Google Shape;1065;p60"/>
          <p:cNvSpPr txBox="1"/>
          <p:nvPr/>
        </p:nvSpPr>
        <p:spPr>
          <a:xfrm>
            <a:off x="3225312" y="3930312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 MERGE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6" name="Google Shape;1066;p60"/>
          <p:cNvSpPr/>
          <p:nvPr/>
        </p:nvSpPr>
        <p:spPr>
          <a:xfrm>
            <a:off x="1546662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7" name="Google Shape;1067;p60"/>
          <p:cNvSpPr/>
          <p:nvPr/>
        </p:nvSpPr>
        <p:spPr>
          <a:xfrm>
            <a:off x="232314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8" name="Google Shape;1068;p60"/>
          <p:cNvSpPr/>
          <p:nvPr/>
        </p:nvSpPr>
        <p:spPr>
          <a:xfrm>
            <a:off x="309965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9" name="Google Shape;1069;p60"/>
          <p:cNvSpPr/>
          <p:nvPr/>
        </p:nvSpPr>
        <p:spPr>
          <a:xfrm>
            <a:off x="3876161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0" name="Google Shape;1070;p60"/>
          <p:cNvSpPr/>
          <p:nvPr/>
        </p:nvSpPr>
        <p:spPr>
          <a:xfrm>
            <a:off x="487927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1" name="Google Shape;1071;p60"/>
          <p:cNvSpPr/>
          <p:nvPr/>
        </p:nvSpPr>
        <p:spPr>
          <a:xfrm>
            <a:off x="566130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2" name="Google Shape;1072;p60"/>
          <p:cNvSpPr/>
          <p:nvPr/>
        </p:nvSpPr>
        <p:spPr>
          <a:xfrm>
            <a:off x="6443337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3" name="Google Shape;1073;p60"/>
          <p:cNvSpPr/>
          <p:nvPr/>
        </p:nvSpPr>
        <p:spPr>
          <a:xfrm>
            <a:off x="7213325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4" name="Google Shape;107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6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Steps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080" name="Google Shape;1080;p61"/>
          <p:cNvCxnSpPr/>
          <p:nvPr/>
        </p:nvCxnSpPr>
        <p:spPr>
          <a:xfrm>
            <a:off x="3297650" y="2811691"/>
            <a:ext cx="373800" cy="527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81" name="Google Shape;1081;p61"/>
          <p:cNvCxnSpPr/>
          <p:nvPr/>
        </p:nvCxnSpPr>
        <p:spPr>
          <a:xfrm>
            <a:off x="6624110" y="2816290"/>
            <a:ext cx="383400" cy="522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82" name="Google Shape;1082;p61"/>
          <p:cNvCxnSpPr/>
          <p:nvPr/>
        </p:nvCxnSpPr>
        <p:spPr>
          <a:xfrm flipH="1">
            <a:off x="5476698" y="2798910"/>
            <a:ext cx="377100" cy="540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83" name="Google Shape;1083;p61"/>
          <p:cNvCxnSpPr/>
          <p:nvPr/>
        </p:nvCxnSpPr>
        <p:spPr>
          <a:xfrm flipH="1">
            <a:off x="2138196" y="2819226"/>
            <a:ext cx="381900" cy="519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84" name="Google Shape;1084;p61"/>
          <p:cNvCxnSpPr/>
          <p:nvPr/>
        </p:nvCxnSpPr>
        <p:spPr>
          <a:xfrm flipH="1">
            <a:off x="1739530" y="384337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85" name="Google Shape;1085;p61"/>
          <p:cNvCxnSpPr/>
          <p:nvPr/>
        </p:nvCxnSpPr>
        <p:spPr>
          <a:xfrm>
            <a:off x="2207530" y="385089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86" name="Google Shape;1086;p61"/>
          <p:cNvCxnSpPr/>
          <p:nvPr/>
        </p:nvCxnSpPr>
        <p:spPr>
          <a:xfrm flipH="1">
            <a:off x="3277180" y="384248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87" name="Google Shape;1087;p61"/>
          <p:cNvCxnSpPr/>
          <p:nvPr/>
        </p:nvCxnSpPr>
        <p:spPr>
          <a:xfrm>
            <a:off x="3745180" y="385000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88" name="Google Shape;1088;p61"/>
          <p:cNvCxnSpPr/>
          <p:nvPr/>
        </p:nvCxnSpPr>
        <p:spPr>
          <a:xfrm flipH="1">
            <a:off x="5072764" y="384247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89" name="Google Shape;1089;p61"/>
          <p:cNvCxnSpPr/>
          <p:nvPr/>
        </p:nvCxnSpPr>
        <p:spPr>
          <a:xfrm>
            <a:off x="5540764" y="384999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90" name="Google Shape;1090;p61"/>
          <p:cNvCxnSpPr/>
          <p:nvPr/>
        </p:nvCxnSpPr>
        <p:spPr>
          <a:xfrm flipH="1">
            <a:off x="6612934" y="384248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91" name="Google Shape;1091;p61"/>
          <p:cNvCxnSpPr/>
          <p:nvPr/>
        </p:nvCxnSpPr>
        <p:spPr>
          <a:xfrm>
            <a:off x="7080934" y="385000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092" name="Google Shape;1092;p61"/>
          <p:cNvSpPr/>
          <p:nvPr/>
        </p:nvSpPr>
        <p:spPr>
          <a:xfrm>
            <a:off x="2136193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3" name="Google Shape;1093;p61"/>
          <p:cNvSpPr/>
          <p:nvPr/>
        </p:nvSpPr>
        <p:spPr>
          <a:xfrm>
            <a:off x="2520181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4" name="Google Shape;1094;p61"/>
          <p:cNvSpPr/>
          <p:nvPr/>
        </p:nvSpPr>
        <p:spPr>
          <a:xfrm>
            <a:off x="290416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5" name="Google Shape;1095;p61"/>
          <p:cNvSpPr/>
          <p:nvPr/>
        </p:nvSpPr>
        <p:spPr>
          <a:xfrm>
            <a:off x="328815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6" name="Google Shape;1096;p61"/>
          <p:cNvSpPr/>
          <p:nvPr/>
        </p:nvSpPr>
        <p:spPr>
          <a:xfrm>
            <a:off x="5468800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7" name="Google Shape;1097;p61"/>
          <p:cNvSpPr/>
          <p:nvPr/>
        </p:nvSpPr>
        <p:spPr>
          <a:xfrm>
            <a:off x="585379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8" name="Google Shape;1098;p61"/>
          <p:cNvSpPr/>
          <p:nvPr/>
        </p:nvSpPr>
        <p:spPr>
          <a:xfrm>
            <a:off x="623879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9" name="Google Shape;1099;p61"/>
          <p:cNvSpPr/>
          <p:nvPr/>
        </p:nvSpPr>
        <p:spPr>
          <a:xfrm>
            <a:off x="6623794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0" name="Google Shape;1100;p61"/>
          <p:cNvSpPr/>
          <p:nvPr/>
        </p:nvSpPr>
        <p:spPr>
          <a:xfrm>
            <a:off x="1751195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1" name="Google Shape;1101;p61"/>
          <p:cNvSpPr/>
          <p:nvPr/>
        </p:nvSpPr>
        <p:spPr>
          <a:xfrm>
            <a:off x="2135183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2" name="Google Shape;1102;p61"/>
          <p:cNvSpPr/>
          <p:nvPr/>
        </p:nvSpPr>
        <p:spPr>
          <a:xfrm>
            <a:off x="3289166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3" name="Google Shape;1103;p61"/>
          <p:cNvSpPr/>
          <p:nvPr/>
        </p:nvSpPr>
        <p:spPr>
          <a:xfrm>
            <a:off x="367315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4" name="Google Shape;1104;p61"/>
          <p:cNvSpPr/>
          <p:nvPr/>
        </p:nvSpPr>
        <p:spPr>
          <a:xfrm>
            <a:off x="508380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5" name="Google Shape;1105;p61"/>
          <p:cNvSpPr/>
          <p:nvPr/>
        </p:nvSpPr>
        <p:spPr>
          <a:xfrm>
            <a:off x="5468800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6" name="Google Shape;1106;p61"/>
          <p:cNvSpPr/>
          <p:nvPr/>
        </p:nvSpPr>
        <p:spPr>
          <a:xfrm>
            <a:off x="662379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7" name="Google Shape;1107;p61"/>
          <p:cNvSpPr/>
          <p:nvPr/>
        </p:nvSpPr>
        <p:spPr>
          <a:xfrm>
            <a:off x="700879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8" name="Google Shape;1108;p61"/>
          <p:cNvSpPr txBox="1"/>
          <p:nvPr/>
        </p:nvSpPr>
        <p:spPr>
          <a:xfrm>
            <a:off x="3027091" y="2789097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9" name="Google Shape;1109;p61"/>
          <p:cNvSpPr txBox="1"/>
          <p:nvPr/>
        </p:nvSpPr>
        <p:spPr>
          <a:xfrm>
            <a:off x="1884338" y="2790007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0" name="Google Shape;1110;p61"/>
          <p:cNvSpPr txBox="1"/>
          <p:nvPr/>
        </p:nvSpPr>
        <p:spPr>
          <a:xfrm>
            <a:off x="5237009" y="2789521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1" name="Google Shape;1111;p61"/>
          <p:cNvSpPr txBox="1"/>
          <p:nvPr/>
        </p:nvSpPr>
        <p:spPr>
          <a:xfrm>
            <a:off x="6379762" y="2788611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2" name="Google Shape;1112;p61"/>
          <p:cNvSpPr txBox="1"/>
          <p:nvPr/>
        </p:nvSpPr>
        <p:spPr>
          <a:xfrm>
            <a:off x="5019633" y="3922949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MERGE!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3" name="Google Shape;1113;p61"/>
          <p:cNvSpPr txBox="1"/>
          <p:nvPr/>
        </p:nvSpPr>
        <p:spPr>
          <a:xfrm>
            <a:off x="6571688" y="3922931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MERGE!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4" name="Google Shape;1114;p61"/>
          <p:cNvSpPr txBox="1"/>
          <p:nvPr/>
        </p:nvSpPr>
        <p:spPr>
          <a:xfrm>
            <a:off x="1681363" y="3931103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MERGE!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5" name="Google Shape;1115;p61"/>
          <p:cNvSpPr txBox="1"/>
          <p:nvPr/>
        </p:nvSpPr>
        <p:spPr>
          <a:xfrm>
            <a:off x="3225312" y="3930312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0">
                <a:srgbClr val="FFFFFF">
                  <a:alpha val="0"/>
                </a:srgbClr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 MERGE!</a:t>
            </a:r>
            <a:endParaRPr b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6" name="Google Shape;1116;p61"/>
          <p:cNvSpPr/>
          <p:nvPr/>
        </p:nvSpPr>
        <p:spPr>
          <a:xfrm>
            <a:off x="1546662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7" name="Google Shape;1117;p61"/>
          <p:cNvSpPr/>
          <p:nvPr/>
        </p:nvSpPr>
        <p:spPr>
          <a:xfrm>
            <a:off x="232314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8" name="Google Shape;1118;p61"/>
          <p:cNvSpPr/>
          <p:nvPr/>
        </p:nvSpPr>
        <p:spPr>
          <a:xfrm>
            <a:off x="309965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9" name="Google Shape;1119;p61"/>
          <p:cNvSpPr/>
          <p:nvPr/>
        </p:nvSpPr>
        <p:spPr>
          <a:xfrm>
            <a:off x="3876161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0" name="Google Shape;1120;p61"/>
          <p:cNvSpPr/>
          <p:nvPr/>
        </p:nvSpPr>
        <p:spPr>
          <a:xfrm>
            <a:off x="487927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1" name="Google Shape;1121;p61"/>
          <p:cNvSpPr/>
          <p:nvPr/>
        </p:nvSpPr>
        <p:spPr>
          <a:xfrm>
            <a:off x="566130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2" name="Google Shape;1122;p61"/>
          <p:cNvSpPr/>
          <p:nvPr/>
        </p:nvSpPr>
        <p:spPr>
          <a:xfrm>
            <a:off x="6443337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3" name="Google Shape;1123;p61"/>
          <p:cNvSpPr/>
          <p:nvPr/>
        </p:nvSpPr>
        <p:spPr>
          <a:xfrm>
            <a:off x="7213325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4" name="Google Shape;112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Steps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130" name="Google Shape;1130;p62"/>
          <p:cNvGrpSpPr/>
          <p:nvPr/>
        </p:nvGrpSpPr>
        <p:grpSpPr>
          <a:xfrm>
            <a:off x="1739530" y="1688489"/>
            <a:ext cx="5667204" cy="2720381"/>
            <a:chOff x="1479418" y="1698914"/>
            <a:chExt cx="5667204" cy="2720381"/>
          </a:xfrm>
        </p:grpSpPr>
        <p:cxnSp>
          <p:nvCxnSpPr>
            <p:cNvPr id="1131" name="Google Shape;1131;p62"/>
            <p:cNvCxnSpPr/>
            <p:nvPr/>
          </p:nvCxnSpPr>
          <p:spPr>
            <a:xfrm flipH="1">
              <a:off x="2650945" y="1698914"/>
              <a:ext cx="632100" cy="505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132" name="Google Shape;1132;p62"/>
            <p:cNvCxnSpPr/>
            <p:nvPr/>
          </p:nvCxnSpPr>
          <p:spPr>
            <a:xfrm>
              <a:off x="5343399" y="1698914"/>
              <a:ext cx="640500" cy="505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133" name="Google Shape;1133;p62"/>
            <p:cNvCxnSpPr/>
            <p:nvPr/>
          </p:nvCxnSpPr>
          <p:spPr>
            <a:xfrm>
              <a:off x="3037538" y="2822116"/>
              <a:ext cx="373800" cy="5274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134" name="Google Shape;1134;p62"/>
            <p:cNvCxnSpPr/>
            <p:nvPr/>
          </p:nvCxnSpPr>
          <p:spPr>
            <a:xfrm>
              <a:off x="6363998" y="2826715"/>
              <a:ext cx="383400" cy="5226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135" name="Google Shape;1135;p62"/>
            <p:cNvCxnSpPr/>
            <p:nvPr/>
          </p:nvCxnSpPr>
          <p:spPr>
            <a:xfrm flipH="1">
              <a:off x="5216586" y="2809335"/>
              <a:ext cx="377100" cy="540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136" name="Google Shape;1136;p62"/>
            <p:cNvCxnSpPr/>
            <p:nvPr/>
          </p:nvCxnSpPr>
          <p:spPr>
            <a:xfrm flipH="1">
              <a:off x="1878084" y="2829651"/>
              <a:ext cx="381900" cy="519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137" name="Google Shape;1137;p62"/>
            <p:cNvCxnSpPr/>
            <p:nvPr/>
          </p:nvCxnSpPr>
          <p:spPr>
            <a:xfrm flipH="1">
              <a:off x="1479418" y="385379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138" name="Google Shape;1138;p62"/>
            <p:cNvCxnSpPr/>
            <p:nvPr/>
          </p:nvCxnSpPr>
          <p:spPr>
            <a:xfrm>
              <a:off x="1947418" y="386131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139" name="Google Shape;1139;p62"/>
            <p:cNvCxnSpPr/>
            <p:nvPr/>
          </p:nvCxnSpPr>
          <p:spPr>
            <a:xfrm flipH="1">
              <a:off x="3017067" y="385290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140" name="Google Shape;1140;p62"/>
            <p:cNvCxnSpPr/>
            <p:nvPr/>
          </p:nvCxnSpPr>
          <p:spPr>
            <a:xfrm>
              <a:off x="3485067" y="386042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141" name="Google Shape;1141;p62"/>
            <p:cNvCxnSpPr/>
            <p:nvPr/>
          </p:nvCxnSpPr>
          <p:spPr>
            <a:xfrm flipH="1">
              <a:off x="4812651" y="385289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142" name="Google Shape;1142;p62"/>
            <p:cNvCxnSpPr/>
            <p:nvPr/>
          </p:nvCxnSpPr>
          <p:spPr>
            <a:xfrm>
              <a:off x="5280651" y="386041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143" name="Google Shape;1143;p62"/>
            <p:cNvCxnSpPr/>
            <p:nvPr/>
          </p:nvCxnSpPr>
          <p:spPr>
            <a:xfrm flipH="1">
              <a:off x="6352822" y="385290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1144" name="Google Shape;1144;p62"/>
            <p:cNvCxnSpPr/>
            <p:nvPr/>
          </p:nvCxnSpPr>
          <p:spPr>
            <a:xfrm>
              <a:off x="6820822" y="386042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</p:grpSp>
      <p:sp>
        <p:nvSpPr>
          <p:cNvPr id="1145" name="Google Shape;1145;p62"/>
          <p:cNvSpPr/>
          <p:nvPr/>
        </p:nvSpPr>
        <p:spPr>
          <a:xfrm>
            <a:off x="303452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6" name="Google Shape;1146;p62"/>
          <p:cNvSpPr/>
          <p:nvPr/>
        </p:nvSpPr>
        <p:spPr>
          <a:xfrm>
            <a:off x="3418509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7" name="Google Shape;1147;p62"/>
          <p:cNvSpPr/>
          <p:nvPr/>
        </p:nvSpPr>
        <p:spPr>
          <a:xfrm>
            <a:off x="3802497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8" name="Google Shape;1148;p62"/>
          <p:cNvSpPr/>
          <p:nvPr/>
        </p:nvSpPr>
        <p:spPr>
          <a:xfrm>
            <a:off x="4186484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9" name="Google Shape;1149;p62"/>
          <p:cNvSpPr/>
          <p:nvPr/>
        </p:nvSpPr>
        <p:spPr>
          <a:xfrm>
            <a:off x="457047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0" name="Google Shape;1150;p62"/>
          <p:cNvSpPr/>
          <p:nvPr/>
        </p:nvSpPr>
        <p:spPr>
          <a:xfrm>
            <a:off x="4955470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1" name="Google Shape;1151;p62"/>
          <p:cNvSpPr/>
          <p:nvPr/>
        </p:nvSpPr>
        <p:spPr>
          <a:xfrm>
            <a:off x="5340468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2" name="Google Shape;1152;p62"/>
          <p:cNvSpPr/>
          <p:nvPr/>
        </p:nvSpPr>
        <p:spPr>
          <a:xfrm>
            <a:off x="5725466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3" name="Google Shape;1153;p62"/>
          <p:cNvSpPr/>
          <p:nvPr/>
        </p:nvSpPr>
        <p:spPr>
          <a:xfrm>
            <a:off x="2136193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4" name="Google Shape;1154;p62"/>
          <p:cNvSpPr/>
          <p:nvPr/>
        </p:nvSpPr>
        <p:spPr>
          <a:xfrm>
            <a:off x="2520181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5" name="Google Shape;1155;p62"/>
          <p:cNvSpPr/>
          <p:nvPr/>
        </p:nvSpPr>
        <p:spPr>
          <a:xfrm>
            <a:off x="290416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6" name="Google Shape;1156;p62"/>
          <p:cNvSpPr/>
          <p:nvPr/>
        </p:nvSpPr>
        <p:spPr>
          <a:xfrm>
            <a:off x="328815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7" name="Google Shape;1157;p62"/>
          <p:cNvSpPr/>
          <p:nvPr/>
        </p:nvSpPr>
        <p:spPr>
          <a:xfrm>
            <a:off x="5468800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8" name="Google Shape;1158;p62"/>
          <p:cNvSpPr/>
          <p:nvPr/>
        </p:nvSpPr>
        <p:spPr>
          <a:xfrm>
            <a:off x="585379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9" name="Google Shape;1159;p62"/>
          <p:cNvSpPr/>
          <p:nvPr/>
        </p:nvSpPr>
        <p:spPr>
          <a:xfrm>
            <a:off x="623879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0" name="Google Shape;1160;p62"/>
          <p:cNvSpPr/>
          <p:nvPr/>
        </p:nvSpPr>
        <p:spPr>
          <a:xfrm>
            <a:off x="6623794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1" name="Google Shape;1161;p62"/>
          <p:cNvSpPr/>
          <p:nvPr/>
        </p:nvSpPr>
        <p:spPr>
          <a:xfrm>
            <a:off x="1751195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2" name="Google Shape;1162;p62"/>
          <p:cNvSpPr/>
          <p:nvPr/>
        </p:nvSpPr>
        <p:spPr>
          <a:xfrm>
            <a:off x="2135183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3" name="Google Shape;1163;p62"/>
          <p:cNvSpPr/>
          <p:nvPr/>
        </p:nvSpPr>
        <p:spPr>
          <a:xfrm>
            <a:off x="3289166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4" name="Google Shape;1164;p62"/>
          <p:cNvSpPr/>
          <p:nvPr/>
        </p:nvSpPr>
        <p:spPr>
          <a:xfrm>
            <a:off x="367315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5" name="Google Shape;1165;p62"/>
          <p:cNvSpPr/>
          <p:nvPr/>
        </p:nvSpPr>
        <p:spPr>
          <a:xfrm>
            <a:off x="508380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6" name="Google Shape;1166;p62"/>
          <p:cNvSpPr/>
          <p:nvPr/>
        </p:nvSpPr>
        <p:spPr>
          <a:xfrm>
            <a:off x="5468800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7" name="Google Shape;1167;p62"/>
          <p:cNvSpPr/>
          <p:nvPr/>
        </p:nvSpPr>
        <p:spPr>
          <a:xfrm>
            <a:off x="662379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8" name="Google Shape;1168;p62"/>
          <p:cNvSpPr/>
          <p:nvPr/>
        </p:nvSpPr>
        <p:spPr>
          <a:xfrm>
            <a:off x="700879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169" name="Google Shape;1169;p62"/>
          <p:cNvGrpSpPr/>
          <p:nvPr/>
        </p:nvGrpSpPr>
        <p:grpSpPr>
          <a:xfrm>
            <a:off x="1681363" y="1641551"/>
            <a:ext cx="5776225" cy="2710152"/>
            <a:chOff x="1681363" y="1641551"/>
            <a:chExt cx="5776225" cy="2710152"/>
          </a:xfrm>
        </p:grpSpPr>
        <p:sp>
          <p:nvSpPr>
            <p:cNvPr id="1170" name="Google Shape;1170;p62"/>
            <p:cNvSpPr txBox="1"/>
            <p:nvPr/>
          </p:nvSpPr>
          <p:spPr>
            <a:xfrm>
              <a:off x="5528737" y="1641551"/>
              <a:ext cx="885900" cy="4857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71" name="Google Shape;1171;p62"/>
            <p:cNvSpPr txBox="1"/>
            <p:nvPr/>
          </p:nvSpPr>
          <p:spPr>
            <a:xfrm>
              <a:off x="3027091" y="2789097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72" name="Google Shape;1172;p62"/>
            <p:cNvSpPr txBox="1"/>
            <p:nvPr/>
          </p:nvSpPr>
          <p:spPr>
            <a:xfrm>
              <a:off x="2720238" y="1641551"/>
              <a:ext cx="885900" cy="4857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73" name="Google Shape;1173;p62"/>
            <p:cNvSpPr txBox="1"/>
            <p:nvPr/>
          </p:nvSpPr>
          <p:spPr>
            <a:xfrm>
              <a:off x="1884338" y="2790007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74" name="Google Shape;1174;p62"/>
            <p:cNvSpPr txBox="1"/>
            <p:nvPr/>
          </p:nvSpPr>
          <p:spPr>
            <a:xfrm>
              <a:off x="5237009" y="2789521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75" name="Google Shape;1175;p62"/>
            <p:cNvSpPr txBox="1"/>
            <p:nvPr/>
          </p:nvSpPr>
          <p:spPr>
            <a:xfrm>
              <a:off x="6379762" y="2788611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76" name="Google Shape;1176;p62"/>
            <p:cNvSpPr txBox="1"/>
            <p:nvPr/>
          </p:nvSpPr>
          <p:spPr>
            <a:xfrm>
              <a:off x="5019633" y="3922949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77" name="Google Shape;1177;p62"/>
            <p:cNvSpPr txBox="1"/>
            <p:nvPr/>
          </p:nvSpPr>
          <p:spPr>
            <a:xfrm>
              <a:off x="6571688" y="3922931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78" name="Google Shape;1178;p62"/>
            <p:cNvSpPr txBox="1"/>
            <p:nvPr/>
          </p:nvSpPr>
          <p:spPr>
            <a:xfrm>
              <a:off x="1681363" y="3931103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79" name="Google Shape;1179;p62"/>
            <p:cNvSpPr txBox="1"/>
            <p:nvPr/>
          </p:nvSpPr>
          <p:spPr>
            <a:xfrm>
              <a:off x="3225312" y="3930312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0">
                  <a:srgbClr val="FFFFFF">
                    <a:alpha val="0"/>
                  </a:srgbClr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 MERGE</a:t>
              </a:r>
              <a:endParaRPr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180" name="Google Shape;1180;p62"/>
          <p:cNvSpPr/>
          <p:nvPr/>
        </p:nvSpPr>
        <p:spPr>
          <a:xfrm>
            <a:off x="1546662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1" name="Google Shape;1181;p62"/>
          <p:cNvSpPr/>
          <p:nvPr/>
        </p:nvSpPr>
        <p:spPr>
          <a:xfrm>
            <a:off x="232314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2" name="Google Shape;1182;p62"/>
          <p:cNvSpPr/>
          <p:nvPr/>
        </p:nvSpPr>
        <p:spPr>
          <a:xfrm>
            <a:off x="309965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3" name="Google Shape;1183;p62"/>
          <p:cNvSpPr/>
          <p:nvPr/>
        </p:nvSpPr>
        <p:spPr>
          <a:xfrm>
            <a:off x="3876161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4" name="Google Shape;1184;p62"/>
          <p:cNvSpPr/>
          <p:nvPr/>
        </p:nvSpPr>
        <p:spPr>
          <a:xfrm>
            <a:off x="487927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5" name="Google Shape;1185;p62"/>
          <p:cNvSpPr/>
          <p:nvPr/>
        </p:nvSpPr>
        <p:spPr>
          <a:xfrm>
            <a:off x="566130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6" name="Google Shape;1186;p62"/>
          <p:cNvSpPr/>
          <p:nvPr/>
        </p:nvSpPr>
        <p:spPr>
          <a:xfrm>
            <a:off x="6443337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7" name="Google Shape;1187;p62"/>
          <p:cNvSpPr/>
          <p:nvPr/>
        </p:nvSpPr>
        <p:spPr>
          <a:xfrm>
            <a:off x="7213325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8" name="Google Shape;1188;p62"/>
          <p:cNvSpPr txBox="1"/>
          <p:nvPr/>
        </p:nvSpPr>
        <p:spPr>
          <a:xfrm>
            <a:off x="6237800" y="1202400"/>
            <a:ext cx="2593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a sorted sequence</a:t>
            </a:r>
            <a:endParaRPr sz="1600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9" name="Google Shape;1189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6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Sort: </a:t>
            </a: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Does It Work?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5" name="Google Shape;1195;p63"/>
          <p:cNvSpPr/>
          <p:nvPr/>
        </p:nvSpPr>
        <p:spPr>
          <a:xfrm>
            <a:off x="696425" y="1514700"/>
            <a:ext cx="7843800" cy="2114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Whenever we make two “child” recursive calls, as long as those calls successfully sort our left and right halves, we’ll safely merge them to create a fully sorted array.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In other words: as long as the recursive calls work on arrays of smaller lengths, then the algorithm will correctly return a sorted array.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6" name="Google Shape;1196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6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Sort: Does It Work?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02" name="Google Shape;1202;p64"/>
          <p:cNvSpPr/>
          <p:nvPr/>
        </p:nvSpPr>
        <p:spPr>
          <a:xfrm>
            <a:off x="724925" y="1514700"/>
            <a:ext cx="7843800" cy="2114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Whenever we make two “child” recursive calls, as long as those calls successfully sort our left and right halves, we’ll safely merge them to create a fully sorted array.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i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In other words: as long as the recursive calls work on arrays of smaller lengths, then our algorithm will correctly return a sorted array.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3" name="Google Shape;1203;p64"/>
          <p:cNvSpPr txBox="1"/>
          <p:nvPr/>
        </p:nvSpPr>
        <p:spPr>
          <a:xfrm>
            <a:off x="910625" y="3628800"/>
            <a:ext cx="7472400" cy="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Proof By Induction</a:t>
            </a:r>
            <a:endParaRPr sz="26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4" name="Google Shape;1204;p64"/>
          <p:cNvSpPr txBox="1"/>
          <p:nvPr/>
        </p:nvSpPr>
        <p:spPr>
          <a:xfrm>
            <a:off x="899850" y="4195125"/>
            <a:ext cx="73443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Perform induction on the </a:t>
            </a:r>
            <a:r>
              <a:rPr lang="en" sz="1800" i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length of input list</a:t>
            </a: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, rather than # of iterations</a:t>
            </a:r>
            <a:endParaRPr sz="18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5" name="Google Shape;120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Sort: Induction Proof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1" name="Google Shape;1211;p65"/>
          <p:cNvSpPr/>
          <p:nvPr/>
        </p:nvSpPr>
        <p:spPr>
          <a:xfrm>
            <a:off x="796800" y="1690625"/>
            <a:ext cx="7675500" cy="76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Inductive Hypothesis (IH)</a:t>
            </a:r>
            <a:endParaRPr sz="18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every recursive call on an array of length </a:t>
            </a:r>
            <a:r>
              <a:rPr lang="en" sz="18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 most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MERGESORT returns a sorted array.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2" name="Google Shape;1212;p65"/>
          <p:cNvSpPr/>
          <p:nvPr/>
        </p:nvSpPr>
        <p:spPr>
          <a:xfrm>
            <a:off x="796800" y="2752975"/>
            <a:ext cx="7493400" cy="866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endParaRPr sz="18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Base Case</a:t>
            </a:r>
            <a:endParaRPr sz="18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Inductive Hypothesis holds for i = 1: A 1-element array is always sorted.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3" name="Google Shape;1213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Sort: Induction Proof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9" name="Google Shape;1219;p66"/>
          <p:cNvSpPr/>
          <p:nvPr/>
        </p:nvSpPr>
        <p:spPr>
          <a:xfrm>
            <a:off x="311700" y="1103075"/>
            <a:ext cx="8649000" cy="3953700"/>
          </a:xfrm>
          <a:prstGeom prst="roundRect">
            <a:avLst>
              <a:gd name="adj" fmla="val 445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Inductive Step</a:t>
            </a:r>
            <a:r>
              <a:rPr lang="en" sz="17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700" i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i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en" sz="16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be an integer, where</a:t>
            </a:r>
            <a:r>
              <a:rPr lang="en" sz="16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1 &lt; k ≤ n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 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Assume that the IH holds for </a:t>
            </a:r>
            <a:r>
              <a:rPr lang="en" sz="16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&lt; k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so </a:t>
            </a:r>
            <a:r>
              <a:rPr lang="en" sz="16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MergeSort 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correctly returns a sorted array when called on arrays of length less than k. 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Want to show that the IH holds for i = k, i.e. that </a:t>
            </a:r>
            <a:r>
              <a:rPr lang="en" sz="16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MergeSort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returns a sorted array when called on an array of length k. 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Since the two “child” recursive calls are executed on arrays of length k/2 (which is strictly less than k),  inductive hypothesis tells us that MergeSort will correctly sort the left and right halves of our length-k array. 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Then, since the Merge subroutine is correct when given two sorted arrays, we know that MergeSort will ultimately return a fully sorted array of length k.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0" name="Google Shape;1220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6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Sort: Induction Proof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26" name="Google Shape;1226;p67"/>
          <p:cNvSpPr/>
          <p:nvPr/>
        </p:nvSpPr>
        <p:spPr>
          <a:xfrm>
            <a:off x="311700" y="1437700"/>
            <a:ext cx="8086500" cy="285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Concluding step </a:t>
            </a:r>
            <a:endParaRPr sz="22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By induction, we conclude that the Inductive Hypothesis (IH) holds for all </a:t>
            </a:r>
            <a:r>
              <a:rPr lang="en" sz="22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≤ i ≤ n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 In particular, it holds for </a:t>
            </a:r>
            <a:r>
              <a:rPr lang="en" sz="22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n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so in the top recursive call, MergeSort returns a sorted array.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7" name="Google Shape;1227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6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Proving stuff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33" name="Google Shape;1233;p68"/>
          <p:cNvSpPr/>
          <p:nvPr/>
        </p:nvSpPr>
        <p:spPr>
          <a:xfrm>
            <a:off x="459863" y="1183058"/>
            <a:ext cx="3910800" cy="3789300"/>
          </a:xfrm>
          <a:prstGeom prst="roundRect">
            <a:avLst>
              <a:gd name="adj" fmla="val 11198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Iterative Algorithms</a:t>
            </a:r>
            <a:endParaRPr sz="21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ssistant"/>
              <a:ea typeface="Assistant"/>
              <a:cs typeface="Assistant"/>
              <a:sym typeface="Assistant"/>
            </a:endParaRPr>
          </a:p>
          <a:p>
            <a:pPr marL="28575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AutoNum type="arabicPeriod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Inductive hypothesis (IH)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: some state/condition will always hold throughout your algorithm by any iteration </a:t>
            </a: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28575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ssistant"/>
              <a:buAutoNum type="arabicPeriod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Base case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: show IH holds for iteration 0 (i.e. start of algorithm)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28575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ssistant"/>
              <a:buAutoNum type="arabicPeriod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Inductive step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: Assume IH holds for k ⇒ prove k+1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28575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Font typeface="Assistant"/>
              <a:buAutoNum type="arabicPeriod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Conclusion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: IH holds for i = # total iterations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4" name="Google Shape;1234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1235" name="Google Shape;1235;p68"/>
          <p:cNvSpPr/>
          <p:nvPr/>
        </p:nvSpPr>
        <p:spPr>
          <a:xfrm>
            <a:off x="4773338" y="1165100"/>
            <a:ext cx="3910800" cy="3789300"/>
          </a:xfrm>
          <a:prstGeom prst="roundRect">
            <a:avLst>
              <a:gd name="adj" fmla="val 110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Recursive Algorithms</a:t>
            </a:r>
            <a:endParaRPr sz="21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>
            <a:spLocks noGrp="1"/>
          </p:cNvSpPr>
          <p:nvPr>
            <p:ph type="body" idx="1"/>
          </p:nvPr>
        </p:nvSpPr>
        <p:spPr>
          <a:xfrm>
            <a:off x="311700" y="693900"/>
            <a:ext cx="8520600" cy="3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Problem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	Sorting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Input 		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An array of n numbers, in arbitrary order 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Output 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	An array of the same numbers, sorted from smallest to 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largest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Options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		SelectionSort	scan to identify the minimum, then repeat 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		BubbleSort 		identify adjacent pairs of elements that are out of  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order, and perform repeated swaps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-- Quadratic running times! Can we do better? </a:t>
            </a:r>
            <a:endParaRPr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6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Proving stuff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1" name="Google Shape;1241;p69"/>
          <p:cNvSpPr/>
          <p:nvPr/>
        </p:nvSpPr>
        <p:spPr>
          <a:xfrm>
            <a:off x="459863" y="1183058"/>
            <a:ext cx="3910800" cy="3789300"/>
          </a:xfrm>
          <a:prstGeom prst="roundRect">
            <a:avLst>
              <a:gd name="adj" fmla="val 11198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Iterative Algorithms</a:t>
            </a:r>
            <a:endParaRPr sz="21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verage"/>
              <a:ea typeface="Average"/>
              <a:cs typeface="Average"/>
              <a:sym typeface="Average"/>
            </a:endParaRPr>
          </a:p>
          <a:p>
            <a:pPr marL="28575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AutoNum type="arabicPeriod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Inductive hypothesis </a:t>
            </a: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(IH)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: some state/condition will always hold throughout your algorithm by any iteration </a:t>
            </a: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28575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ssistant"/>
              <a:buAutoNum type="arabicPeriod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Base case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: show IH holds for iteration 0 (i.e. start of algorithm)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28575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ssistant"/>
              <a:buAutoNum type="arabicPeriod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Inductive step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: Assume IH holds for k ⇒ prove k+1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28575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Font typeface="Assistant"/>
              <a:buAutoNum type="arabicPeriod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Conclusion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: IH holds for i = # total iterations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2" name="Google Shape;1242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  <p:sp>
        <p:nvSpPr>
          <p:cNvPr id="1243" name="Google Shape;1243;p69"/>
          <p:cNvSpPr/>
          <p:nvPr/>
        </p:nvSpPr>
        <p:spPr>
          <a:xfrm>
            <a:off x="4773338" y="1165100"/>
            <a:ext cx="3910800" cy="3789300"/>
          </a:xfrm>
          <a:prstGeom prst="roundRect">
            <a:avLst>
              <a:gd name="adj" fmla="val 110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Recursive Algorithms</a:t>
            </a:r>
            <a:endParaRPr sz="21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verage"/>
              <a:ea typeface="Average"/>
              <a:cs typeface="Average"/>
              <a:sym typeface="Average"/>
            </a:endParaRPr>
          </a:p>
          <a:p>
            <a:pPr marL="28575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AutoNum type="arabicPeriod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Inductive hypothesis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: your algorithm is correct for sizes </a:t>
            </a:r>
            <a:r>
              <a:rPr lang="en" sz="1600" i="1">
                <a:latin typeface="Average"/>
                <a:ea typeface="Average"/>
                <a:cs typeface="Average"/>
                <a:sym typeface="Average"/>
              </a:rPr>
              <a:t>up to </a:t>
            </a: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28575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ssistant"/>
              <a:buAutoNum type="arabicPeriod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Base case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: IH holds for i &lt; small constant 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28575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ssistant"/>
              <a:buAutoNum type="arabicPeriod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Inductive step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: 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685800" lvl="1" indent="-215900" algn="l" rtl="0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○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assume IH holds for k ⇒ prove k+1, </a:t>
            </a:r>
            <a:r>
              <a:rPr lang="en" sz="1600" i="1">
                <a:latin typeface="Average"/>
                <a:ea typeface="Average"/>
                <a:cs typeface="Average"/>
                <a:sym typeface="Average"/>
              </a:rPr>
              <a:t>OR </a:t>
            </a:r>
            <a:endParaRPr sz="1600" i="1">
              <a:latin typeface="Average"/>
              <a:ea typeface="Average"/>
              <a:cs typeface="Average"/>
              <a:sym typeface="Average"/>
            </a:endParaRPr>
          </a:p>
          <a:p>
            <a:pPr marL="685800" lvl="1" indent="-215900" algn="l" rtl="0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○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assume IH holds for {1,2,...,k-1} ⇒ prove k.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28575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ssistant"/>
              <a:buAutoNum type="arabicPeriod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Conclusion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: IH holds for i = n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7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Merge Sort: Is It Fast?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9" name="Google Shape;1249;p70"/>
          <p:cNvSpPr/>
          <p:nvPr/>
        </p:nvSpPr>
        <p:spPr>
          <a:xfrm>
            <a:off x="2549250" y="1211700"/>
            <a:ext cx="4045500" cy="2720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n = len(A)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if n &lt;= 1: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   return A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L = </a:t>
            </a: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(A[0:n/2])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R = </a:t>
            </a:r>
            <a:r>
              <a:rPr lang="en" sz="2100" b="1"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(A[n/2:n])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   return </a:t>
            </a:r>
            <a:r>
              <a:rPr lang="en" sz="2100" b="1">
                <a:solidFill>
                  <a:srgbClr val="980000"/>
                </a:solidFill>
                <a:latin typeface="Inconsolata"/>
                <a:ea typeface="Inconsolata"/>
                <a:cs typeface="Inconsolata"/>
                <a:sym typeface="Inconsolata"/>
              </a:rPr>
              <a:t>MERGE</a:t>
            </a:r>
            <a:r>
              <a:rPr lang="en" sz="2100">
                <a:latin typeface="Inconsolata"/>
                <a:ea typeface="Inconsolata"/>
                <a:cs typeface="Inconsolata"/>
                <a:sym typeface="Inconsolata"/>
              </a:rPr>
              <a:t>(L,R)</a:t>
            </a:r>
            <a:endParaRPr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50" name="Google Shape;1250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1251" name="Google Shape;1251;p70"/>
          <p:cNvSpPr txBox="1"/>
          <p:nvPr/>
        </p:nvSpPr>
        <p:spPr>
          <a:xfrm>
            <a:off x="1266450" y="4077875"/>
            <a:ext cx="72060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Average"/>
                <a:ea typeface="Average"/>
                <a:cs typeface="Average"/>
                <a:sym typeface="Average"/>
              </a:rPr>
              <a:t>Claim: Merge Sort runs in time O(n log n)</a:t>
            </a:r>
            <a:endParaRPr sz="2000">
              <a:solidFill>
                <a:srgbClr val="4A86E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A86E8"/>
                </a:solidFill>
                <a:latin typeface="Average"/>
                <a:ea typeface="Average"/>
                <a:cs typeface="Average"/>
                <a:sym typeface="Average"/>
              </a:rPr>
              <a:t>Class Quiz: Prove the claim </a:t>
            </a:r>
            <a:endParaRPr sz="2000">
              <a:solidFill>
                <a:srgbClr val="4A86E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Recall SelectionSort, BubbleSort had quadratic running times</a:t>
            </a:r>
            <a:endParaRPr sz="20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Divide &amp; Conquer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3430650" y="2635025"/>
            <a:ext cx="2282700" cy="4974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big problem</a:t>
            </a:r>
            <a:endParaRPr sz="140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1" name="Google Shape;151;p34"/>
          <p:cNvSpPr/>
          <p:nvPr/>
        </p:nvSpPr>
        <p:spPr>
          <a:xfrm>
            <a:off x="2604250" y="3419825"/>
            <a:ext cx="16887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sub- problem</a:t>
            </a:r>
            <a:endParaRPr sz="140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34"/>
          <p:cNvSpPr/>
          <p:nvPr/>
        </p:nvSpPr>
        <p:spPr>
          <a:xfrm>
            <a:off x="4851048" y="3419825"/>
            <a:ext cx="16887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sub- problem</a:t>
            </a:r>
            <a:endParaRPr sz="140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34"/>
          <p:cNvSpPr/>
          <p:nvPr/>
        </p:nvSpPr>
        <p:spPr>
          <a:xfrm>
            <a:off x="2113125" y="4159325"/>
            <a:ext cx="11214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sub-sub problem</a:t>
            </a:r>
            <a:endParaRPr sz="120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34"/>
          <p:cNvSpPr/>
          <p:nvPr/>
        </p:nvSpPr>
        <p:spPr>
          <a:xfrm>
            <a:off x="3378575" y="4159325"/>
            <a:ext cx="11214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sub-sub problem</a:t>
            </a:r>
            <a:endParaRPr sz="120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34"/>
          <p:cNvSpPr/>
          <p:nvPr/>
        </p:nvSpPr>
        <p:spPr>
          <a:xfrm>
            <a:off x="4644025" y="4159325"/>
            <a:ext cx="11214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sub-sub problem</a:t>
            </a:r>
            <a:endParaRPr sz="120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34"/>
          <p:cNvSpPr/>
          <p:nvPr/>
        </p:nvSpPr>
        <p:spPr>
          <a:xfrm>
            <a:off x="5909475" y="4159325"/>
            <a:ext cx="11214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sub-sub problem</a:t>
            </a:r>
            <a:endParaRPr sz="120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7" name="Google Shape;157;p34"/>
          <p:cNvCxnSpPr>
            <a:stCxn id="150" idx="2"/>
            <a:endCxn id="151" idx="0"/>
          </p:cNvCxnSpPr>
          <p:nvPr/>
        </p:nvCxnSpPr>
        <p:spPr>
          <a:xfrm flipH="1">
            <a:off x="3448500" y="3132425"/>
            <a:ext cx="1123500" cy="287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158" name="Google Shape;158;p34"/>
          <p:cNvCxnSpPr>
            <a:stCxn id="150" idx="2"/>
            <a:endCxn id="152" idx="0"/>
          </p:cNvCxnSpPr>
          <p:nvPr/>
        </p:nvCxnSpPr>
        <p:spPr>
          <a:xfrm>
            <a:off x="4572000" y="3132425"/>
            <a:ext cx="1123500" cy="287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159" name="Google Shape;159;p34"/>
          <p:cNvCxnSpPr>
            <a:stCxn id="151" idx="2"/>
            <a:endCxn id="153" idx="0"/>
          </p:cNvCxnSpPr>
          <p:nvPr/>
        </p:nvCxnSpPr>
        <p:spPr>
          <a:xfrm flipH="1">
            <a:off x="2673700" y="3871925"/>
            <a:ext cx="774900" cy="287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160" name="Google Shape;160;p34"/>
          <p:cNvCxnSpPr>
            <a:stCxn id="151" idx="2"/>
            <a:endCxn id="154" idx="0"/>
          </p:cNvCxnSpPr>
          <p:nvPr/>
        </p:nvCxnSpPr>
        <p:spPr>
          <a:xfrm>
            <a:off x="3448600" y="3871925"/>
            <a:ext cx="490800" cy="287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161" name="Google Shape;161;p34"/>
          <p:cNvCxnSpPr>
            <a:stCxn id="152" idx="2"/>
            <a:endCxn id="155" idx="0"/>
          </p:cNvCxnSpPr>
          <p:nvPr/>
        </p:nvCxnSpPr>
        <p:spPr>
          <a:xfrm flipH="1">
            <a:off x="5204598" y="3871925"/>
            <a:ext cx="490800" cy="287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162" name="Google Shape;162;p34"/>
          <p:cNvCxnSpPr>
            <a:stCxn id="152" idx="2"/>
            <a:endCxn id="156" idx="0"/>
          </p:cNvCxnSpPr>
          <p:nvPr/>
        </p:nvCxnSpPr>
        <p:spPr>
          <a:xfrm>
            <a:off x="5695398" y="3871925"/>
            <a:ext cx="774900" cy="287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163" name="Google Shape;16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64" name="Google Shape;164;p34"/>
          <p:cNvSpPr txBox="1"/>
          <p:nvPr/>
        </p:nvSpPr>
        <p:spPr>
          <a:xfrm>
            <a:off x="667150" y="1169300"/>
            <a:ext cx="246060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break up a problem into smaller subproblems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4"/>
          <p:cNvSpPr txBox="1"/>
          <p:nvPr/>
        </p:nvSpPr>
        <p:spPr>
          <a:xfrm>
            <a:off x="3515900" y="1169300"/>
            <a:ext cx="168870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solve those subproblems </a:t>
            </a:r>
            <a:r>
              <a:rPr lang="en" sz="2000" i="1">
                <a:latin typeface="Average"/>
                <a:ea typeface="Average"/>
                <a:cs typeface="Average"/>
                <a:sym typeface="Average"/>
              </a:rPr>
              <a:t>recursively</a:t>
            </a:r>
            <a:endParaRPr sz="2000" i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4"/>
          <p:cNvSpPr txBox="1"/>
          <p:nvPr/>
        </p:nvSpPr>
        <p:spPr>
          <a:xfrm>
            <a:off x="5592750" y="1169300"/>
            <a:ext cx="264600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combine the results of those subproblems to get the overall answer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Merge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35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3" name="Google Shape;173;p35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" name="Google Shape;174;p35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5" name="Google Shape;175;p35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6" name="Google Shape;176;p35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" name="Google Shape;178;p35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9" name="Google Shape;179;p35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6" name="Google Shape;186;p36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7" name="Google Shape;187;p36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8" name="Google Shape;188;p36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9" name="Google Shape;189;p36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0" name="Google Shape;190;p36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1" name="Google Shape;191;p36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3" name="Google Shape;193;p36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4" name="Google Shape;194;p36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5" name="Google Shape;195;p36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6" name="Google Shape;196;p36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7" name="Google Shape;197;p36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36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9" name="Google Shape;199;p36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0" name="Google Shape;200;p36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02" name="Google Shape;202;p36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3" name="Google Shape;203;p36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Divide original list in half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04" name="Google Shape;204;p36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6" name="Google Shape;216;p37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9" name="Google Shape;219;p37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0" name="Google Shape;220;p37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1" name="Google Shape;221;p37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2" name="Google Shape;222;p37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7" name="Google Shape;227;p37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1" name="Google Shape;231;p37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6" name="Google Shape;236;p37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7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38" name="Google Shape;238;p37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Divide original list in half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Recursively sort each half</a:t>
            </a:r>
            <a:endParaRPr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40" name="Google Shape;240;p37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1" name="Google Shape;24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Merge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7" name="Google Shape;247;p38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8" name="Google Shape;248;p38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6" name="Google Shape;256;p38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7" name="Google Shape;257;p38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9" name="Google Shape;259;p38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0" name="Google Shape;260;p38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1" name="Google Shape;261;p38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2" name="Google Shape;262;p38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2" name="Google Shape;272;p38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3" name="Google Shape;273;p38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79" name="Google Shape;279;p38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0" name="Google Shape;280;p38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1" name="Google Shape;281;p38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2" name="Google Shape;282;p38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38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84" name="Google Shape;284;p38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Divide original list in half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Recursively sort each half</a:t>
            </a:r>
            <a:endParaRPr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Cleverly “Merge” sorted halves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7" name="Google Shape;287;p38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88" name="Google Shape;288;p38"/>
          <p:cNvSpPr/>
          <p:nvPr/>
        </p:nvSpPr>
        <p:spPr>
          <a:xfrm rot="-5400000">
            <a:off x="1733725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8"/>
          <p:cNvSpPr/>
          <p:nvPr/>
        </p:nvSpPr>
        <p:spPr>
          <a:xfrm rot="-5400000">
            <a:off x="5888425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1947</Words>
  <PresentationFormat>On-screen Show (16:9)</PresentationFormat>
  <Paragraphs>832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Average</vt:lpstr>
      <vt:lpstr>Assistant ExtraLight</vt:lpstr>
      <vt:lpstr>Assistant</vt:lpstr>
      <vt:lpstr>Inconsolata</vt:lpstr>
      <vt:lpstr>Lato Light</vt:lpstr>
      <vt:lpstr>Simple Light</vt:lpstr>
      <vt:lpstr>Simple Light</vt:lpstr>
      <vt:lpstr>       MergeSort: The Algorithm </vt:lpstr>
      <vt:lpstr>Slide 2</vt:lpstr>
      <vt:lpstr>Slide 3</vt:lpstr>
      <vt:lpstr>Slide 4</vt:lpstr>
      <vt:lpstr> Divide &amp; Conquer 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Sort: Pseudo Code</vt:lpstr>
      <vt:lpstr>Merge Sort: Pseudo Code</vt:lpstr>
      <vt:lpstr>Merge Sort: Pseudo Code</vt:lpstr>
      <vt:lpstr>Merge Sort: Pseudo Code</vt:lpstr>
      <vt:lpstr>Merge Sort: Pseudo Code</vt:lpstr>
      <vt:lpstr>Merge Sort: Pseudo Code</vt:lpstr>
      <vt:lpstr>Recursive Calls</vt:lpstr>
      <vt:lpstr>Recursive Calls</vt:lpstr>
      <vt:lpstr>Recursive Calls</vt:lpstr>
      <vt:lpstr>Recursive Calls</vt:lpstr>
      <vt:lpstr>Merge Steps</vt:lpstr>
      <vt:lpstr>Merge Steps</vt:lpstr>
      <vt:lpstr>Merge Steps</vt:lpstr>
      <vt:lpstr>Merge Steps</vt:lpstr>
      <vt:lpstr>Merge Sort: Does It Work?</vt:lpstr>
      <vt:lpstr>Merge Sort: Does It Work?</vt:lpstr>
      <vt:lpstr>Merge Sort: Induction Proof</vt:lpstr>
      <vt:lpstr>Merge Sort: Induction Proof</vt:lpstr>
      <vt:lpstr>Merge Sort: Induction Proof</vt:lpstr>
      <vt:lpstr>Proving stuff</vt:lpstr>
      <vt:lpstr> Proving stuff </vt:lpstr>
      <vt:lpstr>Merge Sort: Is It Fast?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algorithmically (also Class Quiz 1)</dc:title>
  <dc:creator>Gaurav</dc:creator>
  <cp:lastModifiedBy>Gaurav</cp:lastModifiedBy>
  <cp:revision>2</cp:revision>
  <dcterms:modified xsi:type="dcterms:W3CDTF">2022-09-01T17:02:32Z</dcterms:modified>
</cp:coreProperties>
</file>