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5143500" type="screen16x9"/>
  <p:notesSz cx="6858000" cy="9144000"/>
  <p:embeddedFontLst>
    <p:embeddedFont>
      <p:font typeface="Average" charset="0"/>
      <p:regular r:id="rId65"/>
    </p:embeddedFont>
    <p:embeddedFont>
      <p:font typeface="Lato Light" charset="0"/>
      <p:regular r:id="rId66"/>
      <p:bold r:id="rId67"/>
      <p:italic r:id="rId68"/>
      <p:boldItalic r:id="rId69"/>
    </p:embeddedFont>
    <p:embeddedFont>
      <p:font typeface="Assistant" charset="-79"/>
      <p:regular r:id="rId70"/>
      <p:bold r:id="rId71"/>
    </p:embeddedFont>
    <p:embeddedFont>
      <p:font typeface="Inconsolata" charset="0"/>
      <p:regular r:id="rId72"/>
      <p:bold r:id="rId73"/>
    </p:embeddedFont>
    <p:embeddedFont>
      <p:font typeface="Comfortaa" charset="0"/>
      <p:regular r:id="rId74"/>
      <p:bold r:id="rId75"/>
    </p:embeddedFont>
    <p:embeddedFont>
      <p:font typeface="Assistant ExtraLight" charset="-79"/>
      <p:regular r:id="rId76"/>
      <p:bold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8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aeaf5206d_0_2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aeaf5206d_0_2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aeaf5206d_0_2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aeaf5206d_0_2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aeaf5206d_0_2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9aeaf5206d_0_2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aeaf5206d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9aeaf5206d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aeaf5206d_0_2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aeaf5206d_0_2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aeaf5206d_0_2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aeaf5206d_0_2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aeaf5206d_0_2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aeaf5206d_0_2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9c8a2c77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9c8a2c772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c8a2c77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c8a2c77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c8a2c77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c8a2c77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9c8a2c77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9c8a2c77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aeaf5206d_0_2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aeaf5206d_0_2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c8a2c77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c8a2c772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c8a2c77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c8a2c77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c8a2c77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c8a2c77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c8a2c772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c8a2c772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c8a2c772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c8a2c772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c8a2c772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c8a2c772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c8a2c772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c8a2c772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c8a2c772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c8a2c772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9c8a2c77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9c8a2c77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9aeaf5206d_0_2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9aeaf5206d_0_2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026850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026850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aeaf5206d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aeaf5206d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9aeaf5206d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9aeaf5206d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aeaf5206d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aeaf5206d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aeaf5206d_0_2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aeaf5206d_0_2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9aeaf5206d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9aeaf5206d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9aeaf5206d_0_2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9aeaf5206d_0_2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9aeaf5206d_0_2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9aeaf5206d_0_2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9aeaf5206d_0_2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9aeaf5206d_0_2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9aeaf5206d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9aeaf5206d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aeaf5206d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aeaf5206d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aeaf5206d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aeaf5206d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aeaf5206d_0_3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aeaf5206d_0_3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aeaf5206d_0_3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aeaf5206d_0_3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9aeaf5206d_0_3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9aeaf5206d_0_3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9aeaf5206d_0_3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9aeaf5206d_0_3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aeaf5206d_0_3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aeaf5206d_0_3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9aeaf5206d_0_3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9aeaf5206d_0_3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aeaf5206d_0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aeaf5206d_0_3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9aeaf5206d_0_3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9aeaf5206d_0_3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9aeaf5206d_0_3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9aeaf5206d_0_3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9aeaf5206d_0_3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9aeaf5206d_0_3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aeaf5206d_0_2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aeaf5206d_0_2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9aeaf5206d_0_3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9aeaf5206d_0_3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9aeaf5206d_0_3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9aeaf5206d_0_3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9aeaf5206d_0_3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9aeaf5206d_0_3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eaf5206d_0_2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eaf5206d_0_2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eaf5206d_0_2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aeaf5206d_0_2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026850e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026850e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eaf5206d_0_2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eaf5206d_0_2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QuickSort:</a:t>
            </a:r>
            <a:r>
              <a:rPr lang="en" sz="4000">
                <a:latin typeface="Average"/>
                <a:ea typeface="Average"/>
                <a:cs typeface="Average"/>
                <a:sym typeface="Average"/>
              </a:rPr>
              <a:t> The Algorithm 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Recurrence Relation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Ideal Run Time?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03" name="Google Shape;30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4854750" y="3318700"/>
            <a:ext cx="3836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In an ideal world, the pivot would split the array exactly in half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4845900" y="381270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3" name="Google Shape;313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Ideal Run Time?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15" name="Google Shape;31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4854750" y="3318700"/>
            <a:ext cx="3721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In an ideal world, the pivot would split the array exactly in half, and we’d get:</a:t>
            </a:r>
            <a:endParaRPr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4845900" y="381270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n/2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2702400" y="2152600"/>
            <a:ext cx="3739200" cy="15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In an ideal world:</a:t>
            </a:r>
            <a:endParaRPr sz="25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T(n) = 2 · T(n/2) + O(n)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T(n) = </a:t>
            </a:r>
            <a:r>
              <a:rPr lang="en" sz="25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O(n log n)</a:t>
            </a:r>
            <a:endParaRPr sz="250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Worst-Case Run Time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26" name="Google Shape;32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Worst-Case Run Time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5" name="Google Shape;33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336" name="Google Shape;336;p40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4854750" y="3318700"/>
            <a:ext cx="3721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With the unluckiest randomness, the pivot would be either min(A) or max(A):</a:t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4845900" y="381270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Worst-Case Run Time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311700" y="1200550"/>
            <a:ext cx="44025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6" name="Google Shape;34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4845900" y="229295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4625100" y="1245075"/>
            <a:ext cx="41808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Recurrence Relation for QUICKSORT</a:t>
            </a:r>
            <a:endParaRPr sz="15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4854750" y="3318700"/>
            <a:ext cx="3721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With the unluckiest randomness, the pivot would be either min(A) or max(A):</a:t>
            </a:r>
            <a:endParaRPr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4845900" y="3812700"/>
            <a:ext cx="3739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n-1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2293050" y="2169250"/>
            <a:ext cx="4557900" cy="166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Average"/>
                <a:ea typeface="Average"/>
                <a:cs typeface="Average"/>
                <a:sym typeface="Average"/>
              </a:rPr>
              <a:t>With the worst “randomness”</a:t>
            </a:r>
            <a:endParaRPr sz="25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T(n) = T(n-1) + O(n)</a:t>
            </a:r>
            <a:endParaRPr sz="25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ssistant"/>
                <a:ea typeface="Assistant"/>
                <a:cs typeface="Assistant"/>
                <a:sym typeface="Assistant"/>
              </a:rPr>
              <a:t>T(n) = </a:t>
            </a:r>
            <a:r>
              <a:rPr lang="en" sz="25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500" baseline="300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500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r>
              <a:rPr lang="en" sz="2500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2500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sz="100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7" name="Google Shape;35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65" name="Google Shape;365;p43"/>
          <p:cNvSpPr txBox="1"/>
          <p:nvPr/>
        </p:nvSpPr>
        <p:spPr>
          <a:xfrm>
            <a:off x="606800" y="1948550"/>
            <a:ext cx="78147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   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(n - 1)/2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 Aside: why is E[|L|] = (n-1)/2?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606800" y="1552575"/>
            <a:ext cx="78147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(by symmetry)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+ 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= n - 1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(because L and R make up everything except the pivot)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+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= n - 1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(by linearity of expectation)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· 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= n - 1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(plugging the first line)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] = (n - 1)/2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(Solving for E[|L|])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9" name="Google Shape;37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80" name="Google Shape;380;p45"/>
          <p:cNvSpPr txBox="1"/>
          <p:nvPr/>
        </p:nvSpPr>
        <p:spPr>
          <a:xfrm>
            <a:off x="606800" y="1948550"/>
            <a:ext cx="77292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(n - 1)/2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ssistant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If this occurs, then T(n) = T(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O(n)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 could be written as T(n) = 2T(n/2) + O(n).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Quick Sort Overview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15" name="Google Shape;115;p28"/>
          <p:cNvSpPr/>
          <p:nvPr/>
        </p:nvSpPr>
        <p:spPr>
          <a:xfrm>
            <a:off x="180850" y="1694625"/>
            <a:ext cx="4050600" cy="18378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EXPECTED RUNNING TIME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i="1">
                <a:latin typeface="Average"/>
                <a:ea typeface="Average"/>
                <a:cs typeface="Average"/>
                <a:sym typeface="Average"/>
              </a:rPr>
              <a:t>O (n log n)</a:t>
            </a:r>
            <a:endParaRPr sz="3200"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4231450" y="1694625"/>
            <a:ext cx="4460700" cy="18378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WORST-CASE RUNNING TIME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(n</a:t>
            </a:r>
            <a:r>
              <a:rPr lang="en" sz="3200" i="1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3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600" b="1"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7" name="Google Shape;38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388" name="Google Shape;388;p46"/>
          <p:cNvSpPr txBox="1"/>
          <p:nvPr/>
        </p:nvSpPr>
        <p:spPr>
          <a:xfrm>
            <a:off x="606800" y="1948550"/>
            <a:ext cx="77292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(n - 1)/2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ssistant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If this occurs, then T(n) = T(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O(n)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 could be written as T(n) = 2T(n/2) + O(n).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Average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Therefore, the expected running time is O(n log n)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Expected Run time =O(n log n)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5" name="Google Shape;39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96" name="Google Shape;396;p47"/>
          <p:cNvSpPr txBox="1"/>
          <p:nvPr/>
        </p:nvSpPr>
        <p:spPr>
          <a:xfrm>
            <a:off x="606800" y="1948550"/>
            <a:ext cx="77292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] = (n - 1)/2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ssistant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If this occurs, then T(n) = T(</a:t>
            </a:r>
            <a:r>
              <a:rPr lang="en" sz="2500" b="1">
                <a:solidFill>
                  <a:srgbClr val="E69138"/>
                </a:solidFill>
                <a:latin typeface="Average"/>
                <a:ea typeface="Average"/>
                <a:cs typeface="Average"/>
                <a:sym typeface="Average"/>
              </a:rPr>
              <a:t>|L|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Average"/>
                <a:ea typeface="Average"/>
                <a:cs typeface="Average"/>
                <a:sym typeface="Average"/>
              </a:rPr>
              <a:t>|R|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) + O(n)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 could be written as T(n) = 2T(n/2) + O(n).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Average"/>
              <a:buChar char="●"/>
            </a:pPr>
            <a:r>
              <a:rPr lang="en" sz="2200">
                <a:latin typeface="Average"/>
                <a:ea typeface="Average"/>
                <a:cs typeface="Average"/>
                <a:sym typeface="Average"/>
              </a:rPr>
              <a:t>Therefore, the expected running time is O(n log n)</a:t>
            </a:r>
            <a:endParaRPr sz="2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7" name="Google Shape;397;p47"/>
          <p:cNvSpPr/>
          <p:nvPr/>
        </p:nvSpPr>
        <p:spPr>
          <a:xfrm>
            <a:off x="883375" y="4030850"/>
            <a:ext cx="7181100" cy="821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Why is this wrong?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Slow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4" name="Google Shape;40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405" name="Google Shape;405;p48"/>
          <p:cNvSpPr/>
          <p:nvPr/>
        </p:nvSpPr>
        <p:spPr>
          <a:xfrm>
            <a:off x="311700" y="1200550"/>
            <a:ext cx="46101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 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pivot = either max(A) or min(A)</a:t>
            </a:r>
            <a:endParaRPr sz="1900">
              <a:highlight>
                <a:srgbClr val="F4CC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2802000" y="2166350"/>
            <a:ext cx="2308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randomly choose either</a:t>
            </a:r>
            <a:endParaRPr sz="13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Slow 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2" name="Google Shape;4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413" name="Google Shape;413;p49"/>
          <p:cNvSpPr/>
          <p:nvPr/>
        </p:nvSpPr>
        <p:spPr>
          <a:xfrm>
            <a:off x="311700" y="1200550"/>
            <a:ext cx="46101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pivot = either max(A) or min(A)</a:t>
            </a:r>
            <a:endParaRPr sz="1900">
              <a:highlight>
                <a:srgbClr val="F4CC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4746950" y="1017675"/>
            <a:ext cx="43833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Recurrence Relation for </a:t>
            </a:r>
            <a:r>
              <a:rPr lang="en" sz="19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SLOWSORT</a:t>
            </a:r>
            <a:endParaRPr sz="15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4978392" y="2064350"/>
            <a:ext cx="392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464395" y="1569350"/>
            <a:ext cx="646800" cy="285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SLOW</a:t>
            </a:r>
            <a:endParaRPr sz="2000" b="1">
              <a:solidFill>
                <a:srgbClr val="98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919953" y="3885794"/>
            <a:ext cx="646800" cy="24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SLOW</a:t>
            </a:r>
            <a:endParaRPr sz="2000" b="1">
              <a:solidFill>
                <a:srgbClr val="98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919945" y="4165387"/>
            <a:ext cx="646800" cy="24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Inconsolata"/>
                <a:ea typeface="Inconsolata"/>
                <a:cs typeface="Inconsolata"/>
                <a:sym typeface="Inconsolata"/>
              </a:rPr>
              <a:t>SLOW</a:t>
            </a:r>
            <a:endParaRPr sz="2000" b="1">
              <a:solidFill>
                <a:srgbClr val="98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2802000" y="2166350"/>
            <a:ext cx="2308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randomly choose either!</a:t>
            </a:r>
            <a:endParaRPr sz="13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311700" y="1200550"/>
            <a:ext cx="46101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 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pivot = either max(A) or min(A)</a:t>
            </a:r>
            <a:endParaRPr sz="1900">
              <a:highlight>
                <a:srgbClr val="F4CC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Slow 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6" name="Google Shape;42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427" name="Google Shape;427;p50"/>
          <p:cNvSpPr/>
          <p:nvPr/>
        </p:nvSpPr>
        <p:spPr>
          <a:xfrm>
            <a:off x="311700" y="1200550"/>
            <a:ext cx="46101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pivot = either max(A) or min(A)</a:t>
            </a:r>
            <a:endParaRPr sz="1900">
              <a:solidFill>
                <a:schemeClr val="dk1"/>
              </a:solidFill>
              <a:highlight>
                <a:srgbClr val="F4CC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8" name="Google Shape;428;p50"/>
          <p:cNvSpPr/>
          <p:nvPr/>
        </p:nvSpPr>
        <p:spPr>
          <a:xfrm>
            <a:off x="4746900" y="1016475"/>
            <a:ext cx="43833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Recurrence Relation for </a:t>
            </a:r>
            <a:r>
              <a:rPr lang="en" sz="19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SLOWSORT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4978392" y="2064350"/>
            <a:ext cx="392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0" name="Google Shape;430;p50"/>
          <p:cNvSpPr txBox="1"/>
          <p:nvPr/>
        </p:nvSpPr>
        <p:spPr>
          <a:xfrm>
            <a:off x="2802000" y="2166350"/>
            <a:ext cx="2308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randomly choose either</a:t>
            </a:r>
            <a:endParaRPr sz="13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1" name="Google Shape;431;p50"/>
          <p:cNvSpPr txBox="1"/>
          <p:nvPr/>
        </p:nvSpPr>
        <p:spPr>
          <a:xfrm>
            <a:off x="4834350" y="3146425"/>
            <a:ext cx="42084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Same recurrence relation</a:t>
            </a:r>
            <a:endParaRPr sz="2100" i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We also still have: </a:t>
            </a:r>
            <a: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1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E[|L|] = E[|R|] = (n-1)/2</a:t>
            </a:r>
            <a:endParaRPr sz="21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But now, one of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|L|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or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|R|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is </a:t>
            </a:r>
            <a:r>
              <a:rPr lang="en" sz="1800" i="1">
                <a:latin typeface="Assistant"/>
                <a:ea typeface="Assistant"/>
                <a:cs typeface="Assistant"/>
                <a:sym typeface="Assistant"/>
              </a:rPr>
              <a:t>always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n-1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&amp; the runtime is </a:t>
            </a:r>
            <a:r>
              <a:rPr lang="en" sz="1800" b="1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" sz="18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(n</a:t>
            </a:r>
            <a:r>
              <a:rPr lang="en" sz="1800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, with probability 1</a:t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Slow Sort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7" name="Google Shape;43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438" name="Google Shape;438;p51"/>
          <p:cNvSpPr/>
          <p:nvPr/>
        </p:nvSpPr>
        <p:spPr>
          <a:xfrm>
            <a:off x="311700" y="1200550"/>
            <a:ext cx="4610100" cy="3597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4CCCC"/>
                </a:highlight>
                <a:latin typeface="Inconsolata"/>
                <a:ea typeface="Inconsolata"/>
                <a:cs typeface="Inconsolata"/>
                <a:sym typeface="Inconsolata"/>
              </a:rPr>
              <a:t>pivot = either max(A) or min(A)</a:t>
            </a:r>
            <a:endParaRPr sz="1900">
              <a:solidFill>
                <a:schemeClr val="dk1"/>
              </a:solidFill>
              <a:highlight>
                <a:srgbClr val="F4CCCC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SLOWSORT</a:t>
            </a:r>
            <a:r>
              <a:rPr lang="en" sz="19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9" name="Google Shape;439;p51"/>
          <p:cNvSpPr/>
          <p:nvPr/>
        </p:nvSpPr>
        <p:spPr>
          <a:xfrm>
            <a:off x="4746900" y="1016475"/>
            <a:ext cx="4383300" cy="114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Recurrence Relation for </a:t>
            </a:r>
            <a:r>
              <a:rPr lang="en" sz="19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SLOWSORT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4978392" y="2064350"/>
            <a:ext cx="3920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T(0) = T(1) = O(1)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2802000" y="2166350"/>
            <a:ext cx="23088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randomly choose either!</a:t>
            </a:r>
            <a:endParaRPr sz="13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2" name="Google Shape;442;p51"/>
          <p:cNvSpPr txBox="1"/>
          <p:nvPr/>
        </p:nvSpPr>
        <p:spPr>
          <a:xfrm>
            <a:off x="4834350" y="3146425"/>
            <a:ext cx="42084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Same recurrence relation</a:t>
            </a:r>
            <a:endParaRPr sz="2100" i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We also still have: </a:t>
            </a:r>
            <a: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1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E[|L|] = E[|R|] = (n-1)/2</a:t>
            </a:r>
            <a:endParaRPr sz="21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But now, one of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|L|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or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|R|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is </a:t>
            </a:r>
            <a:r>
              <a:rPr lang="en" sz="1800" i="1">
                <a:latin typeface="Assistant"/>
                <a:ea typeface="Assistant"/>
                <a:cs typeface="Assistant"/>
                <a:sym typeface="Assistant"/>
              </a:rPr>
              <a:t>always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 n-1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&amp; the runtime is </a:t>
            </a:r>
            <a:r>
              <a:rPr lang="en" sz="1800" b="1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" sz="18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(n</a:t>
            </a:r>
            <a:r>
              <a:rPr lang="en" sz="1800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, with probability 1</a:t>
            </a:r>
            <a:endParaRPr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43" name="Google Shape;443;p51"/>
          <p:cNvSpPr/>
          <p:nvPr/>
        </p:nvSpPr>
        <p:spPr>
          <a:xfrm>
            <a:off x="2097375" y="1800625"/>
            <a:ext cx="5040900" cy="286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FF"/>
                </a:solidFill>
                <a:latin typeface="Assistant"/>
                <a:ea typeface="Assistant"/>
                <a:cs typeface="Assistant"/>
                <a:sym typeface="Assistant"/>
              </a:rPr>
              <a:t>RED FLAG</a:t>
            </a:r>
            <a:endParaRPr sz="2800" b="1">
              <a:solidFill>
                <a:srgbClr val="0000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We could use the exact same (incorrect) proof to prove that SLOWSort has expected runtime O(n log n), when it actually has expected runtime of Ө(n</a:t>
            </a:r>
            <a:r>
              <a:rPr lang="en" sz="2500" baseline="300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25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)...</a:t>
            </a:r>
            <a:endParaRPr sz="25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49" name="Google Shape;44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450" name="Google Shape;450;p52"/>
          <p:cNvSpPr txBox="1"/>
          <p:nvPr/>
        </p:nvSpPr>
        <p:spPr>
          <a:xfrm>
            <a:off x="606800" y="1948550"/>
            <a:ext cx="77292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] = (n - 1)/2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ssistant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If this occurs, then 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r>
              <a:rPr lang="en" sz="160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 could be written as T(n) = 2T(n/2) + O(n).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Assistant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Therefore, the expected running time is O(n log n)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892950" y="3941725"/>
            <a:ext cx="7358100" cy="910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980000"/>
                </a:solidFill>
                <a:latin typeface="Assistant"/>
                <a:ea typeface="Assistant"/>
                <a:cs typeface="Assistant"/>
                <a:sym typeface="Assistant"/>
              </a:rPr>
              <a:t>Why is this wrong?</a:t>
            </a:r>
            <a:endParaRPr sz="3000" i="1">
              <a:solidFill>
                <a:srgbClr val="98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An Incorrect Proof:</a:t>
            </a:r>
            <a:endParaRPr sz="17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8" name="Google Shape;45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459" name="Google Shape;459;p53"/>
          <p:cNvSpPr txBox="1"/>
          <p:nvPr/>
        </p:nvSpPr>
        <p:spPr>
          <a:xfrm>
            <a:off x="606800" y="1948550"/>
            <a:ext cx="77292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] = E[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] = (n - 1)/2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Assistant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If this occurs, then T(n) = T(</a:t>
            </a:r>
            <a:r>
              <a:rPr lang="en" sz="2500" b="1">
                <a:solidFill>
                  <a:srgbClr val="E69138"/>
                </a:solidFill>
                <a:latin typeface="Inconsolata"/>
                <a:ea typeface="Inconsolata"/>
                <a:cs typeface="Inconsolata"/>
                <a:sym typeface="Inconsolata"/>
              </a:rPr>
              <a:t>|L|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T(</a:t>
            </a:r>
            <a:r>
              <a:rPr lang="en" sz="2500" b="1">
                <a:solidFill>
                  <a:srgbClr val="8E7CC3"/>
                </a:solidFill>
                <a:latin typeface="Inconsolata"/>
                <a:ea typeface="Inconsolata"/>
                <a:cs typeface="Inconsolata"/>
                <a:sym typeface="Inconsolata"/>
              </a:rPr>
              <a:t>|R|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) + O(n)</a:t>
            </a:r>
            <a:r>
              <a:rPr lang="en" sz="160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 could be written as T(n) = 2T(n/2) + O(n).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1000"/>
              </a:spcAft>
              <a:buSzPts val="2200"/>
              <a:buFont typeface="Assistant"/>
              <a:buChar char="●"/>
            </a:pP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Therefore, the expected running time is O(n log n)!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0" name="Google Shape;460;p53"/>
          <p:cNvSpPr/>
          <p:nvPr/>
        </p:nvSpPr>
        <p:spPr>
          <a:xfrm>
            <a:off x="892950" y="3941725"/>
            <a:ext cx="7358100" cy="910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Why is this wrong?</a:t>
            </a:r>
            <a:endParaRPr sz="3000" i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1" name="Google Shape;461;p53"/>
          <p:cNvSpPr/>
          <p:nvPr/>
        </p:nvSpPr>
        <p:spPr>
          <a:xfrm>
            <a:off x="311700" y="1302050"/>
            <a:ext cx="45333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AN </a:t>
            </a:r>
            <a:r>
              <a:rPr lang="en" sz="23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INCORRECT</a:t>
            </a:r>
            <a:r>
              <a:rPr lang="en" sz="23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PROOF:</a:t>
            </a:r>
            <a:endParaRPr sz="17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2" name="Google Shape;462;p53"/>
          <p:cNvSpPr/>
          <p:nvPr/>
        </p:nvSpPr>
        <p:spPr>
          <a:xfrm>
            <a:off x="538950" y="1506050"/>
            <a:ext cx="8066100" cy="286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Basically: </a:t>
            </a:r>
            <a:endParaRPr sz="25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f(x)</a:t>
            </a: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 is </a:t>
            </a:r>
            <a:r>
              <a:rPr lang="en" sz="2500" b="1" i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not necessarily </a:t>
            </a: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the same as </a:t>
            </a:r>
            <a:r>
              <a:rPr lang="en" sz="2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f(</a:t>
            </a: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x</a:t>
            </a: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2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25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e.g. E[X</a:t>
            </a:r>
            <a:r>
              <a:rPr lang="en" sz="1800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 is not the same as (E[X])</a:t>
            </a:r>
            <a:r>
              <a:rPr lang="en" sz="1800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300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/>
            </a:r>
            <a:br>
              <a:rPr lang="en" sz="2300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sz="23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1006500" y="3168650"/>
            <a:ext cx="7131000" cy="1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ssistant"/>
                <a:ea typeface="Assistant"/>
                <a:cs typeface="Assistant"/>
                <a:sym typeface="Assistant"/>
              </a:rPr>
              <a:t>We were reasoning about </a:t>
            </a:r>
            <a:r>
              <a:rPr lang="en" sz="2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</a:t>
            </a:r>
            <a:r>
              <a:rPr lang="en" sz="20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x</a:t>
            </a:r>
            <a:r>
              <a:rPr lang="en" sz="20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2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r>
              <a:rPr lang="en" sz="20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instead of </a:t>
            </a:r>
            <a:r>
              <a:rPr lang="en" sz="20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</a:t>
            </a:r>
            <a:r>
              <a:rPr lang="en" sz="2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T(x)</a:t>
            </a:r>
            <a:r>
              <a:rPr lang="en" sz="20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endParaRPr sz="20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Expected Run time = O(n log n)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9" name="Google Shape;46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470" name="Google Shape;470;p54"/>
          <p:cNvSpPr/>
          <p:nvPr/>
        </p:nvSpPr>
        <p:spPr>
          <a:xfrm>
            <a:off x="163850" y="1241225"/>
            <a:ext cx="8520600" cy="1905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Instead, to prove that the expected runtime of QuickSort is O(n log n), we’re going to count the</a:t>
            </a:r>
            <a:r>
              <a:rPr lang="en" sz="2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number of comparisons</a:t>
            </a: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 that this algorithm performs, and take the expectation of that!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1" name="Google Shape;471;p54"/>
          <p:cNvSpPr/>
          <p:nvPr/>
        </p:nvSpPr>
        <p:spPr>
          <a:xfrm>
            <a:off x="538950" y="3196075"/>
            <a:ext cx="8066100" cy="11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How many times are any two items compared?</a:t>
            </a:r>
            <a:endParaRPr sz="2300" b="1" i="1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>
            <a:spLocks noGrp="1"/>
          </p:cNvSpPr>
          <p:nvPr>
            <p:ph type="ctrTitle"/>
          </p:nvPr>
        </p:nvSpPr>
        <p:spPr>
          <a:xfrm>
            <a:off x="777000" y="130435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Quick sort O(n log n)</a:t>
            </a:r>
            <a:endParaRPr sz="49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Expected Run Time 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7" name="Google Shape;47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311700" y="35419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The correct way to prove this expected runtime:</a:t>
            </a:r>
            <a:endParaRPr sz="24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How many times are any two items compared, in expectation?</a:t>
            </a:r>
            <a:endParaRPr sz="24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 Overview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641150" y="3789900"/>
            <a:ext cx="75195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It’s competitive with MergeSort (&amp; often better in some contexts)</a:t>
            </a:r>
            <a:endParaRPr sz="17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451575" y="1694625"/>
            <a:ext cx="4050600" cy="18378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verage"/>
                <a:ea typeface="Average"/>
                <a:cs typeface="Average"/>
                <a:sym typeface="Average"/>
              </a:rPr>
              <a:t>EXPECTED RUNNING TIME</a:t>
            </a:r>
            <a:endParaRPr sz="21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i="1">
                <a:latin typeface="Average"/>
                <a:ea typeface="Average"/>
                <a:cs typeface="Average"/>
                <a:sym typeface="Average"/>
              </a:rPr>
              <a:t>O (n log n)</a:t>
            </a:r>
            <a:endParaRPr sz="3200"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02175" y="1694625"/>
            <a:ext cx="4190100" cy="1837800"/>
          </a:xfrm>
          <a:prstGeom prst="roundRect">
            <a:avLst>
              <a:gd name="adj" fmla="val 11198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WORST-CASE RUNNING TIME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(n</a:t>
            </a:r>
            <a:r>
              <a:rPr lang="en" sz="3200" i="1" baseline="30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32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2600" b="1"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4" name="Google Shape;48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485" name="Google Shape;485;p56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6" name="Google Shape;486;p56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7" name="Google Shape;487;p56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8" name="Google Shape;488;p56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9" name="Google Shape;489;p56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0" name="Google Shape;490;p56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1" name="Google Shape;491;p56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2" name="Google Shape;492;p56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3" name="Google Shape;493;p56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99" name="Google Shape;49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00" name="Google Shape;500;p57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2" name="Google Shape;502;p57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3" name="Google Shape;503;p57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4" name="Google Shape;504;p57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5" name="Google Shape;505;p57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6" name="Google Shape;506;p57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7" name="Google Shape;507;p57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08" name="Google Shape;508;p57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7"/>
          <p:cNvSpPr/>
          <p:nvPr/>
        </p:nvSpPr>
        <p:spPr>
          <a:xfrm>
            <a:off x="533699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0" name="Google Shape;510;p57"/>
          <p:cNvSpPr/>
          <p:nvPr/>
        </p:nvSpPr>
        <p:spPr>
          <a:xfrm>
            <a:off x="102871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1" name="Google Shape;511;p57"/>
          <p:cNvSpPr/>
          <p:nvPr/>
        </p:nvSpPr>
        <p:spPr>
          <a:xfrm>
            <a:off x="1523730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2" name="Google Shape;512;p57"/>
          <p:cNvSpPr/>
          <p:nvPr/>
        </p:nvSpPr>
        <p:spPr>
          <a:xfrm>
            <a:off x="2018746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3" name="Google Shape;513;p57"/>
          <p:cNvSpPr/>
          <p:nvPr/>
        </p:nvSpPr>
        <p:spPr>
          <a:xfrm>
            <a:off x="2915625" y="2196506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4" name="Google Shape;514;p57"/>
          <p:cNvSpPr/>
          <p:nvPr/>
        </p:nvSpPr>
        <p:spPr>
          <a:xfrm>
            <a:off x="429232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4787341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16" name="Google Shape;516;p57"/>
          <p:cNvSpPr/>
          <p:nvPr/>
        </p:nvSpPr>
        <p:spPr>
          <a:xfrm rot="-5400000">
            <a:off x="3035139" y="2689488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7"/>
          <p:cNvSpPr/>
          <p:nvPr/>
        </p:nvSpPr>
        <p:spPr>
          <a:xfrm>
            <a:off x="3812492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18" name="Google Shape;518;p57"/>
          <p:cNvCxnSpPr>
            <a:stCxn id="512" idx="0"/>
            <a:endCxn id="513" idx="0"/>
          </p:cNvCxnSpPr>
          <p:nvPr/>
        </p:nvCxnSpPr>
        <p:spPr>
          <a:xfrm rot="-5400000">
            <a:off x="2635246" y="1827579"/>
            <a:ext cx="159000" cy="897000"/>
          </a:xfrm>
          <a:prstGeom prst="curvedConnector3">
            <a:avLst>
              <a:gd name="adj1" fmla="val 14518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57"/>
          <p:cNvCxnSpPr>
            <a:stCxn id="511" idx="0"/>
            <a:endCxn id="513" idx="0"/>
          </p:cNvCxnSpPr>
          <p:nvPr/>
        </p:nvCxnSpPr>
        <p:spPr>
          <a:xfrm rot="-5400000">
            <a:off x="2387730" y="1580079"/>
            <a:ext cx="159000" cy="1392000"/>
          </a:xfrm>
          <a:prstGeom prst="curvedConnector3">
            <a:avLst>
              <a:gd name="adj1" fmla="val 17261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57"/>
          <p:cNvCxnSpPr>
            <a:stCxn id="510" idx="0"/>
            <a:endCxn id="513" idx="0"/>
          </p:cNvCxnSpPr>
          <p:nvPr/>
        </p:nvCxnSpPr>
        <p:spPr>
          <a:xfrm rot="-5400000">
            <a:off x="2140215" y="1332579"/>
            <a:ext cx="159000" cy="1887000"/>
          </a:xfrm>
          <a:prstGeom prst="curvedConnector3">
            <a:avLst>
              <a:gd name="adj1" fmla="val 20004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57"/>
          <p:cNvCxnSpPr>
            <a:stCxn id="509" idx="0"/>
            <a:endCxn id="513" idx="0"/>
          </p:cNvCxnSpPr>
          <p:nvPr/>
        </p:nvCxnSpPr>
        <p:spPr>
          <a:xfrm rot="-5400000">
            <a:off x="1892699" y="1085079"/>
            <a:ext cx="159000" cy="23820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57"/>
          <p:cNvCxnSpPr>
            <a:stCxn id="513" idx="0"/>
            <a:endCxn id="517" idx="0"/>
          </p:cNvCxnSpPr>
          <p:nvPr/>
        </p:nvCxnSpPr>
        <p:spPr>
          <a:xfrm rot="-5400000" flipH="1">
            <a:off x="3532126" y="1827506"/>
            <a:ext cx="159000" cy="897000"/>
          </a:xfrm>
          <a:prstGeom prst="curvedConnector3">
            <a:avLst>
              <a:gd name="adj1" fmla="val -5063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57"/>
          <p:cNvCxnSpPr>
            <a:stCxn id="514" idx="0"/>
            <a:endCxn id="513" idx="0"/>
          </p:cNvCxnSpPr>
          <p:nvPr/>
        </p:nvCxnSpPr>
        <p:spPr>
          <a:xfrm rot="5400000" flipH="1">
            <a:off x="3771975" y="1587729"/>
            <a:ext cx="159000" cy="1376700"/>
          </a:xfrm>
          <a:prstGeom prst="curvedConnector3">
            <a:avLst>
              <a:gd name="adj1" fmla="val 19456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57"/>
          <p:cNvCxnSpPr>
            <a:stCxn id="515" idx="0"/>
            <a:endCxn id="513" idx="0"/>
          </p:cNvCxnSpPr>
          <p:nvPr/>
        </p:nvCxnSpPr>
        <p:spPr>
          <a:xfrm rot="5400000" flipH="1">
            <a:off x="4019491" y="1340229"/>
            <a:ext cx="159000" cy="18717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57"/>
          <p:cNvSpPr/>
          <p:nvPr/>
        </p:nvSpPr>
        <p:spPr>
          <a:xfrm>
            <a:off x="5684250" y="1022550"/>
            <a:ext cx="2998200" cy="172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Everything is compared to 5 once in this first step… and then never again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532" name="Google Shape;532;p58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58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4" name="Google Shape;534;p58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5" name="Google Shape;535;p58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6" name="Google Shape;536;p58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7" name="Google Shape;537;p58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8" name="Google Shape;538;p58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9" name="Google Shape;539;p58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0" name="Google Shape;540;p58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8"/>
          <p:cNvSpPr/>
          <p:nvPr/>
        </p:nvSpPr>
        <p:spPr>
          <a:xfrm>
            <a:off x="533699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2" name="Google Shape;542;p58"/>
          <p:cNvSpPr/>
          <p:nvPr/>
        </p:nvSpPr>
        <p:spPr>
          <a:xfrm>
            <a:off x="102871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3" name="Google Shape;543;p58"/>
          <p:cNvSpPr/>
          <p:nvPr/>
        </p:nvSpPr>
        <p:spPr>
          <a:xfrm>
            <a:off x="1523730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4" name="Google Shape;544;p58"/>
          <p:cNvSpPr/>
          <p:nvPr/>
        </p:nvSpPr>
        <p:spPr>
          <a:xfrm>
            <a:off x="2018746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5" name="Google Shape;545;p58"/>
          <p:cNvSpPr/>
          <p:nvPr/>
        </p:nvSpPr>
        <p:spPr>
          <a:xfrm>
            <a:off x="2915625" y="2196506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6" name="Google Shape;546;p58"/>
          <p:cNvSpPr/>
          <p:nvPr/>
        </p:nvSpPr>
        <p:spPr>
          <a:xfrm>
            <a:off x="429232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7" name="Google Shape;547;p58"/>
          <p:cNvSpPr/>
          <p:nvPr/>
        </p:nvSpPr>
        <p:spPr>
          <a:xfrm>
            <a:off x="4787341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8" name="Google Shape;548;p58"/>
          <p:cNvSpPr/>
          <p:nvPr/>
        </p:nvSpPr>
        <p:spPr>
          <a:xfrm rot="-5400000">
            <a:off x="3035139" y="2689488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8"/>
          <p:cNvSpPr/>
          <p:nvPr/>
        </p:nvSpPr>
        <p:spPr>
          <a:xfrm>
            <a:off x="3812492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50" name="Google Shape;550;p58"/>
          <p:cNvCxnSpPr>
            <a:stCxn id="544" idx="0"/>
            <a:endCxn id="545" idx="0"/>
          </p:cNvCxnSpPr>
          <p:nvPr/>
        </p:nvCxnSpPr>
        <p:spPr>
          <a:xfrm rot="-5400000">
            <a:off x="2635246" y="1827579"/>
            <a:ext cx="159000" cy="897000"/>
          </a:xfrm>
          <a:prstGeom prst="curvedConnector3">
            <a:avLst>
              <a:gd name="adj1" fmla="val 14518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58"/>
          <p:cNvCxnSpPr>
            <a:stCxn id="543" idx="0"/>
            <a:endCxn id="545" idx="0"/>
          </p:cNvCxnSpPr>
          <p:nvPr/>
        </p:nvCxnSpPr>
        <p:spPr>
          <a:xfrm rot="-5400000">
            <a:off x="2387730" y="1580079"/>
            <a:ext cx="159000" cy="1392000"/>
          </a:xfrm>
          <a:prstGeom prst="curvedConnector3">
            <a:avLst>
              <a:gd name="adj1" fmla="val 17261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58"/>
          <p:cNvCxnSpPr>
            <a:stCxn id="542" idx="0"/>
            <a:endCxn id="545" idx="0"/>
          </p:cNvCxnSpPr>
          <p:nvPr/>
        </p:nvCxnSpPr>
        <p:spPr>
          <a:xfrm rot="-5400000">
            <a:off x="2140215" y="1332579"/>
            <a:ext cx="159000" cy="1887000"/>
          </a:xfrm>
          <a:prstGeom prst="curvedConnector3">
            <a:avLst>
              <a:gd name="adj1" fmla="val 20004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58"/>
          <p:cNvCxnSpPr>
            <a:stCxn id="541" idx="0"/>
            <a:endCxn id="545" idx="0"/>
          </p:cNvCxnSpPr>
          <p:nvPr/>
        </p:nvCxnSpPr>
        <p:spPr>
          <a:xfrm rot="-5400000">
            <a:off x="1892699" y="1085079"/>
            <a:ext cx="159000" cy="23820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58"/>
          <p:cNvCxnSpPr>
            <a:stCxn id="545" idx="0"/>
            <a:endCxn id="549" idx="0"/>
          </p:cNvCxnSpPr>
          <p:nvPr/>
        </p:nvCxnSpPr>
        <p:spPr>
          <a:xfrm rot="-5400000" flipH="1">
            <a:off x="3532126" y="1827506"/>
            <a:ext cx="159000" cy="897000"/>
          </a:xfrm>
          <a:prstGeom prst="curvedConnector3">
            <a:avLst>
              <a:gd name="adj1" fmla="val -5063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58"/>
          <p:cNvCxnSpPr>
            <a:stCxn id="546" idx="0"/>
            <a:endCxn id="545" idx="0"/>
          </p:cNvCxnSpPr>
          <p:nvPr/>
        </p:nvCxnSpPr>
        <p:spPr>
          <a:xfrm rot="5400000" flipH="1">
            <a:off x="3771975" y="1587729"/>
            <a:ext cx="159000" cy="1376700"/>
          </a:xfrm>
          <a:prstGeom prst="curvedConnector3">
            <a:avLst>
              <a:gd name="adj1" fmla="val 19456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58"/>
          <p:cNvCxnSpPr>
            <a:stCxn id="547" idx="0"/>
            <a:endCxn id="545" idx="0"/>
          </p:cNvCxnSpPr>
          <p:nvPr/>
        </p:nvCxnSpPr>
        <p:spPr>
          <a:xfrm rot="5400000" flipH="1">
            <a:off x="4019491" y="1340229"/>
            <a:ext cx="159000" cy="18717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58"/>
          <p:cNvSpPr/>
          <p:nvPr/>
        </p:nvSpPr>
        <p:spPr>
          <a:xfrm>
            <a:off x="5684250" y="1022550"/>
            <a:ext cx="2998200" cy="172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Everything is compared to 5 once in this first step… and then never again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8" name="Google Shape;558;p58"/>
          <p:cNvSpPr/>
          <p:nvPr/>
        </p:nvSpPr>
        <p:spPr>
          <a:xfrm>
            <a:off x="38655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9" name="Google Shape;559;p58"/>
          <p:cNvSpPr/>
          <p:nvPr/>
        </p:nvSpPr>
        <p:spPr>
          <a:xfrm>
            <a:off x="102871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0" name="Google Shape;560;p58"/>
          <p:cNvSpPr/>
          <p:nvPr/>
        </p:nvSpPr>
        <p:spPr>
          <a:xfrm>
            <a:off x="1670879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2165895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2915625" y="313012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429232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4" name="Google Shape;564;p58"/>
          <p:cNvSpPr/>
          <p:nvPr/>
        </p:nvSpPr>
        <p:spPr>
          <a:xfrm>
            <a:off x="493449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58"/>
          <p:cNvSpPr/>
          <p:nvPr/>
        </p:nvSpPr>
        <p:spPr>
          <a:xfrm rot="-5400000">
            <a:off x="1155827" y="364007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8"/>
          <p:cNvSpPr/>
          <p:nvPr/>
        </p:nvSpPr>
        <p:spPr>
          <a:xfrm>
            <a:off x="3665343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7" name="Google Shape;567;p58"/>
          <p:cNvSpPr/>
          <p:nvPr/>
        </p:nvSpPr>
        <p:spPr>
          <a:xfrm rot="-5400000">
            <a:off x="4427033" y="363783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3" name="Google Shape;57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574" name="Google Shape;574;p59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5" name="Google Shape;575;p59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6" name="Google Shape;576;p59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7" name="Google Shape;577;p59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8" name="Google Shape;578;p59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0" name="Google Shape;580;p59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1" name="Google Shape;581;p59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2" name="Google Shape;582;p59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59"/>
          <p:cNvSpPr/>
          <p:nvPr/>
        </p:nvSpPr>
        <p:spPr>
          <a:xfrm>
            <a:off x="533699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4" name="Google Shape;584;p59"/>
          <p:cNvSpPr/>
          <p:nvPr/>
        </p:nvSpPr>
        <p:spPr>
          <a:xfrm>
            <a:off x="102871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5" name="Google Shape;585;p59"/>
          <p:cNvSpPr/>
          <p:nvPr/>
        </p:nvSpPr>
        <p:spPr>
          <a:xfrm>
            <a:off x="1523730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6" name="Google Shape;586;p59"/>
          <p:cNvSpPr/>
          <p:nvPr/>
        </p:nvSpPr>
        <p:spPr>
          <a:xfrm>
            <a:off x="2018746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7" name="Google Shape;587;p59"/>
          <p:cNvSpPr/>
          <p:nvPr/>
        </p:nvSpPr>
        <p:spPr>
          <a:xfrm>
            <a:off x="2915625" y="2196506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8" name="Google Shape;588;p59"/>
          <p:cNvSpPr/>
          <p:nvPr/>
        </p:nvSpPr>
        <p:spPr>
          <a:xfrm>
            <a:off x="429232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9" name="Google Shape;589;p59"/>
          <p:cNvSpPr/>
          <p:nvPr/>
        </p:nvSpPr>
        <p:spPr>
          <a:xfrm>
            <a:off x="4787341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0" name="Google Shape;590;p59"/>
          <p:cNvSpPr/>
          <p:nvPr/>
        </p:nvSpPr>
        <p:spPr>
          <a:xfrm rot="-5400000">
            <a:off x="3035139" y="2689488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9"/>
          <p:cNvSpPr/>
          <p:nvPr/>
        </p:nvSpPr>
        <p:spPr>
          <a:xfrm>
            <a:off x="3812492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92" name="Google Shape;592;p59"/>
          <p:cNvCxnSpPr>
            <a:stCxn id="586" idx="0"/>
            <a:endCxn id="587" idx="0"/>
          </p:cNvCxnSpPr>
          <p:nvPr/>
        </p:nvCxnSpPr>
        <p:spPr>
          <a:xfrm rot="-5400000">
            <a:off x="2635246" y="1827579"/>
            <a:ext cx="159000" cy="897000"/>
          </a:xfrm>
          <a:prstGeom prst="curvedConnector3">
            <a:avLst>
              <a:gd name="adj1" fmla="val 14518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59"/>
          <p:cNvCxnSpPr>
            <a:stCxn id="585" idx="0"/>
            <a:endCxn id="587" idx="0"/>
          </p:cNvCxnSpPr>
          <p:nvPr/>
        </p:nvCxnSpPr>
        <p:spPr>
          <a:xfrm rot="-5400000">
            <a:off x="2387730" y="1580079"/>
            <a:ext cx="159000" cy="1392000"/>
          </a:xfrm>
          <a:prstGeom prst="curvedConnector3">
            <a:avLst>
              <a:gd name="adj1" fmla="val 17261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59"/>
          <p:cNvCxnSpPr>
            <a:stCxn id="584" idx="0"/>
            <a:endCxn id="587" idx="0"/>
          </p:cNvCxnSpPr>
          <p:nvPr/>
        </p:nvCxnSpPr>
        <p:spPr>
          <a:xfrm rot="-5400000">
            <a:off x="2140215" y="1332579"/>
            <a:ext cx="159000" cy="1887000"/>
          </a:xfrm>
          <a:prstGeom prst="curvedConnector3">
            <a:avLst>
              <a:gd name="adj1" fmla="val 20004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59"/>
          <p:cNvCxnSpPr>
            <a:stCxn id="583" idx="0"/>
            <a:endCxn id="587" idx="0"/>
          </p:cNvCxnSpPr>
          <p:nvPr/>
        </p:nvCxnSpPr>
        <p:spPr>
          <a:xfrm rot="-5400000">
            <a:off x="1892699" y="1085079"/>
            <a:ext cx="159000" cy="23820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6" name="Google Shape;596;p59"/>
          <p:cNvCxnSpPr>
            <a:stCxn id="587" idx="0"/>
            <a:endCxn id="591" idx="0"/>
          </p:cNvCxnSpPr>
          <p:nvPr/>
        </p:nvCxnSpPr>
        <p:spPr>
          <a:xfrm rot="-5400000" flipH="1">
            <a:off x="3532126" y="1827506"/>
            <a:ext cx="159000" cy="897000"/>
          </a:xfrm>
          <a:prstGeom prst="curvedConnector3">
            <a:avLst>
              <a:gd name="adj1" fmla="val -5063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59"/>
          <p:cNvCxnSpPr>
            <a:stCxn id="588" idx="0"/>
            <a:endCxn id="587" idx="0"/>
          </p:cNvCxnSpPr>
          <p:nvPr/>
        </p:nvCxnSpPr>
        <p:spPr>
          <a:xfrm rot="5400000" flipH="1">
            <a:off x="3771975" y="1587729"/>
            <a:ext cx="159000" cy="1376700"/>
          </a:xfrm>
          <a:prstGeom prst="curvedConnector3">
            <a:avLst>
              <a:gd name="adj1" fmla="val 19456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59"/>
          <p:cNvCxnSpPr>
            <a:stCxn id="589" idx="0"/>
            <a:endCxn id="587" idx="0"/>
          </p:cNvCxnSpPr>
          <p:nvPr/>
        </p:nvCxnSpPr>
        <p:spPr>
          <a:xfrm rot="5400000" flipH="1">
            <a:off x="4019491" y="1340229"/>
            <a:ext cx="159000" cy="18717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59"/>
          <p:cNvSpPr/>
          <p:nvPr/>
        </p:nvSpPr>
        <p:spPr>
          <a:xfrm>
            <a:off x="5684250" y="1022550"/>
            <a:ext cx="2998200" cy="172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Everything is compared to 5 once in this first step… and then never again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0" name="Google Shape;600;p59"/>
          <p:cNvSpPr/>
          <p:nvPr/>
        </p:nvSpPr>
        <p:spPr>
          <a:xfrm>
            <a:off x="38655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1" name="Google Shape;601;p59"/>
          <p:cNvSpPr/>
          <p:nvPr/>
        </p:nvSpPr>
        <p:spPr>
          <a:xfrm>
            <a:off x="102871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59"/>
          <p:cNvSpPr/>
          <p:nvPr/>
        </p:nvSpPr>
        <p:spPr>
          <a:xfrm>
            <a:off x="1670879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3" name="Google Shape;603;p59"/>
          <p:cNvSpPr/>
          <p:nvPr/>
        </p:nvSpPr>
        <p:spPr>
          <a:xfrm>
            <a:off x="2165895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4" name="Google Shape;604;p59"/>
          <p:cNvSpPr/>
          <p:nvPr/>
        </p:nvSpPr>
        <p:spPr>
          <a:xfrm>
            <a:off x="2915625" y="313012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5" name="Google Shape;605;p59"/>
          <p:cNvSpPr/>
          <p:nvPr/>
        </p:nvSpPr>
        <p:spPr>
          <a:xfrm>
            <a:off x="429232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6" name="Google Shape;606;p59"/>
          <p:cNvSpPr/>
          <p:nvPr/>
        </p:nvSpPr>
        <p:spPr>
          <a:xfrm>
            <a:off x="493449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7" name="Google Shape;607;p59"/>
          <p:cNvSpPr/>
          <p:nvPr/>
        </p:nvSpPr>
        <p:spPr>
          <a:xfrm rot="-5400000">
            <a:off x="1155827" y="364007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9"/>
          <p:cNvSpPr/>
          <p:nvPr/>
        </p:nvSpPr>
        <p:spPr>
          <a:xfrm>
            <a:off x="3665343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9" name="Google Shape;609;p59"/>
          <p:cNvSpPr/>
          <p:nvPr/>
        </p:nvSpPr>
        <p:spPr>
          <a:xfrm rot="-5400000">
            <a:off x="4427033" y="363783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9"/>
          <p:cNvSpPr/>
          <p:nvPr/>
        </p:nvSpPr>
        <p:spPr>
          <a:xfrm>
            <a:off x="38655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1" name="Google Shape;611;p59"/>
          <p:cNvSpPr/>
          <p:nvPr/>
        </p:nvSpPr>
        <p:spPr>
          <a:xfrm>
            <a:off x="102871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2" name="Google Shape;612;p59"/>
          <p:cNvSpPr/>
          <p:nvPr/>
        </p:nvSpPr>
        <p:spPr>
          <a:xfrm>
            <a:off x="1670879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3" name="Google Shape;613;p59"/>
          <p:cNvSpPr/>
          <p:nvPr/>
        </p:nvSpPr>
        <p:spPr>
          <a:xfrm>
            <a:off x="2165895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4" name="Google Shape;614;p59"/>
          <p:cNvSpPr/>
          <p:nvPr/>
        </p:nvSpPr>
        <p:spPr>
          <a:xfrm>
            <a:off x="2915625" y="423427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5" name="Google Shape;615;p59"/>
          <p:cNvSpPr/>
          <p:nvPr/>
        </p:nvSpPr>
        <p:spPr>
          <a:xfrm>
            <a:off x="375892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6" name="Google Shape;616;p59"/>
          <p:cNvSpPr/>
          <p:nvPr/>
        </p:nvSpPr>
        <p:spPr>
          <a:xfrm>
            <a:off x="4961304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7" name="Google Shape;617;p59"/>
          <p:cNvSpPr/>
          <p:nvPr/>
        </p:nvSpPr>
        <p:spPr>
          <a:xfrm rot="-5400000">
            <a:off x="1155827" y="474422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9"/>
          <p:cNvSpPr/>
          <p:nvPr/>
        </p:nvSpPr>
        <p:spPr>
          <a:xfrm>
            <a:off x="446483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19" name="Google Shape;619;p59"/>
          <p:cNvCxnSpPr>
            <a:stCxn id="613" idx="0"/>
            <a:endCxn id="611" idx="0"/>
          </p:cNvCxnSpPr>
          <p:nvPr/>
        </p:nvCxnSpPr>
        <p:spPr>
          <a:xfrm rot="5400000" flipH="1">
            <a:off x="1771245" y="3751197"/>
            <a:ext cx="147000" cy="1137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59"/>
          <p:cNvCxnSpPr>
            <a:stCxn id="612" idx="0"/>
            <a:endCxn id="611" idx="0"/>
          </p:cNvCxnSpPr>
          <p:nvPr/>
        </p:nvCxnSpPr>
        <p:spPr>
          <a:xfrm rot="5400000" flipH="1">
            <a:off x="1523729" y="3998697"/>
            <a:ext cx="147000" cy="642300"/>
          </a:xfrm>
          <a:prstGeom prst="curvedConnector3">
            <a:avLst>
              <a:gd name="adj1" fmla="val 201086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59"/>
          <p:cNvCxnSpPr>
            <a:stCxn id="610" idx="0"/>
            <a:endCxn id="611" idx="0"/>
          </p:cNvCxnSpPr>
          <p:nvPr/>
        </p:nvCxnSpPr>
        <p:spPr>
          <a:xfrm rot="-5400000">
            <a:off x="881700" y="3998697"/>
            <a:ext cx="147000" cy="642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59"/>
          <p:cNvCxnSpPr>
            <a:stCxn id="615" idx="0"/>
            <a:endCxn id="618" idx="0"/>
          </p:cNvCxnSpPr>
          <p:nvPr/>
        </p:nvCxnSpPr>
        <p:spPr>
          <a:xfrm rot="-5400000" flipH="1">
            <a:off x="4285875" y="3966748"/>
            <a:ext cx="147000" cy="705900"/>
          </a:xfrm>
          <a:prstGeom prst="curvedConnector3">
            <a:avLst>
              <a:gd name="adj1" fmla="val -94829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59"/>
          <p:cNvCxnSpPr>
            <a:stCxn id="616" idx="0"/>
            <a:endCxn id="615" idx="0"/>
          </p:cNvCxnSpPr>
          <p:nvPr/>
        </p:nvCxnSpPr>
        <p:spPr>
          <a:xfrm rot="5400000" flipH="1">
            <a:off x="4534104" y="3718647"/>
            <a:ext cx="147000" cy="12024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59"/>
          <p:cNvSpPr/>
          <p:nvPr/>
        </p:nvSpPr>
        <p:spPr>
          <a:xfrm rot="-5400000">
            <a:off x="3893633" y="474198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0" name="Google Shape;63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631" name="Google Shape;631;p60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2" name="Google Shape;632;p60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60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4" name="Google Shape;634;p60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5" name="Google Shape;635;p60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6" name="Google Shape;636;p60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7" name="Google Shape;637;p60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8" name="Google Shape;638;p60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9" name="Google Shape;639;p60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0"/>
          <p:cNvSpPr/>
          <p:nvPr/>
        </p:nvSpPr>
        <p:spPr>
          <a:xfrm>
            <a:off x="533699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60"/>
          <p:cNvSpPr/>
          <p:nvPr/>
        </p:nvSpPr>
        <p:spPr>
          <a:xfrm>
            <a:off x="102871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60"/>
          <p:cNvSpPr/>
          <p:nvPr/>
        </p:nvSpPr>
        <p:spPr>
          <a:xfrm>
            <a:off x="1523730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3" name="Google Shape;643;p60"/>
          <p:cNvSpPr/>
          <p:nvPr/>
        </p:nvSpPr>
        <p:spPr>
          <a:xfrm>
            <a:off x="2018746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4" name="Google Shape;644;p60"/>
          <p:cNvSpPr/>
          <p:nvPr/>
        </p:nvSpPr>
        <p:spPr>
          <a:xfrm>
            <a:off x="2915625" y="2196506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5" name="Google Shape;645;p60"/>
          <p:cNvSpPr/>
          <p:nvPr/>
        </p:nvSpPr>
        <p:spPr>
          <a:xfrm>
            <a:off x="429232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6" name="Google Shape;646;p60"/>
          <p:cNvSpPr/>
          <p:nvPr/>
        </p:nvSpPr>
        <p:spPr>
          <a:xfrm>
            <a:off x="4787341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7" name="Google Shape;647;p60"/>
          <p:cNvSpPr/>
          <p:nvPr/>
        </p:nvSpPr>
        <p:spPr>
          <a:xfrm rot="-5400000">
            <a:off x="3035139" y="2689488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0"/>
          <p:cNvSpPr/>
          <p:nvPr/>
        </p:nvSpPr>
        <p:spPr>
          <a:xfrm>
            <a:off x="3812492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49" name="Google Shape;649;p60"/>
          <p:cNvCxnSpPr>
            <a:stCxn id="643" idx="0"/>
            <a:endCxn id="644" idx="0"/>
          </p:cNvCxnSpPr>
          <p:nvPr/>
        </p:nvCxnSpPr>
        <p:spPr>
          <a:xfrm rot="-5400000">
            <a:off x="2635246" y="1827579"/>
            <a:ext cx="159000" cy="897000"/>
          </a:xfrm>
          <a:prstGeom prst="curvedConnector3">
            <a:avLst>
              <a:gd name="adj1" fmla="val 14518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60"/>
          <p:cNvCxnSpPr>
            <a:stCxn id="642" idx="0"/>
            <a:endCxn id="644" idx="0"/>
          </p:cNvCxnSpPr>
          <p:nvPr/>
        </p:nvCxnSpPr>
        <p:spPr>
          <a:xfrm rot="-5400000">
            <a:off x="2387730" y="1580079"/>
            <a:ext cx="159000" cy="1392000"/>
          </a:xfrm>
          <a:prstGeom prst="curvedConnector3">
            <a:avLst>
              <a:gd name="adj1" fmla="val 17261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60"/>
          <p:cNvCxnSpPr>
            <a:stCxn id="641" idx="0"/>
            <a:endCxn id="644" idx="0"/>
          </p:cNvCxnSpPr>
          <p:nvPr/>
        </p:nvCxnSpPr>
        <p:spPr>
          <a:xfrm rot="-5400000">
            <a:off x="2140215" y="1332579"/>
            <a:ext cx="159000" cy="1887000"/>
          </a:xfrm>
          <a:prstGeom prst="curvedConnector3">
            <a:avLst>
              <a:gd name="adj1" fmla="val 20004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60"/>
          <p:cNvCxnSpPr>
            <a:stCxn id="640" idx="0"/>
            <a:endCxn id="644" idx="0"/>
          </p:cNvCxnSpPr>
          <p:nvPr/>
        </p:nvCxnSpPr>
        <p:spPr>
          <a:xfrm rot="-5400000">
            <a:off x="1892699" y="1085079"/>
            <a:ext cx="159000" cy="23820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60"/>
          <p:cNvCxnSpPr>
            <a:stCxn id="644" idx="0"/>
            <a:endCxn id="648" idx="0"/>
          </p:cNvCxnSpPr>
          <p:nvPr/>
        </p:nvCxnSpPr>
        <p:spPr>
          <a:xfrm rot="-5400000" flipH="1">
            <a:off x="3532126" y="1827506"/>
            <a:ext cx="159000" cy="897000"/>
          </a:xfrm>
          <a:prstGeom prst="curvedConnector3">
            <a:avLst>
              <a:gd name="adj1" fmla="val -5063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60"/>
          <p:cNvCxnSpPr>
            <a:stCxn id="645" idx="0"/>
            <a:endCxn id="644" idx="0"/>
          </p:cNvCxnSpPr>
          <p:nvPr/>
        </p:nvCxnSpPr>
        <p:spPr>
          <a:xfrm rot="5400000" flipH="1">
            <a:off x="3771975" y="1587729"/>
            <a:ext cx="159000" cy="1376700"/>
          </a:xfrm>
          <a:prstGeom prst="curvedConnector3">
            <a:avLst>
              <a:gd name="adj1" fmla="val 19456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60"/>
          <p:cNvCxnSpPr>
            <a:stCxn id="646" idx="0"/>
            <a:endCxn id="644" idx="0"/>
          </p:cNvCxnSpPr>
          <p:nvPr/>
        </p:nvCxnSpPr>
        <p:spPr>
          <a:xfrm rot="5400000" flipH="1">
            <a:off x="4019491" y="1340229"/>
            <a:ext cx="159000" cy="18717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60"/>
          <p:cNvSpPr/>
          <p:nvPr/>
        </p:nvSpPr>
        <p:spPr>
          <a:xfrm>
            <a:off x="5684250" y="1022550"/>
            <a:ext cx="2998200" cy="172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Everything is compared to 5 once in this first step… and then never again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7" name="Google Shape;657;p60"/>
          <p:cNvSpPr/>
          <p:nvPr/>
        </p:nvSpPr>
        <p:spPr>
          <a:xfrm>
            <a:off x="38655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8" name="Google Shape;658;p60"/>
          <p:cNvSpPr/>
          <p:nvPr/>
        </p:nvSpPr>
        <p:spPr>
          <a:xfrm>
            <a:off x="102871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1670879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0" name="Google Shape;660;p60"/>
          <p:cNvSpPr/>
          <p:nvPr/>
        </p:nvSpPr>
        <p:spPr>
          <a:xfrm>
            <a:off x="2165895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1" name="Google Shape;661;p60"/>
          <p:cNvSpPr/>
          <p:nvPr/>
        </p:nvSpPr>
        <p:spPr>
          <a:xfrm>
            <a:off x="2915625" y="313012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2" name="Google Shape;662;p60"/>
          <p:cNvSpPr/>
          <p:nvPr/>
        </p:nvSpPr>
        <p:spPr>
          <a:xfrm>
            <a:off x="429232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3" name="Google Shape;663;p60"/>
          <p:cNvSpPr/>
          <p:nvPr/>
        </p:nvSpPr>
        <p:spPr>
          <a:xfrm>
            <a:off x="493449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4" name="Google Shape;664;p60"/>
          <p:cNvSpPr/>
          <p:nvPr/>
        </p:nvSpPr>
        <p:spPr>
          <a:xfrm rot="-5400000">
            <a:off x="1155827" y="364007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3665343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6" name="Google Shape;666;p60"/>
          <p:cNvSpPr/>
          <p:nvPr/>
        </p:nvSpPr>
        <p:spPr>
          <a:xfrm rot="-5400000">
            <a:off x="4427033" y="363783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60"/>
          <p:cNvSpPr/>
          <p:nvPr/>
        </p:nvSpPr>
        <p:spPr>
          <a:xfrm>
            <a:off x="38655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102871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1670879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0" name="Google Shape;670;p60"/>
          <p:cNvSpPr/>
          <p:nvPr/>
        </p:nvSpPr>
        <p:spPr>
          <a:xfrm>
            <a:off x="2165895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1" name="Google Shape;671;p60"/>
          <p:cNvSpPr/>
          <p:nvPr/>
        </p:nvSpPr>
        <p:spPr>
          <a:xfrm>
            <a:off x="2915625" y="423427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2" name="Google Shape;672;p60"/>
          <p:cNvSpPr/>
          <p:nvPr/>
        </p:nvSpPr>
        <p:spPr>
          <a:xfrm>
            <a:off x="375892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3" name="Google Shape;673;p60"/>
          <p:cNvSpPr/>
          <p:nvPr/>
        </p:nvSpPr>
        <p:spPr>
          <a:xfrm>
            <a:off x="4961304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4" name="Google Shape;674;p60"/>
          <p:cNvSpPr/>
          <p:nvPr/>
        </p:nvSpPr>
        <p:spPr>
          <a:xfrm rot="-5400000">
            <a:off x="1155827" y="474422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446483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76" name="Google Shape;676;p60"/>
          <p:cNvCxnSpPr>
            <a:stCxn id="670" idx="0"/>
            <a:endCxn id="668" idx="0"/>
          </p:cNvCxnSpPr>
          <p:nvPr/>
        </p:nvCxnSpPr>
        <p:spPr>
          <a:xfrm rot="5400000" flipH="1">
            <a:off x="1771245" y="3751197"/>
            <a:ext cx="147000" cy="1137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60"/>
          <p:cNvCxnSpPr>
            <a:stCxn id="669" idx="0"/>
            <a:endCxn id="668" idx="0"/>
          </p:cNvCxnSpPr>
          <p:nvPr/>
        </p:nvCxnSpPr>
        <p:spPr>
          <a:xfrm rot="5400000" flipH="1">
            <a:off x="1523729" y="3998697"/>
            <a:ext cx="147000" cy="642300"/>
          </a:xfrm>
          <a:prstGeom prst="curvedConnector3">
            <a:avLst>
              <a:gd name="adj1" fmla="val 201086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60"/>
          <p:cNvCxnSpPr>
            <a:stCxn id="667" idx="0"/>
            <a:endCxn id="668" idx="0"/>
          </p:cNvCxnSpPr>
          <p:nvPr/>
        </p:nvCxnSpPr>
        <p:spPr>
          <a:xfrm rot="-5400000">
            <a:off x="881700" y="3998697"/>
            <a:ext cx="147000" cy="642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9" name="Google Shape;679;p60"/>
          <p:cNvCxnSpPr>
            <a:stCxn id="672" idx="0"/>
            <a:endCxn id="675" idx="0"/>
          </p:cNvCxnSpPr>
          <p:nvPr/>
        </p:nvCxnSpPr>
        <p:spPr>
          <a:xfrm rot="-5400000" flipH="1">
            <a:off x="4285875" y="3966748"/>
            <a:ext cx="147000" cy="705900"/>
          </a:xfrm>
          <a:prstGeom prst="curvedConnector3">
            <a:avLst>
              <a:gd name="adj1" fmla="val -94829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60"/>
          <p:cNvCxnSpPr>
            <a:stCxn id="673" idx="0"/>
            <a:endCxn id="672" idx="0"/>
          </p:cNvCxnSpPr>
          <p:nvPr/>
        </p:nvCxnSpPr>
        <p:spPr>
          <a:xfrm rot="5400000" flipH="1">
            <a:off x="4534104" y="3718647"/>
            <a:ext cx="147000" cy="12024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60"/>
          <p:cNvSpPr/>
          <p:nvPr/>
        </p:nvSpPr>
        <p:spPr>
          <a:xfrm rot="-5400000">
            <a:off x="3893633" y="474198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0"/>
          <p:cNvSpPr/>
          <p:nvPr/>
        </p:nvSpPr>
        <p:spPr>
          <a:xfrm>
            <a:off x="5669025" y="2571750"/>
            <a:ext cx="3163200" cy="2276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Only 1, 3, &amp; 4 are </a:t>
            </a:r>
            <a:br>
              <a:rPr lang="en" sz="1800"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compared to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only 7 &amp; 8 are compared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Average"/>
                <a:ea typeface="Average"/>
                <a:cs typeface="Average"/>
                <a:sym typeface="Average"/>
              </a:rPr>
              <a:t>No comparisons ever happen between two numbers on opposite sides of 5.</a:t>
            </a:r>
            <a:endParaRPr sz="1700"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8" name="Google Shape;68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689" name="Google Shape;689;p61"/>
          <p:cNvSpPr/>
          <p:nvPr/>
        </p:nvSpPr>
        <p:spPr>
          <a:xfrm>
            <a:off x="82799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0" name="Google Shape;690;p61"/>
          <p:cNvSpPr/>
          <p:nvPr/>
        </p:nvSpPr>
        <p:spPr>
          <a:xfrm>
            <a:off x="1323157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1" name="Google Shape;691;p61"/>
          <p:cNvSpPr/>
          <p:nvPr/>
        </p:nvSpPr>
        <p:spPr>
          <a:xfrm>
            <a:off x="18183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231347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3" name="Google Shape;693;p61"/>
          <p:cNvSpPr/>
          <p:nvPr/>
        </p:nvSpPr>
        <p:spPr>
          <a:xfrm>
            <a:off x="280863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3303798" y="1208250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379895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4294118" y="1208250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7" name="Google Shape;697;p61"/>
          <p:cNvSpPr/>
          <p:nvPr/>
        </p:nvSpPr>
        <p:spPr>
          <a:xfrm rot="-5400000">
            <a:off x="3430916" y="17057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61"/>
          <p:cNvSpPr/>
          <p:nvPr/>
        </p:nvSpPr>
        <p:spPr>
          <a:xfrm>
            <a:off x="533699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9" name="Google Shape;699;p61"/>
          <p:cNvSpPr/>
          <p:nvPr/>
        </p:nvSpPr>
        <p:spPr>
          <a:xfrm>
            <a:off x="102871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0" name="Google Shape;700;p61"/>
          <p:cNvSpPr/>
          <p:nvPr/>
        </p:nvSpPr>
        <p:spPr>
          <a:xfrm>
            <a:off x="1523730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1" name="Google Shape;701;p61"/>
          <p:cNvSpPr/>
          <p:nvPr/>
        </p:nvSpPr>
        <p:spPr>
          <a:xfrm>
            <a:off x="2018746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2" name="Google Shape;702;p61"/>
          <p:cNvSpPr/>
          <p:nvPr/>
        </p:nvSpPr>
        <p:spPr>
          <a:xfrm>
            <a:off x="2915625" y="2196506"/>
            <a:ext cx="4950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3" name="Google Shape;703;p61"/>
          <p:cNvSpPr/>
          <p:nvPr/>
        </p:nvSpPr>
        <p:spPr>
          <a:xfrm>
            <a:off x="4292325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4" name="Google Shape;704;p61"/>
          <p:cNvSpPr/>
          <p:nvPr/>
        </p:nvSpPr>
        <p:spPr>
          <a:xfrm>
            <a:off x="4787341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61"/>
          <p:cNvSpPr/>
          <p:nvPr/>
        </p:nvSpPr>
        <p:spPr>
          <a:xfrm rot="-5400000">
            <a:off x="3035139" y="2689488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1"/>
          <p:cNvSpPr/>
          <p:nvPr/>
        </p:nvSpPr>
        <p:spPr>
          <a:xfrm>
            <a:off x="3812492" y="2355579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07" name="Google Shape;707;p61"/>
          <p:cNvCxnSpPr>
            <a:stCxn id="701" idx="0"/>
            <a:endCxn id="702" idx="0"/>
          </p:cNvCxnSpPr>
          <p:nvPr/>
        </p:nvCxnSpPr>
        <p:spPr>
          <a:xfrm rot="-5400000">
            <a:off x="2635246" y="1827579"/>
            <a:ext cx="159000" cy="897000"/>
          </a:xfrm>
          <a:prstGeom prst="curvedConnector3">
            <a:avLst>
              <a:gd name="adj1" fmla="val 14518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1"/>
          <p:cNvCxnSpPr>
            <a:stCxn id="700" idx="0"/>
            <a:endCxn id="702" idx="0"/>
          </p:cNvCxnSpPr>
          <p:nvPr/>
        </p:nvCxnSpPr>
        <p:spPr>
          <a:xfrm rot="-5400000">
            <a:off x="2387730" y="1580079"/>
            <a:ext cx="159000" cy="1392000"/>
          </a:xfrm>
          <a:prstGeom prst="curvedConnector3">
            <a:avLst>
              <a:gd name="adj1" fmla="val 17261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61"/>
          <p:cNvCxnSpPr>
            <a:stCxn id="699" idx="0"/>
            <a:endCxn id="702" idx="0"/>
          </p:cNvCxnSpPr>
          <p:nvPr/>
        </p:nvCxnSpPr>
        <p:spPr>
          <a:xfrm rot="-5400000">
            <a:off x="2140215" y="1332579"/>
            <a:ext cx="159000" cy="1887000"/>
          </a:xfrm>
          <a:prstGeom prst="curvedConnector3">
            <a:avLst>
              <a:gd name="adj1" fmla="val 20004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61"/>
          <p:cNvCxnSpPr>
            <a:stCxn id="698" idx="0"/>
            <a:endCxn id="702" idx="0"/>
          </p:cNvCxnSpPr>
          <p:nvPr/>
        </p:nvCxnSpPr>
        <p:spPr>
          <a:xfrm rot="-5400000">
            <a:off x="1892699" y="1085079"/>
            <a:ext cx="159000" cy="23820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1"/>
          <p:cNvCxnSpPr>
            <a:stCxn id="702" idx="0"/>
            <a:endCxn id="706" idx="0"/>
          </p:cNvCxnSpPr>
          <p:nvPr/>
        </p:nvCxnSpPr>
        <p:spPr>
          <a:xfrm rot="-5400000" flipH="1">
            <a:off x="3532126" y="1827506"/>
            <a:ext cx="159000" cy="897000"/>
          </a:xfrm>
          <a:prstGeom prst="curvedConnector3">
            <a:avLst>
              <a:gd name="adj1" fmla="val -50638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61"/>
          <p:cNvCxnSpPr>
            <a:stCxn id="703" idx="0"/>
            <a:endCxn id="702" idx="0"/>
          </p:cNvCxnSpPr>
          <p:nvPr/>
        </p:nvCxnSpPr>
        <p:spPr>
          <a:xfrm rot="5400000" flipH="1">
            <a:off x="3771975" y="1587729"/>
            <a:ext cx="159000" cy="1376700"/>
          </a:xfrm>
          <a:prstGeom prst="curvedConnector3">
            <a:avLst>
              <a:gd name="adj1" fmla="val 194566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61"/>
          <p:cNvCxnSpPr>
            <a:stCxn id="704" idx="0"/>
            <a:endCxn id="702" idx="0"/>
          </p:cNvCxnSpPr>
          <p:nvPr/>
        </p:nvCxnSpPr>
        <p:spPr>
          <a:xfrm rot="5400000" flipH="1">
            <a:off x="4019491" y="1340229"/>
            <a:ext cx="159000" cy="1871700"/>
          </a:xfrm>
          <a:prstGeom prst="curvedConnector3">
            <a:avLst>
              <a:gd name="adj1" fmla="val 244611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61"/>
          <p:cNvSpPr/>
          <p:nvPr/>
        </p:nvSpPr>
        <p:spPr>
          <a:xfrm>
            <a:off x="5684250" y="1022550"/>
            <a:ext cx="2998200" cy="172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Everything is compared to 5 once in this first step… and then never again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5" name="Google Shape;715;p61"/>
          <p:cNvSpPr/>
          <p:nvPr/>
        </p:nvSpPr>
        <p:spPr>
          <a:xfrm>
            <a:off x="38655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102871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1670879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8" name="Google Shape;718;p61"/>
          <p:cNvSpPr/>
          <p:nvPr/>
        </p:nvSpPr>
        <p:spPr>
          <a:xfrm>
            <a:off x="2165895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9" name="Google Shape;719;p61"/>
          <p:cNvSpPr/>
          <p:nvPr/>
        </p:nvSpPr>
        <p:spPr>
          <a:xfrm>
            <a:off x="2915625" y="313012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0" name="Google Shape;720;p61"/>
          <p:cNvSpPr/>
          <p:nvPr/>
        </p:nvSpPr>
        <p:spPr>
          <a:xfrm>
            <a:off x="4292325" y="314204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1" name="Google Shape;721;p61"/>
          <p:cNvSpPr/>
          <p:nvPr/>
        </p:nvSpPr>
        <p:spPr>
          <a:xfrm>
            <a:off x="4934490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2" name="Google Shape;722;p61"/>
          <p:cNvSpPr/>
          <p:nvPr/>
        </p:nvSpPr>
        <p:spPr>
          <a:xfrm rot="-5400000">
            <a:off x="1155827" y="364007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1"/>
          <p:cNvSpPr/>
          <p:nvPr/>
        </p:nvSpPr>
        <p:spPr>
          <a:xfrm>
            <a:off x="3665343" y="328919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4" name="Google Shape;724;p61"/>
          <p:cNvSpPr/>
          <p:nvPr/>
        </p:nvSpPr>
        <p:spPr>
          <a:xfrm rot="-5400000">
            <a:off x="4427033" y="363783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61"/>
          <p:cNvSpPr/>
          <p:nvPr/>
        </p:nvSpPr>
        <p:spPr>
          <a:xfrm>
            <a:off x="38655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6" name="Google Shape;726;p61"/>
          <p:cNvSpPr/>
          <p:nvPr/>
        </p:nvSpPr>
        <p:spPr>
          <a:xfrm>
            <a:off x="102871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7" name="Google Shape;727;p61"/>
          <p:cNvSpPr/>
          <p:nvPr/>
        </p:nvSpPr>
        <p:spPr>
          <a:xfrm>
            <a:off x="1670879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8" name="Google Shape;728;p61"/>
          <p:cNvSpPr/>
          <p:nvPr/>
        </p:nvSpPr>
        <p:spPr>
          <a:xfrm>
            <a:off x="2165895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9" name="Google Shape;729;p61"/>
          <p:cNvSpPr/>
          <p:nvPr/>
        </p:nvSpPr>
        <p:spPr>
          <a:xfrm>
            <a:off x="2915625" y="4234274"/>
            <a:ext cx="495000" cy="4551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0" name="Google Shape;730;p61"/>
          <p:cNvSpPr/>
          <p:nvPr/>
        </p:nvSpPr>
        <p:spPr>
          <a:xfrm>
            <a:off x="3758925" y="4246198"/>
            <a:ext cx="495000" cy="4551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1" name="Google Shape;731;p61"/>
          <p:cNvSpPr/>
          <p:nvPr/>
        </p:nvSpPr>
        <p:spPr>
          <a:xfrm>
            <a:off x="4961304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2" name="Google Shape;732;p61"/>
          <p:cNvSpPr/>
          <p:nvPr/>
        </p:nvSpPr>
        <p:spPr>
          <a:xfrm rot="-5400000">
            <a:off x="1155827" y="4744225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61"/>
          <p:cNvSpPr/>
          <p:nvPr/>
        </p:nvSpPr>
        <p:spPr>
          <a:xfrm>
            <a:off x="4464830" y="4393347"/>
            <a:ext cx="4950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34" name="Google Shape;734;p61"/>
          <p:cNvCxnSpPr>
            <a:stCxn id="728" idx="0"/>
            <a:endCxn id="726" idx="0"/>
          </p:cNvCxnSpPr>
          <p:nvPr/>
        </p:nvCxnSpPr>
        <p:spPr>
          <a:xfrm rot="5400000" flipH="1">
            <a:off x="1771245" y="3751197"/>
            <a:ext cx="147000" cy="1137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61"/>
          <p:cNvCxnSpPr>
            <a:stCxn id="727" idx="0"/>
            <a:endCxn id="726" idx="0"/>
          </p:cNvCxnSpPr>
          <p:nvPr/>
        </p:nvCxnSpPr>
        <p:spPr>
          <a:xfrm rot="5400000" flipH="1">
            <a:off x="1523729" y="3998697"/>
            <a:ext cx="147000" cy="642300"/>
          </a:xfrm>
          <a:prstGeom prst="curvedConnector3">
            <a:avLst>
              <a:gd name="adj1" fmla="val 201086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61"/>
          <p:cNvCxnSpPr>
            <a:stCxn id="725" idx="0"/>
            <a:endCxn id="726" idx="0"/>
          </p:cNvCxnSpPr>
          <p:nvPr/>
        </p:nvCxnSpPr>
        <p:spPr>
          <a:xfrm rot="-5400000">
            <a:off x="881700" y="3998697"/>
            <a:ext cx="147000" cy="6423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61"/>
          <p:cNvCxnSpPr>
            <a:stCxn id="730" idx="0"/>
            <a:endCxn id="733" idx="0"/>
          </p:cNvCxnSpPr>
          <p:nvPr/>
        </p:nvCxnSpPr>
        <p:spPr>
          <a:xfrm rot="-5400000" flipH="1">
            <a:off x="4285875" y="3966748"/>
            <a:ext cx="147000" cy="705900"/>
          </a:xfrm>
          <a:prstGeom prst="curvedConnector3">
            <a:avLst>
              <a:gd name="adj1" fmla="val -94829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61"/>
          <p:cNvCxnSpPr>
            <a:stCxn id="731" idx="0"/>
            <a:endCxn id="730" idx="0"/>
          </p:cNvCxnSpPr>
          <p:nvPr/>
        </p:nvCxnSpPr>
        <p:spPr>
          <a:xfrm rot="5400000" flipH="1">
            <a:off x="4534104" y="3718647"/>
            <a:ext cx="147000" cy="1202400"/>
          </a:xfrm>
          <a:prstGeom prst="curvedConnector3">
            <a:avLst>
              <a:gd name="adj1" fmla="val 262091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61"/>
          <p:cNvSpPr/>
          <p:nvPr/>
        </p:nvSpPr>
        <p:spPr>
          <a:xfrm rot="-5400000">
            <a:off x="3893633" y="4741980"/>
            <a:ext cx="240900" cy="171000"/>
          </a:xfrm>
          <a:prstGeom prst="chevron">
            <a:avLst>
              <a:gd name="adj" fmla="val 70494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1"/>
          <p:cNvSpPr/>
          <p:nvPr/>
        </p:nvSpPr>
        <p:spPr>
          <a:xfrm>
            <a:off x="5669025" y="2571750"/>
            <a:ext cx="3163200" cy="2276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Only 1, 3, &amp; 4 are </a:t>
            </a:r>
            <a:br>
              <a:rPr lang="en" sz="1800"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compared to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And only 7 &amp; 8 are compared with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Average"/>
                <a:ea typeface="Average"/>
                <a:cs typeface="Average"/>
                <a:sym typeface="Average"/>
              </a:rPr>
              <a:t>No comparisons ever happen between two numbers on opposite sides of 5.</a:t>
            </a:r>
            <a:endParaRPr sz="17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1" name="Google Shape;741;p61"/>
          <p:cNvSpPr/>
          <p:nvPr/>
        </p:nvSpPr>
        <p:spPr>
          <a:xfrm>
            <a:off x="311700" y="2024563"/>
            <a:ext cx="5130000" cy="1869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Seems like whether or not two elements are compared has something to do with pivots...</a:t>
            </a:r>
            <a:endParaRPr sz="2200"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47" name="Google Shape;74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748" name="Google Shape;748;p62"/>
          <p:cNvSpPr/>
          <p:nvPr/>
        </p:nvSpPr>
        <p:spPr>
          <a:xfrm>
            <a:off x="724650" y="941475"/>
            <a:ext cx="76947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Each pair of elements is compared either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or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times.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9" name="Google Shape;749;p62"/>
          <p:cNvSpPr/>
          <p:nvPr/>
        </p:nvSpPr>
        <p:spPr>
          <a:xfrm>
            <a:off x="870900" y="1476175"/>
            <a:ext cx="7402200" cy="125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en" sz="2000" b="1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000" b="1" baseline="-25000"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000" b="1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be a Bernoulli/indicator random variable such that: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1 		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compared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0 		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otherwise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5" name="Google Shape;755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  <p:sp>
        <p:nvSpPr>
          <p:cNvPr id="756" name="Google Shape;756;p63"/>
          <p:cNvSpPr/>
          <p:nvPr/>
        </p:nvSpPr>
        <p:spPr>
          <a:xfrm>
            <a:off x="724650" y="941475"/>
            <a:ext cx="7694700" cy="64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Each pair of elements is compared either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or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times.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7" name="Google Shape;757;p63"/>
          <p:cNvSpPr/>
          <p:nvPr/>
        </p:nvSpPr>
        <p:spPr>
          <a:xfrm>
            <a:off x="870900" y="1476175"/>
            <a:ext cx="7402200" cy="125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Let </a:t>
            </a:r>
            <a:r>
              <a:rPr lang="en" sz="2000" b="1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000" b="1" baseline="-25000"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000" b="1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be a Bernoulli/indicator random variable such that:</a:t>
            </a:r>
            <a:endParaRPr sz="1200"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1 		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if 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compared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0 		</a:t>
            </a: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otherwise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8" name="Google Shape;758;p63"/>
          <p:cNvSpPr/>
          <p:nvPr/>
        </p:nvSpPr>
        <p:spPr>
          <a:xfrm>
            <a:off x="724650" y="2748475"/>
            <a:ext cx="7694700" cy="83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 our example,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8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2,5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took on the value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1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since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were compared.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On the other hand,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lang="en" sz="18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3,7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took on the value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0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since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</a:t>
            </a:r>
            <a:r>
              <a:rPr lang="en" sz="1800" i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compared.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e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The Idea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32" name="Google Shape;132;p30"/>
          <p:cNvSpPr/>
          <p:nvPr/>
        </p:nvSpPr>
        <p:spPr>
          <a:xfrm>
            <a:off x="2068800" y="1949524"/>
            <a:ext cx="5006400" cy="78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Select a pivot </a:t>
            </a:r>
            <a:r>
              <a:rPr lang="en" sz="2800" i="1">
                <a:latin typeface="Average"/>
                <a:ea typeface="Average"/>
                <a:cs typeface="Average"/>
                <a:sym typeface="Average"/>
              </a:rPr>
              <a:t>at random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2068800" y="2915303"/>
            <a:ext cx="5006400" cy="78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Partition around it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2068800" y="3881107"/>
            <a:ext cx="5006400" cy="782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Recursively sort L and R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30"/>
          <p:cNvSpPr txBox="1"/>
          <p:nvPr/>
        </p:nvSpPr>
        <p:spPr>
          <a:xfrm>
            <a:off x="311700" y="1203850"/>
            <a:ext cx="85206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Let’s use DIVIDE-and-CONQUER again</a:t>
            </a:r>
            <a:endParaRPr sz="33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94" name="Google Shape;794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  <p:sp>
        <p:nvSpPr>
          <p:cNvPr id="795" name="Google Shape;795;p66"/>
          <p:cNvSpPr/>
          <p:nvPr/>
        </p:nvSpPr>
        <p:spPr>
          <a:xfrm>
            <a:off x="724650" y="1017674"/>
            <a:ext cx="7694700" cy="47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So, what’s 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E[X</a:t>
            </a:r>
            <a:r>
              <a:rPr lang="en" sz="1800" b="1" baseline="-25000"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]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?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6" name="Google Shape;796;p66"/>
          <p:cNvSpPr/>
          <p:nvPr/>
        </p:nvSpPr>
        <p:spPr>
          <a:xfrm>
            <a:off x="870900" y="1497025"/>
            <a:ext cx="7402200" cy="57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E[X</a:t>
            </a:r>
            <a:r>
              <a:rPr lang="en" sz="2200" b="1" baseline="-250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]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=  1 · P(X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1)  +  0 ·  P(X</a:t>
            </a:r>
            <a:r>
              <a:rPr lang="en" sz="22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 0)  =  </a:t>
            </a:r>
            <a:r>
              <a:rPr lang="en" sz="22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P(X</a:t>
            </a:r>
            <a:r>
              <a:rPr lang="en" sz="2200" b="1" baseline="-250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=  1)</a:t>
            </a:r>
            <a:endParaRPr sz="22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7" name="Google Shape;797;p66"/>
          <p:cNvSpPr/>
          <p:nvPr/>
        </p:nvSpPr>
        <p:spPr>
          <a:xfrm>
            <a:off x="311850" y="2128900"/>
            <a:ext cx="8520600" cy="75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So, what’s </a:t>
            </a:r>
            <a:r>
              <a:rPr lang="en" sz="1700" b="1">
                <a:latin typeface="Average"/>
                <a:ea typeface="Average"/>
                <a:cs typeface="Average"/>
                <a:sym typeface="Average"/>
              </a:rPr>
              <a:t>P(X</a:t>
            </a:r>
            <a:r>
              <a:rPr lang="en" sz="1700" b="1" baseline="-25000"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1700" b="1">
                <a:latin typeface="Average"/>
                <a:ea typeface="Average"/>
                <a:cs typeface="Average"/>
                <a:sym typeface="Average"/>
              </a:rPr>
              <a:t> = 1)</a:t>
            </a: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? </a:t>
            </a:r>
            <a:r>
              <a:rPr lang="en" sz="17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It’s the probability that </a:t>
            </a:r>
            <a:r>
              <a:rPr lang="en" sz="17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7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are compared. Consider this example: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8" name="Google Shape;798;p66"/>
          <p:cNvSpPr/>
          <p:nvPr/>
        </p:nvSpPr>
        <p:spPr>
          <a:xfrm>
            <a:off x="121905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9" name="Google Shape;799;p66"/>
          <p:cNvSpPr/>
          <p:nvPr/>
        </p:nvSpPr>
        <p:spPr>
          <a:xfrm>
            <a:off x="803551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388055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1" name="Google Shape;801;p66"/>
          <p:cNvSpPr/>
          <p:nvPr/>
        </p:nvSpPr>
        <p:spPr>
          <a:xfrm>
            <a:off x="1634558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66"/>
          <p:cNvSpPr txBox="1"/>
          <p:nvPr/>
        </p:nvSpPr>
        <p:spPr>
          <a:xfrm>
            <a:off x="3807225" y="2817625"/>
            <a:ext cx="4864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P(X</a:t>
            </a:r>
            <a:r>
              <a:rPr lang="en" sz="1600" b="1" baseline="-25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3,7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= 1)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is the probability that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are compared. 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3743600" y="4233650"/>
            <a:ext cx="5088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If 4, 5, or 6 get picked as a pivot first, then 3 and 7 would be separated and never see each other again.</a:t>
            </a:r>
            <a:endParaRPr sz="1600" b="1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4" name="Google Shape;804;p66"/>
          <p:cNvSpPr/>
          <p:nvPr/>
        </p:nvSpPr>
        <p:spPr>
          <a:xfrm>
            <a:off x="803776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5" name="Google Shape;805;p66"/>
          <p:cNvSpPr/>
          <p:nvPr/>
        </p:nvSpPr>
        <p:spPr>
          <a:xfrm>
            <a:off x="2050955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6" name="Google Shape;806;p66"/>
          <p:cNvSpPr/>
          <p:nvPr/>
        </p:nvSpPr>
        <p:spPr>
          <a:xfrm>
            <a:off x="3298134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7" name="Google Shape;807;p66"/>
          <p:cNvSpPr/>
          <p:nvPr/>
        </p:nvSpPr>
        <p:spPr>
          <a:xfrm>
            <a:off x="388050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8" name="Google Shape;808;p66"/>
          <p:cNvSpPr/>
          <p:nvPr/>
        </p:nvSpPr>
        <p:spPr>
          <a:xfrm>
            <a:off x="1219503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9" name="Google Shape;809;p66"/>
          <p:cNvSpPr/>
          <p:nvPr/>
        </p:nvSpPr>
        <p:spPr>
          <a:xfrm>
            <a:off x="1635229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0" name="Google Shape;810;p66"/>
          <p:cNvSpPr/>
          <p:nvPr/>
        </p:nvSpPr>
        <p:spPr>
          <a:xfrm>
            <a:off x="2466682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1" name="Google Shape;811;p66"/>
          <p:cNvSpPr/>
          <p:nvPr/>
        </p:nvSpPr>
        <p:spPr>
          <a:xfrm>
            <a:off x="2882408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2" name="Google Shape;812;p66"/>
          <p:cNvSpPr/>
          <p:nvPr/>
        </p:nvSpPr>
        <p:spPr>
          <a:xfrm>
            <a:off x="2257807" y="4208125"/>
            <a:ext cx="4155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3" name="Google Shape;813;p66"/>
          <p:cNvSpPr/>
          <p:nvPr/>
        </p:nvSpPr>
        <p:spPr>
          <a:xfrm>
            <a:off x="794789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4" name="Google Shape;814;p66"/>
          <p:cNvSpPr/>
          <p:nvPr/>
        </p:nvSpPr>
        <p:spPr>
          <a:xfrm>
            <a:off x="2041968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5" name="Google Shape;815;p66"/>
          <p:cNvSpPr/>
          <p:nvPr/>
        </p:nvSpPr>
        <p:spPr>
          <a:xfrm>
            <a:off x="3289147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6" name="Google Shape;816;p66"/>
          <p:cNvSpPr/>
          <p:nvPr/>
        </p:nvSpPr>
        <p:spPr>
          <a:xfrm>
            <a:off x="379063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7" name="Google Shape;817;p66"/>
          <p:cNvSpPr/>
          <p:nvPr/>
        </p:nvSpPr>
        <p:spPr>
          <a:xfrm>
            <a:off x="1210515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8" name="Google Shape;818;p66"/>
          <p:cNvSpPr/>
          <p:nvPr/>
        </p:nvSpPr>
        <p:spPr>
          <a:xfrm>
            <a:off x="1626241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9" name="Google Shape;819;p66"/>
          <p:cNvSpPr/>
          <p:nvPr/>
        </p:nvSpPr>
        <p:spPr>
          <a:xfrm>
            <a:off x="2457694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2873420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1" name="Google Shape;821;p66"/>
          <p:cNvSpPr/>
          <p:nvPr/>
        </p:nvSpPr>
        <p:spPr>
          <a:xfrm>
            <a:off x="3289147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2" name="Google Shape;822;p66"/>
          <p:cNvSpPr/>
          <p:nvPr/>
        </p:nvSpPr>
        <p:spPr>
          <a:xfrm>
            <a:off x="288104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3" name="Google Shape;823;p66"/>
          <p:cNvSpPr/>
          <p:nvPr/>
        </p:nvSpPr>
        <p:spPr>
          <a:xfrm rot="-5400000">
            <a:off x="2345091" y="46981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66"/>
          <p:cNvSpPr txBox="1"/>
          <p:nvPr/>
        </p:nvSpPr>
        <p:spPr>
          <a:xfrm>
            <a:off x="3593475" y="3474050"/>
            <a:ext cx="5292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is exactly the probability that either 3 or 7 is first picked to be a pivot out of the highlighted entries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6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30" name="Google Shape;830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831" name="Google Shape;831;p67"/>
          <p:cNvSpPr/>
          <p:nvPr/>
        </p:nvSpPr>
        <p:spPr>
          <a:xfrm>
            <a:off x="724650" y="1017674"/>
            <a:ext cx="7694700" cy="47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So, what’s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E[X</a:t>
            </a:r>
            <a:r>
              <a:rPr lang="en" sz="1800" b="1" baseline="-25000"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2" name="Google Shape;832;p67"/>
          <p:cNvSpPr/>
          <p:nvPr/>
        </p:nvSpPr>
        <p:spPr>
          <a:xfrm>
            <a:off x="870900" y="1497025"/>
            <a:ext cx="7402200" cy="57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E[X</a:t>
            </a:r>
            <a:r>
              <a:rPr lang="en" sz="2200" b="1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=  1 · P(X</a:t>
            </a:r>
            <a:r>
              <a:rPr lang="en" sz="22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 1)  +  0 ·  P(X</a:t>
            </a:r>
            <a:r>
              <a:rPr lang="en" sz="22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 0)  =  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2200" b="1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=  1)</a:t>
            </a:r>
            <a:endParaRPr sz="22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3" name="Google Shape;833;p67"/>
          <p:cNvSpPr/>
          <p:nvPr/>
        </p:nvSpPr>
        <p:spPr>
          <a:xfrm>
            <a:off x="311850" y="2128900"/>
            <a:ext cx="8520600" cy="75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So, what’s 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1700" b="1" baseline="-25000"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 = 1)</a:t>
            </a: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? </a:t>
            </a:r>
            <a:r>
              <a:rPr lang="en" sz="17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It’s the probability that 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are compared. Consider this example: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4" name="Google Shape;834;p67"/>
          <p:cNvSpPr/>
          <p:nvPr/>
        </p:nvSpPr>
        <p:spPr>
          <a:xfrm>
            <a:off x="121905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5" name="Google Shape;835;p67"/>
          <p:cNvSpPr/>
          <p:nvPr/>
        </p:nvSpPr>
        <p:spPr>
          <a:xfrm>
            <a:off x="803551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6" name="Google Shape;836;p67"/>
          <p:cNvSpPr/>
          <p:nvPr/>
        </p:nvSpPr>
        <p:spPr>
          <a:xfrm>
            <a:off x="388055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7" name="Google Shape;837;p67"/>
          <p:cNvSpPr/>
          <p:nvPr/>
        </p:nvSpPr>
        <p:spPr>
          <a:xfrm>
            <a:off x="1634558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8" name="Google Shape;838;p67"/>
          <p:cNvSpPr txBox="1"/>
          <p:nvPr/>
        </p:nvSpPr>
        <p:spPr>
          <a:xfrm>
            <a:off x="3807225" y="2817625"/>
            <a:ext cx="4864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16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3,7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1)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is the probability that 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7 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are compared. 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9" name="Google Shape;839;p67"/>
          <p:cNvSpPr txBox="1"/>
          <p:nvPr/>
        </p:nvSpPr>
        <p:spPr>
          <a:xfrm>
            <a:off x="3743600" y="4233650"/>
            <a:ext cx="5088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If 4, 5, or 6 get picked as a pivot first, then 3 and 7 would be separated and never see each other again.</a:t>
            </a:r>
            <a:endParaRPr sz="16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0" name="Google Shape;840;p67"/>
          <p:cNvSpPr/>
          <p:nvPr/>
        </p:nvSpPr>
        <p:spPr>
          <a:xfrm>
            <a:off x="803776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1" name="Google Shape;841;p67"/>
          <p:cNvSpPr/>
          <p:nvPr/>
        </p:nvSpPr>
        <p:spPr>
          <a:xfrm>
            <a:off x="2050955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2" name="Google Shape;842;p67"/>
          <p:cNvSpPr/>
          <p:nvPr/>
        </p:nvSpPr>
        <p:spPr>
          <a:xfrm>
            <a:off x="3298134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3" name="Google Shape;843;p67"/>
          <p:cNvSpPr/>
          <p:nvPr/>
        </p:nvSpPr>
        <p:spPr>
          <a:xfrm>
            <a:off x="388050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4" name="Google Shape;844;p67"/>
          <p:cNvSpPr/>
          <p:nvPr/>
        </p:nvSpPr>
        <p:spPr>
          <a:xfrm>
            <a:off x="1219503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5" name="Google Shape;845;p67"/>
          <p:cNvSpPr/>
          <p:nvPr/>
        </p:nvSpPr>
        <p:spPr>
          <a:xfrm>
            <a:off x="1635229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6" name="Google Shape;846;p67"/>
          <p:cNvSpPr/>
          <p:nvPr/>
        </p:nvSpPr>
        <p:spPr>
          <a:xfrm>
            <a:off x="2466682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7" name="Google Shape;847;p67"/>
          <p:cNvSpPr/>
          <p:nvPr/>
        </p:nvSpPr>
        <p:spPr>
          <a:xfrm>
            <a:off x="2882408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67"/>
          <p:cNvSpPr/>
          <p:nvPr/>
        </p:nvSpPr>
        <p:spPr>
          <a:xfrm>
            <a:off x="2257807" y="4208125"/>
            <a:ext cx="4155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9" name="Google Shape;849;p67"/>
          <p:cNvSpPr/>
          <p:nvPr/>
        </p:nvSpPr>
        <p:spPr>
          <a:xfrm>
            <a:off x="794789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0" name="Google Shape;850;p67"/>
          <p:cNvSpPr/>
          <p:nvPr/>
        </p:nvSpPr>
        <p:spPr>
          <a:xfrm>
            <a:off x="2041968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1" name="Google Shape;851;p67"/>
          <p:cNvSpPr/>
          <p:nvPr/>
        </p:nvSpPr>
        <p:spPr>
          <a:xfrm>
            <a:off x="3289147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2" name="Google Shape;852;p67"/>
          <p:cNvSpPr/>
          <p:nvPr/>
        </p:nvSpPr>
        <p:spPr>
          <a:xfrm>
            <a:off x="379063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3" name="Google Shape;853;p67"/>
          <p:cNvSpPr/>
          <p:nvPr/>
        </p:nvSpPr>
        <p:spPr>
          <a:xfrm>
            <a:off x="1210515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4" name="Google Shape;854;p67"/>
          <p:cNvSpPr/>
          <p:nvPr/>
        </p:nvSpPr>
        <p:spPr>
          <a:xfrm>
            <a:off x="1626241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5" name="Google Shape;855;p67"/>
          <p:cNvSpPr/>
          <p:nvPr/>
        </p:nvSpPr>
        <p:spPr>
          <a:xfrm>
            <a:off x="2457694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6" name="Google Shape;856;p67"/>
          <p:cNvSpPr/>
          <p:nvPr/>
        </p:nvSpPr>
        <p:spPr>
          <a:xfrm>
            <a:off x="2873420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7" name="Google Shape;857;p67"/>
          <p:cNvSpPr/>
          <p:nvPr/>
        </p:nvSpPr>
        <p:spPr>
          <a:xfrm>
            <a:off x="3289147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8" name="Google Shape;858;p67"/>
          <p:cNvSpPr/>
          <p:nvPr/>
        </p:nvSpPr>
        <p:spPr>
          <a:xfrm>
            <a:off x="288104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9" name="Google Shape;859;p67"/>
          <p:cNvSpPr/>
          <p:nvPr/>
        </p:nvSpPr>
        <p:spPr>
          <a:xfrm rot="-5400000">
            <a:off x="2345091" y="46981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7"/>
          <p:cNvSpPr txBox="1"/>
          <p:nvPr/>
        </p:nvSpPr>
        <p:spPr>
          <a:xfrm rot="5400000">
            <a:off x="1249100" y="4715200"/>
            <a:ext cx="39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:(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1" name="Google Shape;861;p67"/>
          <p:cNvSpPr txBox="1"/>
          <p:nvPr/>
        </p:nvSpPr>
        <p:spPr>
          <a:xfrm rot="5400000">
            <a:off x="2913624" y="4718209"/>
            <a:ext cx="39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:(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2" name="Google Shape;862;p67"/>
          <p:cNvSpPr txBox="1"/>
          <p:nvPr/>
        </p:nvSpPr>
        <p:spPr>
          <a:xfrm>
            <a:off x="3593475" y="3474050"/>
            <a:ext cx="5292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is exactly the probability that either 3 or 7 is first picked to be a pivot out of the highlighted entries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 </a:t>
            </a:r>
            <a:endParaRPr sz="16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3" name="Google Shape;863;p67"/>
          <p:cNvSpPr/>
          <p:nvPr/>
        </p:nvSpPr>
        <p:spPr>
          <a:xfrm>
            <a:off x="724650" y="1377500"/>
            <a:ext cx="7548600" cy="292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P(X</a:t>
            </a:r>
            <a:r>
              <a:rPr lang="en" sz="2500" b="1" baseline="-250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5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= 1)</a:t>
            </a:r>
            <a:r>
              <a:rPr lang="en" sz="25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aka probability that </a:t>
            </a:r>
            <a:r>
              <a:rPr lang="en" sz="2000" b="1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&amp; </a:t>
            </a:r>
            <a:r>
              <a:rPr lang="en" sz="2000" b="1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are compared</a:t>
            </a:r>
            <a:endParaRPr sz="25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=</a:t>
            </a:r>
            <a:endParaRPr sz="28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probability that either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or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are selected as a pivot before elements between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=</a:t>
            </a:r>
            <a:endParaRPr sz="29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600"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600" u="sng">
                <a:latin typeface="Average"/>
                <a:ea typeface="Average"/>
                <a:cs typeface="Average"/>
                <a:sym typeface="Average"/>
              </a:rPr>
              <a:t>                                  2                                 </a:t>
            </a:r>
            <a:r>
              <a:rPr lang="en" sz="26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  </a:t>
            </a:r>
            <a:r>
              <a:rPr lang="en" sz="26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6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(# elements from </a:t>
            </a:r>
            <a:r>
              <a:rPr lang="en" sz="2400" b="1"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 to </a:t>
            </a:r>
            <a:r>
              <a:rPr lang="en" sz="2400" b="1"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, inclusive)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How Many Comparisons?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9" name="Google Shape;86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/>
          </a:p>
        </p:txBody>
      </p:sp>
      <p:sp>
        <p:nvSpPr>
          <p:cNvPr id="870" name="Google Shape;870;p68"/>
          <p:cNvSpPr/>
          <p:nvPr/>
        </p:nvSpPr>
        <p:spPr>
          <a:xfrm>
            <a:off x="724650" y="1017674"/>
            <a:ext cx="7694700" cy="47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So, what’s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E[X</a:t>
            </a:r>
            <a:r>
              <a:rPr lang="en" sz="1800" b="1" baseline="-25000"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1800"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1" name="Google Shape;871;p68"/>
          <p:cNvSpPr/>
          <p:nvPr/>
        </p:nvSpPr>
        <p:spPr>
          <a:xfrm>
            <a:off x="870900" y="1497025"/>
            <a:ext cx="7402200" cy="579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E[X</a:t>
            </a:r>
            <a:r>
              <a:rPr lang="en" sz="2200" b="1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]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 =  1 · P(X</a:t>
            </a:r>
            <a:r>
              <a:rPr lang="en" sz="22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 1)  +  0 ·  P(X</a:t>
            </a:r>
            <a:r>
              <a:rPr lang="en" sz="22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 0)  =  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2200" b="1" baseline="-25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22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=  1)</a:t>
            </a:r>
            <a:endParaRPr sz="22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2" name="Google Shape;872;p68"/>
          <p:cNvSpPr/>
          <p:nvPr/>
        </p:nvSpPr>
        <p:spPr>
          <a:xfrm>
            <a:off x="311850" y="2128900"/>
            <a:ext cx="8520600" cy="75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So, what’s 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1700" b="1" baseline="-25000">
                <a:latin typeface="Assistant"/>
                <a:ea typeface="Assistant"/>
                <a:cs typeface="Assistant"/>
                <a:sym typeface="Assistant"/>
              </a:rPr>
              <a:t>a,b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 = 1)</a:t>
            </a:r>
            <a:r>
              <a:rPr lang="en" sz="1700">
                <a:latin typeface="Assistant"/>
                <a:ea typeface="Assistant"/>
                <a:cs typeface="Assistant"/>
                <a:sym typeface="Assistant"/>
              </a:rPr>
              <a:t>? </a:t>
            </a:r>
            <a:r>
              <a:rPr lang="en" sz="17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It’s the probability that 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are compared. Consider this example:</a:t>
            </a:r>
            <a:endParaRPr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3" name="Google Shape;873;p68"/>
          <p:cNvSpPr/>
          <p:nvPr/>
        </p:nvSpPr>
        <p:spPr>
          <a:xfrm>
            <a:off x="121905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4" name="Google Shape;874;p68"/>
          <p:cNvSpPr/>
          <p:nvPr/>
        </p:nvSpPr>
        <p:spPr>
          <a:xfrm>
            <a:off x="803551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5" name="Google Shape;875;p68"/>
          <p:cNvSpPr/>
          <p:nvPr/>
        </p:nvSpPr>
        <p:spPr>
          <a:xfrm>
            <a:off x="388055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6" name="Google Shape;876;p68"/>
          <p:cNvSpPr/>
          <p:nvPr/>
        </p:nvSpPr>
        <p:spPr>
          <a:xfrm>
            <a:off x="1634558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7" name="Google Shape;877;p68"/>
          <p:cNvSpPr txBox="1"/>
          <p:nvPr/>
        </p:nvSpPr>
        <p:spPr>
          <a:xfrm>
            <a:off x="3807225" y="2817625"/>
            <a:ext cx="48648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P(X</a:t>
            </a:r>
            <a:r>
              <a:rPr lang="en" sz="1600" b="1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3,7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= 1)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is the probability that 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</a:t>
            </a: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7 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are compared. </a:t>
            </a:r>
            <a:endParaRPr sz="1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8" name="Google Shape;878;p68"/>
          <p:cNvSpPr txBox="1"/>
          <p:nvPr/>
        </p:nvSpPr>
        <p:spPr>
          <a:xfrm>
            <a:off x="3743600" y="4233650"/>
            <a:ext cx="5088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If 4, 5, or 6 get picked as a pivot first, then 3 and 7 would be separated and never see each other again.</a:t>
            </a:r>
            <a:endParaRPr sz="1600"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9" name="Google Shape;879;p68"/>
          <p:cNvSpPr/>
          <p:nvPr/>
        </p:nvSpPr>
        <p:spPr>
          <a:xfrm>
            <a:off x="803776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0" name="Google Shape;880;p68"/>
          <p:cNvSpPr/>
          <p:nvPr/>
        </p:nvSpPr>
        <p:spPr>
          <a:xfrm>
            <a:off x="2050955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1" name="Google Shape;881;p68"/>
          <p:cNvSpPr/>
          <p:nvPr/>
        </p:nvSpPr>
        <p:spPr>
          <a:xfrm>
            <a:off x="3298134" y="35746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2" name="Google Shape;882;p68"/>
          <p:cNvSpPr/>
          <p:nvPr/>
        </p:nvSpPr>
        <p:spPr>
          <a:xfrm>
            <a:off x="388050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3" name="Google Shape;883;p68"/>
          <p:cNvSpPr/>
          <p:nvPr/>
        </p:nvSpPr>
        <p:spPr>
          <a:xfrm>
            <a:off x="1219503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1635229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5" name="Google Shape;885;p68"/>
          <p:cNvSpPr/>
          <p:nvPr/>
        </p:nvSpPr>
        <p:spPr>
          <a:xfrm>
            <a:off x="2466682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6" name="Google Shape;886;p68"/>
          <p:cNvSpPr/>
          <p:nvPr/>
        </p:nvSpPr>
        <p:spPr>
          <a:xfrm>
            <a:off x="2882408" y="3574675"/>
            <a:ext cx="415500" cy="4551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7" name="Google Shape;887;p68"/>
          <p:cNvSpPr/>
          <p:nvPr/>
        </p:nvSpPr>
        <p:spPr>
          <a:xfrm>
            <a:off x="2257807" y="4208125"/>
            <a:ext cx="415500" cy="4551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8" name="Google Shape;888;p68"/>
          <p:cNvSpPr/>
          <p:nvPr/>
        </p:nvSpPr>
        <p:spPr>
          <a:xfrm>
            <a:off x="794789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9" name="Google Shape;889;p68"/>
          <p:cNvSpPr/>
          <p:nvPr/>
        </p:nvSpPr>
        <p:spPr>
          <a:xfrm>
            <a:off x="2041968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0" name="Google Shape;890;p68"/>
          <p:cNvSpPr/>
          <p:nvPr/>
        </p:nvSpPr>
        <p:spPr>
          <a:xfrm>
            <a:off x="3289147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1" name="Google Shape;891;p68"/>
          <p:cNvSpPr/>
          <p:nvPr/>
        </p:nvSpPr>
        <p:spPr>
          <a:xfrm>
            <a:off x="379063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2" name="Google Shape;892;p68"/>
          <p:cNvSpPr/>
          <p:nvPr/>
        </p:nvSpPr>
        <p:spPr>
          <a:xfrm>
            <a:off x="1210515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3" name="Google Shape;893;p68"/>
          <p:cNvSpPr/>
          <p:nvPr/>
        </p:nvSpPr>
        <p:spPr>
          <a:xfrm>
            <a:off x="1626241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4" name="Google Shape;894;p68"/>
          <p:cNvSpPr/>
          <p:nvPr/>
        </p:nvSpPr>
        <p:spPr>
          <a:xfrm>
            <a:off x="2457694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5" name="Google Shape;895;p68"/>
          <p:cNvSpPr/>
          <p:nvPr/>
        </p:nvSpPr>
        <p:spPr>
          <a:xfrm>
            <a:off x="2873420" y="281762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6" name="Google Shape;896;p68"/>
          <p:cNvSpPr/>
          <p:nvPr/>
        </p:nvSpPr>
        <p:spPr>
          <a:xfrm>
            <a:off x="3289147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7" name="Google Shape;897;p68"/>
          <p:cNvSpPr/>
          <p:nvPr/>
        </p:nvSpPr>
        <p:spPr>
          <a:xfrm>
            <a:off x="2881040" y="4377075"/>
            <a:ext cx="415500" cy="45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8" name="Google Shape;898;p68"/>
          <p:cNvSpPr/>
          <p:nvPr/>
        </p:nvSpPr>
        <p:spPr>
          <a:xfrm rot="-5400000">
            <a:off x="2345091" y="4698170"/>
            <a:ext cx="240900" cy="171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8"/>
          <p:cNvSpPr txBox="1"/>
          <p:nvPr/>
        </p:nvSpPr>
        <p:spPr>
          <a:xfrm rot="5400000">
            <a:off x="1249100" y="4715200"/>
            <a:ext cx="39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:(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0" name="Google Shape;900;p68"/>
          <p:cNvSpPr txBox="1"/>
          <p:nvPr/>
        </p:nvSpPr>
        <p:spPr>
          <a:xfrm rot="5400000">
            <a:off x="2913624" y="4718209"/>
            <a:ext cx="39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:(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1" name="Google Shape;901;p68"/>
          <p:cNvSpPr txBox="1"/>
          <p:nvPr/>
        </p:nvSpPr>
        <p:spPr>
          <a:xfrm>
            <a:off x="3593475" y="3474050"/>
            <a:ext cx="52923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is exactly the probability that either 3 or 7 is first picked to be a pivot out of the highlighted entries</a:t>
            </a:r>
            <a:r>
              <a:rPr lang="en"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 </a:t>
            </a:r>
            <a:endParaRPr sz="16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2" name="Google Shape;902;p68"/>
          <p:cNvSpPr/>
          <p:nvPr/>
        </p:nvSpPr>
        <p:spPr>
          <a:xfrm>
            <a:off x="724650" y="1377500"/>
            <a:ext cx="7548600" cy="2925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42888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P(X</a:t>
            </a:r>
            <a:r>
              <a:rPr lang="en" sz="2500" b="1" baseline="-250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a,b</a:t>
            </a:r>
            <a:r>
              <a:rPr lang="en" sz="25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= 1)</a:t>
            </a:r>
            <a:r>
              <a:rPr lang="en" sz="25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aka probability that </a:t>
            </a:r>
            <a:r>
              <a:rPr lang="en" sz="2000" b="1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&amp; </a:t>
            </a:r>
            <a:r>
              <a:rPr lang="en" sz="2000" b="1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000" i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are compared</a:t>
            </a:r>
            <a:endParaRPr sz="2000" i="1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=</a:t>
            </a:r>
            <a:endParaRPr sz="28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probability that either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or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are selected as a pivot before elements between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lang="en" sz="2400" b="1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24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24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=</a:t>
            </a:r>
            <a:endParaRPr sz="29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 </a:t>
            </a: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  </a:t>
            </a:r>
            <a:r>
              <a:rPr lang="en" sz="2600" u="sng">
                <a:latin typeface="Assistant"/>
                <a:ea typeface="Assistant"/>
                <a:cs typeface="Assistant"/>
                <a:sym typeface="Assistant"/>
              </a:rPr>
              <a:t>         2         </a:t>
            </a:r>
            <a:r>
              <a:rPr lang="en" sz="26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  </a:t>
            </a:r>
            <a:r>
              <a:rPr lang="en" sz="2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260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ssistant"/>
                <a:ea typeface="Assistant"/>
                <a:cs typeface="Assistant"/>
                <a:sym typeface="Assistant"/>
              </a:rPr>
              <a:t>b</a:t>
            </a:r>
            <a:r>
              <a:rPr lang="en" sz="2400">
                <a:latin typeface="Assistant"/>
                <a:ea typeface="Assistant"/>
                <a:cs typeface="Assistant"/>
                <a:sym typeface="Assistant"/>
              </a:rPr>
              <a:t> – </a:t>
            </a:r>
            <a:r>
              <a:rPr lang="en" sz="2400" b="1"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" sz="2400">
                <a:latin typeface="Assistant"/>
                <a:ea typeface="Assistant"/>
                <a:cs typeface="Assistant"/>
                <a:sym typeface="Assistant"/>
              </a:rPr>
              <a:t> + 1</a:t>
            </a:r>
            <a:endParaRPr sz="24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e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e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The Idea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316200" y="11875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Select a pivot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376290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427573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478855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530138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581421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632704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683987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31"/>
          <p:cNvSpPr/>
          <p:nvPr/>
        </p:nvSpPr>
        <p:spPr>
          <a:xfrm>
            <a:off x="735270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" name="Google Shape;151;p31"/>
          <p:cNvSpPr/>
          <p:nvPr/>
        </p:nvSpPr>
        <p:spPr>
          <a:xfrm rot="-5400000">
            <a:off x="6458600" y="17212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3511900" y="1635775"/>
            <a:ext cx="312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Pick this pivot uniformly at random</a:t>
            </a:r>
            <a:endParaRPr sz="1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QUICKSORT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2" name="Google Shape;992;p76"/>
          <p:cNvSpPr/>
          <p:nvPr/>
        </p:nvSpPr>
        <p:spPr>
          <a:xfrm>
            <a:off x="1722900" y="1174825"/>
            <a:ext cx="5698200" cy="294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143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3" name="Google Shape;99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/>
          </a:p>
        </p:txBody>
      </p:sp>
      <p:sp>
        <p:nvSpPr>
          <p:cNvPr id="994" name="Google Shape;994;p76"/>
          <p:cNvSpPr txBox="1"/>
          <p:nvPr/>
        </p:nvSpPr>
        <p:spPr>
          <a:xfrm>
            <a:off x="1255888" y="4119025"/>
            <a:ext cx="323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Worst case runtime: </a:t>
            </a:r>
            <a:b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O(n</a:t>
            </a:r>
            <a:r>
              <a:rPr lang="en" sz="2400" b="1" baseline="30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 sz="600" b="1"/>
          </a:p>
        </p:txBody>
      </p:sp>
      <p:sp>
        <p:nvSpPr>
          <p:cNvPr id="995" name="Google Shape;995;p76"/>
          <p:cNvSpPr txBox="1"/>
          <p:nvPr/>
        </p:nvSpPr>
        <p:spPr>
          <a:xfrm>
            <a:off x="4653813" y="4119025"/>
            <a:ext cx="32343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Expected runtime: </a:t>
            </a:r>
            <a:br>
              <a:rPr lang="en" sz="2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24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O(n log n)</a:t>
            </a:r>
            <a:endParaRPr sz="6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Implementing Quick Sort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1" name="Google Shape;1001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  <p:sp>
        <p:nvSpPr>
          <p:cNvPr id="1002" name="Google Shape;1002;p77"/>
          <p:cNvSpPr/>
          <p:nvPr/>
        </p:nvSpPr>
        <p:spPr>
          <a:xfrm>
            <a:off x="520025" y="1715725"/>
            <a:ext cx="8043000" cy="1905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Average"/>
                <a:ea typeface="Average"/>
                <a:cs typeface="Average"/>
                <a:sym typeface="Average"/>
              </a:rPr>
              <a:t>In practice, a more clever approach is used to implement PARTITION, so that the entire QuickSort algorithm can be implemented “in-place” 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8" name="Google Shape;100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52</a:t>
            </a:fld>
            <a:endParaRPr/>
          </a:p>
        </p:txBody>
      </p:sp>
      <p:sp>
        <p:nvSpPr>
          <p:cNvPr id="1009" name="Google Shape;1009;p78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0" name="Google Shape;1010;p78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1" name="Google Shape;1011;p78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2" name="Google Shape;1012;p78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3" name="Google Shape;1013;p78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4" name="Google Shape;1014;p78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5" name="Google Shape;1015;p78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6" name="Google Shape;1016;p78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78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8" name="Google Shape;1018;p78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9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4" name="Google Shape;102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53</a:t>
            </a:fld>
            <a:endParaRPr/>
          </a:p>
        </p:txBody>
      </p:sp>
      <p:sp>
        <p:nvSpPr>
          <p:cNvPr id="1025" name="Google Shape;1025;p79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6" name="Google Shape;1026;p79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7" name="Google Shape;1027;p79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8" name="Google Shape;1028;p79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9" name="Google Shape;1029;p79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0" name="Google Shape;1030;p79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1" name="Google Shape;1031;p79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2" name="Google Shape;1032;p79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79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4" name="Google Shape;1034;p79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5" name="Google Shape;1035;p79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</a:t>
            </a:r>
            <a:r>
              <a:rPr lang="en" i="1"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i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6" name="Google Shape;1036;p79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79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79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79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0" name="Google Shape;1040;p79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1" name="Google Shape;1041;p79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2" name="Google Shape;1042;p79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3" name="Google Shape;1043;p79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4" name="Google Shape;1044;p79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5" name="Google Shape;1045;p79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6" name="Google Shape;1046;p79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7" name="Google Shape;1047;p79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79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80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54" name="Google Shape;105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/>
          </a:p>
        </p:txBody>
      </p:sp>
      <p:sp>
        <p:nvSpPr>
          <p:cNvPr id="1055" name="Google Shape;1055;p80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6" name="Google Shape;1056;p80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7" name="Google Shape;1057;p80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8" name="Google Shape;1058;p80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9" name="Google Shape;1059;p80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0" name="Google Shape;1060;p80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1" name="Google Shape;1061;p80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2" name="Google Shape;1062;p80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3" name="Google Shape;1063;p80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80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5" name="Google Shape;1065;p80"/>
          <p:cNvCxnSpPr>
            <a:stCxn id="1055" idx="2"/>
            <a:endCxn id="1056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66" name="Google Shape;1066;p80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7" name="Google Shape;1067;p80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8" name="Google Shape;1068;p80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69" name="Google Shape;1069;p80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0" name="Google Shape;1070;p80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1" name="Google Shape;1071;p80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2" name="Google Shape;1072;p80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3" name="Google Shape;1073;p80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80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75" name="Google Shape;1075;p80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6" name="Google Shape;1076;p80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7" name="Google Shape;1077;p80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8" name="Google Shape;1078;p80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80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0" name="Google Shape;1080;p80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80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80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80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4" name="Google Shape;1084;p80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5" name="Google Shape;1085;p80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6" name="Google Shape;1086;p80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7" name="Google Shape;1087;p80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8" name="Google Shape;1088;p80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9" name="Google Shape;1089;p80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0" name="Google Shape;1090;p80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1" name="Google Shape;1091;p80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80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1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8" name="Google Shape;109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55</a:t>
            </a:fld>
            <a:endParaRPr/>
          </a:p>
        </p:txBody>
      </p:sp>
      <p:sp>
        <p:nvSpPr>
          <p:cNvPr id="1099" name="Google Shape;1099;p81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0" name="Google Shape;1100;p81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1" name="Google Shape;1101;p81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2" name="Google Shape;1102;p81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3" name="Google Shape;1103;p81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4" name="Google Shape;1104;p81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5" name="Google Shape;1105;p81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6" name="Google Shape;1106;p81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7" name="Google Shape;1107;p81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81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81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0" name="Google Shape;1110;p81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1" name="Google Shape;1111;p81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2" name="Google Shape;1112;p81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3" name="Google Shape;1113;p81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4" name="Google Shape;1114;p81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5" name="Google Shape;1115;p81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6" name="Google Shape;1116;p81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7" name="Google Shape;1117;p81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1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9" name="Google Shape;1119;p81"/>
          <p:cNvCxnSpPr>
            <a:stCxn id="1099" idx="2"/>
            <a:endCxn id="1100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20" name="Google Shape;1120;p81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1" name="Google Shape;1121;p81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2" name="Google Shape;1122;p81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3" name="Google Shape;1123;p81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4" name="Google Shape;1124;p81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5" name="Google Shape;1125;p81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6" name="Google Shape;1126;p81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7" name="Google Shape;1127;p81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81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9" name="Google Shape;1129;p81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0" name="Google Shape;1130;p81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1" name="Google Shape;1131;p81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81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81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4" name="Google Shape;1134;p81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5" name="Google Shape;1135;p81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81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81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81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81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81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1" name="Google Shape;1141;p81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2" name="Google Shape;1142;p81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3" name="Google Shape;1143;p81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4" name="Google Shape;1144;p81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5" name="Google Shape;1145;p81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6" name="Google Shape;1146;p81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7" name="Google Shape;1147;p81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8" name="Google Shape;1148;p81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81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81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8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6" name="Google Shape;115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56</a:t>
            </a:fld>
            <a:endParaRPr/>
          </a:p>
        </p:txBody>
      </p:sp>
      <p:sp>
        <p:nvSpPr>
          <p:cNvPr id="1157" name="Google Shape;1157;p82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8" name="Google Shape;1158;p82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9" name="Google Shape;1159;p82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0" name="Google Shape;1160;p82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82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2" name="Google Shape;1162;p82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3" name="Google Shape;1163;p82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4" name="Google Shape;1164;p82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5" name="Google Shape;1165;p82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82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82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8" name="Google Shape;1168;p82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9" name="Google Shape;1169;p82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0" name="Google Shape;1170;p82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1" name="Google Shape;1171;p82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2" name="Google Shape;1172;p82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3" name="Google Shape;1173;p82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4" name="Google Shape;1174;p82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5" name="Google Shape;1175;p82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82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82"/>
          <p:cNvCxnSpPr>
            <a:stCxn id="1157" idx="2"/>
            <a:endCxn id="1158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178" name="Google Shape;1178;p82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9" name="Google Shape;1179;p82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0" name="Google Shape;1180;p82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1" name="Google Shape;1181;p82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2" name="Google Shape;1182;p82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3" name="Google Shape;1183;p82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4" name="Google Shape;1184;p82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5" name="Google Shape;1185;p82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6" name="Google Shape;1186;p82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82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82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9" name="Google Shape;1189;p82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0" name="Google Shape;1190;p82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1" name="Google Shape;1191;p82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2" name="Google Shape;1192;p82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3" name="Google Shape;1193;p82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4" name="Google Shape;1194;p82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5" name="Google Shape;1195;p82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82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7" name="Google Shape;1197;p82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8" name="Google Shape;1198;p82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9" name="Google Shape;1199;p82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82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82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2" name="Google Shape;1202;p82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3" name="Google Shape;1203;p82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82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82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82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82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82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9" name="Google Shape;1209;p82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0" name="Google Shape;1210;p82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1" name="Google Shape;1211;p82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2" name="Google Shape;1212;p82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3" name="Google Shape;1213;p82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4" name="Google Shape;1214;p82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5" name="Google Shape;1215;p82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6" name="Google Shape;1216;p82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82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8" name="Google Shape;1218;p82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4" name="Google Shape;122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57</a:t>
            </a:fld>
            <a:endParaRPr/>
          </a:p>
        </p:txBody>
      </p:sp>
      <p:sp>
        <p:nvSpPr>
          <p:cNvPr id="1225" name="Google Shape;1225;p83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6" name="Google Shape;1226;p83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7" name="Google Shape;1227;p83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8" name="Google Shape;1228;p83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9" name="Google Shape;1229;p83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0" name="Google Shape;1230;p83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1" name="Google Shape;1231;p83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2" name="Google Shape;1232;p83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3" name="Google Shape;1233;p83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83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6" name="Google Shape;1236;p83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7" name="Google Shape;1237;p83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8" name="Google Shape;1238;p83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9" name="Google Shape;1239;p83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0" name="Google Shape;1240;p83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1" name="Google Shape;1241;p83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2" name="Google Shape;1242;p83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3" name="Google Shape;1243;p83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83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5" name="Google Shape;1245;p83"/>
          <p:cNvCxnSpPr>
            <a:stCxn id="1225" idx="2"/>
            <a:endCxn id="1226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46" name="Google Shape;1246;p83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7" name="Google Shape;1247;p83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8" name="Google Shape;1248;p83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9" name="Google Shape;1249;p83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0" name="Google Shape;1250;p83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1" name="Google Shape;1251;p83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2" name="Google Shape;1252;p83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3" name="Google Shape;1253;p83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4" name="Google Shape;1254;p83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83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83"/>
          <p:cNvSpPr/>
          <p:nvPr/>
        </p:nvSpPr>
        <p:spPr>
          <a:xfrm>
            <a:off x="5127568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7" name="Google Shape;1257;p83"/>
          <p:cNvSpPr/>
          <p:nvPr/>
        </p:nvSpPr>
        <p:spPr>
          <a:xfrm>
            <a:off x="5510169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8" name="Google Shape;1258;p83"/>
          <p:cNvSpPr/>
          <p:nvPr/>
        </p:nvSpPr>
        <p:spPr>
          <a:xfrm>
            <a:off x="5892770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9" name="Google Shape;1259;p83"/>
          <p:cNvSpPr/>
          <p:nvPr/>
        </p:nvSpPr>
        <p:spPr>
          <a:xfrm>
            <a:off x="6275371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0" name="Google Shape;1260;p83"/>
          <p:cNvSpPr/>
          <p:nvPr/>
        </p:nvSpPr>
        <p:spPr>
          <a:xfrm>
            <a:off x="6657972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1" name="Google Shape;1261;p83"/>
          <p:cNvSpPr/>
          <p:nvPr/>
        </p:nvSpPr>
        <p:spPr>
          <a:xfrm>
            <a:off x="7040573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2" name="Google Shape;1262;p83"/>
          <p:cNvSpPr/>
          <p:nvPr/>
        </p:nvSpPr>
        <p:spPr>
          <a:xfrm>
            <a:off x="7423174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3" name="Google Shape;1263;p83"/>
          <p:cNvSpPr/>
          <p:nvPr/>
        </p:nvSpPr>
        <p:spPr>
          <a:xfrm>
            <a:off x="7805775" y="122488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4" name="Google Shape;1264;p83"/>
          <p:cNvSpPr/>
          <p:nvPr/>
        </p:nvSpPr>
        <p:spPr>
          <a:xfrm rot="5404349">
            <a:off x="5655719" y="133447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83"/>
          <p:cNvSpPr/>
          <p:nvPr/>
        </p:nvSpPr>
        <p:spPr>
          <a:xfrm rot="5404349">
            <a:off x="6420914" y="133158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6" name="Google Shape;1266;p83"/>
          <p:cNvCxnSpPr>
            <a:stCxn id="1258" idx="2"/>
            <a:endCxn id="1260" idx="2"/>
          </p:cNvCxnSpPr>
          <p:nvPr/>
        </p:nvCxnSpPr>
        <p:spPr>
          <a:xfrm rot="-5400000" flipH="1">
            <a:off x="6466520" y="1126035"/>
            <a:ext cx="600" cy="765300"/>
          </a:xfrm>
          <a:prstGeom prst="curvedConnector3">
            <a:avLst>
              <a:gd name="adj1" fmla="val 30911076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67" name="Google Shape;1267;p83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8" name="Google Shape;1268;p83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9" name="Google Shape;1269;p83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0" name="Google Shape;1270;p83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1" name="Google Shape;1271;p83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2" name="Google Shape;1272;p83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3" name="Google Shape;1273;p83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4" name="Google Shape;1274;p83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83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6" name="Google Shape;1276;p83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7" name="Google Shape;1277;p83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8" name="Google Shape;1278;p83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83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83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1" name="Google Shape;1281;p83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2" name="Google Shape;1282;p83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83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83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83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83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83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8" name="Google Shape;1288;p83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9" name="Google Shape;1289;p83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0" name="Google Shape;1290;p83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1" name="Google Shape;1291;p83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2" name="Google Shape;1292;p83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3" name="Google Shape;1293;p83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4" name="Google Shape;1294;p83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5" name="Google Shape;1295;p83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83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7" name="Google Shape;1297;p83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8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3" name="Google Shape;1303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58</a:t>
            </a:fld>
            <a:endParaRPr/>
          </a:p>
        </p:txBody>
      </p:sp>
      <p:sp>
        <p:nvSpPr>
          <p:cNvPr id="1304" name="Google Shape;1304;p84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5" name="Google Shape;1305;p84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6" name="Google Shape;1306;p84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7" name="Google Shape;1307;p84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8" name="Google Shape;1308;p84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9" name="Google Shape;1309;p84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0" name="Google Shape;1310;p84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1" name="Google Shape;1311;p84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2" name="Google Shape;1312;p84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84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84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5" name="Google Shape;1315;p84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6" name="Google Shape;1316;p84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7" name="Google Shape;1317;p84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8" name="Google Shape;1318;p84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9" name="Google Shape;1319;p84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0" name="Google Shape;1320;p84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1" name="Google Shape;1321;p84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2" name="Google Shape;1322;p84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84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4" name="Google Shape;1324;p84"/>
          <p:cNvCxnSpPr>
            <a:stCxn id="1304" idx="2"/>
            <a:endCxn id="1305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25" name="Google Shape;1325;p84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6" name="Google Shape;1326;p84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7" name="Google Shape;1327;p84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8" name="Google Shape;1328;p84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9" name="Google Shape;1329;p84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0" name="Google Shape;1330;p84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1" name="Google Shape;1331;p84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2" name="Google Shape;1332;p84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3" name="Google Shape;1333;p84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84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84"/>
          <p:cNvSpPr/>
          <p:nvPr/>
        </p:nvSpPr>
        <p:spPr>
          <a:xfrm>
            <a:off x="5127568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6" name="Google Shape;1336;p84"/>
          <p:cNvSpPr/>
          <p:nvPr/>
        </p:nvSpPr>
        <p:spPr>
          <a:xfrm>
            <a:off x="5510169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7" name="Google Shape;1337;p84"/>
          <p:cNvSpPr/>
          <p:nvPr/>
        </p:nvSpPr>
        <p:spPr>
          <a:xfrm>
            <a:off x="5892770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8" name="Google Shape;1338;p84"/>
          <p:cNvSpPr/>
          <p:nvPr/>
        </p:nvSpPr>
        <p:spPr>
          <a:xfrm>
            <a:off x="6275371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9" name="Google Shape;1339;p84"/>
          <p:cNvSpPr/>
          <p:nvPr/>
        </p:nvSpPr>
        <p:spPr>
          <a:xfrm>
            <a:off x="6657972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0" name="Google Shape;1340;p84"/>
          <p:cNvSpPr/>
          <p:nvPr/>
        </p:nvSpPr>
        <p:spPr>
          <a:xfrm>
            <a:off x="7040573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1" name="Google Shape;1341;p84"/>
          <p:cNvSpPr/>
          <p:nvPr/>
        </p:nvSpPr>
        <p:spPr>
          <a:xfrm>
            <a:off x="7423174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2" name="Google Shape;1342;p84"/>
          <p:cNvSpPr/>
          <p:nvPr/>
        </p:nvSpPr>
        <p:spPr>
          <a:xfrm>
            <a:off x="7805775" y="122488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3" name="Google Shape;1343;p84"/>
          <p:cNvSpPr/>
          <p:nvPr/>
        </p:nvSpPr>
        <p:spPr>
          <a:xfrm rot="5404349">
            <a:off x="5655719" y="133447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84"/>
          <p:cNvSpPr/>
          <p:nvPr/>
        </p:nvSpPr>
        <p:spPr>
          <a:xfrm rot="5404349">
            <a:off x="6420914" y="133158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5" name="Google Shape;1345;p84"/>
          <p:cNvCxnSpPr>
            <a:stCxn id="1337" idx="2"/>
            <a:endCxn id="1339" idx="2"/>
          </p:cNvCxnSpPr>
          <p:nvPr/>
        </p:nvCxnSpPr>
        <p:spPr>
          <a:xfrm rot="-5400000" flipH="1">
            <a:off x="6466520" y="1126035"/>
            <a:ext cx="600" cy="765300"/>
          </a:xfrm>
          <a:prstGeom prst="curvedConnector3">
            <a:avLst>
              <a:gd name="adj1" fmla="val 30911076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46" name="Google Shape;1346;p84"/>
          <p:cNvSpPr/>
          <p:nvPr/>
        </p:nvSpPr>
        <p:spPr>
          <a:xfrm>
            <a:off x="5127568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7" name="Google Shape;1347;p84"/>
          <p:cNvSpPr/>
          <p:nvPr/>
        </p:nvSpPr>
        <p:spPr>
          <a:xfrm>
            <a:off x="5510169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8" name="Google Shape;1348;p84"/>
          <p:cNvSpPr/>
          <p:nvPr/>
        </p:nvSpPr>
        <p:spPr>
          <a:xfrm>
            <a:off x="5892770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9" name="Google Shape;1349;p84"/>
          <p:cNvSpPr/>
          <p:nvPr/>
        </p:nvSpPr>
        <p:spPr>
          <a:xfrm>
            <a:off x="6275371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0" name="Google Shape;1350;p84"/>
          <p:cNvSpPr/>
          <p:nvPr/>
        </p:nvSpPr>
        <p:spPr>
          <a:xfrm>
            <a:off x="6657972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1" name="Google Shape;1351;p84"/>
          <p:cNvSpPr/>
          <p:nvPr/>
        </p:nvSpPr>
        <p:spPr>
          <a:xfrm>
            <a:off x="7040573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2" name="Google Shape;1352;p84"/>
          <p:cNvSpPr/>
          <p:nvPr/>
        </p:nvSpPr>
        <p:spPr>
          <a:xfrm>
            <a:off x="7423174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3" name="Google Shape;1353;p84"/>
          <p:cNvSpPr/>
          <p:nvPr/>
        </p:nvSpPr>
        <p:spPr>
          <a:xfrm>
            <a:off x="7805775" y="1802694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4" name="Google Shape;1354;p84"/>
          <p:cNvSpPr/>
          <p:nvPr/>
        </p:nvSpPr>
        <p:spPr>
          <a:xfrm rot="5404349">
            <a:off x="6038319" y="1921059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84"/>
          <p:cNvSpPr/>
          <p:nvPr/>
        </p:nvSpPr>
        <p:spPr>
          <a:xfrm rot="5404349">
            <a:off x="6803514" y="1915228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6" name="Google Shape;1356;p84"/>
          <p:cNvCxnSpPr>
            <a:stCxn id="1349" idx="2"/>
            <a:endCxn id="1351" idx="2"/>
          </p:cNvCxnSpPr>
          <p:nvPr/>
        </p:nvCxnSpPr>
        <p:spPr>
          <a:xfrm rot="-5400000" flipH="1">
            <a:off x="6849121" y="1703844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57" name="Google Shape;1357;p84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8" name="Google Shape;1358;p84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59" name="Google Shape;1359;p84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0" name="Google Shape;1360;p84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1" name="Google Shape;1361;p84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2" name="Google Shape;1362;p84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3" name="Google Shape;1363;p84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4" name="Google Shape;1364;p84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84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66" name="Google Shape;1366;p84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7" name="Google Shape;1367;p84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8" name="Google Shape;1368;p84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84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84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1" name="Google Shape;1371;p84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2" name="Google Shape;1372;p84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84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84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84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84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84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8" name="Google Shape;1378;p84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9" name="Google Shape;1379;p84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0" name="Google Shape;1380;p84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1" name="Google Shape;1381;p84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2" name="Google Shape;1382;p84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3" name="Google Shape;1383;p84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4" name="Google Shape;1384;p84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5" name="Google Shape;1385;p84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84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7" name="Google Shape;1387;p84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3" name="Google Shape;1393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59</a:t>
            </a:fld>
            <a:endParaRPr/>
          </a:p>
        </p:txBody>
      </p:sp>
      <p:sp>
        <p:nvSpPr>
          <p:cNvPr id="1394" name="Google Shape;1394;p85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5" name="Google Shape;1395;p85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6" name="Google Shape;1396;p85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7" name="Google Shape;1397;p85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8" name="Google Shape;1398;p85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9" name="Google Shape;1399;p85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0" name="Google Shape;1400;p85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1" name="Google Shape;1401;p85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2" name="Google Shape;1402;p85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85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85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5" name="Google Shape;1405;p85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6" name="Google Shape;1406;p85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7" name="Google Shape;1407;p85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8" name="Google Shape;1408;p85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9" name="Google Shape;1409;p85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0" name="Google Shape;1410;p85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1" name="Google Shape;1411;p85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2" name="Google Shape;1412;p85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85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4" name="Google Shape;1414;p85"/>
          <p:cNvCxnSpPr>
            <a:stCxn id="1394" idx="2"/>
            <a:endCxn id="1395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15" name="Google Shape;1415;p85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6" name="Google Shape;1416;p85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7" name="Google Shape;1417;p85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8" name="Google Shape;1418;p85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9" name="Google Shape;1419;p85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0" name="Google Shape;1420;p85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1" name="Google Shape;1421;p85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2" name="Google Shape;1422;p85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3" name="Google Shape;1423;p85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85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85"/>
          <p:cNvSpPr/>
          <p:nvPr/>
        </p:nvSpPr>
        <p:spPr>
          <a:xfrm>
            <a:off x="5127568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6" name="Google Shape;1426;p85"/>
          <p:cNvSpPr/>
          <p:nvPr/>
        </p:nvSpPr>
        <p:spPr>
          <a:xfrm>
            <a:off x="5510169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7" name="Google Shape;1427;p85"/>
          <p:cNvSpPr/>
          <p:nvPr/>
        </p:nvSpPr>
        <p:spPr>
          <a:xfrm>
            <a:off x="5892770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8" name="Google Shape;1428;p85"/>
          <p:cNvSpPr/>
          <p:nvPr/>
        </p:nvSpPr>
        <p:spPr>
          <a:xfrm>
            <a:off x="6275371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29" name="Google Shape;1429;p85"/>
          <p:cNvSpPr/>
          <p:nvPr/>
        </p:nvSpPr>
        <p:spPr>
          <a:xfrm>
            <a:off x="6657972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0" name="Google Shape;1430;p85"/>
          <p:cNvSpPr/>
          <p:nvPr/>
        </p:nvSpPr>
        <p:spPr>
          <a:xfrm>
            <a:off x="7040573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1" name="Google Shape;1431;p85"/>
          <p:cNvSpPr/>
          <p:nvPr/>
        </p:nvSpPr>
        <p:spPr>
          <a:xfrm>
            <a:off x="7423174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2" name="Google Shape;1432;p85"/>
          <p:cNvSpPr/>
          <p:nvPr/>
        </p:nvSpPr>
        <p:spPr>
          <a:xfrm>
            <a:off x="7805775" y="122488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3" name="Google Shape;1433;p85"/>
          <p:cNvSpPr/>
          <p:nvPr/>
        </p:nvSpPr>
        <p:spPr>
          <a:xfrm rot="5404349">
            <a:off x="5655719" y="133447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85"/>
          <p:cNvSpPr/>
          <p:nvPr/>
        </p:nvSpPr>
        <p:spPr>
          <a:xfrm rot="5404349">
            <a:off x="6420914" y="133158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5" name="Google Shape;1435;p85"/>
          <p:cNvCxnSpPr>
            <a:stCxn id="1427" idx="2"/>
            <a:endCxn id="1429" idx="2"/>
          </p:cNvCxnSpPr>
          <p:nvPr/>
        </p:nvCxnSpPr>
        <p:spPr>
          <a:xfrm rot="-5400000" flipH="1">
            <a:off x="6466520" y="1126035"/>
            <a:ext cx="600" cy="765300"/>
          </a:xfrm>
          <a:prstGeom prst="curvedConnector3">
            <a:avLst>
              <a:gd name="adj1" fmla="val 30911076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36" name="Google Shape;1436;p85"/>
          <p:cNvSpPr/>
          <p:nvPr/>
        </p:nvSpPr>
        <p:spPr>
          <a:xfrm>
            <a:off x="5127568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7" name="Google Shape;1437;p85"/>
          <p:cNvSpPr/>
          <p:nvPr/>
        </p:nvSpPr>
        <p:spPr>
          <a:xfrm>
            <a:off x="5510169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8" name="Google Shape;1438;p85"/>
          <p:cNvSpPr/>
          <p:nvPr/>
        </p:nvSpPr>
        <p:spPr>
          <a:xfrm>
            <a:off x="5892770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39" name="Google Shape;1439;p85"/>
          <p:cNvSpPr/>
          <p:nvPr/>
        </p:nvSpPr>
        <p:spPr>
          <a:xfrm>
            <a:off x="6275371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0" name="Google Shape;1440;p85"/>
          <p:cNvSpPr/>
          <p:nvPr/>
        </p:nvSpPr>
        <p:spPr>
          <a:xfrm>
            <a:off x="6657972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1" name="Google Shape;1441;p85"/>
          <p:cNvSpPr/>
          <p:nvPr/>
        </p:nvSpPr>
        <p:spPr>
          <a:xfrm>
            <a:off x="7040573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2" name="Google Shape;1442;p85"/>
          <p:cNvSpPr/>
          <p:nvPr/>
        </p:nvSpPr>
        <p:spPr>
          <a:xfrm>
            <a:off x="7423174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3" name="Google Shape;1443;p85"/>
          <p:cNvSpPr/>
          <p:nvPr/>
        </p:nvSpPr>
        <p:spPr>
          <a:xfrm>
            <a:off x="7805775" y="1802694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4" name="Google Shape;1444;p85"/>
          <p:cNvSpPr/>
          <p:nvPr/>
        </p:nvSpPr>
        <p:spPr>
          <a:xfrm rot="5404349">
            <a:off x="6038319" y="1921059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85"/>
          <p:cNvSpPr/>
          <p:nvPr/>
        </p:nvSpPr>
        <p:spPr>
          <a:xfrm rot="5404349">
            <a:off x="6803514" y="1915228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6" name="Google Shape;1446;p85"/>
          <p:cNvCxnSpPr>
            <a:stCxn id="1439" idx="2"/>
            <a:endCxn id="1441" idx="2"/>
          </p:cNvCxnSpPr>
          <p:nvPr/>
        </p:nvCxnSpPr>
        <p:spPr>
          <a:xfrm rot="-5400000" flipH="1">
            <a:off x="6849121" y="1703844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47" name="Google Shape;1447;p85"/>
          <p:cNvSpPr/>
          <p:nvPr/>
        </p:nvSpPr>
        <p:spPr>
          <a:xfrm>
            <a:off x="5127564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8" name="Google Shape;1448;p85"/>
          <p:cNvSpPr/>
          <p:nvPr/>
        </p:nvSpPr>
        <p:spPr>
          <a:xfrm>
            <a:off x="55101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9" name="Google Shape;1449;p85"/>
          <p:cNvSpPr/>
          <p:nvPr/>
        </p:nvSpPr>
        <p:spPr>
          <a:xfrm>
            <a:off x="58927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0" name="Google Shape;1450;p85"/>
          <p:cNvSpPr/>
          <p:nvPr/>
        </p:nvSpPr>
        <p:spPr>
          <a:xfrm>
            <a:off x="62753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1" name="Google Shape;1451;p85"/>
          <p:cNvSpPr/>
          <p:nvPr/>
        </p:nvSpPr>
        <p:spPr>
          <a:xfrm>
            <a:off x="66579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2" name="Google Shape;1452;p85"/>
          <p:cNvSpPr/>
          <p:nvPr/>
        </p:nvSpPr>
        <p:spPr>
          <a:xfrm>
            <a:off x="70405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3" name="Google Shape;1453;p85"/>
          <p:cNvSpPr/>
          <p:nvPr/>
        </p:nvSpPr>
        <p:spPr>
          <a:xfrm>
            <a:off x="7423165" y="2405404"/>
            <a:ext cx="382800" cy="27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4" name="Google Shape;1454;p85"/>
          <p:cNvSpPr/>
          <p:nvPr/>
        </p:nvSpPr>
        <p:spPr>
          <a:xfrm>
            <a:off x="7805765" y="2405404"/>
            <a:ext cx="382800" cy="275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5" name="Google Shape;1455;p85"/>
          <p:cNvSpPr/>
          <p:nvPr/>
        </p:nvSpPr>
        <p:spPr>
          <a:xfrm rot="5404468">
            <a:off x="6425612" y="2519861"/>
            <a:ext cx="4617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85"/>
          <p:cNvSpPr/>
          <p:nvPr/>
        </p:nvSpPr>
        <p:spPr>
          <a:xfrm rot="5404468">
            <a:off x="7192405" y="2514186"/>
            <a:ext cx="4617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7" name="Google Shape;1457;p85"/>
          <p:cNvCxnSpPr/>
          <p:nvPr/>
        </p:nvCxnSpPr>
        <p:spPr>
          <a:xfrm rot="-5400000" flipH="1">
            <a:off x="7231663" y="2291635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58" name="Google Shape;1458;p85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59" name="Google Shape;1459;p85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0" name="Google Shape;1460;p85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1" name="Google Shape;1461;p85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2" name="Google Shape;1462;p85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3" name="Google Shape;1463;p85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4" name="Google Shape;1464;p85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5" name="Google Shape;1465;p85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85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67" name="Google Shape;1467;p85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8" name="Google Shape;1468;p85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9" name="Google Shape;1469;p85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85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85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2" name="Google Shape;1472;p85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3" name="Google Shape;1473;p85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85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85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85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85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85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79" name="Google Shape;1479;p85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0" name="Google Shape;1480;p85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1" name="Google Shape;1481;p85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2" name="Google Shape;1482;p85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3" name="Google Shape;1483;p85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4" name="Google Shape;1484;p85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5" name="Google Shape;1485;p85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86" name="Google Shape;1486;p85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85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8" name="Google Shape;1488;p85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6769200" y="2297300"/>
            <a:ext cx="1682100" cy="646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2"/>
          <p:cNvSpPr/>
          <p:nvPr/>
        </p:nvSpPr>
        <p:spPr>
          <a:xfrm>
            <a:off x="3375350" y="2306650"/>
            <a:ext cx="2218200" cy="646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The Idea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316200" y="11875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Select a pivot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316200" y="249407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Partition around it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376290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427573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478855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530138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581421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632704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683987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735270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" name="Google Shape;171;p32"/>
          <p:cNvSpPr/>
          <p:nvPr/>
        </p:nvSpPr>
        <p:spPr>
          <a:xfrm rot="-5400000">
            <a:off x="6458600" y="17212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345810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397078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448346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499614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5925024" y="222950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735085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786353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9" name="Google Shape;179;p32"/>
          <p:cNvSpPr/>
          <p:nvPr/>
        </p:nvSpPr>
        <p:spPr>
          <a:xfrm rot="-5400000">
            <a:off x="6048700" y="2740075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6853895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3511900" y="1635775"/>
            <a:ext cx="312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Pick this pivot uniformly at random</a:t>
            </a:r>
            <a:endParaRPr sz="1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3131700" y="2948050"/>
            <a:ext cx="5646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Partition around pivot: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less than pivot, and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greater than pivot. </a:t>
            </a:r>
            <a:endParaRPr sz="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2954342" y="229730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endParaRPr sz="30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8451300" y="230665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endParaRPr sz="3000" b="1">
              <a:solidFill>
                <a:srgbClr val="8E7CC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8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94" name="Google Shape;149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60</a:t>
            </a:fld>
            <a:endParaRPr/>
          </a:p>
        </p:txBody>
      </p:sp>
      <p:sp>
        <p:nvSpPr>
          <p:cNvPr id="1495" name="Google Shape;1495;p86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6" name="Google Shape;1496;p86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7" name="Google Shape;1497;p86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8" name="Google Shape;1498;p86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9" name="Google Shape;1499;p86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0" name="Google Shape;1500;p86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1" name="Google Shape;1501;p86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2" name="Google Shape;1502;p86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3" name="Google Shape;1503;p86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86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86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6" name="Google Shape;1506;p86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7" name="Google Shape;1507;p86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8" name="Google Shape;1508;p86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9" name="Google Shape;1509;p86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0" name="Google Shape;1510;p86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1" name="Google Shape;1511;p86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2" name="Google Shape;1512;p86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3" name="Google Shape;1513;p86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86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5" name="Google Shape;1515;p86"/>
          <p:cNvCxnSpPr>
            <a:stCxn id="1495" idx="2"/>
            <a:endCxn id="1496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16" name="Google Shape;1516;p86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7" name="Google Shape;1517;p86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8" name="Google Shape;1518;p86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9" name="Google Shape;1519;p86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0" name="Google Shape;1520;p86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1" name="Google Shape;1521;p86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2" name="Google Shape;1522;p86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3" name="Google Shape;1523;p86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4" name="Google Shape;1524;p86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86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86"/>
          <p:cNvSpPr/>
          <p:nvPr/>
        </p:nvSpPr>
        <p:spPr>
          <a:xfrm>
            <a:off x="5127568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7" name="Google Shape;1527;p86"/>
          <p:cNvSpPr/>
          <p:nvPr/>
        </p:nvSpPr>
        <p:spPr>
          <a:xfrm>
            <a:off x="5510169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8" name="Google Shape;1528;p86"/>
          <p:cNvSpPr/>
          <p:nvPr/>
        </p:nvSpPr>
        <p:spPr>
          <a:xfrm>
            <a:off x="5892770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29" name="Google Shape;1529;p86"/>
          <p:cNvSpPr/>
          <p:nvPr/>
        </p:nvSpPr>
        <p:spPr>
          <a:xfrm>
            <a:off x="6275371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0" name="Google Shape;1530;p86"/>
          <p:cNvSpPr/>
          <p:nvPr/>
        </p:nvSpPr>
        <p:spPr>
          <a:xfrm>
            <a:off x="6657972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1" name="Google Shape;1531;p86"/>
          <p:cNvSpPr/>
          <p:nvPr/>
        </p:nvSpPr>
        <p:spPr>
          <a:xfrm>
            <a:off x="7040573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2" name="Google Shape;1532;p86"/>
          <p:cNvSpPr/>
          <p:nvPr/>
        </p:nvSpPr>
        <p:spPr>
          <a:xfrm>
            <a:off x="7423174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3" name="Google Shape;1533;p86"/>
          <p:cNvSpPr/>
          <p:nvPr/>
        </p:nvSpPr>
        <p:spPr>
          <a:xfrm>
            <a:off x="7805775" y="122488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4" name="Google Shape;1534;p86"/>
          <p:cNvSpPr/>
          <p:nvPr/>
        </p:nvSpPr>
        <p:spPr>
          <a:xfrm rot="5404349">
            <a:off x="5655719" y="133447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86"/>
          <p:cNvSpPr/>
          <p:nvPr/>
        </p:nvSpPr>
        <p:spPr>
          <a:xfrm rot="5404349">
            <a:off x="6420914" y="133158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6" name="Google Shape;1536;p86"/>
          <p:cNvCxnSpPr>
            <a:stCxn id="1528" idx="2"/>
            <a:endCxn id="1530" idx="2"/>
          </p:cNvCxnSpPr>
          <p:nvPr/>
        </p:nvCxnSpPr>
        <p:spPr>
          <a:xfrm rot="-5400000" flipH="1">
            <a:off x="6466520" y="1126035"/>
            <a:ext cx="600" cy="765300"/>
          </a:xfrm>
          <a:prstGeom prst="curvedConnector3">
            <a:avLst>
              <a:gd name="adj1" fmla="val 30911076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37" name="Google Shape;1537;p86"/>
          <p:cNvSpPr/>
          <p:nvPr/>
        </p:nvSpPr>
        <p:spPr>
          <a:xfrm>
            <a:off x="5127568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8" name="Google Shape;1538;p86"/>
          <p:cNvSpPr/>
          <p:nvPr/>
        </p:nvSpPr>
        <p:spPr>
          <a:xfrm>
            <a:off x="5510169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39" name="Google Shape;1539;p86"/>
          <p:cNvSpPr/>
          <p:nvPr/>
        </p:nvSpPr>
        <p:spPr>
          <a:xfrm>
            <a:off x="5892770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0" name="Google Shape;1540;p86"/>
          <p:cNvSpPr/>
          <p:nvPr/>
        </p:nvSpPr>
        <p:spPr>
          <a:xfrm>
            <a:off x="6275371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1" name="Google Shape;1541;p86"/>
          <p:cNvSpPr/>
          <p:nvPr/>
        </p:nvSpPr>
        <p:spPr>
          <a:xfrm>
            <a:off x="6657972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2" name="Google Shape;1542;p86"/>
          <p:cNvSpPr/>
          <p:nvPr/>
        </p:nvSpPr>
        <p:spPr>
          <a:xfrm>
            <a:off x="7040573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3" name="Google Shape;1543;p86"/>
          <p:cNvSpPr/>
          <p:nvPr/>
        </p:nvSpPr>
        <p:spPr>
          <a:xfrm>
            <a:off x="7423174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4" name="Google Shape;1544;p86"/>
          <p:cNvSpPr/>
          <p:nvPr/>
        </p:nvSpPr>
        <p:spPr>
          <a:xfrm>
            <a:off x="7805775" y="1802694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5" name="Google Shape;1545;p86"/>
          <p:cNvSpPr/>
          <p:nvPr/>
        </p:nvSpPr>
        <p:spPr>
          <a:xfrm rot="5404349">
            <a:off x="6038319" y="1921059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86"/>
          <p:cNvSpPr/>
          <p:nvPr/>
        </p:nvSpPr>
        <p:spPr>
          <a:xfrm rot="5404349">
            <a:off x="6803514" y="1915228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7" name="Google Shape;1547;p86"/>
          <p:cNvCxnSpPr>
            <a:stCxn id="1540" idx="2"/>
            <a:endCxn id="1542" idx="2"/>
          </p:cNvCxnSpPr>
          <p:nvPr/>
        </p:nvCxnSpPr>
        <p:spPr>
          <a:xfrm rot="-5400000" flipH="1">
            <a:off x="6849121" y="1703844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48" name="Google Shape;1548;p86"/>
          <p:cNvSpPr/>
          <p:nvPr/>
        </p:nvSpPr>
        <p:spPr>
          <a:xfrm>
            <a:off x="5127564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49" name="Google Shape;1549;p86"/>
          <p:cNvSpPr/>
          <p:nvPr/>
        </p:nvSpPr>
        <p:spPr>
          <a:xfrm>
            <a:off x="55101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0" name="Google Shape;1550;p86"/>
          <p:cNvSpPr/>
          <p:nvPr/>
        </p:nvSpPr>
        <p:spPr>
          <a:xfrm>
            <a:off x="58927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1" name="Google Shape;1551;p86"/>
          <p:cNvSpPr/>
          <p:nvPr/>
        </p:nvSpPr>
        <p:spPr>
          <a:xfrm>
            <a:off x="62753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2" name="Google Shape;1552;p86"/>
          <p:cNvSpPr/>
          <p:nvPr/>
        </p:nvSpPr>
        <p:spPr>
          <a:xfrm>
            <a:off x="66579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3" name="Google Shape;1553;p86"/>
          <p:cNvSpPr/>
          <p:nvPr/>
        </p:nvSpPr>
        <p:spPr>
          <a:xfrm>
            <a:off x="70405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4" name="Google Shape;1554;p86"/>
          <p:cNvSpPr/>
          <p:nvPr/>
        </p:nvSpPr>
        <p:spPr>
          <a:xfrm>
            <a:off x="7423165" y="2405404"/>
            <a:ext cx="382800" cy="27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5" name="Google Shape;1555;p86"/>
          <p:cNvSpPr/>
          <p:nvPr/>
        </p:nvSpPr>
        <p:spPr>
          <a:xfrm>
            <a:off x="7805765" y="2405404"/>
            <a:ext cx="382800" cy="275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56" name="Google Shape;1556;p86"/>
          <p:cNvSpPr/>
          <p:nvPr/>
        </p:nvSpPr>
        <p:spPr>
          <a:xfrm rot="5404468">
            <a:off x="6425612" y="2519861"/>
            <a:ext cx="4617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86"/>
          <p:cNvSpPr/>
          <p:nvPr/>
        </p:nvSpPr>
        <p:spPr>
          <a:xfrm rot="5404468">
            <a:off x="7192405" y="2514186"/>
            <a:ext cx="4617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8" name="Google Shape;1558;p86"/>
          <p:cNvCxnSpPr/>
          <p:nvPr/>
        </p:nvCxnSpPr>
        <p:spPr>
          <a:xfrm rot="-5400000" flipH="1">
            <a:off x="7231663" y="2291635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59" name="Google Shape;1559;p86"/>
          <p:cNvSpPr/>
          <p:nvPr/>
        </p:nvSpPr>
        <p:spPr>
          <a:xfrm>
            <a:off x="5127568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0" name="Google Shape;1560;p86"/>
          <p:cNvSpPr/>
          <p:nvPr/>
        </p:nvSpPr>
        <p:spPr>
          <a:xfrm>
            <a:off x="5510169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1" name="Google Shape;1561;p86"/>
          <p:cNvSpPr/>
          <p:nvPr/>
        </p:nvSpPr>
        <p:spPr>
          <a:xfrm>
            <a:off x="5892770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2" name="Google Shape;1562;p86"/>
          <p:cNvSpPr/>
          <p:nvPr/>
        </p:nvSpPr>
        <p:spPr>
          <a:xfrm>
            <a:off x="6275371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3" name="Google Shape;1563;p86"/>
          <p:cNvSpPr/>
          <p:nvPr/>
        </p:nvSpPr>
        <p:spPr>
          <a:xfrm>
            <a:off x="6657972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4" name="Google Shape;1564;p86"/>
          <p:cNvSpPr/>
          <p:nvPr/>
        </p:nvSpPr>
        <p:spPr>
          <a:xfrm>
            <a:off x="7040573" y="3034732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5" name="Google Shape;1565;p86"/>
          <p:cNvSpPr/>
          <p:nvPr/>
        </p:nvSpPr>
        <p:spPr>
          <a:xfrm>
            <a:off x="7423174" y="3034732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6" name="Google Shape;1566;p86"/>
          <p:cNvSpPr/>
          <p:nvPr/>
        </p:nvSpPr>
        <p:spPr>
          <a:xfrm>
            <a:off x="7805775" y="3034732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67" name="Google Shape;1567;p86"/>
          <p:cNvSpPr/>
          <p:nvPr/>
        </p:nvSpPr>
        <p:spPr>
          <a:xfrm rot="5404349">
            <a:off x="6800319" y="3153097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86"/>
          <p:cNvSpPr/>
          <p:nvPr/>
        </p:nvSpPr>
        <p:spPr>
          <a:xfrm rot="5404349">
            <a:off x="7560997" y="3153097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86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0" name="Google Shape;1570;p86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1" name="Google Shape;1571;p86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2" name="Google Shape;1572;p86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3" name="Google Shape;1573;p86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4" name="Google Shape;1574;p86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5" name="Google Shape;1575;p86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6" name="Google Shape;1576;p86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86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78" name="Google Shape;1578;p86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9" name="Google Shape;1579;p86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0" name="Google Shape;1580;p86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86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86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3" name="Google Shape;1583;p86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84" name="Google Shape;1584;p86"/>
          <p:cNvCxnSpPr/>
          <p:nvPr/>
        </p:nvCxnSpPr>
        <p:spPr>
          <a:xfrm rot="-5400000" flipH="1">
            <a:off x="7614263" y="2925823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85" name="Google Shape;1585;p86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86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86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86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86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86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1" name="Google Shape;1591;p86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2" name="Google Shape;1592;p86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3" name="Google Shape;1593;p86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4" name="Google Shape;1594;p86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5" name="Google Shape;1595;p86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6" name="Google Shape;1596;p86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7" name="Google Shape;1597;p86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98" name="Google Shape;1598;p86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86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0" name="Google Shape;1600;p86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87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An Example In-Place Partition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6" name="Google Shape;1606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61</a:t>
            </a:fld>
            <a:endParaRPr/>
          </a:p>
        </p:txBody>
      </p:sp>
      <p:sp>
        <p:nvSpPr>
          <p:cNvPr id="1607" name="Google Shape;1607;p87"/>
          <p:cNvSpPr/>
          <p:nvPr/>
        </p:nvSpPr>
        <p:spPr>
          <a:xfrm>
            <a:off x="987135" y="242004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8" name="Google Shape;1608;p87"/>
          <p:cNvSpPr/>
          <p:nvPr/>
        </p:nvSpPr>
        <p:spPr>
          <a:xfrm>
            <a:off x="1369736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9" name="Google Shape;1609;p87"/>
          <p:cNvSpPr/>
          <p:nvPr/>
        </p:nvSpPr>
        <p:spPr>
          <a:xfrm>
            <a:off x="1752337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0" name="Google Shape;1610;p87"/>
          <p:cNvSpPr/>
          <p:nvPr/>
        </p:nvSpPr>
        <p:spPr>
          <a:xfrm>
            <a:off x="2134938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1" name="Google Shape;1611;p87"/>
          <p:cNvSpPr/>
          <p:nvPr/>
        </p:nvSpPr>
        <p:spPr>
          <a:xfrm>
            <a:off x="2517539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2" name="Google Shape;1612;p87"/>
          <p:cNvSpPr/>
          <p:nvPr/>
        </p:nvSpPr>
        <p:spPr>
          <a:xfrm>
            <a:off x="2900140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3" name="Google Shape;1613;p87"/>
          <p:cNvSpPr/>
          <p:nvPr/>
        </p:nvSpPr>
        <p:spPr>
          <a:xfrm>
            <a:off x="3282741" y="242004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4" name="Google Shape;1614;p87"/>
          <p:cNvSpPr/>
          <p:nvPr/>
        </p:nvSpPr>
        <p:spPr>
          <a:xfrm>
            <a:off x="3665342" y="242004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5" name="Google Shape;1615;p87"/>
          <p:cNvSpPr/>
          <p:nvPr/>
        </p:nvSpPr>
        <p:spPr>
          <a:xfrm rot="5404349">
            <a:off x="756914" y="253264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87"/>
          <p:cNvSpPr/>
          <p:nvPr/>
        </p:nvSpPr>
        <p:spPr>
          <a:xfrm rot="5404349">
            <a:off x="1130260" y="253264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87"/>
          <p:cNvSpPr/>
          <p:nvPr/>
        </p:nvSpPr>
        <p:spPr>
          <a:xfrm>
            <a:off x="987135" y="3040458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8" name="Google Shape;1618;p87"/>
          <p:cNvSpPr/>
          <p:nvPr/>
        </p:nvSpPr>
        <p:spPr>
          <a:xfrm>
            <a:off x="1369736" y="304045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19" name="Google Shape;1619;p87"/>
          <p:cNvSpPr/>
          <p:nvPr/>
        </p:nvSpPr>
        <p:spPr>
          <a:xfrm>
            <a:off x="1752337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0" name="Google Shape;1620;p87"/>
          <p:cNvSpPr/>
          <p:nvPr/>
        </p:nvSpPr>
        <p:spPr>
          <a:xfrm>
            <a:off x="2134938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1" name="Google Shape;1621;p87"/>
          <p:cNvSpPr/>
          <p:nvPr/>
        </p:nvSpPr>
        <p:spPr>
          <a:xfrm>
            <a:off x="2517539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2" name="Google Shape;1622;p87"/>
          <p:cNvSpPr/>
          <p:nvPr/>
        </p:nvSpPr>
        <p:spPr>
          <a:xfrm>
            <a:off x="2900140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3" name="Google Shape;1623;p87"/>
          <p:cNvSpPr/>
          <p:nvPr/>
        </p:nvSpPr>
        <p:spPr>
          <a:xfrm>
            <a:off x="3282741" y="3040458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4" name="Google Shape;1624;p87"/>
          <p:cNvSpPr/>
          <p:nvPr/>
        </p:nvSpPr>
        <p:spPr>
          <a:xfrm>
            <a:off x="3665342" y="304045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5" name="Google Shape;1625;p87"/>
          <p:cNvSpPr/>
          <p:nvPr/>
        </p:nvSpPr>
        <p:spPr>
          <a:xfrm rot="5404349">
            <a:off x="1132411" y="315306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87"/>
          <p:cNvSpPr/>
          <p:nvPr/>
        </p:nvSpPr>
        <p:spPr>
          <a:xfrm rot="5404349">
            <a:off x="1515058" y="3153060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7" name="Google Shape;1627;p87"/>
          <p:cNvCxnSpPr>
            <a:stCxn id="1607" idx="2"/>
            <a:endCxn id="1608" idx="2"/>
          </p:cNvCxnSpPr>
          <p:nvPr/>
        </p:nvCxnSpPr>
        <p:spPr>
          <a:xfrm rot="-5400000" flipH="1">
            <a:off x="1369485" y="2512590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28" name="Google Shape;1628;p87"/>
          <p:cNvSpPr/>
          <p:nvPr/>
        </p:nvSpPr>
        <p:spPr>
          <a:xfrm>
            <a:off x="987135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29" name="Google Shape;1629;p87"/>
          <p:cNvSpPr/>
          <p:nvPr/>
        </p:nvSpPr>
        <p:spPr>
          <a:xfrm>
            <a:off x="1369736" y="3663990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0" name="Google Shape;1630;p87"/>
          <p:cNvSpPr/>
          <p:nvPr/>
        </p:nvSpPr>
        <p:spPr>
          <a:xfrm>
            <a:off x="1752337" y="3663990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1" name="Google Shape;1631;p87"/>
          <p:cNvSpPr/>
          <p:nvPr/>
        </p:nvSpPr>
        <p:spPr>
          <a:xfrm>
            <a:off x="2134938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2" name="Google Shape;1632;p87"/>
          <p:cNvSpPr/>
          <p:nvPr/>
        </p:nvSpPr>
        <p:spPr>
          <a:xfrm>
            <a:off x="2517539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3" name="Google Shape;1633;p87"/>
          <p:cNvSpPr/>
          <p:nvPr/>
        </p:nvSpPr>
        <p:spPr>
          <a:xfrm>
            <a:off x="2900140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4" name="Google Shape;1634;p87"/>
          <p:cNvSpPr/>
          <p:nvPr/>
        </p:nvSpPr>
        <p:spPr>
          <a:xfrm>
            <a:off x="3282741" y="3663990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5" name="Google Shape;1635;p87"/>
          <p:cNvSpPr/>
          <p:nvPr/>
        </p:nvSpPr>
        <p:spPr>
          <a:xfrm>
            <a:off x="3665342" y="3663990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6" name="Google Shape;1636;p87"/>
          <p:cNvSpPr/>
          <p:nvPr/>
        </p:nvSpPr>
        <p:spPr>
          <a:xfrm rot="5404349">
            <a:off x="1515274" y="3776524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87"/>
          <p:cNvSpPr/>
          <p:nvPr/>
        </p:nvSpPr>
        <p:spPr>
          <a:xfrm rot="5404349">
            <a:off x="1897656" y="3776592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87"/>
          <p:cNvSpPr/>
          <p:nvPr/>
        </p:nvSpPr>
        <p:spPr>
          <a:xfrm>
            <a:off x="5127568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39" name="Google Shape;1639;p87"/>
          <p:cNvSpPr/>
          <p:nvPr/>
        </p:nvSpPr>
        <p:spPr>
          <a:xfrm>
            <a:off x="5510169" y="122488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0" name="Google Shape;1640;p87"/>
          <p:cNvSpPr/>
          <p:nvPr/>
        </p:nvSpPr>
        <p:spPr>
          <a:xfrm>
            <a:off x="5892770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1" name="Google Shape;1641;p87"/>
          <p:cNvSpPr/>
          <p:nvPr/>
        </p:nvSpPr>
        <p:spPr>
          <a:xfrm>
            <a:off x="6275371" y="1224885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2" name="Google Shape;1642;p87"/>
          <p:cNvSpPr/>
          <p:nvPr/>
        </p:nvSpPr>
        <p:spPr>
          <a:xfrm>
            <a:off x="6657972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3" name="Google Shape;1643;p87"/>
          <p:cNvSpPr/>
          <p:nvPr/>
        </p:nvSpPr>
        <p:spPr>
          <a:xfrm>
            <a:off x="7040573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4" name="Google Shape;1644;p87"/>
          <p:cNvSpPr/>
          <p:nvPr/>
        </p:nvSpPr>
        <p:spPr>
          <a:xfrm>
            <a:off x="7423174" y="1224885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5" name="Google Shape;1645;p87"/>
          <p:cNvSpPr/>
          <p:nvPr/>
        </p:nvSpPr>
        <p:spPr>
          <a:xfrm>
            <a:off x="7805775" y="122488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46" name="Google Shape;1646;p87"/>
          <p:cNvSpPr/>
          <p:nvPr/>
        </p:nvSpPr>
        <p:spPr>
          <a:xfrm rot="5404349">
            <a:off x="5655719" y="1334470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87"/>
          <p:cNvSpPr/>
          <p:nvPr/>
        </p:nvSpPr>
        <p:spPr>
          <a:xfrm rot="5404349">
            <a:off x="6420914" y="133158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8" name="Google Shape;1648;p87"/>
          <p:cNvCxnSpPr>
            <a:stCxn id="1640" idx="2"/>
            <a:endCxn id="1642" idx="2"/>
          </p:cNvCxnSpPr>
          <p:nvPr/>
        </p:nvCxnSpPr>
        <p:spPr>
          <a:xfrm rot="-5400000" flipH="1">
            <a:off x="6466520" y="1126035"/>
            <a:ext cx="600" cy="765300"/>
          </a:xfrm>
          <a:prstGeom prst="curvedConnector3">
            <a:avLst>
              <a:gd name="adj1" fmla="val 30911076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49" name="Google Shape;1649;p87"/>
          <p:cNvSpPr/>
          <p:nvPr/>
        </p:nvSpPr>
        <p:spPr>
          <a:xfrm>
            <a:off x="5127568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0" name="Google Shape;1650;p87"/>
          <p:cNvSpPr/>
          <p:nvPr/>
        </p:nvSpPr>
        <p:spPr>
          <a:xfrm>
            <a:off x="5510169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1" name="Google Shape;1651;p87"/>
          <p:cNvSpPr/>
          <p:nvPr/>
        </p:nvSpPr>
        <p:spPr>
          <a:xfrm>
            <a:off x="5892770" y="1802694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2" name="Google Shape;1652;p87"/>
          <p:cNvSpPr/>
          <p:nvPr/>
        </p:nvSpPr>
        <p:spPr>
          <a:xfrm>
            <a:off x="6275371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3" name="Google Shape;1653;p87"/>
          <p:cNvSpPr/>
          <p:nvPr/>
        </p:nvSpPr>
        <p:spPr>
          <a:xfrm>
            <a:off x="6657972" y="1802694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4" name="Google Shape;1654;p87"/>
          <p:cNvSpPr/>
          <p:nvPr/>
        </p:nvSpPr>
        <p:spPr>
          <a:xfrm>
            <a:off x="7040573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5" name="Google Shape;1655;p87"/>
          <p:cNvSpPr/>
          <p:nvPr/>
        </p:nvSpPr>
        <p:spPr>
          <a:xfrm>
            <a:off x="7423174" y="18026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6" name="Google Shape;1656;p87"/>
          <p:cNvSpPr/>
          <p:nvPr/>
        </p:nvSpPr>
        <p:spPr>
          <a:xfrm>
            <a:off x="7805775" y="1802694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7" name="Google Shape;1657;p87"/>
          <p:cNvSpPr/>
          <p:nvPr/>
        </p:nvSpPr>
        <p:spPr>
          <a:xfrm rot="5404349">
            <a:off x="6038319" y="1921059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87"/>
          <p:cNvSpPr/>
          <p:nvPr/>
        </p:nvSpPr>
        <p:spPr>
          <a:xfrm rot="5404349">
            <a:off x="6803514" y="1915228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9" name="Google Shape;1659;p87"/>
          <p:cNvCxnSpPr>
            <a:stCxn id="1652" idx="2"/>
            <a:endCxn id="1654" idx="2"/>
          </p:cNvCxnSpPr>
          <p:nvPr/>
        </p:nvCxnSpPr>
        <p:spPr>
          <a:xfrm rot="-5400000" flipH="1">
            <a:off x="6849121" y="1703844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60" name="Google Shape;1660;p87"/>
          <p:cNvSpPr/>
          <p:nvPr/>
        </p:nvSpPr>
        <p:spPr>
          <a:xfrm>
            <a:off x="5127564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1" name="Google Shape;1661;p87"/>
          <p:cNvSpPr/>
          <p:nvPr/>
        </p:nvSpPr>
        <p:spPr>
          <a:xfrm>
            <a:off x="55101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2" name="Google Shape;1662;p87"/>
          <p:cNvSpPr/>
          <p:nvPr/>
        </p:nvSpPr>
        <p:spPr>
          <a:xfrm>
            <a:off x="58927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3" name="Google Shape;1663;p87"/>
          <p:cNvSpPr/>
          <p:nvPr/>
        </p:nvSpPr>
        <p:spPr>
          <a:xfrm>
            <a:off x="6275365" y="2405404"/>
            <a:ext cx="382800" cy="27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4" name="Google Shape;1664;p87"/>
          <p:cNvSpPr/>
          <p:nvPr/>
        </p:nvSpPr>
        <p:spPr>
          <a:xfrm>
            <a:off x="66579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5" name="Google Shape;1665;p87"/>
          <p:cNvSpPr/>
          <p:nvPr/>
        </p:nvSpPr>
        <p:spPr>
          <a:xfrm>
            <a:off x="7040565" y="2405404"/>
            <a:ext cx="382800" cy="2757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6" name="Google Shape;1666;p87"/>
          <p:cNvSpPr/>
          <p:nvPr/>
        </p:nvSpPr>
        <p:spPr>
          <a:xfrm>
            <a:off x="7423165" y="2405404"/>
            <a:ext cx="382800" cy="275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7" name="Google Shape;1667;p87"/>
          <p:cNvSpPr/>
          <p:nvPr/>
        </p:nvSpPr>
        <p:spPr>
          <a:xfrm>
            <a:off x="7805765" y="2405404"/>
            <a:ext cx="382800" cy="2757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68" name="Google Shape;1668;p87"/>
          <p:cNvSpPr/>
          <p:nvPr/>
        </p:nvSpPr>
        <p:spPr>
          <a:xfrm rot="5404468">
            <a:off x="6425612" y="2519861"/>
            <a:ext cx="4617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87"/>
          <p:cNvSpPr/>
          <p:nvPr/>
        </p:nvSpPr>
        <p:spPr>
          <a:xfrm rot="5404468">
            <a:off x="7192405" y="2514186"/>
            <a:ext cx="4617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0" name="Google Shape;1670;p87"/>
          <p:cNvCxnSpPr/>
          <p:nvPr/>
        </p:nvCxnSpPr>
        <p:spPr>
          <a:xfrm rot="-5400000" flipH="1">
            <a:off x="7231663" y="2291635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671" name="Google Shape;1671;p87"/>
          <p:cNvSpPr/>
          <p:nvPr/>
        </p:nvSpPr>
        <p:spPr>
          <a:xfrm>
            <a:off x="5127568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2" name="Google Shape;1672;p87"/>
          <p:cNvSpPr/>
          <p:nvPr/>
        </p:nvSpPr>
        <p:spPr>
          <a:xfrm>
            <a:off x="5510169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3" name="Google Shape;1673;p87"/>
          <p:cNvSpPr/>
          <p:nvPr/>
        </p:nvSpPr>
        <p:spPr>
          <a:xfrm>
            <a:off x="5892770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4" name="Google Shape;1674;p87"/>
          <p:cNvSpPr/>
          <p:nvPr/>
        </p:nvSpPr>
        <p:spPr>
          <a:xfrm>
            <a:off x="6275371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5" name="Google Shape;1675;p87"/>
          <p:cNvSpPr/>
          <p:nvPr/>
        </p:nvSpPr>
        <p:spPr>
          <a:xfrm>
            <a:off x="6657972" y="3034732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6" name="Google Shape;1676;p87"/>
          <p:cNvSpPr/>
          <p:nvPr/>
        </p:nvSpPr>
        <p:spPr>
          <a:xfrm>
            <a:off x="7040573" y="3034732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7" name="Google Shape;1677;p87"/>
          <p:cNvSpPr/>
          <p:nvPr/>
        </p:nvSpPr>
        <p:spPr>
          <a:xfrm>
            <a:off x="7423174" y="3034732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8" name="Google Shape;1678;p87"/>
          <p:cNvSpPr/>
          <p:nvPr/>
        </p:nvSpPr>
        <p:spPr>
          <a:xfrm>
            <a:off x="7805775" y="3034732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79" name="Google Shape;1679;p87"/>
          <p:cNvSpPr/>
          <p:nvPr/>
        </p:nvSpPr>
        <p:spPr>
          <a:xfrm rot="5404349">
            <a:off x="6800319" y="3153097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87"/>
          <p:cNvSpPr/>
          <p:nvPr/>
        </p:nvSpPr>
        <p:spPr>
          <a:xfrm rot="5404349">
            <a:off x="7560997" y="3153097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87"/>
          <p:cNvSpPr/>
          <p:nvPr/>
        </p:nvSpPr>
        <p:spPr>
          <a:xfrm>
            <a:off x="5127568" y="366299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2" name="Google Shape;1682;p87"/>
          <p:cNvSpPr/>
          <p:nvPr/>
        </p:nvSpPr>
        <p:spPr>
          <a:xfrm>
            <a:off x="5510169" y="366299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3" name="Google Shape;1683;p87"/>
          <p:cNvSpPr/>
          <p:nvPr/>
        </p:nvSpPr>
        <p:spPr>
          <a:xfrm>
            <a:off x="5892770" y="366299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4" name="Google Shape;1684;p87"/>
          <p:cNvSpPr/>
          <p:nvPr/>
        </p:nvSpPr>
        <p:spPr>
          <a:xfrm>
            <a:off x="6275371" y="366299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5" name="Google Shape;1685;p87"/>
          <p:cNvSpPr/>
          <p:nvPr/>
        </p:nvSpPr>
        <p:spPr>
          <a:xfrm>
            <a:off x="6657972" y="3662995"/>
            <a:ext cx="382800" cy="2835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6" name="Google Shape;1686;p87"/>
          <p:cNvSpPr/>
          <p:nvPr/>
        </p:nvSpPr>
        <p:spPr>
          <a:xfrm>
            <a:off x="7423173" y="365991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7" name="Google Shape;1687;p87"/>
          <p:cNvSpPr/>
          <p:nvPr/>
        </p:nvSpPr>
        <p:spPr>
          <a:xfrm>
            <a:off x="7805774" y="3659918"/>
            <a:ext cx="382800" cy="2835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8" name="Google Shape;1688;p87"/>
          <p:cNvSpPr/>
          <p:nvPr/>
        </p:nvSpPr>
        <p:spPr>
          <a:xfrm>
            <a:off x="7040575" y="3659078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89" name="Google Shape;1689;p87"/>
          <p:cNvSpPr/>
          <p:nvPr/>
        </p:nvSpPr>
        <p:spPr>
          <a:xfrm rot="-5400000">
            <a:off x="7156645" y="3951514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87"/>
          <p:cNvSpPr/>
          <p:nvPr/>
        </p:nvSpPr>
        <p:spPr>
          <a:xfrm>
            <a:off x="98908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1" name="Google Shape;1691;p87"/>
          <p:cNvSpPr/>
          <p:nvPr/>
        </p:nvSpPr>
        <p:spPr>
          <a:xfrm>
            <a:off x="137168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2" name="Google Shape;1692;p87"/>
          <p:cNvSpPr/>
          <p:nvPr/>
        </p:nvSpPr>
        <p:spPr>
          <a:xfrm>
            <a:off x="1754287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3" name="Google Shape;1693;p87"/>
          <p:cNvSpPr/>
          <p:nvPr/>
        </p:nvSpPr>
        <p:spPr>
          <a:xfrm>
            <a:off x="2518514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4" name="Google Shape;1694;p87"/>
          <p:cNvSpPr/>
          <p:nvPr/>
        </p:nvSpPr>
        <p:spPr>
          <a:xfrm>
            <a:off x="2901115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5" name="Google Shape;1695;p87"/>
          <p:cNvSpPr/>
          <p:nvPr/>
        </p:nvSpPr>
        <p:spPr>
          <a:xfrm>
            <a:off x="3283716" y="1229786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6" name="Google Shape;1696;p87"/>
          <p:cNvSpPr/>
          <p:nvPr/>
        </p:nvSpPr>
        <p:spPr>
          <a:xfrm>
            <a:off x="2136092" y="1229775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7" name="Google Shape;1697;p87"/>
          <p:cNvSpPr/>
          <p:nvPr/>
        </p:nvSpPr>
        <p:spPr>
          <a:xfrm rot="-5400000">
            <a:off x="2252162" y="1522211"/>
            <a:ext cx="150300" cy="132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87"/>
          <p:cNvSpPr/>
          <p:nvPr/>
        </p:nvSpPr>
        <p:spPr>
          <a:xfrm>
            <a:off x="3665825" y="1229194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99" name="Google Shape;1699;p87"/>
          <p:cNvSpPr txBox="1"/>
          <p:nvPr/>
        </p:nvSpPr>
        <p:spPr>
          <a:xfrm>
            <a:off x="126675" y="4198525"/>
            <a:ext cx="18495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Choose pivot &amp; swap with last element so pivot is at the end.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0" name="Google Shape;1700;p87"/>
          <p:cNvSpPr txBox="1"/>
          <p:nvPr/>
        </p:nvSpPr>
        <p:spPr>
          <a:xfrm>
            <a:off x="2185100" y="4274825"/>
            <a:ext cx="1053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Initialize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and 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1" name="Google Shape;1701;p87"/>
          <p:cNvSpPr/>
          <p:nvPr/>
        </p:nvSpPr>
        <p:spPr>
          <a:xfrm rot="5407276">
            <a:off x="2316925" y="4670098"/>
            <a:ext cx="283501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87"/>
          <p:cNvSpPr/>
          <p:nvPr/>
        </p:nvSpPr>
        <p:spPr>
          <a:xfrm rot="5407276">
            <a:off x="2810300" y="46700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87"/>
          <p:cNvSpPr txBox="1"/>
          <p:nvPr/>
        </p:nvSpPr>
        <p:spPr>
          <a:xfrm>
            <a:off x="3447325" y="4122425"/>
            <a:ext cx="25038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Increment      until it sees something smaller than pivot, </a:t>
            </a:r>
            <a:r>
              <a:rPr lang="en" b="1" i="1">
                <a:latin typeface="Average"/>
                <a:ea typeface="Average"/>
                <a:cs typeface="Average"/>
                <a:sym typeface="Average"/>
              </a:rPr>
              <a:t>swap </a:t>
            </a:r>
            <a:r>
              <a:rPr lang="en" i="1">
                <a:latin typeface="Average"/>
                <a:ea typeface="Average"/>
                <a:cs typeface="Average"/>
                <a:sym typeface="Average"/>
              </a:rPr>
              <a:t>the things ahead of the bars &amp; increment both bars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4" name="Google Shape;1704;p87"/>
          <p:cNvSpPr txBox="1"/>
          <p:nvPr/>
        </p:nvSpPr>
        <p:spPr>
          <a:xfrm>
            <a:off x="6228675" y="4188425"/>
            <a:ext cx="2448300" cy="8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Average"/>
                <a:ea typeface="Average"/>
                <a:cs typeface="Average"/>
                <a:sym typeface="Average"/>
              </a:rPr>
              <a:t>Repeat until the       bar reaches the end, then swap the pivot into the right place.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05" name="Google Shape;1705;p87"/>
          <p:cNvCxnSpPr/>
          <p:nvPr/>
        </p:nvCxnSpPr>
        <p:spPr>
          <a:xfrm rot="-5400000" flipH="1">
            <a:off x="7614263" y="2925823"/>
            <a:ext cx="600" cy="765300"/>
          </a:xfrm>
          <a:prstGeom prst="curvedConnector3">
            <a:avLst>
              <a:gd name="adj1" fmla="val 3055691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06" name="Google Shape;1706;p87"/>
          <p:cNvSpPr/>
          <p:nvPr/>
        </p:nvSpPr>
        <p:spPr>
          <a:xfrm rot="5407276">
            <a:off x="4522116" y="42706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87"/>
          <p:cNvSpPr/>
          <p:nvPr/>
        </p:nvSpPr>
        <p:spPr>
          <a:xfrm rot="5407276">
            <a:off x="7779216" y="4310598"/>
            <a:ext cx="283501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87"/>
          <p:cNvSpPr/>
          <p:nvPr/>
        </p:nvSpPr>
        <p:spPr>
          <a:xfrm>
            <a:off x="1939750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87"/>
          <p:cNvSpPr/>
          <p:nvPr/>
        </p:nvSpPr>
        <p:spPr>
          <a:xfrm>
            <a:off x="318387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87"/>
          <p:cNvSpPr/>
          <p:nvPr/>
        </p:nvSpPr>
        <p:spPr>
          <a:xfrm>
            <a:off x="5951125" y="4529400"/>
            <a:ext cx="309900" cy="18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87"/>
          <p:cNvSpPr/>
          <p:nvPr/>
        </p:nvSpPr>
        <p:spPr>
          <a:xfrm>
            <a:off x="987135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2" name="Google Shape;1712;p87"/>
          <p:cNvSpPr/>
          <p:nvPr/>
        </p:nvSpPr>
        <p:spPr>
          <a:xfrm>
            <a:off x="1369736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3" name="Google Shape;1713;p87"/>
          <p:cNvSpPr/>
          <p:nvPr/>
        </p:nvSpPr>
        <p:spPr>
          <a:xfrm>
            <a:off x="1752337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4" name="Google Shape;1714;p87"/>
          <p:cNvSpPr/>
          <p:nvPr/>
        </p:nvSpPr>
        <p:spPr>
          <a:xfrm>
            <a:off x="2134938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5" name="Google Shape;1715;p87"/>
          <p:cNvSpPr/>
          <p:nvPr/>
        </p:nvSpPr>
        <p:spPr>
          <a:xfrm>
            <a:off x="2517539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6" name="Google Shape;1716;p87"/>
          <p:cNvSpPr/>
          <p:nvPr/>
        </p:nvSpPr>
        <p:spPr>
          <a:xfrm>
            <a:off x="2900140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7" name="Google Shape;1717;p87"/>
          <p:cNvSpPr/>
          <p:nvPr/>
        </p:nvSpPr>
        <p:spPr>
          <a:xfrm>
            <a:off x="3282741" y="1806729"/>
            <a:ext cx="382800" cy="283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8" name="Google Shape;1718;p87"/>
          <p:cNvSpPr/>
          <p:nvPr/>
        </p:nvSpPr>
        <p:spPr>
          <a:xfrm>
            <a:off x="3665342" y="1806729"/>
            <a:ext cx="382800" cy="283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19" name="Google Shape;1719;p87"/>
          <p:cNvSpPr/>
          <p:nvPr/>
        </p:nvSpPr>
        <p:spPr>
          <a:xfrm rot="5404349">
            <a:off x="700751" y="1909572"/>
            <a:ext cx="474300" cy="58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87"/>
          <p:cNvSpPr/>
          <p:nvPr/>
        </p:nvSpPr>
        <p:spPr>
          <a:xfrm rot="5404349">
            <a:off x="759690" y="1909349"/>
            <a:ext cx="474300" cy="5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1" name="Google Shape;1721;p87"/>
          <p:cNvCxnSpPr/>
          <p:nvPr/>
        </p:nvCxnSpPr>
        <p:spPr>
          <a:xfrm rot="-5400000" flipH="1">
            <a:off x="1737372" y="3125377"/>
            <a:ext cx="600" cy="382500"/>
          </a:xfrm>
          <a:prstGeom prst="curvedConnector3">
            <a:avLst>
              <a:gd name="adj1" fmla="val 44900000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/>
          <p:nvPr/>
        </p:nvSpPr>
        <p:spPr>
          <a:xfrm>
            <a:off x="6769200" y="2297300"/>
            <a:ext cx="1682100" cy="646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3375350" y="2306650"/>
            <a:ext cx="2218200" cy="646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The Idea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93" name="Google Shape;193;p33"/>
          <p:cNvSpPr/>
          <p:nvPr/>
        </p:nvSpPr>
        <p:spPr>
          <a:xfrm>
            <a:off x="316200" y="11875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Select a pivot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316200" y="249407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Partition around it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316200" y="38006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Recurse!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376290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427573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78855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530138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581421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632704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683987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735270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4" name="Google Shape;204;p33"/>
          <p:cNvSpPr/>
          <p:nvPr/>
        </p:nvSpPr>
        <p:spPr>
          <a:xfrm rot="-5400000">
            <a:off x="6458600" y="17212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345810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397078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448346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499614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5925024" y="222950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735085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786353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2" name="Google Shape;212;p33"/>
          <p:cNvSpPr/>
          <p:nvPr/>
        </p:nvSpPr>
        <p:spPr>
          <a:xfrm rot="-5400000">
            <a:off x="6048700" y="2740075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6853895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511900" y="1635775"/>
            <a:ext cx="312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Pick this pivot uniformly at random</a:t>
            </a:r>
            <a:endParaRPr sz="1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3131700" y="2948050"/>
            <a:ext cx="5646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Partition around pivot: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less than pivot, and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greater than pivot. </a:t>
            </a:r>
            <a:endParaRPr sz="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2954342" y="229730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endParaRPr sz="30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8451300" y="230665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endParaRPr sz="3000" b="1">
              <a:solidFill>
                <a:srgbClr val="8E7CC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18" name="Google Shape;218;p33"/>
          <p:cNvCxnSpPr/>
          <p:nvPr/>
        </p:nvCxnSpPr>
        <p:spPr>
          <a:xfrm flipH="1">
            <a:off x="4496945" y="3266961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3"/>
          <p:cNvCxnSpPr/>
          <p:nvPr/>
        </p:nvCxnSpPr>
        <p:spPr>
          <a:xfrm flipH="1">
            <a:off x="7642412" y="3256400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8E7CC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20" name="Google Shape;220;p33"/>
          <p:cNvSpPr txBox="1"/>
          <p:nvPr/>
        </p:nvSpPr>
        <p:spPr>
          <a:xfrm>
            <a:off x="4510275" y="3724385"/>
            <a:ext cx="3120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Recursively sort each side</a:t>
            </a:r>
            <a:endParaRPr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6769200" y="4209025"/>
            <a:ext cx="1682100" cy="646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3375350" y="4218375"/>
            <a:ext cx="2218200" cy="646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/>
          <p:cNvSpPr/>
          <p:nvPr/>
        </p:nvSpPr>
        <p:spPr>
          <a:xfrm>
            <a:off x="345810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97078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448346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499614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7350851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7863531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6853895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2954342" y="4209025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endParaRPr sz="30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8451300" y="4218375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endParaRPr sz="3000" b="1">
              <a:solidFill>
                <a:srgbClr val="8E7CC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/>
          <p:nvPr/>
        </p:nvSpPr>
        <p:spPr>
          <a:xfrm>
            <a:off x="6769200" y="2297300"/>
            <a:ext cx="1682100" cy="646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4"/>
          <p:cNvSpPr/>
          <p:nvPr/>
        </p:nvSpPr>
        <p:spPr>
          <a:xfrm>
            <a:off x="3375350" y="2306650"/>
            <a:ext cx="2218200" cy="646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The Idea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40" name="Google Shape;240;p34"/>
          <p:cNvSpPr/>
          <p:nvPr/>
        </p:nvSpPr>
        <p:spPr>
          <a:xfrm>
            <a:off x="316200" y="11875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Select a pivot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6200" y="249407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Partition around it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316200" y="3800625"/>
            <a:ext cx="2264400" cy="97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Recurse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376290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4275730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5" name="Google Shape;245;p34"/>
          <p:cNvSpPr/>
          <p:nvPr/>
        </p:nvSpPr>
        <p:spPr>
          <a:xfrm>
            <a:off x="478855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530138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581421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6327049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683987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7352708" y="12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34"/>
          <p:cNvSpPr/>
          <p:nvPr/>
        </p:nvSpPr>
        <p:spPr>
          <a:xfrm rot="-5400000">
            <a:off x="6458600" y="1721250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345810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397078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448346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4996140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5925024" y="222950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735085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7863531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9" name="Google Shape;259;p34"/>
          <p:cNvSpPr/>
          <p:nvPr/>
        </p:nvSpPr>
        <p:spPr>
          <a:xfrm rot="-5400000">
            <a:off x="6048700" y="2740075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6853895" y="2394250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3511900" y="1635775"/>
            <a:ext cx="312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Pick this pivot uniformly at random</a:t>
            </a:r>
            <a:endParaRPr sz="12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3131700" y="2948050"/>
            <a:ext cx="5646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Partition around pivot: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less than pivot, and </a:t>
            </a:r>
            <a:r>
              <a:rPr lang="en" sz="1100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</a:t>
            </a:r>
            <a:r>
              <a:rPr lang="en" sz="1100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 has elements greater than pivot. </a:t>
            </a:r>
            <a:endParaRPr sz="800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2954342" y="229730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endParaRPr sz="30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8451300" y="2306650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endParaRPr sz="3000" b="1">
              <a:solidFill>
                <a:srgbClr val="8E7CC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 flipH="1">
            <a:off x="4496945" y="3266961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34"/>
          <p:cNvCxnSpPr/>
          <p:nvPr/>
        </p:nvCxnSpPr>
        <p:spPr>
          <a:xfrm flipH="1">
            <a:off x="7642412" y="3256400"/>
            <a:ext cx="1800" cy="819000"/>
          </a:xfrm>
          <a:prstGeom prst="straightConnector1">
            <a:avLst/>
          </a:prstGeom>
          <a:noFill/>
          <a:ln w="19050" cap="flat" cmpd="sng">
            <a:solidFill>
              <a:srgbClr val="8E7CC3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67" name="Google Shape;267;p34"/>
          <p:cNvSpPr txBox="1"/>
          <p:nvPr/>
        </p:nvSpPr>
        <p:spPr>
          <a:xfrm>
            <a:off x="4510275" y="3724385"/>
            <a:ext cx="3120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Average"/>
                <a:ea typeface="Average"/>
                <a:cs typeface="Average"/>
                <a:sym typeface="Average"/>
              </a:rPr>
              <a:t>Recursively sort each side</a:t>
            </a:r>
            <a:endParaRPr b="1">
              <a:solidFill>
                <a:srgbClr val="98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6769200" y="4209025"/>
            <a:ext cx="1682100" cy="646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3375350" y="4218375"/>
            <a:ext cx="2218200" cy="646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345810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1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397078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448346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996140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7350851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7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7863531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8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6853895" y="43059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6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954342" y="4209025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L</a:t>
            </a:r>
            <a:endParaRPr sz="30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8451300" y="4218375"/>
            <a:ext cx="47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8E7CC3"/>
                </a:solidFill>
                <a:latin typeface="Assistant"/>
                <a:ea typeface="Assistant"/>
                <a:cs typeface="Assistant"/>
                <a:sym typeface="Assistant"/>
              </a:rPr>
              <a:t>R</a:t>
            </a:r>
            <a:endParaRPr sz="3000" b="1">
              <a:solidFill>
                <a:srgbClr val="8E7CC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5925024" y="4132775"/>
            <a:ext cx="512700" cy="471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0" name="Google Shape;280;p34"/>
          <p:cNvSpPr/>
          <p:nvPr/>
        </p:nvSpPr>
        <p:spPr>
          <a:xfrm rot="-5400000">
            <a:off x="6056575" y="4640375"/>
            <a:ext cx="249600" cy="177000"/>
          </a:xfrm>
          <a:prstGeom prst="chevron">
            <a:avLst>
              <a:gd name="adj" fmla="val 70494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verage"/>
                <a:ea typeface="Average"/>
                <a:cs typeface="Average"/>
                <a:sym typeface="Average"/>
              </a:rPr>
              <a:t>Quick Sort: </a:t>
            </a:r>
            <a:r>
              <a:rPr lang="en" sz="36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Pseudo Code</a:t>
            </a:r>
            <a:endParaRPr sz="3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1521075" y="1292875"/>
            <a:ext cx="5698200" cy="3150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5143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(A):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if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len(A) &lt;= 1: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 sz="19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endParaRPr sz="1900">
              <a:solidFill>
                <a:schemeClr val="accent5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pivot = random.choice(A) 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PARTITION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 A into: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L (less than pivot) and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	R (greater than pivot)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Replace A with [L, pivot, R]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(L)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Inconsolata"/>
                <a:ea typeface="Inconsolata"/>
                <a:cs typeface="Inconsolata"/>
                <a:sym typeface="Inconsolata"/>
              </a:rPr>
              <a:t>QUICKSORT</a:t>
            </a:r>
            <a:r>
              <a:rPr lang="en" sz="1900">
                <a:latin typeface="Inconsolata"/>
                <a:ea typeface="Inconsolata"/>
                <a:cs typeface="Inconsolata"/>
                <a:sym typeface="Inconsolata"/>
              </a:rPr>
              <a:t>(R)</a:t>
            </a:r>
            <a:endParaRPr sz="19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3394</Words>
  <PresentationFormat>On-screen Show (16:9)</PresentationFormat>
  <Paragraphs>1218</Paragraphs>
  <Slides>61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Average</vt:lpstr>
      <vt:lpstr>Lato Light</vt:lpstr>
      <vt:lpstr>Assistant</vt:lpstr>
      <vt:lpstr>Inconsolata</vt:lpstr>
      <vt:lpstr>Comfortaa</vt:lpstr>
      <vt:lpstr>Assistant ExtraLight</vt:lpstr>
      <vt:lpstr>Simple Light</vt:lpstr>
      <vt:lpstr>Simple Light</vt:lpstr>
      <vt:lpstr>QuickSort: The Algorithm </vt:lpstr>
      <vt:lpstr>Quick Sort Overview</vt:lpstr>
      <vt:lpstr>Quick Sort Overview</vt:lpstr>
      <vt:lpstr>Quick Sort: The Idea</vt:lpstr>
      <vt:lpstr>Quick Sort: The Idea</vt:lpstr>
      <vt:lpstr>Quick Sort: The Idea</vt:lpstr>
      <vt:lpstr>Quick Sort: The Idea</vt:lpstr>
      <vt:lpstr>Quick Sort: The Idea</vt:lpstr>
      <vt:lpstr>Quick Sort: Pseudo Code</vt:lpstr>
      <vt:lpstr>Recurrence Relation</vt:lpstr>
      <vt:lpstr>Ideal Run Time?</vt:lpstr>
      <vt:lpstr>Ideal Run Time?</vt:lpstr>
      <vt:lpstr>Worst-Case Run Time</vt:lpstr>
      <vt:lpstr>Worst-Case Run Time</vt:lpstr>
      <vt:lpstr>Worst-Case Run Time</vt:lpstr>
      <vt:lpstr>Expected Run time = O(n log n)</vt:lpstr>
      <vt:lpstr>Expected Run time =O(n log n)</vt:lpstr>
      <vt:lpstr>An Aside: why is E[|L|] = (n-1)/2?</vt:lpstr>
      <vt:lpstr>Expected Run time = O(n log n)</vt:lpstr>
      <vt:lpstr>Expected Run time = O(n log n)</vt:lpstr>
      <vt:lpstr>Expected Run time =O(n log n)</vt:lpstr>
      <vt:lpstr>Slow Sort</vt:lpstr>
      <vt:lpstr>Slow Sort</vt:lpstr>
      <vt:lpstr>Slow Sort</vt:lpstr>
      <vt:lpstr>Slow Sort</vt:lpstr>
      <vt:lpstr>Expected Run time = O(n log n)</vt:lpstr>
      <vt:lpstr>Expected Run time = O(n log n)</vt:lpstr>
      <vt:lpstr>Expected Run time = O(n log n)</vt:lpstr>
      <vt:lpstr>Quick sort O(n log n) Expected Run Time </vt:lpstr>
      <vt:lpstr>How Many Comparisons?</vt:lpstr>
      <vt:lpstr>How Many Comparisons?</vt:lpstr>
      <vt:lpstr>How Many Comparisons?</vt:lpstr>
      <vt:lpstr>How Many Comparisons?</vt:lpstr>
      <vt:lpstr>How Many Comparisons?</vt:lpstr>
      <vt:lpstr>How Many Comparisons?</vt:lpstr>
      <vt:lpstr>How Many Comparisons?</vt:lpstr>
      <vt:lpstr>How Many Comparisons?</vt:lpstr>
      <vt:lpstr>Slide 38</vt:lpstr>
      <vt:lpstr>Slide 39</vt:lpstr>
      <vt:lpstr>How Many Comparisons?</vt:lpstr>
      <vt:lpstr>How Many Comparisons?</vt:lpstr>
      <vt:lpstr>How Many Comparisons?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QUICKSORT</vt:lpstr>
      <vt:lpstr>Implementing Quick Sort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  <vt:lpstr>An Example In-Place Partition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QuickSort: The Algorithm</dc:title>
  <dc:creator>Gaurav</dc:creator>
  <cp:lastModifiedBy>Gaurav</cp:lastModifiedBy>
  <cp:revision>1</cp:revision>
  <dcterms:modified xsi:type="dcterms:W3CDTF">2022-09-01T17:04:07Z</dcterms:modified>
</cp:coreProperties>
</file>