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slideMasters/slideMaster1.xml" ContentType="application/vnd.openxmlformats-officedocument.presentationml.slideMaster+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6.xml" ContentType="application/vnd.openxmlformats-officedocument.presentationml.notesSlide+xml"/>
  <Override PartName="/ppt/notesSlides/notesSlide18.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7.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9.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theme/themeOverride1.xml" ContentType="application/vnd.openxmlformats-officedocument.themeOverride+xml"/>
  <Override PartName="/ppt/handoutMasters/handoutMaster1.xml" ContentType="application/vnd.openxmlformats-officedocument.presentationml.handout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5"/>
  </p:notesMasterIdLst>
  <p:handoutMasterIdLst>
    <p:handoutMasterId r:id="rId26"/>
  </p:handoutMasterIdLst>
  <p:sldIdLst>
    <p:sldId id="1192" r:id="rId2"/>
    <p:sldId id="1299" r:id="rId3"/>
    <p:sldId id="1300" r:id="rId4"/>
    <p:sldId id="1742" r:id="rId5"/>
    <p:sldId id="1743" r:id="rId6"/>
    <p:sldId id="1745" r:id="rId7"/>
    <p:sldId id="1746" r:id="rId8"/>
    <p:sldId id="1748" r:id="rId9"/>
    <p:sldId id="1749" r:id="rId10"/>
    <p:sldId id="1750" r:id="rId11"/>
    <p:sldId id="1751" r:id="rId12"/>
    <p:sldId id="1752" r:id="rId13"/>
    <p:sldId id="1758" r:id="rId14"/>
    <p:sldId id="1753" r:id="rId15"/>
    <p:sldId id="1754" r:id="rId16"/>
    <p:sldId id="1764" r:id="rId17"/>
    <p:sldId id="1759" r:id="rId18"/>
    <p:sldId id="1755" r:id="rId19"/>
    <p:sldId id="1756" r:id="rId20"/>
    <p:sldId id="1763" r:id="rId21"/>
    <p:sldId id="1551" r:id="rId22"/>
    <p:sldId id="1757" r:id="rId23"/>
    <p:sldId id="1762" r:id="rId24"/>
  </p:sldIdLst>
  <p:sldSz cx="9144000" cy="6858000" type="screen4x3"/>
  <p:notesSz cx="70104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521415D9-36F7-43E2-AB2F-B90AF26B5E84}">
      <p14:sectionLst xmlns:p14="http://schemas.microsoft.com/office/powerpoint/2010/main">
        <p14:section name="Intro" id="{D6A390BC-D6F3-447A-902A-33ABBDDF25A9}">
          <p14:sldIdLst>
            <p14:sldId id="1192"/>
            <p14:sldId id="1299"/>
          </p14:sldIdLst>
        </p14:section>
        <p14:section name="Fundamentals" id="{ACC20B26-3465-405A-965C-D8815D25B835}">
          <p14:sldIdLst>
            <p14:sldId id="1300"/>
            <p14:sldId id="1742"/>
            <p14:sldId id="1743"/>
            <p14:sldId id="1745"/>
            <p14:sldId id="1746"/>
            <p14:sldId id="1748"/>
            <p14:sldId id="1749"/>
          </p14:sldIdLst>
        </p14:section>
        <p14:section name="Implement" id="{F9D85358-2960-4B79-A22F-1FCF5CD9D0E0}">
          <p14:sldIdLst>
            <p14:sldId id="1750"/>
            <p14:sldId id="1751"/>
            <p14:sldId id="1752"/>
            <p14:sldId id="1758"/>
            <p14:sldId id="1753"/>
            <p14:sldId id="1754"/>
            <p14:sldId id="1764"/>
            <p14:sldId id="1759"/>
            <p14:sldId id="1755"/>
            <p14:sldId id="1756"/>
            <p14:sldId id="1763"/>
          </p14:sldIdLst>
        </p14:section>
        <p14:section name="Review" id="{CC4B91BE-7D89-4EA0-959C-BF804C00BFBF}">
          <p14:sldIdLst>
            <p14:sldId id="1551"/>
            <p14:sldId id="1757"/>
            <p14:sldId id="17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996633"/>
    <a:srgbClr val="0033CC"/>
    <a:srgbClr val="FF0000"/>
    <a:srgbClr val="FFFF00"/>
    <a:srgbClr val="CCFFCC"/>
    <a:srgbClr val="3366FF"/>
    <a:srgbClr val="CC00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3" autoAdjust="0"/>
    <p:restoredTop sz="71771" autoAdjust="0"/>
  </p:normalViewPr>
  <p:slideViewPr>
    <p:cSldViewPr snapToGrid="0">
      <p:cViewPr>
        <p:scale>
          <a:sx n="75" d="100"/>
          <a:sy n="75" d="100"/>
        </p:scale>
        <p:origin x="-2610" y="-180"/>
      </p:cViewPr>
      <p:guideLst>
        <p:guide orient="horz"/>
        <p:guide/>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4" d="100"/>
          <a:sy n="84" d="100"/>
        </p:scale>
        <p:origin x="-3768" y="-84"/>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73513" y="0"/>
            <a:ext cx="3036887"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73513" y="8831263"/>
            <a:ext cx="3036887"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AB8C769F-E379-410E-A04A-D732B7FA23D6}" type="slidenum">
              <a:rPr lang="en-US" altLang="en-US"/>
              <a:pPr>
                <a:defRPr/>
              </a:pPr>
              <a:t>‹#›</a:t>
            </a:fld>
            <a:endParaRPr lang="en-US" altLang="en-US" dirty="0"/>
          </a:p>
        </p:txBody>
      </p:sp>
    </p:spTree>
    <p:extLst>
      <p:ext uri="{BB962C8B-B14F-4D97-AF65-F5344CB8AC3E}">
        <p14:creationId xmlns:p14="http://schemas.microsoft.com/office/powerpoint/2010/main" val="760517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Overhead"/>
          <p:cNvSpPr>
            <a:spLocks noGrp="1" noRot="1" noChangeAspect="1" noChangeArrowheads="1" noTextEdit="1"/>
          </p:cNvSpPr>
          <p:nvPr>
            <p:ph type="sldImg" idx="2"/>
          </p:nvPr>
        </p:nvSpPr>
        <p:spPr bwMode="auto">
          <a:xfrm>
            <a:off x="793750"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15925" y="4899025"/>
            <a:ext cx="620236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63550" y="8905875"/>
            <a:ext cx="608488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Modes - </a:t>
            </a:r>
            <a:fld id="{4D68299F-0A2E-487E-8F68-2484C1AFC6D4}"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708025" y="320675"/>
            <a:ext cx="5602288"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5606" name="ModuleNumber" hidden="1"/>
          <p:cNvSpPr>
            <a:spLocks noChangeArrowheads="1"/>
          </p:cNvSpPr>
          <p:nvPr/>
        </p:nvSpPr>
        <p:spPr bwMode="auto">
          <a:xfrm>
            <a:off x="4249738" y="320675"/>
            <a:ext cx="260826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7E8E0248-5D2C-455C-990A-5242802688EF}"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25607" name="Line 18"/>
          <p:cNvSpPr>
            <a:spLocks noChangeShapeType="1"/>
          </p:cNvSpPr>
          <p:nvPr/>
        </p:nvSpPr>
        <p:spPr bwMode="auto">
          <a:xfrm>
            <a:off x="415925" y="8905875"/>
            <a:ext cx="620236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54769793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CA982DA-6D95-4CE9-BDB3-90229F049790}"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266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6628" name="Rectangle 2"/>
          <p:cNvSpPr>
            <a:spLocks noGrp="1" noRot="1" noChangeAspect="1" noChangeArrowheads="1" noTextEdit="1"/>
          </p:cNvSpPr>
          <p:nvPr>
            <p:ph type="sldImg"/>
          </p:nvPr>
        </p:nvSpPr>
        <p:spPr>
          <a:xfrm>
            <a:off x="792163" y="630238"/>
            <a:ext cx="5430837" cy="4073525"/>
          </a:xfrm>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0B8E138-9D7C-4CDB-8A92-459D691A4D9A}"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68151E1B-F622-4DA1-94A1-1BAB03D7B118}"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8A50426B-BC83-41CA-BAFE-4BD27C718CF7}"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Except for the mode of "default", mode values are not case-sensitive. Guidewire recommends that mode values use the same casing as the values to be passed to the reference tag, however.</a:t>
            </a:r>
          </a:p>
          <a:p>
            <a:pPr eaLnBrk="1" hangingPunct="1"/>
            <a:r>
              <a:rPr lang="en-US" smtClean="0"/>
              <a:t>If a PCF has more than one mode, then each mode should be listed in the mode property as a pipe-delimited list (such as "ABPerson|ABPolicyPerson").</a:t>
            </a:r>
          </a:p>
          <a:p>
            <a:pPr eaLnBrk="1" hangingPunct="1"/>
            <a:r>
              <a:rPr lang="en-US" smtClean="0"/>
              <a:t>Every mode must uniquely belong to one and only one PCF in the set. If a mode is listed with two or more PCFs, there will be a runtime error when that mode is referenced because the application will be unable to determine which PCF to use.</a:t>
            </a:r>
          </a:p>
          <a:p>
            <a:pPr eaLnBrk="1" hangingPunct="1"/>
            <a:r>
              <a:rPr lang="en-US" smtClean="0"/>
              <a:t>After you have created a modal PCF, you cannot modify the mode through the mode property of the PCF. This is because the file name includes the mode or modes, and the two values must remain in sync. If you need to change the mode of a modal PCF (for example, to add an additional mode to it), right-click the PCF in the resources tree and select "Change mode". This allows you change the mode, which is then reflected in both the mode property and the file name.</a:t>
            </a:r>
          </a:p>
          <a:p>
            <a:pPr eaLnBrk="1" hangingPunct="1"/>
            <a:endParaRPr lang="en-US" smtClean="0"/>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A61E6377-626C-4330-BDE3-8CDEA1BC2FC0}"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slide example, the first modal PCF has only a single mode, ABPerson. It will be used in any circumstance where the mode value is "ABPerson", but it will not be used if the mode value is "</a:t>
            </a:r>
            <a:r>
              <a:rPr lang="en-US" dirty="0" err="1" smtClean="0"/>
              <a:t>ABAttorney</a:t>
            </a:r>
            <a:r>
              <a:rPr lang="en-US" dirty="0" smtClean="0"/>
              <a:t>" or "</a:t>
            </a:r>
            <a:r>
              <a:rPr lang="en-US" dirty="0" err="1" smtClean="0"/>
              <a:t>ABDoctor</a:t>
            </a:r>
            <a:r>
              <a:rPr lang="en-US" dirty="0" smtClean="0"/>
              <a:t>", even though they are subtypes of ABPerson. </a:t>
            </a:r>
            <a:br>
              <a:rPr lang="en-US" dirty="0" smtClean="0"/>
            </a:br>
            <a:r>
              <a:rPr lang="en-US" dirty="0" smtClean="0"/>
              <a:t/>
            </a:r>
            <a:br>
              <a:rPr lang="en-US" dirty="0" smtClean="0"/>
            </a:br>
            <a:r>
              <a:rPr lang="en-US" dirty="0" smtClean="0"/>
              <a:t>The second modal PCF has three modes, ABPerson, </a:t>
            </a:r>
            <a:r>
              <a:rPr lang="en-US" dirty="0" err="1" smtClean="0"/>
              <a:t>ABDoctor</a:t>
            </a:r>
            <a:r>
              <a:rPr lang="en-US" dirty="0" smtClean="0"/>
              <a:t>, and </a:t>
            </a:r>
            <a:r>
              <a:rPr lang="en-US" dirty="0" err="1" smtClean="0"/>
              <a:t>ABAttorney</a:t>
            </a:r>
            <a:r>
              <a:rPr lang="en-US" dirty="0" smtClean="0"/>
              <a:t>. This modal PCF will be used for any ABPerson object, whether it is ABPerson or one of its subtypes.</a:t>
            </a:r>
          </a:p>
          <a:p>
            <a:pPr eaLnBrk="1" hangingPunct="1"/>
            <a:endParaRPr lang="en-US" dirty="0" smtClean="0"/>
          </a:p>
          <a:p>
            <a:pPr eaLnBrk="1" hangingPunct="1"/>
            <a:r>
              <a:rPr lang="en-US" dirty="0" smtClean="0"/>
              <a:t>In the base application, there is actually an </a:t>
            </a:r>
            <a:r>
              <a:rPr lang="en-US" dirty="0" err="1" smtClean="0"/>
              <a:t>ABPersonVendor</a:t>
            </a:r>
            <a:r>
              <a:rPr lang="en-US" dirty="0" smtClean="0"/>
              <a:t> subtype in between the ABPerson level and the </a:t>
            </a:r>
            <a:r>
              <a:rPr lang="en-US" dirty="0" err="1" smtClean="0"/>
              <a:t>ABAttorney</a:t>
            </a:r>
            <a:r>
              <a:rPr lang="en-US" dirty="0" smtClean="0"/>
              <a:t> or </a:t>
            </a:r>
            <a:r>
              <a:rPr lang="en-US" dirty="0" err="1" smtClean="0"/>
              <a:t>ABDoctor</a:t>
            </a:r>
            <a:r>
              <a:rPr lang="en-US" dirty="0" smtClean="0"/>
              <a:t> level.</a:t>
            </a:r>
            <a:r>
              <a:rPr lang="en-US" baseline="0" dirty="0" smtClean="0"/>
              <a:t> Because </a:t>
            </a:r>
            <a:r>
              <a:rPr lang="en-US" baseline="0" dirty="0" err="1" smtClean="0"/>
              <a:t>ABPersonVendor</a:t>
            </a:r>
            <a:r>
              <a:rPr lang="en-US" baseline="0" dirty="0" smtClean="0"/>
              <a:t> is not specified, the modal PCF will not be displayed.</a:t>
            </a:r>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F2AA79A-3196-4EF2-AAE0-05C1357067E4}"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 PCF has multiple modes, it is listed as "&lt;ID&gt;.&lt;mode1&gt;|&lt;mode2&gt;...".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0B7A985D-0D6A-48FE-8E40-200F1C981768}"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Aside from the shared IDs, modes, and required variables, there is no configuration difference between a modal PCF and a non-modal PCF.</a:t>
            </a:r>
          </a:p>
          <a:p>
            <a:pPr eaLnBrk="1" hangingPunct="1"/>
            <a:endParaRPr lang="en-US" dirty="0" smtClean="0"/>
          </a:p>
          <a:p>
            <a:pPr eaLnBrk="1" hangingPunct="1"/>
            <a:r>
              <a:rPr lang="en-US" dirty="0" smtClean="0"/>
              <a:t>In order for the default widget to be used by default, the mode must be "default" in lower case. If it is not specified this way, then Guidewire treats the modal widget set as if it has no default widget . If the application encounters an unknown mode (and cannot find the default PCF because of a case-mismatch), then the user will see an error similar to this:</a:t>
            </a:r>
          </a:p>
          <a:p>
            <a:pPr lvl="1" eaLnBrk="1" hangingPunct="1">
              <a:buFontTx/>
              <a:buNone/>
            </a:pPr>
            <a:r>
              <a:rPr lang="en-US" dirty="0" err="1" smtClean="0"/>
              <a:t>GWConfigurationException</a:t>
            </a:r>
            <a:r>
              <a:rPr lang="en-US" dirty="0" smtClean="0"/>
              <a:t>: &lt;CONTAINER&gt;/(</a:t>
            </a:r>
            <a:r>
              <a:rPr lang="en-US" dirty="0" err="1" smtClean="0"/>
              <a:t>InputColumnWidget</a:t>
            </a:r>
            <a:r>
              <a:rPr lang="en-US" dirty="0" smtClean="0"/>
              <a:t>)/(</a:t>
            </a:r>
            <a:r>
              <a:rPr lang="en-US" dirty="0" err="1" smtClean="0"/>
              <a:t>InputSetRefWidget</a:t>
            </a:r>
            <a:r>
              <a:rPr lang="en-US" dirty="0" smtClean="0"/>
              <a:t>) is looking for a non-existent widget with id="..." and mode="...". </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smtClean="0"/>
              <a:t>	Modes - </a:t>
            </a:r>
            <a:fld id="{4D68299F-0A2E-487E-8F68-2484C1AFC6D4}" type="slidenum">
              <a:rPr lang="en-US" altLang="en-US" smtClean="0"/>
              <a:pPr>
                <a:defRPr/>
              </a:pPr>
              <a:t>16</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351568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If you need to change a </a:t>
            </a:r>
            <a:r>
              <a:rPr lang="en-US" dirty="0" err="1" smtClean="0"/>
              <a:t>PCF's</a:t>
            </a:r>
            <a:r>
              <a:rPr lang="en-US" dirty="0" smtClean="0"/>
              <a:t> mode (for example, to add an additional mode to it), right-click the file name in the resources tree and select "Change PCF mode…".</a:t>
            </a:r>
          </a:p>
          <a:p>
            <a:endParaRPr lang="en-US" dirty="0" smtClean="0"/>
          </a:p>
          <a:p>
            <a:r>
              <a:rPr lang="en-US" dirty="0" smtClean="0"/>
              <a:t>This </a:t>
            </a:r>
            <a:r>
              <a:rPr lang="en-US" dirty="0" smtClean="0"/>
              <a:t>is not an issue for PCFs created by customers because those files exist only in the configuration directory. There is no need to keep these file names fixed.</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6E9BCD79-3393-49BC-8FD3-12CD6B5292CC}"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419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27456623-0B3C-4592-BBE3-BE953203F800}"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value to pass for mode is usually a field of one of the base objects available to the parent container.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1890834F-0EBD-468C-BE9E-8FF753818A28}"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you open a file with a modal reference, Studio displays the embedded modal PCF for the first mode when listed alphabetically.</a:t>
            </a:r>
          </a:p>
          <a:p>
            <a:pPr eaLnBrk="1" hangingPunct="1"/>
            <a:r>
              <a:rPr lang="en-US" dirty="0" smtClean="0"/>
              <a:t>Double-clicking the dark-blue area opens the currently selected modal widget.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3A7D58E3-AF56-4E2E-B6BA-1FBA98616C55}"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276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eaLnBrk="1" fontAlgn="auto" hangingPunct="1">
              <a:spcBef>
                <a:spcPts val="0"/>
              </a:spcBef>
              <a:spcAft>
                <a:spcPts val="0"/>
              </a:spcAf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dirty="0">
                <a:latin typeface="Arial" pitchFamily="34" charset="0"/>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8AB2B1A4-66D8-4902-A8E4-9EF9A3E22667}"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xfrm>
            <a:off x="7921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D0AC197E-4EFE-4752-8C5B-8EE6EB73EDB7}"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xfrm>
            <a:off x="788988" y="574675"/>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Possible answers: Different types of contacts (individual vs. business); different lines of business (auto vs. property).</a:t>
            </a:r>
          </a:p>
          <a:p>
            <a:pPr marL="209550" indent="-209550" eaLnBrk="1" hangingPunct="1"/>
            <a:r>
              <a:rPr lang="en-US" dirty="0" smtClean="0"/>
              <a:t>2)All of the files must have the same required variables (identical in number, order, and type), as well as the same ID.</a:t>
            </a:r>
          </a:p>
          <a:p>
            <a:pPr marL="209550" indent="-209550" eaLnBrk="1" hangingPunct="1"/>
            <a:r>
              <a:rPr lang="en-US" dirty="0" smtClean="0"/>
              <a:t>3) Yes.</a:t>
            </a:r>
          </a:p>
          <a:p>
            <a:pPr marL="209550" indent="-209550" eaLnBrk="1" hangingPunct="1"/>
            <a:r>
              <a:rPr lang="en-US" dirty="0" smtClean="0"/>
              <a:t>4) No. If the same mode is used in multiple PCFs in the same set, then the application cannot determine which file to use and a runtime error occurs.</a:t>
            </a:r>
          </a:p>
          <a:p>
            <a:pPr marL="209550" indent="-209550" eaLnBrk="1" hangingPunct="1"/>
            <a:r>
              <a:rPr lang="en-US" dirty="0" smtClean="0"/>
              <a:t>5) If a PCF with a mode of "default" exists, then that default is used. Otherwise, a runtime error occurs.</a:t>
            </a:r>
          </a:p>
          <a:p>
            <a:pPr marL="209550" indent="-209550" eaLnBrk="1" hangingPunct="1"/>
            <a:endParaRPr lang="en-US" b="1"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tabLst>
                <a:tab pos="2741613" algn="ctr"/>
              </a:tabLst>
              <a:defRPr sz="2000" b="1">
                <a:solidFill>
                  <a:srgbClr val="FF0000"/>
                </a:solidFill>
                <a:latin typeface="Arial" charset="0"/>
              </a:defRPr>
            </a:lvl1pPr>
            <a:lvl2pPr marL="742950" indent="-285750" defTabSz="930275" eaLnBrk="0" hangingPunct="0">
              <a:tabLst>
                <a:tab pos="2741613" algn="ctr"/>
              </a:tabLst>
              <a:defRPr sz="2000" b="1">
                <a:solidFill>
                  <a:srgbClr val="FF0000"/>
                </a:solidFill>
                <a:latin typeface="Arial" charset="0"/>
              </a:defRPr>
            </a:lvl2pPr>
            <a:lvl3pPr marL="1143000" indent="-228600" defTabSz="930275" eaLnBrk="0" hangingPunct="0">
              <a:tabLst>
                <a:tab pos="2741613" algn="ctr"/>
              </a:tabLst>
              <a:defRPr sz="2000" b="1">
                <a:solidFill>
                  <a:srgbClr val="FF0000"/>
                </a:solidFill>
                <a:latin typeface="Arial" charset="0"/>
              </a:defRPr>
            </a:lvl3pPr>
            <a:lvl4pPr marL="1600200" indent="-228600" defTabSz="930275" eaLnBrk="0" hangingPunct="0">
              <a:tabLst>
                <a:tab pos="2741613" algn="ctr"/>
              </a:tabLst>
              <a:defRPr sz="2000" b="1">
                <a:solidFill>
                  <a:srgbClr val="FF0000"/>
                </a:solidFill>
                <a:latin typeface="Arial" charset="0"/>
              </a:defRPr>
            </a:lvl4pPr>
            <a:lvl5pPr marL="2057400" indent="-228600" defTabSz="930275" eaLnBrk="0" hangingPunct="0">
              <a:tabLst>
                <a:tab pos="2741613" algn="ctr"/>
              </a:tabLst>
              <a:defRPr sz="2000" b="1">
                <a:solidFill>
                  <a:srgbClr val="FF0000"/>
                </a:solidFill>
                <a:latin typeface="Arial" charset="0"/>
              </a:defRPr>
            </a:lvl5pPr>
            <a:lvl6pPr marL="25146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6pPr>
            <a:lvl7pPr marL="29718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7pPr>
            <a:lvl8pPr marL="34290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8pPr>
            <a:lvl9pPr marL="38862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A5F8C05F-4D35-4BCE-94E6-F9C806462D26}"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tabLst>
                <a:tab pos="5589588" algn="r"/>
              </a:tabLst>
              <a:defRPr sz="2000" b="1">
                <a:solidFill>
                  <a:srgbClr val="FF0000"/>
                </a:solidFill>
                <a:latin typeface="Arial" charset="0"/>
              </a:defRPr>
            </a:lvl1pPr>
            <a:lvl2pPr marL="742950" indent="-285750" defTabSz="941388" eaLnBrk="0" hangingPunct="0">
              <a:tabLst>
                <a:tab pos="5589588" algn="r"/>
              </a:tabLst>
              <a:defRPr sz="2000" b="1">
                <a:solidFill>
                  <a:srgbClr val="FF0000"/>
                </a:solidFill>
                <a:latin typeface="Arial" charset="0"/>
              </a:defRPr>
            </a:lvl2pPr>
            <a:lvl3pPr marL="1143000" indent="-228600" defTabSz="941388" eaLnBrk="0" hangingPunct="0">
              <a:tabLst>
                <a:tab pos="5589588" algn="r"/>
              </a:tabLst>
              <a:defRPr sz="2000" b="1">
                <a:solidFill>
                  <a:srgbClr val="FF0000"/>
                </a:solidFill>
                <a:latin typeface="Arial" charset="0"/>
              </a:defRPr>
            </a:lvl3pPr>
            <a:lvl4pPr marL="1600200" indent="-228600" defTabSz="941388" eaLnBrk="0" hangingPunct="0">
              <a:tabLst>
                <a:tab pos="5589588" algn="r"/>
              </a:tabLst>
              <a:defRPr sz="2000" b="1">
                <a:solidFill>
                  <a:srgbClr val="FF0000"/>
                </a:solidFill>
                <a:latin typeface="Arial" charset="0"/>
              </a:defRPr>
            </a:lvl4pPr>
            <a:lvl5pPr marL="2057400" indent="-228600" defTabSz="941388" eaLnBrk="0" hangingPunct="0">
              <a:tabLst>
                <a:tab pos="5589588" algn="r"/>
              </a:tabLst>
              <a:defRPr sz="2000" b="1">
                <a:solidFill>
                  <a:srgbClr val="FF0000"/>
                </a:solidFill>
                <a:latin typeface="Arial" charset="0"/>
              </a:defRPr>
            </a:lvl5pPr>
            <a:lvl6pPr marL="25146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6pPr>
            <a:lvl7pPr marL="29718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7pPr>
            <a:lvl8pPr marL="34290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8pPr>
            <a:lvl9pPr marL="38862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794429B6-B64B-4801-8493-946A432B2D8F}"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9F471D9A-CCF3-410B-AA00-EAFFE0B22D92}"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60DF8A5A-F070-4381-94CE-9E401BB9B89B}"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For user interfaces that need different structures, you could include all the possible structures in a single PCF file. </a:t>
            </a:r>
            <a:r>
              <a:rPr lang="en-US" dirty="0" smtClean="0"/>
              <a:t>Including all the possible variants in a single PCF file</a:t>
            </a:r>
            <a:r>
              <a:rPr lang="en-US" baseline="0" dirty="0" smtClean="0"/>
              <a:t> adds to the complexity of the PCF and eliminates the possibility of reusable containers.  In addition, much of the conditional logic becomes overly repetitive. Developers of applications prefer working with smaller components: they are easy to create, debug, modify, and maintain. </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D87131E0-28EC-4299-BB58-D0FDC57C2511}"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a single PCF cannot easily accommodate a variety of business cases, it is often easier to create a set of PCFs, one for each use case. Each version needs a value to identify the use case it is designed for. When the PCF is called, it is called by both its name and its "use case". Modes exist in the PCF architecture to implement this "use case" versioning.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7AE1ED6B-02B9-4D62-91DA-11A562E2338E}"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is </a:t>
            </a:r>
            <a:r>
              <a:rPr lang="en-US" dirty="0" smtClean="0"/>
              <a:t>no requirement for modal PCFs to come in sets. </a:t>
            </a:r>
            <a:r>
              <a:rPr lang="en-US" dirty="0" smtClean="0"/>
              <a:t>It is possible</a:t>
            </a:r>
            <a:r>
              <a:rPr lang="en-US" baseline="0" dirty="0" smtClean="0"/>
              <a:t> to create </a:t>
            </a:r>
            <a:r>
              <a:rPr lang="en-US" dirty="0" smtClean="0"/>
              <a:t>a </a:t>
            </a:r>
            <a:r>
              <a:rPr lang="en-US" dirty="0" smtClean="0"/>
              <a:t>single PCF with a mode that had no counterparts. This sort of PCF would behave in exactly the same way as a PCF that didn't use modes, which would mean there was no benefit to having made the PCF modal. Therefore, in practice, modal PCFs always come in </a:t>
            </a:r>
            <a:r>
              <a:rPr lang="en-US" dirty="0" smtClean="0"/>
              <a:t>sets of PCFs.</a:t>
            </a:r>
          </a:p>
          <a:p>
            <a:pPr eaLnBrk="1" hangingPunct="1"/>
            <a:endParaRPr lang="en-US" dirty="0" smtClean="0"/>
          </a:p>
          <a:p>
            <a:pPr eaLnBrk="1" hangingPunct="1"/>
            <a:r>
              <a:rPr lang="en-US" dirty="0" smtClean="0"/>
              <a:t>A modal PCF can have multiple modes. In the slide example, the first </a:t>
            </a:r>
            <a:r>
              <a:rPr lang="en-US" dirty="0" err="1" smtClean="0"/>
              <a:t>SubtypeInfoInputSet</a:t>
            </a:r>
            <a:r>
              <a:rPr lang="en-US" dirty="0" smtClean="0"/>
              <a:t> is used for contacts of subtype ABPerson or </a:t>
            </a:r>
            <a:r>
              <a:rPr lang="en-US" dirty="0" err="1" smtClean="0"/>
              <a:t>ABPolicyPerson</a:t>
            </a:r>
            <a:r>
              <a:rPr lang="en-US" dirty="0"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5E6B0753-BAB1-47FA-83E0-F353B184C7EA}"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slide example, the default PCF is blank. If a </a:t>
            </a:r>
            <a:r>
              <a:rPr lang="en-US" dirty="0" err="1" smtClean="0"/>
              <a:t>SubtypeInfoInputSet</a:t>
            </a:r>
            <a:r>
              <a:rPr lang="en-US" dirty="0" smtClean="0"/>
              <a:t> is referenced but the mode it references cannot be found (such as, for example, a reference to </a:t>
            </a:r>
            <a:r>
              <a:rPr lang="en-US" dirty="0" err="1" smtClean="0"/>
              <a:t>SubtypeInfoInputSet</a:t>
            </a:r>
            <a:r>
              <a:rPr lang="en-US" dirty="0" smtClean="0"/>
              <a:t> with the mode </a:t>
            </a:r>
            <a:r>
              <a:rPr lang="en-US" dirty="0" err="1" smtClean="0"/>
              <a:t>ABPropertyInspector</a:t>
            </a:r>
            <a:r>
              <a:rPr lang="en-US" dirty="0" smtClean="0"/>
              <a:t>), then the default PCF is used.</a:t>
            </a:r>
          </a:p>
          <a:p>
            <a:pPr eaLnBrk="1" hangingPunct="1"/>
            <a:endParaRPr lang="en-US" dirty="0" smtClean="0"/>
          </a:p>
          <a:p>
            <a:pPr eaLnBrk="1" hangingPunct="1"/>
            <a:r>
              <a:rPr lang="en-US" dirty="0" smtClean="0"/>
              <a:t>In some situations, the "default" mode is assigned to a PCF that has other non-default modes. For example, since all person contacts are either of type ABPerson or one of its children, it would be possible to have assigned ABPerson, </a:t>
            </a:r>
            <a:r>
              <a:rPr lang="en-US" dirty="0" err="1" smtClean="0"/>
              <a:t>ABPolicyPerson</a:t>
            </a:r>
            <a:r>
              <a:rPr lang="en-US" dirty="0" smtClean="0"/>
              <a:t>, and default to the first </a:t>
            </a:r>
            <a:r>
              <a:rPr lang="en-US" dirty="0" err="1" smtClean="0"/>
              <a:t>SubtypeInfoInputSet</a:t>
            </a:r>
            <a:r>
              <a:rPr lang="en-US" dirty="0" smtClean="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6A14E38-517A-48F3-8F51-5479F5B1F10C}"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PolicyCenter, modes are also used to accommodate variations in policy transaction type (submission, change, renewal, cancelation, and so 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03227100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76796810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7930006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422117778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85695254"/>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8949875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1466113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0937213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08062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5443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6479246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1460851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604021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pPr>
            <a:fld id="{F988D095-BD01-465C-AB41-585DC2CC1C20}" type="slidenum">
              <a:rPr lang="en-US" sz="120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pPr>
            <a:r>
              <a:rPr lang="en-US" sz="60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21"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2" r:id="rId12"/>
    <p:sldLayoutId id="2147483823" r:id="rId13"/>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Modes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February 10, </a:t>
            </a:r>
            <a:r>
              <a:rPr lang="en-US" dirty="0" smtClean="0"/>
              <a:t>2014</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Lesson outline</a:t>
            </a:r>
          </a:p>
        </p:txBody>
      </p:sp>
      <p:sp>
        <p:nvSpPr>
          <p:cNvPr id="13315"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Mode basics</a:t>
            </a:r>
          </a:p>
          <a:p>
            <a:pPr>
              <a:lnSpc>
                <a:spcPct val="150000"/>
              </a:lnSpc>
              <a:buFont typeface="Arial" charset="0"/>
              <a:buChar char="•"/>
            </a:pPr>
            <a:r>
              <a:rPr lang="en-US" sz="2800" dirty="0" smtClean="0"/>
              <a:t>Implement modal PCFs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Steps to implement modal PCFs</a:t>
            </a:r>
          </a:p>
        </p:txBody>
      </p:sp>
      <p:sp>
        <p:nvSpPr>
          <p:cNvPr id="14339"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Create modal PCF set</a:t>
            </a:r>
          </a:p>
          <a:p>
            <a:pPr marL="857250" lvl="1" indent="-457200">
              <a:buFont typeface="+mj-lt"/>
              <a:buAutoNum type="alphaLcParenR"/>
            </a:pPr>
            <a:r>
              <a:rPr lang="en-US" dirty="0" smtClean="0"/>
              <a:t>For each PCF, specify its mode(s)</a:t>
            </a:r>
          </a:p>
          <a:p>
            <a:pPr marL="857250" lvl="1" indent="-457200">
              <a:buFont typeface="+mj-lt"/>
              <a:buAutoNum type="alphaLcParenR"/>
            </a:pPr>
            <a:r>
              <a:rPr lang="en-US" dirty="0" smtClean="0"/>
              <a:t>Ensure there is one PCF with "default" mode</a:t>
            </a:r>
          </a:p>
          <a:p>
            <a:pPr marL="857250" lvl="1" indent="-457200">
              <a:buFont typeface="+mj-lt"/>
              <a:buAutoNum type="alphaLcParenR"/>
            </a:pPr>
            <a:r>
              <a:rPr lang="en-US" dirty="0" smtClean="0"/>
              <a:t>Ensure each PCF has identical required variables (in number, type, and order)</a:t>
            </a:r>
          </a:p>
          <a:p>
            <a:pPr marL="457200" indent="-457200">
              <a:buFont typeface="Wingdings 3" pitchFamily="18" charset="2"/>
              <a:buAutoNum type="arabicPeriod"/>
            </a:pPr>
            <a:r>
              <a:rPr lang="en-US" dirty="0" smtClean="0"/>
              <a:t>Create reference to modal PCF </a:t>
            </a:r>
            <a:r>
              <a:rPr lang="en-US" dirty="0" smtClean="0"/>
              <a:t>set</a:t>
            </a:r>
          </a:p>
          <a:p>
            <a:pPr marL="457200" indent="-457200">
              <a:buFont typeface="Wingdings 3" pitchFamily="18" charset="2"/>
              <a:buAutoNum type="arabicPeriod"/>
            </a:pPr>
            <a:r>
              <a:rPr lang="en-US" dirty="0" smtClean="0"/>
              <a:t>Deploy PCFs</a:t>
            </a:r>
            <a:endParaRPr lang="en-US" dirty="0"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Step 1a: Create modal PCF set</a:t>
            </a:r>
          </a:p>
        </p:txBody>
      </p:sp>
      <p:sp>
        <p:nvSpPr>
          <p:cNvPr id="15363" name="Rectangle 3"/>
          <p:cNvSpPr>
            <a:spLocks noGrp="1" noChangeArrowheads="1"/>
          </p:cNvSpPr>
          <p:nvPr>
            <p:ph idx="1"/>
          </p:nvPr>
        </p:nvSpPr>
        <p:spPr/>
        <p:txBody>
          <a:bodyPr/>
          <a:lstStyle/>
          <a:p>
            <a:pPr>
              <a:buFont typeface="Arial" charset="0"/>
              <a:buChar char="•"/>
            </a:pPr>
            <a:r>
              <a:rPr lang="en-US" dirty="0" smtClean="0"/>
              <a:t>Every PCF must have:</a:t>
            </a:r>
          </a:p>
          <a:p>
            <a:pPr lvl="1"/>
            <a:r>
              <a:rPr lang="en-US" dirty="0" smtClean="0"/>
              <a:t>Same ID</a:t>
            </a:r>
          </a:p>
          <a:p>
            <a:pPr lvl="1"/>
            <a:r>
              <a:rPr lang="en-US" dirty="0" smtClean="0"/>
              <a:t>Same number, type, and order of required variables</a:t>
            </a:r>
          </a:p>
          <a:p>
            <a:pPr lvl="1"/>
            <a:r>
              <a:rPr lang="en-US" dirty="0" smtClean="0"/>
              <a:t>One or more unique modes (runtime error occurs if referenced mode belongs to multiple PCFs in same set)</a:t>
            </a:r>
          </a:p>
        </p:txBody>
      </p:sp>
      <p:pic>
        <p:nvPicPr>
          <p:cNvPr id="15364" name="Picture 7" descr="C:\Users\DSENGU~1\AppData\Local\Temp\SNAGHTML17bc2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 y="3026289"/>
            <a:ext cx="5138737" cy="27987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9" descr="C:\Users\DSENGU~1\AppData\Local\Temp\SNAGHTML17c55f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275" y="3562351"/>
            <a:ext cx="4964113" cy="27019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
          <p:cNvSpPr/>
          <p:nvPr/>
        </p:nvSpPr>
        <p:spPr bwMode="auto">
          <a:xfrm>
            <a:off x="3941988" y="4550898"/>
            <a:ext cx="669181" cy="225084"/>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Hid 1"/>
          <p:cNvSpPr/>
          <p:nvPr/>
        </p:nvSpPr>
        <p:spPr bwMode="auto">
          <a:xfrm>
            <a:off x="6027739" y="2848017"/>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rec Hid 6"/>
          <p:cNvSpPr/>
          <p:nvPr/>
        </p:nvSpPr>
        <p:spPr bwMode="auto">
          <a:xfrm>
            <a:off x="2525712" y="5580760"/>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ec Hid 5"/>
          <p:cNvSpPr/>
          <p:nvPr/>
        </p:nvSpPr>
        <p:spPr bwMode="auto">
          <a:xfrm>
            <a:off x="3419872" y="5594311"/>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1" name="rec Hid 4"/>
          <p:cNvSpPr/>
          <p:nvPr/>
        </p:nvSpPr>
        <p:spPr bwMode="auto">
          <a:xfrm>
            <a:off x="7214394" y="5283974"/>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rec Hid 3"/>
          <p:cNvSpPr/>
          <p:nvPr/>
        </p:nvSpPr>
        <p:spPr bwMode="auto">
          <a:xfrm>
            <a:off x="4826794" y="5310354"/>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ec Hid 2"/>
          <p:cNvSpPr/>
          <p:nvPr/>
        </p:nvSpPr>
        <p:spPr bwMode="auto">
          <a:xfrm>
            <a:off x="1555750" y="5820836"/>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388" name="Rectangle 2"/>
          <p:cNvSpPr>
            <a:spLocks noGrp="1" noChangeArrowheads="1"/>
          </p:cNvSpPr>
          <p:nvPr>
            <p:ph type="title"/>
          </p:nvPr>
        </p:nvSpPr>
        <p:spPr/>
        <p:txBody>
          <a:bodyPr/>
          <a:lstStyle/>
          <a:p>
            <a:r>
              <a:rPr lang="en-US" smtClean="0"/>
              <a:t>Modes and subtypes</a:t>
            </a:r>
            <a:endParaRPr lang="en-US" dirty="0" smtClean="0"/>
          </a:p>
        </p:txBody>
      </p:sp>
      <p:sp>
        <p:nvSpPr>
          <p:cNvPr id="16389" name="Rectangle 3"/>
          <p:cNvSpPr>
            <a:spLocks noGrp="1" noChangeArrowheads="1"/>
          </p:cNvSpPr>
          <p:nvPr>
            <p:ph idx="1"/>
          </p:nvPr>
        </p:nvSpPr>
        <p:spPr/>
        <p:txBody>
          <a:bodyPr/>
          <a:lstStyle/>
          <a:p>
            <a:r>
              <a:rPr lang="en-US" dirty="0" smtClean="0"/>
              <a:t>Mode property recognizes explicitly specified subtypes</a:t>
            </a:r>
          </a:p>
          <a:p>
            <a:pPr lvl="1"/>
            <a:r>
              <a:rPr lang="en-US" dirty="0" smtClean="0"/>
              <a:t>Not aware of a subtype's hierarchy</a:t>
            </a:r>
          </a:p>
          <a:p>
            <a:pPr lvl="1"/>
            <a:r>
              <a:rPr lang="en-US" dirty="0" smtClean="0"/>
              <a:t>Unspecified subtypes will not render</a:t>
            </a:r>
          </a:p>
          <a:p>
            <a:pPr lvl="1"/>
            <a:r>
              <a:rPr lang="en-US" dirty="0" smtClean="0"/>
              <a:t>Use pipe delimiter (|) to specify more than one subtype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775" y="2657500"/>
            <a:ext cx="4262438" cy="31432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98"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5081588"/>
            <a:ext cx="4029075" cy="104009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Elbow Connector 4"/>
          <p:cNvCxnSpPr>
            <a:stCxn id="26" idx="0"/>
          </p:cNvCxnSpPr>
          <p:nvPr/>
        </p:nvCxnSpPr>
        <p:spPr bwMode="auto">
          <a:xfrm rot="5400000" flipH="1" flipV="1">
            <a:off x="938914" y="4786672"/>
            <a:ext cx="2063751" cy="4579"/>
          </a:xfrm>
          <a:prstGeom prst="bentConnector3">
            <a:avLst>
              <a:gd name="adj1" fmla="val 50000"/>
            </a:avLst>
          </a:prstGeom>
          <a:noFill/>
          <a:ln w="28575" algn="ctr">
            <a:solidFill>
              <a:srgbClr val="92D05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39" name="Elbow Connector 38"/>
          <p:cNvCxnSpPr>
            <a:stCxn id="38" idx="2"/>
            <a:endCxn id="41" idx="2"/>
          </p:cNvCxnSpPr>
          <p:nvPr/>
        </p:nvCxnSpPr>
        <p:spPr bwMode="auto">
          <a:xfrm rot="5400000" flipH="1" flipV="1">
            <a:off x="5574714" y="3993057"/>
            <a:ext cx="310337" cy="3794522"/>
          </a:xfrm>
          <a:prstGeom prst="bentConnector3">
            <a:avLst>
              <a:gd name="adj1" fmla="val -106401"/>
            </a:avLst>
          </a:prstGeom>
          <a:noFill/>
          <a:ln w="28575" algn="ctr">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45" name="Elbow Connector 44"/>
          <p:cNvCxnSpPr>
            <a:stCxn id="37" idx="2"/>
            <a:endCxn id="40" idx="2"/>
          </p:cNvCxnSpPr>
          <p:nvPr/>
        </p:nvCxnSpPr>
        <p:spPr bwMode="auto">
          <a:xfrm rot="5400000" flipH="1" flipV="1">
            <a:off x="3953800" y="4746191"/>
            <a:ext cx="270406" cy="2301082"/>
          </a:xfrm>
          <a:prstGeom prst="bentConnector3">
            <a:avLst>
              <a:gd name="adj1" fmla="val -84540"/>
            </a:avLst>
          </a:prstGeom>
          <a:noFill/>
          <a:ln w="28575" algn="ctr">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sp>
        <p:nvSpPr>
          <p:cNvPr id="51" name="rec Hid 7"/>
          <p:cNvSpPr/>
          <p:nvPr/>
        </p:nvSpPr>
        <p:spPr bwMode="auto">
          <a:xfrm>
            <a:off x="1560512" y="3531498"/>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6399"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525" y="2840038"/>
            <a:ext cx="4273550" cy="110331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3" name="Elbow Connector 52"/>
          <p:cNvCxnSpPr>
            <a:endCxn id="7" idx="1"/>
          </p:cNvCxnSpPr>
          <p:nvPr/>
        </p:nvCxnSpPr>
        <p:spPr bwMode="auto">
          <a:xfrm flipV="1">
            <a:off x="2654300" y="3073605"/>
            <a:ext cx="3373439" cy="683480"/>
          </a:xfrm>
          <a:prstGeom prst="bentConnector3">
            <a:avLst>
              <a:gd name="adj1" fmla="val 73718"/>
            </a:avLst>
          </a:prstGeom>
          <a:noFill/>
          <a:ln w="28575" algn="ctr">
            <a:solidFill>
              <a:srgbClr val="92D05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sp>
        <p:nvSpPr>
          <p:cNvPr id="42" name="&quot;No&quot; Symbol 41"/>
          <p:cNvSpPr/>
          <p:nvPr/>
        </p:nvSpPr>
        <p:spPr bwMode="auto">
          <a:xfrm>
            <a:off x="5524500" y="3987370"/>
            <a:ext cx="669726" cy="690619"/>
          </a:xfrm>
          <a:prstGeom prst="noSmoking">
            <a:avLst/>
          </a:prstGeom>
          <a:solidFill>
            <a:srgbClr val="C00000"/>
          </a:solidFill>
          <a:ln>
            <a:headEnd/>
            <a:tailEnd/>
          </a:ln>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3" name="TextBox 42"/>
          <p:cNvSpPr txBox="1"/>
          <p:nvPr/>
        </p:nvSpPr>
        <p:spPr>
          <a:xfrm>
            <a:off x="2345134" y="4375732"/>
            <a:ext cx="3569494" cy="837555"/>
          </a:xfrm>
          <a:prstGeom prst="rect">
            <a:avLst/>
          </a:prstGeom>
          <a:noFill/>
        </p:spPr>
        <p:txBody>
          <a:bodyPr wrap="square" rtlCol="0">
            <a:noAutofit/>
          </a:bodyPr>
          <a:lstStyle/>
          <a:p>
            <a:r>
              <a:rPr lang="en-US" dirty="0" err="1" smtClean="0">
                <a:solidFill>
                  <a:srgbClr val="C00000"/>
                </a:solidFill>
                <a:latin typeface="Calibri" pitchFamily="34" charset="0"/>
                <a:cs typeface="Calibri" pitchFamily="34" charset="0"/>
              </a:rPr>
              <a:t>ABPersonVendor</a:t>
            </a:r>
            <a:r>
              <a:rPr lang="en-US" dirty="0" smtClean="0">
                <a:solidFill>
                  <a:srgbClr val="C00000"/>
                </a:solidFill>
                <a:latin typeface="Calibri" pitchFamily="34" charset="0"/>
                <a:cs typeface="Calibri" pitchFamily="34" charset="0"/>
              </a:rPr>
              <a:t/>
            </a:r>
            <a:br>
              <a:rPr lang="en-US" dirty="0" smtClean="0">
                <a:solidFill>
                  <a:srgbClr val="C00000"/>
                </a:solidFill>
                <a:latin typeface="Calibri" pitchFamily="34" charset="0"/>
                <a:cs typeface="Calibri" pitchFamily="34" charset="0"/>
              </a:rPr>
            </a:br>
            <a:r>
              <a:rPr lang="en-US" dirty="0" smtClean="0">
                <a:solidFill>
                  <a:srgbClr val="C00000"/>
                </a:solidFill>
                <a:latin typeface="Calibri" pitchFamily="34" charset="0"/>
                <a:cs typeface="Calibri" pitchFamily="34" charset="0"/>
              </a:rPr>
              <a:t> not specified so will not show</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8"/>
          <p:cNvPicPr>
            <a:picLocks noChangeAspect="1" noChangeArrowheads="1"/>
          </p:cNvPicPr>
          <p:nvPr/>
        </p:nvPicPr>
        <p:blipFill>
          <a:blip r:embed="rId3">
            <a:extLst>
              <a:ext uri="{28A0092B-C50C-407E-A947-70E740481C1C}">
                <a14:useLocalDpi xmlns:a14="http://schemas.microsoft.com/office/drawing/2010/main" val="0"/>
              </a:ext>
            </a:extLst>
          </a:blip>
          <a:srcRect b="6802"/>
          <a:stretch>
            <a:fillRect/>
          </a:stretch>
        </p:blipFill>
        <p:spPr bwMode="auto">
          <a:xfrm>
            <a:off x="519113" y="1708150"/>
            <a:ext cx="6711950" cy="16605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6" name="Rectangle 2"/>
          <p:cNvSpPr>
            <a:spLocks noGrp="1" noChangeArrowheads="1"/>
          </p:cNvSpPr>
          <p:nvPr>
            <p:ph type="title"/>
          </p:nvPr>
        </p:nvSpPr>
        <p:spPr/>
        <p:txBody>
          <a:bodyPr/>
          <a:lstStyle/>
          <a:p>
            <a:pPr eaLnBrk="1" hangingPunct="1"/>
            <a:r>
              <a:rPr lang="en-US" dirty="0" smtClean="0"/>
              <a:t>Modal </a:t>
            </a:r>
            <a:r>
              <a:rPr lang="en-US" dirty="0" smtClean="0"/>
              <a:t>widgets in Studio</a:t>
            </a:r>
          </a:p>
        </p:txBody>
      </p:sp>
      <p:sp>
        <p:nvSpPr>
          <p:cNvPr id="18437" name="Rectangle 3"/>
          <p:cNvSpPr>
            <a:spLocks noGrp="1" noChangeArrowheads="1"/>
          </p:cNvSpPr>
          <p:nvPr>
            <p:ph idx="1"/>
          </p:nvPr>
        </p:nvSpPr>
        <p:spPr>
          <a:xfrm>
            <a:off x="519113" y="914400"/>
            <a:ext cx="8318500" cy="755650"/>
          </a:xfrm>
        </p:spPr>
        <p:txBody>
          <a:bodyPr/>
          <a:lstStyle/>
          <a:p>
            <a:pPr>
              <a:buFont typeface="Arial" charset="0"/>
              <a:buChar char="•"/>
            </a:pPr>
            <a:r>
              <a:rPr lang="en-US" dirty="0" smtClean="0"/>
              <a:t>In Studio, modal PCFs are listed as "&lt;ID&gt;.&lt;mode&gt;"</a:t>
            </a:r>
          </a:p>
        </p:txBody>
      </p:sp>
      <p:sp>
        <p:nvSpPr>
          <p:cNvPr id="18438" name="AutoShape 6"/>
          <p:cNvSpPr>
            <a:spLocks noChangeArrowheads="1"/>
          </p:cNvSpPr>
          <p:nvPr/>
        </p:nvSpPr>
        <p:spPr bwMode="auto">
          <a:xfrm>
            <a:off x="1257491" y="2407841"/>
            <a:ext cx="4284281" cy="340519"/>
          </a:xfrm>
          <a:prstGeom prst="roundRect">
            <a:avLst>
              <a:gd name="adj" fmla="val 16667"/>
            </a:avLst>
          </a:prstGeom>
          <a:noFill/>
          <a:ln w="28575" algn="ctr">
            <a:solidFill>
              <a:srgbClr val="C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solidFill>
                <a:srgbClr val="C00000"/>
              </a:solidFill>
            </a:endParaRPr>
          </a:p>
        </p:txBody>
      </p:sp>
      <p:pic>
        <p:nvPicPr>
          <p:cNvPr id="1843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5088" y="2921001"/>
            <a:ext cx="4989134" cy="346233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9" name="Line 7"/>
          <p:cNvSpPr>
            <a:spLocks noChangeShapeType="1"/>
          </p:cNvSpPr>
          <p:nvPr/>
        </p:nvSpPr>
        <p:spPr bwMode="auto">
          <a:xfrm>
            <a:off x="5541773" y="2578102"/>
            <a:ext cx="1201927" cy="34290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 y="2608262"/>
            <a:ext cx="5132387" cy="299878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Rectangle 2"/>
          <p:cNvSpPr>
            <a:spLocks noGrp="1" noChangeArrowheads="1"/>
          </p:cNvSpPr>
          <p:nvPr>
            <p:ph type="title"/>
          </p:nvPr>
        </p:nvSpPr>
        <p:spPr/>
        <p:txBody>
          <a:bodyPr/>
          <a:lstStyle/>
          <a:p>
            <a:r>
              <a:rPr lang="en-US" smtClean="0"/>
              <a:t>Step 1b: Create default PCF</a:t>
            </a:r>
          </a:p>
        </p:txBody>
      </p:sp>
      <p:sp>
        <p:nvSpPr>
          <p:cNvPr id="17412" name="Rectangle 3"/>
          <p:cNvSpPr>
            <a:spLocks noGrp="1" noChangeArrowheads="1"/>
          </p:cNvSpPr>
          <p:nvPr>
            <p:ph idx="1"/>
          </p:nvPr>
        </p:nvSpPr>
        <p:spPr>
          <a:xfrm>
            <a:off x="519113" y="914400"/>
            <a:ext cx="8318500" cy="1693862"/>
          </a:xfrm>
        </p:spPr>
        <p:txBody>
          <a:bodyPr/>
          <a:lstStyle/>
          <a:p>
            <a:r>
              <a:rPr lang="en-US" dirty="0" smtClean="0"/>
              <a:t>One PCF should have "default" as (one of) its mode(s)</a:t>
            </a:r>
          </a:p>
          <a:p>
            <a:pPr lvl="1"/>
            <a:r>
              <a:rPr lang="en-US" dirty="0" smtClean="0"/>
              <a:t>"default" must be lower case</a:t>
            </a:r>
          </a:p>
          <a:p>
            <a:pPr lvl="1"/>
            <a:r>
              <a:rPr lang="en-US" dirty="0" smtClean="0"/>
              <a:t>Runtime error occurs if unknown mode is called and no "default" widget exists</a:t>
            </a:r>
          </a:p>
        </p:txBody>
      </p:sp>
      <p:sp>
        <p:nvSpPr>
          <p:cNvPr id="17413" name="Rectangle 14"/>
          <p:cNvSpPr>
            <a:spLocks noChangeArrowheads="1"/>
          </p:cNvSpPr>
          <p:nvPr/>
        </p:nvSpPr>
        <p:spPr bwMode="auto">
          <a:xfrm>
            <a:off x="922338" y="5168267"/>
            <a:ext cx="3862387" cy="453703"/>
          </a:xfrm>
          <a:prstGeom prst="rect">
            <a:avLst/>
          </a:prstGeom>
          <a:noFill/>
          <a:ln w="28575" algn="ctr">
            <a:solidFill>
              <a:srgbClr val="C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solidFill>
                <a:srgbClr val="C00000"/>
              </a:solidFill>
            </a:endParaRPr>
          </a:p>
        </p:txBody>
      </p:sp>
      <p:pic>
        <p:nvPicPr>
          <p:cNvPr id="17414" name="Picture 13" descr="step 1f - id z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5113" y="5073650"/>
            <a:ext cx="4838700" cy="12493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415" name="Line 15"/>
          <p:cNvSpPr>
            <a:spLocks noChangeShapeType="1"/>
          </p:cNvSpPr>
          <p:nvPr/>
        </p:nvSpPr>
        <p:spPr bwMode="auto">
          <a:xfrm flipH="1" flipV="1">
            <a:off x="3578224" y="5607048"/>
            <a:ext cx="993775" cy="336551"/>
          </a:xfrm>
          <a:prstGeom prst="line">
            <a:avLst/>
          </a:prstGeom>
          <a:noFill/>
          <a:ln w="28575">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solidFill>
                <a:srgbClr val="C0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1c: Ensure same required variables</a:t>
            </a:r>
            <a:endParaRPr lang="en-US" dirty="0"/>
          </a:p>
        </p:txBody>
      </p:sp>
      <p:sp>
        <p:nvSpPr>
          <p:cNvPr id="3" name="Content Placeholder 2"/>
          <p:cNvSpPr>
            <a:spLocks noGrp="1"/>
          </p:cNvSpPr>
          <p:nvPr>
            <p:ph idx="1"/>
          </p:nvPr>
        </p:nvSpPr>
        <p:spPr/>
        <p:txBody>
          <a:bodyPr/>
          <a:lstStyle/>
          <a:p>
            <a:r>
              <a:rPr lang="en-US" dirty="0"/>
              <a:t>Ensure each </a:t>
            </a:r>
            <a:r>
              <a:rPr lang="en-US" dirty="0" smtClean="0"/>
              <a:t>modal PCF </a:t>
            </a:r>
            <a:r>
              <a:rPr lang="en-US" dirty="0"/>
              <a:t>has identical required </a:t>
            </a:r>
            <a:r>
              <a:rPr lang="en-US" dirty="0" smtClean="0"/>
              <a:t>variables</a:t>
            </a:r>
          </a:p>
          <a:p>
            <a:pPr lvl="1"/>
            <a:r>
              <a:rPr lang="en-US" dirty="0" smtClean="0"/>
              <a:t>Variable definition (type)</a:t>
            </a:r>
          </a:p>
          <a:p>
            <a:pPr lvl="1"/>
            <a:r>
              <a:rPr lang="en-US" dirty="0"/>
              <a:t>Number of </a:t>
            </a:r>
            <a:r>
              <a:rPr lang="en-US" dirty="0" smtClean="0"/>
              <a:t>variables</a:t>
            </a:r>
          </a:p>
          <a:p>
            <a:pPr lvl="1"/>
            <a:r>
              <a:rPr lang="en-US" dirty="0" smtClean="0"/>
              <a:t>Order of variables</a:t>
            </a:r>
            <a:endParaRPr lang="en-US" dirty="0"/>
          </a:p>
        </p:txBody>
      </p:sp>
      <p:pic>
        <p:nvPicPr>
          <p:cNvPr id="1026" name="Picture 2" descr="C:\Users\sluersen\AppData\Local\Temp\SNAGHTML1c20c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4" y="2756693"/>
            <a:ext cx="3844241" cy="350361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C:\Users\sluersen\AppData\Local\Temp\SNAGHTML1d697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4" y="2756692"/>
            <a:ext cx="3786359" cy="350361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AutoShape 6"/>
          <p:cNvSpPr>
            <a:spLocks noChangeArrowheads="1"/>
          </p:cNvSpPr>
          <p:nvPr/>
        </p:nvSpPr>
        <p:spPr bwMode="auto">
          <a:xfrm>
            <a:off x="638174" y="5481241"/>
            <a:ext cx="3844241" cy="779065"/>
          </a:xfrm>
          <a:prstGeom prst="roundRect">
            <a:avLst>
              <a:gd name="adj" fmla="val 16667"/>
            </a:avLst>
          </a:prstGeom>
          <a:noFill/>
          <a:ln w="28575" algn="ctr">
            <a:solidFill>
              <a:srgbClr val="C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7" name="AutoShape 6"/>
          <p:cNvSpPr>
            <a:spLocks noChangeArrowheads="1"/>
          </p:cNvSpPr>
          <p:nvPr/>
        </p:nvSpPr>
        <p:spPr bwMode="auto">
          <a:xfrm>
            <a:off x="4948407" y="5481240"/>
            <a:ext cx="3844241" cy="779065"/>
          </a:xfrm>
          <a:prstGeom prst="roundRect">
            <a:avLst>
              <a:gd name="adj" fmla="val 16667"/>
            </a:avLst>
          </a:prstGeom>
          <a:noFill/>
          <a:ln w="28575" algn="ctr">
            <a:solidFill>
              <a:srgbClr val="C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Tree>
    <p:extLst>
      <p:ext uri="{BB962C8B-B14F-4D97-AF65-F5344CB8AC3E}">
        <p14:creationId xmlns:p14="http://schemas.microsoft.com/office/powerpoint/2010/main" val="109034612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Changing modes</a:t>
            </a:r>
          </a:p>
        </p:txBody>
      </p:sp>
      <p:sp>
        <p:nvSpPr>
          <p:cNvPr id="19459" name="Content Placeholder 2"/>
          <p:cNvSpPr>
            <a:spLocks noGrp="1"/>
          </p:cNvSpPr>
          <p:nvPr>
            <p:ph idx="1"/>
          </p:nvPr>
        </p:nvSpPr>
        <p:spPr>
          <a:xfrm>
            <a:off x="519113" y="5118100"/>
            <a:ext cx="8318500" cy="1354138"/>
          </a:xfrm>
        </p:spPr>
        <p:txBody>
          <a:bodyPr/>
          <a:lstStyle/>
          <a:p>
            <a:pPr>
              <a:buFont typeface="Arial" charset="0"/>
              <a:buChar char="•"/>
            </a:pPr>
            <a:r>
              <a:rPr lang="en-US" dirty="0" smtClean="0"/>
              <a:t>Context menu -- &gt; Change PCF mode…</a:t>
            </a:r>
          </a:p>
          <a:p>
            <a:pPr lvl="1"/>
            <a:r>
              <a:rPr lang="en-US" dirty="0" smtClean="0"/>
              <a:t>Changes mode property</a:t>
            </a:r>
          </a:p>
          <a:p>
            <a:pPr lvl="1"/>
            <a:r>
              <a:rPr lang="en-US" dirty="0" smtClean="0"/>
              <a:t>Updates file name</a:t>
            </a:r>
          </a:p>
        </p:txBody>
      </p:sp>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t="7896"/>
          <a:stretch>
            <a:fillRect/>
          </a:stretch>
        </p:blipFill>
        <p:spPr bwMode="auto">
          <a:xfrm>
            <a:off x="511173" y="909637"/>
            <a:ext cx="5583517" cy="39925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48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3" y="928688"/>
            <a:ext cx="6510337" cy="422751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p:txBody>
          <a:bodyPr/>
          <a:lstStyle/>
          <a:p>
            <a:pPr eaLnBrk="1" hangingPunct="1"/>
            <a:r>
              <a:rPr lang="en-US" smtClean="0"/>
              <a:t>Step 2: Create reference to PCF set</a:t>
            </a:r>
          </a:p>
        </p:txBody>
      </p:sp>
      <p:sp>
        <p:nvSpPr>
          <p:cNvPr id="20484" name="Rectangle 10"/>
          <p:cNvSpPr>
            <a:spLocks noGrp="1" noChangeArrowheads="1"/>
          </p:cNvSpPr>
          <p:nvPr>
            <p:ph idx="1"/>
          </p:nvPr>
        </p:nvSpPr>
        <p:spPr>
          <a:xfrm>
            <a:off x="7289800" y="892175"/>
            <a:ext cx="1703388" cy="49895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buFont typeface="Arial" charset="0"/>
            </a:pPr>
            <a:r>
              <a:rPr lang="en-US" dirty="0"/>
              <a:t>Reference must </a:t>
            </a:r>
            <a:r>
              <a:rPr lang="en-US" dirty="0" smtClean="0"/>
              <a:t>specify</a:t>
            </a:r>
          </a:p>
          <a:p>
            <a:pPr lvl="1">
              <a:buFont typeface="Arial" charset="0"/>
            </a:pPr>
            <a:r>
              <a:rPr lang="en-US" dirty="0" smtClean="0"/>
              <a:t>PCF </a:t>
            </a:r>
            <a:r>
              <a:rPr lang="en-US" dirty="0"/>
              <a:t>set to </a:t>
            </a:r>
            <a:r>
              <a:rPr lang="en-US" dirty="0" smtClean="0"/>
              <a:t>use</a:t>
            </a:r>
          </a:p>
          <a:p>
            <a:pPr lvl="1">
              <a:buFont typeface="Arial" charset="0"/>
            </a:pPr>
            <a:r>
              <a:rPr lang="en-US" dirty="0" smtClean="0"/>
              <a:t>Mode </a:t>
            </a:r>
            <a:r>
              <a:rPr lang="en-US" dirty="0"/>
              <a:t>within set to use</a:t>
            </a:r>
          </a:p>
        </p:txBody>
      </p:sp>
      <p:sp>
        <p:nvSpPr>
          <p:cNvPr id="8" name="AutoShape 6"/>
          <p:cNvSpPr>
            <a:spLocks noChangeArrowheads="1"/>
          </p:cNvSpPr>
          <p:nvPr/>
        </p:nvSpPr>
        <p:spPr bwMode="auto">
          <a:xfrm>
            <a:off x="797434" y="4516138"/>
            <a:ext cx="3393566" cy="614662"/>
          </a:xfrm>
          <a:prstGeom prst="roundRect">
            <a:avLst>
              <a:gd name="adj" fmla="val 10469"/>
            </a:avLst>
          </a:prstGeom>
          <a:noFill/>
          <a:ln w="28575" algn="ctr">
            <a:solidFill>
              <a:srgbClr val="C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9" name="Line 7"/>
          <p:cNvSpPr>
            <a:spLocks noChangeShapeType="1"/>
          </p:cNvSpPr>
          <p:nvPr/>
        </p:nvSpPr>
        <p:spPr bwMode="auto">
          <a:xfrm>
            <a:off x="797435" y="5054600"/>
            <a:ext cx="391604" cy="1090613"/>
          </a:xfrm>
          <a:prstGeom prst="line">
            <a:avLst/>
          </a:prstGeom>
          <a:noFill/>
          <a:ln w="28575">
            <a:solidFill>
              <a:srgbClr val="C00000"/>
            </a:solidFill>
            <a:round/>
            <a:headEnd type="none" w="med" len="med"/>
            <a:tailEnd type="non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 name="Line 7"/>
          <p:cNvSpPr>
            <a:spLocks noChangeShapeType="1"/>
          </p:cNvSpPr>
          <p:nvPr/>
        </p:nvSpPr>
        <p:spPr bwMode="auto">
          <a:xfrm>
            <a:off x="4093973" y="4516137"/>
            <a:ext cx="4719827" cy="365425"/>
          </a:xfrm>
          <a:prstGeom prst="line">
            <a:avLst/>
          </a:prstGeom>
          <a:noFill/>
          <a:ln w="28575">
            <a:solidFill>
              <a:srgbClr val="C00000"/>
            </a:solidFill>
            <a:round/>
            <a:headEnd type="none" w="med" len="med"/>
            <a:tailEnd type="non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486" name="Picture 16" descr="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038" y="4881563"/>
            <a:ext cx="7624762" cy="13652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overrideClrMapping bg1="dk2" tx1="lt1" bg2="dk1" tx2="lt2" accent1="accent1" accent2="accent2" accent3="accent3" accent4="accent4" accent5="accent5" accent6="accent6" hlink="hlink" folHlink="folHlink"/>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3" descr="mod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150" y="912813"/>
            <a:ext cx="2771775" cy="16573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507" name="Picture 24" descr="mod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9163" y="912813"/>
            <a:ext cx="2771775" cy="16954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508" name="Picture 25" descr="mod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9163" y="2847975"/>
            <a:ext cx="2771775" cy="1685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509" name="Picture 26" descr="mod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9638" y="4730750"/>
            <a:ext cx="2781300" cy="16954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510" name="Rectangle 2"/>
          <p:cNvSpPr>
            <a:spLocks noGrp="1" noChangeArrowheads="1"/>
          </p:cNvSpPr>
          <p:nvPr>
            <p:ph type="title"/>
          </p:nvPr>
        </p:nvSpPr>
        <p:spPr/>
        <p:txBody>
          <a:bodyPr/>
          <a:lstStyle/>
          <a:p>
            <a:r>
              <a:rPr lang="en-US" smtClean="0"/>
              <a:t>Modal references in Studio</a:t>
            </a:r>
          </a:p>
        </p:txBody>
      </p:sp>
      <p:sp>
        <p:nvSpPr>
          <p:cNvPr id="21511" name="Rectangle 3"/>
          <p:cNvSpPr>
            <a:spLocks noGrp="1" noChangeArrowheads="1"/>
          </p:cNvSpPr>
          <p:nvPr>
            <p:ph idx="1"/>
          </p:nvPr>
        </p:nvSpPr>
        <p:spPr>
          <a:xfrm>
            <a:off x="519113" y="914400"/>
            <a:ext cx="2262187" cy="5486400"/>
          </a:xfrm>
        </p:spPr>
        <p:txBody>
          <a:bodyPr/>
          <a:lstStyle/>
          <a:p>
            <a:r>
              <a:rPr lang="en-US" dirty="0" smtClean="0"/>
              <a:t>PCF Editor shows modal as dropdown that lists every mode</a:t>
            </a:r>
          </a:p>
          <a:p>
            <a:r>
              <a:rPr lang="en-US" dirty="0" smtClean="0"/>
              <a:t>The PCF Editor displays currently selected </a:t>
            </a:r>
            <a:r>
              <a:rPr lang="en-US" dirty="0"/>
              <a:t>mode </a:t>
            </a:r>
            <a:r>
              <a:rPr lang="en-US" dirty="0" smtClean="0"/>
              <a:t>in the canvas</a:t>
            </a:r>
          </a:p>
        </p:txBody>
      </p:sp>
      <p:sp>
        <p:nvSpPr>
          <p:cNvPr id="21512" name="Line 15"/>
          <p:cNvSpPr>
            <a:spLocks noChangeShapeType="1"/>
          </p:cNvSpPr>
          <p:nvPr/>
        </p:nvSpPr>
        <p:spPr bwMode="auto">
          <a:xfrm flipH="1" flipV="1">
            <a:off x="3725863" y="2438400"/>
            <a:ext cx="244475" cy="903288"/>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3" name="Line 16"/>
          <p:cNvSpPr>
            <a:spLocks noChangeShapeType="1"/>
          </p:cNvSpPr>
          <p:nvPr/>
        </p:nvSpPr>
        <p:spPr bwMode="auto">
          <a:xfrm flipV="1">
            <a:off x="3970337" y="2438400"/>
            <a:ext cx="2297112" cy="1284288"/>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4" name="Line 17"/>
          <p:cNvSpPr>
            <a:spLocks noChangeShapeType="1"/>
          </p:cNvSpPr>
          <p:nvPr/>
        </p:nvSpPr>
        <p:spPr bwMode="auto">
          <a:xfrm flipV="1">
            <a:off x="3970337" y="3902075"/>
            <a:ext cx="2506663"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5" name="Line 18"/>
          <p:cNvSpPr>
            <a:spLocks noChangeShapeType="1"/>
          </p:cNvSpPr>
          <p:nvPr/>
        </p:nvSpPr>
        <p:spPr bwMode="auto">
          <a:xfrm>
            <a:off x="4337050" y="4095750"/>
            <a:ext cx="2170113" cy="1101725"/>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6" name="Line 19"/>
          <p:cNvSpPr>
            <a:spLocks noChangeShapeType="1"/>
          </p:cNvSpPr>
          <p:nvPr/>
        </p:nvSpPr>
        <p:spPr bwMode="auto">
          <a:xfrm flipH="1">
            <a:off x="3970336" y="4292600"/>
            <a:ext cx="131763" cy="904875"/>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1517" name="Picture 27" descr="mod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8150" y="5197475"/>
            <a:ext cx="2771775" cy="914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518" name="Picture 15"/>
          <p:cNvPicPr>
            <a:picLocks noChangeAspect="1" noChangeArrowheads="1"/>
          </p:cNvPicPr>
          <p:nvPr/>
        </p:nvPicPr>
        <p:blipFill>
          <a:blip r:embed="rId8">
            <a:extLst>
              <a:ext uri="{28A0092B-C50C-407E-A947-70E740481C1C}">
                <a14:useLocalDpi xmlns:a14="http://schemas.microsoft.com/office/drawing/2010/main" val="0"/>
              </a:ext>
            </a:extLst>
          </a:blip>
          <a:srcRect l="52252" t="20329" r="6866" b="8260"/>
          <a:stretch>
            <a:fillRect/>
          </a:stretch>
        </p:blipFill>
        <p:spPr bwMode="auto">
          <a:xfrm>
            <a:off x="3146425" y="2862263"/>
            <a:ext cx="1647825" cy="178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how modes are used to create different versions of a single container</a:t>
            </a:r>
          </a:p>
          <a:p>
            <a:pPr lvl="1"/>
            <a:r>
              <a:rPr lang="en-US" smtClean="0"/>
              <a:t>Implement modal PCFs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1">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solidFill>
              <a:srgbClr val="C00000"/>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3: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grpSp>
        <p:nvGrpSpPr>
          <p:cNvPr id="3" name="Group 2"/>
          <p:cNvGrpSpPr/>
          <p:nvPr/>
        </p:nvGrpSpPr>
        <p:grpSpPr>
          <a:xfrm>
            <a:off x="708488" y="3819389"/>
            <a:ext cx="1571021" cy="2145408"/>
            <a:chOff x="-2090905" y="3819389"/>
            <a:chExt cx="1571021" cy="2145408"/>
          </a:xfrm>
        </p:grpSpPr>
        <p:pic>
          <p:nvPicPr>
            <p:cNvPr id="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5" name="Group 24"/>
          <p:cNvGrpSpPr/>
          <p:nvPr/>
        </p:nvGrpSpPr>
        <p:grpSpPr>
          <a:xfrm>
            <a:off x="4982179" y="3819389"/>
            <a:ext cx="1571021" cy="2145408"/>
            <a:chOff x="-2090905" y="3819389"/>
            <a:chExt cx="1571021" cy="2145408"/>
          </a:xfrm>
        </p:grpSpPr>
        <p:pic>
          <p:nvPicPr>
            <p:cNvPr id="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181952163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smtClean="0"/>
              <a:t>Lesson objectives review</a:t>
            </a:r>
          </a:p>
        </p:txBody>
      </p:sp>
      <p:sp>
        <p:nvSpPr>
          <p:cNvPr id="22531"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how modes are used to create different versions of a single container</a:t>
            </a:r>
          </a:p>
          <a:p>
            <a:pPr lvl="1"/>
            <a:r>
              <a:rPr lang="en-US" smtClean="0"/>
              <a:t>Implement modal PCFs</a:t>
            </a:r>
          </a:p>
          <a:p>
            <a:pPr lvl="1"/>
            <a:endParaRPr lang="en-US"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smtClean="0"/>
              <a:t>Review questions</a:t>
            </a:r>
          </a:p>
        </p:txBody>
      </p:sp>
      <p:sp>
        <p:nvSpPr>
          <p:cNvPr id="23555" name="Rectangle 3"/>
          <p:cNvSpPr>
            <a:spLocks noGrp="1" noChangeArrowheads="1"/>
          </p:cNvSpPr>
          <p:nvPr>
            <p:ph idx="1"/>
          </p:nvPr>
        </p:nvSpPr>
        <p:spPr/>
        <p:txBody>
          <a:bodyPr/>
          <a:lstStyle/>
          <a:p>
            <a:pPr marL="457200" indent="-457200">
              <a:buFont typeface="Webdings" pitchFamily="18" charset="2"/>
              <a:buAutoNum type="arabicPeriod"/>
            </a:pPr>
            <a:r>
              <a:rPr lang="en-US" smtClean="0"/>
              <a:t>Name two business situations in which it might be useful to use modal PCFs.</a:t>
            </a:r>
          </a:p>
          <a:p>
            <a:pPr marL="457200" indent="-457200">
              <a:buFont typeface="Webdings" pitchFamily="18" charset="2"/>
              <a:buAutoNum type="arabicPeriod"/>
            </a:pPr>
            <a:r>
              <a:rPr lang="en-US" smtClean="0"/>
              <a:t>For a given set of modal PCFs, what two things must all of the PCFs have in common?</a:t>
            </a:r>
          </a:p>
          <a:p>
            <a:pPr marL="457200" indent="-457200">
              <a:buFont typeface="Webdings" pitchFamily="18" charset="2"/>
              <a:buAutoNum type="arabicPeriod"/>
            </a:pPr>
            <a:r>
              <a:rPr lang="en-US" smtClean="0"/>
              <a:t>Can a PCF have more than one mode?</a:t>
            </a:r>
          </a:p>
          <a:p>
            <a:pPr marL="457200" indent="-457200">
              <a:buFont typeface="Webdings" pitchFamily="18" charset="2"/>
              <a:buAutoNum type="arabicPeriod"/>
            </a:pPr>
            <a:r>
              <a:rPr lang="en-US" smtClean="0"/>
              <a:t>Can the same mode be used by more than one PCF within the same modal set? </a:t>
            </a:r>
          </a:p>
          <a:p>
            <a:pPr marL="457200" indent="-457200">
              <a:buFont typeface="Webdings" pitchFamily="18" charset="2"/>
              <a:buAutoNum type="arabicPeriod"/>
            </a:pPr>
            <a:r>
              <a:rPr lang="en-US" smtClean="0"/>
              <a:t>What happens if a reference identifies a mode, but there is no PCF with that mode in the set?</a:t>
            </a:r>
          </a:p>
          <a:p>
            <a:pPr marL="457200" indent="-457200">
              <a:buFontTx/>
              <a:buAutoNum type="arabicPeriod"/>
            </a:pPr>
            <a:endParaRPr lang="en-US"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Notices</a:t>
            </a:r>
          </a:p>
        </p:txBody>
      </p:sp>
      <p:sp>
        <p:nvSpPr>
          <p:cNvPr id="24579" name="Rectangle 3"/>
          <p:cNvSpPr>
            <a:spLocks noGrp="1" noChangeArrowheads="1"/>
          </p:cNvSpPr>
          <p:nvPr>
            <p:ph type="body" idx="1"/>
          </p:nvPr>
        </p:nvSpPr>
        <p:spPr/>
        <p:txBody>
          <a:bodyPr>
            <a:normAutofit fontScale="92500" lnSpcReduction="20000"/>
          </a:bodyPr>
          <a:lstStyle/>
          <a:p>
            <a:pPr marL="0" indent="0">
              <a:buFont typeface="Wingdings 3" pitchFamily="18" charset="2"/>
              <a:buNone/>
            </a:pPr>
            <a:r>
              <a:rPr lang="en-US" sz="1800" b="1" dirty="0"/>
              <a:t>Copyright © 2001-2014 Guidewire Software, Inc. All rights reserved.</a:t>
            </a:r>
            <a:br>
              <a:rPr lang="en-US" sz="1800" b="1" dirty="0"/>
            </a:br>
            <a:endParaRPr lang="en-US" sz="1800" b="1" dirty="0"/>
          </a:p>
          <a:p>
            <a:pPr marL="0" indent="0">
              <a:buFont typeface="Wingdings 3" pitchFamily="18" charset="2"/>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dirty="0" err="1"/>
              <a:t>DataHub</a:t>
            </a:r>
            <a:r>
              <a:rPr lang="en-US" sz="1600" dirty="0"/>
              <a:t>, Guidewire </a:t>
            </a:r>
            <a:r>
              <a:rPr lang="en-US" sz="1600" dirty="0" err="1"/>
              <a:t>InfoCenter</a:t>
            </a:r>
            <a:r>
              <a:rPr lang="en-US" sz="1600" dirty="0"/>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600" dirty="0"/>
            </a:br>
            <a:endParaRPr lang="en-US" sz="1600" dirty="0"/>
          </a:p>
          <a:p>
            <a:pPr marL="0" indent="0">
              <a:buFont typeface="Wingdings 3" pitchFamily="18" charset="2"/>
              <a:buNone/>
            </a:pPr>
            <a:r>
              <a:rPr lang="en-US" sz="1600" dirty="0"/>
              <a:t>All other trademarks are the property of their respective owners.</a:t>
            </a:r>
          </a:p>
          <a:p>
            <a:pPr marL="0" indent="0">
              <a:buFont typeface="Wingdings 3" pitchFamily="18" charset="2"/>
              <a:buNone/>
            </a:pPr>
            <a:endParaRPr lang="en-US" sz="1800" dirty="0"/>
          </a:p>
          <a:p>
            <a:pPr marL="0" indent="0">
              <a:buFont typeface="Wingdings 3" pitchFamily="18" charset="2"/>
              <a:buNone/>
            </a:pPr>
            <a:r>
              <a:rPr lang="en-US" sz="1800" b="1" dirty="0"/>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800" dirty="0"/>
          </a:p>
          <a:p>
            <a:pPr marL="0" indent="0">
              <a:buFont typeface="Wingdings 3" pitchFamily="18" charset="2"/>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600" dirty="0"/>
            </a:br>
            <a:endParaRPr lang="en-US" sz="1600" dirty="0"/>
          </a:p>
          <a:p>
            <a:pPr marL="0" indent="0">
              <a:buFont typeface="Wingdings 3" pitchFamily="18" charset="2"/>
              <a:buNone/>
            </a:pPr>
            <a:r>
              <a:rPr lang="en-US" sz="1600" dirty="0"/>
              <a:t>Guidewire products are protected by one or more United States patents.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Mode fundamentals</a:t>
            </a:r>
            <a:endParaRPr lang="en-US" sz="2800" dirty="0" smtClean="0">
              <a:solidFill>
                <a:srgbClr val="C0C0C0"/>
              </a:solidFill>
            </a:endParaRPr>
          </a:p>
          <a:p>
            <a:pPr>
              <a:lnSpc>
                <a:spcPct val="150000"/>
              </a:lnSpc>
              <a:buFont typeface="Arial" charset="0"/>
              <a:buChar char="•"/>
            </a:pPr>
            <a:r>
              <a:rPr lang="en-US" sz="2800" dirty="0" smtClean="0">
                <a:solidFill>
                  <a:srgbClr val="C0C0C0"/>
                </a:solidFill>
              </a:rPr>
              <a:t>Implement modal PCFs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13" y="901700"/>
            <a:ext cx="5289550" cy="2370137"/>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Rectangle 2"/>
          <p:cNvSpPr>
            <a:spLocks noGrp="1" noChangeArrowheads="1"/>
          </p:cNvSpPr>
          <p:nvPr>
            <p:ph type="title"/>
          </p:nvPr>
        </p:nvSpPr>
        <p:spPr/>
        <p:txBody>
          <a:bodyPr/>
          <a:lstStyle/>
          <a:p>
            <a:pPr eaLnBrk="1" hangingPunct="1"/>
            <a:r>
              <a:rPr lang="en-US" smtClean="0"/>
              <a:t>Widgets that need to vary</a:t>
            </a:r>
          </a:p>
        </p:txBody>
      </p:sp>
      <p:sp>
        <p:nvSpPr>
          <p:cNvPr id="7172" name="Rectangle 3"/>
          <p:cNvSpPr>
            <a:spLocks noGrp="1" noChangeArrowheads="1"/>
          </p:cNvSpPr>
          <p:nvPr>
            <p:ph idx="1"/>
          </p:nvPr>
        </p:nvSpPr>
        <p:spPr>
          <a:xfrm>
            <a:off x="519113" y="4094163"/>
            <a:ext cx="4065587" cy="2295525"/>
          </a:xfrm>
        </p:spPr>
        <p:txBody>
          <a:bodyPr/>
          <a:lstStyle/>
          <a:p>
            <a:pPr>
              <a:buFont typeface="Arial" charset="0"/>
              <a:buChar char="•"/>
            </a:pPr>
            <a:r>
              <a:rPr lang="en-US" smtClean="0"/>
              <a:t>In some cases, widgets need to vary significantly based on business scenario</a:t>
            </a:r>
          </a:p>
        </p:txBody>
      </p:sp>
      <p:sp>
        <p:nvSpPr>
          <p:cNvPr id="7173" name="Text Box 15"/>
          <p:cNvSpPr txBox="1">
            <a:spLocks noChangeArrowheads="1"/>
          </p:cNvSpPr>
          <p:nvPr/>
        </p:nvSpPr>
        <p:spPr bwMode="auto">
          <a:xfrm>
            <a:off x="5966818" y="1047750"/>
            <a:ext cx="2989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if contact is a person</a:t>
            </a:r>
          </a:p>
        </p:txBody>
      </p:sp>
      <p:sp>
        <p:nvSpPr>
          <p:cNvPr id="7174" name="Rectangle 16"/>
          <p:cNvSpPr>
            <a:spLocks noChangeArrowheads="1"/>
          </p:cNvSpPr>
          <p:nvPr/>
        </p:nvSpPr>
        <p:spPr bwMode="auto">
          <a:xfrm>
            <a:off x="3382963" y="2570163"/>
            <a:ext cx="2051050" cy="465137"/>
          </a:xfrm>
          <a:prstGeom prst="rect">
            <a:avLst/>
          </a:prstGeom>
          <a:noFill/>
          <a:ln w="28575" algn="ctr">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5" name="Line 17"/>
          <p:cNvSpPr>
            <a:spLocks noChangeShapeType="1"/>
          </p:cNvSpPr>
          <p:nvPr/>
        </p:nvSpPr>
        <p:spPr bwMode="auto">
          <a:xfrm flipH="1">
            <a:off x="4648200" y="1793875"/>
            <a:ext cx="1295398" cy="911225"/>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76" name="Text Box 18"/>
          <p:cNvSpPr txBox="1">
            <a:spLocks noChangeArrowheads="1"/>
          </p:cNvSpPr>
          <p:nvPr/>
        </p:nvSpPr>
        <p:spPr bwMode="auto">
          <a:xfrm>
            <a:off x="5966818" y="2405063"/>
            <a:ext cx="29892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if contact is an adjudicator</a:t>
            </a:r>
          </a:p>
        </p:txBody>
      </p:sp>
      <p:sp>
        <p:nvSpPr>
          <p:cNvPr id="7177" name="Text Box 19"/>
          <p:cNvSpPr txBox="1">
            <a:spLocks noChangeArrowheads="1"/>
          </p:cNvSpPr>
          <p:nvPr/>
        </p:nvSpPr>
        <p:spPr bwMode="auto">
          <a:xfrm>
            <a:off x="5966818" y="3746500"/>
            <a:ext cx="2989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if contact is an attorney</a:t>
            </a:r>
          </a:p>
        </p:txBody>
      </p:sp>
      <p:sp>
        <p:nvSpPr>
          <p:cNvPr id="7178" name="Text Box 20"/>
          <p:cNvSpPr txBox="1">
            <a:spLocks noChangeArrowheads="1"/>
          </p:cNvSpPr>
          <p:nvPr/>
        </p:nvSpPr>
        <p:spPr bwMode="auto">
          <a:xfrm>
            <a:off x="5966818" y="5073650"/>
            <a:ext cx="2989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if contact is a doctor</a:t>
            </a:r>
          </a:p>
        </p:txBody>
      </p:sp>
      <p:sp>
        <p:nvSpPr>
          <p:cNvPr id="7180" name="Line 22"/>
          <p:cNvSpPr>
            <a:spLocks noChangeShapeType="1"/>
          </p:cNvSpPr>
          <p:nvPr/>
        </p:nvSpPr>
        <p:spPr bwMode="auto">
          <a:xfrm flipH="1" flipV="1">
            <a:off x="4188614" y="2898378"/>
            <a:ext cx="2072485" cy="1569641"/>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81" name="Line 23"/>
          <p:cNvSpPr>
            <a:spLocks noChangeShapeType="1"/>
          </p:cNvSpPr>
          <p:nvPr/>
        </p:nvSpPr>
        <p:spPr bwMode="auto">
          <a:xfrm flipH="1" flipV="1">
            <a:off x="3683000" y="2898378"/>
            <a:ext cx="2387600" cy="2880122"/>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79" name="Line 21"/>
          <p:cNvSpPr>
            <a:spLocks noChangeShapeType="1"/>
          </p:cNvSpPr>
          <p:nvPr/>
        </p:nvSpPr>
        <p:spPr bwMode="auto">
          <a:xfrm flipH="1" flipV="1">
            <a:off x="4648200" y="2898377"/>
            <a:ext cx="1318617" cy="373458"/>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183"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5188" y="1343025"/>
            <a:ext cx="2606675" cy="9017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2"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8363" y="2705100"/>
            <a:ext cx="2852737" cy="86201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4"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8363" y="4043363"/>
            <a:ext cx="2838450" cy="849312"/>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5"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9950" y="5376863"/>
            <a:ext cx="2747963" cy="803275"/>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r="18818" b="3824"/>
          <a:stretch/>
        </p:blipFill>
        <p:spPr bwMode="auto">
          <a:xfrm>
            <a:off x="518209" y="914932"/>
            <a:ext cx="6719619" cy="495833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8195" name="Group 3"/>
          <p:cNvGrpSpPr>
            <a:grpSpLocks/>
          </p:cNvGrpSpPr>
          <p:nvPr/>
        </p:nvGrpSpPr>
        <p:grpSpPr bwMode="auto">
          <a:xfrm>
            <a:off x="3866492" y="2940148"/>
            <a:ext cx="3097212" cy="2843799"/>
            <a:chOff x="-1867798" y="2797356"/>
            <a:chExt cx="3096498" cy="2906532"/>
          </a:xfrm>
        </p:grpSpPr>
        <p:pic>
          <p:nvPicPr>
            <p:cNvPr id="8207" name="Picture 21"/>
            <p:cNvPicPr>
              <a:picLocks noChangeAspect="1" noChangeArrowheads="1"/>
            </p:cNvPicPr>
            <p:nvPr/>
          </p:nvPicPr>
          <p:blipFill>
            <a:blip r:embed="rId4">
              <a:extLst>
                <a:ext uri="{28A0092B-C50C-407E-A947-70E740481C1C}">
                  <a14:useLocalDpi xmlns:a14="http://schemas.microsoft.com/office/drawing/2010/main" val="0"/>
                </a:ext>
              </a:extLst>
            </a:blip>
            <a:srcRect t="32526"/>
            <a:stretch>
              <a:fillRect/>
            </a:stretch>
          </p:blipFill>
          <p:spPr bwMode="auto">
            <a:xfrm>
              <a:off x="-1867798" y="3687661"/>
              <a:ext cx="2852782" cy="5820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8"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7798" y="2797356"/>
              <a:ext cx="2606758" cy="901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9" name="Picture 23"/>
            <p:cNvPicPr>
              <a:picLocks noChangeAspect="1" noChangeArrowheads="1"/>
            </p:cNvPicPr>
            <p:nvPr/>
          </p:nvPicPr>
          <p:blipFill>
            <a:blip r:embed="rId6">
              <a:extLst>
                <a:ext uri="{28A0092B-C50C-407E-A947-70E740481C1C}">
                  <a14:useLocalDpi xmlns:a14="http://schemas.microsoft.com/office/drawing/2010/main" val="0"/>
                </a:ext>
              </a:extLst>
            </a:blip>
            <a:srcRect t="30113" b="17107"/>
            <a:stretch>
              <a:fillRect/>
            </a:stretch>
          </p:blipFill>
          <p:spPr bwMode="auto">
            <a:xfrm>
              <a:off x="-1867798" y="4316969"/>
              <a:ext cx="3096498"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729" y="4904015"/>
              <a:ext cx="2739994" cy="799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196" name="Rectangle 2"/>
          <p:cNvSpPr>
            <a:spLocks noGrp="1" noChangeArrowheads="1"/>
          </p:cNvSpPr>
          <p:nvPr>
            <p:ph type="title"/>
          </p:nvPr>
        </p:nvSpPr>
        <p:spPr/>
        <p:txBody>
          <a:bodyPr/>
          <a:lstStyle/>
          <a:p>
            <a:pPr eaLnBrk="1" hangingPunct="1"/>
            <a:r>
              <a:rPr lang="en-US" smtClean="0"/>
              <a:t>Addressing all scenarios within one PCF</a:t>
            </a:r>
          </a:p>
        </p:txBody>
      </p:sp>
      <p:sp>
        <p:nvSpPr>
          <p:cNvPr id="8197" name="Rectangle 23"/>
          <p:cNvSpPr>
            <a:spLocks noGrp="1" noChangeArrowheads="1"/>
          </p:cNvSpPr>
          <p:nvPr>
            <p:ph idx="1"/>
          </p:nvPr>
        </p:nvSpPr>
        <p:spPr>
          <a:xfrm>
            <a:off x="479425" y="6049963"/>
            <a:ext cx="8034338" cy="409575"/>
          </a:xfrm>
        </p:spPr>
        <p:txBody>
          <a:bodyPr/>
          <a:lstStyle/>
          <a:p>
            <a:pPr>
              <a:buFont typeface="Arial" charset="0"/>
              <a:buChar char="•"/>
            </a:pPr>
            <a:r>
              <a:rPr lang="en-US" sz="2200" smtClean="0"/>
              <a:t>All fields in one container makes container difficult to maintain</a:t>
            </a:r>
          </a:p>
        </p:txBody>
      </p:sp>
      <p:sp>
        <p:nvSpPr>
          <p:cNvPr id="8198" name="Text Box 8"/>
          <p:cNvSpPr txBox="1">
            <a:spLocks noChangeArrowheads="1"/>
          </p:cNvSpPr>
          <p:nvPr/>
        </p:nvSpPr>
        <p:spPr bwMode="auto">
          <a:xfrm>
            <a:off x="7637463" y="4465638"/>
            <a:ext cx="1349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996633"/>
                </a:solidFill>
              </a:rPr>
              <a:t>if contact is</a:t>
            </a:r>
            <a:br>
              <a:rPr lang="en-US" sz="1600" dirty="0">
                <a:solidFill>
                  <a:srgbClr val="996633"/>
                </a:solidFill>
              </a:rPr>
            </a:br>
            <a:r>
              <a:rPr lang="en-US" sz="1600" dirty="0">
                <a:solidFill>
                  <a:srgbClr val="996633"/>
                </a:solidFill>
              </a:rPr>
              <a:t>attorney</a:t>
            </a:r>
          </a:p>
        </p:txBody>
      </p:sp>
      <p:sp>
        <p:nvSpPr>
          <p:cNvPr id="8201" name="Text Box 13"/>
          <p:cNvSpPr txBox="1">
            <a:spLocks noChangeArrowheads="1"/>
          </p:cNvSpPr>
          <p:nvPr/>
        </p:nvSpPr>
        <p:spPr bwMode="auto">
          <a:xfrm>
            <a:off x="7634288" y="3917950"/>
            <a:ext cx="1349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7030A0"/>
                </a:solidFill>
              </a:rPr>
              <a:t>if contact is</a:t>
            </a:r>
            <a:br>
              <a:rPr lang="en-US" sz="1600" dirty="0">
                <a:solidFill>
                  <a:srgbClr val="7030A0"/>
                </a:solidFill>
              </a:rPr>
            </a:br>
            <a:r>
              <a:rPr lang="en-US" sz="1600" dirty="0">
                <a:solidFill>
                  <a:srgbClr val="7030A0"/>
                </a:solidFill>
              </a:rPr>
              <a:t>adjudicator</a:t>
            </a:r>
          </a:p>
        </p:txBody>
      </p:sp>
      <p:sp>
        <p:nvSpPr>
          <p:cNvPr id="8203" name="Text Box 15"/>
          <p:cNvSpPr txBox="1">
            <a:spLocks noChangeArrowheads="1"/>
          </p:cNvSpPr>
          <p:nvPr/>
        </p:nvSpPr>
        <p:spPr bwMode="auto">
          <a:xfrm>
            <a:off x="7634288" y="5132388"/>
            <a:ext cx="1349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0070C0"/>
                </a:solidFill>
              </a:rPr>
              <a:t>if contact is</a:t>
            </a:r>
            <a:br>
              <a:rPr lang="en-US" sz="1600" dirty="0">
                <a:solidFill>
                  <a:srgbClr val="0070C0"/>
                </a:solidFill>
              </a:rPr>
            </a:br>
            <a:r>
              <a:rPr lang="en-US" sz="1600" dirty="0">
                <a:solidFill>
                  <a:srgbClr val="0070C0"/>
                </a:solidFill>
              </a:rPr>
              <a:t>doctor</a:t>
            </a:r>
          </a:p>
        </p:txBody>
      </p:sp>
      <p:sp>
        <p:nvSpPr>
          <p:cNvPr id="8204" name="Text Box 19"/>
          <p:cNvSpPr txBox="1">
            <a:spLocks noChangeArrowheads="1"/>
          </p:cNvSpPr>
          <p:nvPr/>
        </p:nvSpPr>
        <p:spPr bwMode="auto">
          <a:xfrm>
            <a:off x="7637463" y="2314575"/>
            <a:ext cx="134937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C00000"/>
                </a:solidFill>
              </a:rPr>
              <a:t>if contact</a:t>
            </a:r>
            <a:br>
              <a:rPr lang="en-US" sz="1600" dirty="0">
                <a:solidFill>
                  <a:srgbClr val="C00000"/>
                </a:solidFill>
              </a:rPr>
            </a:br>
            <a:r>
              <a:rPr lang="en-US" sz="1600" dirty="0">
                <a:solidFill>
                  <a:srgbClr val="C00000"/>
                </a:solidFill>
              </a:rPr>
              <a:t>is attorney, adjudicator, or person</a:t>
            </a:r>
          </a:p>
        </p:txBody>
      </p:sp>
      <p:cxnSp>
        <p:nvCxnSpPr>
          <p:cNvPr id="8206" name="Straight Connector 7"/>
          <p:cNvCxnSpPr>
            <a:cxnSpLocks noChangeShapeType="1"/>
          </p:cNvCxnSpPr>
          <p:nvPr/>
        </p:nvCxnSpPr>
        <p:spPr bwMode="auto">
          <a:xfrm flipH="1">
            <a:off x="7121859" y="2575192"/>
            <a:ext cx="401637" cy="358775"/>
          </a:xfrm>
          <a:prstGeom prst="line">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sp>
        <p:nvSpPr>
          <p:cNvPr id="20" name="AutoShape 20"/>
          <p:cNvSpPr>
            <a:spLocks noChangeArrowheads="1"/>
          </p:cNvSpPr>
          <p:nvPr/>
        </p:nvSpPr>
        <p:spPr bwMode="auto">
          <a:xfrm>
            <a:off x="3819378" y="2933967"/>
            <a:ext cx="3320518" cy="223533"/>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4" name="AutoShape 20"/>
          <p:cNvSpPr>
            <a:spLocks noChangeArrowheads="1"/>
          </p:cNvSpPr>
          <p:nvPr/>
        </p:nvSpPr>
        <p:spPr bwMode="auto">
          <a:xfrm>
            <a:off x="3817258" y="3808053"/>
            <a:ext cx="3320290" cy="510525"/>
          </a:xfrm>
          <a:prstGeom prst="roundRect">
            <a:avLst>
              <a:gd name="adj" fmla="val 16667"/>
            </a:avLst>
          </a:prstGeom>
          <a:noFill/>
          <a:ln w="28575" algn="ctr">
            <a:solidFill>
              <a:srgbClr val="7030A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5" name="AutoShape 20"/>
          <p:cNvSpPr>
            <a:spLocks noChangeArrowheads="1"/>
          </p:cNvSpPr>
          <p:nvPr/>
        </p:nvSpPr>
        <p:spPr bwMode="auto">
          <a:xfrm>
            <a:off x="3817258" y="4389527"/>
            <a:ext cx="3320290" cy="510525"/>
          </a:xfrm>
          <a:prstGeom prst="roundRect">
            <a:avLst>
              <a:gd name="adj" fmla="val 16667"/>
            </a:avLst>
          </a:prstGeom>
          <a:noFill/>
          <a:ln w="28575" algn="ctr">
            <a:solidFill>
              <a:srgbClr val="996633"/>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 name="AutoShape 20"/>
          <p:cNvSpPr>
            <a:spLocks noChangeArrowheads="1"/>
          </p:cNvSpPr>
          <p:nvPr/>
        </p:nvSpPr>
        <p:spPr bwMode="auto">
          <a:xfrm>
            <a:off x="3817258" y="3210820"/>
            <a:ext cx="3322638" cy="510083"/>
          </a:xfrm>
          <a:prstGeom prst="roundRect">
            <a:avLst>
              <a:gd name="adj" fmla="val 16667"/>
            </a:avLst>
          </a:prstGeom>
          <a:noFill/>
          <a:ln w="28575" algn="ctr">
            <a:solidFill>
              <a:schemeClr val="accent6"/>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 name="AutoShape 20"/>
          <p:cNvSpPr>
            <a:spLocks noChangeArrowheads="1"/>
          </p:cNvSpPr>
          <p:nvPr/>
        </p:nvSpPr>
        <p:spPr bwMode="auto">
          <a:xfrm>
            <a:off x="3819606" y="5003488"/>
            <a:ext cx="3317942" cy="780459"/>
          </a:xfrm>
          <a:prstGeom prst="roundRect">
            <a:avLst>
              <a:gd name="adj" fmla="val 16667"/>
            </a:avLst>
          </a:prstGeom>
          <a:noFill/>
          <a:ln w="28575" algn="ctr">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28" name="Straight Connector 7"/>
          <p:cNvCxnSpPr>
            <a:cxnSpLocks noChangeShapeType="1"/>
          </p:cNvCxnSpPr>
          <p:nvPr/>
        </p:nvCxnSpPr>
        <p:spPr bwMode="auto">
          <a:xfrm flipH="1" flipV="1">
            <a:off x="7139897" y="3495174"/>
            <a:ext cx="401636" cy="87809"/>
          </a:xfrm>
          <a:prstGeom prst="line">
            <a:avLst/>
          </a:prstGeom>
          <a:noFill/>
          <a:ln w="28575" algn="ctr">
            <a:solidFill>
              <a:schemeClr val="accent6"/>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sp>
        <p:nvSpPr>
          <p:cNvPr id="29" name="Text Box 13"/>
          <p:cNvSpPr txBox="1">
            <a:spLocks noChangeArrowheads="1"/>
          </p:cNvSpPr>
          <p:nvPr/>
        </p:nvSpPr>
        <p:spPr bwMode="auto">
          <a:xfrm>
            <a:off x="7637463" y="3338508"/>
            <a:ext cx="125344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accent6"/>
                </a:solidFill>
              </a:rPr>
              <a:t>if contact is</a:t>
            </a:r>
            <a:br>
              <a:rPr lang="en-US" sz="1600" dirty="0">
                <a:solidFill>
                  <a:schemeClr val="accent6"/>
                </a:solidFill>
              </a:rPr>
            </a:br>
            <a:r>
              <a:rPr lang="en-US" sz="1600" dirty="0" smtClean="0">
                <a:solidFill>
                  <a:schemeClr val="accent6"/>
                </a:solidFill>
              </a:rPr>
              <a:t>person</a:t>
            </a:r>
            <a:endParaRPr lang="en-US" sz="1600" dirty="0">
              <a:solidFill>
                <a:schemeClr val="accent6"/>
              </a:solidFill>
            </a:endParaRPr>
          </a:p>
        </p:txBody>
      </p:sp>
      <p:cxnSp>
        <p:nvCxnSpPr>
          <p:cNvPr id="31" name="Straight Connector 7"/>
          <p:cNvCxnSpPr>
            <a:cxnSpLocks noChangeShapeType="1"/>
          </p:cNvCxnSpPr>
          <p:nvPr/>
        </p:nvCxnSpPr>
        <p:spPr bwMode="auto">
          <a:xfrm flipH="1" flipV="1">
            <a:off x="7139897" y="4020967"/>
            <a:ext cx="401636" cy="87809"/>
          </a:xfrm>
          <a:prstGeom prst="line">
            <a:avLst/>
          </a:prstGeom>
          <a:noFill/>
          <a:ln w="28575" algn="ctr">
            <a:solidFill>
              <a:srgbClr val="7030A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32" name="Straight Connector 7"/>
          <p:cNvCxnSpPr>
            <a:cxnSpLocks noChangeShapeType="1"/>
          </p:cNvCxnSpPr>
          <p:nvPr/>
        </p:nvCxnSpPr>
        <p:spPr bwMode="auto">
          <a:xfrm flipH="1" flipV="1">
            <a:off x="7159097" y="4622304"/>
            <a:ext cx="401636" cy="87809"/>
          </a:xfrm>
          <a:prstGeom prst="line">
            <a:avLst/>
          </a:prstGeom>
          <a:noFill/>
          <a:ln w="28575" algn="ctr">
            <a:solidFill>
              <a:srgbClr val="996633"/>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33" name="Straight Connector 7"/>
          <p:cNvCxnSpPr>
            <a:cxnSpLocks noChangeShapeType="1"/>
          </p:cNvCxnSpPr>
          <p:nvPr/>
        </p:nvCxnSpPr>
        <p:spPr bwMode="auto">
          <a:xfrm flipH="1" flipV="1">
            <a:off x="7137548" y="5349812"/>
            <a:ext cx="401636" cy="87809"/>
          </a:xfrm>
          <a:prstGeom prst="line">
            <a:avLst/>
          </a:prstGeom>
          <a:noFill/>
          <a:ln w="28575" algn="ctr">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988" y="909730"/>
            <a:ext cx="5291137" cy="2370137"/>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p:nvPr>
        </p:nvSpPr>
        <p:spPr/>
        <p:txBody>
          <a:bodyPr/>
          <a:lstStyle/>
          <a:p>
            <a:pPr eaLnBrk="1" hangingPunct="1"/>
            <a:r>
              <a:rPr lang="en-US" smtClean="0"/>
              <a:t>Addressing scenarios with multiple PCFs</a:t>
            </a:r>
          </a:p>
        </p:txBody>
      </p:sp>
      <p:sp>
        <p:nvSpPr>
          <p:cNvPr id="9220" name="Rectangle 4"/>
          <p:cNvSpPr>
            <a:spLocks noGrp="1" noChangeArrowheads="1"/>
          </p:cNvSpPr>
          <p:nvPr>
            <p:ph idx="1"/>
          </p:nvPr>
        </p:nvSpPr>
        <p:spPr>
          <a:xfrm>
            <a:off x="519113" y="3803650"/>
            <a:ext cx="4878387" cy="2586038"/>
          </a:xfrm>
        </p:spPr>
        <p:txBody>
          <a:bodyPr/>
          <a:lstStyle/>
          <a:p>
            <a:pPr>
              <a:buFont typeface="Arial" charset="0"/>
              <a:buChar char="•"/>
            </a:pPr>
            <a:r>
              <a:rPr lang="en-US" smtClean="0"/>
              <a:t>Sometimes, best approach is to use a series of separate PCFs, each for a specific scenario</a:t>
            </a:r>
          </a:p>
          <a:p>
            <a:pPr lvl="1"/>
            <a:r>
              <a:rPr lang="en-US" smtClean="0"/>
              <a:t>The application can reference the PCF appropriate to a given scenario</a:t>
            </a:r>
          </a:p>
        </p:txBody>
      </p:sp>
      <p:sp>
        <p:nvSpPr>
          <p:cNvPr id="9221" name="Text Box 10"/>
          <p:cNvSpPr txBox="1">
            <a:spLocks noChangeArrowheads="1"/>
          </p:cNvSpPr>
          <p:nvPr/>
        </p:nvSpPr>
        <p:spPr bwMode="auto">
          <a:xfrm>
            <a:off x="5940992" y="1047750"/>
            <a:ext cx="2989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InputSet for ABPerson</a:t>
            </a:r>
          </a:p>
        </p:txBody>
      </p:sp>
      <p:sp>
        <p:nvSpPr>
          <p:cNvPr id="9222" name="Rectangle 11"/>
          <p:cNvSpPr>
            <a:spLocks noChangeArrowheads="1"/>
          </p:cNvSpPr>
          <p:nvPr/>
        </p:nvSpPr>
        <p:spPr bwMode="auto">
          <a:xfrm>
            <a:off x="3355146" y="2548731"/>
            <a:ext cx="2331280" cy="623888"/>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223" name="Text Box 13"/>
          <p:cNvSpPr txBox="1">
            <a:spLocks noChangeArrowheads="1"/>
          </p:cNvSpPr>
          <p:nvPr/>
        </p:nvSpPr>
        <p:spPr bwMode="auto">
          <a:xfrm>
            <a:off x="5940992" y="2354263"/>
            <a:ext cx="3235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InputSet for ABAdjudicator</a:t>
            </a:r>
          </a:p>
        </p:txBody>
      </p:sp>
      <p:sp>
        <p:nvSpPr>
          <p:cNvPr id="9224" name="Text Box 14"/>
          <p:cNvSpPr txBox="1">
            <a:spLocks noChangeArrowheads="1"/>
          </p:cNvSpPr>
          <p:nvPr/>
        </p:nvSpPr>
        <p:spPr bwMode="auto">
          <a:xfrm>
            <a:off x="5940992" y="3749675"/>
            <a:ext cx="2989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InputSet for ABAttorney</a:t>
            </a:r>
          </a:p>
        </p:txBody>
      </p:sp>
      <p:sp>
        <p:nvSpPr>
          <p:cNvPr id="9225" name="Text Box 15"/>
          <p:cNvSpPr txBox="1">
            <a:spLocks noChangeArrowheads="1"/>
          </p:cNvSpPr>
          <p:nvPr/>
        </p:nvSpPr>
        <p:spPr bwMode="auto">
          <a:xfrm>
            <a:off x="5923529" y="5070475"/>
            <a:ext cx="2989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t>InputSet</a:t>
            </a:r>
            <a:r>
              <a:rPr lang="en-US" sz="1800" dirty="0"/>
              <a:t> for </a:t>
            </a:r>
            <a:r>
              <a:rPr lang="en-US" sz="1800" dirty="0" err="1"/>
              <a:t>ABDoctor</a:t>
            </a:r>
            <a:endParaRPr lang="en-US" sz="1800" dirty="0"/>
          </a:p>
        </p:txBody>
      </p:sp>
      <p:sp>
        <p:nvSpPr>
          <p:cNvPr id="9226" name="Text Box 19"/>
          <p:cNvSpPr txBox="1">
            <a:spLocks noChangeArrowheads="1"/>
          </p:cNvSpPr>
          <p:nvPr/>
        </p:nvSpPr>
        <p:spPr bwMode="auto">
          <a:xfrm>
            <a:off x="3451689" y="2593181"/>
            <a:ext cx="22336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Get </a:t>
            </a:r>
            <a:r>
              <a:rPr lang="en-US" sz="1800" dirty="0" err="1"/>
              <a:t>InputSet</a:t>
            </a:r>
            <a:r>
              <a:rPr lang="en-US" sz="1800" dirty="0"/>
              <a:t> for</a:t>
            </a:r>
            <a:br>
              <a:rPr lang="en-US" sz="1800" dirty="0"/>
            </a:br>
            <a:r>
              <a:rPr lang="en-US" sz="1800" dirty="0"/>
              <a:t>&lt;contact's subtype&gt;</a:t>
            </a:r>
          </a:p>
        </p:txBody>
      </p:sp>
      <p:pic>
        <p:nvPicPr>
          <p:cNvPr id="9227"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4631" y="2711450"/>
            <a:ext cx="2852738" cy="86201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228"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4631" y="1371600"/>
            <a:ext cx="2606675" cy="903288"/>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229"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4631" y="4048125"/>
            <a:ext cx="2838450" cy="84931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23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5581" y="5397500"/>
            <a:ext cx="2747963" cy="803275"/>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Modes</a:t>
            </a:r>
          </a:p>
        </p:txBody>
      </p:sp>
      <p:sp>
        <p:nvSpPr>
          <p:cNvPr id="10243" name="Rectangle 3"/>
          <p:cNvSpPr>
            <a:spLocks noGrp="1" noChangeArrowheads="1"/>
          </p:cNvSpPr>
          <p:nvPr>
            <p:ph idx="1"/>
          </p:nvPr>
        </p:nvSpPr>
        <p:spPr/>
        <p:txBody>
          <a:bodyPr/>
          <a:lstStyle/>
          <a:p>
            <a:pPr>
              <a:buFont typeface="Arial" charset="0"/>
              <a:buChar char="•"/>
            </a:pPr>
            <a:r>
              <a:rPr lang="en-US" b="1" dirty="0" smtClean="0"/>
              <a:t>Mode</a:t>
            </a:r>
            <a:r>
              <a:rPr lang="en-US" dirty="0" smtClean="0"/>
              <a:t> is a property used for PCFs that are appropriate for a given business scenario</a:t>
            </a:r>
          </a:p>
          <a:p>
            <a:pPr lvl="1"/>
            <a:r>
              <a:rPr lang="en-US" dirty="0" smtClean="0"/>
              <a:t>Mode identifies which scenario(s) the PCF is for</a:t>
            </a:r>
          </a:p>
          <a:p>
            <a:pPr lvl="1"/>
            <a:r>
              <a:rPr lang="en-US" dirty="0" smtClean="0"/>
              <a:t>Modal PCFs always come in sets</a:t>
            </a:r>
          </a:p>
        </p:txBody>
      </p:sp>
      <p:pic>
        <p:nvPicPr>
          <p:cNvPr id="10244" name="Picture 16" descr="example - person snipp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359150"/>
            <a:ext cx="2625725" cy="75565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45" name="Picture 17" descr="example - doctor snipp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5022850"/>
            <a:ext cx="2722562" cy="79216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46" name="Picture 18" descr="example - attorney snipp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2463" y="3359150"/>
            <a:ext cx="3305175" cy="854075"/>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47" name="Picture 19" descr="example - adjudicator snippe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5022850"/>
            <a:ext cx="3008312" cy="81756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48" name="Text Box 20"/>
          <p:cNvSpPr txBox="1">
            <a:spLocks noChangeArrowheads="1"/>
          </p:cNvSpPr>
          <p:nvPr/>
        </p:nvSpPr>
        <p:spPr bwMode="auto">
          <a:xfrm>
            <a:off x="900113" y="2787650"/>
            <a:ext cx="419893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t>mode = ABPerson, ABPolicyPerson</a:t>
            </a:r>
          </a:p>
        </p:txBody>
      </p:sp>
      <p:sp>
        <p:nvSpPr>
          <p:cNvPr id="10249" name="Text Box 21"/>
          <p:cNvSpPr txBox="1">
            <a:spLocks noChangeArrowheads="1"/>
          </p:cNvSpPr>
          <p:nvPr/>
        </p:nvSpPr>
        <p:spPr bwMode="auto">
          <a:xfrm>
            <a:off x="900113" y="4451350"/>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t>mode = ABAdjudicator</a:t>
            </a:r>
          </a:p>
        </p:txBody>
      </p:sp>
      <p:sp>
        <p:nvSpPr>
          <p:cNvPr id="10250" name="Text Box 22"/>
          <p:cNvSpPr txBox="1">
            <a:spLocks noChangeArrowheads="1"/>
          </p:cNvSpPr>
          <p:nvPr/>
        </p:nvSpPr>
        <p:spPr bwMode="auto">
          <a:xfrm>
            <a:off x="5732463" y="2787650"/>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t>mode = ABAttorney</a:t>
            </a:r>
          </a:p>
        </p:txBody>
      </p:sp>
      <p:sp>
        <p:nvSpPr>
          <p:cNvPr id="10251" name="Text Box 23"/>
          <p:cNvSpPr txBox="1">
            <a:spLocks noChangeArrowheads="1"/>
          </p:cNvSpPr>
          <p:nvPr/>
        </p:nvSpPr>
        <p:spPr bwMode="auto">
          <a:xfrm>
            <a:off x="5732463" y="4451350"/>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t>mode = ABDoctor</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Default mode</a:t>
            </a:r>
          </a:p>
        </p:txBody>
      </p:sp>
      <p:sp>
        <p:nvSpPr>
          <p:cNvPr id="11267" name="Rectangle 3"/>
          <p:cNvSpPr>
            <a:spLocks noGrp="1" noChangeArrowheads="1"/>
          </p:cNvSpPr>
          <p:nvPr>
            <p:ph idx="1"/>
          </p:nvPr>
        </p:nvSpPr>
        <p:spPr>
          <a:xfrm>
            <a:off x="519113" y="914400"/>
            <a:ext cx="5037137" cy="5486400"/>
          </a:xfrm>
        </p:spPr>
        <p:txBody>
          <a:bodyPr/>
          <a:lstStyle/>
          <a:p>
            <a:pPr>
              <a:buFont typeface="Arial" charset="0"/>
              <a:buChar char="•"/>
            </a:pPr>
            <a:r>
              <a:rPr lang="en-US" dirty="0" smtClean="0"/>
              <a:t>Modal PCF sets include one PCF with mode of "default", which is used when something </a:t>
            </a:r>
            <a:r>
              <a:rPr lang="en-US" dirty="0" smtClean="0"/>
              <a:t/>
            </a:r>
            <a:br>
              <a:rPr lang="en-US" dirty="0" smtClean="0"/>
            </a:br>
            <a:r>
              <a:rPr lang="en-US" dirty="0" smtClean="0"/>
              <a:t>references </a:t>
            </a:r>
            <a:r>
              <a:rPr lang="en-US" dirty="0" smtClean="0"/>
              <a:t>a mode that doesn't otherwise exist</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63" y="2308225"/>
            <a:ext cx="2452687" cy="3016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1269" name="Text Box 17"/>
          <p:cNvSpPr txBox="1">
            <a:spLocks noChangeArrowheads="1"/>
          </p:cNvSpPr>
          <p:nvPr/>
        </p:nvSpPr>
        <p:spPr bwMode="auto">
          <a:xfrm>
            <a:off x="900113" y="2963863"/>
            <a:ext cx="43418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solidFill>
                  <a:schemeClr val="accent1"/>
                </a:solidFill>
              </a:rPr>
              <a:t>mode = ABPerson, ABPolicyPerson</a:t>
            </a:r>
          </a:p>
        </p:txBody>
      </p:sp>
      <p:sp>
        <p:nvSpPr>
          <p:cNvPr id="11270" name="Text Box 18"/>
          <p:cNvSpPr txBox="1">
            <a:spLocks noChangeArrowheads="1"/>
          </p:cNvSpPr>
          <p:nvPr/>
        </p:nvSpPr>
        <p:spPr bwMode="auto">
          <a:xfrm>
            <a:off x="900113" y="4627563"/>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solidFill>
                  <a:schemeClr val="accent1"/>
                </a:solidFill>
              </a:rPr>
              <a:t>mode = ABAdjudicator</a:t>
            </a:r>
          </a:p>
        </p:txBody>
      </p:sp>
      <p:sp>
        <p:nvSpPr>
          <p:cNvPr id="11271" name="Text Box 19"/>
          <p:cNvSpPr txBox="1">
            <a:spLocks noChangeArrowheads="1"/>
          </p:cNvSpPr>
          <p:nvPr/>
        </p:nvSpPr>
        <p:spPr bwMode="auto">
          <a:xfrm>
            <a:off x="5732463" y="2963863"/>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solidFill>
                  <a:schemeClr val="accent1"/>
                </a:solidFill>
              </a:rPr>
              <a:t>mode = ABAttorney</a:t>
            </a:r>
          </a:p>
        </p:txBody>
      </p:sp>
      <p:sp>
        <p:nvSpPr>
          <p:cNvPr id="11272" name="Text Box 20"/>
          <p:cNvSpPr txBox="1">
            <a:spLocks noChangeArrowheads="1"/>
          </p:cNvSpPr>
          <p:nvPr/>
        </p:nvSpPr>
        <p:spPr bwMode="auto">
          <a:xfrm>
            <a:off x="5732463" y="4627563"/>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solidFill>
                  <a:schemeClr val="accent1"/>
                </a:solidFill>
              </a:rPr>
              <a:t>mode = ABDoctor</a:t>
            </a:r>
          </a:p>
        </p:txBody>
      </p:sp>
      <p:sp>
        <p:nvSpPr>
          <p:cNvPr id="11273" name="Text Box 21"/>
          <p:cNvSpPr txBox="1">
            <a:spLocks noChangeArrowheads="1"/>
          </p:cNvSpPr>
          <p:nvPr/>
        </p:nvSpPr>
        <p:spPr bwMode="auto">
          <a:xfrm>
            <a:off x="5732463" y="1727200"/>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SubtypeInfoInputSet</a:t>
            </a:r>
            <a:br>
              <a:rPr lang="en-US" sz="1800"/>
            </a:br>
            <a:r>
              <a:rPr lang="en-US" sz="1800"/>
              <a:t>mode = default</a:t>
            </a:r>
          </a:p>
        </p:txBody>
      </p:sp>
      <p:pic>
        <p:nvPicPr>
          <p:cNvPr id="11274"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5353050"/>
            <a:ext cx="2852737" cy="86201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5"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3546475"/>
            <a:ext cx="2606675" cy="903288"/>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6"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7075" y="3546475"/>
            <a:ext cx="2840038" cy="8509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7"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7075" y="5353050"/>
            <a:ext cx="2747963" cy="801688"/>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Common uses of modal PCFs</a:t>
            </a:r>
          </a:p>
        </p:txBody>
      </p:sp>
      <p:sp>
        <p:nvSpPr>
          <p:cNvPr id="12291" name="Rectangle 3"/>
          <p:cNvSpPr>
            <a:spLocks noGrp="1" noChangeArrowheads="1"/>
          </p:cNvSpPr>
          <p:nvPr>
            <p:ph idx="1"/>
          </p:nvPr>
        </p:nvSpPr>
        <p:spPr/>
        <p:txBody>
          <a:bodyPr/>
          <a:lstStyle/>
          <a:p>
            <a:pPr>
              <a:buFont typeface="Arial" charset="0"/>
              <a:buChar char="•"/>
            </a:pPr>
            <a:r>
              <a:rPr lang="en-US" dirty="0" smtClean="0"/>
              <a:t>Modes can be used with:</a:t>
            </a:r>
          </a:p>
          <a:p>
            <a:pPr lvl="1"/>
            <a:r>
              <a:rPr lang="en-US" dirty="0" smtClean="0"/>
              <a:t>Detail view panels </a:t>
            </a:r>
          </a:p>
          <a:p>
            <a:pPr lvl="1"/>
            <a:r>
              <a:rPr lang="en-US" dirty="0"/>
              <a:t>Card view panels</a:t>
            </a:r>
          </a:p>
          <a:p>
            <a:pPr lvl="1"/>
            <a:r>
              <a:rPr lang="en-US" dirty="0" smtClean="0"/>
              <a:t>Input sets</a:t>
            </a:r>
          </a:p>
          <a:p>
            <a:pPr lvl="1"/>
            <a:r>
              <a:rPr lang="en-US" dirty="0" smtClean="0"/>
              <a:t>List view panels</a:t>
            </a:r>
          </a:p>
          <a:p>
            <a:pPr lvl="1"/>
            <a:r>
              <a:rPr lang="en-US" dirty="0" smtClean="0"/>
              <a:t>Info bars</a:t>
            </a:r>
          </a:p>
          <a:p>
            <a:pPr lvl="1"/>
            <a:r>
              <a:rPr lang="en-US" dirty="0" smtClean="0"/>
              <a:t>Screens</a:t>
            </a:r>
          </a:p>
          <a:p>
            <a:pPr lvl="1"/>
            <a:r>
              <a:rPr lang="en-US" dirty="0" smtClean="0"/>
              <a:t>Menu item sets</a:t>
            </a:r>
          </a:p>
          <a:p>
            <a:pPr lvl="1"/>
            <a:r>
              <a:rPr lang="en-US" dirty="0" smtClean="0"/>
              <a:t>...and more (refer to documentation)</a:t>
            </a:r>
          </a:p>
          <a:p>
            <a:pPr>
              <a:buFont typeface="Arial" charset="0"/>
              <a:buChar char="•"/>
            </a:pPr>
            <a:r>
              <a:rPr lang="en-US" dirty="0" smtClean="0"/>
              <a:t>Modes are often used to accommodate variations in:</a:t>
            </a:r>
          </a:p>
          <a:p>
            <a:pPr lvl="1"/>
            <a:r>
              <a:rPr lang="en-US" dirty="0" smtClean="0"/>
              <a:t>Contact type (individuals, companies, and so on)</a:t>
            </a:r>
          </a:p>
          <a:p>
            <a:pPr lvl="1"/>
            <a:r>
              <a:rPr lang="en-US" dirty="0" smtClean="0"/>
              <a:t>Line of business (auto, workers' comp, property, and so on)</a:t>
            </a:r>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56CAB16B-DE34-4747-888C-D06210C0A346}"/>
</file>

<file path=customXml/itemProps2.xml><?xml version="1.0" encoding="utf-8"?>
<ds:datastoreItem xmlns:ds="http://schemas.openxmlformats.org/officeDocument/2006/customXml" ds:itemID="{EB2AC071-26E5-449D-A4FB-F5418DC52BBF}"/>
</file>

<file path=customXml/itemProps3.xml><?xml version="1.0" encoding="utf-8"?>
<ds:datastoreItem xmlns:ds="http://schemas.openxmlformats.org/officeDocument/2006/customXml" ds:itemID="{F48467A1-D496-4C0F-AE73-9B83D2D1249C}"/>
</file>

<file path=docProps/app.xml><?xml version="1.0" encoding="utf-8"?>
<Properties xmlns="http://schemas.openxmlformats.org/officeDocument/2006/extended-properties" xmlns:vt="http://schemas.openxmlformats.org/officeDocument/2006/docPropsVTypes">
  <Template/>
  <TotalTime>25123</TotalTime>
  <Words>1952</Words>
  <Application>Microsoft Office PowerPoint</Application>
  <PresentationFormat>On-screen Show (4:3)</PresentationFormat>
  <Paragraphs>212</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1_test-template</vt:lpstr>
      <vt:lpstr>Modes</vt:lpstr>
      <vt:lpstr>Lesson objectives</vt:lpstr>
      <vt:lpstr>Lesson outline</vt:lpstr>
      <vt:lpstr>Widgets that need to vary</vt:lpstr>
      <vt:lpstr>Addressing all scenarios within one PCF</vt:lpstr>
      <vt:lpstr>Addressing scenarios with multiple PCFs</vt:lpstr>
      <vt:lpstr>Modes</vt:lpstr>
      <vt:lpstr>Default mode</vt:lpstr>
      <vt:lpstr>Common uses of modal PCFs</vt:lpstr>
      <vt:lpstr>Lesson outline</vt:lpstr>
      <vt:lpstr>Steps to implement modal PCFs</vt:lpstr>
      <vt:lpstr>Step 1a: Create modal PCF set</vt:lpstr>
      <vt:lpstr>Modes and subtypes</vt:lpstr>
      <vt:lpstr>Modal widgets in Studio</vt:lpstr>
      <vt:lpstr>Step 1b: Create default PCF</vt:lpstr>
      <vt:lpstr>Step 1c: Ensure same required variables</vt:lpstr>
      <vt:lpstr>Changing modes</vt:lpstr>
      <vt:lpstr>Step 2: Create reference to PCF set</vt:lpstr>
      <vt:lpstr>Modal references in Studio</vt:lpstr>
      <vt:lpstr>Step 3: Deploy PCFs</vt:lpstr>
      <vt:lpstr>Lesson objectives review</vt:lpstr>
      <vt:lpstr>Review questions</vt:lpstr>
      <vt:lpstr>Notices</vt:lpstr>
    </vt:vector>
  </TitlesOfParts>
  <Manager>pniemeyer@guidewire.com</Manager>
  <Company>Guidewire ,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Modes</dc:title>
  <dc:subject>Modal Inputs</dc:subject>
  <dc:creator>sluersen@guidewire.com</dc:creator>
  <cp:keywords>Emerald; Configuration Fundamentals; 8.0.1</cp:keywords>
  <dc:description>140</dc:description>
  <cp:lastModifiedBy>Seth Luersen</cp:lastModifiedBy>
  <cp:revision>2034</cp:revision>
  <dcterms:created xsi:type="dcterms:W3CDTF">2007-08-02T20:13:16Z</dcterms:created>
  <dcterms:modified xsi:type="dcterms:W3CDTF">2014-02-16T17:47:36Z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_MarkAsFinal">
    <vt:bool>true</vt:bool>
  </property>
  <property fmtid="{D5CDD505-2E9C-101B-9397-08002B2CF9AE}" pid="5" name="ContentTypeId">
    <vt:lpwstr>0x01010080108DB332E651468B7C8D0348561ABA</vt:lpwstr>
  </property>
</Properties>
</file>