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8.xml" ContentType="application/vnd.openxmlformats-officedocument.presentationml.slide+xml"/>
  <Override PartName="/ppt/notesSlides/notesSlide34.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1192" r:id="rId2"/>
    <p:sldId id="1299" r:id="rId3"/>
    <p:sldId id="1300" r:id="rId4"/>
    <p:sldId id="1748" r:id="rId5"/>
    <p:sldId id="1696" r:id="rId6"/>
    <p:sldId id="1749" r:id="rId7"/>
    <p:sldId id="1737" r:id="rId8"/>
    <p:sldId id="1698" r:id="rId9"/>
    <p:sldId id="1697" r:id="rId10"/>
    <p:sldId id="1699" r:id="rId11"/>
    <p:sldId id="1729" r:id="rId12"/>
    <p:sldId id="1727" r:id="rId13"/>
    <p:sldId id="1728" r:id="rId14"/>
    <p:sldId id="1700" r:id="rId15"/>
    <p:sldId id="1701" r:id="rId16"/>
    <p:sldId id="1702" r:id="rId17"/>
    <p:sldId id="1703" r:id="rId18"/>
    <p:sldId id="1725" r:id="rId19"/>
    <p:sldId id="1745" r:id="rId20"/>
    <p:sldId id="1706" r:id="rId21"/>
    <p:sldId id="1741" r:id="rId22"/>
    <p:sldId id="1742" r:id="rId23"/>
    <p:sldId id="1705" r:id="rId24"/>
    <p:sldId id="1708" r:id="rId25"/>
    <p:sldId id="1709" r:id="rId26"/>
    <p:sldId id="1730" r:id="rId27"/>
    <p:sldId id="1731" r:id="rId28"/>
    <p:sldId id="1732" r:id="rId29"/>
    <p:sldId id="1738" r:id="rId30"/>
    <p:sldId id="1740" r:id="rId31"/>
    <p:sldId id="1751" r:id="rId32"/>
    <p:sldId id="1551" r:id="rId33"/>
    <p:sldId id="1735" r:id="rId34"/>
    <p:sldId id="1744" r:id="rId35"/>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50D6452E-1AEC-4258-8259-C66EE58B27C3}">
          <p14:sldIdLst>
            <p14:sldId id="1192"/>
            <p14:sldId id="1299"/>
          </p14:sldIdLst>
        </p14:section>
        <p14:section name="Fundamentals" id="{878D3528-56C0-4D13-998E-0C33B96C5ECF}">
          <p14:sldIdLst>
            <p14:sldId id="1300"/>
            <p14:sldId id="1748"/>
            <p14:sldId id="1696"/>
            <p14:sldId id="1749"/>
            <p14:sldId id="1737"/>
            <p14:sldId id="1698"/>
            <p14:sldId id="1697"/>
            <p14:sldId id="1699"/>
            <p14:sldId id="1729"/>
            <p14:sldId id="1727"/>
            <p14:sldId id="1728"/>
            <p14:sldId id="1700"/>
            <p14:sldId id="1701"/>
            <p14:sldId id="1702"/>
            <p14:sldId id="1703"/>
            <p14:sldId id="1725"/>
            <p14:sldId id="1745"/>
          </p14:sldIdLst>
        </p14:section>
        <p14:section name="Navigation" id="{117F2A59-C7BB-4F54-8450-9727514DA23E}">
          <p14:sldIdLst>
            <p14:sldId id="1706"/>
            <p14:sldId id="1741"/>
            <p14:sldId id="1742"/>
            <p14:sldId id="1705"/>
            <p14:sldId id="1708"/>
            <p14:sldId id="1709"/>
            <p14:sldId id="1730"/>
            <p14:sldId id="1731"/>
            <p14:sldId id="1732"/>
            <p14:sldId id="1738"/>
            <p14:sldId id="1740"/>
            <p14:sldId id="1751"/>
          </p14:sldIdLst>
        </p14:section>
        <p14:section name="Review" id="{7B03064C-538D-4435-8FAF-A2FF6288207C}">
          <p14:sldIdLst>
            <p14:sldId id="1551"/>
            <p14:sldId id="1735"/>
            <p14:sldId id="174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A2B"/>
    <a:srgbClr val="D8691E"/>
    <a:srgbClr val="D4EDD3"/>
    <a:srgbClr val="CC0099"/>
    <a:srgbClr val="0033CC"/>
    <a:srgbClr val="FF0000"/>
    <a:srgbClr val="FFFF00"/>
    <a:srgbClr val="CCFF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69826" autoAdjust="0"/>
  </p:normalViewPr>
  <p:slideViewPr>
    <p:cSldViewPr snapToGrid="0">
      <p:cViewPr>
        <p:scale>
          <a:sx n="75" d="100"/>
          <a:sy n="75" d="100"/>
        </p:scale>
        <p:origin x="-2580" y="-378"/>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6"/>
    </p:cViewPr>
  </p:sorterViewPr>
  <p:notesViewPr>
    <p:cSldViewPr snapToGrid="0">
      <p:cViewPr>
        <p:scale>
          <a:sx n="100" d="100"/>
          <a:sy n="100" d="100"/>
        </p:scale>
        <p:origin x="-3462"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4FD5893-8596-41BE-B17A-C2C6AEE2D454}" type="slidenum">
              <a:rPr lang="en-US" altLang="en-US"/>
              <a:pPr>
                <a:defRPr/>
              </a:pPr>
              <a:t>‹#›</a:t>
            </a:fld>
            <a:endParaRPr lang="en-US" altLang="en-US"/>
          </a:p>
        </p:txBody>
      </p:sp>
    </p:spTree>
    <p:extLst>
      <p:ext uri="{BB962C8B-B14F-4D97-AF65-F5344CB8AC3E}">
        <p14:creationId xmlns:p14="http://schemas.microsoft.com/office/powerpoint/2010/main" val="1476101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Introduction to Locations - </a:t>
            </a:r>
            <a:fld id="{3CD668BF-BFCD-4060-AAC6-3714979B8452}"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3789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E5951209-242F-4C52-A715-C64E7A3E404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789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40280073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894C2B5-8981-47AF-AF6F-83DE83CF184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27075"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747E3C0-7C8D-4581-99B7-E5443EE64548}"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wizard has multiple screens, but only one screen is displayed at a time. The screens in a wizard have an order (though it may be possible for a user to traverse the screens out of order).</a:t>
            </a:r>
          </a:p>
          <a:p>
            <a:pPr eaLnBrk="1" hangingPunct="1"/>
            <a:endParaRPr lang="en-US" dirty="0" smtClean="0"/>
          </a:p>
          <a:p>
            <a:pPr eaLnBrk="1" hangingPunct="1"/>
            <a:r>
              <a:rPr lang="en-US" dirty="0" smtClean="0"/>
              <a:t>The wizard shown above is from ExampleCenter, which is a non-business Guidewire application used to test and build examples of Guidewire platform functionality. Wizards are implemented differently in each business-oriented Guidewire application. Multiple examples of wizards appear on the following slides, one for each of the primary applications.</a:t>
            </a:r>
          </a:p>
          <a:p>
            <a:pPr eaLnBrk="1" hangingPunct="1"/>
            <a:endParaRPr lang="en-US" dirty="0" smtClean="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C515773-8150-41CA-8BAC-588307A1FDC7}"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New Claim Wizard (also known as the First Notice of Loss (FNOL) Wizard). It is used to create claims.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B9DFEC4-E5C4-4BED-B2C7-D2AE314C8BA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Submission Wizard, which is used to create and modify submissions. A submission ends when it is withdrawn or bound. A bound submission is a policy.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64FCE0C-1781-42E3-B5DC-E0C81FAF292F}"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Multiple Payment Wizard, which is used to credit multiple accounts and their policies with multiple payments in a single business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A99B34-DE70-4067-8778-54CE801D718E}"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35191B7-3B9B-40C9-8D50-21BAB1EED8C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workspace is an area of the user interface that runs across the bottom. It is visible only when a screen is displayed within it. It is the one area of the user interface that is not always visible.</a:t>
            </a:r>
          </a:p>
          <a:p>
            <a:pPr eaLnBrk="1" hangingPunct="1"/>
            <a:endParaRPr lang="en-US" dirty="0" smtClean="0"/>
          </a:p>
          <a:p>
            <a:pPr eaLnBrk="1" hangingPunct="1"/>
            <a:r>
              <a:rPr lang="en-US" dirty="0" smtClean="0"/>
              <a:t>If multiple worksheets are rendered at one time, the tabs across the top of the worksheets can be used to navigate between worksheets.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93CB349-28FA-4823-BB69-3A9A6C3805C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use forwards to:</a:t>
            </a:r>
          </a:p>
          <a:p>
            <a:pPr lvl="1" eaLnBrk="1" hangingPunct="1"/>
            <a:r>
              <a:rPr lang="en-US" smtClean="0"/>
              <a:t>Modify data before navigating </a:t>
            </a:r>
          </a:p>
          <a:p>
            <a:pPr lvl="1" eaLnBrk="1" hangingPunct="1"/>
            <a:r>
              <a:rPr lang="en-US" smtClean="0"/>
              <a:t>Determine the destination location based on the data context or the user’s permissions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4C75771-D7A4-41B8-92ED-4651790522D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Exit points are typically used to let users easily access other applications, such as a reporting application.</a:t>
            </a:r>
          </a:p>
          <a:p>
            <a:pPr eaLnBrk="1" hangingPunct="1"/>
            <a:r>
              <a:rPr lang="en-US" smtClean="0"/>
              <a:t>The example above shows the display of Example List, which is a list of examples in TrainingApp of each fundamental configuration technology. Example list is technically outside of any Guidewire application because it is displayed in its own window. It is the only working example of an exit point in any of the base applications.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FEB8A1CA-9DEB-4E46-A535-494B50329F64}"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658813" y="358775"/>
            <a:ext cx="5518150" cy="4138613"/>
          </a:xfrm>
          <a:ln/>
        </p:spPr>
      </p:sp>
      <p:sp>
        <p:nvSpPr>
          <p:cNvPr id="55301" name="Rectangle 3"/>
          <p:cNvSpPr>
            <a:spLocks noGrp="1" noChangeArrowheads="1"/>
          </p:cNvSpPr>
          <p:nvPr>
            <p:ph type="body" idx="1"/>
          </p:nvPr>
        </p:nvSpPr>
        <p:spPr>
          <a:xfrm>
            <a:off x="523875" y="4654550"/>
            <a:ext cx="5818188" cy="4164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page contains a single screen in the screen area.</a:t>
            </a:r>
          </a:p>
          <a:p>
            <a:pPr eaLnBrk="1" hangingPunct="1"/>
            <a:endParaRPr lang="en-US" dirty="0" smtClean="0"/>
          </a:p>
          <a:p>
            <a:pPr eaLnBrk="1" hangingPunct="1"/>
            <a:r>
              <a:rPr lang="en-US" dirty="0" smtClean="0"/>
              <a:t>A popup contains a single screen and is designed to return the user to the previous location once the work on the popup screen is complete.</a:t>
            </a:r>
          </a:p>
          <a:p>
            <a:pPr eaLnBrk="1" hangingPunct="1"/>
            <a:endParaRPr lang="en-US" dirty="0" smtClean="0"/>
          </a:p>
          <a:p>
            <a:pPr eaLnBrk="1" hangingPunct="1"/>
            <a:r>
              <a:rPr lang="en-US" dirty="0" smtClean="0"/>
              <a:t>A worksheet contains a single screen and a tab (on the bottom) in the workspace frame.</a:t>
            </a:r>
          </a:p>
          <a:p>
            <a:pPr eaLnBrk="1" hangingPunct="1"/>
            <a:endParaRPr lang="en-US" dirty="0" smtClean="0"/>
          </a:p>
          <a:p>
            <a:pPr eaLnBrk="1" hangingPunct="1"/>
            <a:r>
              <a:rPr lang="en-US" dirty="0" smtClean="0"/>
              <a:t>A location group groups a set of menu links (and their associated locations), a set of menu actions, and an info bar.</a:t>
            </a:r>
          </a:p>
          <a:p>
            <a:pPr eaLnBrk="1" hangingPunct="1"/>
            <a:endParaRPr lang="en-US" dirty="0" smtClean="0"/>
          </a:p>
          <a:p>
            <a:pPr eaLnBrk="1" hangingPunct="1"/>
            <a:r>
              <a:rPr lang="en-US" dirty="0" smtClean="0"/>
              <a:t>A wizard contains multiple screens in a specific order and a toolbar to work through the wizard.</a:t>
            </a:r>
          </a:p>
          <a:p>
            <a:pPr eaLnBrk="1" hangingPunct="1"/>
            <a:endParaRPr lang="en-US" dirty="0" smtClean="0"/>
          </a:p>
          <a:p>
            <a:pPr eaLnBrk="1" hangingPunct="1"/>
            <a:r>
              <a:rPr lang="en-US" dirty="0" smtClean="0"/>
              <a:t>A forward contains logic to execute before navigating to another location.</a:t>
            </a:r>
          </a:p>
          <a:p>
            <a:pPr eaLnBrk="1" hangingPunct="1"/>
            <a:endParaRPr lang="en-US" dirty="0" smtClean="0"/>
          </a:p>
          <a:p>
            <a:pPr eaLnBrk="1" hangingPunct="1"/>
            <a:r>
              <a:rPr lang="en-US" dirty="0" smtClean="0"/>
              <a:t>An exit point points to a URL outside of the PolicyCenter application.</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0">
              <a:buFontTx/>
              <a:buNone/>
            </a:pPr>
            <a:r>
              <a:rPr lang="en-US" dirty="0" smtClean="0"/>
              <a:t>The bulk of location configuration work tends to center around popups, pages, location groups, and wizards. Therefore, these are the only locations covered in the instructor-led portions of Guidewire training. (Popups are covered in this course because they behave the same in every application. Pages, location groups, and wizards are covered in the Application Configuration courses because each of these have product-specific behaviors.)</a:t>
            </a:r>
          </a:p>
          <a:p>
            <a:endParaRPr lang="en-US" dirty="0"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6DB0C446-0AAF-47D1-BD0A-B6191761215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63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62C1F30-5764-4A62-8FE0-663F9DE96D6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A08C0AF-BFAE-488C-9F54-A9FD93EBA0C9}"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C5A8852A-4812-4064-ABF4-5C3468625CB1}"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Almost every widget that executes a navigation when clicked does so through the widget's "action" property. The only exception to this are the screen links in a location group's sidebar, which use a </a:t>
            </a:r>
            <a:r>
              <a:rPr lang="en-US" dirty="0" err="1" smtClean="0"/>
              <a:t>LocationRef</a:t>
            </a:r>
            <a:r>
              <a:rPr lang="en-US" dirty="0" smtClean="0"/>
              <a:t> property instead.</a:t>
            </a:r>
          </a:p>
          <a:p>
            <a:pPr eaLnBrk="1" hangingPunct="1"/>
            <a:endParaRPr lang="en-US" dirty="0" smtClean="0"/>
          </a:p>
          <a:p>
            <a:pPr eaLnBrk="1" hangingPunct="1"/>
            <a:r>
              <a:rPr lang="en-US" dirty="0" smtClean="0"/>
              <a:t>A menu item is an atomic widget typically found in menus (or menu items sets). It consists of a label that one can click to execute an action.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6BA4223-5E97-4CC3-BB31-88A245C7344F}"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B77B387-599F-4166-8AD8-7904DEFA0D2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two locations with their entry points:</a:t>
            </a:r>
          </a:p>
          <a:p>
            <a:pPr lvl="1" eaLnBrk="1" hangingPunct="1"/>
            <a:r>
              <a:rPr lang="en-US" smtClean="0"/>
              <a:t>ABContactLG, which is a location group. Its name is "ABContactLG", and it requires one object to be rendered: an ABContact. The location group renders information about the given ABContact.</a:t>
            </a:r>
          </a:p>
          <a:p>
            <a:pPr lvl="1" eaLnBrk="1" hangingPunct="1"/>
            <a:r>
              <a:rPr lang="en-US" smtClean="0"/>
              <a:t>UserPreferencesWorksheet, which is a worksheet. Its name is "UserPreferencesWorksheet", and it requires no values to be rendered—it uses the current user to determine what values to display.</a:t>
            </a:r>
          </a:p>
          <a:p>
            <a:pPr eaLnBrk="1" hangingPunct="1"/>
            <a:r>
              <a:rPr lang="en-US" smtClean="0"/>
              <a:t>A location uses multiple entry points when it is navigated to under different circumstances with different sets of values. An example of this can be seen in the "Popups" lesson.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79A891D-28C2-42E6-8917-929BA6981B9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navigation methods are sometimes available, but they are used less frequently: </a:t>
            </a:r>
          </a:p>
          <a:p>
            <a:pPr lvl="1" eaLnBrk="1" hangingPunct="1"/>
            <a:r>
              <a:rPr lang="en-US" smtClean="0"/>
              <a:t>goInMain() – go to the "main" frame (the screen area), no matter where the source widget is.</a:t>
            </a:r>
          </a:p>
          <a:p>
            <a:pPr lvl="1" eaLnBrk="1" hangingPunct="1"/>
            <a:r>
              <a:rPr lang="en-US" smtClean="0"/>
              <a:t>drilldown() – similar to "go", but it goes from a list view to a detail page while remembering the list context, so that you can navigate to the previous and next records in the detail page without having to return to the list view.</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9206E53-F39E-4B44-8153-99AD101FC3FC}"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50BDBCB-125F-469D-834C-3DFA0751944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730FE25-1381-4F05-A233-9052EE40CE8C}"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D2361823-B8AB-48FC-9D35-2F9E5FF6093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69D3476-DD06-4353-B862-EC803B6B68C7}"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5E51C9E-B034-4BC0-9AE9-7C793E5EFE6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150EBA9-CFB0-4D5C-81BD-EC8C100ACEDE}"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ClaimCenter and PolicyCenter, navigation to a wizard typically uses go(). In BillingCenter, navigation to a wizard typically uses push().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5B354CB-9042-44E6-977D-C597282A7818}"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28663" y="630238"/>
            <a:ext cx="5430837"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492F20A9-E63F-4981-B8FF-B07F107EB2E0}"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xfrm>
            <a:off x="728663" y="630238"/>
            <a:ext cx="5430837"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Location group and wizard</a:t>
            </a:r>
          </a:p>
          <a:p>
            <a:pPr marL="209550" indent="-209550" eaLnBrk="1" hangingPunct="1"/>
            <a:r>
              <a:rPr lang="en-US" dirty="0" smtClean="0"/>
              <a:t>2) Worksheet</a:t>
            </a:r>
          </a:p>
          <a:p>
            <a:pPr marL="209550" indent="-209550" eaLnBrk="1" hangingPunct="1"/>
            <a:r>
              <a:rPr lang="en-US" dirty="0" smtClean="0"/>
              <a:t>3) Forward</a:t>
            </a:r>
          </a:p>
          <a:p>
            <a:pPr marL="209550" indent="-209550" eaLnBrk="1" hangingPunct="1"/>
            <a:r>
              <a:rPr lang="en-US" dirty="0" smtClean="0"/>
              <a:t>4) Exit point</a:t>
            </a:r>
          </a:p>
          <a:p>
            <a:pPr marL="209550" indent="-209550" eaLnBrk="1" hangingPunct="1"/>
            <a:r>
              <a:rPr lang="en-US" dirty="0" smtClean="0"/>
              <a:t>5)	Use go to navigate to pages, location groups, wizards, and forwards.</a:t>
            </a:r>
          </a:p>
          <a:p>
            <a:pPr marL="209550" indent="-209550" eaLnBrk="1" hangingPunct="1"/>
            <a:r>
              <a:rPr lang="en-US" dirty="0" smtClean="0"/>
              <a:t>	Use push to navigate to popups and exit points.</a:t>
            </a:r>
          </a:p>
          <a:p>
            <a:pPr marL="209550" indent="-209550" eaLnBrk="1" hangingPunct="1"/>
            <a:r>
              <a:rPr lang="en-US" dirty="0" smtClean="0"/>
              <a:t>	Use </a:t>
            </a:r>
            <a:r>
              <a:rPr lang="en-US" dirty="0" err="1" smtClean="0"/>
              <a:t>goInWorkspace</a:t>
            </a:r>
            <a:r>
              <a:rPr lang="en-US" dirty="0" smtClean="0"/>
              <a:t> to navigate to worksheets.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504F311-F838-425D-8FEA-FA618E070C44}"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D89C08-550A-4427-806F-473E503DF0E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0898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0A2E06D7-6E9C-4C39-B456-47A59063AED8}"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Some locations do not contain a screen: a Forward references Pages and an Exit Point references external web locations.</a:t>
            </a:r>
          </a:p>
          <a:p>
            <a:pPr eaLnBrk="1" hangingPunct="1"/>
            <a:endParaRPr lang="en-US" dirty="0" smtClean="0"/>
          </a:p>
          <a:p>
            <a:pPr eaLnBrk="1" hangingPunct="1"/>
            <a:r>
              <a:rPr lang="en-US" dirty="0" err="1" smtClean="0"/>
              <a:t>LocationGroups</a:t>
            </a:r>
            <a:r>
              <a:rPr lang="en-US" dirty="0" smtClean="0"/>
              <a:t> indirectly reference screens by </a:t>
            </a:r>
            <a:r>
              <a:rPr lang="en-US" dirty="0" err="1" smtClean="0"/>
              <a:t>meansof</a:t>
            </a:r>
            <a:r>
              <a:rPr lang="en-US" dirty="0" smtClean="0"/>
              <a:t> the </a:t>
            </a:r>
            <a:r>
              <a:rPr lang="en-US" dirty="0" err="1" smtClean="0"/>
              <a:t>LocationRef</a:t>
            </a:r>
            <a:r>
              <a:rPr lang="en-US" dirty="0" smtClean="0"/>
              <a:t>, which points to a Page. </a:t>
            </a:r>
          </a:p>
          <a:p>
            <a:pPr eaLnBrk="1" hangingPunct="1"/>
            <a:r>
              <a:rPr lang="en-US" dirty="0" smtClean="0"/>
              <a:t>If a location references multiple screens, then the first screen referenced by the location is displayed by default.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2CF5BEB4-3B7E-477F-B33A-F68F9CF2FB8F}"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Pages are the most common location. Most of the pages in the Guidewire base applications are child locations to a location group, though it is not a requirement that they be.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FD6369C-545D-48FF-9DD1-5C94541D800B}"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location group can be thought of as a "page group" as it is fundamentally a collection of pages, each with its own screen. Location groups are used to gather together a set of screens that display data about a single primary object (such as a contact, a policy, an account, or a claim) or serve a single major application function (such as searching for data). Users navigate from one page in a location group to the next by clicking the links in the side bar.</a:t>
            </a:r>
          </a:p>
          <a:p>
            <a:pPr eaLnBrk="1" hangingPunct="1"/>
            <a:r>
              <a:rPr lang="en-US" smtClean="0"/>
              <a:t>All the pages in a location group share a common info bar, actions menu, and side bar.</a:t>
            </a:r>
          </a:p>
          <a:p>
            <a:pPr lvl="1" eaLnBrk="1" hangingPunct="1"/>
            <a:r>
              <a:rPr lang="en-US" smtClean="0"/>
              <a:t>The info bar is the gray strip directly below the screen tabs which usually contains widgets providing high-level information about the data in the screen area. In the example above, the info bar contains a "person" icon and the label "Person: Karen Espinoza". Some location groups do not have info bars, in which case the gray strip is blank.</a:t>
            </a:r>
          </a:p>
          <a:p>
            <a:pPr lvl="1" eaLnBrk="1" hangingPunct="1"/>
            <a:r>
              <a:rPr lang="en-US" smtClean="0"/>
              <a:t>The actions menu is the menu accessible by clicking the "Actions" control.</a:t>
            </a:r>
          </a:p>
          <a:p>
            <a:pPr lvl="1" eaLnBrk="1" hangingPunct="1"/>
            <a:r>
              <a:rPr lang="en-US" smtClean="0"/>
              <a:t>The side bar appears on the left of the screen and contains a set of links to the pages in the location group.</a:t>
            </a:r>
          </a:p>
          <a:p>
            <a:pPr eaLnBrk="1" hangingPunct="1"/>
            <a:r>
              <a:rPr lang="en-US" smtClean="0"/>
              <a:t>Pages and location groups are both locations. This gives widgets the ability to navigate to the location group (in which case the screen for the first page listed in the location group is displayed) or to any page within the location group. For example, you might have one widget that needs to navigate to the ABContactLG location group, and a second widget that should specifically navigate to the Addresses page in the ABContactLG location group.</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70480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76380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445775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0190480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4259000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254437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932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796022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59279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0345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102583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04137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924899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7EE73FC5-321C-449B-9827-7228628CF905}"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 id="2147483757"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6.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Introduction to Locations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January 24,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882900"/>
            <a:ext cx="8369300" cy="32083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r>
              <a:rPr lang="en-US" smtClean="0"/>
              <a:t>Wizards</a:t>
            </a:r>
          </a:p>
        </p:txBody>
      </p:sp>
      <p:sp>
        <p:nvSpPr>
          <p:cNvPr id="12292" name="Rectangle 3"/>
          <p:cNvSpPr>
            <a:spLocks noGrp="1" noChangeArrowheads="1"/>
          </p:cNvSpPr>
          <p:nvPr>
            <p:ph idx="1"/>
          </p:nvPr>
        </p:nvSpPr>
        <p:spPr/>
        <p:txBody>
          <a:bodyPr/>
          <a:lstStyle/>
          <a:p>
            <a:r>
              <a:rPr lang="en-US" dirty="0" smtClean="0"/>
              <a:t>A </a:t>
            </a:r>
            <a:r>
              <a:rPr lang="en-US" b="1" dirty="0" smtClean="0"/>
              <a:t>wizard</a:t>
            </a:r>
            <a:r>
              <a:rPr lang="en-US" dirty="0" smtClean="0"/>
              <a:t> is an ordered collection of screens </a:t>
            </a:r>
            <a:br>
              <a:rPr lang="en-US" dirty="0" smtClean="0"/>
            </a:br>
            <a:r>
              <a:rPr lang="en-US" dirty="0" smtClean="0"/>
              <a:t>used to execute a complex business process</a:t>
            </a:r>
          </a:p>
          <a:p>
            <a:pPr lvl="1"/>
            <a:r>
              <a:rPr lang="en-US" dirty="0" smtClean="0"/>
              <a:t>Single info bar, actions menu, and side bar</a:t>
            </a:r>
          </a:p>
          <a:p>
            <a:pPr lvl="1"/>
            <a:r>
              <a:rPr lang="en-US" dirty="0" smtClean="0"/>
              <a:t>Includes toolbar with Back and Next buttons</a:t>
            </a:r>
          </a:p>
        </p:txBody>
      </p:sp>
      <p:sp>
        <p:nvSpPr>
          <p:cNvPr id="12293" name="Text Box 5"/>
          <p:cNvSpPr txBox="1">
            <a:spLocks noChangeArrowheads="1"/>
          </p:cNvSpPr>
          <p:nvPr/>
        </p:nvSpPr>
        <p:spPr bwMode="auto">
          <a:xfrm>
            <a:off x="4356100" y="2965450"/>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Info bar</a:t>
            </a:r>
          </a:p>
        </p:txBody>
      </p:sp>
      <p:sp>
        <p:nvSpPr>
          <p:cNvPr id="12294" name="Text Box 8"/>
          <p:cNvSpPr txBox="1">
            <a:spLocks noChangeArrowheads="1"/>
          </p:cNvSpPr>
          <p:nvPr/>
        </p:nvSpPr>
        <p:spPr bwMode="auto">
          <a:xfrm>
            <a:off x="2386013" y="3503613"/>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menu</a:t>
            </a:r>
          </a:p>
        </p:txBody>
      </p:sp>
      <p:sp>
        <p:nvSpPr>
          <p:cNvPr id="12295" name="Text Box 9"/>
          <p:cNvSpPr txBox="1">
            <a:spLocks noChangeArrowheads="1"/>
          </p:cNvSpPr>
          <p:nvPr/>
        </p:nvSpPr>
        <p:spPr bwMode="auto">
          <a:xfrm>
            <a:off x="1557338" y="6099175"/>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9900"/>
                </a:solidFill>
              </a:rPr>
              <a:t>Side bar</a:t>
            </a:r>
          </a:p>
        </p:txBody>
      </p:sp>
      <p:sp>
        <p:nvSpPr>
          <p:cNvPr id="12296" name="Line 17"/>
          <p:cNvSpPr>
            <a:spLocks noChangeShapeType="1"/>
          </p:cNvSpPr>
          <p:nvPr/>
        </p:nvSpPr>
        <p:spPr bwMode="auto">
          <a:xfrm>
            <a:off x="1785938" y="5057775"/>
            <a:ext cx="21415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30"/>
          <p:cNvGrpSpPr>
            <a:grpSpLocks/>
          </p:cNvGrpSpPr>
          <p:nvPr/>
        </p:nvGrpSpPr>
        <p:grpSpPr bwMode="auto">
          <a:xfrm>
            <a:off x="1754188" y="4052888"/>
            <a:ext cx="1130300" cy="420687"/>
            <a:chOff x="1105" y="2427"/>
            <a:chExt cx="712" cy="265"/>
          </a:xfrm>
        </p:grpSpPr>
        <p:sp>
          <p:nvSpPr>
            <p:cNvPr id="12354" name="Line 1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55" name="Group 19"/>
            <p:cNvGrpSpPr>
              <a:grpSpLocks/>
            </p:cNvGrpSpPr>
            <p:nvPr/>
          </p:nvGrpSpPr>
          <p:grpSpPr bwMode="auto">
            <a:xfrm>
              <a:off x="1529" y="2427"/>
              <a:ext cx="288" cy="265"/>
              <a:chOff x="2371" y="1333"/>
              <a:chExt cx="1641" cy="1516"/>
            </a:xfrm>
          </p:grpSpPr>
          <p:sp>
            <p:nvSpPr>
              <p:cNvPr id="12356" name="Freeform 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7" name="Rectangle 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8" name="Freeform 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9" name="Freeform 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0" name="Freeform 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1" name="Freeform 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2" name="Freeform 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8" name="Group 31"/>
          <p:cNvGrpSpPr>
            <a:grpSpLocks/>
          </p:cNvGrpSpPr>
          <p:nvPr/>
        </p:nvGrpSpPr>
        <p:grpSpPr bwMode="auto">
          <a:xfrm>
            <a:off x="1754188" y="4489450"/>
            <a:ext cx="1130300" cy="420688"/>
            <a:chOff x="1105" y="2427"/>
            <a:chExt cx="712" cy="265"/>
          </a:xfrm>
        </p:grpSpPr>
        <p:sp>
          <p:nvSpPr>
            <p:cNvPr id="12342" name="Line 32"/>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43" name="Group 33"/>
            <p:cNvGrpSpPr>
              <a:grpSpLocks/>
            </p:cNvGrpSpPr>
            <p:nvPr/>
          </p:nvGrpSpPr>
          <p:grpSpPr bwMode="auto">
            <a:xfrm>
              <a:off x="1529" y="2427"/>
              <a:ext cx="288" cy="265"/>
              <a:chOff x="2371" y="1333"/>
              <a:chExt cx="1641" cy="1516"/>
            </a:xfrm>
          </p:grpSpPr>
          <p:sp>
            <p:nvSpPr>
              <p:cNvPr id="12344" name="Freeform 3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Rectangle 3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6" name="Freeform 3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3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3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3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4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4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2" name="Freeform 4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3" name="Freeform 4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9" name="Group 44"/>
          <p:cNvGrpSpPr>
            <a:grpSpLocks/>
          </p:cNvGrpSpPr>
          <p:nvPr/>
        </p:nvGrpSpPr>
        <p:grpSpPr bwMode="auto">
          <a:xfrm>
            <a:off x="1754188" y="5272088"/>
            <a:ext cx="1130300" cy="420687"/>
            <a:chOff x="1105" y="2427"/>
            <a:chExt cx="712" cy="265"/>
          </a:xfrm>
        </p:grpSpPr>
        <p:sp>
          <p:nvSpPr>
            <p:cNvPr id="12330" name="Line 45"/>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31" name="Group 46"/>
            <p:cNvGrpSpPr>
              <a:grpSpLocks/>
            </p:cNvGrpSpPr>
            <p:nvPr/>
          </p:nvGrpSpPr>
          <p:grpSpPr bwMode="auto">
            <a:xfrm>
              <a:off x="1529" y="2427"/>
              <a:ext cx="288" cy="265"/>
              <a:chOff x="2371" y="1333"/>
              <a:chExt cx="1641" cy="1516"/>
            </a:xfrm>
          </p:grpSpPr>
          <p:sp>
            <p:nvSpPr>
              <p:cNvPr id="12332" name="Freeform 4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Rectangle 4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4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5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5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5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5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5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5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5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57"/>
          <p:cNvGrpSpPr>
            <a:grpSpLocks/>
          </p:cNvGrpSpPr>
          <p:nvPr/>
        </p:nvGrpSpPr>
        <p:grpSpPr bwMode="auto">
          <a:xfrm>
            <a:off x="1754188" y="5694363"/>
            <a:ext cx="1130300" cy="420687"/>
            <a:chOff x="1105" y="2427"/>
            <a:chExt cx="712" cy="265"/>
          </a:xfrm>
        </p:grpSpPr>
        <p:sp>
          <p:nvSpPr>
            <p:cNvPr id="12318" name="Line 5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19" name="Group 59"/>
            <p:cNvGrpSpPr>
              <a:grpSpLocks/>
            </p:cNvGrpSpPr>
            <p:nvPr/>
          </p:nvGrpSpPr>
          <p:grpSpPr bwMode="auto">
            <a:xfrm>
              <a:off x="1529" y="2427"/>
              <a:ext cx="288" cy="265"/>
              <a:chOff x="2371" y="1333"/>
              <a:chExt cx="1641" cy="1516"/>
            </a:xfrm>
          </p:grpSpPr>
          <p:sp>
            <p:nvSpPr>
              <p:cNvPr id="12320" name="Freeform 6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Rectangle 6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2" name="Freeform 6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6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6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Freeform 6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Freeform 6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6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6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6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01" name="Text Box 70"/>
          <p:cNvSpPr txBox="1">
            <a:spLocks noChangeArrowheads="1"/>
          </p:cNvSpPr>
          <p:nvPr/>
        </p:nvSpPr>
        <p:spPr bwMode="auto">
          <a:xfrm>
            <a:off x="2466975" y="40878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1</a:t>
            </a:r>
          </a:p>
        </p:txBody>
      </p:sp>
      <p:sp>
        <p:nvSpPr>
          <p:cNvPr id="12302" name="Text Box 71"/>
          <p:cNvSpPr txBox="1">
            <a:spLocks noChangeArrowheads="1"/>
          </p:cNvSpPr>
          <p:nvPr/>
        </p:nvSpPr>
        <p:spPr bwMode="auto">
          <a:xfrm>
            <a:off x="2466975" y="455136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2</a:t>
            </a:r>
          </a:p>
        </p:txBody>
      </p:sp>
      <p:sp>
        <p:nvSpPr>
          <p:cNvPr id="12303" name="Text Box 72"/>
          <p:cNvSpPr txBox="1">
            <a:spLocks noChangeArrowheads="1"/>
          </p:cNvSpPr>
          <p:nvPr/>
        </p:nvSpPr>
        <p:spPr bwMode="auto">
          <a:xfrm>
            <a:off x="2466975" y="53197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4</a:t>
            </a:r>
          </a:p>
        </p:txBody>
      </p:sp>
      <p:sp>
        <p:nvSpPr>
          <p:cNvPr id="12304" name="Text Box 73"/>
          <p:cNvSpPr txBox="1">
            <a:spLocks noChangeArrowheads="1"/>
          </p:cNvSpPr>
          <p:nvPr/>
        </p:nvSpPr>
        <p:spPr bwMode="auto">
          <a:xfrm>
            <a:off x="2466975" y="5754688"/>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5</a:t>
            </a:r>
          </a:p>
        </p:txBody>
      </p:sp>
      <p:grpSp>
        <p:nvGrpSpPr>
          <p:cNvPr id="12305" name="Group 75"/>
          <p:cNvGrpSpPr>
            <a:grpSpLocks/>
          </p:cNvGrpSpPr>
          <p:nvPr/>
        </p:nvGrpSpPr>
        <p:grpSpPr bwMode="auto">
          <a:xfrm>
            <a:off x="7472363" y="4810125"/>
            <a:ext cx="1249362" cy="1152525"/>
            <a:chOff x="2371" y="1333"/>
            <a:chExt cx="1641" cy="1516"/>
          </a:xfrm>
        </p:grpSpPr>
        <p:sp>
          <p:nvSpPr>
            <p:cNvPr id="1230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6" name="Text Box 74"/>
          <p:cNvSpPr txBox="1">
            <a:spLocks noChangeArrowheads="1"/>
          </p:cNvSpPr>
          <p:nvPr/>
        </p:nvSpPr>
        <p:spPr bwMode="auto">
          <a:xfrm>
            <a:off x="7850188" y="5145088"/>
            <a:ext cx="539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a:t>3</a:t>
            </a:r>
          </a:p>
        </p:txBody>
      </p:sp>
      <p:sp>
        <p:nvSpPr>
          <p:cNvPr id="12307" name="Rectangle 86"/>
          <p:cNvSpPr>
            <a:spLocks noChangeArrowheads="1"/>
          </p:cNvSpPr>
          <p:nvPr/>
        </p:nvSpPr>
        <p:spPr bwMode="auto">
          <a:xfrm>
            <a:off x="473075" y="2809875"/>
            <a:ext cx="8512175" cy="35718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8738" y="914400"/>
            <a:ext cx="1212340" cy="121615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6565323" cy="453369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title"/>
          </p:nvPr>
        </p:nvSpPr>
        <p:spPr/>
        <p:txBody>
          <a:bodyPr/>
          <a:lstStyle/>
          <a:p>
            <a:r>
              <a:rPr lang="en-US" smtClean="0"/>
              <a:t>Wizard example: ClaimCenter</a:t>
            </a:r>
            <a:endParaRPr lang="en-US" dirty="0" smtClean="0"/>
          </a:p>
        </p:txBody>
      </p:sp>
      <p:sp>
        <p:nvSpPr>
          <p:cNvPr id="13316" name="Rectangle 3"/>
          <p:cNvSpPr>
            <a:spLocks noGrp="1" noChangeArrowheads="1"/>
          </p:cNvSpPr>
          <p:nvPr>
            <p:ph idx="1"/>
          </p:nvPr>
        </p:nvSpPr>
        <p:spPr>
          <a:xfrm>
            <a:off x="519113" y="5652655"/>
            <a:ext cx="8318500" cy="748145"/>
          </a:xfrm>
        </p:spPr>
        <p:txBody>
          <a:bodyPr/>
          <a:lstStyle/>
          <a:p>
            <a:r>
              <a:rPr lang="en-US" dirty="0" smtClean="0"/>
              <a:t>ClaimCenter wizards are used primarily to create new claims and issue payments</a:t>
            </a:r>
          </a:p>
        </p:txBody>
      </p:sp>
      <p:sp>
        <p:nvSpPr>
          <p:cNvPr id="13317" name="Line 6"/>
          <p:cNvSpPr>
            <a:spLocks noChangeShapeType="1"/>
          </p:cNvSpPr>
          <p:nvPr/>
        </p:nvSpPr>
        <p:spPr bwMode="auto">
          <a:xfrm flipV="1">
            <a:off x="2362199" y="1923329"/>
            <a:ext cx="733425" cy="4508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9" y="917574"/>
            <a:ext cx="6661149" cy="453066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339" name="Rectangle 2"/>
          <p:cNvSpPr>
            <a:spLocks noGrp="1" noChangeArrowheads="1"/>
          </p:cNvSpPr>
          <p:nvPr>
            <p:ph type="title"/>
          </p:nvPr>
        </p:nvSpPr>
        <p:spPr/>
        <p:txBody>
          <a:bodyPr/>
          <a:lstStyle/>
          <a:p>
            <a:r>
              <a:rPr lang="en-US" smtClean="0"/>
              <a:t>Wizard example: PolicyCenter</a:t>
            </a:r>
          </a:p>
        </p:txBody>
      </p:sp>
      <p:sp>
        <p:nvSpPr>
          <p:cNvPr id="14340" name="Rectangle 3"/>
          <p:cNvSpPr>
            <a:spLocks noGrp="1" noChangeArrowheads="1"/>
          </p:cNvSpPr>
          <p:nvPr>
            <p:ph idx="1"/>
          </p:nvPr>
        </p:nvSpPr>
        <p:spPr>
          <a:xfrm>
            <a:off x="519113" y="5664200"/>
            <a:ext cx="8318500" cy="736600"/>
          </a:xfrm>
        </p:spPr>
        <p:txBody>
          <a:bodyPr/>
          <a:lstStyle/>
          <a:p>
            <a:r>
              <a:rPr lang="en-US" dirty="0" smtClean="0"/>
              <a:t>PolicyCenter wizards are used to create, modify, renew, or cancel policies</a:t>
            </a:r>
          </a:p>
        </p:txBody>
      </p:sp>
      <p:sp>
        <p:nvSpPr>
          <p:cNvPr id="14341" name="Line 5"/>
          <p:cNvSpPr>
            <a:spLocks noChangeShapeType="1"/>
          </p:cNvSpPr>
          <p:nvPr/>
        </p:nvSpPr>
        <p:spPr bwMode="auto">
          <a:xfrm flipV="1">
            <a:off x="1579563" y="2074863"/>
            <a:ext cx="319087" cy="3079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descr="image003"/>
          <p:cNvPicPr>
            <a:picLocks noChangeAspect="1" noChangeArrowheads="1"/>
          </p:cNvPicPr>
          <p:nvPr/>
        </p:nvPicPr>
        <p:blipFill rotWithShape="1">
          <a:blip r:embed="rId3">
            <a:extLst>
              <a:ext uri="{28A0092B-C50C-407E-A947-70E740481C1C}">
                <a14:useLocalDpi xmlns:a14="http://schemas.microsoft.com/office/drawing/2010/main" val="0"/>
              </a:ext>
            </a:extLst>
          </a:blip>
          <a:srcRect t="-2" b="-112"/>
          <a:stretch/>
        </p:blipFill>
        <p:spPr bwMode="auto">
          <a:xfrm>
            <a:off x="519113" y="914400"/>
            <a:ext cx="7469187" cy="460347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r>
              <a:rPr lang="en-US" smtClean="0"/>
              <a:t>Wizard example: BillingCenter</a:t>
            </a:r>
          </a:p>
        </p:txBody>
      </p:sp>
      <p:sp>
        <p:nvSpPr>
          <p:cNvPr id="15364" name="Rectangle 3"/>
          <p:cNvSpPr>
            <a:spLocks noGrp="1" noChangeArrowheads="1"/>
          </p:cNvSpPr>
          <p:nvPr>
            <p:ph idx="1"/>
          </p:nvPr>
        </p:nvSpPr>
        <p:spPr>
          <a:xfrm>
            <a:off x="519113" y="5664200"/>
            <a:ext cx="8318500" cy="736600"/>
          </a:xfrm>
        </p:spPr>
        <p:txBody>
          <a:bodyPr/>
          <a:lstStyle/>
          <a:p>
            <a:r>
              <a:rPr lang="en-US" dirty="0" smtClean="0"/>
              <a:t>BillingCenter wizards are used to enter payments as well as to create or modify producers and accounts as needed</a:t>
            </a:r>
          </a:p>
        </p:txBody>
      </p:sp>
      <p:sp>
        <p:nvSpPr>
          <p:cNvPr id="7" name="AutoShape 33"/>
          <p:cNvSpPr>
            <a:spLocks noChangeArrowheads="1"/>
          </p:cNvSpPr>
          <p:nvPr/>
        </p:nvSpPr>
        <p:spPr bwMode="auto">
          <a:xfrm>
            <a:off x="1767608" y="2329083"/>
            <a:ext cx="2690092" cy="55381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w="3175"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Worksheets</a:t>
            </a:r>
          </a:p>
        </p:txBody>
      </p:sp>
      <p:sp>
        <p:nvSpPr>
          <p:cNvPr id="17412" name="Rectangle 3"/>
          <p:cNvSpPr>
            <a:spLocks noGrp="1" noChangeArrowheads="1"/>
          </p:cNvSpPr>
          <p:nvPr>
            <p:ph idx="1"/>
          </p:nvPr>
        </p:nvSpPr>
        <p:spPr/>
        <p:txBody>
          <a:bodyPr/>
          <a:lstStyle/>
          <a:p>
            <a:r>
              <a:rPr lang="en-US" dirty="0" smtClean="0"/>
              <a:t>A </a:t>
            </a:r>
            <a:r>
              <a:rPr lang="en-US" b="1" dirty="0" smtClean="0"/>
              <a:t>worksheet</a:t>
            </a:r>
            <a:r>
              <a:rPr lang="en-US" dirty="0" smtClean="0"/>
              <a:t> contains a single screen </a:t>
            </a:r>
            <a:br>
              <a:rPr lang="en-US" dirty="0" smtClean="0"/>
            </a:br>
            <a:r>
              <a:rPr lang="en-US" dirty="0" smtClean="0"/>
              <a:t>rendered in the workspace frame</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368" y="1897059"/>
            <a:ext cx="3549548" cy="4598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3" name="rect Name"/>
          <p:cNvSpPr/>
          <p:nvPr/>
        </p:nvSpPr>
        <p:spPr bwMode="auto">
          <a:xfrm>
            <a:off x="2822166" y="4539650"/>
            <a:ext cx="3499740" cy="1915455"/>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 Name"/>
          <p:cNvSpPr/>
          <p:nvPr/>
        </p:nvSpPr>
        <p:spPr bwMode="auto">
          <a:xfrm>
            <a:off x="5251014" y="4360897"/>
            <a:ext cx="1424471"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Worksheet</a:t>
            </a:r>
            <a:endParaRPr lang="en-US" dirty="0">
              <a:solidFill>
                <a:schemeClr val="bg1"/>
              </a:solidFill>
            </a:endParaRPr>
          </a:p>
        </p:txBody>
      </p:sp>
      <p:grpSp>
        <p:nvGrpSpPr>
          <p:cNvPr id="17414" name="Group 5"/>
          <p:cNvGrpSpPr>
            <a:grpSpLocks/>
          </p:cNvGrpSpPr>
          <p:nvPr/>
        </p:nvGrpSpPr>
        <p:grpSpPr bwMode="auto">
          <a:xfrm>
            <a:off x="5574413" y="5420919"/>
            <a:ext cx="695836" cy="642443"/>
            <a:chOff x="2371" y="1333"/>
            <a:chExt cx="1641" cy="1516"/>
          </a:xfrm>
        </p:grpSpPr>
        <p:sp>
          <p:nvSpPr>
            <p:cNvPr id="17416"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18"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9"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0"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1"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2"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5"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53" y="914400"/>
            <a:ext cx="1216152" cy="1381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Forwards</a:t>
            </a:r>
          </a:p>
        </p:txBody>
      </p:sp>
      <p:sp>
        <p:nvSpPr>
          <p:cNvPr id="18436" name="Rectangle 3"/>
          <p:cNvSpPr>
            <a:spLocks noGrp="1" noChangeArrowheads="1"/>
          </p:cNvSpPr>
          <p:nvPr>
            <p:ph idx="1"/>
          </p:nvPr>
        </p:nvSpPr>
        <p:spPr>
          <a:xfrm>
            <a:off x="519113" y="914400"/>
            <a:ext cx="8318500" cy="2109788"/>
          </a:xfrm>
        </p:spPr>
        <p:txBody>
          <a:bodyPr/>
          <a:lstStyle/>
          <a:p>
            <a:r>
              <a:rPr lang="en-US" dirty="0" smtClean="0"/>
              <a:t>A </a:t>
            </a:r>
            <a:r>
              <a:rPr lang="en-US" b="1" dirty="0" smtClean="0"/>
              <a:t>forward</a:t>
            </a:r>
            <a:r>
              <a:rPr lang="en-US" dirty="0" smtClean="0"/>
              <a:t> contains logic to execute before </a:t>
            </a:r>
            <a:br>
              <a:rPr lang="en-US" dirty="0" smtClean="0"/>
            </a:br>
            <a:r>
              <a:rPr lang="en-US" dirty="0" smtClean="0"/>
              <a:t>navigating to another location</a:t>
            </a:r>
          </a:p>
          <a:p>
            <a:pPr lvl="1"/>
            <a:r>
              <a:rPr lang="en-US" dirty="0" smtClean="0"/>
              <a:t>Often involves </a:t>
            </a:r>
            <a:br>
              <a:rPr lang="en-US" dirty="0" smtClean="0"/>
            </a:br>
            <a:r>
              <a:rPr lang="en-US" dirty="0" smtClean="0"/>
              <a:t>deciding which </a:t>
            </a:r>
            <a:br>
              <a:rPr lang="en-US" dirty="0" smtClean="0"/>
            </a:br>
            <a:r>
              <a:rPr lang="en-US" dirty="0" smtClean="0"/>
              <a:t>location to </a:t>
            </a:r>
            <a:br>
              <a:rPr lang="en-US" dirty="0" smtClean="0"/>
            </a:br>
            <a:r>
              <a:rPr lang="en-US" dirty="0" smtClean="0"/>
              <a:t>navigate to</a:t>
            </a:r>
          </a:p>
          <a:p>
            <a:endParaRPr lang="en-US" dirty="0" smtClean="0"/>
          </a:p>
        </p:txBody>
      </p:sp>
      <p:sp>
        <p:nvSpPr>
          <p:cNvPr id="18437" name="Text Box 5"/>
          <p:cNvSpPr txBox="1">
            <a:spLocks noChangeArrowheads="1"/>
          </p:cNvSpPr>
          <p:nvPr/>
        </p:nvSpPr>
        <p:spPr bwMode="auto">
          <a:xfrm>
            <a:off x="5352856" y="2596671"/>
            <a:ext cx="2341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ContactTabForward</a:t>
            </a:r>
            <a:endParaRPr lang="en-US" sz="1800" dirty="0">
              <a:solidFill>
                <a:schemeClr val="bg1"/>
              </a:solidFill>
            </a:endParaRPr>
          </a:p>
        </p:txBody>
      </p:sp>
      <p:sp>
        <p:nvSpPr>
          <p:cNvPr id="18438" name="Text Box 6"/>
          <p:cNvSpPr txBox="1">
            <a:spLocks noChangeArrowheads="1"/>
          </p:cNvSpPr>
          <p:nvPr/>
        </p:nvSpPr>
        <p:spPr bwMode="auto">
          <a:xfrm>
            <a:off x="1982788" y="3732289"/>
            <a:ext cx="184604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2F6A2B"/>
                </a:solidFill>
              </a:rPr>
              <a:t>Yes</a:t>
            </a:r>
          </a:p>
        </p:txBody>
      </p:sp>
      <p:sp>
        <p:nvSpPr>
          <p:cNvPr id="18441" name="Text Box 14"/>
          <p:cNvSpPr txBox="1">
            <a:spLocks noChangeArrowheads="1"/>
          </p:cNvSpPr>
          <p:nvPr/>
        </p:nvSpPr>
        <p:spPr bwMode="auto">
          <a:xfrm>
            <a:off x="519113" y="6181725"/>
            <a:ext cx="338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ABContactSummaryPage</a:t>
            </a:r>
            <a:endParaRPr lang="en-US" sz="1800" dirty="0">
              <a:solidFill>
                <a:schemeClr val="bg1"/>
              </a:solidFill>
            </a:endParaRPr>
          </a:p>
        </p:txBody>
      </p:sp>
      <p:sp>
        <p:nvSpPr>
          <p:cNvPr id="18443" name="Text Box 18"/>
          <p:cNvSpPr txBox="1">
            <a:spLocks noChangeArrowheads="1"/>
          </p:cNvSpPr>
          <p:nvPr/>
        </p:nvSpPr>
        <p:spPr bwMode="auto">
          <a:xfrm>
            <a:off x="5338853" y="3732289"/>
            <a:ext cx="191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No</a:t>
            </a:r>
          </a:p>
        </p:txBody>
      </p:sp>
      <p:sp>
        <p:nvSpPr>
          <p:cNvPr id="18444" name="Text Box 19"/>
          <p:cNvSpPr txBox="1">
            <a:spLocks noChangeArrowheads="1"/>
          </p:cNvSpPr>
          <p:nvPr/>
        </p:nvSpPr>
        <p:spPr bwMode="auto">
          <a:xfrm>
            <a:off x="6056313" y="6181725"/>
            <a:ext cx="284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NoContactPage</a:t>
            </a:r>
            <a:endParaRPr lang="en-US" sz="1800" dirty="0">
              <a:solidFill>
                <a:schemeClr val="bg1"/>
              </a:solidFill>
            </a:endParaRPr>
          </a:p>
        </p:txBody>
      </p:sp>
      <p:pic>
        <p:nvPicPr>
          <p:cNvPr id="21" name="Picture 11" descr="C:\Users\sluersen\AppData\Local\Temp\SNAGHTML1d825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833" y="2208852"/>
            <a:ext cx="1538023" cy="4975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Flowchart: Decision 3"/>
          <p:cNvSpPr/>
          <p:nvPr/>
        </p:nvSpPr>
        <p:spPr bwMode="auto">
          <a:xfrm>
            <a:off x="3828835" y="3036169"/>
            <a:ext cx="1510018" cy="1268261"/>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sz="1600" dirty="0">
                <a:solidFill>
                  <a:schemeClr val="accent1"/>
                </a:solidFill>
              </a:rPr>
              <a:t>Viewed </a:t>
            </a: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Contacts</a:t>
            </a:r>
            <a:r>
              <a:rPr lang="en-US" sz="1600" dirty="0">
                <a:solidFill>
                  <a:schemeClr val="accent1"/>
                </a:solidFill>
              </a:rPr>
              <a:t>?</a:t>
            </a:r>
          </a:p>
        </p:txBody>
      </p:sp>
      <p:cxnSp>
        <p:nvCxnSpPr>
          <p:cNvPr id="26" name="Straight Arrow Connector 4"/>
          <p:cNvCxnSpPr>
            <a:cxnSpLocks noChangeShapeType="1"/>
            <a:stCxn id="4" idx="1"/>
            <a:endCxn id="11271" idx="0"/>
          </p:cNvCxnSpPr>
          <p:nvPr/>
        </p:nvCxnSpPr>
        <p:spPr bwMode="auto">
          <a:xfrm rot="10800000" flipV="1">
            <a:off x="1657365" y="3670300"/>
            <a:ext cx="2171470" cy="486540"/>
          </a:xfrm>
          <a:prstGeom prst="bentConnector2">
            <a:avLst/>
          </a:prstGeom>
          <a:noFill/>
          <a:ln w="28575" algn="ctr">
            <a:solidFill>
              <a:srgbClr val="2F6A2B"/>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0"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6163645" y="4227729"/>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1271" name="Picture 7"/>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307154" y="4156840"/>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cxnSp>
        <p:nvCxnSpPr>
          <p:cNvPr id="32" name="Straight Arrow Connector 4"/>
          <p:cNvCxnSpPr>
            <a:cxnSpLocks noChangeShapeType="1"/>
            <a:stCxn id="4" idx="3"/>
            <a:endCxn id="11270" idx="0"/>
          </p:cNvCxnSpPr>
          <p:nvPr/>
        </p:nvCxnSpPr>
        <p:spPr bwMode="auto">
          <a:xfrm>
            <a:off x="5338853" y="3670300"/>
            <a:ext cx="2175003" cy="55742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5" name="Straight Arrow Connector 4"/>
          <p:cNvCxnSpPr>
            <a:cxnSpLocks noChangeShapeType="1"/>
            <a:stCxn id="11268" idx="2"/>
            <a:endCxn id="4" idx="0"/>
          </p:cNvCxnSpPr>
          <p:nvPr/>
        </p:nvCxnSpPr>
        <p:spPr bwMode="auto">
          <a:xfrm flipH="1">
            <a:off x="4583844" y="2706448"/>
            <a:ext cx="1" cy="329721"/>
          </a:xfrm>
          <a:prstGeom prst="straightConnector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9" descr="C:\Users\sluersen\AppData\Local\Temp\SNAGHTML1cfb6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731" y="3132579"/>
            <a:ext cx="3255256" cy="317943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r>
              <a:rPr lang="en-US" smtClean="0"/>
              <a:t>Exit points</a:t>
            </a:r>
          </a:p>
        </p:txBody>
      </p:sp>
      <p:sp>
        <p:nvSpPr>
          <p:cNvPr id="19460" name="Rectangle 3"/>
          <p:cNvSpPr>
            <a:spLocks noGrp="1" noChangeArrowheads="1"/>
          </p:cNvSpPr>
          <p:nvPr>
            <p:ph idx="1"/>
          </p:nvPr>
        </p:nvSpPr>
        <p:spPr/>
        <p:txBody>
          <a:bodyPr/>
          <a:lstStyle/>
          <a:p>
            <a:r>
              <a:rPr lang="en-US" dirty="0" smtClean="0"/>
              <a:t>An </a:t>
            </a:r>
            <a:r>
              <a:rPr lang="en-US" b="1" dirty="0" smtClean="0"/>
              <a:t>exit point</a:t>
            </a:r>
            <a:r>
              <a:rPr lang="en-US" dirty="0" smtClean="0"/>
              <a:t> points to a URL outside </a:t>
            </a:r>
            <a:br>
              <a:rPr lang="en-US" dirty="0" smtClean="0"/>
            </a:br>
            <a:r>
              <a:rPr lang="en-US" dirty="0" smtClean="0"/>
              <a:t>of the Guidewire application</a:t>
            </a:r>
          </a:p>
          <a:p>
            <a:pPr lvl="1"/>
            <a:r>
              <a:rPr lang="en-US" dirty="0" smtClean="0"/>
              <a:t>Often used to </a:t>
            </a:r>
            <a:br>
              <a:rPr lang="en-US" dirty="0" smtClean="0"/>
            </a:br>
            <a:r>
              <a:rPr lang="en-US" dirty="0" smtClean="0"/>
              <a:t>access other </a:t>
            </a:r>
            <a:br>
              <a:rPr lang="en-US" dirty="0" smtClean="0"/>
            </a:br>
            <a:r>
              <a:rPr lang="en-US" dirty="0" smtClean="0"/>
              <a:t>applications </a:t>
            </a:r>
            <a:br>
              <a:rPr lang="en-US" dirty="0" smtClean="0"/>
            </a:br>
            <a:r>
              <a:rPr lang="en-US" dirty="0" smtClean="0"/>
              <a:t>or websites</a:t>
            </a:r>
          </a:p>
          <a:p>
            <a:pPr lvl="1"/>
            <a:r>
              <a:rPr lang="en-US" dirty="0" smtClean="0"/>
              <a:t>Does </a:t>
            </a:r>
            <a:r>
              <a:rPr lang="en-US" b="1" dirty="0" smtClean="0"/>
              <a:t>not</a:t>
            </a:r>
            <a:r>
              <a:rPr lang="en-US" dirty="0" smtClean="0"/>
              <a:t> </a:t>
            </a:r>
            <a:br>
              <a:rPr lang="en-US" dirty="0" smtClean="0"/>
            </a:br>
            <a:r>
              <a:rPr lang="en-US" dirty="0" smtClean="0"/>
              <a:t>contain </a:t>
            </a:r>
            <a:br>
              <a:rPr lang="en-US" dirty="0" smtClean="0"/>
            </a:br>
            <a:r>
              <a:rPr lang="en-US" dirty="0" smtClean="0"/>
              <a:t>(directly or </a:t>
            </a:r>
            <a:br>
              <a:rPr lang="en-US" dirty="0" smtClean="0"/>
            </a:br>
            <a:r>
              <a:rPr lang="en-US" dirty="0" smtClean="0"/>
              <a:t>indirectly) </a:t>
            </a:r>
            <a:br>
              <a:rPr lang="en-US" dirty="0" smtClean="0"/>
            </a:br>
            <a:r>
              <a:rPr lang="en-US" dirty="0" smtClean="0"/>
              <a:t>a screen </a:t>
            </a:r>
            <a:br>
              <a:rPr lang="en-US" dirty="0" smtClean="0"/>
            </a:br>
            <a:r>
              <a:rPr lang="en-US" dirty="0" smtClean="0"/>
              <a:t>widget</a:t>
            </a:r>
          </a:p>
          <a:p>
            <a:endParaRPr lang="en-US" dirty="0" smtClean="0"/>
          </a:p>
        </p:txBody>
      </p:sp>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112" y="1754999"/>
            <a:ext cx="1839788" cy="45570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9461" name="AutoShape 8"/>
          <p:cNvSpPr>
            <a:spLocks noChangeArrowheads="1"/>
          </p:cNvSpPr>
          <p:nvPr/>
        </p:nvSpPr>
        <p:spPr bwMode="auto">
          <a:xfrm>
            <a:off x="3433235" y="5980082"/>
            <a:ext cx="1606142" cy="25166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203" name="Picture 11" descr="C:\Users\sluersen\AppData\Local\Temp\SNAGHTML1d825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 name="Arc 29"/>
          <p:cNvSpPr/>
          <p:nvPr/>
        </p:nvSpPr>
        <p:spPr bwMode="auto">
          <a:xfrm rot="16200000">
            <a:off x="5006446" y="5053274"/>
            <a:ext cx="2722919" cy="2884493"/>
          </a:xfrm>
          <a:prstGeom prst="arc">
            <a:avLst>
              <a:gd name="adj1" fmla="val 17340517"/>
              <a:gd name="adj2" fmla="val 20528056"/>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54" name="Group 223"/>
          <p:cNvGrpSpPr>
            <a:grpSpLocks/>
          </p:cNvGrpSpPr>
          <p:nvPr/>
        </p:nvGrpSpPr>
        <p:grpSpPr bwMode="auto">
          <a:xfrm>
            <a:off x="1409619" y="3714137"/>
            <a:ext cx="715962" cy="660400"/>
            <a:chOff x="2307" y="1036"/>
            <a:chExt cx="1397" cy="1290"/>
          </a:xfrm>
        </p:grpSpPr>
        <p:sp>
          <p:nvSpPr>
            <p:cNvPr id="55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5" name="Flowchart: Decision 454"/>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sp>
        <p:nvSpPr>
          <p:cNvPr id="20484" name="Rectangle 3"/>
          <p:cNvSpPr>
            <a:spLocks noGrp="1" noChangeArrowheads="1"/>
          </p:cNvSpPr>
          <p:nvPr>
            <p:ph type="title"/>
          </p:nvPr>
        </p:nvSpPr>
        <p:spPr/>
        <p:txBody>
          <a:bodyPr/>
          <a:lstStyle/>
          <a:p>
            <a:r>
              <a:rPr lang="en-US" dirty="0" smtClean="0"/>
              <a:t>Review of locations navigation</a:t>
            </a:r>
          </a:p>
        </p:txBody>
      </p:sp>
      <p:sp>
        <p:nvSpPr>
          <p:cNvPr id="20505" name="Text Box 137"/>
          <p:cNvSpPr txBox="1">
            <a:spLocks noChangeArrowheads="1"/>
          </p:cNvSpPr>
          <p:nvPr/>
        </p:nvSpPr>
        <p:spPr bwMode="auto">
          <a:xfrm>
            <a:off x="3515459" y="497103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sp>
        <p:nvSpPr>
          <p:cNvPr id="20506" name="Line 138"/>
          <p:cNvSpPr>
            <a:spLocks noChangeShapeType="1"/>
          </p:cNvSpPr>
          <p:nvPr/>
        </p:nvSpPr>
        <p:spPr bwMode="auto">
          <a:xfrm>
            <a:off x="3945836" y="5944679"/>
            <a:ext cx="842168"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7" name="Group 139"/>
          <p:cNvGrpSpPr>
            <a:grpSpLocks/>
          </p:cNvGrpSpPr>
          <p:nvPr/>
        </p:nvGrpSpPr>
        <p:grpSpPr bwMode="auto">
          <a:xfrm>
            <a:off x="3536261" y="5539866"/>
            <a:ext cx="685800" cy="684213"/>
            <a:chOff x="2589" y="2497"/>
            <a:chExt cx="946" cy="945"/>
          </a:xfrm>
        </p:grpSpPr>
        <p:sp>
          <p:nvSpPr>
            <p:cNvPr id="20649" name="Freeform 14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0" name="Freeform 141"/>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1" name="Freeform 142"/>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2" name="Freeform 143"/>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3" name="Freeform 144"/>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4" name="Freeform 145"/>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5" name="Freeform 146"/>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6" name="Freeform 147"/>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7" name="Freeform 148"/>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8" name="Freeform 149"/>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9" name="Freeform 150"/>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0" name="Freeform 151"/>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1" name="Freeform 152"/>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2" name="Freeform 153"/>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3" name="Freeform 154"/>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4" name="Freeform 155"/>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5" name="Freeform 156"/>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6" name="Freeform 157"/>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7" name="Freeform 158"/>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8" name="Freeform 159"/>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9" name="Freeform 160"/>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0" name="Freeform 161"/>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6" name="Text Box 260"/>
          <p:cNvSpPr txBox="1">
            <a:spLocks noChangeArrowheads="1"/>
          </p:cNvSpPr>
          <p:nvPr/>
        </p:nvSpPr>
        <p:spPr bwMode="auto">
          <a:xfrm>
            <a:off x="497945" y="299934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7" name="Group 6"/>
          <p:cNvGrpSpPr/>
          <p:nvPr/>
        </p:nvGrpSpPr>
        <p:grpSpPr>
          <a:xfrm>
            <a:off x="516142" y="909638"/>
            <a:ext cx="2175124" cy="1462341"/>
            <a:chOff x="516142" y="909638"/>
            <a:chExt cx="2175124" cy="1462341"/>
          </a:xfrm>
        </p:grpSpPr>
        <p:sp>
          <p:nvSpPr>
            <p:cNvPr id="20499" name="Text Box 97"/>
            <p:cNvSpPr txBox="1">
              <a:spLocks noChangeArrowheads="1"/>
            </p:cNvSpPr>
            <p:nvPr/>
          </p:nvSpPr>
          <p:spPr bwMode="auto">
            <a:xfrm>
              <a:off x="519699" y="909638"/>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20500" name="Rectangle 99"/>
            <p:cNvSpPr>
              <a:spLocks noChangeAspect="1" noChangeArrowheads="1"/>
            </p:cNvSpPr>
            <p:nvPr/>
          </p:nvSpPr>
          <p:spPr bwMode="invGray">
            <a:xfrm>
              <a:off x="1361126" y="1369124"/>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02" name="Line 111"/>
            <p:cNvSpPr>
              <a:spLocks noChangeShapeType="1"/>
            </p:cNvSpPr>
            <p:nvPr/>
          </p:nvSpPr>
          <p:spPr bwMode="auto">
            <a:xfrm>
              <a:off x="926967" y="1865651"/>
              <a:ext cx="61220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3" name="Group 112"/>
            <p:cNvGrpSpPr>
              <a:grpSpLocks/>
            </p:cNvGrpSpPr>
            <p:nvPr/>
          </p:nvGrpSpPr>
          <p:grpSpPr bwMode="auto">
            <a:xfrm>
              <a:off x="516142" y="1444625"/>
              <a:ext cx="685800" cy="684213"/>
              <a:chOff x="2589" y="2497"/>
              <a:chExt cx="946" cy="945"/>
            </a:xfrm>
          </p:grpSpPr>
          <p:sp>
            <p:nvSpPr>
              <p:cNvPr id="2067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946" y="1229997"/>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6" name="Group 223"/>
            <p:cNvGrpSpPr>
              <a:grpSpLocks/>
            </p:cNvGrpSpPr>
            <p:nvPr/>
          </p:nvGrpSpPr>
          <p:grpSpPr bwMode="auto">
            <a:xfrm>
              <a:off x="1499745" y="1597451"/>
              <a:ext cx="715962" cy="660400"/>
              <a:chOff x="2307" y="1036"/>
              <a:chExt cx="1397" cy="1290"/>
            </a:xfrm>
          </p:grpSpPr>
          <p:sp>
            <p:nvSpPr>
              <p:cNvPr id="3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519"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20"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521"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20522" name="Group 223"/>
          <p:cNvGrpSpPr>
            <a:grpSpLocks/>
          </p:cNvGrpSpPr>
          <p:nvPr/>
        </p:nvGrpSpPr>
        <p:grpSpPr bwMode="auto">
          <a:xfrm>
            <a:off x="4704979" y="3997427"/>
            <a:ext cx="715962" cy="660400"/>
            <a:chOff x="2307" y="1036"/>
            <a:chExt cx="1397" cy="1290"/>
          </a:xfrm>
        </p:grpSpPr>
        <p:sp>
          <p:nvSpPr>
            <p:cNvPr id="2059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9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3" name="Text Box 234"/>
          <p:cNvSpPr txBox="1">
            <a:spLocks noChangeArrowheads="1"/>
          </p:cNvSpPr>
          <p:nvPr/>
        </p:nvSpPr>
        <p:spPr bwMode="auto">
          <a:xfrm>
            <a:off x="3517211" y="2991610"/>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sp>
        <p:nvSpPr>
          <p:cNvPr id="20524" name="Line 235"/>
          <p:cNvSpPr>
            <a:spLocks noChangeShapeType="1"/>
          </p:cNvSpPr>
          <p:nvPr/>
        </p:nvSpPr>
        <p:spPr bwMode="auto">
          <a:xfrm>
            <a:off x="3861423" y="3972674"/>
            <a:ext cx="76518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pic>
        <p:nvPicPr>
          <p:cNvPr id="33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3" name="Group 112"/>
          <p:cNvGrpSpPr>
            <a:grpSpLocks/>
          </p:cNvGrpSpPr>
          <p:nvPr/>
        </p:nvGrpSpPr>
        <p:grpSpPr bwMode="auto">
          <a:xfrm>
            <a:off x="3531572" y="3436099"/>
            <a:ext cx="685800" cy="684213"/>
            <a:chOff x="2589" y="2497"/>
            <a:chExt cx="946" cy="945"/>
          </a:xfrm>
        </p:grpSpPr>
        <p:sp>
          <p:nvSpPr>
            <p:cNvPr id="364"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7"/>
          <p:cNvGrpSpPr/>
          <p:nvPr/>
        </p:nvGrpSpPr>
        <p:grpSpPr>
          <a:xfrm>
            <a:off x="6610599" y="932375"/>
            <a:ext cx="2359559" cy="1717124"/>
            <a:chOff x="6153399" y="932375"/>
            <a:chExt cx="2359559" cy="1717124"/>
          </a:xfrm>
        </p:grpSpPr>
        <p:sp>
          <p:nvSpPr>
            <p:cNvPr id="451" name="Freeform 5"/>
            <p:cNvSpPr>
              <a:spLocks/>
            </p:cNvSpPr>
            <p:nvPr/>
          </p:nvSpPr>
          <p:spPr bwMode="invGray">
            <a:xfrm>
              <a:off x="70902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0486" name="Group 6"/>
            <p:cNvGrpSpPr>
              <a:grpSpLocks/>
            </p:cNvGrpSpPr>
            <p:nvPr/>
          </p:nvGrpSpPr>
          <p:grpSpPr bwMode="auto">
            <a:xfrm>
              <a:off x="7137649" y="1435825"/>
              <a:ext cx="715962" cy="660400"/>
              <a:chOff x="2307" y="1036"/>
              <a:chExt cx="1397" cy="1290"/>
            </a:xfrm>
          </p:grpSpPr>
          <p:sp>
            <p:nvSpPr>
              <p:cNvPr id="20767"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8"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69"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0"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1"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2"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3"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4"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5"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6"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7" name="Line 17"/>
            <p:cNvSpPr>
              <a:spLocks noChangeShapeType="1"/>
            </p:cNvSpPr>
            <p:nvPr/>
          </p:nvSpPr>
          <p:spPr bwMode="auto">
            <a:xfrm>
              <a:off x="6460602" y="2004150"/>
              <a:ext cx="578622"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sp>
          <p:nvSpPr>
            <p:cNvPr id="20489" name="Text Box 41"/>
            <p:cNvSpPr txBox="1">
              <a:spLocks noChangeArrowheads="1"/>
            </p:cNvSpPr>
            <p:nvPr/>
          </p:nvSpPr>
          <p:spPr bwMode="auto">
            <a:xfrm>
              <a:off x="6153399" y="932375"/>
              <a:ext cx="202735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0490" name="Group 42"/>
            <p:cNvGrpSpPr>
              <a:grpSpLocks/>
            </p:cNvGrpSpPr>
            <p:nvPr/>
          </p:nvGrpSpPr>
          <p:grpSpPr bwMode="auto">
            <a:xfrm>
              <a:off x="7337673" y="1684897"/>
              <a:ext cx="715963" cy="660400"/>
              <a:chOff x="2307" y="1036"/>
              <a:chExt cx="1397" cy="1290"/>
            </a:xfrm>
          </p:grpSpPr>
          <p:sp>
            <p:nvSpPr>
              <p:cNvPr id="20735"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6"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37"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8"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9"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0"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1"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2"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4"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1" name="Group 53"/>
            <p:cNvGrpSpPr>
              <a:grpSpLocks/>
            </p:cNvGrpSpPr>
            <p:nvPr/>
          </p:nvGrpSpPr>
          <p:grpSpPr bwMode="auto">
            <a:xfrm>
              <a:off x="7446852" y="1934819"/>
              <a:ext cx="715962" cy="660400"/>
              <a:chOff x="2307" y="1036"/>
              <a:chExt cx="1397" cy="1290"/>
            </a:xfrm>
          </p:grpSpPr>
          <p:sp>
            <p:nvSpPr>
              <p:cNvPr id="20725"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6"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27"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8"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9"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0"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1"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2"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3"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4"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2" name="Text Box 64"/>
            <p:cNvSpPr txBox="1">
              <a:spLocks noChangeArrowheads="1"/>
            </p:cNvSpPr>
            <p:nvPr/>
          </p:nvSpPr>
          <p:spPr bwMode="auto">
            <a:xfrm>
              <a:off x="71408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0493" name="Text Box 65"/>
            <p:cNvSpPr txBox="1">
              <a:spLocks noChangeArrowheads="1"/>
            </p:cNvSpPr>
            <p:nvPr/>
          </p:nvSpPr>
          <p:spPr bwMode="auto">
            <a:xfrm>
              <a:off x="73313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0494" name="Text Box 66"/>
            <p:cNvSpPr txBox="1">
              <a:spLocks noChangeArrowheads="1"/>
            </p:cNvSpPr>
            <p:nvPr/>
          </p:nvSpPr>
          <p:spPr bwMode="auto">
            <a:xfrm>
              <a:off x="74690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grpSp>
          <p:nvGrpSpPr>
            <p:cNvPr id="386" name="Group 112"/>
            <p:cNvGrpSpPr>
              <a:grpSpLocks/>
            </p:cNvGrpSpPr>
            <p:nvPr/>
          </p:nvGrpSpPr>
          <p:grpSpPr bwMode="auto">
            <a:xfrm>
              <a:off x="6153399" y="1475004"/>
              <a:ext cx="685800" cy="684213"/>
              <a:chOff x="2589" y="2497"/>
              <a:chExt cx="946" cy="945"/>
            </a:xfrm>
          </p:grpSpPr>
          <p:sp>
            <p:nvSpPr>
              <p:cNvPr id="387"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43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2" name="Group 1"/>
          <p:cNvGrpSpPr/>
          <p:nvPr/>
        </p:nvGrpSpPr>
        <p:grpSpPr>
          <a:xfrm>
            <a:off x="491797" y="4975485"/>
            <a:ext cx="2206818" cy="1539945"/>
            <a:chOff x="6530975" y="896781"/>
            <a:chExt cx="2206818" cy="1539945"/>
          </a:xfrm>
        </p:grpSpPr>
        <p:sp>
          <p:nvSpPr>
            <p:cNvPr id="20518" name="Text Box 218"/>
            <p:cNvSpPr txBox="1">
              <a:spLocks noChangeArrowheads="1"/>
            </p:cNvSpPr>
            <p:nvPr/>
          </p:nvSpPr>
          <p:spPr bwMode="auto">
            <a:xfrm>
              <a:off x="6541011" y="896781"/>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5749" y="135300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4" name="Line 72"/>
            <p:cNvSpPr>
              <a:spLocks noChangeShapeType="1"/>
            </p:cNvSpPr>
            <p:nvPr/>
          </p:nvSpPr>
          <p:spPr bwMode="auto">
            <a:xfrm>
              <a:off x="6841653" y="1863278"/>
              <a:ext cx="712976"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13" name="Group 190"/>
            <p:cNvGrpSpPr>
              <a:grpSpLocks/>
            </p:cNvGrpSpPr>
            <p:nvPr/>
          </p:nvGrpSpPr>
          <p:grpSpPr bwMode="auto">
            <a:xfrm>
              <a:off x="6530975" y="1467485"/>
              <a:ext cx="685800" cy="684212"/>
              <a:chOff x="2589" y="2497"/>
              <a:chExt cx="946" cy="945"/>
            </a:xfrm>
          </p:grpSpPr>
          <p:sp>
            <p:nvSpPr>
              <p:cNvPr id="20605" name="Freeform 191"/>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6" name="Freeform 19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7" name="Freeform 193"/>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8" name="Freeform 194"/>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9" name="Freeform 195"/>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0" name="Freeform 196"/>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1" name="Freeform 197"/>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2" name="Freeform 198"/>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3" name="Freeform 199"/>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4" name="Freeform 20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Freeform 201"/>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6" name="Freeform 202"/>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7" name="Freeform 203"/>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8" name="Freeform 204"/>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9" name="Freeform 205"/>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0" name="Freeform 206"/>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1" name="Freeform 207"/>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2" name="Freeform 208"/>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3" name="Freeform 209"/>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4" name="Freeform 210"/>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5" name="Freeform 211"/>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6" name="Freeform 212"/>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3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153" y="123282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525996" y="909638"/>
            <a:ext cx="2249874" cy="1728786"/>
            <a:chOff x="3432595" y="909638"/>
            <a:chExt cx="2249874" cy="1728786"/>
          </a:xfrm>
        </p:grpSpPr>
        <p:sp>
          <p:nvSpPr>
            <p:cNvPr id="20485" name="Freeform 5"/>
            <p:cNvSpPr>
              <a:spLocks/>
            </p:cNvSpPr>
            <p:nvPr/>
          </p:nvSpPr>
          <p:spPr bwMode="invGray">
            <a:xfrm>
              <a:off x="4374389"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496" name="Line 72"/>
            <p:cNvSpPr>
              <a:spLocks noChangeShapeType="1"/>
            </p:cNvSpPr>
            <p:nvPr/>
          </p:nvSpPr>
          <p:spPr bwMode="auto">
            <a:xfrm>
              <a:off x="3702826" y="1863278"/>
              <a:ext cx="683550"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497" name="Group 73"/>
            <p:cNvGrpSpPr>
              <a:grpSpLocks/>
            </p:cNvGrpSpPr>
            <p:nvPr/>
          </p:nvGrpSpPr>
          <p:grpSpPr bwMode="auto">
            <a:xfrm>
              <a:off x="3435769" y="1467485"/>
              <a:ext cx="685800" cy="684213"/>
              <a:chOff x="2589" y="2497"/>
              <a:chExt cx="946" cy="945"/>
            </a:xfrm>
          </p:grpSpPr>
          <p:sp>
            <p:nvSpPr>
              <p:cNvPr id="20703" name="Freeform 74"/>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4" name="Freeform 75"/>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5" name="Freeform 76"/>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6" name="Freeform 77"/>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7" name="Freeform 78"/>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8" name="Freeform 79"/>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9" name="Freeform 8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0" name="Freeform 81"/>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1" name="Freeform 82"/>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2" name="Freeform 83"/>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3" name="Freeform 84"/>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4" name="Freeform 85"/>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5" name="Freeform 86"/>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6" name="Freeform 87"/>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7" name="Freeform 88"/>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8" name="Freeform 89"/>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9" name="Freeform 90"/>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0" name="Freeform 91"/>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1" name="Freeform 92"/>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2" name="Freeform 93"/>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3" name="Freeform 94"/>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4" name="Freeform 95"/>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8" name="Text Box 96"/>
            <p:cNvSpPr txBox="1">
              <a:spLocks noChangeArrowheads="1"/>
            </p:cNvSpPr>
            <p:nvPr/>
          </p:nvSpPr>
          <p:spPr bwMode="auto">
            <a:xfrm>
              <a:off x="3432595" y="909638"/>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pic>
          <p:nvPicPr>
            <p:cNvPr id="4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33829"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7" name="Group 303"/>
            <p:cNvGrpSpPr>
              <a:grpSpLocks/>
            </p:cNvGrpSpPr>
            <p:nvPr/>
          </p:nvGrpSpPr>
          <p:grpSpPr bwMode="auto">
            <a:xfrm>
              <a:off x="4331244" y="1579697"/>
              <a:ext cx="807968" cy="459970"/>
              <a:chOff x="1940" y="2334"/>
              <a:chExt cx="487" cy="208"/>
            </a:xfrm>
          </p:grpSpPr>
          <p:sp>
            <p:nvSpPr>
              <p:cNvPr id="438"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39"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0" name="Group 303"/>
            <p:cNvGrpSpPr>
              <a:grpSpLocks/>
            </p:cNvGrpSpPr>
            <p:nvPr/>
          </p:nvGrpSpPr>
          <p:grpSpPr bwMode="auto">
            <a:xfrm>
              <a:off x="4526299" y="1812020"/>
              <a:ext cx="807968" cy="459970"/>
              <a:chOff x="1940" y="2334"/>
              <a:chExt cx="487" cy="208"/>
            </a:xfrm>
          </p:grpSpPr>
          <p:sp>
            <p:nvSpPr>
              <p:cNvPr id="441"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2"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3" name="Group 303"/>
            <p:cNvGrpSpPr>
              <a:grpSpLocks/>
            </p:cNvGrpSpPr>
            <p:nvPr/>
          </p:nvGrpSpPr>
          <p:grpSpPr bwMode="auto">
            <a:xfrm>
              <a:off x="4625759" y="2056710"/>
              <a:ext cx="807968" cy="459970"/>
              <a:chOff x="1940" y="2334"/>
              <a:chExt cx="487" cy="208"/>
            </a:xfrm>
          </p:grpSpPr>
          <p:sp>
            <p:nvSpPr>
              <p:cNvPr id="444"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5"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pic>
        <p:nvPicPr>
          <p:cNvPr id="45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61"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16"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41"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42" name="Group 223"/>
          <p:cNvGrpSpPr>
            <a:grpSpLocks/>
          </p:cNvGrpSpPr>
          <p:nvPr/>
        </p:nvGrpSpPr>
        <p:grpSpPr bwMode="auto">
          <a:xfrm>
            <a:off x="1606276" y="3897726"/>
            <a:ext cx="715962" cy="660400"/>
            <a:chOff x="2307" y="1036"/>
            <a:chExt cx="1397" cy="1290"/>
          </a:xfrm>
        </p:grpSpPr>
        <p:sp>
          <p:nvSpPr>
            <p:cNvPr id="543"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0" name="icon Nav_popup"/>
          <p:cNvGrpSpPr>
            <a:grpSpLocks/>
          </p:cNvGrpSpPr>
          <p:nvPr/>
        </p:nvGrpSpPr>
        <p:grpSpPr bwMode="auto">
          <a:xfrm>
            <a:off x="484024" y="3537696"/>
            <a:ext cx="685800" cy="684213"/>
            <a:chOff x="2589" y="2497"/>
            <a:chExt cx="946" cy="945"/>
          </a:xfrm>
        </p:grpSpPr>
        <p:sp>
          <p:nvSpPr>
            <p:cNvPr id="34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 name="Arc 3"/>
          <p:cNvSpPr/>
          <p:nvPr/>
        </p:nvSpPr>
        <p:spPr bwMode="auto">
          <a:xfrm rot="2256859">
            <a:off x="868287" y="3687116"/>
            <a:ext cx="879147" cy="857681"/>
          </a:xfrm>
          <a:prstGeom prst="arc">
            <a:avLst>
              <a:gd name="adj1" fmla="val 10713746"/>
              <a:gd name="adj2" fmla="val 14253535"/>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6" name="Arc 2"/>
          <p:cNvSpPr/>
          <p:nvPr/>
        </p:nvSpPr>
        <p:spPr bwMode="auto">
          <a:xfrm rot="2256859">
            <a:off x="868287" y="3687116"/>
            <a:ext cx="879147" cy="857681"/>
          </a:xfrm>
          <a:prstGeom prst="arc">
            <a:avLst>
              <a:gd name="adj1" fmla="val 15163461"/>
              <a:gd name="adj2" fmla="val 20177421"/>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7" name="ARC 1"/>
          <p:cNvSpPr/>
          <p:nvPr/>
        </p:nvSpPr>
        <p:spPr bwMode="auto">
          <a:xfrm rot="2256859">
            <a:off x="868287" y="3679496"/>
            <a:ext cx="879147" cy="857681"/>
          </a:xfrm>
          <a:prstGeom prst="arc">
            <a:avLst>
              <a:gd name="adj1" fmla="val 20990255"/>
              <a:gd name="adj2" fmla="val 7986709"/>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smtClean="0"/>
              <a:t>Lessons on location configuration</a:t>
            </a:r>
          </a:p>
        </p:txBody>
      </p:sp>
      <p:sp>
        <p:nvSpPr>
          <p:cNvPr id="21510" name="Content Placeholder 2"/>
          <p:cNvSpPr>
            <a:spLocks noGrp="1"/>
          </p:cNvSpPr>
          <p:nvPr>
            <p:ph idx="1"/>
          </p:nvPr>
        </p:nvSpPr>
        <p:spPr>
          <a:xfrm>
            <a:off x="519113" y="914400"/>
            <a:ext cx="2668587" cy="5486400"/>
          </a:xfrm>
        </p:spPr>
        <p:txBody>
          <a:bodyPr/>
          <a:lstStyle/>
          <a:p>
            <a:r>
              <a:rPr lang="en-US" dirty="0" smtClean="0"/>
              <a:t>Popups are discussed in this course</a:t>
            </a:r>
          </a:p>
          <a:p>
            <a:r>
              <a:rPr lang="en-US" dirty="0" smtClean="0"/>
              <a:t>Pages, location groups, and wizards are discussed in the Application Config course for each product</a:t>
            </a:r>
          </a:p>
          <a:p>
            <a:r>
              <a:rPr lang="en-US" dirty="0" smtClean="0"/>
              <a:t>Worksheets, </a:t>
            </a:r>
            <a:br>
              <a:rPr lang="en-US" dirty="0" smtClean="0"/>
            </a:br>
            <a:r>
              <a:rPr lang="en-US" dirty="0" smtClean="0"/>
              <a:t>exit points, and forwards are not covered</a:t>
            </a:r>
          </a:p>
        </p:txBody>
      </p:sp>
      <p:sp>
        <p:nvSpPr>
          <p:cNvPr id="153" name="Text Box 260"/>
          <p:cNvSpPr txBox="1">
            <a:spLocks noChangeArrowheads="1"/>
          </p:cNvSpPr>
          <p:nvPr/>
        </p:nvSpPr>
        <p:spPr bwMode="auto">
          <a:xfrm>
            <a:off x="3521889" y="9096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13" name="Group 12"/>
          <p:cNvGrpSpPr/>
          <p:nvPr/>
        </p:nvGrpSpPr>
        <p:grpSpPr>
          <a:xfrm>
            <a:off x="3530911" y="2722587"/>
            <a:ext cx="1333367" cy="1462341"/>
            <a:chOff x="3530911" y="2798787"/>
            <a:chExt cx="1333367" cy="1462341"/>
          </a:xfrm>
        </p:grpSpPr>
        <p:sp>
          <p:nvSpPr>
            <p:cNvPr id="155" name="Text Box 97"/>
            <p:cNvSpPr txBox="1">
              <a:spLocks noChangeArrowheads="1"/>
            </p:cNvSpPr>
            <p:nvPr/>
          </p:nvSpPr>
          <p:spPr bwMode="auto">
            <a:xfrm>
              <a:off x="3530911" y="2798787"/>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156" name="Rectangle 99"/>
            <p:cNvSpPr>
              <a:spLocks noChangeAspect="1" noChangeArrowheads="1"/>
            </p:cNvSpPr>
            <p:nvPr/>
          </p:nvSpPr>
          <p:spPr bwMode="invGray">
            <a:xfrm>
              <a:off x="3534138" y="3258273"/>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15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58" y="3119146"/>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0" name="Group 223"/>
            <p:cNvGrpSpPr>
              <a:grpSpLocks/>
            </p:cNvGrpSpPr>
            <p:nvPr/>
          </p:nvGrpSpPr>
          <p:grpSpPr bwMode="auto">
            <a:xfrm>
              <a:off x="3672757" y="3486600"/>
              <a:ext cx="715962" cy="660400"/>
              <a:chOff x="2307" y="1036"/>
              <a:chExt cx="1397" cy="1290"/>
            </a:xfrm>
          </p:grpSpPr>
          <p:sp>
            <p:nvSpPr>
              <p:cNvPr id="161"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1" name="Group 10"/>
          <p:cNvGrpSpPr/>
          <p:nvPr/>
        </p:nvGrpSpPr>
        <p:grpSpPr>
          <a:xfrm>
            <a:off x="3521487" y="4630673"/>
            <a:ext cx="1431925" cy="1725387"/>
            <a:chOff x="3521487" y="4645025"/>
            <a:chExt cx="1431925" cy="1725387"/>
          </a:xfrm>
        </p:grpSpPr>
        <p:sp>
          <p:nvSpPr>
            <p:cNvPr id="207" name="Text Box 234"/>
            <p:cNvSpPr txBox="1">
              <a:spLocks noChangeArrowheads="1"/>
            </p:cNvSpPr>
            <p:nvPr/>
          </p:nvSpPr>
          <p:spPr bwMode="auto">
            <a:xfrm>
              <a:off x="3521487" y="4645025"/>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grpSp>
          <p:nvGrpSpPr>
            <p:cNvPr id="5" name="Group 4"/>
            <p:cNvGrpSpPr/>
            <p:nvPr/>
          </p:nvGrpSpPr>
          <p:grpSpPr>
            <a:xfrm>
              <a:off x="3558549" y="4974402"/>
              <a:ext cx="1389602" cy="1396010"/>
              <a:chOff x="4405173" y="3320987"/>
              <a:chExt cx="1389602" cy="1396010"/>
            </a:xfrm>
          </p:grpSpPr>
          <p:sp>
            <p:nvSpPr>
              <p:cNvPr id="193"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194"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5"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96" name="Group 223"/>
              <p:cNvGrpSpPr>
                <a:grpSpLocks/>
              </p:cNvGrpSpPr>
              <p:nvPr/>
            </p:nvGrpSpPr>
            <p:grpSpPr bwMode="auto">
              <a:xfrm>
                <a:off x="4704979" y="3997427"/>
                <a:ext cx="715962" cy="660400"/>
                <a:chOff x="2307" y="1036"/>
                <a:chExt cx="1397" cy="1290"/>
              </a:xfrm>
            </p:grpSpPr>
            <p:sp>
              <p:nvSpPr>
                <p:cNvPr id="19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7" name="Group 6"/>
          <p:cNvGrpSpPr/>
          <p:nvPr/>
        </p:nvGrpSpPr>
        <p:grpSpPr>
          <a:xfrm>
            <a:off x="7629584" y="2714649"/>
            <a:ext cx="1422691" cy="1704424"/>
            <a:chOff x="7547467" y="945075"/>
            <a:chExt cx="1422691" cy="1704424"/>
          </a:xfrm>
        </p:grpSpPr>
        <p:sp>
          <p:nvSpPr>
            <p:cNvPr id="234" name="Freeform 5"/>
            <p:cNvSpPr>
              <a:spLocks/>
            </p:cNvSpPr>
            <p:nvPr/>
          </p:nvSpPr>
          <p:spPr bwMode="invGray">
            <a:xfrm>
              <a:off x="75474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35" name="Group 6"/>
            <p:cNvGrpSpPr>
              <a:grpSpLocks/>
            </p:cNvGrpSpPr>
            <p:nvPr/>
          </p:nvGrpSpPr>
          <p:grpSpPr bwMode="auto">
            <a:xfrm>
              <a:off x="7594849" y="1435825"/>
              <a:ext cx="715962" cy="660400"/>
              <a:chOff x="2307" y="1036"/>
              <a:chExt cx="1397" cy="1290"/>
            </a:xfrm>
          </p:grpSpPr>
          <p:sp>
            <p:nvSpPr>
              <p:cNvPr id="286"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7" name="Text Box 41"/>
            <p:cNvSpPr txBox="1">
              <a:spLocks noChangeArrowheads="1"/>
            </p:cNvSpPr>
            <p:nvPr/>
          </p:nvSpPr>
          <p:spPr bwMode="auto">
            <a:xfrm>
              <a:off x="7547467" y="945075"/>
              <a:ext cx="109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38" name="Group 42"/>
            <p:cNvGrpSpPr>
              <a:grpSpLocks/>
            </p:cNvGrpSpPr>
            <p:nvPr/>
          </p:nvGrpSpPr>
          <p:grpSpPr bwMode="auto">
            <a:xfrm>
              <a:off x="7794873" y="1684897"/>
              <a:ext cx="715963" cy="660400"/>
              <a:chOff x="2307" y="1036"/>
              <a:chExt cx="1397" cy="1290"/>
            </a:xfrm>
          </p:grpSpPr>
          <p:sp>
            <p:nvSpPr>
              <p:cNvPr id="277"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9" name="Group 53"/>
            <p:cNvGrpSpPr>
              <a:grpSpLocks/>
            </p:cNvGrpSpPr>
            <p:nvPr/>
          </p:nvGrpSpPr>
          <p:grpSpPr bwMode="auto">
            <a:xfrm>
              <a:off x="7904052" y="1934819"/>
              <a:ext cx="715962" cy="660400"/>
              <a:chOff x="2307" y="1036"/>
              <a:chExt cx="1397" cy="1290"/>
            </a:xfrm>
          </p:grpSpPr>
          <p:sp>
            <p:nvSpPr>
              <p:cNvPr id="267"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0" name="Text Box 64"/>
            <p:cNvSpPr txBox="1">
              <a:spLocks noChangeArrowheads="1"/>
            </p:cNvSpPr>
            <p:nvPr/>
          </p:nvSpPr>
          <p:spPr bwMode="auto">
            <a:xfrm>
              <a:off x="75980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41" name="Text Box 65"/>
            <p:cNvSpPr txBox="1">
              <a:spLocks noChangeArrowheads="1"/>
            </p:cNvSpPr>
            <p:nvPr/>
          </p:nvSpPr>
          <p:spPr bwMode="auto">
            <a:xfrm>
              <a:off x="77885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42" name="Text Box 66"/>
            <p:cNvSpPr txBox="1">
              <a:spLocks noChangeArrowheads="1"/>
            </p:cNvSpPr>
            <p:nvPr/>
          </p:nvSpPr>
          <p:spPr bwMode="auto">
            <a:xfrm>
              <a:off x="79262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pic>
          <p:nvPicPr>
            <p:cNvPr id="24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15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9" name="Group 8"/>
          <p:cNvGrpSpPr/>
          <p:nvPr/>
        </p:nvGrpSpPr>
        <p:grpSpPr>
          <a:xfrm>
            <a:off x="5506497" y="4630674"/>
            <a:ext cx="1392044" cy="1539945"/>
            <a:chOff x="5485400" y="4658761"/>
            <a:chExt cx="1392044" cy="1539945"/>
          </a:xfrm>
        </p:grpSpPr>
        <p:sp>
          <p:nvSpPr>
            <p:cNvPr id="297" name="Text Box 218"/>
            <p:cNvSpPr txBox="1">
              <a:spLocks noChangeArrowheads="1"/>
            </p:cNvSpPr>
            <p:nvPr/>
          </p:nvSpPr>
          <p:spPr bwMode="auto">
            <a:xfrm>
              <a:off x="5553075" y="4658761"/>
              <a:ext cx="12976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29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5400" y="511498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8804" y="499480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5506497" y="2723060"/>
            <a:ext cx="2048033" cy="1728786"/>
            <a:chOff x="11562045" y="3016187"/>
            <a:chExt cx="2048033" cy="1728786"/>
          </a:xfrm>
        </p:grpSpPr>
        <p:sp>
          <p:nvSpPr>
            <p:cNvPr id="328" name="Text Box 96"/>
            <p:cNvSpPr txBox="1">
              <a:spLocks noChangeArrowheads="1"/>
            </p:cNvSpPr>
            <p:nvPr/>
          </p:nvSpPr>
          <p:spPr bwMode="auto">
            <a:xfrm>
              <a:off x="11577796" y="3016187"/>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grpSp>
          <p:nvGrpSpPr>
            <p:cNvPr id="4" name="Group 3"/>
            <p:cNvGrpSpPr/>
            <p:nvPr/>
          </p:nvGrpSpPr>
          <p:grpSpPr>
            <a:xfrm>
              <a:off x="11562045" y="3347325"/>
              <a:ext cx="1351225" cy="1397648"/>
              <a:chOff x="4424645" y="1240776"/>
              <a:chExt cx="1351225" cy="1397648"/>
            </a:xfrm>
          </p:grpSpPr>
          <p:sp>
            <p:nvSpPr>
              <p:cNvPr id="325" name="Freeform 5"/>
              <p:cNvSpPr>
                <a:spLocks/>
              </p:cNvSpPr>
              <p:nvPr/>
            </p:nvSpPr>
            <p:spPr bwMode="invGray">
              <a:xfrm>
                <a:off x="4467790"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3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7230"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0" name="Group 303"/>
              <p:cNvGrpSpPr>
                <a:grpSpLocks/>
              </p:cNvGrpSpPr>
              <p:nvPr/>
            </p:nvGrpSpPr>
            <p:grpSpPr bwMode="auto">
              <a:xfrm>
                <a:off x="4424645" y="1579697"/>
                <a:ext cx="807968" cy="459970"/>
                <a:chOff x="1940" y="2334"/>
                <a:chExt cx="487" cy="208"/>
              </a:xfrm>
            </p:grpSpPr>
            <p:sp>
              <p:nvSpPr>
                <p:cNvPr id="337"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8"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1" name="Group 303"/>
              <p:cNvGrpSpPr>
                <a:grpSpLocks/>
              </p:cNvGrpSpPr>
              <p:nvPr/>
            </p:nvGrpSpPr>
            <p:grpSpPr bwMode="auto">
              <a:xfrm>
                <a:off x="4619700" y="1812020"/>
                <a:ext cx="807968" cy="459970"/>
                <a:chOff x="1940" y="2334"/>
                <a:chExt cx="487" cy="208"/>
              </a:xfrm>
            </p:grpSpPr>
            <p:sp>
              <p:nvSpPr>
                <p:cNvPr id="335"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6"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2" name="Group 303"/>
              <p:cNvGrpSpPr>
                <a:grpSpLocks/>
              </p:cNvGrpSpPr>
              <p:nvPr/>
            </p:nvGrpSpPr>
            <p:grpSpPr bwMode="auto">
              <a:xfrm>
                <a:off x="4719160" y="2056710"/>
                <a:ext cx="807968" cy="459970"/>
                <a:chOff x="1940" y="2334"/>
                <a:chExt cx="487" cy="208"/>
              </a:xfrm>
            </p:grpSpPr>
            <p:sp>
              <p:nvSpPr>
                <p:cNvPr id="333"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4"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grpSp>
      <p:grpSp>
        <p:nvGrpSpPr>
          <p:cNvPr id="10" name="Group 9"/>
          <p:cNvGrpSpPr/>
          <p:nvPr/>
        </p:nvGrpSpPr>
        <p:grpSpPr>
          <a:xfrm>
            <a:off x="7451626" y="4630673"/>
            <a:ext cx="1495414" cy="1527345"/>
            <a:chOff x="7451626" y="4630673"/>
            <a:chExt cx="1495414" cy="1527345"/>
          </a:xfrm>
        </p:grpSpPr>
        <p:sp>
          <p:nvSpPr>
            <p:cNvPr id="128" name="Text Box 137"/>
            <p:cNvSpPr txBox="1">
              <a:spLocks noChangeArrowheads="1"/>
            </p:cNvSpPr>
            <p:nvPr/>
          </p:nvSpPr>
          <p:spPr bwMode="auto">
            <a:xfrm>
              <a:off x="7451626" y="463067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grpSp>
          <p:nvGrpSpPr>
            <p:cNvPr id="6" name="Group 5"/>
            <p:cNvGrpSpPr/>
            <p:nvPr/>
          </p:nvGrpSpPr>
          <p:grpSpPr>
            <a:xfrm>
              <a:off x="7491493" y="4971833"/>
              <a:ext cx="1455547" cy="1186185"/>
              <a:chOff x="4355426" y="5312193"/>
              <a:chExt cx="1455547" cy="1186185"/>
            </a:xfrm>
          </p:grpSpPr>
          <p:sp>
            <p:nvSpPr>
              <p:cNvPr id="127" name="Flowchart: Decision 126"/>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pic>
            <p:nvPicPr>
              <p:cNvPr id="36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62"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363"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grpSp>
      </p:grpSp>
      <p:grpSp>
        <p:nvGrpSpPr>
          <p:cNvPr id="8" name="Group 7"/>
          <p:cNvGrpSpPr/>
          <p:nvPr/>
        </p:nvGrpSpPr>
        <p:grpSpPr>
          <a:xfrm>
            <a:off x="3231831" y="1223994"/>
            <a:ext cx="1606762" cy="1310549"/>
            <a:chOff x="1084187" y="3313699"/>
            <a:chExt cx="1606762" cy="1310549"/>
          </a:xfrm>
        </p:grpSpPr>
        <p:sp>
          <p:nvSpPr>
            <p:cNvPr id="115"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116" name="Group 223"/>
            <p:cNvGrpSpPr>
              <a:grpSpLocks/>
            </p:cNvGrpSpPr>
            <p:nvPr/>
          </p:nvGrpSpPr>
          <p:grpSpPr bwMode="auto">
            <a:xfrm>
              <a:off x="1409619" y="3714137"/>
              <a:ext cx="715962" cy="660400"/>
              <a:chOff x="2307" y="1036"/>
              <a:chExt cx="1397" cy="1290"/>
            </a:xfrm>
          </p:grpSpPr>
          <p:sp>
            <p:nvSpPr>
              <p:cNvPr id="1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4"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365" name="Group 223"/>
            <p:cNvGrpSpPr>
              <a:grpSpLocks/>
            </p:cNvGrpSpPr>
            <p:nvPr/>
          </p:nvGrpSpPr>
          <p:grpSpPr bwMode="auto">
            <a:xfrm>
              <a:off x="1606276" y="3897726"/>
              <a:ext cx="715962" cy="660400"/>
              <a:chOff x="2307" y="1036"/>
              <a:chExt cx="1397" cy="1290"/>
            </a:xfrm>
          </p:grpSpPr>
          <p:sp>
            <p:nvSpPr>
              <p:cNvPr id="366"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0" name="Arc 3"/>
            <p:cNvSpPr/>
            <p:nvPr/>
          </p:nvSpPr>
          <p:spPr bwMode="auto">
            <a:xfrm rot="2256859">
              <a:off x="1185787" y="3687116"/>
              <a:ext cx="879147" cy="857681"/>
            </a:xfrm>
            <a:prstGeom prst="arc">
              <a:avLst>
                <a:gd name="adj1" fmla="val 15104920"/>
                <a:gd name="adj2" fmla="val 17776548"/>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02" name="ARC 1"/>
            <p:cNvSpPr/>
            <p:nvPr/>
          </p:nvSpPr>
          <p:spPr bwMode="auto">
            <a:xfrm rot="2256859">
              <a:off x="1084187" y="3704896"/>
              <a:ext cx="879147" cy="857681"/>
            </a:xfrm>
            <a:prstGeom prst="arc">
              <a:avLst>
                <a:gd name="adj1" fmla="val 530377"/>
                <a:gd name="adj2" fmla="val 12268200"/>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Location fundamentals</a:t>
            </a:r>
          </a:p>
          <a:p>
            <a:pPr>
              <a:lnSpc>
                <a:spcPct val="150000"/>
              </a:lnSpc>
              <a:buFont typeface="Arial" charset="0"/>
              <a:buChar char="•"/>
            </a:pPr>
            <a:r>
              <a:rPr lang="en-US" sz="2800" dirty="0" smtClean="0"/>
              <a:t>Enable navigation to a location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35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556" name="Rectangle 2"/>
          <p:cNvSpPr>
            <a:spLocks noGrp="1" noChangeArrowheads="1"/>
          </p:cNvSpPr>
          <p:nvPr>
            <p:ph type="title"/>
          </p:nvPr>
        </p:nvSpPr>
        <p:spPr/>
        <p:txBody>
          <a:bodyPr/>
          <a:lstStyle/>
          <a:p>
            <a:r>
              <a:rPr lang="en-US" smtClean="0"/>
              <a:t>Atomic widget action property</a:t>
            </a:r>
          </a:p>
        </p:txBody>
      </p:sp>
      <p:sp>
        <p:nvSpPr>
          <p:cNvPr id="23557" name="Rectangle 3"/>
          <p:cNvSpPr>
            <a:spLocks noGrp="1" noChangeArrowheads="1"/>
          </p:cNvSpPr>
          <p:nvPr>
            <p:ph idx="1"/>
          </p:nvPr>
        </p:nvSpPr>
        <p:spPr>
          <a:xfrm>
            <a:off x="504825" y="4200525"/>
            <a:ext cx="8332788" cy="2189163"/>
          </a:xfrm>
        </p:spPr>
        <p:txBody>
          <a:bodyPr/>
          <a:lstStyle/>
          <a:p>
            <a:pPr>
              <a:buFont typeface="Arial" charset="0"/>
              <a:buChar char="•"/>
            </a:pPr>
            <a:r>
              <a:rPr lang="en-US" dirty="0" smtClean="0"/>
              <a:t>Most atomic widgets have an action property</a:t>
            </a:r>
          </a:p>
          <a:p>
            <a:pPr lvl="1"/>
            <a:r>
              <a:rPr lang="en-US" sz="2000" dirty="0" smtClean="0"/>
              <a:t>Can be set to a Gosu statement</a:t>
            </a:r>
          </a:p>
          <a:p>
            <a:pPr lvl="1"/>
            <a:r>
              <a:rPr lang="en-US" sz="2000" dirty="0" smtClean="0"/>
              <a:t>When set, atomic widget becomes clickable</a:t>
            </a:r>
          </a:p>
          <a:p>
            <a:pPr lvl="1"/>
            <a:r>
              <a:rPr lang="en-US" sz="2000" dirty="0" smtClean="0"/>
              <a:t>When clicked, Gosu statement is executed</a:t>
            </a:r>
          </a:p>
        </p:txBody>
      </p:sp>
      <p:sp>
        <p:nvSpPr>
          <p:cNvPr id="23560" name="Text Box 12"/>
          <p:cNvSpPr txBox="1">
            <a:spLocks noChangeArrowheads="1"/>
          </p:cNvSpPr>
          <p:nvPr/>
        </p:nvSpPr>
        <p:spPr bwMode="auto">
          <a:xfrm>
            <a:off x="519113"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menu item</a:t>
            </a:r>
          </a:p>
        </p:txBody>
      </p:sp>
      <p:sp>
        <p:nvSpPr>
          <p:cNvPr id="23561" name="Text Box 13"/>
          <p:cNvSpPr txBox="1">
            <a:spLocks noChangeArrowheads="1"/>
          </p:cNvSpPr>
          <p:nvPr/>
        </p:nvSpPr>
        <p:spPr bwMode="auto">
          <a:xfrm>
            <a:off x="4370388"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cell</a:t>
            </a:r>
          </a:p>
        </p:txBody>
      </p:sp>
      <p:sp>
        <p:nvSpPr>
          <p:cNvPr id="12"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892427"/>
            <a:ext cx="2554287" cy="18938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580" name="Rectangle 2"/>
          <p:cNvSpPr>
            <a:spLocks noGrp="1" noChangeArrowheads="1"/>
          </p:cNvSpPr>
          <p:nvPr>
            <p:ph type="title"/>
          </p:nvPr>
        </p:nvSpPr>
        <p:spPr/>
        <p:txBody>
          <a:bodyPr/>
          <a:lstStyle/>
          <a:p>
            <a:r>
              <a:rPr lang="en-US" smtClean="0"/>
              <a:t>Atomic widgets that navigate</a:t>
            </a:r>
          </a:p>
        </p:txBody>
      </p:sp>
      <p:sp>
        <p:nvSpPr>
          <p:cNvPr id="24581" name="Rectangle 3"/>
          <p:cNvSpPr>
            <a:spLocks noGrp="1" noChangeArrowheads="1"/>
          </p:cNvSpPr>
          <p:nvPr>
            <p:ph idx="1"/>
          </p:nvPr>
        </p:nvSpPr>
        <p:spPr>
          <a:xfrm>
            <a:off x="519113" y="5816600"/>
            <a:ext cx="7251700" cy="765175"/>
          </a:xfrm>
        </p:spPr>
        <p:txBody>
          <a:bodyPr/>
          <a:lstStyle/>
          <a:p>
            <a:pPr>
              <a:buFont typeface="Arial" charset="0"/>
              <a:buChar char="•"/>
            </a:pPr>
            <a:r>
              <a:rPr lang="en-US" dirty="0" smtClean="0"/>
              <a:t>One common example of atomic widget action is navigation to a location</a:t>
            </a:r>
          </a:p>
          <a:p>
            <a:pPr lvl="1"/>
            <a:endParaRPr lang="en-US" dirty="0" smtClean="0"/>
          </a:p>
        </p:txBody>
      </p:sp>
      <p:sp>
        <p:nvSpPr>
          <p:cNvPr id="24586" name="Text Box 12"/>
          <p:cNvSpPr txBox="1">
            <a:spLocks noChangeArrowheads="1"/>
          </p:cNvSpPr>
          <p:nvPr/>
        </p:nvSpPr>
        <p:spPr bwMode="auto">
          <a:xfrm>
            <a:off x="246856" y="4805363"/>
            <a:ext cx="378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menu </a:t>
            </a:r>
            <a:r>
              <a:rPr lang="en-US" dirty="0" smtClean="0"/>
              <a:t>item</a:t>
            </a:r>
            <a:br>
              <a:rPr lang="en-US" dirty="0" smtClean="0"/>
            </a:br>
            <a:r>
              <a:rPr lang="en-US" dirty="0" smtClean="0"/>
              <a:t>navigates </a:t>
            </a:r>
            <a:r>
              <a:rPr lang="en-US" dirty="0"/>
              <a:t>to</a:t>
            </a:r>
            <a:br>
              <a:rPr lang="en-US" dirty="0"/>
            </a:br>
            <a:r>
              <a:rPr lang="en-US" dirty="0" err="1"/>
              <a:t>ContactNote</a:t>
            </a:r>
            <a:r>
              <a:rPr lang="en-US" dirty="0"/>
              <a:t> worksheet</a:t>
            </a:r>
          </a:p>
        </p:txBody>
      </p:sp>
      <p:sp>
        <p:nvSpPr>
          <p:cNvPr id="24587" name="Text Box 13"/>
          <p:cNvSpPr txBox="1">
            <a:spLocks noChangeArrowheads="1"/>
          </p:cNvSpPr>
          <p:nvPr/>
        </p:nvSpPr>
        <p:spPr bwMode="auto">
          <a:xfrm>
            <a:off x="4140349" y="5069086"/>
            <a:ext cx="460792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a:t>
            </a:r>
            <a:r>
              <a:rPr lang="en-US" dirty="0" smtClean="0"/>
              <a:t>cell navigates </a:t>
            </a:r>
            <a:r>
              <a:rPr lang="en-US" dirty="0"/>
              <a:t>to</a:t>
            </a:r>
            <a:br>
              <a:rPr lang="en-US" dirty="0"/>
            </a:br>
            <a:r>
              <a:rPr lang="en-US" dirty="0" err="1"/>
              <a:t>ABContactSummary</a:t>
            </a:r>
            <a:r>
              <a:rPr lang="en-US" dirty="0"/>
              <a:t> page</a:t>
            </a:r>
          </a:p>
        </p:txBody>
      </p:sp>
      <p:pic>
        <p:nvPicPr>
          <p:cNvPr id="2458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2772571"/>
            <a:ext cx="4171950" cy="21336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Straight Arrow Connector 4"/>
          <p:cNvCxnSpPr>
            <a:cxnSpLocks noChangeShapeType="1"/>
            <a:stCxn id="20" idx="2"/>
            <a:endCxn id="24588" idx="0"/>
          </p:cNvCxnSpPr>
          <p:nvPr/>
        </p:nvCxnSpPr>
        <p:spPr bwMode="auto">
          <a:xfrm rot="5400000">
            <a:off x="2070695" y="2455885"/>
            <a:ext cx="505005" cy="368079"/>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Arrow Connector 4"/>
          <p:cNvCxnSpPr>
            <a:cxnSpLocks noChangeShapeType="1"/>
            <a:stCxn id="21" idx="2"/>
            <a:endCxn id="24589" idx="0"/>
          </p:cNvCxnSpPr>
          <p:nvPr/>
        </p:nvCxnSpPr>
        <p:spPr bwMode="auto">
          <a:xfrm rot="16200000" flipH="1">
            <a:off x="6269359" y="2339505"/>
            <a:ext cx="349908" cy="516224"/>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9" y="3128962"/>
            <a:ext cx="5341938" cy="3108325"/>
          </a:xfrm>
          <a:prstGeom prst="rect">
            <a:avLst/>
          </a:prstGeom>
          <a:noFill/>
          <a:ln w="1905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p:txBody>
          <a:bodyPr/>
          <a:lstStyle/>
          <a:p>
            <a:r>
              <a:rPr lang="en-US" smtClean="0"/>
              <a:t>Location entry points</a:t>
            </a:r>
          </a:p>
        </p:txBody>
      </p:sp>
      <p:sp>
        <p:nvSpPr>
          <p:cNvPr id="25604" name="Rectangle 3"/>
          <p:cNvSpPr>
            <a:spLocks noGrp="1" noChangeArrowheads="1"/>
          </p:cNvSpPr>
          <p:nvPr>
            <p:ph idx="1"/>
          </p:nvPr>
        </p:nvSpPr>
        <p:spPr>
          <a:xfrm>
            <a:off x="519113" y="914400"/>
            <a:ext cx="8318500" cy="2054225"/>
          </a:xfrm>
        </p:spPr>
        <p:txBody>
          <a:bodyPr/>
          <a:lstStyle/>
          <a:p>
            <a:pPr>
              <a:buFont typeface="Arial" charset="0"/>
              <a:buChar char="•"/>
            </a:pPr>
            <a:r>
              <a:rPr lang="en-US" dirty="0" smtClean="0"/>
              <a:t>An </a:t>
            </a:r>
            <a:r>
              <a:rPr lang="en-US" b="1" dirty="0" smtClean="0"/>
              <a:t>entry point</a:t>
            </a:r>
            <a:r>
              <a:rPr lang="en-US" dirty="0" smtClean="0"/>
              <a:t> is a reference used by widgets</a:t>
            </a:r>
            <a:br>
              <a:rPr lang="en-US" dirty="0" smtClean="0"/>
            </a:br>
            <a:r>
              <a:rPr lang="en-US" dirty="0" smtClean="0"/>
              <a:t> to navigate to a given location</a:t>
            </a:r>
          </a:p>
          <a:p>
            <a:pPr lvl="1"/>
            <a:r>
              <a:rPr lang="en-US" dirty="0" smtClean="0"/>
              <a:t>Specifies location name and values </a:t>
            </a:r>
            <a:br>
              <a:rPr lang="en-US" dirty="0" smtClean="0"/>
            </a:br>
            <a:r>
              <a:rPr lang="en-US" dirty="0" smtClean="0"/>
              <a:t>required to render location</a:t>
            </a:r>
          </a:p>
          <a:p>
            <a:pPr lvl="1"/>
            <a:r>
              <a:rPr lang="en-US" dirty="0" smtClean="0"/>
              <a:t>Every location has at least one entry, but could have many</a:t>
            </a:r>
          </a:p>
        </p:txBody>
      </p:sp>
      <p:sp>
        <p:nvSpPr>
          <p:cNvPr id="25605" name="Text Box 5"/>
          <p:cNvSpPr txBox="1">
            <a:spLocks noChangeArrowheads="1"/>
          </p:cNvSpPr>
          <p:nvPr/>
        </p:nvSpPr>
        <p:spPr bwMode="auto">
          <a:xfrm>
            <a:off x="2416969" y="3595687"/>
            <a:ext cx="433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ABContactLG</a:t>
            </a:r>
            <a:r>
              <a:rPr lang="en-US" dirty="0"/>
              <a:t>(anABContact)</a:t>
            </a:r>
          </a:p>
        </p:txBody>
      </p:sp>
      <p:pic>
        <p:nvPicPr>
          <p:cNvPr id="2560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064000"/>
            <a:ext cx="4722812" cy="2330450"/>
          </a:xfrm>
          <a:prstGeom prst="rect">
            <a:avLst/>
          </a:prstGeom>
          <a:noFill/>
          <a:ln w="1270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7" name="Text Box 7"/>
          <p:cNvSpPr txBox="1">
            <a:spLocks noChangeArrowheads="1"/>
          </p:cNvSpPr>
          <p:nvPr/>
        </p:nvSpPr>
        <p:spPr bwMode="auto">
          <a:xfrm>
            <a:off x="4968875" y="4414838"/>
            <a:ext cx="375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UserPreferencesWorksheet()</a:t>
            </a:r>
          </a:p>
        </p:txBody>
      </p:sp>
      <p:pic>
        <p:nvPicPr>
          <p:cNvPr id="12290" name="Picture 2" descr="C:\Users\sluersen\AppData\Local\Temp\SNAGHTML24dd7d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9519" y="901700"/>
            <a:ext cx="1216152" cy="11424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1814513"/>
            <a:ext cx="4616450" cy="4041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p:txBody>
          <a:bodyPr/>
          <a:lstStyle/>
          <a:p>
            <a:r>
              <a:rPr lang="en-US" smtClean="0"/>
              <a:t>Location methods</a:t>
            </a:r>
          </a:p>
        </p:txBody>
      </p:sp>
      <p:sp>
        <p:nvSpPr>
          <p:cNvPr id="26628" name="Rectangle 3"/>
          <p:cNvSpPr>
            <a:spLocks noGrp="1" noChangeArrowheads="1"/>
          </p:cNvSpPr>
          <p:nvPr>
            <p:ph idx="1"/>
          </p:nvPr>
        </p:nvSpPr>
        <p:spPr>
          <a:xfrm>
            <a:off x="519113" y="914400"/>
            <a:ext cx="4065587" cy="5486400"/>
          </a:xfrm>
        </p:spPr>
        <p:txBody>
          <a:bodyPr/>
          <a:lstStyle/>
          <a:p>
            <a:r>
              <a:rPr lang="en-US" dirty="0" smtClean="0"/>
              <a:t>Locations have methods used to navigate to them</a:t>
            </a:r>
          </a:p>
          <a:p>
            <a:pPr lvl="1"/>
            <a:r>
              <a:rPr lang="en-US" sz="2000" b="1" dirty="0" smtClean="0">
                <a:latin typeface="Courier New" pitchFamily="49" charset="0"/>
                <a:cs typeface="Courier New" pitchFamily="49" charset="0"/>
              </a:rPr>
              <a:t>go()</a:t>
            </a: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a:t>
            </a:r>
          </a:p>
          <a:p>
            <a:pPr lvl="1"/>
            <a:r>
              <a:rPr lang="en-US" sz="2000" b="1" dirty="0" err="1" smtClean="0">
                <a:latin typeface="Courier New" pitchFamily="49" charset="0"/>
                <a:cs typeface="Courier New" pitchFamily="49" charset="0"/>
              </a:rPr>
              <a:t>goInWorkspace</a:t>
            </a:r>
            <a:r>
              <a:rPr lang="en-US" sz="2000" b="1" dirty="0" smtClean="0">
                <a:latin typeface="Courier New" pitchFamily="49" charset="0"/>
                <a:cs typeface="Courier New" pitchFamily="49" charset="0"/>
              </a:rPr>
              <a:t>()</a:t>
            </a:r>
          </a:p>
          <a:p>
            <a:pPr lvl="2"/>
            <a:r>
              <a:rPr lang="en-US" sz="1800" dirty="0" smtClean="0"/>
              <a:t>Renders location in workspace frame</a:t>
            </a:r>
          </a:p>
          <a:p>
            <a:pPr lvl="1"/>
            <a:r>
              <a:rPr lang="en-US" sz="2000" b="1" dirty="0" smtClean="0">
                <a:latin typeface="Courier New" pitchFamily="49" charset="0"/>
                <a:cs typeface="Courier New" pitchFamily="49" charset="0"/>
              </a:rPr>
              <a:t>push()</a:t>
            </a:r>
            <a:endParaRPr lang="en-US" dirty="0">
              <a:cs typeface="Courier New" pitchFamily="49" charset="0"/>
            </a:endParaRP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 </a:t>
            </a:r>
            <a:br>
              <a:rPr lang="en-US" sz="1800" dirty="0" smtClean="0"/>
            </a:br>
            <a:r>
              <a:rPr lang="en-US" sz="1800" dirty="0" smtClean="0"/>
              <a:t>and retains </a:t>
            </a:r>
            <a:br>
              <a:rPr lang="en-US" sz="1800" dirty="0" smtClean="0"/>
            </a:br>
            <a:r>
              <a:rPr lang="en-US" sz="1800" dirty="0" smtClean="0"/>
              <a:t>previous location </a:t>
            </a:r>
            <a:br>
              <a:rPr lang="en-US" sz="1800" dirty="0" smtClean="0"/>
            </a:br>
            <a:r>
              <a:rPr lang="en-US" sz="1800" dirty="0" smtClean="0"/>
              <a:t>so that it can be </a:t>
            </a:r>
            <a:br>
              <a:rPr lang="en-US" sz="1800" dirty="0" smtClean="0"/>
            </a:br>
            <a:r>
              <a:rPr lang="en-US" sz="1800" dirty="0" smtClean="0"/>
              <a:t>returned to</a:t>
            </a:r>
          </a:p>
          <a:p>
            <a:pPr lvl="1"/>
            <a:endParaRPr lang="en-US" dirty="0" smtClean="0"/>
          </a:p>
        </p:txBody>
      </p:sp>
      <p:sp>
        <p:nvSpPr>
          <p:cNvPr id="26629" name="Rectangle 5"/>
          <p:cNvSpPr>
            <a:spLocks noChangeArrowheads="1"/>
          </p:cNvSpPr>
          <p:nvPr/>
        </p:nvSpPr>
        <p:spPr bwMode="auto">
          <a:xfrm>
            <a:off x="6172200" y="2171700"/>
            <a:ext cx="2690813" cy="17700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Text Box 6"/>
          <p:cNvSpPr txBox="1">
            <a:spLocks noChangeArrowheads="1"/>
          </p:cNvSpPr>
          <p:nvPr/>
        </p:nvSpPr>
        <p:spPr bwMode="auto">
          <a:xfrm>
            <a:off x="6615113" y="960438"/>
            <a:ext cx="2247900" cy="628650"/>
          </a:xfrm>
          <a:prstGeom prst="rect">
            <a:avLst/>
          </a:prstGeom>
          <a:solidFill>
            <a:schemeClr val="tx1"/>
          </a:solidFill>
          <a:ln w="190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screen area</a:t>
            </a:r>
            <a:br>
              <a:rPr lang="en-US"/>
            </a:br>
            <a:r>
              <a:rPr lang="en-US"/>
              <a:t>(main frame)</a:t>
            </a:r>
          </a:p>
        </p:txBody>
      </p:sp>
      <p:sp>
        <p:nvSpPr>
          <p:cNvPr id="26631" name="Line 7"/>
          <p:cNvSpPr>
            <a:spLocks noChangeShapeType="1"/>
          </p:cNvSpPr>
          <p:nvPr/>
        </p:nvSpPr>
        <p:spPr bwMode="auto">
          <a:xfrm>
            <a:off x="8648700" y="1589088"/>
            <a:ext cx="0" cy="8540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2" name="Text Box 8"/>
          <p:cNvSpPr txBox="1">
            <a:spLocks noChangeArrowheads="1"/>
          </p:cNvSpPr>
          <p:nvPr/>
        </p:nvSpPr>
        <p:spPr bwMode="auto">
          <a:xfrm>
            <a:off x="5537200" y="6254750"/>
            <a:ext cx="2247900" cy="304800"/>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workspace frame</a:t>
            </a:r>
          </a:p>
        </p:txBody>
      </p:sp>
      <p:sp>
        <p:nvSpPr>
          <p:cNvPr id="26633" name="Line 9"/>
          <p:cNvSpPr>
            <a:spLocks noChangeShapeType="1"/>
          </p:cNvSpPr>
          <p:nvPr/>
        </p:nvSpPr>
        <p:spPr bwMode="auto">
          <a:xfrm flipV="1">
            <a:off x="6400800" y="5876925"/>
            <a:ext cx="0" cy="4048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Rectangle 10"/>
          <p:cNvSpPr>
            <a:spLocks noChangeArrowheads="1"/>
          </p:cNvSpPr>
          <p:nvPr/>
        </p:nvSpPr>
        <p:spPr bwMode="auto">
          <a:xfrm>
            <a:off x="4308475" y="3941763"/>
            <a:ext cx="4616450" cy="19034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302"/>
            <a:ext cx="5110549" cy="1659196"/>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543" y="2055341"/>
            <a:ext cx="4585264" cy="23449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p:cNvSpPr>
            <a:spLocks noGrp="1" noChangeArrowheads="1"/>
          </p:cNvSpPr>
          <p:nvPr>
            <p:ph type="title"/>
          </p:nvPr>
        </p:nvSpPr>
        <p:spPr/>
        <p:txBody>
          <a:bodyPr/>
          <a:lstStyle/>
          <a:p>
            <a:r>
              <a:rPr lang="en-US" smtClean="0"/>
              <a:t>Enabling navigation for given widget</a:t>
            </a:r>
          </a:p>
        </p:txBody>
      </p:sp>
      <p:sp>
        <p:nvSpPr>
          <p:cNvPr id="27652" name="Rectangle 3"/>
          <p:cNvSpPr>
            <a:spLocks noGrp="1" noChangeArrowheads="1"/>
          </p:cNvSpPr>
          <p:nvPr>
            <p:ph idx="1"/>
          </p:nvPr>
        </p:nvSpPr>
        <p:spPr>
          <a:xfrm>
            <a:off x="519113" y="4495800"/>
            <a:ext cx="8318500" cy="1893888"/>
          </a:xfrm>
        </p:spPr>
        <p:txBody>
          <a:bodyPr/>
          <a:lstStyle/>
          <a:p>
            <a:pPr marL="457200" indent="-457200">
              <a:buFont typeface="Wingdings 3" pitchFamily="18" charset="2"/>
              <a:buAutoNum type="arabicPeriod"/>
            </a:pPr>
            <a:r>
              <a:rPr lang="en-US" dirty="0" smtClean="0"/>
              <a:t>Open destination location's PCF file</a:t>
            </a:r>
          </a:p>
          <a:p>
            <a:pPr marL="457200" indent="-457200">
              <a:buFont typeface="Wingdings 3" pitchFamily="18" charset="2"/>
              <a:buAutoNum type="arabicPeriod"/>
            </a:pPr>
            <a:r>
              <a:rPr lang="en-US" dirty="0" smtClean="0"/>
              <a:t>Determine relevant entry point</a:t>
            </a:r>
          </a:p>
          <a:p>
            <a:pPr marL="457200" indent="-457200">
              <a:buFont typeface="Wingdings 3" pitchFamily="18" charset="2"/>
              <a:buAutoNum type="arabicPeriod"/>
            </a:pPr>
            <a:r>
              <a:rPr lang="en-US" dirty="0" smtClean="0"/>
              <a:t>Specify widget's action property</a:t>
            </a:r>
          </a:p>
          <a:p>
            <a:pPr marL="457200" indent="-457200">
              <a:buFont typeface="Wingdings 3" pitchFamily="18" charset="2"/>
              <a:buAutoNum type="arabicPeriod"/>
            </a:pPr>
            <a:r>
              <a:rPr lang="en-US" dirty="0" smtClean="0"/>
              <a:t>Deploy PCFs</a:t>
            </a:r>
          </a:p>
        </p:txBody>
      </p:sp>
      <p:sp>
        <p:nvSpPr>
          <p:cNvPr id="27653" name="AutoShape 6"/>
          <p:cNvSpPr>
            <a:spLocks noChangeArrowheads="1"/>
          </p:cNvSpPr>
          <p:nvPr/>
        </p:nvSpPr>
        <p:spPr bwMode="auto">
          <a:xfrm>
            <a:off x="1901409" y="1972231"/>
            <a:ext cx="1729019" cy="3185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4" name="Line 7"/>
          <p:cNvSpPr>
            <a:spLocks noChangeShapeType="1"/>
          </p:cNvSpPr>
          <p:nvPr/>
        </p:nvSpPr>
        <p:spPr bwMode="auto">
          <a:xfrm>
            <a:off x="3592730" y="2131496"/>
            <a:ext cx="2820769" cy="72600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7655" name="Group 8"/>
          <p:cNvGrpSpPr>
            <a:grpSpLocks/>
          </p:cNvGrpSpPr>
          <p:nvPr/>
        </p:nvGrpSpPr>
        <p:grpSpPr bwMode="auto">
          <a:xfrm>
            <a:off x="3784600" y="1972801"/>
            <a:ext cx="685800" cy="684212"/>
            <a:chOff x="2589" y="2497"/>
            <a:chExt cx="946" cy="945"/>
          </a:xfrm>
        </p:grpSpPr>
        <p:sp>
          <p:nvSpPr>
            <p:cNvPr id="27657" name="Freeform 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1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1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1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1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1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1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1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1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1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1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2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2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2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2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2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2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2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2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2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2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3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2652713"/>
            <a:ext cx="3732213" cy="35194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652713"/>
            <a:ext cx="4173537"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p:cNvSpPr>
            <a:spLocks noGrp="1" noChangeArrowheads="1"/>
          </p:cNvSpPr>
          <p:nvPr>
            <p:ph type="title"/>
          </p:nvPr>
        </p:nvSpPr>
        <p:spPr/>
        <p:txBody>
          <a:bodyPr/>
          <a:lstStyle/>
          <a:p>
            <a:r>
              <a:rPr lang="en-US" smtClean="0"/>
              <a:t>Step 1: Open destination location's PCF file</a:t>
            </a:r>
          </a:p>
        </p:txBody>
      </p:sp>
      <p:sp>
        <p:nvSpPr>
          <p:cNvPr id="28677" name="Rectangle 3"/>
          <p:cNvSpPr>
            <a:spLocks noGrp="1" noChangeArrowheads="1"/>
          </p:cNvSpPr>
          <p:nvPr>
            <p:ph idx="1"/>
          </p:nvPr>
        </p:nvSpPr>
        <p:spPr>
          <a:xfrm>
            <a:off x="519113" y="914400"/>
            <a:ext cx="8318500" cy="1498600"/>
          </a:xfrm>
        </p:spPr>
        <p:txBody>
          <a:bodyPr/>
          <a:lstStyle/>
          <a:p>
            <a:pPr>
              <a:buFont typeface="Arial" charset="0"/>
              <a:buChar char="•"/>
            </a:pPr>
            <a:r>
              <a:rPr lang="en-US" dirty="0" err="1" smtClean="0"/>
              <a:t>ALT+SHIFT+E</a:t>
            </a:r>
            <a:r>
              <a:rPr lang="en-US" dirty="0" smtClean="0"/>
              <a:t> opens PCF file in Studio</a:t>
            </a:r>
          </a:p>
          <a:p>
            <a:pPr>
              <a:buFont typeface="Arial" charset="0"/>
              <a:buChar char="•"/>
            </a:pPr>
            <a:r>
              <a:rPr lang="en-US" dirty="0" err="1" smtClean="0"/>
              <a:t>ALT+SHIFT+I</a:t>
            </a:r>
            <a:r>
              <a:rPr lang="en-US" dirty="0" smtClean="0"/>
              <a:t> (location info) details complete structure of visible screen, including its location</a:t>
            </a:r>
          </a:p>
        </p:txBody>
      </p:sp>
      <p:sp>
        <p:nvSpPr>
          <p:cNvPr id="28678" name="Text Box 6"/>
          <p:cNvSpPr txBox="1">
            <a:spLocks noChangeArrowheads="1"/>
          </p:cNvSpPr>
          <p:nvPr/>
        </p:nvSpPr>
        <p:spPr bwMode="auto">
          <a:xfrm>
            <a:off x="1858963" y="5472113"/>
            <a:ext cx="2128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ALT+SHIFT+E</a:t>
            </a:r>
            <a:endParaRPr lang="en-US" dirty="0"/>
          </a:p>
        </p:txBody>
      </p:sp>
      <p:sp>
        <p:nvSpPr>
          <p:cNvPr id="28679" name="Oval 7"/>
          <p:cNvSpPr>
            <a:spLocks noChangeArrowheads="1"/>
          </p:cNvSpPr>
          <p:nvPr/>
        </p:nvSpPr>
        <p:spPr bwMode="auto">
          <a:xfrm>
            <a:off x="2868613" y="3752850"/>
            <a:ext cx="509587" cy="50958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3117850" y="4241800"/>
            <a:ext cx="0" cy="12001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1" name="Line 9"/>
          <p:cNvSpPr>
            <a:spLocks noChangeShapeType="1"/>
          </p:cNvSpPr>
          <p:nvPr/>
        </p:nvSpPr>
        <p:spPr bwMode="auto">
          <a:xfrm flipV="1">
            <a:off x="3103563" y="4175125"/>
            <a:ext cx="2157412" cy="1266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2189163"/>
            <a:ext cx="6848475" cy="3921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p:txBody>
          <a:bodyPr/>
          <a:lstStyle/>
          <a:p>
            <a:r>
              <a:rPr lang="en-US" smtClean="0"/>
              <a:t>Step 2: Determine relevant entry point</a:t>
            </a:r>
          </a:p>
        </p:txBody>
      </p:sp>
      <p:sp>
        <p:nvSpPr>
          <p:cNvPr id="29700" name="Rectangle 3"/>
          <p:cNvSpPr>
            <a:spLocks noGrp="1" noChangeArrowheads="1"/>
          </p:cNvSpPr>
          <p:nvPr>
            <p:ph idx="1"/>
          </p:nvPr>
        </p:nvSpPr>
        <p:spPr>
          <a:xfrm>
            <a:off x="519113" y="914400"/>
            <a:ext cx="8318500" cy="989013"/>
          </a:xfrm>
        </p:spPr>
        <p:txBody>
          <a:bodyPr/>
          <a:lstStyle/>
          <a:p>
            <a:pPr>
              <a:buFont typeface="Arial" charset="0"/>
              <a:buChar char="•"/>
            </a:pPr>
            <a:r>
              <a:rPr lang="en-US" smtClean="0"/>
              <a:t>Click name of location at top of PCF editor to display tabs</a:t>
            </a:r>
          </a:p>
          <a:p>
            <a:pPr lvl="1"/>
            <a:r>
              <a:rPr lang="en-US" smtClean="0"/>
              <a:t>Entry points listed on Entry Points tab</a:t>
            </a:r>
          </a:p>
        </p:txBody>
      </p:sp>
      <p:sp>
        <p:nvSpPr>
          <p:cNvPr id="29701" name="AutoShape 5"/>
          <p:cNvSpPr>
            <a:spLocks noChangeArrowheads="1"/>
          </p:cNvSpPr>
          <p:nvPr/>
        </p:nvSpPr>
        <p:spPr bwMode="auto">
          <a:xfrm>
            <a:off x="1570038" y="2655888"/>
            <a:ext cx="3155950"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2" name="Line 6"/>
          <p:cNvSpPr>
            <a:spLocks noChangeShapeType="1"/>
          </p:cNvSpPr>
          <p:nvPr/>
        </p:nvSpPr>
        <p:spPr bwMode="auto">
          <a:xfrm flipH="1">
            <a:off x="3148013" y="2928938"/>
            <a:ext cx="1243012" cy="2692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Text Box 7"/>
          <p:cNvSpPr txBox="1">
            <a:spLocks noChangeArrowheads="1"/>
          </p:cNvSpPr>
          <p:nvPr/>
        </p:nvSpPr>
        <p:spPr bwMode="auto">
          <a:xfrm>
            <a:off x="4703763"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name</a:t>
            </a:r>
          </a:p>
        </p:txBody>
      </p:sp>
      <p:sp>
        <p:nvSpPr>
          <p:cNvPr id="29704" name="AutoShape 8"/>
          <p:cNvSpPr>
            <a:spLocks/>
          </p:cNvSpPr>
          <p:nvPr/>
        </p:nvSpPr>
        <p:spPr bwMode="auto">
          <a:xfrm rot="5400000" flipV="1">
            <a:off x="5401469" y="5147469"/>
            <a:ext cx="195262" cy="1651000"/>
          </a:xfrm>
          <a:prstGeom prst="rightBrace">
            <a:avLst>
              <a:gd name="adj1" fmla="val 7046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Text Box 9"/>
          <p:cNvSpPr txBox="1">
            <a:spLocks noChangeArrowheads="1"/>
          </p:cNvSpPr>
          <p:nvPr/>
        </p:nvSpPr>
        <p:spPr bwMode="auto">
          <a:xfrm>
            <a:off x="6505575"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object list</a:t>
            </a:r>
          </a:p>
        </p:txBody>
      </p:sp>
      <p:sp>
        <p:nvSpPr>
          <p:cNvPr id="29706" name="AutoShape 10"/>
          <p:cNvSpPr>
            <a:spLocks/>
          </p:cNvSpPr>
          <p:nvPr/>
        </p:nvSpPr>
        <p:spPr bwMode="auto">
          <a:xfrm rot="5400000" flipV="1">
            <a:off x="7162801" y="5184775"/>
            <a:ext cx="195262" cy="1576387"/>
          </a:xfrm>
          <a:prstGeom prst="rightBrace">
            <a:avLst>
              <a:gd name="adj1" fmla="val 6727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1"/>
          <p:cNvPicPr>
            <a:picLocks noChangeAspect="1" noChangeArrowheads="1"/>
          </p:cNvPicPr>
          <p:nvPr/>
        </p:nvPicPr>
        <p:blipFill>
          <a:blip r:embed="rId3">
            <a:extLst>
              <a:ext uri="{28A0092B-C50C-407E-A947-70E740481C1C}">
                <a14:useLocalDpi xmlns:a14="http://schemas.microsoft.com/office/drawing/2010/main" val="0"/>
              </a:ext>
            </a:extLst>
          </a:blip>
          <a:srcRect r="23967"/>
          <a:stretch>
            <a:fillRect/>
          </a:stretch>
        </p:blipFill>
        <p:spPr bwMode="auto">
          <a:xfrm>
            <a:off x="576263" y="2903538"/>
            <a:ext cx="3294062" cy="14049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613" y="2913063"/>
            <a:ext cx="4827587" cy="35877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2"/>
          <p:cNvSpPr>
            <a:spLocks noGrp="1" noChangeArrowheads="1"/>
          </p:cNvSpPr>
          <p:nvPr>
            <p:ph type="title"/>
          </p:nvPr>
        </p:nvSpPr>
        <p:spPr/>
        <p:txBody>
          <a:bodyPr/>
          <a:lstStyle/>
          <a:p>
            <a:r>
              <a:rPr lang="en-US" smtClean="0"/>
              <a:t>Step 3: Specify widget's action property</a:t>
            </a:r>
          </a:p>
        </p:txBody>
      </p:sp>
      <p:sp>
        <p:nvSpPr>
          <p:cNvPr id="30725" name="Rectangle 3"/>
          <p:cNvSpPr>
            <a:spLocks noGrp="1" noChangeArrowheads="1"/>
          </p:cNvSpPr>
          <p:nvPr>
            <p:ph idx="1"/>
          </p:nvPr>
        </p:nvSpPr>
        <p:spPr>
          <a:xfrm>
            <a:off x="519113" y="909638"/>
            <a:ext cx="8318500" cy="1909762"/>
          </a:xfrm>
        </p:spPr>
        <p:txBody>
          <a:bodyPr/>
          <a:lstStyle/>
          <a:p>
            <a:pPr>
              <a:buFont typeface="Arial" charset="0"/>
              <a:buChar char="•"/>
            </a:pPr>
            <a:r>
              <a:rPr lang="en-US" dirty="0" smtClean="0"/>
              <a:t>Syntax: </a:t>
            </a:r>
            <a:r>
              <a:rPr lang="en-US" sz="2500" i="1" dirty="0" err="1" smtClean="0">
                <a:solidFill>
                  <a:srgbClr val="0033CC"/>
                </a:solidFill>
              </a:rPr>
              <a:t>locationName</a:t>
            </a:r>
            <a:r>
              <a:rPr lang="en-US" sz="2500" dirty="0" err="1" smtClean="0">
                <a:solidFill>
                  <a:srgbClr val="FF3300"/>
                </a:solidFill>
              </a:rPr>
              <a:t>.</a:t>
            </a:r>
            <a:r>
              <a:rPr lang="en-US" sz="2500" i="1" dirty="0" err="1" smtClean="0">
                <a:solidFill>
                  <a:srgbClr val="0033CC"/>
                </a:solidFill>
              </a:rPr>
              <a:t>method</a:t>
            </a:r>
            <a:r>
              <a:rPr lang="en-US" sz="2500" dirty="0" smtClean="0">
                <a:solidFill>
                  <a:srgbClr val="FF3300"/>
                </a:solidFill>
              </a:rPr>
              <a:t>(</a:t>
            </a:r>
            <a:r>
              <a:rPr lang="en-US" sz="2500" i="1" dirty="0" err="1" smtClean="0">
                <a:solidFill>
                  <a:srgbClr val="0033CC"/>
                </a:solidFill>
              </a:rPr>
              <a:t>objectList</a:t>
            </a:r>
            <a:r>
              <a:rPr lang="en-US" sz="2500" dirty="0" smtClean="0">
                <a:solidFill>
                  <a:srgbClr val="FF3300"/>
                </a:solidFill>
              </a:rPr>
              <a:t>)</a:t>
            </a:r>
          </a:p>
          <a:p>
            <a:pPr lvl="1"/>
            <a:r>
              <a:rPr lang="en-US" dirty="0" smtClean="0"/>
              <a:t>method is typically </a:t>
            </a:r>
            <a:r>
              <a:rPr lang="en-US" dirty="0" err="1" smtClean="0">
                <a:solidFill>
                  <a:srgbClr val="FF3300"/>
                </a:solidFill>
              </a:rPr>
              <a:t>goInWorkspace</a:t>
            </a:r>
            <a:r>
              <a:rPr lang="en-US" dirty="0" smtClean="0"/>
              <a:t> (worksheets),</a:t>
            </a:r>
            <a:br>
              <a:rPr lang="en-US" dirty="0" smtClean="0"/>
            </a:br>
            <a:r>
              <a:rPr lang="en-US" dirty="0" smtClean="0">
                <a:solidFill>
                  <a:srgbClr val="FF3300"/>
                </a:solidFill>
              </a:rPr>
              <a:t>push</a:t>
            </a:r>
            <a:r>
              <a:rPr lang="en-US" dirty="0" smtClean="0"/>
              <a:t> (popups, exit points, wizards) or </a:t>
            </a:r>
            <a:r>
              <a:rPr lang="en-US" dirty="0" smtClean="0">
                <a:solidFill>
                  <a:srgbClr val="FF3300"/>
                </a:solidFill>
              </a:rPr>
              <a:t>go</a:t>
            </a:r>
            <a:r>
              <a:rPr lang="en-US" dirty="0" smtClean="0"/>
              <a:t> (location groups, pages, wizards, forwards)</a:t>
            </a:r>
          </a:p>
        </p:txBody>
      </p:sp>
      <p:sp>
        <p:nvSpPr>
          <p:cNvPr id="30726" name="Freeform 14"/>
          <p:cNvSpPr>
            <a:spLocks/>
          </p:cNvSpPr>
          <p:nvPr/>
        </p:nvSpPr>
        <p:spPr bwMode="auto">
          <a:xfrm>
            <a:off x="2647950" y="4238625"/>
            <a:ext cx="1736725" cy="168275"/>
          </a:xfrm>
          <a:custGeom>
            <a:avLst/>
            <a:gdLst>
              <a:gd name="T0" fmla="*/ 0 w 1094"/>
              <a:gd name="T1" fmla="*/ 0 h 154"/>
              <a:gd name="T2" fmla="*/ 2147483647 w 1094"/>
              <a:gd name="T3" fmla="*/ 0 h 154"/>
              <a:gd name="T4" fmla="*/ 2147483647 w 1094"/>
              <a:gd name="T5" fmla="*/ 2147483647 h 154"/>
              <a:gd name="T6" fmla="*/ 0 60000 65536"/>
              <a:gd name="T7" fmla="*/ 0 60000 65536"/>
              <a:gd name="T8" fmla="*/ 0 60000 65536"/>
              <a:gd name="T9" fmla="*/ 0 w 1094"/>
              <a:gd name="T10" fmla="*/ 0 h 154"/>
              <a:gd name="T11" fmla="*/ 1094 w 1094"/>
              <a:gd name="T12" fmla="*/ 154 h 154"/>
            </a:gdLst>
            <a:ahLst/>
            <a:cxnLst>
              <a:cxn ang="T6">
                <a:pos x="T0" y="T1"/>
              </a:cxn>
              <a:cxn ang="T7">
                <a:pos x="T2" y="T3"/>
              </a:cxn>
              <a:cxn ang="T8">
                <a:pos x="T4" y="T5"/>
              </a:cxn>
            </a:cxnLst>
            <a:rect l="T9" t="T10" r="T11" b="T12"/>
            <a:pathLst>
              <a:path w="1094" h="154">
                <a:moveTo>
                  <a:pt x="0" y="0"/>
                </a:moveTo>
                <a:lnTo>
                  <a:pt x="1094" y="0"/>
                </a:lnTo>
                <a:lnTo>
                  <a:pt x="1094" y="15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Line 15"/>
          <p:cNvSpPr>
            <a:spLocks noChangeShapeType="1"/>
          </p:cNvSpPr>
          <p:nvPr/>
        </p:nvSpPr>
        <p:spPr bwMode="auto">
          <a:xfrm>
            <a:off x="4946650" y="4511675"/>
            <a:ext cx="1198563" cy="16049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Rounded Rectangle 1"/>
          <p:cNvSpPr>
            <a:spLocks noChangeArrowheads="1"/>
          </p:cNvSpPr>
          <p:nvPr/>
        </p:nvSpPr>
        <p:spPr bwMode="auto">
          <a:xfrm>
            <a:off x="1663700" y="4076700"/>
            <a:ext cx="984250"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831975"/>
            <a:ext cx="5429250" cy="176202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p:cNvPicPr>
            <a:picLocks noChangeAspect="1" noChangeArrowheads="1"/>
          </p:cNvPicPr>
          <p:nvPr/>
        </p:nvPicPr>
        <p:blipFill>
          <a:blip r:embed="rId4">
            <a:extLst>
              <a:ext uri="{28A0092B-C50C-407E-A947-70E740481C1C}">
                <a14:useLocalDpi xmlns:a14="http://schemas.microsoft.com/office/drawing/2010/main" val="0"/>
              </a:ext>
            </a:extLst>
          </a:blip>
          <a:srcRect t="70190"/>
          <a:stretch>
            <a:fillRect/>
          </a:stretch>
        </p:blipFill>
        <p:spPr bwMode="auto">
          <a:xfrm>
            <a:off x="536575" y="3870325"/>
            <a:ext cx="5416550" cy="12001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11"/>
          <p:cNvPicPr>
            <a:picLocks noChangeAspect="1" noChangeArrowheads="1"/>
          </p:cNvPicPr>
          <p:nvPr/>
        </p:nvPicPr>
        <p:blipFill>
          <a:blip r:embed="rId5">
            <a:extLst>
              <a:ext uri="{28A0092B-C50C-407E-A947-70E740481C1C}">
                <a14:useLocalDpi xmlns:a14="http://schemas.microsoft.com/office/drawing/2010/main" val="0"/>
              </a:ext>
            </a:extLst>
          </a:blip>
          <a:srcRect t="66721"/>
          <a:stretch>
            <a:fillRect/>
          </a:stretch>
        </p:blipFill>
        <p:spPr bwMode="auto">
          <a:xfrm>
            <a:off x="1952625" y="4973638"/>
            <a:ext cx="6848475" cy="13033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2"/>
          <p:cNvSpPr>
            <a:spLocks noGrp="1" noChangeArrowheads="1"/>
          </p:cNvSpPr>
          <p:nvPr>
            <p:ph type="title"/>
          </p:nvPr>
        </p:nvSpPr>
        <p:spPr/>
        <p:txBody>
          <a:bodyPr/>
          <a:lstStyle/>
          <a:p>
            <a:r>
              <a:rPr lang="en-US" smtClean="0"/>
              <a:t>Example of navigation configuration</a:t>
            </a:r>
          </a:p>
        </p:txBody>
      </p:sp>
      <p:sp>
        <p:nvSpPr>
          <p:cNvPr id="31750" name="AutoShape 8"/>
          <p:cNvSpPr>
            <a:spLocks noChangeArrowheads="1"/>
          </p:cNvSpPr>
          <p:nvPr/>
        </p:nvSpPr>
        <p:spPr bwMode="auto">
          <a:xfrm>
            <a:off x="1862264" y="2976563"/>
            <a:ext cx="2101596"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1" name="Line 35"/>
          <p:cNvSpPr>
            <a:spLocks noChangeShapeType="1"/>
          </p:cNvSpPr>
          <p:nvPr/>
        </p:nvSpPr>
        <p:spPr bwMode="auto">
          <a:xfrm flipV="1">
            <a:off x="3365500" y="3272517"/>
            <a:ext cx="0" cy="58442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3" name="AutoShape 37"/>
          <p:cNvSpPr>
            <a:spLocks noChangeArrowheads="1"/>
          </p:cNvSpPr>
          <p:nvPr/>
        </p:nvSpPr>
        <p:spPr bwMode="auto">
          <a:xfrm>
            <a:off x="2871788" y="4573588"/>
            <a:ext cx="1654175" cy="2825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4" name="AutoShape 38"/>
          <p:cNvSpPr>
            <a:spLocks noChangeArrowheads="1"/>
          </p:cNvSpPr>
          <p:nvPr/>
        </p:nvSpPr>
        <p:spPr bwMode="auto">
          <a:xfrm>
            <a:off x="5376863" y="5768975"/>
            <a:ext cx="1624012" cy="252413"/>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5" name="Line 39"/>
          <p:cNvSpPr>
            <a:spLocks noChangeShapeType="1"/>
          </p:cNvSpPr>
          <p:nvPr/>
        </p:nvSpPr>
        <p:spPr bwMode="auto">
          <a:xfrm flipH="1" flipV="1">
            <a:off x="3168650" y="4856163"/>
            <a:ext cx="2208213" cy="912812"/>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AutoShape 41"/>
          <p:cNvSpPr>
            <a:spLocks noChangeArrowheads="1"/>
          </p:cNvSpPr>
          <p:nvPr/>
        </p:nvSpPr>
        <p:spPr bwMode="auto">
          <a:xfrm>
            <a:off x="4764088" y="4605338"/>
            <a:ext cx="966787" cy="250825"/>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7" name="AutoShape 42"/>
          <p:cNvSpPr>
            <a:spLocks noChangeArrowheads="1"/>
          </p:cNvSpPr>
          <p:nvPr/>
        </p:nvSpPr>
        <p:spPr bwMode="auto">
          <a:xfrm>
            <a:off x="7000875" y="5783263"/>
            <a:ext cx="1677988" cy="236537"/>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8" name="Freeform 43"/>
          <p:cNvSpPr>
            <a:spLocks/>
          </p:cNvSpPr>
          <p:nvPr/>
        </p:nvSpPr>
        <p:spPr bwMode="auto">
          <a:xfrm>
            <a:off x="5654675" y="4767263"/>
            <a:ext cx="2319338" cy="1016000"/>
          </a:xfrm>
          <a:custGeom>
            <a:avLst/>
            <a:gdLst>
              <a:gd name="T0" fmla="*/ 0 w 1719"/>
              <a:gd name="T1" fmla="*/ 2147483647 h 315"/>
              <a:gd name="T2" fmla="*/ 2147483647 w 1719"/>
              <a:gd name="T3" fmla="*/ 2147483647 h 315"/>
              <a:gd name="T4" fmla="*/ 2147483647 w 1719"/>
              <a:gd name="T5" fmla="*/ 2147483647 h 315"/>
              <a:gd name="T6" fmla="*/ 0 60000 65536"/>
              <a:gd name="T7" fmla="*/ 0 60000 65536"/>
              <a:gd name="T8" fmla="*/ 0 60000 65536"/>
              <a:gd name="T9" fmla="*/ 0 w 1719"/>
              <a:gd name="T10" fmla="*/ 0 h 315"/>
              <a:gd name="T11" fmla="*/ 1719 w 1719"/>
              <a:gd name="T12" fmla="*/ 315 h 315"/>
            </a:gdLst>
            <a:ahLst/>
            <a:cxnLst>
              <a:cxn ang="T6">
                <a:pos x="T0" y="T1"/>
              </a:cxn>
              <a:cxn ang="T7">
                <a:pos x="T2" y="T3"/>
              </a:cxn>
              <a:cxn ang="T8">
                <a:pos x="T4" y="T5"/>
              </a:cxn>
            </a:cxnLst>
            <a:rect l="T9" t="T10" r="T11" b="T12"/>
            <a:pathLst>
              <a:path w="1719" h="315">
                <a:moveTo>
                  <a:pt x="0" y="13"/>
                </a:moveTo>
                <a:cubicBezTo>
                  <a:pt x="357" y="6"/>
                  <a:pt x="715" y="0"/>
                  <a:pt x="1001" y="50"/>
                </a:cubicBezTo>
                <a:cubicBezTo>
                  <a:pt x="1287" y="100"/>
                  <a:pt x="1503" y="207"/>
                  <a:pt x="1719" y="315"/>
                </a:cubicBezTo>
              </a:path>
            </a:pathLst>
          </a:custGeom>
          <a:noFill/>
          <a:ln w="19050">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175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914400"/>
            <a:ext cx="4171950"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0" name="Line 9"/>
          <p:cNvSpPr>
            <a:spLocks noChangeShapeType="1"/>
          </p:cNvSpPr>
          <p:nvPr/>
        </p:nvSpPr>
        <p:spPr bwMode="auto">
          <a:xfrm flipV="1">
            <a:off x="2854325" y="1785938"/>
            <a:ext cx="3022600" cy="8683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Location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Enable navigation to a location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Comparison of locations</a:t>
            </a:r>
          </a:p>
        </p:txBody>
      </p:sp>
      <p:graphicFrame>
        <p:nvGraphicFramePr>
          <p:cNvPr id="3899576" name="Group 184"/>
          <p:cNvGraphicFramePr>
            <a:graphicFrameLocks noGrp="1"/>
          </p:cNvGraphicFramePr>
          <p:nvPr/>
        </p:nvGraphicFramePr>
        <p:xfrm>
          <a:off x="538163" y="935038"/>
          <a:ext cx="8199437" cy="5394324"/>
        </p:xfrm>
        <a:graphic>
          <a:graphicData uri="http://schemas.openxmlformats.org/drawingml/2006/table">
            <a:tbl>
              <a:tblPr/>
              <a:tblGrid>
                <a:gridCol w="1470025"/>
                <a:gridCol w="2447925"/>
                <a:gridCol w="1722437"/>
                <a:gridCol w="2559050"/>
              </a:tblGrid>
              <a:tr h="60968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Typical Navigation</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Initially</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Displays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200" b="1" i="0" u="none" strike="noStrike" cap="none" normalizeH="0" baseline="0" dirty="0" smtClean="0">
                          <a:ln>
                            <a:noFill/>
                          </a:ln>
                          <a:solidFill>
                            <a:schemeClr val="bg1"/>
                          </a:solidFill>
                          <a:effectLst/>
                          <a:latin typeface="Arial" charset="0"/>
                        </a:rPr>
                        <a:t/>
                      </a:r>
                      <a:br>
                        <a:rPr kumimoji="0" lang="en-US" sz="1200" b="1"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bg1"/>
                          </a:solidFill>
                          <a:effectLst/>
                          <a:latin typeface="Arial" charset="0"/>
                        </a:rPr>
                        <a:t>Forward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nothing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8039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Location</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8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child 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731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Wizard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 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24002">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Worksheet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goInWorkspace()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Workspace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Originating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i="0" u="none" strike="noStrike" cap="none" normalizeH="0" baseline="0" smtClean="0">
                          <a:ln>
                            <a:noFill/>
                          </a:ln>
                          <a:solidFill>
                            <a:schemeClr val="bg1"/>
                          </a:solidFill>
                          <a:effectLst/>
                          <a:latin typeface="Arial" charset="0"/>
                        </a:rPr>
                        <a:t>Exit</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Point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External</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page or site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New window (or entire existing window)</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42919995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smtClean="0"/>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smtClean="0"/>
              <a:t>Review questions</a:t>
            </a:r>
          </a:p>
        </p:txBody>
      </p:sp>
      <p:sp>
        <p:nvSpPr>
          <p:cNvPr id="34819" name="Rectangle 3"/>
          <p:cNvSpPr>
            <a:spLocks noGrp="1" noChangeArrowheads="1"/>
          </p:cNvSpPr>
          <p:nvPr>
            <p:ph idx="1"/>
          </p:nvPr>
        </p:nvSpPr>
        <p:spPr>
          <a:xfrm>
            <a:off x="519113" y="930275"/>
            <a:ext cx="6305550" cy="5537200"/>
          </a:xfrm>
        </p:spPr>
        <p:txBody>
          <a:bodyPr/>
          <a:lstStyle/>
          <a:p>
            <a:pPr marL="457200" indent="-457200">
              <a:buFont typeface="Webdings" pitchFamily="18" charset="2"/>
              <a:buNone/>
            </a:pPr>
            <a:r>
              <a:rPr lang="en-US" dirty="0" smtClean="0"/>
              <a:t>Of the seven types of locations listed...</a:t>
            </a:r>
          </a:p>
          <a:p>
            <a:pPr marL="457200" indent="-457200">
              <a:buFont typeface="Webdings" pitchFamily="18" charset="2"/>
              <a:buAutoNum type="arabicPeriod"/>
            </a:pPr>
            <a:r>
              <a:rPr lang="en-US" dirty="0" smtClean="0"/>
              <a:t>Which two contain multiple screens and have their own info bar, actions menu, and side bar?</a:t>
            </a:r>
          </a:p>
          <a:p>
            <a:pPr marL="457200" indent="-457200">
              <a:buFont typeface="Webdings" pitchFamily="18" charset="2"/>
              <a:buAutoNum type="arabicPeriod"/>
            </a:pPr>
            <a:r>
              <a:rPr lang="en-US" dirty="0" smtClean="0"/>
              <a:t>Which one renders a screen somewhere other than the screen area?</a:t>
            </a:r>
          </a:p>
          <a:p>
            <a:pPr marL="457200" indent="-457200">
              <a:buFont typeface="Webdings" pitchFamily="18" charset="2"/>
              <a:buAutoNum type="arabicPeriod"/>
            </a:pPr>
            <a:r>
              <a:rPr lang="en-US" dirty="0" smtClean="0"/>
              <a:t>Which one typically navigates to one of several locations based on business logic?</a:t>
            </a:r>
          </a:p>
          <a:p>
            <a:pPr marL="457200" indent="-457200">
              <a:buFont typeface="Webdings" pitchFamily="18" charset="2"/>
              <a:buAutoNum type="arabicPeriod"/>
            </a:pPr>
            <a:r>
              <a:rPr lang="en-US" dirty="0" smtClean="0"/>
              <a:t>Which location does not navigate (directly or indirectly) to a screen?</a:t>
            </a:r>
          </a:p>
          <a:p>
            <a:pPr marL="457200" indent="-457200">
              <a:buFont typeface="Webdings" pitchFamily="18" charset="2"/>
              <a:buAutoNum type="arabicPeriod"/>
            </a:pPr>
            <a:r>
              <a:rPr lang="en-US" dirty="0" smtClean="0"/>
              <a:t>For each location, what method would you usually use to navigate to it?</a:t>
            </a:r>
          </a:p>
        </p:txBody>
      </p:sp>
      <p:sp>
        <p:nvSpPr>
          <p:cNvPr id="34820" name="Text Box 4"/>
          <p:cNvSpPr txBox="1">
            <a:spLocks noChangeArrowheads="1"/>
          </p:cNvSpPr>
          <p:nvPr/>
        </p:nvSpPr>
        <p:spPr bwMode="auto">
          <a:xfrm>
            <a:off x="6959600" y="930275"/>
            <a:ext cx="179705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dirty="0"/>
              <a:t>Locations</a:t>
            </a:r>
          </a:p>
          <a:p>
            <a:pPr eaLnBrk="1" hangingPunct="1"/>
            <a:r>
              <a:rPr lang="en-US" sz="2400" dirty="0"/>
              <a:t>Page</a:t>
            </a:r>
          </a:p>
          <a:p>
            <a:pPr eaLnBrk="1" hangingPunct="1"/>
            <a:r>
              <a:rPr lang="en-US" sz="2400" dirty="0"/>
              <a:t>Location</a:t>
            </a:r>
            <a:br>
              <a:rPr lang="en-US" sz="2400" dirty="0"/>
            </a:br>
            <a:r>
              <a:rPr lang="en-US" sz="2400" dirty="0"/>
              <a:t>Group</a:t>
            </a:r>
          </a:p>
          <a:p>
            <a:pPr eaLnBrk="1" hangingPunct="1"/>
            <a:r>
              <a:rPr lang="en-US" sz="2400" dirty="0"/>
              <a:t>Wizard</a:t>
            </a:r>
          </a:p>
          <a:p>
            <a:pPr eaLnBrk="1" hangingPunct="1"/>
            <a:r>
              <a:rPr lang="en-US" sz="2400" dirty="0"/>
              <a:t>Popup</a:t>
            </a:r>
          </a:p>
          <a:p>
            <a:pPr eaLnBrk="1" hangingPunct="1"/>
            <a:r>
              <a:rPr lang="en-US" sz="2400" dirty="0"/>
              <a:t>Worksheet</a:t>
            </a:r>
          </a:p>
          <a:p>
            <a:pPr eaLnBrk="1" hangingPunct="1"/>
            <a:r>
              <a:rPr lang="en-US" sz="2400" dirty="0"/>
              <a:t>Forward</a:t>
            </a:r>
          </a:p>
          <a:p>
            <a:pPr eaLnBrk="1" hangingPunct="1"/>
            <a:r>
              <a:rPr lang="en-US" sz="2400" dirty="0"/>
              <a:t>Exit Point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Notices</a:t>
            </a:r>
          </a:p>
        </p:txBody>
      </p:sp>
      <p:sp>
        <p:nvSpPr>
          <p:cNvPr id="36867" name="Rectangle 3"/>
          <p:cNvSpPr>
            <a:spLocks noGrp="1" noChangeArrowheads="1"/>
          </p:cNvSpPr>
          <p:nvPr>
            <p:ph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r>
              <a:rPr lang="en-US" dirty="0"/>
              <a:t>Define how user navigates from one UI to the next UI</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6571170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Types of locations</a:t>
            </a:r>
          </a:p>
        </p:txBody>
      </p:sp>
      <p:sp>
        <p:nvSpPr>
          <p:cNvPr id="9219" name="Rectangle 3"/>
          <p:cNvSpPr>
            <a:spLocks noGrp="1" noChangeArrowheads="1"/>
          </p:cNvSpPr>
          <p:nvPr>
            <p:ph idx="1"/>
          </p:nvPr>
        </p:nvSpPr>
        <p:spPr>
          <a:xfrm>
            <a:off x="519113" y="914400"/>
            <a:ext cx="5021262" cy="5475288"/>
          </a:xfrm>
        </p:spPr>
        <p:txBody>
          <a:bodyPr/>
          <a:lstStyle/>
          <a:p>
            <a:pPr>
              <a:buFont typeface="Arial" charset="0"/>
              <a:buChar char="•"/>
            </a:pPr>
            <a:r>
              <a:rPr lang="en-US" dirty="0" smtClean="0"/>
              <a:t>Primary difference between different types of locations:</a:t>
            </a:r>
          </a:p>
          <a:p>
            <a:pPr lvl="1"/>
            <a:r>
              <a:rPr lang="en-US" dirty="0" smtClean="0"/>
              <a:t>How many screens can it reference?</a:t>
            </a:r>
          </a:p>
          <a:p>
            <a:pPr lvl="1"/>
            <a:r>
              <a:rPr lang="en-US" dirty="0" smtClean="0"/>
              <a:t>Where are screens rendered?</a:t>
            </a:r>
          </a:p>
          <a:p>
            <a:pPr lvl="1"/>
            <a:r>
              <a:rPr lang="en-US" dirty="0" smtClean="0"/>
              <a:t>Is previous location remembered?</a:t>
            </a:r>
          </a:p>
        </p:txBody>
      </p:sp>
      <p:sp>
        <p:nvSpPr>
          <p:cNvPr id="19" name="Freeform 18"/>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1" name="Freeform 20"/>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7" name="Freeform 26"/>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8" name="Freeform 27"/>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9" name="Freeform 28"/>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30" name="Freeform 29"/>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31" name="Freeform 30"/>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32" name="Freeform 31"/>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33" name="Freeform 32"/>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idx="1"/>
          </p:nvPr>
        </p:nvSpPr>
        <p:spPr>
          <a:xfrm>
            <a:off x="6390409" y="914400"/>
            <a:ext cx="2447204" cy="5486400"/>
          </a:xfrm>
        </p:spPr>
        <p:txBody>
          <a:bodyPr/>
          <a:lstStyle/>
          <a:p>
            <a:r>
              <a:rPr lang="en-US" dirty="0"/>
              <a:t>A location references a specific screen</a:t>
            </a:r>
          </a:p>
          <a:p>
            <a:r>
              <a:rPr lang="en-US" dirty="0"/>
              <a:t>Screens form the bridge between what the application displays and how users work and navigate in the application</a:t>
            </a:r>
          </a:p>
          <a:p>
            <a:endParaRPr lang="en-US" dirty="0"/>
          </a:p>
        </p:txBody>
      </p:sp>
      <p:cxnSp>
        <p:nvCxnSpPr>
          <p:cNvPr id="4" name="Straight Arrow Connector 3"/>
          <p:cNvCxnSpPr/>
          <p:nvPr/>
        </p:nvCxnSpPr>
        <p:spPr bwMode="auto">
          <a:xfrm>
            <a:off x="2780721" y="4876799"/>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 name="rec Screen"/>
          <p:cNvSpPr/>
          <p:nvPr/>
        </p:nvSpPr>
        <p:spPr bwMode="auto">
          <a:xfrm>
            <a:off x="2542596"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smtClean="0">
                <a:solidFill>
                  <a:schemeClr val="bg1"/>
                </a:solidFill>
              </a:rPr>
              <a:t>Screen</a:t>
            </a:r>
            <a:endParaRPr lang="en-US" sz="2400" b="1" dirty="0">
              <a:solidFill>
                <a:schemeClr val="bg1"/>
              </a:solidFill>
            </a:endParaRPr>
          </a:p>
        </p:txBody>
      </p:sp>
      <p:sp>
        <p:nvSpPr>
          <p:cNvPr id="6" name="rec CRV / :DV"/>
          <p:cNvSpPr/>
          <p:nvPr/>
        </p:nvSpPr>
        <p:spPr bwMode="auto">
          <a:xfrm>
            <a:off x="3129222"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a:t>
            </a:r>
            <a:r>
              <a:rPr lang="en-US" sz="2000" b="1" dirty="0" smtClean="0">
                <a:solidFill>
                  <a:schemeClr val="bg1"/>
                </a:solidFill>
              </a:rPr>
              <a:t>Panel / </a:t>
            </a:r>
            <a:r>
              <a:rPr lang="en-US" sz="2000" b="1" dirty="0">
                <a:solidFill>
                  <a:schemeClr val="bg1"/>
                </a:solidFill>
              </a:rPr>
              <a:t/>
            </a:r>
            <a:br>
              <a:rPr lang="en-US" sz="2000" b="1" dirty="0">
                <a:solidFill>
                  <a:schemeClr val="bg1"/>
                </a:solidFill>
              </a:rPr>
            </a:br>
            <a:r>
              <a:rPr lang="en-US" sz="2000" b="1" dirty="0">
                <a:solidFill>
                  <a:schemeClr val="bg1"/>
                </a:solidFill>
              </a:rPr>
              <a:t>List Detail </a:t>
            </a:r>
            <a:r>
              <a:rPr lang="en-US" sz="2000" b="1" dirty="0" smtClean="0">
                <a:solidFill>
                  <a:schemeClr val="bg1"/>
                </a:solidFill>
              </a:rPr>
              <a:t>Panel</a:t>
            </a:r>
            <a:endParaRPr lang="en-US" sz="2000" b="1" dirty="0">
              <a:solidFill>
                <a:schemeClr val="bg1"/>
              </a:solidFill>
            </a:endParaRPr>
          </a:p>
        </p:txBody>
      </p:sp>
      <p:sp>
        <p:nvSpPr>
          <p:cNvPr id="7" name="rec DV"/>
          <p:cNvSpPr/>
          <p:nvPr/>
        </p:nvSpPr>
        <p:spPr bwMode="auto">
          <a:xfrm>
            <a:off x="2466975" y="3886200"/>
            <a:ext cx="1585880" cy="990600"/>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4530694" y="3886200"/>
            <a:ext cx="1584356" cy="990600"/>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 </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9" name="rec IS"/>
          <p:cNvSpPr/>
          <p:nvPr/>
        </p:nvSpPr>
        <p:spPr bwMode="auto">
          <a:xfrm>
            <a:off x="2133600" y="5163127"/>
            <a:ext cx="1256143" cy="351848"/>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Sets</a:t>
            </a:r>
          </a:p>
        </p:txBody>
      </p:sp>
      <p:sp>
        <p:nvSpPr>
          <p:cNvPr id="10" name="rec AWs"/>
          <p:cNvSpPr/>
          <p:nvPr/>
        </p:nvSpPr>
        <p:spPr bwMode="auto">
          <a:xfrm>
            <a:off x="2207578" y="5743575"/>
            <a:ext cx="4179999" cy="4572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4295196" y="1933575"/>
            <a:ext cx="1" cy="41056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48291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7623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2908923" y="3008463"/>
            <a:ext cx="406701" cy="333376"/>
          </a:xfrm>
          <a:prstGeom prst="bentConnector3">
            <a:avLst>
              <a:gd name="adj1" fmla="val -46024"/>
            </a:avLst>
          </a:prstGeom>
          <a:noFill/>
          <a:ln w="28575" cap="flat" cmpd="sng" algn="ctr">
            <a:solidFill>
              <a:schemeClr val="bg1"/>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2775577" y="2509384"/>
            <a:ext cx="649586" cy="319089"/>
          </a:xfrm>
          <a:prstGeom prst="bentConnector3">
            <a:avLst>
              <a:gd name="adj1" fmla="val -39445"/>
            </a:avLst>
          </a:prstGeom>
          <a:noFill/>
          <a:ln w="28575" cap="flat" cmpd="sng" algn="ctr">
            <a:solidFill>
              <a:schemeClr val="bg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2695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5743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3886200"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p:nvPr/>
        </p:nvCxnSpPr>
        <p:spPr bwMode="auto">
          <a:xfrm>
            <a:off x="4676775"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ight Arrow 19"/>
          <p:cNvSpPr/>
          <p:nvPr/>
        </p:nvSpPr>
        <p:spPr bwMode="auto">
          <a:xfrm>
            <a:off x="1909755" y="1385887"/>
            <a:ext cx="897412" cy="322865"/>
          </a:xfrm>
          <a:prstGeom prst="rightArrow">
            <a:avLst/>
          </a:prstGeom>
          <a:solidFill>
            <a:srgbClr val="2F6A2B"/>
          </a:solidFill>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1" name="Group 20"/>
          <p:cNvGrpSpPr/>
          <p:nvPr/>
        </p:nvGrpSpPr>
        <p:grpSpPr>
          <a:xfrm>
            <a:off x="457200" y="916681"/>
            <a:ext cx="1563997" cy="302519"/>
            <a:chOff x="8611096" y="2362197"/>
            <a:chExt cx="2011672" cy="302519"/>
          </a:xfrm>
          <a:solidFill>
            <a:srgbClr val="D4EDD3"/>
          </a:solidFill>
        </p:grpSpPr>
        <p:sp>
          <p:nvSpPr>
            <p:cNvPr id="22" name="Rectangle 21"/>
            <p:cNvSpPr/>
            <p:nvPr/>
          </p:nvSpPr>
          <p:spPr>
            <a:xfrm>
              <a:off x="8611096" y="2362197"/>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3" name="Rectangle 22"/>
            <p:cNvSpPr/>
            <p:nvPr/>
          </p:nvSpPr>
          <p:spPr>
            <a:xfrm>
              <a:off x="8611096" y="2362197"/>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Page</a:t>
              </a:r>
              <a:endParaRPr lang="en-US" sz="1800" b="1" kern="1200" dirty="0">
                <a:solidFill>
                  <a:schemeClr val="bg1"/>
                </a:solidFill>
              </a:endParaRPr>
            </a:p>
          </p:txBody>
        </p:sp>
      </p:grpSp>
      <p:grpSp>
        <p:nvGrpSpPr>
          <p:cNvPr id="24" name="Group 23"/>
          <p:cNvGrpSpPr/>
          <p:nvPr/>
        </p:nvGrpSpPr>
        <p:grpSpPr>
          <a:xfrm>
            <a:off x="645803" y="1202431"/>
            <a:ext cx="1563997" cy="302519"/>
            <a:chOff x="8611096" y="2895602"/>
            <a:chExt cx="2011672" cy="302519"/>
          </a:xfrm>
          <a:solidFill>
            <a:srgbClr val="D4EDD3"/>
          </a:solidFill>
        </p:grpSpPr>
        <p:sp>
          <p:nvSpPr>
            <p:cNvPr id="25" name="Rectangle 24"/>
            <p:cNvSpPr/>
            <p:nvPr/>
          </p:nvSpPr>
          <p:spPr>
            <a:xfrm>
              <a:off x="8611096" y="2895602"/>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11096" y="2895602"/>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Wizard</a:t>
              </a:r>
              <a:endParaRPr lang="en-US" sz="1800" b="1" kern="1200" dirty="0">
                <a:solidFill>
                  <a:schemeClr val="bg1"/>
                </a:solidFill>
              </a:endParaRPr>
            </a:p>
          </p:txBody>
        </p:sp>
      </p:grpSp>
      <p:grpSp>
        <p:nvGrpSpPr>
          <p:cNvPr id="27" name="Group 26"/>
          <p:cNvGrpSpPr/>
          <p:nvPr/>
        </p:nvGrpSpPr>
        <p:grpSpPr>
          <a:xfrm>
            <a:off x="457200" y="1476375"/>
            <a:ext cx="1563997" cy="302519"/>
            <a:chOff x="8622549" y="3426724"/>
            <a:chExt cx="2011672" cy="302519"/>
          </a:xfrm>
          <a:solidFill>
            <a:srgbClr val="D4EDD3"/>
          </a:solidFill>
        </p:grpSpPr>
        <p:sp>
          <p:nvSpPr>
            <p:cNvPr id="28" name="Rectangle 27"/>
            <p:cNvSpPr/>
            <p:nvPr/>
          </p:nvSpPr>
          <p:spPr>
            <a:xfrm>
              <a:off x="8622549" y="3426724"/>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ectangle 28"/>
            <p:cNvSpPr/>
            <p:nvPr/>
          </p:nvSpPr>
          <p:spPr>
            <a:xfrm>
              <a:off x="8622549" y="3426724"/>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Popup</a:t>
              </a:r>
              <a:endParaRPr lang="en-US" sz="1800" b="1" kern="1200" dirty="0">
                <a:solidFill>
                  <a:schemeClr val="bg1"/>
                </a:solidFill>
              </a:endParaRPr>
            </a:p>
          </p:txBody>
        </p:sp>
      </p:grpSp>
      <p:grpSp>
        <p:nvGrpSpPr>
          <p:cNvPr id="30" name="Group 29"/>
          <p:cNvGrpSpPr/>
          <p:nvPr/>
        </p:nvGrpSpPr>
        <p:grpSpPr>
          <a:xfrm>
            <a:off x="645803" y="1764406"/>
            <a:ext cx="1563997" cy="302519"/>
            <a:chOff x="8622549" y="3964686"/>
            <a:chExt cx="2011672" cy="302519"/>
          </a:xfrm>
          <a:solidFill>
            <a:srgbClr val="D4EDD3"/>
          </a:solidFill>
        </p:grpSpPr>
        <p:sp>
          <p:nvSpPr>
            <p:cNvPr id="31" name="Rectangle 30"/>
            <p:cNvSpPr/>
            <p:nvPr/>
          </p:nvSpPr>
          <p:spPr>
            <a:xfrm>
              <a:off x="8622549" y="3964686"/>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2" name="Rectangle 31"/>
            <p:cNvSpPr/>
            <p:nvPr/>
          </p:nvSpPr>
          <p:spPr>
            <a:xfrm>
              <a:off x="8622549" y="3964686"/>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Worksheet</a:t>
              </a:r>
              <a:endParaRPr lang="en-US" sz="1800" b="1" kern="1200" dirty="0">
                <a:solidFill>
                  <a:schemeClr val="bg1"/>
                </a:solidFill>
              </a:endParaRPr>
            </a:p>
          </p:txBody>
        </p:sp>
      </p:grpSp>
    </p:spTree>
    <p:extLst>
      <p:ext uri="{BB962C8B-B14F-4D97-AF65-F5344CB8AC3E}">
        <p14:creationId xmlns:p14="http://schemas.microsoft.com/office/powerpoint/2010/main" val="35934198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36"/>
          <p:cNvGrpSpPr>
            <a:grpSpLocks/>
          </p:cNvGrpSpPr>
          <p:nvPr/>
        </p:nvGrpSpPr>
        <p:grpSpPr bwMode="auto">
          <a:xfrm>
            <a:off x="3321483" y="1331913"/>
            <a:ext cx="2768294" cy="2555875"/>
            <a:chOff x="2371" y="1333"/>
            <a:chExt cx="1641" cy="1516"/>
          </a:xfrm>
        </p:grpSpPr>
        <p:sp>
          <p:nvSpPr>
            <p:cNvPr id="43"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194" name="Rectangle 2"/>
          <p:cNvSpPr>
            <a:spLocks noGrp="1" noChangeArrowheads="1"/>
          </p:cNvSpPr>
          <p:nvPr>
            <p:ph type="title"/>
          </p:nvPr>
        </p:nvSpPr>
        <p:spPr/>
        <p:txBody>
          <a:bodyPr/>
          <a:lstStyle/>
          <a:p>
            <a:r>
              <a:rPr lang="en-US" dirty="0" smtClean="0"/>
              <a:t>Screens connect locations to panels</a:t>
            </a:r>
          </a:p>
        </p:txBody>
      </p:sp>
      <p:sp>
        <p:nvSpPr>
          <p:cNvPr id="8195" name="Rectangle 3"/>
          <p:cNvSpPr>
            <a:spLocks noGrp="1" noChangeArrowheads="1"/>
          </p:cNvSpPr>
          <p:nvPr>
            <p:ph idx="1"/>
          </p:nvPr>
        </p:nvSpPr>
        <p:spPr>
          <a:xfrm>
            <a:off x="519113" y="4391025"/>
            <a:ext cx="8318500" cy="1998663"/>
          </a:xfrm>
        </p:spPr>
        <p:txBody>
          <a:bodyPr/>
          <a:lstStyle/>
          <a:p>
            <a:pPr>
              <a:buFont typeface="Arial" charset="0"/>
              <a:buChar char="•"/>
            </a:pPr>
            <a:r>
              <a:rPr lang="en-US" dirty="0" smtClean="0"/>
              <a:t>Screens connect locations and views</a:t>
            </a:r>
          </a:p>
          <a:p>
            <a:pPr lvl="1"/>
            <a:r>
              <a:rPr lang="en-US" dirty="0" smtClean="0"/>
              <a:t>Almost every location contains a screen</a:t>
            </a:r>
          </a:p>
          <a:p>
            <a:pPr lvl="1"/>
            <a:r>
              <a:rPr lang="en-US" dirty="0" smtClean="0"/>
              <a:t>Every view is contained within a screen</a:t>
            </a:r>
          </a:p>
          <a:p>
            <a:pPr>
              <a:buFont typeface="Arial" charset="0"/>
              <a:buChar char="•"/>
            </a:pPr>
            <a:r>
              <a:rPr lang="en-US" dirty="0" smtClean="0"/>
              <a:t>When you navigate to given location, its screen (or one of its screens) is displayed</a:t>
            </a:r>
          </a:p>
        </p:txBody>
      </p:sp>
      <p:sp>
        <p:nvSpPr>
          <p:cNvPr id="8197" name="Rectangle 16"/>
          <p:cNvSpPr>
            <a:spLocks noChangeArrowheads="1"/>
          </p:cNvSpPr>
          <p:nvPr/>
        </p:nvSpPr>
        <p:spPr bwMode="auto">
          <a:xfrm>
            <a:off x="588963" y="146367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198" name="Text Box 17"/>
          <p:cNvSpPr txBox="1">
            <a:spLocks noChangeArrowheads="1"/>
          </p:cNvSpPr>
          <p:nvPr/>
        </p:nvSpPr>
        <p:spPr bwMode="auto">
          <a:xfrm>
            <a:off x="587375" y="1141413"/>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page</a:t>
            </a:r>
          </a:p>
        </p:txBody>
      </p:sp>
      <p:sp>
        <p:nvSpPr>
          <p:cNvPr id="8199" name="Rectangle 18"/>
          <p:cNvSpPr>
            <a:spLocks noChangeArrowheads="1"/>
          </p:cNvSpPr>
          <p:nvPr/>
        </p:nvSpPr>
        <p:spPr bwMode="auto">
          <a:xfrm>
            <a:off x="1746250" y="1844675"/>
            <a:ext cx="1255713"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0" name="Rectangle 19"/>
          <p:cNvSpPr>
            <a:spLocks noChangeArrowheads="1"/>
          </p:cNvSpPr>
          <p:nvPr/>
        </p:nvSpPr>
        <p:spPr bwMode="auto">
          <a:xfrm>
            <a:off x="646113" y="24733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1" name="Rectangle 20"/>
          <p:cNvSpPr>
            <a:spLocks noChangeArrowheads="1"/>
          </p:cNvSpPr>
          <p:nvPr/>
        </p:nvSpPr>
        <p:spPr bwMode="auto">
          <a:xfrm>
            <a:off x="1636713" y="28162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2" name="Text Box 21"/>
          <p:cNvSpPr txBox="1">
            <a:spLocks noChangeArrowheads="1"/>
          </p:cNvSpPr>
          <p:nvPr/>
        </p:nvSpPr>
        <p:spPr bwMode="auto">
          <a:xfrm>
            <a:off x="1739900" y="1570038"/>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popup</a:t>
            </a:r>
          </a:p>
        </p:txBody>
      </p:sp>
      <p:sp>
        <p:nvSpPr>
          <p:cNvPr id="8203" name="Text Box 22"/>
          <p:cNvSpPr txBox="1">
            <a:spLocks noChangeArrowheads="1"/>
          </p:cNvSpPr>
          <p:nvPr/>
        </p:nvSpPr>
        <p:spPr bwMode="auto">
          <a:xfrm>
            <a:off x="476250" y="325120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wizard</a:t>
            </a:r>
          </a:p>
        </p:txBody>
      </p:sp>
      <p:sp>
        <p:nvSpPr>
          <p:cNvPr id="8204" name="Text Box 23"/>
          <p:cNvSpPr txBox="1">
            <a:spLocks noChangeArrowheads="1"/>
          </p:cNvSpPr>
          <p:nvPr/>
        </p:nvSpPr>
        <p:spPr bwMode="auto">
          <a:xfrm>
            <a:off x="1670050" y="361315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worksheet</a:t>
            </a:r>
          </a:p>
        </p:txBody>
      </p:sp>
      <p:sp>
        <p:nvSpPr>
          <p:cNvPr id="8205" name="Line 32"/>
          <p:cNvSpPr>
            <a:spLocks noChangeShapeType="1"/>
          </p:cNvSpPr>
          <p:nvPr/>
        </p:nvSpPr>
        <p:spPr bwMode="auto">
          <a:xfrm>
            <a:off x="2997200" y="2155825"/>
            <a:ext cx="66992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3"/>
          <p:cNvSpPr>
            <a:spLocks noChangeShapeType="1"/>
          </p:cNvSpPr>
          <p:nvPr/>
        </p:nvSpPr>
        <p:spPr bwMode="auto">
          <a:xfrm>
            <a:off x="1917700" y="2720975"/>
            <a:ext cx="173037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Line 34"/>
          <p:cNvSpPr>
            <a:spLocks noChangeShapeType="1"/>
          </p:cNvSpPr>
          <p:nvPr/>
        </p:nvSpPr>
        <p:spPr bwMode="auto">
          <a:xfrm>
            <a:off x="2897188" y="3263900"/>
            <a:ext cx="731837"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Text Box 39"/>
          <p:cNvSpPr txBox="1">
            <a:spLocks noChangeArrowheads="1"/>
          </p:cNvSpPr>
          <p:nvPr/>
        </p:nvSpPr>
        <p:spPr bwMode="auto">
          <a:xfrm>
            <a:off x="3938466" y="918731"/>
            <a:ext cx="1466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dirty="0"/>
              <a:t>Screen</a:t>
            </a:r>
          </a:p>
        </p:txBody>
      </p:sp>
      <p:pic>
        <p:nvPicPr>
          <p:cNvPr id="8209" name="Picture 40" descr="card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886075"/>
            <a:ext cx="608013" cy="6080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41" descr="detail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276350"/>
            <a:ext cx="601663" cy="601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Picture 42" descr="list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084388"/>
            <a:ext cx="595313" cy="595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 Box 43"/>
          <p:cNvSpPr txBox="1">
            <a:spLocks noChangeArrowheads="1"/>
          </p:cNvSpPr>
          <p:nvPr/>
        </p:nvSpPr>
        <p:spPr bwMode="auto">
          <a:xfrm>
            <a:off x="7545389" y="133191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Detail</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sp>
        <p:nvSpPr>
          <p:cNvPr id="8213" name="Text Box 44"/>
          <p:cNvSpPr txBox="1">
            <a:spLocks noChangeArrowheads="1"/>
          </p:cNvSpPr>
          <p:nvPr/>
        </p:nvSpPr>
        <p:spPr bwMode="auto">
          <a:xfrm>
            <a:off x="7545388" y="213836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View Panel</a:t>
            </a:r>
            <a:endParaRPr lang="en-US" sz="1600" dirty="0">
              <a:solidFill>
                <a:schemeClr val="bg1"/>
              </a:solidFill>
            </a:endParaRPr>
          </a:p>
        </p:txBody>
      </p:sp>
      <p:sp>
        <p:nvSpPr>
          <p:cNvPr id="8214" name="Text Box 45"/>
          <p:cNvSpPr txBox="1">
            <a:spLocks noChangeArrowheads="1"/>
          </p:cNvSpPr>
          <p:nvPr/>
        </p:nvSpPr>
        <p:spPr bwMode="auto">
          <a:xfrm>
            <a:off x="7545388" y="2946400"/>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Card</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pic>
        <p:nvPicPr>
          <p:cNvPr id="8215"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700463"/>
            <a:ext cx="608013" cy="608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47"/>
          <p:cNvSpPr txBox="1">
            <a:spLocks noChangeArrowheads="1"/>
          </p:cNvSpPr>
          <p:nvPr/>
        </p:nvSpPr>
        <p:spPr bwMode="auto">
          <a:xfrm>
            <a:off x="7545388" y="3760788"/>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Detail Panel</a:t>
            </a:r>
            <a:endParaRPr lang="en-US" sz="1600" dirty="0">
              <a:solidFill>
                <a:schemeClr val="bg1"/>
              </a:solidFill>
            </a:endParaRPr>
          </a:p>
        </p:txBody>
      </p:sp>
      <p:sp>
        <p:nvSpPr>
          <p:cNvPr id="8217" name="Line 48"/>
          <p:cNvSpPr>
            <a:spLocks noChangeShapeType="1"/>
          </p:cNvSpPr>
          <p:nvPr/>
        </p:nvSpPr>
        <p:spPr bwMode="auto">
          <a:xfrm flipV="1">
            <a:off x="5795963" y="1533525"/>
            <a:ext cx="1093787" cy="11049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49"/>
          <p:cNvSpPr>
            <a:spLocks noChangeShapeType="1"/>
          </p:cNvSpPr>
          <p:nvPr/>
        </p:nvSpPr>
        <p:spPr bwMode="auto">
          <a:xfrm>
            <a:off x="5807075" y="3154363"/>
            <a:ext cx="1074738" cy="4921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50"/>
          <p:cNvSpPr>
            <a:spLocks noChangeShapeType="1"/>
          </p:cNvSpPr>
          <p:nvPr/>
        </p:nvSpPr>
        <p:spPr bwMode="auto">
          <a:xfrm flipV="1">
            <a:off x="5807075" y="2373313"/>
            <a:ext cx="1055688" cy="523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0" name="Line 51"/>
          <p:cNvSpPr>
            <a:spLocks noChangeShapeType="1"/>
          </p:cNvSpPr>
          <p:nvPr/>
        </p:nvSpPr>
        <p:spPr bwMode="auto">
          <a:xfrm>
            <a:off x="5807075" y="3497263"/>
            <a:ext cx="1036638" cy="52228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3671" y="2816225"/>
            <a:ext cx="1090057" cy="10900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006" y="1522476"/>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8996" y="2586893"/>
            <a:ext cx="548345" cy="55006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3"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70087" y="2869128"/>
            <a:ext cx="588963" cy="6688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71656" y="1893888"/>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49" y="2440090"/>
            <a:ext cx="8498287" cy="3846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r>
              <a:rPr lang="en-US" smtClean="0"/>
              <a:t>Pages</a:t>
            </a:r>
          </a:p>
        </p:txBody>
      </p:sp>
      <p:sp>
        <p:nvSpPr>
          <p:cNvPr id="10244" name="Rectangle 3"/>
          <p:cNvSpPr>
            <a:spLocks noGrp="1" noChangeArrowheads="1"/>
          </p:cNvSpPr>
          <p:nvPr>
            <p:ph idx="1"/>
          </p:nvPr>
        </p:nvSpPr>
        <p:spPr/>
        <p:txBody>
          <a:bodyPr/>
          <a:lstStyle/>
          <a:p>
            <a:r>
              <a:rPr lang="en-US" dirty="0" smtClean="0"/>
              <a:t>A </a:t>
            </a:r>
            <a:r>
              <a:rPr lang="en-US" b="1" dirty="0" smtClean="0"/>
              <a:t>page</a:t>
            </a:r>
            <a:r>
              <a:rPr lang="en-US" dirty="0" smtClean="0"/>
              <a:t> contains a single screen</a:t>
            </a: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 Name"/>
          <p:cNvSpPr/>
          <p:nvPr/>
        </p:nvSpPr>
        <p:spPr bwMode="auto">
          <a:xfrm>
            <a:off x="519113" y="2451793"/>
            <a:ext cx="8487623" cy="3835155"/>
          </a:xfrm>
          <a:prstGeom prst="roundRect">
            <a:avLst>
              <a:gd name="adj" fmla="val 2910"/>
            </a:avLst>
          </a:prstGeom>
          <a:no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t Name"/>
          <p:cNvSpPr/>
          <p:nvPr/>
        </p:nvSpPr>
        <p:spPr bwMode="auto">
          <a:xfrm>
            <a:off x="1011381" y="2165713"/>
            <a:ext cx="1307517" cy="357506"/>
          </a:xfrm>
          <a:prstGeom prst="roundRect">
            <a:avLst>
              <a:gd name="adj" fmla="val 7599"/>
            </a:avLst>
          </a:prstGeom>
          <a:solidFill>
            <a:schemeClr val="tx1"/>
          </a:solid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Page</a:t>
            </a:r>
            <a:endParaRPr lang="en-US" dirty="0">
              <a:solidFill>
                <a:schemeClr val="bg1"/>
              </a:solidFill>
            </a:endParaRPr>
          </a:p>
        </p:txBody>
      </p:sp>
      <p:sp>
        <p:nvSpPr>
          <p:cNvPr id="27" name="rect Name"/>
          <p:cNvSpPr/>
          <p:nvPr/>
        </p:nvSpPr>
        <p:spPr bwMode="auto">
          <a:xfrm>
            <a:off x="2182091" y="3117274"/>
            <a:ext cx="6707749" cy="3086100"/>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600881" y="2850571"/>
            <a:ext cx="1307517"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515611"/>
            <a:ext cx="6757988" cy="3932237"/>
          </a:xfrm>
          <a:prstGeom prst="rect">
            <a:avLst/>
          </a:prstGeom>
          <a:noFill/>
          <a:ln w="1905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7" name="Rectangle 2"/>
          <p:cNvSpPr>
            <a:spLocks noGrp="1" noChangeArrowheads="1"/>
          </p:cNvSpPr>
          <p:nvPr>
            <p:ph type="title"/>
          </p:nvPr>
        </p:nvSpPr>
        <p:spPr/>
        <p:txBody>
          <a:bodyPr/>
          <a:lstStyle/>
          <a:p>
            <a:r>
              <a:rPr lang="en-US" smtClean="0"/>
              <a:t>Location groups</a:t>
            </a:r>
          </a:p>
        </p:txBody>
      </p:sp>
      <p:sp>
        <p:nvSpPr>
          <p:cNvPr id="11268" name="Rectangle 3"/>
          <p:cNvSpPr>
            <a:spLocks noGrp="1" noChangeArrowheads="1"/>
          </p:cNvSpPr>
          <p:nvPr>
            <p:ph idx="1"/>
          </p:nvPr>
        </p:nvSpPr>
        <p:spPr/>
        <p:txBody>
          <a:bodyPr/>
          <a:lstStyle/>
          <a:p>
            <a:r>
              <a:rPr lang="en-US" dirty="0" smtClean="0"/>
              <a:t>A </a:t>
            </a:r>
            <a:r>
              <a:rPr lang="en-US" b="1" dirty="0" smtClean="0"/>
              <a:t>location group</a:t>
            </a:r>
            <a:r>
              <a:rPr lang="en-US" dirty="0" smtClean="0"/>
              <a:t> is a collection of pages used </a:t>
            </a:r>
            <a:br>
              <a:rPr lang="en-US" dirty="0" smtClean="0"/>
            </a:br>
            <a:r>
              <a:rPr lang="en-US" dirty="0" smtClean="0"/>
              <a:t>to view or modify data</a:t>
            </a:r>
          </a:p>
          <a:p>
            <a:pPr lvl="1"/>
            <a:r>
              <a:rPr lang="en-US" dirty="0" smtClean="0"/>
              <a:t>Each group has single info bar, actions menu, </a:t>
            </a:r>
            <a:br>
              <a:rPr lang="en-US" dirty="0" smtClean="0"/>
            </a:br>
            <a:r>
              <a:rPr lang="en-US" dirty="0" smtClean="0"/>
              <a:t>and side bar</a:t>
            </a:r>
          </a:p>
        </p:txBody>
      </p:sp>
      <p:sp>
        <p:nvSpPr>
          <p:cNvPr id="11271" name="Text Box 22"/>
          <p:cNvSpPr txBox="1">
            <a:spLocks noChangeArrowheads="1"/>
          </p:cNvSpPr>
          <p:nvPr/>
        </p:nvSpPr>
        <p:spPr bwMode="auto">
          <a:xfrm>
            <a:off x="3192463" y="3395086"/>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Summary page</a:t>
            </a:r>
          </a:p>
        </p:txBody>
      </p:sp>
      <p:sp>
        <p:nvSpPr>
          <p:cNvPr id="11272" name="Text Box 23"/>
          <p:cNvSpPr txBox="1">
            <a:spLocks noChangeArrowheads="1"/>
          </p:cNvSpPr>
          <p:nvPr/>
        </p:nvSpPr>
        <p:spPr bwMode="auto">
          <a:xfrm>
            <a:off x="3192463" y="38348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Details page</a:t>
            </a:r>
          </a:p>
        </p:txBody>
      </p:sp>
      <p:sp>
        <p:nvSpPr>
          <p:cNvPr id="11273" name="Text Box 24"/>
          <p:cNvSpPr txBox="1">
            <a:spLocks noChangeArrowheads="1"/>
          </p:cNvSpPr>
          <p:nvPr/>
        </p:nvSpPr>
        <p:spPr bwMode="auto">
          <a:xfrm>
            <a:off x="3192463" y="427614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Addresses page</a:t>
            </a:r>
          </a:p>
        </p:txBody>
      </p:sp>
      <p:sp>
        <p:nvSpPr>
          <p:cNvPr id="11274" name="Text Box 25"/>
          <p:cNvSpPr txBox="1">
            <a:spLocks noChangeArrowheads="1"/>
          </p:cNvSpPr>
          <p:nvPr/>
        </p:nvSpPr>
        <p:spPr bwMode="auto">
          <a:xfrm>
            <a:off x="3192463" y="471747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Notes page</a:t>
            </a:r>
          </a:p>
        </p:txBody>
      </p:sp>
      <p:sp>
        <p:nvSpPr>
          <p:cNvPr id="11275" name="Text Box 26"/>
          <p:cNvSpPr txBox="1">
            <a:spLocks noChangeArrowheads="1"/>
          </p:cNvSpPr>
          <p:nvPr/>
        </p:nvSpPr>
        <p:spPr bwMode="auto">
          <a:xfrm>
            <a:off x="3192463" y="515879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Analysis page</a:t>
            </a:r>
          </a:p>
        </p:txBody>
      </p:sp>
      <p:sp>
        <p:nvSpPr>
          <p:cNvPr id="11276" name="Text Box 27"/>
          <p:cNvSpPr txBox="1">
            <a:spLocks noChangeArrowheads="1"/>
          </p:cNvSpPr>
          <p:nvPr/>
        </p:nvSpPr>
        <p:spPr bwMode="auto">
          <a:xfrm>
            <a:off x="3192463" y="56001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Interactions page</a:t>
            </a:r>
          </a:p>
        </p:txBody>
      </p:sp>
      <p:sp>
        <p:nvSpPr>
          <p:cNvPr id="11277" name="Line 19"/>
          <p:cNvSpPr>
            <a:spLocks noChangeShapeType="1"/>
          </p:cNvSpPr>
          <p:nvPr/>
        </p:nvSpPr>
        <p:spPr bwMode="auto">
          <a:xfrm flipV="1">
            <a:off x="1746251" y="3523673"/>
            <a:ext cx="1389062" cy="21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87"/>
          <p:cNvSpPr>
            <a:spLocks noChangeShapeType="1"/>
          </p:cNvSpPr>
          <p:nvPr/>
        </p:nvSpPr>
        <p:spPr bwMode="auto">
          <a:xfrm>
            <a:off x="2589213" y="395388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6" name="Line 90"/>
          <p:cNvSpPr>
            <a:spLocks noChangeShapeType="1"/>
          </p:cNvSpPr>
          <p:nvPr/>
        </p:nvSpPr>
        <p:spPr bwMode="auto">
          <a:xfrm>
            <a:off x="2589213" y="439362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93"/>
          <p:cNvSpPr>
            <a:spLocks noChangeShapeType="1"/>
          </p:cNvSpPr>
          <p:nvPr/>
        </p:nvSpPr>
        <p:spPr bwMode="auto">
          <a:xfrm>
            <a:off x="2589213" y="4833361"/>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96"/>
          <p:cNvSpPr>
            <a:spLocks noChangeShapeType="1"/>
          </p:cNvSpPr>
          <p:nvPr/>
        </p:nvSpPr>
        <p:spPr bwMode="auto">
          <a:xfrm>
            <a:off x="2589213" y="5273098"/>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2" name="Line 99"/>
          <p:cNvSpPr>
            <a:spLocks noChangeShapeType="1"/>
          </p:cNvSpPr>
          <p:nvPr/>
        </p:nvSpPr>
        <p:spPr bwMode="auto">
          <a:xfrm>
            <a:off x="2589213" y="571283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4" name="Text Box 101"/>
          <p:cNvSpPr txBox="1">
            <a:spLocks noChangeArrowheads="1"/>
          </p:cNvSpPr>
          <p:nvPr/>
        </p:nvSpPr>
        <p:spPr bwMode="auto">
          <a:xfrm>
            <a:off x="6183313" y="3020436"/>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Info bar</a:t>
            </a:r>
          </a:p>
        </p:txBody>
      </p:sp>
      <p:sp>
        <p:nvSpPr>
          <p:cNvPr id="11295" name="AutoShape 102"/>
          <p:cNvSpPr>
            <a:spLocks noChangeArrowheads="1"/>
          </p:cNvSpPr>
          <p:nvPr/>
        </p:nvSpPr>
        <p:spPr bwMode="auto">
          <a:xfrm>
            <a:off x="574549" y="2545246"/>
            <a:ext cx="6621716" cy="354345"/>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96" name="AutoShape 103"/>
          <p:cNvSpPr>
            <a:spLocks noChangeArrowheads="1"/>
          </p:cNvSpPr>
          <p:nvPr/>
        </p:nvSpPr>
        <p:spPr bwMode="auto">
          <a:xfrm>
            <a:off x="567824" y="3070029"/>
            <a:ext cx="1716035" cy="424544"/>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97" name="Text Box 104"/>
          <p:cNvSpPr txBox="1">
            <a:spLocks noChangeArrowheads="1"/>
          </p:cNvSpPr>
          <p:nvPr/>
        </p:nvSpPr>
        <p:spPr bwMode="auto">
          <a:xfrm>
            <a:off x="2346783" y="3056897"/>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menu</a:t>
            </a:r>
          </a:p>
        </p:txBody>
      </p:sp>
      <p:sp>
        <p:nvSpPr>
          <p:cNvPr id="11298" name="Text Box 105"/>
          <p:cNvSpPr txBox="1">
            <a:spLocks noChangeArrowheads="1"/>
          </p:cNvSpPr>
          <p:nvPr/>
        </p:nvSpPr>
        <p:spPr bwMode="auto">
          <a:xfrm>
            <a:off x="927101" y="6038273"/>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00000"/>
                </a:solidFill>
              </a:rPr>
              <a:t>Side bar</a:t>
            </a:r>
          </a:p>
        </p:txBody>
      </p:sp>
      <p:sp>
        <p:nvSpPr>
          <p:cNvPr id="11299" name="AutoShape 106"/>
          <p:cNvSpPr>
            <a:spLocks noChangeArrowheads="1"/>
          </p:cNvSpPr>
          <p:nvPr/>
        </p:nvSpPr>
        <p:spPr bwMode="auto">
          <a:xfrm>
            <a:off x="552451" y="3563361"/>
            <a:ext cx="1816100" cy="2849562"/>
          </a:xfrm>
          <a:prstGeom prst="roundRect">
            <a:avLst>
              <a:gd name="adj" fmla="val 3507"/>
            </a:avLst>
          </a:prstGeom>
          <a:noFill/>
          <a:ln w="28575" algn="ctr">
            <a:solidFill>
              <a:srgbClr val="D8691E"/>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0" name="Line 107"/>
          <p:cNvSpPr>
            <a:spLocks noChangeShapeType="1"/>
          </p:cNvSpPr>
          <p:nvPr/>
        </p:nvSpPr>
        <p:spPr bwMode="auto">
          <a:xfrm flipV="1">
            <a:off x="1258888" y="3960236"/>
            <a:ext cx="1343025" cy="46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1" name="Line 109"/>
          <p:cNvSpPr>
            <a:spLocks noChangeShapeType="1"/>
          </p:cNvSpPr>
          <p:nvPr/>
        </p:nvSpPr>
        <p:spPr bwMode="auto">
          <a:xfrm>
            <a:off x="1747838" y="4304723"/>
            <a:ext cx="865188" cy="841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2" name="Line 110"/>
          <p:cNvSpPr>
            <a:spLocks noChangeShapeType="1"/>
          </p:cNvSpPr>
          <p:nvPr/>
        </p:nvSpPr>
        <p:spPr bwMode="auto">
          <a:xfrm>
            <a:off x="1377951" y="4530148"/>
            <a:ext cx="1260475" cy="2984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3" name="Line 111"/>
          <p:cNvSpPr>
            <a:spLocks noChangeShapeType="1"/>
          </p:cNvSpPr>
          <p:nvPr/>
        </p:nvSpPr>
        <p:spPr bwMode="auto">
          <a:xfrm>
            <a:off x="1331913" y="4815898"/>
            <a:ext cx="1260475" cy="450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4" name="Line 112"/>
          <p:cNvSpPr>
            <a:spLocks noChangeShapeType="1"/>
          </p:cNvSpPr>
          <p:nvPr/>
        </p:nvSpPr>
        <p:spPr bwMode="auto">
          <a:xfrm>
            <a:off x="1547813" y="5088948"/>
            <a:ext cx="1079500" cy="6429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5" name="Text Box 114"/>
          <p:cNvSpPr txBox="1">
            <a:spLocks noChangeArrowheads="1"/>
          </p:cNvSpPr>
          <p:nvPr/>
        </p:nvSpPr>
        <p:spPr bwMode="auto">
          <a:xfrm>
            <a:off x="3189288" y="6052561"/>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History page</a:t>
            </a:r>
          </a:p>
        </p:txBody>
      </p:sp>
      <p:sp>
        <p:nvSpPr>
          <p:cNvPr id="11307" name="Line 126"/>
          <p:cNvSpPr>
            <a:spLocks noChangeShapeType="1"/>
          </p:cNvSpPr>
          <p:nvPr/>
        </p:nvSpPr>
        <p:spPr bwMode="auto">
          <a:xfrm>
            <a:off x="2586038" y="616527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9" name="Line 128"/>
          <p:cNvSpPr>
            <a:spLocks noChangeShapeType="1"/>
          </p:cNvSpPr>
          <p:nvPr/>
        </p:nvSpPr>
        <p:spPr bwMode="auto">
          <a:xfrm>
            <a:off x="1219201" y="5327073"/>
            <a:ext cx="1366837" cy="831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6285" y="914400"/>
            <a:ext cx="1215390" cy="12153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B5A8CD63-7D4C-4873-B7FE-3E7EAE1DB601}"/>
</file>

<file path=customXml/itemProps2.xml><?xml version="1.0" encoding="utf-8"?>
<ds:datastoreItem xmlns:ds="http://schemas.openxmlformats.org/officeDocument/2006/customXml" ds:itemID="{569E4572-C2F3-4AF3-9B00-5F8A338D9E33}"/>
</file>

<file path=customXml/itemProps3.xml><?xml version="1.0" encoding="utf-8"?>
<ds:datastoreItem xmlns:ds="http://schemas.openxmlformats.org/officeDocument/2006/customXml" ds:itemID="{93AD85B1-6E83-4148-898D-3F0B3EB918BF}"/>
</file>

<file path=docProps/app.xml><?xml version="1.0" encoding="utf-8"?>
<Properties xmlns="http://schemas.openxmlformats.org/officeDocument/2006/extended-properties" xmlns:vt="http://schemas.openxmlformats.org/officeDocument/2006/docPropsVTypes">
  <Template/>
  <TotalTime>24456</TotalTime>
  <Words>2528</Words>
  <Application>Microsoft Office PowerPoint</Application>
  <PresentationFormat>On-screen Show (4:3)</PresentationFormat>
  <Paragraphs>411</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1_test-template</vt:lpstr>
      <vt:lpstr>Introduction to Locations</vt:lpstr>
      <vt:lpstr>Lesson objectives</vt:lpstr>
      <vt:lpstr>Lesson outline</vt:lpstr>
      <vt:lpstr>Locations</vt:lpstr>
      <vt:lpstr>Types of locations</vt:lpstr>
      <vt:lpstr>Container widgets and locations</vt:lpstr>
      <vt:lpstr>Screens connect locations to panels</vt:lpstr>
      <vt:lpstr>Pages</vt:lpstr>
      <vt:lpstr>Location groups</vt:lpstr>
      <vt:lpstr>Wizards</vt:lpstr>
      <vt:lpstr>Wizard example: ClaimCenter</vt:lpstr>
      <vt:lpstr>Wizard example: PolicyCenter</vt:lpstr>
      <vt:lpstr>Wizard example: BillingCenter</vt:lpstr>
      <vt:lpstr>Popups</vt:lpstr>
      <vt:lpstr>Worksheets</vt:lpstr>
      <vt:lpstr>Forwards</vt:lpstr>
      <vt:lpstr>Exit points</vt:lpstr>
      <vt:lpstr>Review of locations navigation</vt:lpstr>
      <vt:lpstr>Lessons on location configuration</vt:lpstr>
      <vt:lpstr>Lesson outline</vt:lpstr>
      <vt:lpstr>Atomic widget action property</vt:lpstr>
      <vt:lpstr>Atomic widgets that navigate</vt:lpstr>
      <vt:lpstr>Location entry points</vt:lpstr>
      <vt:lpstr>Location methods</vt:lpstr>
      <vt:lpstr>Enabling navigation for given widget</vt:lpstr>
      <vt:lpstr>Step 1: Open destination location's PCF file</vt:lpstr>
      <vt:lpstr>Step 2: Determine relevant entry point</vt:lpstr>
      <vt:lpstr>Step 3: Specify widget's action property</vt:lpstr>
      <vt:lpstr>Example of navigation configuration</vt:lpstr>
      <vt:lpstr>Comparison of locations</vt:lpstr>
      <vt:lpstr>Step 4: Deploy PCFs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Locations</dc:title>
  <dc:creator>Dyuti Sengupta</dc:creator>
  <cp:keywords>Emerald; Configuration Fundamentals</cp:keywords>
  <dc:description>150</dc:description>
  <cp:lastModifiedBy>Tom Rhoades</cp:lastModifiedBy>
  <cp:revision>1997</cp:revision>
  <dcterms:created xsi:type="dcterms:W3CDTF">2007-08-02T20:13:16Z</dcterms:created>
  <dcterms:modified xsi:type="dcterms:W3CDTF">2014-02-19T16:06:06Z</dcterms:modified>
  <cp:category>Drop 3</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0x01010080108DB332E651468B7C8D0348561ABA</vt:lpwstr>
  </property>
</Properties>
</file>