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diagrams/data1.xml" ContentType="application/vnd.openxmlformats-officedocument.drawingml.diagramData+xml"/>
  <Override PartName="/ppt/presentation.xml" ContentType="application/vnd.openxmlformats-officedocument.presentationml.presentation.main+xml"/>
  <Override PartName="/ppt/slides/slide3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4.xml" ContentType="application/vnd.openxmlformats-officedocument.presentationml.slide+xml"/>
  <Override PartName="/ppt/slides/slide42.xml" ContentType="application/vnd.openxmlformats-officedocument.presentationml.slide+xml"/>
  <Override PartName="/ppt/slides/slide6.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notesSlides/notesSlide36.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7.xml" ContentType="application/vnd.openxmlformats-officedocument.presentationml.notesSlide+xml"/>
  <Override PartName="/ppt/notesSlides/notesSlide32.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9.xml" ContentType="application/vnd.openxmlformats-officedocument.presentationml.notesSlide+xml"/>
  <Override PartName="/ppt/notesSlides/notesSlide31.xml" ContentType="application/vnd.openxmlformats-officedocument.presentationml.notesSlide+xml"/>
  <Override PartName="/ppt/notesSlides/notesSlide30.xml" ContentType="application/vnd.openxmlformats-officedocument.presentationml.notesSlide+xml"/>
  <Override PartName="/ppt/notesSlides/notesSlide38.xml" ContentType="application/vnd.openxmlformats-officedocument.presentationml.notesSlide+xml"/>
  <Override PartName="/ppt/slideMasters/slideMaster1.xml" ContentType="application/vnd.openxmlformats-officedocument.presentationml.slideMaster+xml"/>
  <Override PartName="/ppt/notesSlides/notesSlide40.xml" ContentType="application/vnd.openxmlformats-officedocument.presentationml.notesSlide+xml"/>
  <Override PartName="/ppt/notesSlides/notesSlide39.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26.xml" ContentType="application/vnd.openxmlformats-officedocument.presentationml.notesSlide+xml"/>
  <Override PartName="/ppt/notesSlides/notesSlide24.xml" ContentType="application/vnd.openxmlformats-officedocument.presentationml.notesSlid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11.xml" ContentType="application/vnd.openxmlformats-officedocument.presentationml.notesSlide+xml"/>
  <Override PartName="/ppt/notesSlides/notesSlide25.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handoutMasters/handoutMaster1.xml" ContentType="application/vnd.openxmlformats-officedocument.presentationml.handoutMaster+xml"/>
  <Override PartName="/ppt/diagrams/drawing1.xml" ContentType="application/vnd.ms-office.drawingml.diagramDrawing+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commentAuthors.xml" ContentType="application/vnd.openxmlformats-officedocument.presentationml.commentAuthors+xml"/>
  <Override PartName="/ppt/diagrams/colors1.xml" ContentType="application/vnd.openxmlformats-officedocument.drawingml.diagramColors+xml"/>
  <Override PartName="/ppt/diagrams/quickStyle1.xml" ContentType="application/vnd.openxmlformats-officedocument.drawingml.diagramStyle+xml"/>
  <Override PartName="/ppt/diagrams/layout1.xml" ContentType="application/vnd.openxmlformats-officedocument.drawingml.diagramLayout+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customXml/itemProps1.xml" ContentType="application/vnd.openxmlformats-officedocument.customXmlProperti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3.xml" ContentType="application/vnd.openxmlformats-officedocument.customXmlProperties+xml"/>
  <Override PartName="/customXml/itemProps2.xml" ContentType="application/vnd.openxmlformats-officedocument.customXmlProperties+xml"/>
  <Override PartName="/customXml/itemProps4.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2"/>
  </p:sldMasterIdLst>
  <p:notesMasterIdLst>
    <p:notesMasterId r:id="rId45"/>
  </p:notesMasterIdLst>
  <p:handoutMasterIdLst>
    <p:handoutMasterId r:id="rId46"/>
  </p:handoutMasterIdLst>
  <p:sldIdLst>
    <p:sldId id="256" r:id="rId3"/>
    <p:sldId id="257" r:id="rId4"/>
    <p:sldId id="258" r:id="rId5"/>
    <p:sldId id="264" r:id="rId6"/>
    <p:sldId id="268" r:id="rId7"/>
    <p:sldId id="259" r:id="rId8"/>
    <p:sldId id="271" r:id="rId9"/>
    <p:sldId id="274" r:id="rId10"/>
    <p:sldId id="322" r:id="rId11"/>
    <p:sldId id="272" r:id="rId12"/>
    <p:sldId id="296" r:id="rId13"/>
    <p:sldId id="273" r:id="rId14"/>
    <p:sldId id="300" r:id="rId15"/>
    <p:sldId id="302" r:id="rId16"/>
    <p:sldId id="298" r:id="rId17"/>
    <p:sldId id="299" r:id="rId18"/>
    <p:sldId id="277" r:id="rId19"/>
    <p:sldId id="301" r:id="rId20"/>
    <p:sldId id="307" r:id="rId21"/>
    <p:sldId id="309" r:id="rId22"/>
    <p:sldId id="308" r:id="rId23"/>
    <p:sldId id="312" r:id="rId24"/>
    <p:sldId id="263" r:id="rId25"/>
    <p:sldId id="321" r:id="rId26"/>
    <p:sldId id="267" r:id="rId27"/>
    <p:sldId id="288" r:id="rId28"/>
    <p:sldId id="289" r:id="rId29"/>
    <p:sldId id="314" r:id="rId30"/>
    <p:sldId id="292" r:id="rId31"/>
    <p:sldId id="315" r:id="rId32"/>
    <p:sldId id="287" r:id="rId33"/>
    <p:sldId id="290" r:id="rId34"/>
    <p:sldId id="318" r:id="rId35"/>
    <p:sldId id="286" r:id="rId36"/>
    <p:sldId id="291" r:id="rId37"/>
    <p:sldId id="316" r:id="rId38"/>
    <p:sldId id="317" r:id="rId39"/>
    <p:sldId id="319" r:id="rId40"/>
    <p:sldId id="295" r:id="rId41"/>
    <p:sldId id="260" r:id="rId42"/>
    <p:sldId id="261" r:id="rId43"/>
    <p:sldId id="262"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BBE88CA-60B1-41F9-9D82-E2AD85DAA7FD}">
          <p14:sldIdLst>
            <p14:sldId id="256"/>
            <p14:sldId id="257"/>
          </p14:sldIdLst>
        </p14:section>
        <p14:section name="Overview" id="{0CA6634F-C6FD-4BBA-B04E-9ED03905FDE5}">
          <p14:sldIdLst>
            <p14:sldId id="258"/>
            <p14:sldId id="264"/>
            <p14:sldId id="268"/>
            <p14:sldId id="259"/>
            <p14:sldId id="271"/>
            <p14:sldId id="274"/>
            <p14:sldId id="322"/>
            <p14:sldId id="272"/>
            <p14:sldId id="296"/>
            <p14:sldId id="273"/>
          </p14:sldIdLst>
        </p14:section>
        <p14:section name="Gosu for rules" id="{835C324E-52E0-4E04-A649-7358FBF805CD}">
          <p14:sldIdLst>
            <p14:sldId id="300"/>
            <p14:sldId id="302"/>
            <p14:sldId id="298"/>
            <p14:sldId id="299"/>
            <p14:sldId id="277"/>
          </p14:sldIdLst>
        </p14:section>
        <p14:section name="Create and modify rules" id="{EF555BB0-7F8D-465B-B0D1-6A4E9BB51005}">
          <p14:sldIdLst>
            <p14:sldId id="301"/>
            <p14:sldId id="307"/>
            <p14:sldId id="309"/>
            <p14:sldId id="308"/>
            <p14:sldId id="312"/>
            <p14:sldId id="263"/>
            <p14:sldId id="321"/>
          </p14:sldIdLst>
        </p14:section>
        <p14:section name="Debugging rules" id="{E9690D82-E628-499D-9136-A07A27F80B74}">
          <p14:sldIdLst>
            <p14:sldId id="267"/>
            <p14:sldId id="288"/>
            <p14:sldId id="289"/>
            <p14:sldId id="314"/>
            <p14:sldId id="292"/>
            <p14:sldId id="315"/>
            <p14:sldId id="287"/>
            <p14:sldId id="290"/>
            <p14:sldId id="318"/>
            <p14:sldId id="286"/>
            <p14:sldId id="291"/>
            <p14:sldId id="316"/>
            <p14:sldId id="317"/>
            <p14:sldId id="319"/>
            <p14:sldId id="295"/>
          </p14:sldIdLst>
        </p14:section>
        <p14:section name="Review" id="{CD3E2942-0691-4B15-B842-079311E6BD2A}">
          <p14:sldIdLst>
            <p14:sldId id="260"/>
            <p14:sldId id="261"/>
            <p14:sldId id="262"/>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th Luersen" initials="sl" lastIdx="10"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p:restoredTop sz="75086" autoAdjust="0"/>
  </p:normalViewPr>
  <p:slideViewPr>
    <p:cSldViewPr showGuides="1">
      <p:cViewPr>
        <p:scale>
          <a:sx n="70" d="100"/>
          <a:sy n="70" d="100"/>
        </p:scale>
        <p:origin x="-2814" y="-462"/>
      </p:cViewPr>
      <p:guideLst>
        <p:guide orient="horz"/>
        <p:guide/>
      </p:guideLst>
    </p:cSldViewPr>
  </p:slideViewPr>
  <p:notesTextViewPr>
    <p:cViewPr>
      <p:scale>
        <a:sx n="200" d="100"/>
        <a:sy n="200" d="100"/>
      </p:scale>
      <p:origin x="0" y="0"/>
    </p:cViewPr>
  </p:notesTextViewPr>
  <p:sorterViewPr>
    <p:cViewPr>
      <p:scale>
        <a:sx n="100" d="100"/>
        <a:sy n="100" d="100"/>
      </p:scale>
      <p:origin x="0" y="0"/>
    </p:cViewPr>
  </p:sorterViewPr>
  <p:notesViewPr>
    <p:cSldViewPr showGuides="1">
      <p:cViewPr varScale="1">
        <p:scale>
          <a:sx n="85" d="100"/>
          <a:sy n="85" d="100"/>
        </p:scale>
        <p:origin x="-2550" y="-96"/>
      </p:cViewPr>
      <p:guideLst>
        <p:guide orient="horz"/>
        <p:guide/>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3" Type="http://schemas.openxmlformats.org/officeDocument/2006/relationships/customXml" Target="../customXml/item3.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customXml" Target="../customXml/item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handoutMaster" Target="handoutMasters/handout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customXml" Target="../customXml/item4.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8EAF1F-C957-4DF2-A318-0ED5B1F9F188}" type="doc">
      <dgm:prSet loTypeId="urn:microsoft.com/office/officeart/2005/8/layout/hierarchy6" loCatId="hierarchy" qsTypeId="urn:microsoft.com/office/officeart/2005/8/quickstyle/simple2" qsCatId="simple" csTypeId="urn:microsoft.com/office/officeart/2005/8/colors/colorful5" csCatId="colorful" phldr="1"/>
      <dgm:spPr/>
      <dgm:t>
        <a:bodyPr/>
        <a:lstStyle/>
        <a:p>
          <a:endParaRPr lang="en-US"/>
        </a:p>
      </dgm:t>
    </dgm:pt>
    <dgm:pt modelId="{A882D2DD-0FF8-4F0A-9DA9-1DD86755F635}">
      <dgm:prSet phldrT="[Text]"/>
      <dgm:spPr>
        <a:effectLst>
          <a:outerShdw blurRad="50800" dist="38100" dir="2700000" algn="tl" rotWithShape="0">
            <a:prstClr val="black">
              <a:alpha val="40000"/>
            </a:prstClr>
          </a:outerShdw>
        </a:effectLst>
      </dgm:spPr>
      <dgm:t>
        <a:bodyPr/>
        <a:lstStyle/>
        <a:p>
          <a:r>
            <a:rPr lang="en-US" dirty="0" smtClean="0"/>
            <a:t>Preupdate</a:t>
          </a:r>
          <a:endParaRPr lang="en-US" dirty="0"/>
        </a:p>
      </dgm:t>
    </dgm:pt>
    <dgm:pt modelId="{EA664EE8-9080-4CE7-87EC-2959A8945CA8}" type="parTrans" cxnId="{5F1743BA-C966-4AFE-AB66-732DBDBB4478}">
      <dgm:prSet/>
      <dgm:spPr/>
      <dgm:t>
        <a:bodyPr/>
        <a:lstStyle/>
        <a:p>
          <a:endParaRPr lang="en-US"/>
        </a:p>
      </dgm:t>
    </dgm:pt>
    <dgm:pt modelId="{27597294-09E4-44C6-9C05-CCAE815F7E22}" type="sibTrans" cxnId="{5F1743BA-C966-4AFE-AB66-732DBDBB4478}">
      <dgm:prSet/>
      <dgm:spPr/>
      <dgm:t>
        <a:bodyPr/>
        <a:lstStyle/>
        <a:p>
          <a:endParaRPr lang="en-US"/>
        </a:p>
      </dgm:t>
    </dgm:pt>
    <dgm:pt modelId="{3B9F3BEA-1B92-449B-A753-5E52F647C1DE}">
      <dgm:prSet phldrT="[Text]"/>
      <dgm:spPr>
        <a:effectLst>
          <a:outerShdw blurRad="50800" dist="38100" dir="2700000" algn="tl" rotWithShape="0">
            <a:prstClr val="black">
              <a:alpha val="40000"/>
            </a:prstClr>
          </a:outerShdw>
        </a:effectLst>
      </dgm:spPr>
      <dgm:t>
        <a:bodyPr/>
        <a:lstStyle/>
        <a:p>
          <a:r>
            <a:rPr lang="en-US" dirty="0" smtClean="0"/>
            <a:t>ABContact Preupdate</a:t>
          </a:r>
          <a:endParaRPr lang="en-US" dirty="0"/>
        </a:p>
      </dgm:t>
    </dgm:pt>
    <dgm:pt modelId="{DF86F523-5A7C-4D97-8C23-FD6DCF89C22B}" type="parTrans" cxnId="{D15DC0FC-42FF-485F-A9EA-7A90C42CF53F}">
      <dgm:prSet/>
      <dgm:spPr>
        <a:ln w="28575"/>
        <a:effectLst>
          <a:outerShdw blurRad="50800" dist="38100" dir="2700000" algn="tl" rotWithShape="0">
            <a:prstClr val="black">
              <a:alpha val="40000"/>
            </a:prstClr>
          </a:outerShdw>
        </a:effectLst>
      </dgm:spPr>
      <dgm:t>
        <a:bodyPr/>
        <a:lstStyle/>
        <a:p>
          <a:endParaRPr lang="en-US"/>
        </a:p>
      </dgm:t>
    </dgm:pt>
    <dgm:pt modelId="{94BBAC33-18C0-4142-994C-C842CAC1ABB0}" type="sibTrans" cxnId="{D15DC0FC-42FF-485F-A9EA-7A90C42CF53F}">
      <dgm:prSet/>
      <dgm:spPr/>
      <dgm:t>
        <a:bodyPr/>
        <a:lstStyle/>
        <a:p>
          <a:endParaRPr lang="en-US"/>
        </a:p>
      </dgm:t>
    </dgm:pt>
    <dgm:pt modelId="{D7172AED-A491-45AE-80E7-ADA9175BD96A}">
      <dgm:prSet phldrT="[Text]"/>
      <dgm:spPr>
        <a:effectLst>
          <a:outerShdw blurRad="50800" dist="38100" dir="2700000" algn="tl" rotWithShape="0">
            <a:prstClr val="black">
              <a:alpha val="40000"/>
            </a:prstClr>
          </a:outerShdw>
        </a:effectLst>
      </dgm:spPr>
      <dgm:t>
        <a:bodyPr/>
        <a:lstStyle/>
        <a:p>
          <a:r>
            <a:rPr lang="en-US" dirty="0" smtClean="0"/>
            <a:t>ABPU1000 – Subtype ABContact</a:t>
          </a:r>
          <a:endParaRPr lang="en-US" dirty="0"/>
        </a:p>
      </dgm:t>
    </dgm:pt>
    <dgm:pt modelId="{CF893EDC-84C1-4AB1-8B66-A76DE2B87BF1}" type="parTrans" cxnId="{2F004EC1-6779-4B3F-B043-86BD7C5306B0}">
      <dgm:prSet/>
      <dgm:spPr>
        <a:ln w="28575"/>
        <a:effectLst>
          <a:outerShdw blurRad="50800" dist="38100" dir="2700000" algn="tl" rotWithShape="0">
            <a:prstClr val="black">
              <a:alpha val="40000"/>
            </a:prstClr>
          </a:outerShdw>
        </a:effectLst>
      </dgm:spPr>
      <dgm:t>
        <a:bodyPr/>
        <a:lstStyle/>
        <a:p>
          <a:endParaRPr lang="en-US"/>
        </a:p>
      </dgm:t>
    </dgm:pt>
    <dgm:pt modelId="{0760198C-FC0C-4CBF-B35A-F728D34F221F}" type="sibTrans" cxnId="{2F004EC1-6779-4B3F-B043-86BD7C5306B0}">
      <dgm:prSet/>
      <dgm:spPr/>
      <dgm:t>
        <a:bodyPr/>
        <a:lstStyle/>
        <a:p>
          <a:endParaRPr lang="en-US"/>
        </a:p>
      </dgm:t>
    </dgm:pt>
    <dgm:pt modelId="{BED32BEE-FB7F-48C1-A7F1-FA2FBA5A2F0E}">
      <dgm:prSet phldrT="[Text]"/>
      <dgm:spPr>
        <a:effectLst>
          <a:outerShdw blurRad="50800" dist="38100" dir="2700000" algn="tl" rotWithShape="0">
            <a:prstClr val="black">
              <a:alpha val="40000"/>
            </a:prstClr>
          </a:outerShdw>
        </a:effectLst>
      </dgm:spPr>
      <dgm:t>
        <a:bodyPr/>
        <a:lstStyle/>
        <a:p>
          <a:r>
            <a:rPr lang="en-US" dirty="0" smtClean="0"/>
            <a:t>ABPU2000 – Subtype ABPerson</a:t>
          </a:r>
          <a:endParaRPr lang="en-US" dirty="0"/>
        </a:p>
      </dgm:t>
    </dgm:pt>
    <dgm:pt modelId="{DE832394-6E4B-4A0C-9E55-0B1EDBAB6AEF}" type="parTrans" cxnId="{2210C150-E75A-42FB-B163-F4F2D5B7457D}">
      <dgm:prSet/>
      <dgm:spPr>
        <a:ln w="28575"/>
        <a:effectLst>
          <a:outerShdw blurRad="50800" dist="38100" dir="2700000" algn="tl" rotWithShape="0">
            <a:prstClr val="black">
              <a:alpha val="40000"/>
            </a:prstClr>
          </a:outerShdw>
        </a:effectLst>
      </dgm:spPr>
      <dgm:t>
        <a:bodyPr/>
        <a:lstStyle/>
        <a:p>
          <a:endParaRPr lang="en-US"/>
        </a:p>
      </dgm:t>
    </dgm:pt>
    <dgm:pt modelId="{1831BF23-B2CC-4691-A463-32B32F098213}" type="sibTrans" cxnId="{2210C150-E75A-42FB-B163-F4F2D5B7457D}">
      <dgm:prSet/>
      <dgm:spPr/>
      <dgm:t>
        <a:bodyPr/>
        <a:lstStyle/>
        <a:p>
          <a:endParaRPr lang="en-US"/>
        </a:p>
      </dgm:t>
    </dgm:pt>
    <dgm:pt modelId="{86991F59-D63A-4756-857F-9FF3FC5F58F7}">
      <dgm:prSet phldrT="[Text]" custT="1"/>
      <dgm:spPr/>
      <dgm:t>
        <a:bodyPr/>
        <a:lstStyle/>
        <a:p>
          <a:pPr algn="l"/>
          <a:r>
            <a:rPr lang="en-US" sz="3200" b="1" dirty="0" smtClean="0"/>
            <a:t>Rule set</a:t>
          </a:r>
          <a:endParaRPr lang="en-US" sz="3200" b="1" dirty="0"/>
        </a:p>
      </dgm:t>
    </dgm:pt>
    <dgm:pt modelId="{B5928815-71FD-4B68-8467-83F70EB00F53}" type="parTrans" cxnId="{D7A211B1-E937-497D-9B60-AC2822A8478F}">
      <dgm:prSet/>
      <dgm:spPr/>
      <dgm:t>
        <a:bodyPr/>
        <a:lstStyle/>
        <a:p>
          <a:endParaRPr lang="en-US"/>
        </a:p>
      </dgm:t>
    </dgm:pt>
    <dgm:pt modelId="{5D411FC3-C549-499E-8D43-773DD654B9FA}" type="sibTrans" cxnId="{D7A211B1-E937-497D-9B60-AC2822A8478F}">
      <dgm:prSet/>
      <dgm:spPr/>
      <dgm:t>
        <a:bodyPr/>
        <a:lstStyle/>
        <a:p>
          <a:endParaRPr lang="en-US"/>
        </a:p>
      </dgm:t>
    </dgm:pt>
    <dgm:pt modelId="{8E7BF5E2-76FA-420A-ACA4-A315E72268A5}">
      <dgm:prSet phldrT="[Text]" custT="1"/>
      <dgm:spPr/>
      <dgm:t>
        <a:bodyPr/>
        <a:lstStyle/>
        <a:p>
          <a:pPr algn="l"/>
          <a:r>
            <a:rPr lang="en-US" sz="3200" b="1" smtClean="0"/>
            <a:t>Rules</a:t>
          </a:r>
          <a:endParaRPr lang="en-US" sz="3200" b="1" dirty="0"/>
        </a:p>
      </dgm:t>
    </dgm:pt>
    <dgm:pt modelId="{FBCBF2E3-F1ED-4931-ABBB-7B53CEA09BEC}" type="parTrans" cxnId="{15A735D9-FB17-4198-A030-DFA6E5A93EC0}">
      <dgm:prSet/>
      <dgm:spPr/>
      <dgm:t>
        <a:bodyPr/>
        <a:lstStyle/>
        <a:p>
          <a:endParaRPr lang="en-US"/>
        </a:p>
      </dgm:t>
    </dgm:pt>
    <dgm:pt modelId="{19710A75-D575-4E1C-9514-B84C265760A9}" type="sibTrans" cxnId="{15A735D9-FB17-4198-A030-DFA6E5A93EC0}">
      <dgm:prSet/>
      <dgm:spPr/>
      <dgm:t>
        <a:bodyPr/>
        <a:lstStyle/>
        <a:p>
          <a:endParaRPr lang="en-US"/>
        </a:p>
      </dgm:t>
    </dgm:pt>
    <dgm:pt modelId="{2D033C03-041D-4112-B649-05E2ED393D60}">
      <dgm:prSet phldrT="[Text]" custT="1"/>
      <dgm:spPr/>
      <dgm:t>
        <a:bodyPr/>
        <a:lstStyle/>
        <a:p>
          <a:pPr algn="l"/>
          <a:r>
            <a:rPr lang="en-US" sz="3200" b="1" dirty="0" smtClean="0"/>
            <a:t>Rule set category</a:t>
          </a:r>
          <a:endParaRPr lang="en-US" dirty="0"/>
        </a:p>
      </dgm:t>
    </dgm:pt>
    <dgm:pt modelId="{717D5228-0F8B-4EE5-91D6-CA7CB45C58DC}" type="sibTrans" cxnId="{B9BCFC96-FC4C-430E-92B5-89C63B9F8BE6}">
      <dgm:prSet/>
      <dgm:spPr/>
      <dgm:t>
        <a:bodyPr/>
        <a:lstStyle/>
        <a:p>
          <a:endParaRPr lang="en-US"/>
        </a:p>
      </dgm:t>
    </dgm:pt>
    <dgm:pt modelId="{3B54CC07-B1CF-4A10-8C25-8E3DA1A5957A}" type="parTrans" cxnId="{B9BCFC96-FC4C-430E-92B5-89C63B9F8BE6}">
      <dgm:prSet/>
      <dgm:spPr/>
      <dgm:t>
        <a:bodyPr/>
        <a:lstStyle/>
        <a:p>
          <a:endParaRPr lang="en-US"/>
        </a:p>
      </dgm:t>
    </dgm:pt>
    <dgm:pt modelId="{1109AEBE-67C2-4372-B791-576A709EEC59}" type="pres">
      <dgm:prSet presAssocID="{568EAF1F-C957-4DF2-A318-0ED5B1F9F188}" presName="mainComposite" presStyleCnt="0">
        <dgm:presLayoutVars>
          <dgm:chPref val="1"/>
          <dgm:dir/>
          <dgm:animOne val="branch"/>
          <dgm:animLvl val="lvl"/>
          <dgm:resizeHandles val="exact"/>
        </dgm:presLayoutVars>
      </dgm:prSet>
      <dgm:spPr/>
      <dgm:t>
        <a:bodyPr/>
        <a:lstStyle/>
        <a:p>
          <a:endParaRPr lang="en-US"/>
        </a:p>
      </dgm:t>
    </dgm:pt>
    <dgm:pt modelId="{2D0E3FAC-0AFD-4034-B868-D70B162A74B6}" type="pres">
      <dgm:prSet presAssocID="{568EAF1F-C957-4DF2-A318-0ED5B1F9F188}" presName="hierFlow" presStyleCnt="0"/>
      <dgm:spPr/>
    </dgm:pt>
    <dgm:pt modelId="{13ED8EBE-EB16-4647-9831-05B7A7C07B06}" type="pres">
      <dgm:prSet presAssocID="{568EAF1F-C957-4DF2-A318-0ED5B1F9F188}" presName="firstBuf" presStyleCnt="0"/>
      <dgm:spPr/>
    </dgm:pt>
    <dgm:pt modelId="{9710590B-EA9F-4F5A-BC03-432C82D7DAEF}" type="pres">
      <dgm:prSet presAssocID="{568EAF1F-C957-4DF2-A318-0ED5B1F9F188}" presName="hierChild1" presStyleCnt="0">
        <dgm:presLayoutVars>
          <dgm:chPref val="1"/>
          <dgm:animOne val="branch"/>
          <dgm:animLvl val="lvl"/>
        </dgm:presLayoutVars>
      </dgm:prSet>
      <dgm:spPr/>
    </dgm:pt>
    <dgm:pt modelId="{E866BDF5-5FF7-4E26-8040-B613734E2F2B}" type="pres">
      <dgm:prSet presAssocID="{A882D2DD-0FF8-4F0A-9DA9-1DD86755F635}" presName="Name14" presStyleCnt="0"/>
      <dgm:spPr/>
    </dgm:pt>
    <dgm:pt modelId="{F95C177F-8E3A-4FA0-A1B6-1F2A1C79659B}" type="pres">
      <dgm:prSet presAssocID="{A882D2DD-0FF8-4F0A-9DA9-1DD86755F635}" presName="level1Shape" presStyleLbl="node0" presStyleIdx="0" presStyleCnt="1">
        <dgm:presLayoutVars>
          <dgm:chPref val="3"/>
        </dgm:presLayoutVars>
      </dgm:prSet>
      <dgm:spPr/>
      <dgm:t>
        <a:bodyPr/>
        <a:lstStyle/>
        <a:p>
          <a:endParaRPr lang="en-US"/>
        </a:p>
      </dgm:t>
    </dgm:pt>
    <dgm:pt modelId="{12470460-E66F-4FA8-BB16-05D3B04A833A}" type="pres">
      <dgm:prSet presAssocID="{A882D2DD-0FF8-4F0A-9DA9-1DD86755F635}" presName="hierChild2" presStyleCnt="0"/>
      <dgm:spPr/>
    </dgm:pt>
    <dgm:pt modelId="{70202C2C-0CB7-40B9-850D-DAF12A9AA079}" type="pres">
      <dgm:prSet presAssocID="{DF86F523-5A7C-4D97-8C23-FD6DCF89C22B}" presName="Name19" presStyleLbl="parChTrans1D2" presStyleIdx="0" presStyleCnt="1"/>
      <dgm:spPr/>
      <dgm:t>
        <a:bodyPr/>
        <a:lstStyle/>
        <a:p>
          <a:endParaRPr lang="en-US"/>
        </a:p>
      </dgm:t>
    </dgm:pt>
    <dgm:pt modelId="{46E8823C-96B7-472D-B94A-A97F54B9EE57}" type="pres">
      <dgm:prSet presAssocID="{3B9F3BEA-1B92-449B-A753-5E52F647C1DE}" presName="Name21" presStyleCnt="0"/>
      <dgm:spPr/>
    </dgm:pt>
    <dgm:pt modelId="{2007ACAB-C1E5-4274-8913-F04655890AC5}" type="pres">
      <dgm:prSet presAssocID="{3B9F3BEA-1B92-449B-A753-5E52F647C1DE}" presName="level2Shape" presStyleLbl="node2" presStyleIdx="0" presStyleCnt="1"/>
      <dgm:spPr/>
      <dgm:t>
        <a:bodyPr/>
        <a:lstStyle/>
        <a:p>
          <a:endParaRPr lang="en-US"/>
        </a:p>
      </dgm:t>
    </dgm:pt>
    <dgm:pt modelId="{CCC70CF7-A417-4995-8B3C-AEF3028B4988}" type="pres">
      <dgm:prSet presAssocID="{3B9F3BEA-1B92-449B-A753-5E52F647C1DE}" presName="hierChild3" presStyleCnt="0"/>
      <dgm:spPr/>
    </dgm:pt>
    <dgm:pt modelId="{A032F164-2E01-46B1-A8A7-CE88A615A2C1}" type="pres">
      <dgm:prSet presAssocID="{CF893EDC-84C1-4AB1-8B66-A76DE2B87BF1}" presName="Name19" presStyleLbl="parChTrans1D3" presStyleIdx="0" presStyleCnt="2"/>
      <dgm:spPr/>
      <dgm:t>
        <a:bodyPr/>
        <a:lstStyle/>
        <a:p>
          <a:endParaRPr lang="en-US"/>
        </a:p>
      </dgm:t>
    </dgm:pt>
    <dgm:pt modelId="{9E14E6BF-855C-4BB2-BBEA-A5DFC1249EB8}" type="pres">
      <dgm:prSet presAssocID="{D7172AED-A491-45AE-80E7-ADA9175BD96A}" presName="Name21" presStyleCnt="0"/>
      <dgm:spPr/>
    </dgm:pt>
    <dgm:pt modelId="{EAB182F3-BDF7-4F8B-806F-BDDDB9B65539}" type="pres">
      <dgm:prSet presAssocID="{D7172AED-A491-45AE-80E7-ADA9175BD96A}" presName="level2Shape" presStyleLbl="node3" presStyleIdx="0" presStyleCnt="2"/>
      <dgm:spPr/>
      <dgm:t>
        <a:bodyPr/>
        <a:lstStyle/>
        <a:p>
          <a:endParaRPr lang="en-US"/>
        </a:p>
      </dgm:t>
    </dgm:pt>
    <dgm:pt modelId="{4FC6ED1D-F1CD-4AB9-8205-697366D251CE}" type="pres">
      <dgm:prSet presAssocID="{D7172AED-A491-45AE-80E7-ADA9175BD96A}" presName="hierChild3" presStyleCnt="0"/>
      <dgm:spPr/>
    </dgm:pt>
    <dgm:pt modelId="{3C4C93AD-AD0D-4501-B69F-2C0DFE6C0FC7}" type="pres">
      <dgm:prSet presAssocID="{DE832394-6E4B-4A0C-9E55-0B1EDBAB6AEF}" presName="Name19" presStyleLbl="parChTrans1D3" presStyleIdx="1" presStyleCnt="2"/>
      <dgm:spPr/>
      <dgm:t>
        <a:bodyPr/>
        <a:lstStyle/>
        <a:p>
          <a:endParaRPr lang="en-US"/>
        </a:p>
      </dgm:t>
    </dgm:pt>
    <dgm:pt modelId="{B4A8D6F7-593A-43D3-A04F-FEBC1BA49C7D}" type="pres">
      <dgm:prSet presAssocID="{BED32BEE-FB7F-48C1-A7F1-FA2FBA5A2F0E}" presName="Name21" presStyleCnt="0"/>
      <dgm:spPr/>
    </dgm:pt>
    <dgm:pt modelId="{DCE08F56-F91A-4A34-98ED-A3156E7B64C9}" type="pres">
      <dgm:prSet presAssocID="{BED32BEE-FB7F-48C1-A7F1-FA2FBA5A2F0E}" presName="level2Shape" presStyleLbl="node3" presStyleIdx="1" presStyleCnt="2"/>
      <dgm:spPr/>
      <dgm:t>
        <a:bodyPr/>
        <a:lstStyle/>
        <a:p>
          <a:endParaRPr lang="en-US"/>
        </a:p>
      </dgm:t>
    </dgm:pt>
    <dgm:pt modelId="{11190F44-5808-42CC-8DDA-B1B7D8332798}" type="pres">
      <dgm:prSet presAssocID="{BED32BEE-FB7F-48C1-A7F1-FA2FBA5A2F0E}" presName="hierChild3" presStyleCnt="0"/>
      <dgm:spPr/>
    </dgm:pt>
    <dgm:pt modelId="{4AAFE54C-74A0-4836-9789-C8B951591090}" type="pres">
      <dgm:prSet presAssocID="{568EAF1F-C957-4DF2-A318-0ED5B1F9F188}" presName="bgShapesFlow" presStyleCnt="0"/>
      <dgm:spPr/>
    </dgm:pt>
    <dgm:pt modelId="{CA6BC1C3-136D-483B-9FF1-C657D50D374A}" type="pres">
      <dgm:prSet presAssocID="{2D033C03-041D-4112-B649-05E2ED393D60}" presName="rectComp" presStyleCnt="0"/>
      <dgm:spPr/>
    </dgm:pt>
    <dgm:pt modelId="{0A17D874-20E5-4AFE-849A-F949A6572729}" type="pres">
      <dgm:prSet presAssocID="{2D033C03-041D-4112-B649-05E2ED393D60}" presName="bgRect" presStyleLbl="bgShp" presStyleIdx="0" presStyleCnt="3"/>
      <dgm:spPr/>
      <dgm:t>
        <a:bodyPr/>
        <a:lstStyle/>
        <a:p>
          <a:endParaRPr lang="en-US"/>
        </a:p>
      </dgm:t>
    </dgm:pt>
    <dgm:pt modelId="{A1A1F058-A9DE-4F78-A6D7-AD6080CD6E41}" type="pres">
      <dgm:prSet presAssocID="{2D033C03-041D-4112-B649-05E2ED393D60}" presName="bgRectTx" presStyleLbl="bgShp" presStyleIdx="0" presStyleCnt="3">
        <dgm:presLayoutVars>
          <dgm:bulletEnabled val="1"/>
        </dgm:presLayoutVars>
      </dgm:prSet>
      <dgm:spPr/>
      <dgm:t>
        <a:bodyPr/>
        <a:lstStyle/>
        <a:p>
          <a:endParaRPr lang="en-US"/>
        </a:p>
      </dgm:t>
    </dgm:pt>
    <dgm:pt modelId="{DCDF2458-F308-4E7A-A567-858EC9B59AF3}" type="pres">
      <dgm:prSet presAssocID="{2D033C03-041D-4112-B649-05E2ED393D60}" presName="spComp" presStyleCnt="0"/>
      <dgm:spPr/>
    </dgm:pt>
    <dgm:pt modelId="{0E84BE36-7D09-4B00-B0BA-4F16C7506144}" type="pres">
      <dgm:prSet presAssocID="{2D033C03-041D-4112-B649-05E2ED393D60}" presName="vSp" presStyleCnt="0"/>
      <dgm:spPr/>
    </dgm:pt>
    <dgm:pt modelId="{F3DCD4FC-17CD-4699-A888-949DCFE8EF7F}" type="pres">
      <dgm:prSet presAssocID="{86991F59-D63A-4756-857F-9FF3FC5F58F7}" presName="rectComp" presStyleCnt="0"/>
      <dgm:spPr/>
    </dgm:pt>
    <dgm:pt modelId="{1ABAE03E-C7A7-443C-A2C2-11FF932E6C4C}" type="pres">
      <dgm:prSet presAssocID="{86991F59-D63A-4756-857F-9FF3FC5F58F7}" presName="bgRect" presStyleLbl="bgShp" presStyleIdx="1" presStyleCnt="3"/>
      <dgm:spPr/>
      <dgm:t>
        <a:bodyPr/>
        <a:lstStyle/>
        <a:p>
          <a:endParaRPr lang="en-US"/>
        </a:p>
      </dgm:t>
    </dgm:pt>
    <dgm:pt modelId="{171E5203-20D2-4D03-AEFE-EA0CFD9A7B82}" type="pres">
      <dgm:prSet presAssocID="{86991F59-D63A-4756-857F-9FF3FC5F58F7}" presName="bgRectTx" presStyleLbl="bgShp" presStyleIdx="1" presStyleCnt="3">
        <dgm:presLayoutVars>
          <dgm:bulletEnabled val="1"/>
        </dgm:presLayoutVars>
      </dgm:prSet>
      <dgm:spPr/>
      <dgm:t>
        <a:bodyPr/>
        <a:lstStyle/>
        <a:p>
          <a:endParaRPr lang="en-US"/>
        </a:p>
      </dgm:t>
    </dgm:pt>
    <dgm:pt modelId="{15C5AFB5-6B01-4EA6-8AAF-5B16FEAC6D21}" type="pres">
      <dgm:prSet presAssocID="{86991F59-D63A-4756-857F-9FF3FC5F58F7}" presName="spComp" presStyleCnt="0"/>
      <dgm:spPr/>
    </dgm:pt>
    <dgm:pt modelId="{72EEBE7E-2B75-48C2-9FBF-76EB3410F68A}" type="pres">
      <dgm:prSet presAssocID="{86991F59-D63A-4756-857F-9FF3FC5F58F7}" presName="vSp" presStyleCnt="0"/>
      <dgm:spPr/>
    </dgm:pt>
    <dgm:pt modelId="{B97E290A-63BA-4B63-8EDB-ED4853A96643}" type="pres">
      <dgm:prSet presAssocID="{8E7BF5E2-76FA-420A-ACA4-A315E72268A5}" presName="rectComp" presStyleCnt="0"/>
      <dgm:spPr/>
    </dgm:pt>
    <dgm:pt modelId="{C221F772-E03F-416B-8D7B-C35FDA80329E}" type="pres">
      <dgm:prSet presAssocID="{8E7BF5E2-76FA-420A-ACA4-A315E72268A5}" presName="bgRect" presStyleLbl="bgShp" presStyleIdx="2" presStyleCnt="3"/>
      <dgm:spPr/>
      <dgm:t>
        <a:bodyPr/>
        <a:lstStyle/>
        <a:p>
          <a:endParaRPr lang="en-US"/>
        </a:p>
      </dgm:t>
    </dgm:pt>
    <dgm:pt modelId="{6BA84ABA-9344-4956-A7D7-39BD39BA9553}" type="pres">
      <dgm:prSet presAssocID="{8E7BF5E2-76FA-420A-ACA4-A315E72268A5}" presName="bgRectTx" presStyleLbl="bgShp" presStyleIdx="2" presStyleCnt="3">
        <dgm:presLayoutVars>
          <dgm:bulletEnabled val="1"/>
        </dgm:presLayoutVars>
      </dgm:prSet>
      <dgm:spPr/>
      <dgm:t>
        <a:bodyPr/>
        <a:lstStyle/>
        <a:p>
          <a:endParaRPr lang="en-US"/>
        </a:p>
      </dgm:t>
    </dgm:pt>
  </dgm:ptLst>
  <dgm:cxnLst>
    <dgm:cxn modelId="{D0DEF0AA-D926-4F6D-94A4-4CD44D950452}" type="presOf" srcId="{D7172AED-A491-45AE-80E7-ADA9175BD96A}" destId="{EAB182F3-BDF7-4F8B-806F-BDDDB9B65539}" srcOrd="0" destOrd="0" presId="urn:microsoft.com/office/officeart/2005/8/layout/hierarchy6"/>
    <dgm:cxn modelId="{10DFE117-9698-42A4-937A-7C8E19D8CCCB}" type="presOf" srcId="{8E7BF5E2-76FA-420A-ACA4-A315E72268A5}" destId="{6BA84ABA-9344-4956-A7D7-39BD39BA9553}" srcOrd="1" destOrd="0" presId="urn:microsoft.com/office/officeart/2005/8/layout/hierarchy6"/>
    <dgm:cxn modelId="{81636827-A52C-4C23-86C2-C2DD59B87D4E}" type="presOf" srcId="{DF86F523-5A7C-4D97-8C23-FD6DCF89C22B}" destId="{70202C2C-0CB7-40B9-850D-DAF12A9AA079}" srcOrd="0" destOrd="0" presId="urn:microsoft.com/office/officeart/2005/8/layout/hierarchy6"/>
    <dgm:cxn modelId="{329A5374-78A3-49F8-89D7-68F7C0DD68D5}" type="presOf" srcId="{A882D2DD-0FF8-4F0A-9DA9-1DD86755F635}" destId="{F95C177F-8E3A-4FA0-A1B6-1F2A1C79659B}" srcOrd="0" destOrd="0" presId="urn:microsoft.com/office/officeart/2005/8/layout/hierarchy6"/>
    <dgm:cxn modelId="{D7A211B1-E937-497D-9B60-AC2822A8478F}" srcId="{568EAF1F-C957-4DF2-A318-0ED5B1F9F188}" destId="{86991F59-D63A-4756-857F-9FF3FC5F58F7}" srcOrd="2" destOrd="0" parTransId="{B5928815-71FD-4B68-8467-83F70EB00F53}" sibTransId="{5D411FC3-C549-499E-8D43-773DD654B9FA}"/>
    <dgm:cxn modelId="{140D35A3-0F56-474F-9D08-2079A640D8F0}" type="presOf" srcId="{86991F59-D63A-4756-857F-9FF3FC5F58F7}" destId="{1ABAE03E-C7A7-443C-A2C2-11FF932E6C4C}" srcOrd="0" destOrd="0" presId="urn:microsoft.com/office/officeart/2005/8/layout/hierarchy6"/>
    <dgm:cxn modelId="{D6202A32-4B9D-49DC-940B-48CFCD36D5C0}" type="presOf" srcId="{86991F59-D63A-4756-857F-9FF3FC5F58F7}" destId="{171E5203-20D2-4D03-AEFE-EA0CFD9A7B82}" srcOrd="1" destOrd="0" presId="urn:microsoft.com/office/officeart/2005/8/layout/hierarchy6"/>
    <dgm:cxn modelId="{2F004EC1-6779-4B3F-B043-86BD7C5306B0}" srcId="{3B9F3BEA-1B92-449B-A753-5E52F647C1DE}" destId="{D7172AED-A491-45AE-80E7-ADA9175BD96A}" srcOrd="0" destOrd="0" parTransId="{CF893EDC-84C1-4AB1-8B66-A76DE2B87BF1}" sibTransId="{0760198C-FC0C-4CBF-B35A-F728D34F221F}"/>
    <dgm:cxn modelId="{993C2ED3-6E1D-4659-A454-5EBDAA7CB1D6}" type="presOf" srcId="{DE832394-6E4B-4A0C-9E55-0B1EDBAB6AEF}" destId="{3C4C93AD-AD0D-4501-B69F-2C0DFE6C0FC7}" srcOrd="0" destOrd="0" presId="urn:microsoft.com/office/officeart/2005/8/layout/hierarchy6"/>
    <dgm:cxn modelId="{98BEEE01-AE87-4AB6-B337-7120E4C68DEF}" type="presOf" srcId="{BED32BEE-FB7F-48C1-A7F1-FA2FBA5A2F0E}" destId="{DCE08F56-F91A-4A34-98ED-A3156E7B64C9}" srcOrd="0" destOrd="0" presId="urn:microsoft.com/office/officeart/2005/8/layout/hierarchy6"/>
    <dgm:cxn modelId="{15A735D9-FB17-4198-A030-DFA6E5A93EC0}" srcId="{568EAF1F-C957-4DF2-A318-0ED5B1F9F188}" destId="{8E7BF5E2-76FA-420A-ACA4-A315E72268A5}" srcOrd="3" destOrd="0" parTransId="{FBCBF2E3-F1ED-4931-ABBB-7B53CEA09BEC}" sibTransId="{19710A75-D575-4E1C-9514-B84C265760A9}"/>
    <dgm:cxn modelId="{808B964E-F19A-44AF-BEEF-21F43631C354}" type="presOf" srcId="{3B9F3BEA-1B92-449B-A753-5E52F647C1DE}" destId="{2007ACAB-C1E5-4274-8913-F04655890AC5}" srcOrd="0" destOrd="0" presId="urn:microsoft.com/office/officeart/2005/8/layout/hierarchy6"/>
    <dgm:cxn modelId="{F16DE9C8-15B4-40DF-8C5A-2461F2FF598E}" type="presOf" srcId="{2D033C03-041D-4112-B649-05E2ED393D60}" destId="{0A17D874-20E5-4AFE-849A-F949A6572729}" srcOrd="0" destOrd="0" presId="urn:microsoft.com/office/officeart/2005/8/layout/hierarchy6"/>
    <dgm:cxn modelId="{2210C150-E75A-42FB-B163-F4F2D5B7457D}" srcId="{3B9F3BEA-1B92-449B-A753-5E52F647C1DE}" destId="{BED32BEE-FB7F-48C1-A7F1-FA2FBA5A2F0E}" srcOrd="1" destOrd="0" parTransId="{DE832394-6E4B-4A0C-9E55-0B1EDBAB6AEF}" sibTransId="{1831BF23-B2CC-4691-A463-32B32F098213}"/>
    <dgm:cxn modelId="{16833040-C8DC-43F0-9CFB-12A5FFB837AB}" type="presOf" srcId="{8E7BF5E2-76FA-420A-ACA4-A315E72268A5}" destId="{C221F772-E03F-416B-8D7B-C35FDA80329E}" srcOrd="0" destOrd="0" presId="urn:microsoft.com/office/officeart/2005/8/layout/hierarchy6"/>
    <dgm:cxn modelId="{D15DC0FC-42FF-485F-A9EA-7A90C42CF53F}" srcId="{A882D2DD-0FF8-4F0A-9DA9-1DD86755F635}" destId="{3B9F3BEA-1B92-449B-A753-5E52F647C1DE}" srcOrd="0" destOrd="0" parTransId="{DF86F523-5A7C-4D97-8C23-FD6DCF89C22B}" sibTransId="{94BBAC33-18C0-4142-994C-C842CAC1ABB0}"/>
    <dgm:cxn modelId="{4145CE36-063E-457A-A436-154586564A74}" type="presOf" srcId="{568EAF1F-C957-4DF2-A318-0ED5B1F9F188}" destId="{1109AEBE-67C2-4372-B791-576A709EEC59}" srcOrd="0" destOrd="0" presId="urn:microsoft.com/office/officeart/2005/8/layout/hierarchy6"/>
    <dgm:cxn modelId="{E3796B9C-A5AC-486B-8DEC-A7FA2981F32C}" type="presOf" srcId="{2D033C03-041D-4112-B649-05E2ED393D60}" destId="{A1A1F058-A9DE-4F78-A6D7-AD6080CD6E41}" srcOrd="1" destOrd="0" presId="urn:microsoft.com/office/officeart/2005/8/layout/hierarchy6"/>
    <dgm:cxn modelId="{5F1743BA-C966-4AFE-AB66-732DBDBB4478}" srcId="{568EAF1F-C957-4DF2-A318-0ED5B1F9F188}" destId="{A882D2DD-0FF8-4F0A-9DA9-1DD86755F635}" srcOrd="0" destOrd="0" parTransId="{EA664EE8-9080-4CE7-87EC-2959A8945CA8}" sibTransId="{27597294-09E4-44C6-9C05-CCAE815F7E22}"/>
    <dgm:cxn modelId="{B9BCFC96-FC4C-430E-92B5-89C63B9F8BE6}" srcId="{568EAF1F-C957-4DF2-A318-0ED5B1F9F188}" destId="{2D033C03-041D-4112-B649-05E2ED393D60}" srcOrd="1" destOrd="0" parTransId="{3B54CC07-B1CF-4A10-8C25-8E3DA1A5957A}" sibTransId="{717D5228-0F8B-4EE5-91D6-CA7CB45C58DC}"/>
    <dgm:cxn modelId="{0097AF71-A576-4161-BDBE-EFA63ED5B4DA}" type="presOf" srcId="{CF893EDC-84C1-4AB1-8B66-A76DE2B87BF1}" destId="{A032F164-2E01-46B1-A8A7-CE88A615A2C1}" srcOrd="0" destOrd="0" presId="urn:microsoft.com/office/officeart/2005/8/layout/hierarchy6"/>
    <dgm:cxn modelId="{8F01F350-DDDC-41D1-973D-547320968979}" type="presParOf" srcId="{1109AEBE-67C2-4372-B791-576A709EEC59}" destId="{2D0E3FAC-0AFD-4034-B868-D70B162A74B6}" srcOrd="0" destOrd="0" presId="urn:microsoft.com/office/officeart/2005/8/layout/hierarchy6"/>
    <dgm:cxn modelId="{830FD2C1-398F-4131-B5AB-0AA8CCBAB06D}" type="presParOf" srcId="{2D0E3FAC-0AFD-4034-B868-D70B162A74B6}" destId="{13ED8EBE-EB16-4647-9831-05B7A7C07B06}" srcOrd="0" destOrd="0" presId="urn:microsoft.com/office/officeart/2005/8/layout/hierarchy6"/>
    <dgm:cxn modelId="{D52F4247-F3D2-4109-BDD3-2F7DAA88ACE3}" type="presParOf" srcId="{2D0E3FAC-0AFD-4034-B868-D70B162A74B6}" destId="{9710590B-EA9F-4F5A-BC03-432C82D7DAEF}" srcOrd="1" destOrd="0" presId="urn:microsoft.com/office/officeart/2005/8/layout/hierarchy6"/>
    <dgm:cxn modelId="{3F89058D-E57B-4D15-9A87-81789CEA5A52}" type="presParOf" srcId="{9710590B-EA9F-4F5A-BC03-432C82D7DAEF}" destId="{E866BDF5-5FF7-4E26-8040-B613734E2F2B}" srcOrd="0" destOrd="0" presId="urn:microsoft.com/office/officeart/2005/8/layout/hierarchy6"/>
    <dgm:cxn modelId="{9334CF65-D557-421F-B5C7-2E3268173FB3}" type="presParOf" srcId="{E866BDF5-5FF7-4E26-8040-B613734E2F2B}" destId="{F95C177F-8E3A-4FA0-A1B6-1F2A1C79659B}" srcOrd="0" destOrd="0" presId="urn:microsoft.com/office/officeart/2005/8/layout/hierarchy6"/>
    <dgm:cxn modelId="{F37BED46-1DE4-4EF5-B525-CFD4AF349319}" type="presParOf" srcId="{E866BDF5-5FF7-4E26-8040-B613734E2F2B}" destId="{12470460-E66F-4FA8-BB16-05D3B04A833A}" srcOrd="1" destOrd="0" presId="urn:microsoft.com/office/officeart/2005/8/layout/hierarchy6"/>
    <dgm:cxn modelId="{7C89F16F-B85A-4B96-A358-31863A35632C}" type="presParOf" srcId="{12470460-E66F-4FA8-BB16-05D3B04A833A}" destId="{70202C2C-0CB7-40B9-850D-DAF12A9AA079}" srcOrd="0" destOrd="0" presId="urn:microsoft.com/office/officeart/2005/8/layout/hierarchy6"/>
    <dgm:cxn modelId="{22D3C34E-DC3C-4738-ABC0-753FBA62A8D6}" type="presParOf" srcId="{12470460-E66F-4FA8-BB16-05D3B04A833A}" destId="{46E8823C-96B7-472D-B94A-A97F54B9EE57}" srcOrd="1" destOrd="0" presId="urn:microsoft.com/office/officeart/2005/8/layout/hierarchy6"/>
    <dgm:cxn modelId="{F2D4120E-8496-4C24-91F9-ACC07C0EC1E0}" type="presParOf" srcId="{46E8823C-96B7-472D-B94A-A97F54B9EE57}" destId="{2007ACAB-C1E5-4274-8913-F04655890AC5}" srcOrd="0" destOrd="0" presId="urn:microsoft.com/office/officeart/2005/8/layout/hierarchy6"/>
    <dgm:cxn modelId="{675BADE8-D068-487E-B2B5-578914C64134}" type="presParOf" srcId="{46E8823C-96B7-472D-B94A-A97F54B9EE57}" destId="{CCC70CF7-A417-4995-8B3C-AEF3028B4988}" srcOrd="1" destOrd="0" presId="urn:microsoft.com/office/officeart/2005/8/layout/hierarchy6"/>
    <dgm:cxn modelId="{3F0605AE-7529-4B13-B753-E09C20D63690}" type="presParOf" srcId="{CCC70CF7-A417-4995-8B3C-AEF3028B4988}" destId="{A032F164-2E01-46B1-A8A7-CE88A615A2C1}" srcOrd="0" destOrd="0" presId="urn:microsoft.com/office/officeart/2005/8/layout/hierarchy6"/>
    <dgm:cxn modelId="{32F4DED6-0007-4BA8-A492-2EE6FF1223BD}" type="presParOf" srcId="{CCC70CF7-A417-4995-8B3C-AEF3028B4988}" destId="{9E14E6BF-855C-4BB2-BBEA-A5DFC1249EB8}" srcOrd="1" destOrd="0" presId="urn:microsoft.com/office/officeart/2005/8/layout/hierarchy6"/>
    <dgm:cxn modelId="{AF46BB9C-C077-4D07-A439-DA4F6B348A6C}" type="presParOf" srcId="{9E14E6BF-855C-4BB2-BBEA-A5DFC1249EB8}" destId="{EAB182F3-BDF7-4F8B-806F-BDDDB9B65539}" srcOrd="0" destOrd="0" presId="urn:microsoft.com/office/officeart/2005/8/layout/hierarchy6"/>
    <dgm:cxn modelId="{E96CE4D5-DB93-4887-8A27-AD119885B565}" type="presParOf" srcId="{9E14E6BF-855C-4BB2-BBEA-A5DFC1249EB8}" destId="{4FC6ED1D-F1CD-4AB9-8205-697366D251CE}" srcOrd="1" destOrd="0" presId="urn:microsoft.com/office/officeart/2005/8/layout/hierarchy6"/>
    <dgm:cxn modelId="{650066E7-9710-4D78-8AF8-BD1547C60BB8}" type="presParOf" srcId="{CCC70CF7-A417-4995-8B3C-AEF3028B4988}" destId="{3C4C93AD-AD0D-4501-B69F-2C0DFE6C0FC7}" srcOrd="2" destOrd="0" presId="urn:microsoft.com/office/officeart/2005/8/layout/hierarchy6"/>
    <dgm:cxn modelId="{E023A146-389E-4613-A3C7-5A87257CC467}" type="presParOf" srcId="{CCC70CF7-A417-4995-8B3C-AEF3028B4988}" destId="{B4A8D6F7-593A-43D3-A04F-FEBC1BA49C7D}" srcOrd="3" destOrd="0" presId="urn:microsoft.com/office/officeart/2005/8/layout/hierarchy6"/>
    <dgm:cxn modelId="{4B103554-9E29-4C17-B274-BCA7E4C71A8D}" type="presParOf" srcId="{B4A8D6F7-593A-43D3-A04F-FEBC1BA49C7D}" destId="{DCE08F56-F91A-4A34-98ED-A3156E7B64C9}" srcOrd="0" destOrd="0" presId="urn:microsoft.com/office/officeart/2005/8/layout/hierarchy6"/>
    <dgm:cxn modelId="{A866873B-2B39-4B28-B677-A508AF4A33BB}" type="presParOf" srcId="{B4A8D6F7-593A-43D3-A04F-FEBC1BA49C7D}" destId="{11190F44-5808-42CC-8DDA-B1B7D8332798}" srcOrd="1" destOrd="0" presId="urn:microsoft.com/office/officeart/2005/8/layout/hierarchy6"/>
    <dgm:cxn modelId="{A409B5C7-8016-4ADE-8B2A-B6454DBB8974}" type="presParOf" srcId="{1109AEBE-67C2-4372-B791-576A709EEC59}" destId="{4AAFE54C-74A0-4836-9789-C8B951591090}" srcOrd="1" destOrd="0" presId="urn:microsoft.com/office/officeart/2005/8/layout/hierarchy6"/>
    <dgm:cxn modelId="{CB3C74EB-1D33-494A-99A9-77003BA9CAE8}" type="presParOf" srcId="{4AAFE54C-74A0-4836-9789-C8B951591090}" destId="{CA6BC1C3-136D-483B-9FF1-C657D50D374A}" srcOrd="0" destOrd="0" presId="urn:microsoft.com/office/officeart/2005/8/layout/hierarchy6"/>
    <dgm:cxn modelId="{4059FA17-4F79-4E33-B0A7-245D62C1F2BB}" type="presParOf" srcId="{CA6BC1C3-136D-483B-9FF1-C657D50D374A}" destId="{0A17D874-20E5-4AFE-849A-F949A6572729}" srcOrd="0" destOrd="0" presId="urn:microsoft.com/office/officeart/2005/8/layout/hierarchy6"/>
    <dgm:cxn modelId="{ECC47FE1-4F47-4656-AC23-EBF9A08AC42A}" type="presParOf" srcId="{CA6BC1C3-136D-483B-9FF1-C657D50D374A}" destId="{A1A1F058-A9DE-4F78-A6D7-AD6080CD6E41}" srcOrd="1" destOrd="0" presId="urn:microsoft.com/office/officeart/2005/8/layout/hierarchy6"/>
    <dgm:cxn modelId="{DD0F0D3A-2F81-4880-80E0-CEACBCA16F9D}" type="presParOf" srcId="{4AAFE54C-74A0-4836-9789-C8B951591090}" destId="{DCDF2458-F308-4E7A-A567-858EC9B59AF3}" srcOrd="1" destOrd="0" presId="urn:microsoft.com/office/officeart/2005/8/layout/hierarchy6"/>
    <dgm:cxn modelId="{3C074DC7-2E7B-45D8-B961-18D85D389369}" type="presParOf" srcId="{DCDF2458-F308-4E7A-A567-858EC9B59AF3}" destId="{0E84BE36-7D09-4B00-B0BA-4F16C7506144}" srcOrd="0" destOrd="0" presId="urn:microsoft.com/office/officeart/2005/8/layout/hierarchy6"/>
    <dgm:cxn modelId="{75184DE0-582E-4C2E-B6FB-ECB78DFFF9DB}" type="presParOf" srcId="{4AAFE54C-74A0-4836-9789-C8B951591090}" destId="{F3DCD4FC-17CD-4699-A888-949DCFE8EF7F}" srcOrd="2" destOrd="0" presId="urn:microsoft.com/office/officeart/2005/8/layout/hierarchy6"/>
    <dgm:cxn modelId="{7F1B04E9-A143-47F1-AFD9-BC5863AA6195}" type="presParOf" srcId="{F3DCD4FC-17CD-4699-A888-949DCFE8EF7F}" destId="{1ABAE03E-C7A7-443C-A2C2-11FF932E6C4C}" srcOrd="0" destOrd="0" presId="urn:microsoft.com/office/officeart/2005/8/layout/hierarchy6"/>
    <dgm:cxn modelId="{7336C897-C53C-4758-AB6A-0A7D82BE6F05}" type="presParOf" srcId="{F3DCD4FC-17CD-4699-A888-949DCFE8EF7F}" destId="{171E5203-20D2-4D03-AEFE-EA0CFD9A7B82}" srcOrd="1" destOrd="0" presId="urn:microsoft.com/office/officeart/2005/8/layout/hierarchy6"/>
    <dgm:cxn modelId="{F01AC934-43F8-4CAB-B9F6-D1D74E024ACF}" type="presParOf" srcId="{4AAFE54C-74A0-4836-9789-C8B951591090}" destId="{15C5AFB5-6B01-4EA6-8AAF-5B16FEAC6D21}" srcOrd="3" destOrd="0" presId="urn:microsoft.com/office/officeart/2005/8/layout/hierarchy6"/>
    <dgm:cxn modelId="{1FF8EB82-5F46-4326-899A-5E3CFD51CA29}" type="presParOf" srcId="{15C5AFB5-6B01-4EA6-8AAF-5B16FEAC6D21}" destId="{72EEBE7E-2B75-48C2-9FBF-76EB3410F68A}" srcOrd="0" destOrd="0" presId="urn:microsoft.com/office/officeart/2005/8/layout/hierarchy6"/>
    <dgm:cxn modelId="{38689E92-5BD0-49C4-A235-7A890A42475A}" type="presParOf" srcId="{4AAFE54C-74A0-4836-9789-C8B951591090}" destId="{B97E290A-63BA-4B63-8EDB-ED4853A96643}" srcOrd="4" destOrd="0" presId="urn:microsoft.com/office/officeart/2005/8/layout/hierarchy6"/>
    <dgm:cxn modelId="{C345D268-F82F-4026-B75D-0237595F3428}" type="presParOf" srcId="{B97E290A-63BA-4B63-8EDB-ED4853A96643}" destId="{C221F772-E03F-416B-8D7B-C35FDA80329E}" srcOrd="0" destOrd="0" presId="urn:microsoft.com/office/officeart/2005/8/layout/hierarchy6"/>
    <dgm:cxn modelId="{E9FAB5EE-8862-488B-AC62-E3711340D28C}" type="presParOf" srcId="{B97E290A-63BA-4B63-8EDB-ED4853A96643}" destId="{6BA84ABA-9344-4956-A7D7-39BD39BA9553}"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21F772-E03F-416B-8D7B-C35FDA80329E}">
      <dsp:nvSpPr>
        <dsp:cNvPr id="0" name=""/>
        <dsp:cNvSpPr/>
      </dsp:nvSpPr>
      <dsp:spPr>
        <a:xfrm>
          <a:off x="0" y="3840583"/>
          <a:ext cx="7242175" cy="1644060"/>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27584" tIns="227584" rIns="227584" bIns="227584" numCol="1" spcCol="1270" anchor="ctr" anchorCtr="0">
          <a:noAutofit/>
        </a:bodyPr>
        <a:lstStyle/>
        <a:p>
          <a:pPr lvl="0" algn="l" defTabSz="1422400">
            <a:lnSpc>
              <a:spcPct val="90000"/>
            </a:lnSpc>
            <a:spcBef>
              <a:spcPct val="0"/>
            </a:spcBef>
            <a:spcAft>
              <a:spcPct val="35000"/>
            </a:spcAft>
          </a:pPr>
          <a:r>
            <a:rPr lang="en-US" sz="3200" b="1" kern="1200" smtClean="0"/>
            <a:t>Rules</a:t>
          </a:r>
          <a:endParaRPr lang="en-US" sz="3200" b="1" kern="1200" dirty="0"/>
        </a:p>
      </dsp:txBody>
      <dsp:txXfrm>
        <a:off x="0" y="3840583"/>
        <a:ext cx="2172652" cy="1644060"/>
      </dsp:txXfrm>
    </dsp:sp>
    <dsp:sp modelId="{1ABAE03E-C7A7-443C-A2C2-11FF932E6C4C}">
      <dsp:nvSpPr>
        <dsp:cNvPr id="0" name=""/>
        <dsp:cNvSpPr/>
      </dsp:nvSpPr>
      <dsp:spPr>
        <a:xfrm>
          <a:off x="0" y="1921169"/>
          <a:ext cx="7242175" cy="1644060"/>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27584" tIns="227584" rIns="227584" bIns="227584" numCol="1" spcCol="1270" anchor="ctr" anchorCtr="0">
          <a:noAutofit/>
        </a:bodyPr>
        <a:lstStyle/>
        <a:p>
          <a:pPr lvl="0" algn="l" defTabSz="1422400">
            <a:lnSpc>
              <a:spcPct val="90000"/>
            </a:lnSpc>
            <a:spcBef>
              <a:spcPct val="0"/>
            </a:spcBef>
            <a:spcAft>
              <a:spcPct val="35000"/>
            </a:spcAft>
          </a:pPr>
          <a:r>
            <a:rPr lang="en-US" sz="3200" b="1" kern="1200" dirty="0" smtClean="0"/>
            <a:t>Rule set</a:t>
          </a:r>
          <a:endParaRPr lang="en-US" sz="3200" b="1" kern="1200" dirty="0"/>
        </a:p>
      </dsp:txBody>
      <dsp:txXfrm>
        <a:off x="0" y="1921169"/>
        <a:ext cx="2172652" cy="1644060"/>
      </dsp:txXfrm>
    </dsp:sp>
    <dsp:sp modelId="{0A17D874-20E5-4AFE-849A-F949A6572729}">
      <dsp:nvSpPr>
        <dsp:cNvPr id="0" name=""/>
        <dsp:cNvSpPr/>
      </dsp:nvSpPr>
      <dsp:spPr>
        <a:xfrm>
          <a:off x="0" y="1755"/>
          <a:ext cx="7242175" cy="1644060"/>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27584" tIns="227584" rIns="227584" bIns="227584" numCol="1" spcCol="1270" anchor="ctr" anchorCtr="0">
          <a:noAutofit/>
        </a:bodyPr>
        <a:lstStyle/>
        <a:p>
          <a:pPr lvl="0" algn="l" defTabSz="1422400">
            <a:lnSpc>
              <a:spcPct val="90000"/>
            </a:lnSpc>
            <a:spcBef>
              <a:spcPct val="0"/>
            </a:spcBef>
            <a:spcAft>
              <a:spcPct val="35000"/>
            </a:spcAft>
          </a:pPr>
          <a:r>
            <a:rPr lang="en-US" sz="3200" b="1" kern="1200" dirty="0" smtClean="0"/>
            <a:t>Rule set category</a:t>
          </a:r>
          <a:endParaRPr lang="en-US" kern="1200" dirty="0"/>
        </a:p>
      </dsp:txBody>
      <dsp:txXfrm>
        <a:off x="0" y="1755"/>
        <a:ext cx="2172652" cy="1644060"/>
      </dsp:txXfrm>
    </dsp:sp>
    <dsp:sp modelId="{F95C177F-8E3A-4FA0-A1B6-1F2A1C79659B}">
      <dsp:nvSpPr>
        <dsp:cNvPr id="0" name=""/>
        <dsp:cNvSpPr/>
      </dsp:nvSpPr>
      <dsp:spPr>
        <a:xfrm>
          <a:off x="3602416" y="139432"/>
          <a:ext cx="2065151" cy="1376767"/>
        </a:xfrm>
        <a:prstGeom prst="roundRect">
          <a:avLst>
            <a:gd name="adj" fmla="val 10000"/>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50800" dist="38100" dir="2700000" algn="tl" rotWithShape="0">
            <a:prstClr val="black">
              <a:alpha val="40000"/>
            </a:prst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Preupdate</a:t>
          </a:r>
          <a:endParaRPr lang="en-US" sz="2700" kern="1200" dirty="0"/>
        </a:p>
      </dsp:txBody>
      <dsp:txXfrm>
        <a:off x="3642740" y="179756"/>
        <a:ext cx="1984503" cy="1296119"/>
      </dsp:txXfrm>
    </dsp:sp>
    <dsp:sp modelId="{70202C2C-0CB7-40B9-850D-DAF12A9AA079}">
      <dsp:nvSpPr>
        <dsp:cNvPr id="0" name=""/>
        <dsp:cNvSpPr/>
      </dsp:nvSpPr>
      <dsp:spPr>
        <a:xfrm>
          <a:off x="4589271" y="1516200"/>
          <a:ext cx="91440" cy="550707"/>
        </a:xfrm>
        <a:custGeom>
          <a:avLst/>
          <a:gdLst/>
          <a:ahLst/>
          <a:cxnLst/>
          <a:rect l="0" t="0" r="0" b="0"/>
          <a:pathLst>
            <a:path>
              <a:moveTo>
                <a:pt x="45720" y="0"/>
              </a:moveTo>
              <a:lnTo>
                <a:pt x="45720" y="550707"/>
              </a:lnTo>
            </a:path>
          </a:pathLst>
        </a:custGeom>
        <a:noFill/>
        <a:ln w="28575" cap="flat" cmpd="sng" algn="ctr">
          <a:solidFill>
            <a:scrgbClr r="0" g="0" b="0"/>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2007ACAB-C1E5-4274-8913-F04655890AC5}">
      <dsp:nvSpPr>
        <dsp:cNvPr id="0" name=""/>
        <dsp:cNvSpPr/>
      </dsp:nvSpPr>
      <dsp:spPr>
        <a:xfrm>
          <a:off x="3602416" y="2066907"/>
          <a:ext cx="2065151" cy="1376767"/>
        </a:xfrm>
        <a:prstGeom prst="roundRect">
          <a:avLst>
            <a:gd name="adj" fmla="val 10000"/>
          </a:avLst>
        </a:prstGeom>
        <a:solidFill>
          <a:schemeClr val="accent6">
            <a:hueOff val="0"/>
            <a:satOff val="0"/>
            <a:lumOff val="0"/>
            <a:alphaOff val="0"/>
          </a:schemeClr>
        </a:solidFill>
        <a:ln w="38100" cap="flat" cmpd="sng" algn="ctr">
          <a:solidFill>
            <a:schemeClr val="lt1">
              <a:hueOff val="0"/>
              <a:satOff val="0"/>
              <a:lumOff val="0"/>
              <a:alphaOff val="0"/>
            </a:schemeClr>
          </a:solidFill>
          <a:prstDash val="solid"/>
        </a:ln>
        <a:effectLst>
          <a:outerShdw blurRad="50800" dist="38100" dir="2700000" algn="tl" rotWithShape="0">
            <a:prstClr val="black">
              <a:alpha val="40000"/>
            </a:prst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ABContact Preupdate</a:t>
          </a:r>
          <a:endParaRPr lang="en-US" sz="2700" kern="1200" dirty="0"/>
        </a:p>
      </dsp:txBody>
      <dsp:txXfrm>
        <a:off x="3642740" y="2107231"/>
        <a:ext cx="1984503" cy="1296119"/>
      </dsp:txXfrm>
    </dsp:sp>
    <dsp:sp modelId="{A032F164-2E01-46B1-A8A7-CE88A615A2C1}">
      <dsp:nvSpPr>
        <dsp:cNvPr id="0" name=""/>
        <dsp:cNvSpPr/>
      </dsp:nvSpPr>
      <dsp:spPr>
        <a:xfrm>
          <a:off x="3292643" y="3443674"/>
          <a:ext cx="1342348" cy="550707"/>
        </a:xfrm>
        <a:custGeom>
          <a:avLst/>
          <a:gdLst/>
          <a:ahLst/>
          <a:cxnLst/>
          <a:rect l="0" t="0" r="0" b="0"/>
          <a:pathLst>
            <a:path>
              <a:moveTo>
                <a:pt x="1342348" y="0"/>
              </a:moveTo>
              <a:lnTo>
                <a:pt x="1342348" y="275353"/>
              </a:lnTo>
              <a:lnTo>
                <a:pt x="0" y="275353"/>
              </a:lnTo>
              <a:lnTo>
                <a:pt x="0" y="550707"/>
              </a:lnTo>
            </a:path>
          </a:pathLst>
        </a:custGeom>
        <a:noFill/>
        <a:ln w="28575" cap="flat" cmpd="sng" algn="ctr">
          <a:solidFill>
            <a:scrgbClr r="0" g="0" b="0"/>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EAB182F3-BDF7-4F8B-806F-BDDDB9B65539}">
      <dsp:nvSpPr>
        <dsp:cNvPr id="0" name=""/>
        <dsp:cNvSpPr/>
      </dsp:nvSpPr>
      <dsp:spPr>
        <a:xfrm>
          <a:off x="2260067" y="3994381"/>
          <a:ext cx="2065151" cy="1376767"/>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50800" dist="38100" dir="2700000" algn="tl" rotWithShape="0">
            <a:prstClr val="black">
              <a:alpha val="40000"/>
            </a:prst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ABPU1000 – Subtype ABContact</a:t>
          </a:r>
          <a:endParaRPr lang="en-US" sz="2700" kern="1200" dirty="0"/>
        </a:p>
      </dsp:txBody>
      <dsp:txXfrm>
        <a:off x="2300391" y="4034705"/>
        <a:ext cx="1984503" cy="1296119"/>
      </dsp:txXfrm>
    </dsp:sp>
    <dsp:sp modelId="{3C4C93AD-AD0D-4501-B69F-2C0DFE6C0FC7}">
      <dsp:nvSpPr>
        <dsp:cNvPr id="0" name=""/>
        <dsp:cNvSpPr/>
      </dsp:nvSpPr>
      <dsp:spPr>
        <a:xfrm>
          <a:off x="4634992" y="3443674"/>
          <a:ext cx="1342348" cy="550707"/>
        </a:xfrm>
        <a:custGeom>
          <a:avLst/>
          <a:gdLst/>
          <a:ahLst/>
          <a:cxnLst/>
          <a:rect l="0" t="0" r="0" b="0"/>
          <a:pathLst>
            <a:path>
              <a:moveTo>
                <a:pt x="0" y="0"/>
              </a:moveTo>
              <a:lnTo>
                <a:pt x="0" y="275353"/>
              </a:lnTo>
              <a:lnTo>
                <a:pt x="1342348" y="275353"/>
              </a:lnTo>
              <a:lnTo>
                <a:pt x="1342348" y="550707"/>
              </a:lnTo>
            </a:path>
          </a:pathLst>
        </a:custGeom>
        <a:noFill/>
        <a:ln w="28575" cap="flat" cmpd="sng" algn="ctr">
          <a:solidFill>
            <a:scrgbClr r="0" g="0" b="0"/>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DCE08F56-F91A-4A34-98ED-A3156E7B64C9}">
      <dsp:nvSpPr>
        <dsp:cNvPr id="0" name=""/>
        <dsp:cNvSpPr/>
      </dsp:nvSpPr>
      <dsp:spPr>
        <a:xfrm>
          <a:off x="4944764" y="3994381"/>
          <a:ext cx="2065151" cy="1376767"/>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50800" dist="38100" dir="2700000" algn="tl" rotWithShape="0">
            <a:prstClr val="black">
              <a:alpha val="40000"/>
            </a:prst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ABPU2000 – Subtype ABPerson</a:t>
          </a:r>
          <a:endParaRPr lang="en-US" sz="2700" kern="1200" dirty="0"/>
        </a:p>
      </dsp:txBody>
      <dsp:txXfrm>
        <a:off x="4985088" y="4034705"/>
        <a:ext cx="1984503" cy="129611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3/2/2014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hidden="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dirty="0"/>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2001-2014. 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dirty="0"/>
          </a:p>
        </p:txBody>
      </p:sp>
    </p:spTree>
    <p:extLst>
      <p:ext uri="{BB962C8B-B14F-4D97-AF65-F5344CB8AC3E}">
        <p14:creationId xmlns:p14="http://schemas.microsoft.com/office/powerpoint/2010/main" val="26773856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pitchFamily="34" charset="0"/>
                <a:ea typeface="+mn-ea"/>
                <a:cs typeface="Arial" pitchFamily="34" charset="0"/>
              </a:rPr>
              <a:t>You can think of a rule set as a logical grouping of rules that are specific to a business function. You organize the rules in a rule set into a hierarchy that fits your business model.</a:t>
            </a:r>
            <a:r>
              <a:rPr lang="en-US" sz="1200" b="0" i="0" kern="1200" baseline="0" dirty="0" smtClean="0">
                <a:solidFill>
                  <a:schemeClr val="tx1"/>
                </a:solidFill>
                <a:effectLst/>
                <a:latin typeface="Arial" pitchFamily="34" charset="0"/>
                <a:ea typeface="+mn-ea"/>
                <a:cs typeface="Arial" pitchFamily="34" charset="0"/>
              </a:rPr>
              <a:t>  In other words, a</a:t>
            </a:r>
            <a:r>
              <a:rPr lang="en-US" sz="1200" b="0" i="0" kern="1200" dirty="0" smtClean="0">
                <a:solidFill>
                  <a:schemeClr val="tx1"/>
                </a:solidFill>
                <a:effectLst/>
                <a:latin typeface="Arial" pitchFamily="34" charset="0"/>
                <a:ea typeface="+mn-ea"/>
                <a:cs typeface="Arial" pitchFamily="34" charset="0"/>
              </a:rPr>
              <a:t> rule set combines many individual rules into a useful set to consider as a group.  One way that Guidewire</a:t>
            </a:r>
            <a:r>
              <a:rPr lang="en-US" sz="1200" b="0" i="0" kern="1200" baseline="0" dirty="0" smtClean="0">
                <a:solidFill>
                  <a:schemeClr val="tx1"/>
                </a:solidFill>
                <a:effectLst/>
                <a:latin typeface="Arial" pitchFamily="34" charset="0"/>
                <a:ea typeface="+mn-ea"/>
                <a:cs typeface="Arial" pitchFamily="34" charset="0"/>
              </a:rPr>
              <a:t> helps you define the organization of rules is with a root entity and common triggers.  </a:t>
            </a:r>
            <a:r>
              <a:rPr lang="en-US" sz="1200" b="0" i="0" kern="1200" dirty="0" smtClean="0">
                <a:solidFill>
                  <a:schemeClr val="tx1"/>
                </a:solidFill>
                <a:effectLst/>
                <a:latin typeface="Arial" pitchFamily="34" charset="0"/>
                <a:ea typeface="+mn-ea"/>
                <a:cs typeface="Arial" pitchFamily="34" charset="0"/>
              </a:rPr>
              <a:t>A rule set is a collection of rules that share the same root entity and share comm</a:t>
            </a:r>
            <a:r>
              <a:rPr lang="en-US" dirty="0" smtClean="0"/>
              <a:t>on triggers</a:t>
            </a:r>
            <a:r>
              <a:rPr lang="en-US" sz="1200" b="0" i="0" kern="1200" baseline="0" dirty="0" smtClean="0">
                <a:solidFill>
                  <a:schemeClr val="tx1"/>
                </a:solidFill>
                <a:effectLst/>
                <a:latin typeface="Arial" pitchFamily="34" charset="0"/>
                <a:ea typeface="+mn-ea"/>
                <a:cs typeface="Arial" pitchFamily="34" charset="0"/>
              </a:rPr>
              <a:t>.  You write code for new rule set categories to define the triggers associated with a rule set.  If you create rule sets for an existing rule set category (Event Messaging, Pre-update, and Validation), you do not need write trigger code.</a:t>
            </a:r>
          </a:p>
          <a:p>
            <a:endParaRPr lang="en-US" dirty="0" smtClean="0"/>
          </a:p>
          <a:p>
            <a:r>
              <a:rPr lang="en-US" dirty="0" smtClean="0"/>
              <a:t>Execution of rules always occurs at the rule set level. Unless the rules engine encounters an exit() command, all rules in the rule set are executed.</a:t>
            </a:r>
          </a:p>
          <a:p>
            <a:endParaRPr lang="en-US" dirty="0" smtClean="0"/>
          </a:p>
          <a:p>
            <a:r>
              <a:rPr lang="en-US" dirty="0" smtClean="0"/>
              <a:t>TrainingApp is built by heavily customizing an instance of ContactManager, and therefore has the same rule sets as ContactManager. These include:</a:t>
            </a:r>
          </a:p>
          <a:p>
            <a:pPr marL="171450" indent="-171450">
              <a:buFont typeface="Arial" pitchFamily="34" charset="0"/>
              <a:buChar char="•"/>
            </a:pPr>
            <a:r>
              <a:rPr lang="en-US" dirty="0" smtClean="0"/>
              <a:t>The Event Fired rule set, which is associated with MessageContext and triggers when a MessageContext object fires an integration event.</a:t>
            </a:r>
          </a:p>
          <a:p>
            <a:pPr marL="171450" indent="-171450">
              <a:buFont typeface="Arial" pitchFamily="34" charset="0"/>
              <a:buChar char="•"/>
            </a:pPr>
            <a:r>
              <a:rPr lang="en-US" dirty="0" smtClean="0"/>
              <a:t>The ABContact Validation rule set, which is associated with ABContact and triggers when an ABContact object is created or modified. ABContact Validation rules are designed to identify invalid changes to ABContacts. ABContact Pre-update rules are designed to take actions required because of changes to an ABContact.</a:t>
            </a:r>
          </a:p>
          <a:p>
            <a:pPr marL="171450" indent="-171450">
              <a:buFont typeface="Arial" pitchFamily="34" charset="0"/>
              <a:buChar char="•"/>
            </a:pPr>
            <a:r>
              <a:rPr lang="en-US" dirty="0" smtClean="0"/>
              <a:t>The Region Validation rule set, which is associated with Region and triggers when a Region object is created or modified.</a:t>
            </a:r>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dirty="0"/>
          </a:p>
        </p:txBody>
      </p:sp>
    </p:spTree>
    <p:extLst>
      <p:ext uri="{BB962C8B-B14F-4D97-AF65-F5344CB8AC3E}">
        <p14:creationId xmlns:p14="http://schemas.microsoft.com/office/powerpoint/2010/main" val="27913047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slide example, the root entity of the ABContact Preupdate rule set is an ABContact</a:t>
            </a:r>
            <a:r>
              <a:rPr lang="en-US" baseline="0" dirty="0" smtClean="0"/>
              <a:t> entity and a common trigger is already associated with the rule set category. </a:t>
            </a:r>
          </a:p>
          <a:p>
            <a:endParaRPr lang="en-US" dirty="0"/>
          </a:p>
          <a:p>
            <a:r>
              <a:rPr lang="en-US" dirty="0" smtClean="0"/>
              <a:t>You can create new rule sets. To create a new rule set, right-click the appropriate rule set category node, select New </a:t>
            </a:r>
            <a:r>
              <a:rPr lang="en-US" dirty="0" smtClean="0">
                <a:sym typeface="Wingdings"/>
              </a:rPr>
              <a:t></a:t>
            </a:r>
            <a:r>
              <a:rPr lang="en-US" dirty="0" smtClean="0"/>
              <a:t> Rule Set, and associate an entity type.</a:t>
            </a:r>
          </a:p>
          <a:p>
            <a:endParaRPr lang="en-US" dirty="0"/>
          </a:p>
          <a:p>
            <a:r>
              <a:rPr lang="en-US" dirty="0"/>
              <a:t>For custom entities, you can create new pre-update and validation rule sets that are triggered whenever an instance of that entity is created, changed, removed, or retired. If an entity has an associated child entity that is set to trigger validation, then changes to a child object trigger validation and pre-update rules for the parent object</a:t>
            </a:r>
            <a:r>
              <a:rPr lang="en-US" dirty="0" smtClean="0"/>
              <a:t>.</a:t>
            </a:r>
          </a:p>
          <a:p>
            <a:endParaRPr lang="en-US" dirty="0"/>
          </a:p>
          <a:p>
            <a:r>
              <a:rPr lang="en-US" dirty="0"/>
              <a:t>You can also create non-pre-update, non-validation rule sets. These rule sets will not be triggered automatically, however. You must also write the code necessary to trigger the rule </a:t>
            </a:r>
            <a:r>
              <a:rPr lang="en-US" dirty="0" smtClean="0"/>
              <a:t>sets. For </a:t>
            </a:r>
            <a:r>
              <a:rPr lang="en-US" dirty="0"/>
              <a:t>more information on creating new pre-update, validation, or other rule sets, consult the Rules Guide.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dirty="0"/>
          </a:p>
        </p:txBody>
      </p:sp>
    </p:spTree>
    <p:extLst>
      <p:ext uri="{BB962C8B-B14F-4D97-AF65-F5344CB8AC3E}">
        <p14:creationId xmlns:p14="http://schemas.microsoft.com/office/powerpoint/2010/main" val="27913047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a rule has child rules, but the parent rule condition is false, neither the parent action nor the child rules are executed. In the slide example, the active</a:t>
            </a:r>
            <a:r>
              <a:rPr lang="en-US" baseline="0" dirty="0" smtClean="0"/>
              <a:t> (checked check box) rules are executed in the following hierarchy:</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smtClean="0"/>
              <a:t>ABPU1000 gathers together the rules relevant for all contacts. The child rules are executed only if this condition is true.</a:t>
            </a:r>
          </a:p>
          <a:p>
            <a:pPr marL="400050" lvl="1" indent="-171450">
              <a:buFont typeface="Arial" pitchFamily="34" charset="0"/>
              <a:buChar char="•"/>
            </a:pPr>
            <a:r>
              <a:rPr lang="en-US" dirty="0" smtClean="0"/>
              <a:t>ABPU1010 creates a new history event when a contact is created.</a:t>
            </a:r>
          </a:p>
          <a:p>
            <a:pPr marL="400050" lvl="1" indent="-171450">
              <a:buFont typeface="Arial" pitchFamily="34" charset="0"/>
              <a:buChar char="•"/>
            </a:pPr>
            <a:r>
              <a:rPr lang="en-US" dirty="0" smtClean="0"/>
              <a:t>ABPU1020 executes the necessary actions when a contact's assigned user changes (such as creating a note to record the change).</a:t>
            </a:r>
          </a:p>
          <a:p>
            <a:pPr marL="400050" lvl="1" indent="-171450">
              <a:buFont typeface="Arial" pitchFamily="34" charset="0"/>
              <a:buChar char="•"/>
            </a:pPr>
            <a:r>
              <a:rPr lang="en-US" dirty="0" smtClean="0"/>
              <a:t>ABPU1030 executes the necessary actions when a flagged contact is </a:t>
            </a:r>
            <a:r>
              <a:rPr lang="en-US" dirty="0" err="1" smtClean="0"/>
              <a:t>unflagged</a:t>
            </a:r>
            <a:r>
              <a:rPr lang="en-US" dirty="0" smtClean="0"/>
              <a:t> (such as creating a note to record who </a:t>
            </a:r>
            <a:r>
              <a:rPr lang="en-US" dirty="0" err="1" smtClean="0"/>
              <a:t>unflagged</a:t>
            </a:r>
            <a:r>
              <a:rPr lang="en-US" dirty="0" smtClean="0"/>
              <a:t> the contact).</a:t>
            </a:r>
          </a:p>
          <a:p>
            <a:pPr marL="171450" indent="-171450">
              <a:buFont typeface="Arial" pitchFamily="34" charset="0"/>
              <a:buChar char="•"/>
            </a:pPr>
            <a:r>
              <a:rPr lang="en-US" dirty="0" smtClean="0"/>
              <a:t>ABPU2000 checks to see if the contact is an ABPerson. The child rules are executed only if this condition is true.</a:t>
            </a:r>
          </a:p>
          <a:p>
            <a:pPr marL="400050" lvl="1" indent="-171450">
              <a:buFont typeface="Arial" pitchFamily="34" charset="0"/>
              <a:buChar char="•"/>
            </a:pPr>
            <a:r>
              <a:rPr lang="en-US" dirty="0" smtClean="0"/>
              <a:t>ABPU2010 flags any person who does not have an email address.</a:t>
            </a:r>
          </a:p>
          <a:p>
            <a:pPr marL="400050" lvl="1" indent="-171450">
              <a:buFont typeface="Arial" pitchFamily="34" charset="0"/>
              <a:buChar char="•"/>
            </a:pPr>
            <a:r>
              <a:rPr lang="en-US" dirty="0" smtClean="0"/>
              <a:t>ABPU2020 sets a company's Primary Contact to null if the original Primary Contact no longer works for the company.</a:t>
            </a:r>
          </a:p>
          <a:p>
            <a:pPr marL="171450" indent="-171450">
              <a:buFont typeface="Arial" pitchFamily="34" charset="0"/>
              <a:buChar char="•"/>
            </a:pPr>
            <a:r>
              <a:rPr lang="en-US" dirty="0" smtClean="0"/>
              <a:t>ABPU3000 checks to see if the contact is an ABPersonVendor or </a:t>
            </a:r>
            <a:r>
              <a:rPr lang="en-US" dirty="0" err="1" smtClean="0"/>
              <a:t>ABCompanyVendor</a:t>
            </a:r>
            <a:r>
              <a:rPr lang="en-US" dirty="0" smtClean="0"/>
              <a:t>. </a:t>
            </a:r>
          </a:p>
          <a:p>
            <a:pPr marL="171450" indent="-171450">
              <a:buFont typeface="Arial" pitchFamily="34" charset="0"/>
              <a:buChar char="•"/>
            </a:pPr>
            <a:r>
              <a:rPr lang="en-US" dirty="0" smtClean="0"/>
              <a:t>ABPU3010 (not shown) sets the preferred vendor flag if the contact's score is not null.</a:t>
            </a:r>
          </a:p>
          <a:p>
            <a:endParaRPr lang="en-US" dirty="0" smtClean="0"/>
          </a:p>
          <a:p>
            <a:r>
              <a:rPr lang="en-US" dirty="0" smtClean="0"/>
              <a:t>You can create new business rules. By providing an appropriate rule condition, you can also configure whether a given rule's action is executed or not.</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dirty="0"/>
          </a:p>
        </p:txBody>
      </p:sp>
    </p:spTree>
    <p:extLst>
      <p:ext uri="{BB962C8B-B14F-4D97-AF65-F5344CB8AC3E}">
        <p14:creationId xmlns:p14="http://schemas.microsoft.com/office/powerpoint/2010/main" val="353845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dirty="0"/>
          </a:p>
        </p:txBody>
      </p:sp>
    </p:spTree>
    <p:extLst>
      <p:ext uri="{BB962C8B-B14F-4D97-AF65-F5344CB8AC3E}">
        <p14:creationId xmlns:p14="http://schemas.microsoft.com/office/powerpoint/2010/main" val="12351983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The root entity identifies the entity with which the rule set is associated. Every rule has access to the object that triggered the rule set. The object always has the same name as the root entity. For example, all ABContact preupdate rules have access to an object named "ABContact", which is the ABContact that has just been created or modified and which triggered the pre-update rule set.</a:t>
            </a:r>
          </a:p>
          <a:p>
            <a:endParaRPr lang="en-US" dirty="0" smtClean="0"/>
          </a:p>
        </p:txBody>
      </p:sp>
      <p:sp>
        <p:nvSpPr>
          <p:cNvPr id="53253"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a:solidFill>
                  <a:schemeClr val="bg1"/>
                </a:solidFill>
                <a:latin typeface="Arial" charset="0"/>
              </a:defRPr>
            </a:lvl1pPr>
            <a:lvl2pPr marL="742950" indent="-285750" defTabSz="942975" eaLnBrk="0" hangingPunct="0">
              <a:tabLst>
                <a:tab pos="5591175" algn="r"/>
              </a:tabLst>
              <a:defRPr sz="2000">
                <a:solidFill>
                  <a:schemeClr val="bg1"/>
                </a:solidFill>
                <a:latin typeface="Arial" charset="0"/>
              </a:defRPr>
            </a:lvl2pPr>
            <a:lvl3pPr marL="1143000" indent="-228600" defTabSz="942975" eaLnBrk="0" hangingPunct="0">
              <a:tabLst>
                <a:tab pos="5591175" algn="r"/>
              </a:tabLst>
              <a:defRPr sz="2000">
                <a:solidFill>
                  <a:schemeClr val="bg1"/>
                </a:solidFill>
                <a:latin typeface="Arial" charset="0"/>
              </a:defRPr>
            </a:lvl3pPr>
            <a:lvl4pPr marL="1600200" indent="-228600" defTabSz="942975" eaLnBrk="0" hangingPunct="0">
              <a:tabLst>
                <a:tab pos="5591175" algn="r"/>
              </a:tabLst>
              <a:defRPr sz="2000">
                <a:solidFill>
                  <a:schemeClr val="bg1"/>
                </a:solidFill>
                <a:latin typeface="Arial" charset="0"/>
              </a:defRPr>
            </a:lvl4pPr>
            <a:lvl5pPr marL="2057400" indent="-228600" defTabSz="942975" eaLnBrk="0" hangingPunct="0">
              <a:tabLst>
                <a:tab pos="5591175" algn="r"/>
              </a:tabLst>
              <a:defRPr sz="2000">
                <a:solidFill>
                  <a:schemeClr val="bg1"/>
                </a:solidFill>
                <a:latin typeface="Arial" charset="0"/>
              </a:defRPr>
            </a:lvl5pPr>
            <a:lvl6pPr marL="25146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6pPr>
            <a:lvl7pPr marL="29718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7pPr>
            <a:lvl8pPr marL="34290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8pPr>
            <a:lvl9pPr marL="38862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6"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dirty="0"/>
          </a:p>
        </p:txBody>
      </p:sp>
    </p:spTree>
    <p:extLst>
      <p:ext uri="{BB962C8B-B14F-4D97-AF65-F5344CB8AC3E}">
        <p14:creationId xmlns:p14="http://schemas.microsoft.com/office/powerpoint/2010/main" val="11742889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dirty="0"/>
          </a:p>
        </p:txBody>
      </p:sp>
    </p:spTree>
    <p:extLst>
      <p:ext uri="{BB962C8B-B14F-4D97-AF65-F5344CB8AC3E}">
        <p14:creationId xmlns:p14="http://schemas.microsoft.com/office/powerpoint/2010/main" val="14601163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actions object actually has multiple exit methods, though exit commands almost always need to exit the entire rule set, and therefore exit() is used almost exclusively. The available exit methods include:</a:t>
            </a:r>
          </a:p>
          <a:p>
            <a:pPr marL="171450" indent="-171450">
              <a:buFont typeface="Arial" pitchFamily="34" charset="0"/>
              <a:buChar char="•"/>
            </a:pPr>
            <a:r>
              <a:rPr lang="en-US" dirty="0" err="1" smtClean="0"/>
              <a:t>actions.exit</a:t>
            </a:r>
            <a:r>
              <a:rPr lang="en-US" dirty="0" smtClean="0"/>
              <a:t>() - Exit the entire rule set</a:t>
            </a:r>
          </a:p>
          <a:p>
            <a:pPr marL="171450" indent="-171450">
              <a:buFont typeface="Arial" pitchFamily="34" charset="0"/>
              <a:buChar char="•"/>
            </a:pPr>
            <a:r>
              <a:rPr lang="en-US" dirty="0" err="1" smtClean="0"/>
              <a:t>actions.exitAfter</a:t>
            </a:r>
            <a:r>
              <a:rPr lang="en-US" dirty="0" smtClean="0"/>
              <a:t>() - Execute this rule's child rules and then exit the rule set</a:t>
            </a:r>
          </a:p>
          <a:p>
            <a:pPr marL="171450" indent="-171450">
              <a:buFont typeface="Arial" pitchFamily="34" charset="0"/>
              <a:buChar char="•"/>
            </a:pPr>
            <a:r>
              <a:rPr lang="en-US" dirty="0" err="1" smtClean="0"/>
              <a:t>actions.exitToNextParent</a:t>
            </a:r>
            <a:r>
              <a:rPr lang="en-US" dirty="0" smtClean="0"/>
              <a:t>() - Skip to the next rule that is at the same level as this rule's parent</a:t>
            </a:r>
          </a:p>
          <a:p>
            <a:pPr marL="171450" indent="-171450">
              <a:buFont typeface="Arial" pitchFamily="34" charset="0"/>
              <a:buChar char="•"/>
            </a:pPr>
            <a:r>
              <a:rPr lang="en-US" dirty="0" err="1" smtClean="0"/>
              <a:t>actions.exitToNextRoot</a:t>
            </a:r>
            <a:r>
              <a:rPr lang="en-US" dirty="0" smtClean="0"/>
              <a:t>() - Skip to the next top-level rule</a:t>
            </a:r>
          </a:p>
          <a:p>
            <a:pPr marL="171450" indent="-171450">
              <a:buFont typeface="Arial" pitchFamily="34" charset="0"/>
              <a:buChar char="•"/>
            </a:pPr>
            <a:r>
              <a:rPr lang="en-US" dirty="0" err="1" smtClean="0"/>
              <a:t>actions.exitToNext</a:t>
            </a:r>
            <a:r>
              <a:rPr lang="en-US" dirty="0" smtClean="0"/>
              <a:t>() - Stop processing the current rule and immediately go to the next peer rule (the next rule at the same level in the hierarchy)</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dirty="0"/>
          </a:p>
        </p:txBody>
      </p:sp>
    </p:spTree>
    <p:extLst>
      <p:ext uri="{BB962C8B-B14F-4D97-AF65-F5344CB8AC3E}">
        <p14:creationId xmlns:p14="http://schemas.microsoft.com/office/powerpoint/2010/main" val="17063632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dirty="0"/>
          </a:p>
        </p:txBody>
      </p:sp>
    </p:spTree>
    <p:extLst>
      <p:ext uri="{BB962C8B-B14F-4D97-AF65-F5344CB8AC3E}">
        <p14:creationId xmlns:p14="http://schemas.microsoft.com/office/powerpoint/2010/main" val="31038849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Individual rule files have the file extension .gr.  For each rule, there is a condition and action.   The Rule Editor provides overlays to segment the condition and action. When a rule condition evaluates to true, the Guidewire application executes the rule action. </a:t>
            </a:r>
          </a:p>
          <a:p>
            <a:endParaRPr lang="en-US" dirty="0"/>
          </a:p>
          <a:p>
            <a:r>
              <a:rPr lang="en-US" dirty="0"/>
              <a:t>An inactive rule is not executed. You can activate and deactivate rules to get the rules engine to selective process and ignore rules. To deactivate a rule, disable the check box that appears to the left of the rule name. Inactive rules appear in gray. To reactivate the rule, enable the check box.  To delete or rename a rule, right-click the rule and select the appropriate command from the context menu.</a:t>
            </a:r>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a:p>
        </p:txBody>
      </p:sp>
    </p:spTree>
    <p:extLst>
      <p:ext uri="{BB962C8B-B14F-4D97-AF65-F5344CB8AC3E}">
        <p14:creationId xmlns:p14="http://schemas.microsoft.com/office/powerpoint/2010/main" val="40001703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dirty="0"/>
          </a:p>
        </p:txBody>
      </p:sp>
    </p:spTree>
    <p:extLst>
      <p:ext uri="{BB962C8B-B14F-4D97-AF65-F5344CB8AC3E}">
        <p14:creationId xmlns:p14="http://schemas.microsoft.com/office/powerpoint/2010/main" val="14497265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inactive rule is not executed. You can activate and deactivate rules to get the rules engine to selective process and ignore rules. To deactivate a rule, disable the check box that appears to the left of the rule name. Inactive rules appear in gray. To reactivate the rule, enable the check box.</a:t>
            </a:r>
          </a:p>
          <a:p>
            <a:endParaRPr lang="en-US" dirty="0" smtClean="0"/>
          </a:p>
          <a:p>
            <a:r>
              <a:rPr lang="en-US" dirty="0" smtClean="0"/>
              <a:t>To delete or rename a rule, right-click the rule and select the appropriate command from the context menu.</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Arial" pitchFamily="34" charset="0"/>
                <a:ea typeface="+mn-ea"/>
                <a:cs typeface="Arial" pitchFamily="34" charset="0"/>
              </a:rPr>
              <a:t>You can think of a rule set as a logical grouping of rules that are specific to a business function. You typically organize these rules sets into a hierarchy that fits your business model.</a:t>
            </a:r>
            <a:r>
              <a:rPr lang="en-US" sz="1200" b="0" i="0" kern="1200" baseline="0" dirty="0" smtClean="0">
                <a:solidFill>
                  <a:schemeClr val="tx1"/>
                </a:solidFill>
                <a:effectLst/>
                <a:latin typeface="Arial" pitchFamily="34" charset="0"/>
                <a:ea typeface="+mn-ea"/>
                <a:cs typeface="Arial" pitchFamily="34" charset="0"/>
              </a:rPr>
              <a:t>  </a:t>
            </a:r>
            <a:r>
              <a:rPr lang="en-US" sz="1200" b="0" i="0" kern="1200" dirty="0" smtClean="0">
                <a:solidFill>
                  <a:schemeClr val="tx1"/>
                </a:solidFill>
                <a:effectLst/>
                <a:latin typeface="Arial" pitchFamily="34" charset="0"/>
                <a:ea typeface="+mn-ea"/>
                <a:cs typeface="Arial" pitchFamily="34" charset="0"/>
              </a:rPr>
              <a:t>Guidewire strongly recommends that you implement a rule-naming scheme that is</a:t>
            </a:r>
            <a:r>
              <a:rPr lang="en-US" sz="1200" b="0" i="0" kern="1200" baseline="0" dirty="0" smtClean="0">
                <a:solidFill>
                  <a:schemeClr val="tx1"/>
                </a:solidFill>
                <a:effectLst/>
                <a:latin typeface="Arial" pitchFamily="34" charset="0"/>
                <a:ea typeface="+mn-ea"/>
                <a:cs typeface="Arial" pitchFamily="34" charset="0"/>
              </a:rPr>
              <a:t> hierarchal in nature.  A hierarchal naming convention will reflect the hierarchal structure when y</a:t>
            </a:r>
            <a:r>
              <a:rPr lang="en-US" sz="1200" b="0" i="0" kern="1200" dirty="0" smtClean="0">
                <a:solidFill>
                  <a:schemeClr val="tx1"/>
                </a:solidFill>
                <a:effectLst/>
                <a:latin typeface="Arial" pitchFamily="34" charset="0"/>
                <a:ea typeface="+mn-ea"/>
                <a:cs typeface="Arial" pitchFamily="34" charset="0"/>
              </a:rPr>
              <a:t>ou create rules and organize rules into a hierarchy</a:t>
            </a:r>
            <a:r>
              <a:rPr lang="en-US" dirty="0" smtClean="0"/>
              <a:t>.  However, the naming scheme for rules corresponds to the file structure on disk. So, if it has too many levels customers can run into problems with file names being too long on Windows.</a:t>
            </a:r>
            <a:endParaRPr lang="en-US" sz="1200" b="0" i="0" kern="1200" dirty="0" smtClean="0">
              <a:solidFill>
                <a:schemeClr val="tx1"/>
              </a:solidFill>
              <a:effectLst/>
              <a:latin typeface="Arial" pitchFamily="34" charset="0"/>
              <a:ea typeface="+mn-ea"/>
              <a:cs typeface="Arial" pitchFamily="34" charset="0"/>
            </a:endParaRP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move a rule, click and drag the rule to the desired position.</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dirty="0"/>
          </a:p>
        </p:txBody>
      </p:sp>
    </p:spTree>
    <p:extLst>
      <p:ext uri="{BB962C8B-B14F-4D97-AF65-F5344CB8AC3E}">
        <p14:creationId xmlns:p14="http://schemas.microsoft.com/office/powerpoint/2010/main" val="40769241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n</a:t>
            </a:r>
            <a:r>
              <a:rPr lang="en-US" dirty="0" smtClean="0"/>
              <a:t>ame of the argument for both the condition and action functions is </a:t>
            </a:r>
            <a:r>
              <a:rPr lang="en-US" dirty="0" err="1" smtClean="0"/>
              <a:t>aBContact</a:t>
            </a:r>
            <a:r>
              <a:rPr lang="en-US" dirty="0" smtClean="0"/>
              <a:t>.  Use a rule condition to</a:t>
            </a:r>
            <a:r>
              <a:rPr lang="en-US" baseline="0" dirty="0" smtClean="0"/>
              <a:t> i</a:t>
            </a:r>
            <a:r>
              <a:rPr lang="en-US" dirty="0" smtClean="0"/>
              <a:t>ndicate if rule action should be executed, control whether or not child rules are executed, and if the rule should always be executed, set the condition to true</a:t>
            </a:r>
            <a:r>
              <a:rPr lang="en-US" dirty="0"/>
              <a:t>. </a:t>
            </a:r>
            <a:r>
              <a:rPr lang="en-US" dirty="0" smtClean="0"/>
              <a:t>If </a:t>
            </a:r>
            <a:r>
              <a:rPr lang="en-US" dirty="0"/>
              <a:t>the rule condition is true, then the code in the rule action is executed. This can contain any type of Gosu</a:t>
            </a:r>
            <a:r>
              <a:rPr lang="en-US" dirty="0" smtClean="0"/>
              <a:t>. For rules without child rules, the rule condition is intended to improve the readability of the code. </a:t>
            </a:r>
          </a:p>
          <a:p>
            <a:endParaRPr lang="en-US" dirty="0" smtClean="0"/>
          </a:p>
          <a:p>
            <a:r>
              <a:rPr lang="en-US" dirty="0" smtClean="0"/>
              <a:t>You could ignore the condition and put all of the code in the actions.</a:t>
            </a:r>
          </a:p>
          <a:p>
            <a:r>
              <a:rPr lang="en-US" dirty="0" smtClean="0"/>
              <a:t>Condition:	</a:t>
            </a:r>
            <a:r>
              <a:rPr lang="en-US" dirty="0" err="1" smtClean="0"/>
              <a:t>ABContact.score</a:t>
            </a:r>
            <a:r>
              <a:rPr lang="en-US" dirty="0" smtClean="0"/>
              <a:t> != null</a:t>
            </a:r>
          </a:p>
          <a:p>
            <a:r>
              <a:rPr lang="en-US" dirty="0" smtClean="0"/>
              <a:t>Action:	</a:t>
            </a:r>
            <a:r>
              <a:rPr lang="en-US" dirty="0" err="1" smtClean="0"/>
              <a:t>ABContact.preferred</a:t>
            </a:r>
            <a:r>
              <a:rPr lang="en-US" dirty="0" smtClean="0"/>
              <a:t> = (</a:t>
            </a:r>
            <a:r>
              <a:rPr lang="en-US" dirty="0" err="1" smtClean="0"/>
              <a:t>ABContact.score</a:t>
            </a:r>
            <a:r>
              <a:rPr lang="en-US" dirty="0" smtClean="0"/>
              <a:t> &gt;= 90)</a:t>
            </a:r>
          </a:p>
          <a:p>
            <a:r>
              <a:rPr lang="en-US" dirty="0" smtClean="0"/>
              <a:t>...could be written as...</a:t>
            </a:r>
          </a:p>
          <a:p>
            <a:r>
              <a:rPr lang="en-US" dirty="0" smtClean="0"/>
              <a:t>Condition:	true</a:t>
            </a:r>
          </a:p>
          <a:p>
            <a:r>
              <a:rPr lang="en-US" dirty="0" smtClean="0"/>
              <a:t>Action:	if </a:t>
            </a:r>
            <a:r>
              <a:rPr lang="en-US" dirty="0" err="1" smtClean="0"/>
              <a:t>ABContact.score</a:t>
            </a:r>
            <a:r>
              <a:rPr lang="en-US" dirty="0" smtClean="0"/>
              <a:t> != null {</a:t>
            </a:r>
          </a:p>
          <a:p>
            <a:r>
              <a:rPr lang="en-US" dirty="0" smtClean="0"/>
              <a:t>		</a:t>
            </a:r>
            <a:r>
              <a:rPr lang="en-US" dirty="0" err="1" smtClean="0"/>
              <a:t>ABContact.preferred</a:t>
            </a:r>
            <a:r>
              <a:rPr lang="en-US" dirty="0" smtClean="0"/>
              <a:t> = (</a:t>
            </a:r>
            <a:r>
              <a:rPr lang="en-US" dirty="0" err="1" smtClean="0"/>
              <a:t>ABContact.score</a:t>
            </a:r>
            <a:r>
              <a:rPr lang="en-US" dirty="0" smtClean="0"/>
              <a:t> &gt;= 90)</a:t>
            </a:r>
          </a:p>
          <a:p>
            <a:r>
              <a:rPr lang="en-US" dirty="0" smtClean="0"/>
              <a:t>	}</a:t>
            </a:r>
          </a:p>
          <a:p>
            <a:endParaRPr lang="en-US" dirty="0" smtClean="0"/>
          </a:p>
          <a:p>
            <a:r>
              <a:rPr lang="en-US" dirty="0" smtClean="0"/>
              <a:t>Putting the entire condition in the action is not recommended as it makes the purpose of the rule less apparent. Tha</a:t>
            </a:r>
            <a:r>
              <a:rPr lang="en-US" baseline="0" dirty="0" smtClean="0"/>
              <a:t>t said, you will often see conditions in the rule action so as to specific the control of flow.</a:t>
            </a:r>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dirty="0"/>
          </a:p>
        </p:txBody>
      </p:sp>
    </p:spTree>
    <p:extLst>
      <p:ext uri="{BB962C8B-B14F-4D97-AF65-F5344CB8AC3E}">
        <p14:creationId xmlns:p14="http://schemas.microsoft.com/office/powerpoint/2010/main" val="19615456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Arial" pitchFamily="34" charset="0"/>
                <a:ea typeface="+mn-ea"/>
                <a:cs typeface="Arial" pitchFamily="34" charset="0"/>
              </a:rPr>
              <a:t>Guidewire strongly recommends that you implement a rule-naming scheme that is</a:t>
            </a:r>
            <a:r>
              <a:rPr lang="en-US" sz="1200" b="0" i="0" kern="1200" baseline="0" dirty="0" smtClean="0">
                <a:solidFill>
                  <a:schemeClr val="tx1"/>
                </a:solidFill>
                <a:effectLst/>
                <a:latin typeface="Arial" pitchFamily="34" charset="0"/>
                <a:ea typeface="+mn-ea"/>
                <a:cs typeface="Arial" pitchFamily="34" charset="0"/>
              </a:rPr>
              <a:t> hierarchal in nature.  A hierarchal naming convention will reflect the hierarchal structure when y</a:t>
            </a:r>
            <a:r>
              <a:rPr lang="en-US" sz="1200" b="0" i="0" kern="1200" dirty="0" smtClean="0">
                <a:solidFill>
                  <a:schemeClr val="tx1"/>
                </a:solidFill>
                <a:effectLst/>
                <a:latin typeface="Arial" pitchFamily="34" charset="0"/>
                <a:ea typeface="+mn-ea"/>
                <a:cs typeface="Arial" pitchFamily="34" charset="0"/>
              </a:rPr>
              <a:t>ou create rules and organize rules into a hierarchy</a:t>
            </a:r>
            <a:r>
              <a:rPr lang="en-US" dirty="0" smtClean="0"/>
              <a:t>.  However, the naming scheme for rules corresponds to the file structure on disk. So, if it has too many levels customers can run into problems with file names being too long on Windows.</a:t>
            </a:r>
            <a:endParaRPr lang="en-US" sz="1200" b="0" i="0" kern="1200" dirty="0" smtClean="0">
              <a:solidFill>
                <a:schemeClr val="tx1"/>
              </a:solidFill>
              <a:effectLst/>
              <a:latin typeface="Arial" pitchFamily="34" charset="0"/>
              <a:ea typeface="+mn-ea"/>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Arial" pitchFamily="34" charset="0"/>
                <a:ea typeface="+mn-ea"/>
                <a:cs typeface="Arial" pitchFamily="34" charset="0"/>
              </a:rPr>
              <a:t>In</a:t>
            </a:r>
            <a:r>
              <a:rPr lang="en-US" sz="1200" b="0" i="0" kern="1200" baseline="0" dirty="0" smtClean="0">
                <a:solidFill>
                  <a:schemeClr val="tx1"/>
                </a:solidFill>
                <a:effectLst/>
                <a:latin typeface="Arial" pitchFamily="34" charset="0"/>
                <a:ea typeface="+mn-ea"/>
                <a:cs typeface="Arial" pitchFamily="34" charset="0"/>
              </a:rPr>
              <a:t> a rule set, a Guidewire application evaluates the individual rules recursively in the hierarchy, unless an exit action is encountered. The process starts </a:t>
            </a:r>
            <a:r>
              <a:rPr lang="en-US" sz="1200" b="0" i="0" kern="1200" dirty="0" smtClean="0">
                <a:solidFill>
                  <a:schemeClr val="tx1"/>
                </a:solidFill>
                <a:effectLst/>
                <a:latin typeface="Arial" pitchFamily="34" charset="0"/>
                <a:ea typeface="+mn-ea"/>
                <a:cs typeface="Arial" pitchFamily="34" charset="0"/>
              </a:rPr>
              <a:t>with the first direct child of the root</a:t>
            </a:r>
            <a:r>
              <a:rPr lang="en-US" sz="1200" b="0" i="0" kern="1200" baseline="0" dirty="0" smtClean="0">
                <a:solidFill>
                  <a:schemeClr val="tx1"/>
                </a:solidFill>
                <a:effectLst/>
                <a:latin typeface="Arial" pitchFamily="34" charset="0"/>
                <a:ea typeface="+mn-ea"/>
                <a:cs typeface="Arial" pitchFamily="34" charset="0"/>
              </a:rPr>
              <a:t> and then evaluates all children and siblings. All rules in a rule set are processed unless an explicit "exit" is encountered.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dirty="0"/>
          </a:p>
        </p:txBody>
      </p:sp>
    </p:spTree>
    <p:extLst>
      <p:ext uri="{BB962C8B-B14F-4D97-AF65-F5344CB8AC3E}">
        <p14:creationId xmlns:p14="http://schemas.microsoft.com/office/powerpoint/2010/main" val="40643523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dirty="0"/>
          </a:p>
        </p:txBody>
      </p:sp>
    </p:spTree>
    <p:extLst>
      <p:ext uri="{BB962C8B-B14F-4D97-AF65-F5344CB8AC3E}">
        <p14:creationId xmlns:p14="http://schemas.microsoft.com/office/powerpoint/2010/main" val="27366402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You can</a:t>
            </a:r>
            <a:r>
              <a:rPr lang="en-US" baseline="0" dirty="0" smtClean="0"/>
              <a:t> deploy modified rules when the s</a:t>
            </a:r>
            <a:r>
              <a:rPr lang="en-US" dirty="0" smtClean="0"/>
              <a:t>erver is running in run or debug server process.</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When you activate a deactivated</a:t>
            </a:r>
            <a:r>
              <a:rPr lang="en-US" baseline="0" dirty="0" smtClean="0"/>
              <a:t> rule in a rule set or deactivate an activated rule in a rule set, you have modified the rule set (.grs) class.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your modified</a:t>
            </a:r>
            <a:r>
              <a:rPr lang="en-US" baseline="0" dirty="0" smtClean="0"/>
              <a:t> rule (.gr) contains a new displaykey, then will also need to reload PCF files using ALT+SHIFT+L, the Guidewire API and/or internal server tools.  </a:t>
            </a:r>
          </a:p>
        </p:txBody>
      </p:sp>
      <p:sp>
        <p:nvSpPr>
          <p:cNvPr id="4" name="Slide Number Placeholder 3"/>
          <p:cNvSpPr>
            <a:spLocks noGrp="1"/>
          </p:cNvSpPr>
          <p:nvPr>
            <p:ph type="sldNum" sz="quarter" idx="10"/>
          </p:nvPr>
        </p:nvSpPr>
        <p:spPr/>
        <p:txBody>
          <a:bodyPr/>
          <a:lstStyle/>
          <a:p>
            <a:fld id="{BC59C1E8-2E88-4BF4-A80C-B8AE78323CDF}" type="slidenum">
              <a:rPr lang="en-US" smtClean="0"/>
              <a:pPr/>
              <a:t>24</a:t>
            </a:fld>
            <a:endParaRPr lang="en-US" dirty="0"/>
          </a:p>
        </p:txBody>
      </p:sp>
    </p:spTree>
    <p:extLst>
      <p:ext uri="{BB962C8B-B14F-4D97-AF65-F5344CB8AC3E}">
        <p14:creationId xmlns:p14="http://schemas.microsoft.com/office/powerpoint/2010/main" val="27366402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25</a:t>
            </a:fld>
            <a:endParaRPr lang="en-US" dirty="0"/>
          </a:p>
        </p:txBody>
      </p:sp>
    </p:spTree>
    <p:extLst>
      <p:ext uri="{BB962C8B-B14F-4D97-AF65-F5344CB8AC3E}">
        <p14:creationId xmlns:p14="http://schemas.microsoft.com/office/powerpoint/2010/main" val="8921293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26</a:t>
            </a:fld>
            <a:endParaRPr lang="en-US" dirty="0"/>
          </a:p>
        </p:txBody>
      </p:sp>
    </p:spTree>
    <p:extLst>
      <p:ext uri="{BB962C8B-B14F-4D97-AF65-F5344CB8AC3E}">
        <p14:creationId xmlns:p14="http://schemas.microsoft.com/office/powerpoint/2010/main" val="34540312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Because you can step through lines, you normally need only one breakpoint for each section of code you want to investigate. </a:t>
            </a:r>
          </a:p>
        </p:txBody>
      </p:sp>
      <p:sp>
        <p:nvSpPr>
          <p:cNvPr id="4" name="Slide Number Placeholder 3"/>
          <p:cNvSpPr>
            <a:spLocks noGrp="1"/>
          </p:cNvSpPr>
          <p:nvPr>
            <p:ph type="sldNum" sz="quarter" idx="10"/>
          </p:nvPr>
        </p:nvSpPr>
        <p:spPr/>
        <p:txBody>
          <a:bodyPr/>
          <a:lstStyle/>
          <a:p>
            <a:fld id="{BC59C1E8-2E88-4BF4-A80C-B8AE78323CDF}" type="slidenum">
              <a:rPr lang="en-US" smtClean="0"/>
              <a:pPr/>
              <a:t>27</a:t>
            </a:fld>
            <a:endParaRPr lang="en-US" dirty="0"/>
          </a:p>
        </p:txBody>
      </p:sp>
    </p:spTree>
    <p:extLst>
      <p:ext uri="{BB962C8B-B14F-4D97-AF65-F5344CB8AC3E}">
        <p14:creationId xmlns:p14="http://schemas.microsoft.com/office/powerpoint/2010/main" val="33453316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set a breakpoint by clicking in gutter for the given</a:t>
            </a:r>
            <a:r>
              <a:rPr lang="en-US" baseline="0" dirty="0" smtClean="0"/>
              <a:t> line in the editor. You can also select the line and then select Main menu</a:t>
            </a:r>
            <a:r>
              <a:rPr lang="en-US" dirty="0" smtClean="0"/>
              <a:t> </a:t>
            </a:r>
            <a:r>
              <a:rPr lang="en-US" dirty="0" smtClean="0">
                <a:sym typeface="Wingdings" pitchFamily="2" charset="2"/>
              </a:rPr>
              <a:t> </a:t>
            </a:r>
            <a:r>
              <a:rPr lang="en-US" baseline="0" dirty="0" smtClean="0"/>
              <a:t>Run</a:t>
            </a:r>
            <a:r>
              <a:rPr lang="en-US" dirty="0" smtClean="0"/>
              <a:t> </a:t>
            </a:r>
            <a:r>
              <a:rPr lang="en-US" dirty="0" smtClean="0">
                <a:sym typeface="Wingdings" pitchFamily="2" charset="2"/>
              </a:rPr>
              <a:t> </a:t>
            </a:r>
            <a:r>
              <a:rPr lang="en-US" baseline="0" dirty="0" smtClean="0"/>
              <a:t>Toggle Line Breakpoint or use the CTRL+F8 keystroke.</a:t>
            </a: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28</a:t>
            </a:fld>
            <a:endParaRPr lang="en-US" dirty="0"/>
          </a:p>
        </p:txBody>
      </p:sp>
    </p:spTree>
    <p:extLst>
      <p:ext uri="{BB962C8B-B14F-4D97-AF65-F5344CB8AC3E}">
        <p14:creationId xmlns:p14="http://schemas.microsoft.com/office/powerpoint/2010/main" val="33453316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addition to Ctrl-Shift-F8, right-clicking on the breakpoint also displays a menu with choices to Edit, Disable, Remove, or View Breakpoints. This screen shows the Edit breakpoint options. </a:t>
            </a:r>
          </a:p>
          <a:p>
            <a:endParaRPr lang="en-US" dirty="0" smtClean="0"/>
          </a:p>
          <a:p>
            <a:r>
              <a:rPr lang="en-US" dirty="0" smtClean="0"/>
              <a:t>The Breakpoint options dialog allows you to review all breakpoints.  In the Toolbar, you can add a breakpoint, remove a breakpoint, display breakpoints under their respective packages rather than under their types,  display breakpoints under their respective classes, and display breakpoints under their respective files. There are various Breakpoint options to set.  You can enable a suspend policy for a breakpoint. For example, for a Thread policy the thread where the breakpoint is hit is suspended. You can also specify a condition in either Gosu or Java. You can also specify actions, such as logging the evaluated expression.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29</a:t>
            </a:fld>
            <a:endParaRPr lang="en-US" dirty="0"/>
          </a:p>
        </p:txBody>
      </p:sp>
    </p:spTree>
    <p:extLst>
      <p:ext uri="{BB962C8B-B14F-4D97-AF65-F5344CB8AC3E}">
        <p14:creationId xmlns:p14="http://schemas.microsoft.com/office/powerpoint/2010/main" val="3583285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dirty="0"/>
          </a:p>
        </p:txBody>
      </p:sp>
    </p:spTree>
    <p:extLst>
      <p:ext uri="{BB962C8B-B14F-4D97-AF65-F5344CB8AC3E}">
        <p14:creationId xmlns:p14="http://schemas.microsoft.com/office/powerpoint/2010/main" val="38286241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debug the server, select </a:t>
            </a:r>
            <a:r>
              <a:rPr lang="en-US" dirty="0" smtClean="0"/>
              <a:t>Main menu </a:t>
            </a:r>
            <a:r>
              <a:rPr lang="en-US" dirty="0" smtClean="0">
                <a:sym typeface="Wingdings"/>
              </a:rPr>
              <a:t></a:t>
            </a:r>
            <a:r>
              <a:rPr lang="en-US" dirty="0" smtClean="0"/>
              <a:t> Run </a:t>
            </a:r>
            <a:r>
              <a:rPr lang="en-US" dirty="0" smtClean="0">
                <a:sym typeface="Wingdings"/>
              </a:rPr>
              <a:t></a:t>
            </a:r>
            <a:r>
              <a:rPr lang="en-US" dirty="0" smtClean="0"/>
              <a:t> Debug 'Server'</a:t>
            </a:r>
            <a:r>
              <a:rPr lang="en-US" baseline="0" dirty="0" smtClean="0"/>
              <a:t> or Main menu </a:t>
            </a:r>
            <a:r>
              <a:rPr lang="en-US" dirty="0" smtClean="0">
                <a:sym typeface="Wingdings"/>
              </a:rPr>
              <a:t></a:t>
            </a:r>
            <a:r>
              <a:rPr lang="en-US" dirty="0" smtClean="0"/>
              <a:t> Run </a:t>
            </a:r>
            <a:r>
              <a:rPr lang="en-US" dirty="0" smtClean="0">
                <a:sym typeface="Wingdings"/>
              </a:rPr>
              <a:t></a:t>
            </a:r>
            <a:r>
              <a:rPr lang="en-US" dirty="0" smtClean="0"/>
              <a:t> Debug… </a:t>
            </a:r>
            <a:r>
              <a:rPr lang="en-US" dirty="0" smtClean="0">
                <a:sym typeface="Wingdings"/>
              </a:rPr>
              <a:t> </a:t>
            </a:r>
            <a:r>
              <a:rPr lang="en-US" dirty="0" smtClean="0"/>
              <a:t>Server.  In the Debug tools window, confirm</a:t>
            </a:r>
            <a:r>
              <a:rPr lang="en-US" baseline="0" dirty="0" smtClean="0"/>
              <a:t> that the application is running and is ready (***** </a:t>
            </a:r>
            <a:r>
              <a:rPr lang="en-US" baseline="0" dirty="0" err="1" smtClean="0"/>
              <a:t>AppName</a:t>
            </a:r>
            <a:r>
              <a:rPr lang="en-US" baseline="0" dirty="0" smtClean="0"/>
              <a:t> ready *****).  </a:t>
            </a:r>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30</a:t>
            </a:fld>
            <a:endParaRPr lang="en-US" dirty="0"/>
          </a:p>
        </p:txBody>
      </p:sp>
    </p:spTree>
    <p:extLst>
      <p:ext uri="{BB962C8B-B14F-4D97-AF65-F5344CB8AC3E}">
        <p14:creationId xmlns:p14="http://schemas.microsoft.com/office/powerpoint/2010/main" val="34540312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debugger enables you to execute your application step by step, examine program information related to variables, watches, or threads, and change your program without leaving Guidewire Studio. Gosu</a:t>
            </a:r>
            <a:r>
              <a:rPr lang="en-US" baseline="0" dirty="0" smtClean="0"/>
              <a:t> Scratchpad</a:t>
            </a: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31</a:t>
            </a:fld>
            <a:endParaRPr lang="en-US" dirty="0"/>
          </a:p>
        </p:txBody>
      </p:sp>
    </p:spTree>
    <p:extLst>
      <p:ext uri="{BB962C8B-B14F-4D97-AF65-F5344CB8AC3E}">
        <p14:creationId xmlns:p14="http://schemas.microsoft.com/office/powerpoint/2010/main" val="42398536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hit</a:t>
            </a:r>
            <a:r>
              <a:rPr lang="en-US" baseline="0" dirty="0" smtClean="0"/>
              <a:t> breakpoints, you must run the application in a debug 'server' process.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Because you can step through lines, you normally need only one breakpoint for each section of code you want to investigate. There is no advantage to having breakpoints on multiple consecutive lines because the first breakpoint suspends normal execution and normal execution does not resume until you request it to.</a:t>
            </a:r>
          </a:p>
          <a:p>
            <a:endParaRPr lang="en-US" dirty="0" smtClean="0"/>
          </a:p>
          <a:p>
            <a:r>
              <a:rPr lang="en-US" dirty="0" smtClean="0"/>
              <a:t>The Frame tab lists the object passed to the code (for business rules, this is the root entity). Variable values at the breakpoint are visible in the Variables window. Frames shows the sequence of actions executed until the breakpoint.</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32</a:t>
            </a:fld>
            <a:endParaRPr lang="en-US" dirty="0"/>
          </a:p>
        </p:txBody>
      </p:sp>
    </p:spTree>
    <p:extLst>
      <p:ext uri="{BB962C8B-B14F-4D97-AF65-F5344CB8AC3E}">
        <p14:creationId xmlns:p14="http://schemas.microsoft.com/office/powerpoint/2010/main" val="2153649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a:solidFill>
                  <a:schemeClr val="bg1"/>
                </a:solidFill>
                <a:latin typeface="Arial" charset="0"/>
              </a:defRPr>
            </a:lvl1pPr>
            <a:lvl2pPr marL="742950" indent="-285750" defTabSz="931863" eaLnBrk="0" hangingPunct="0">
              <a:tabLst>
                <a:tab pos="2743200" algn="ctr"/>
              </a:tabLst>
              <a:defRPr sz="2000">
                <a:solidFill>
                  <a:schemeClr val="bg1"/>
                </a:solidFill>
                <a:latin typeface="Arial" charset="0"/>
              </a:defRPr>
            </a:lvl2pPr>
            <a:lvl3pPr marL="1143000" indent="-228600" defTabSz="931863" eaLnBrk="0" hangingPunct="0">
              <a:tabLst>
                <a:tab pos="2743200" algn="ctr"/>
              </a:tabLst>
              <a:defRPr sz="2000">
                <a:solidFill>
                  <a:schemeClr val="bg1"/>
                </a:solidFill>
                <a:latin typeface="Arial" charset="0"/>
              </a:defRPr>
            </a:lvl3pPr>
            <a:lvl4pPr marL="1600200" indent="-228600" defTabSz="931863" eaLnBrk="0" hangingPunct="0">
              <a:tabLst>
                <a:tab pos="2743200" algn="ctr"/>
              </a:tabLst>
              <a:defRPr sz="2000">
                <a:solidFill>
                  <a:schemeClr val="bg1"/>
                </a:solidFill>
                <a:latin typeface="Arial" charset="0"/>
              </a:defRPr>
            </a:lvl4pPr>
            <a:lvl5pPr marL="2057400" indent="-228600" defTabSz="931863" eaLnBrk="0" hangingPunct="0">
              <a:tabLst>
                <a:tab pos="2743200" algn="ctr"/>
              </a:tabLst>
              <a:defRPr sz="2000">
                <a:solidFill>
                  <a:schemeClr val="bg1"/>
                </a:solidFill>
                <a:latin typeface="Arial" charset="0"/>
              </a:defRPr>
            </a:lvl5pPr>
            <a:lvl6pPr marL="25146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6pPr>
            <a:lvl7pPr marL="29718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7pPr>
            <a:lvl8pPr marL="34290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8pPr>
            <a:lvl9pPr marL="38862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9pPr>
          </a:lstStyle>
          <a:p>
            <a:pPr eaLnBrk="1" hangingPunct="1"/>
            <a:r>
              <a:rPr lang="en-US" altLang="en-US" sz="1200" smtClean="0">
                <a:solidFill>
                  <a:schemeClr val="tx1"/>
                </a:solidFill>
              </a:rPr>
              <a:t>	Business Rules - </a:t>
            </a:r>
            <a:fld id="{42E785F2-78D1-4C0F-97F3-6D66E6153733}" type="slidenum">
              <a:rPr lang="en-US" altLang="en-US" sz="1200" smtClean="0">
                <a:solidFill>
                  <a:schemeClr val="tx1"/>
                </a:solidFill>
              </a:rPr>
              <a:pPr eaLnBrk="1" hangingPunct="1"/>
              <a:t>33</a:t>
            </a:fld>
            <a:endParaRPr lang="en-US" altLang="en-US" sz="1200" smtClean="0">
              <a:solidFill>
                <a:schemeClr val="tx1"/>
              </a:solidFill>
            </a:endParaRPr>
          </a:p>
        </p:txBody>
      </p:sp>
      <p:sp>
        <p:nvSpPr>
          <p:cNvPr id="6963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a:solidFill>
                  <a:schemeClr val="bg1"/>
                </a:solidFill>
                <a:latin typeface="Arial" charset="0"/>
              </a:defRPr>
            </a:lvl1pPr>
            <a:lvl2pPr marL="742950" indent="-285750" defTabSz="942975" eaLnBrk="0" hangingPunct="0">
              <a:tabLst>
                <a:tab pos="5591175" algn="r"/>
              </a:tabLst>
              <a:defRPr sz="2000">
                <a:solidFill>
                  <a:schemeClr val="bg1"/>
                </a:solidFill>
                <a:latin typeface="Arial" charset="0"/>
              </a:defRPr>
            </a:lvl2pPr>
            <a:lvl3pPr marL="1143000" indent="-228600" defTabSz="942975" eaLnBrk="0" hangingPunct="0">
              <a:tabLst>
                <a:tab pos="5591175" algn="r"/>
              </a:tabLst>
              <a:defRPr sz="2000">
                <a:solidFill>
                  <a:schemeClr val="bg1"/>
                </a:solidFill>
                <a:latin typeface="Arial" charset="0"/>
              </a:defRPr>
            </a:lvl3pPr>
            <a:lvl4pPr marL="1600200" indent="-228600" defTabSz="942975" eaLnBrk="0" hangingPunct="0">
              <a:tabLst>
                <a:tab pos="5591175" algn="r"/>
              </a:tabLst>
              <a:defRPr sz="2000">
                <a:solidFill>
                  <a:schemeClr val="bg1"/>
                </a:solidFill>
                <a:latin typeface="Arial" charset="0"/>
              </a:defRPr>
            </a:lvl4pPr>
            <a:lvl5pPr marL="2057400" indent="-228600" defTabSz="942975" eaLnBrk="0" hangingPunct="0">
              <a:tabLst>
                <a:tab pos="5591175" algn="r"/>
              </a:tabLst>
              <a:defRPr sz="2000">
                <a:solidFill>
                  <a:schemeClr val="bg1"/>
                </a:solidFill>
                <a:latin typeface="Arial" charset="0"/>
              </a:defRPr>
            </a:lvl5pPr>
            <a:lvl6pPr marL="25146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6pPr>
            <a:lvl7pPr marL="29718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7pPr>
            <a:lvl8pPr marL="34290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8pPr>
            <a:lvl9pPr marL="38862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69636" name="Rectangle 2"/>
          <p:cNvSpPr>
            <a:spLocks noGrp="1" noRot="1" noChangeAspect="1" noChangeArrowheads="1" noTextEdit="1"/>
          </p:cNvSpPr>
          <p:nvPr>
            <p:ph type="sldImg"/>
          </p:nvPr>
        </p:nvSpPr>
        <p:spPr>
          <a:ln/>
        </p:spPr>
      </p:sp>
      <p:sp>
        <p:nvSpPr>
          <p:cNvPr id="696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Once the debugger pauses execution, you can step through the code in one of several ways. The most basic,</a:t>
            </a:r>
            <a:r>
              <a:rPr lang="en-US" baseline="0" dirty="0" smtClean="0"/>
              <a:t> stepping through code one line at a time, is achieved using Step Over (F8). </a:t>
            </a:r>
          </a:p>
          <a:p>
            <a:pPr eaLnBrk="1" hangingPunct="1"/>
            <a:endParaRPr lang="en-US" baseline="0" dirty="0" smtClean="0"/>
          </a:p>
          <a:p>
            <a:pPr eaLnBrk="1" hangingPunct="1"/>
            <a:r>
              <a:rPr lang="en-US" baseline="0" dirty="0" smtClean="0"/>
              <a:t>When debugging rule in Guidewire Applications (8.0.0), there known issues for stepping into code for breakpoints in a condition.  Contact Guidewire support for more details.</a:t>
            </a:r>
            <a:endParaRPr lang="en-US" dirty="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When the</a:t>
            </a:r>
            <a:r>
              <a:rPr lang="en-US" baseline="0" dirty="0" smtClean="0"/>
              <a:t> Debug 'Server' process hits a breakpoint in Gosu code, the debugger suspends the normal execution of code </a:t>
            </a:r>
            <a:r>
              <a:rPr lang="en-US" dirty="0" smtClean="0"/>
              <a:t>until you resume it. When you resume the debugger,</a:t>
            </a:r>
            <a:r>
              <a:rPr lang="en-US" baseline="0" dirty="0" smtClean="0"/>
              <a:t> code executes as normal until the debugger hits another breakpoint.</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34</a:t>
            </a:fld>
            <a:endParaRPr lang="en-US" dirty="0"/>
          </a:p>
        </p:txBody>
      </p:sp>
    </p:spTree>
    <p:extLst>
      <p:ext uri="{BB962C8B-B14F-4D97-AF65-F5344CB8AC3E}">
        <p14:creationId xmlns:p14="http://schemas.microsoft.com/office/powerpoint/2010/main" val="15589665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Frames pane enables you to gain access to the list of threads of your application, export to a text file, and customize the thread presentation. </a:t>
            </a:r>
          </a:p>
          <a:p>
            <a:endParaRPr lang="en-US" dirty="0" smtClean="0"/>
          </a:p>
          <a:p>
            <a:r>
              <a:rPr lang="en-US" dirty="0" smtClean="0"/>
              <a:t>For each thread, you can view the stack frame, examine frames, navigate between frames, and automatically jump to the source code of a frame in the editor. </a:t>
            </a:r>
          </a:p>
          <a:p>
            <a:endParaRPr lang="en-US" dirty="0" smtClean="0"/>
          </a:p>
          <a:p>
            <a:r>
              <a:rPr lang="en-US" dirty="0" smtClean="0"/>
              <a:t>A thread can be chosen via a thread selector drop-down list on top of the pane. The status and type of a thread is indicated by the special icon and textual note next to the thread's name.</a:t>
            </a:r>
          </a:p>
          <a:p>
            <a:endParaRPr lang="en-US" dirty="0" smtClean="0"/>
          </a:p>
          <a:p>
            <a:r>
              <a:rPr lang="en-US" dirty="0" smtClean="0"/>
              <a:t>To examine the values stored in a frame, use the Variables pane of the Debug tool window.</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35</a:t>
            </a:fld>
            <a:endParaRPr lang="en-US" dirty="0"/>
          </a:p>
        </p:txBody>
      </p:sp>
    </p:spTree>
    <p:extLst>
      <p:ext uri="{BB962C8B-B14F-4D97-AF65-F5344CB8AC3E}">
        <p14:creationId xmlns:p14="http://schemas.microsoft.com/office/powerpoint/2010/main" val="36957137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a stack frame is selected in the Frames pane, the Variables pane displays all the data within its scope (method parameters, local and instance variables). </a:t>
            </a:r>
            <a:r>
              <a:rPr lang="en-US" sz="1200" b="0" i="0" kern="1200" dirty="0" smtClean="0">
                <a:solidFill>
                  <a:schemeClr val="tx1"/>
                </a:solidFill>
                <a:effectLst/>
                <a:latin typeface="Arial" pitchFamily="34" charset="0"/>
                <a:ea typeface="+mn-ea"/>
                <a:cs typeface="Arial" pitchFamily="34" charset="0"/>
              </a:rPr>
              <a:t>In the variables pane you can set labels for the objects, inspect objects, evaluate expressions, add variables to watches and more. You can examine s</a:t>
            </a:r>
            <a:r>
              <a:rPr lang="en-US" dirty="0" smtClean="0"/>
              <a:t>tatic variables, fields, arrays, primitive types, and objects.</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36</a:t>
            </a:fld>
            <a:endParaRPr lang="en-US" dirty="0"/>
          </a:p>
        </p:txBody>
      </p:sp>
    </p:spTree>
    <p:extLst>
      <p:ext uri="{BB962C8B-B14F-4D97-AF65-F5344CB8AC3E}">
        <p14:creationId xmlns:p14="http://schemas.microsoft.com/office/powerpoint/2010/main" val="36957137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sz="1200" b="0" i="0" kern="1200" dirty="0" smtClean="0">
                <a:solidFill>
                  <a:schemeClr val="tx1"/>
                </a:solidFill>
                <a:effectLst/>
                <a:latin typeface="Arial" pitchFamily="34" charset="0"/>
                <a:ea typeface="+mn-ea"/>
                <a:cs typeface="Arial" pitchFamily="34" charset="0"/>
              </a:rPr>
              <a:t>In the Watches pane you can evaluate any number of variables or expressions in the context of the current stack frame. The values are updated with each step through the application, and become visible every time the application is suspended. </a:t>
            </a:r>
            <a:r>
              <a:rPr lang="en-US" dirty="0" smtClean="0"/>
              <a:t>Th</a:t>
            </a:r>
            <a:r>
              <a:rPr lang="en-US" baseline="0" dirty="0" smtClean="0"/>
              <a:t>e easiest way to populate the Watches pane is to run the code to a desired point, then drag the object or property to the Watches pane.</a:t>
            </a: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37</a:t>
            </a:fld>
            <a:endParaRPr lang="en-US" dirty="0"/>
          </a:p>
        </p:txBody>
      </p:sp>
    </p:spTree>
    <p:extLst>
      <p:ext uri="{BB962C8B-B14F-4D97-AF65-F5344CB8AC3E}">
        <p14:creationId xmlns:p14="http://schemas.microsoft.com/office/powerpoint/2010/main" val="369571378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38</a:t>
            </a:fld>
            <a:endParaRPr lang="en-US" dirty="0"/>
          </a:p>
        </p:txBody>
      </p:sp>
    </p:spTree>
    <p:extLst>
      <p:ext uri="{BB962C8B-B14F-4D97-AF65-F5344CB8AC3E}">
        <p14:creationId xmlns:p14="http://schemas.microsoft.com/office/powerpoint/2010/main" val="307434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727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a:solidFill>
                  <a:schemeClr val="bg1"/>
                </a:solidFill>
                <a:latin typeface="Arial" charset="0"/>
              </a:defRPr>
            </a:lvl1pPr>
            <a:lvl2pPr marL="742950" indent="-285750" defTabSz="931863" eaLnBrk="0" hangingPunct="0">
              <a:tabLst>
                <a:tab pos="2743200" algn="ctr"/>
              </a:tabLst>
              <a:defRPr sz="2000">
                <a:solidFill>
                  <a:schemeClr val="bg1"/>
                </a:solidFill>
                <a:latin typeface="Arial" charset="0"/>
              </a:defRPr>
            </a:lvl2pPr>
            <a:lvl3pPr marL="1143000" indent="-228600" defTabSz="931863" eaLnBrk="0" hangingPunct="0">
              <a:tabLst>
                <a:tab pos="2743200" algn="ctr"/>
              </a:tabLst>
              <a:defRPr sz="2000">
                <a:solidFill>
                  <a:schemeClr val="bg1"/>
                </a:solidFill>
                <a:latin typeface="Arial" charset="0"/>
              </a:defRPr>
            </a:lvl3pPr>
            <a:lvl4pPr marL="1600200" indent="-228600" defTabSz="931863" eaLnBrk="0" hangingPunct="0">
              <a:tabLst>
                <a:tab pos="2743200" algn="ctr"/>
              </a:tabLst>
              <a:defRPr sz="2000">
                <a:solidFill>
                  <a:schemeClr val="bg1"/>
                </a:solidFill>
                <a:latin typeface="Arial" charset="0"/>
              </a:defRPr>
            </a:lvl4pPr>
            <a:lvl5pPr marL="2057400" indent="-228600" defTabSz="931863" eaLnBrk="0" hangingPunct="0">
              <a:tabLst>
                <a:tab pos="2743200" algn="ctr"/>
              </a:tabLst>
              <a:defRPr sz="2000">
                <a:solidFill>
                  <a:schemeClr val="bg1"/>
                </a:solidFill>
                <a:latin typeface="Arial" charset="0"/>
              </a:defRPr>
            </a:lvl5pPr>
            <a:lvl6pPr marL="25146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6pPr>
            <a:lvl7pPr marL="29718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7pPr>
            <a:lvl8pPr marL="34290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8pPr>
            <a:lvl9pPr marL="3886200" indent="-228600" defTabSz="931863" eaLnBrk="0" fontAlgn="base" hangingPunct="0">
              <a:spcBef>
                <a:spcPct val="50000"/>
              </a:spcBef>
              <a:spcAft>
                <a:spcPct val="30000"/>
              </a:spcAft>
              <a:buClr>
                <a:schemeClr val="tx1"/>
              </a:buClr>
              <a:tabLst>
                <a:tab pos="2743200" algn="ctr"/>
              </a:tabLst>
              <a:defRPr sz="2000">
                <a:solidFill>
                  <a:schemeClr val="bg1"/>
                </a:solidFill>
                <a:latin typeface="Arial" charset="0"/>
              </a:defRPr>
            </a:lvl9pPr>
          </a:lstStyle>
          <a:p>
            <a:pPr eaLnBrk="1" hangingPunct="1"/>
            <a:r>
              <a:rPr lang="en-US" altLang="en-US" sz="1200" smtClean="0">
                <a:solidFill>
                  <a:schemeClr val="tx1"/>
                </a:solidFill>
              </a:rPr>
              <a:t>	Business Rules - </a:t>
            </a:r>
            <a:fld id="{0E3B680E-E561-4B2D-9E17-41A5DCE95AD2}" type="slidenum">
              <a:rPr lang="en-US" altLang="en-US" sz="1200" smtClean="0">
                <a:solidFill>
                  <a:schemeClr val="tx1"/>
                </a:solidFill>
              </a:rPr>
              <a:pPr eaLnBrk="1" hangingPunct="1"/>
              <a:t>39</a:t>
            </a:fld>
            <a:endParaRPr lang="en-US" altLang="en-US" sz="1200" smtClean="0">
              <a:solidFill>
                <a:schemeClr val="tx1"/>
              </a:solidFill>
            </a:endParaRPr>
          </a:p>
        </p:txBody>
      </p:sp>
      <p:sp>
        <p:nvSpPr>
          <p:cNvPr id="72709"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a:solidFill>
                  <a:schemeClr val="bg1"/>
                </a:solidFill>
                <a:latin typeface="Arial" charset="0"/>
              </a:defRPr>
            </a:lvl1pPr>
            <a:lvl2pPr marL="742950" indent="-285750" defTabSz="942975" eaLnBrk="0" hangingPunct="0">
              <a:tabLst>
                <a:tab pos="5591175" algn="r"/>
              </a:tabLst>
              <a:defRPr sz="2000">
                <a:solidFill>
                  <a:schemeClr val="bg1"/>
                </a:solidFill>
                <a:latin typeface="Arial" charset="0"/>
              </a:defRPr>
            </a:lvl2pPr>
            <a:lvl3pPr marL="1143000" indent="-228600" defTabSz="942975" eaLnBrk="0" hangingPunct="0">
              <a:tabLst>
                <a:tab pos="5591175" algn="r"/>
              </a:tabLst>
              <a:defRPr sz="2000">
                <a:solidFill>
                  <a:schemeClr val="bg1"/>
                </a:solidFill>
                <a:latin typeface="Arial" charset="0"/>
              </a:defRPr>
            </a:lvl3pPr>
            <a:lvl4pPr marL="1600200" indent="-228600" defTabSz="942975" eaLnBrk="0" hangingPunct="0">
              <a:tabLst>
                <a:tab pos="5591175" algn="r"/>
              </a:tabLst>
              <a:defRPr sz="2000">
                <a:solidFill>
                  <a:schemeClr val="bg1"/>
                </a:solidFill>
                <a:latin typeface="Arial" charset="0"/>
              </a:defRPr>
            </a:lvl4pPr>
            <a:lvl5pPr marL="2057400" indent="-228600" defTabSz="942975" eaLnBrk="0" hangingPunct="0">
              <a:tabLst>
                <a:tab pos="5591175" algn="r"/>
              </a:tabLst>
              <a:defRPr sz="2000">
                <a:solidFill>
                  <a:schemeClr val="bg1"/>
                </a:solidFill>
                <a:latin typeface="Arial" charset="0"/>
              </a:defRPr>
            </a:lvl5pPr>
            <a:lvl6pPr marL="25146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6pPr>
            <a:lvl7pPr marL="29718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7pPr>
            <a:lvl8pPr marL="34290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8pPr>
            <a:lvl9pPr marL="3886200" indent="-228600" defTabSz="942975" eaLnBrk="0" fontAlgn="base" hangingPunct="0">
              <a:spcBef>
                <a:spcPct val="50000"/>
              </a:spcBef>
              <a:spcAft>
                <a:spcPct val="30000"/>
              </a:spcAft>
              <a:buClr>
                <a:schemeClr val="tx1"/>
              </a:buClr>
              <a:tabLst>
                <a:tab pos="5591175" algn="r"/>
              </a:tabLst>
              <a:defRPr sz="20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rule is a single decision in the following form of testing a condition and then taking an action: if {some conditions} then {take some action}. A business rule is Gosu code that accomplishes some task for given entity, and executes when specific event occurs to instance of that entity</a:t>
            </a:r>
          </a:p>
          <a:p>
            <a:endParaRPr lang="en-US" dirty="0"/>
          </a:p>
          <a:p>
            <a:r>
              <a:rPr lang="en-US" dirty="0" smtClean="0"/>
              <a:t>A </a:t>
            </a:r>
            <a:r>
              <a:rPr lang="en-US" dirty="0"/>
              <a:t>rule set combines many individual rules into a useful set to consider as a group</a:t>
            </a:r>
            <a:r>
              <a:rPr lang="en-US" dirty="0" smtClean="0"/>
              <a:t>.</a:t>
            </a:r>
          </a:p>
          <a:p>
            <a:endParaRPr lang="en-US" dirty="0"/>
          </a:p>
          <a:p>
            <a:r>
              <a:rPr lang="en-US" dirty="0" smtClean="0"/>
              <a:t>A rule set category organizes rule sets.</a:t>
            </a:r>
            <a:endParaRPr lang="en-US" dirty="0"/>
          </a:p>
          <a:p>
            <a:endParaRPr lang="en-US" dirty="0"/>
          </a:p>
          <a:p>
            <a:r>
              <a:rPr lang="en-US" dirty="0" smtClean="0"/>
              <a:t>In TrainingApp, Preupdate is a rule set category that organizes various rule sets. The </a:t>
            </a:r>
            <a:r>
              <a:rPr lang="en-US" dirty="0" err="1" smtClean="0"/>
              <a:t>ABContactPreupdate</a:t>
            </a:r>
            <a:r>
              <a:rPr lang="en-US" dirty="0" smtClean="0"/>
              <a:t> rule set organizes various rules for the ABContact entity.  When an update occurs to an ABContact</a:t>
            </a:r>
            <a:r>
              <a:rPr lang="en-US" dirty="0"/>
              <a:t>, </a:t>
            </a:r>
            <a:r>
              <a:rPr lang="en-US" dirty="0" smtClean="0"/>
              <a:t>a Guidewire application executes these rules, such </a:t>
            </a:r>
            <a:r>
              <a:rPr lang="en-US" dirty="0"/>
              <a:t>as:</a:t>
            </a:r>
          </a:p>
          <a:p>
            <a:pPr marL="171450" indent="-171450">
              <a:buFont typeface="Arial" pitchFamily="34" charset="0"/>
              <a:buChar char="•"/>
            </a:pPr>
            <a:r>
              <a:rPr lang="en-US" dirty="0"/>
              <a:t>Creating history entry to record change of assigned user</a:t>
            </a:r>
          </a:p>
          <a:p>
            <a:pPr marL="171450" indent="-171450">
              <a:buFont typeface="Arial" pitchFamily="34" charset="0"/>
              <a:buChar char="•"/>
            </a:pPr>
            <a:r>
              <a:rPr lang="en-US" dirty="0"/>
              <a:t>Setting a company's Primary Contact to null if the original Primary Contact no longer works for the company</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dirty="0"/>
          </a:p>
        </p:txBody>
      </p:sp>
    </p:spTree>
    <p:extLst>
      <p:ext uri="{BB962C8B-B14F-4D97-AF65-F5344CB8AC3E}">
        <p14:creationId xmlns:p14="http://schemas.microsoft.com/office/powerpoint/2010/main" val="428199925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40</a:t>
            </a:fld>
            <a:endParaRPr lang="en-US" dirty="0"/>
          </a:p>
        </p:txBody>
      </p:sp>
    </p:spTree>
    <p:extLst>
      <p:ext uri="{BB962C8B-B14F-4D97-AF65-F5344CB8AC3E}">
        <p14:creationId xmlns:p14="http://schemas.microsoft.com/office/powerpoint/2010/main" val="15551739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Answers</a:t>
            </a:r>
          </a:p>
          <a:p>
            <a:r>
              <a:rPr lang="en-US" dirty="0" smtClean="0"/>
              <a:t>1) Every rule set is tied to an entity, known as the root entity. This determines which class of objects the rule set is tied to. It also determines the object available to the rules in the rule set when the rule set is triggered.</a:t>
            </a:r>
          </a:p>
          <a:p>
            <a:r>
              <a:rPr lang="en-US" dirty="0" smtClean="0"/>
              <a:t>2) A rule set is triggered when a given event occurs to any instance of the root entity. The actual event varies from rule set to rule set.</a:t>
            </a:r>
          </a:p>
          <a:p>
            <a:r>
              <a:rPr lang="en-US" dirty="0" smtClean="0"/>
              <a:t>3) The rule action is executed and the child rules (if any) are executed.</a:t>
            </a:r>
          </a:p>
          <a:p>
            <a:r>
              <a:rPr lang="en-US" dirty="0" smtClean="0"/>
              <a:t>4)</a:t>
            </a:r>
            <a:r>
              <a:rPr lang="en-US" baseline="0" dirty="0" smtClean="0"/>
              <a:t> </a:t>
            </a:r>
            <a:r>
              <a:rPr lang="en-US" dirty="0" smtClean="0"/>
              <a:t> In an "execute all" rule set, all rules are executed. For example, validation rule sets are execute all. All validation conditions are checked, regardless of how many are true. In an "exit after first action" rule set, you do not typically execute all rules. When the first true condition is found, the action associated with that condition is taken and the rule set is exited. For example, assignment rule sets are exit after first action. Once an assignment is made, the rule set exits so that later code doesn't reassign the object.</a:t>
            </a:r>
          </a:p>
          <a:p>
            <a:r>
              <a:rPr lang="en-US" dirty="0" smtClean="0"/>
              <a:t>5) The rule is not executed by the rules engine, which is useful in development for turning rules "on" and "off".</a:t>
            </a:r>
          </a:p>
          <a:p>
            <a:r>
              <a:rPr lang="en-US" dirty="0" smtClean="0"/>
              <a:t>6) Restart the server.</a:t>
            </a:r>
          </a:p>
          <a:p>
            <a:r>
              <a:rPr lang="en-US" dirty="0" smtClean="0"/>
              <a:t>7) Reload</a:t>
            </a:r>
            <a:r>
              <a:rPr lang="en-US" baseline="0" dirty="0" smtClean="0"/>
              <a:t> changed classes or Compile the rule set.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8) </a:t>
            </a:r>
            <a:r>
              <a:rPr lang="en-US" dirty="0" smtClean="0"/>
              <a:t>Reload</a:t>
            </a:r>
            <a:r>
              <a:rPr lang="en-US" baseline="0" dirty="0" smtClean="0"/>
              <a:t> changed classes or Compile the rule set.</a:t>
            </a:r>
          </a:p>
          <a:p>
            <a:r>
              <a:rPr lang="en-US" dirty="0" smtClean="0"/>
              <a:t> </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41</a:t>
            </a:fld>
            <a:endParaRPr lang="en-US" dirty="0"/>
          </a:p>
        </p:txBody>
      </p:sp>
    </p:spTree>
    <p:extLst>
      <p:ext uri="{BB962C8B-B14F-4D97-AF65-F5344CB8AC3E}">
        <p14:creationId xmlns:p14="http://schemas.microsoft.com/office/powerpoint/2010/main" val="52118871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42</a:t>
            </a:fld>
            <a:endParaRPr lang="en-US" dirty="0"/>
          </a:p>
        </p:txBody>
      </p:sp>
    </p:spTree>
    <p:extLst>
      <p:ext uri="{BB962C8B-B14F-4D97-AF65-F5344CB8AC3E}">
        <p14:creationId xmlns:p14="http://schemas.microsoft.com/office/powerpoint/2010/main" val="18714412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dirty="0"/>
          </a:p>
        </p:txBody>
      </p:sp>
    </p:spTree>
    <p:extLst>
      <p:ext uri="{BB962C8B-B14F-4D97-AF65-F5344CB8AC3E}">
        <p14:creationId xmlns:p14="http://schemas.microsoft.com/office/powerpoint/2010/main" val="33579802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Setting a rule condition to "true" means that the action will always performed whenever the rule is evaluated.</a:t>
            </a:r>
          </a:p>
          <a:p>
            <a:endParaRPr lang="en-US" dirty="0" smtClean="0"/>
          </a:p>
          <a:p>
            <a:r>
              <a:rPr lang="en-US" dirty="0" smtClean="0"/>
              <a:t>Notice that there is no "if" in the condition. This is assumed. The only valid condition is a boolean expression.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dirty="0"/>
          </a:p>
        </p:txBody>
      </p:sp>
    </p:spTree>
    <p:extLst>
      <p:ext uri="{BB962C8B-B14F-4D97-AF65-F5344CB8AC3E}">
        <p14:creationId xmlns:p14="http://schemas.microsoft.com/office/powerpoint/2010/main" val="32002454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Guidewire</a:t>
            </a:r>
            <a:r>
              <a:rPr lang="en-US" baseline="0" dirty="0" smtClean="0"/>
              <a:t> applications organize rules into a hierarchy.  Rule set categories are at the top of hierarchy. For a given rule set category there are one or more rule sets.  For each rule set there is one or more rules.  In the slide example, Preupdate is the rule set category.  The child rule set is ABContact Preupdate.  ABPU1000 and ABPU2000 are child rules of ABContact Preupdate.  The example is specific to TrainingApp.</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dirty="0"/>
          </a:p>
        </p:txBody>
      </p:sp>
    </p:spTree>
    <p:extLst>
      <p:ext uri="{BB962C8B-B14F-4D97-AF65-F5344CB8AC3E}">
        <p14:creationId xmlns:p14="http://schemas.microsoft.com/office/powerpoint/2010/main" val="13669198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create new rule set categories. This is recommended only in the uncommon situation of an implementation that needs a new type of rule set category that is completely unlike any existing rule set category, however. To create a new rule set category, right-click the Rule Sets node and select New &gt; Rule Set Category. You can also create a rule set category as a child node of an existing rule set category if there is a need to subgroup rule sets.</a:t>
            </a:r>
          </a:p>
          <a:p>
            <a:endParaRPr lang="en-US" dirty="0" smtClean="0"/>
          </a:p>
          <a:p>
            <a:r>
              <a:rPr lang="en-US" dirty="0" smtClean="0"/>
              <a:t>Guidewire applications</a:t>
            </a:r>
            <a:r>
              <a:rPr lang="en-US" baseline="0" dirty="0" smtClean="0"/>
              <a:t> contain the triggers for </a:t>
            </a:r>
            <a:r>
              <a:rPr lang="en-US" dirty="0" smtClean="0"/>
              <a:t>event messaging, preupdate, and validation</a:t>
            </a:r>
            <a:r>
              <a:rPr lang="en-US" baseline="0" dirty="0" smtClean="0"/>
              <a:t>.  These triggers are associated with their respective rule set categories</a:t>
            </a:r>
            <a:r>
              <a:rPr lang="en-US" dirty="0" smtClean="0"/>
              <a:t>. This is true of all Guidewire applications and not just TrainingApp. If you create a new rule set category, you must also write the code necessary to trigger the rule sets in the rule set category. For more information, consult the Rules Guide in documentation.</a:t>
            </a:r>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dirty="0"/>
          </a:p>
        </p:txBody>
      </p:sp>
    </p:spTree>
    <p:extLst>
      <p:ext uri="{BB962C8B-B14F-4D97-AF65-F5344CB8AC3E}">
        <p14:creationId xmlns:p14="http://schemas.microsoft.com/office/powerpoint/2010/main" val="25818158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base configuration</a:t>
            </a:r>
            <a:r>
              <a:rPr lang="en-US" baseline="0" dirty="0" smtClean="0"/>
              <a:t> for a Guidewire application,</a:t>
            </a:r>
            <a:r>
              <a:rPr lang="en-US" dirty="0" smtClean="0"/>
              <a:t> there is the Event Fired rule set in the Event Message rule</a:t>
            </a:r>
            <a:r>
              <a:rPr lang="en-US" baseline="0" dirty="0" smtClean="0"/>
              <a:t> set</a:t>
            </a:r>
            <a:r>
              <a:rPr lang="en-US" dirty="0" smtClean="0"/>
              <a:t> category. The rules in this rule set</a:t>
            </a:r>
            <a:r>
              <a:rPr lang="en-US" baseline="0" dirty="0" smtClean="0"/>
              <a:t> p</a:t>
            </a:r>
            <a:r>
              <a:rPr lang="en-US" dirty="0" smtClean="0"/>
              <a:t>erform event processing</a:t>
            </a:r>
            <a:r>
              <a:rPr lang="en-US" baseline="0" dirty="0" smtClean="0"/>
              <a:t> and g</a:t>
            </a:r>
            <a:r>
              <a:rPr lang="en-US" dirty="0" smtClean="0"/>
              <a:t>enerate messages about events that have occurred.  An</a:t>
            </a:r>
            <a:r>
              <a:rPr lang="en-US" baseline="0" dirty="0" smtClean="0"/>
              <a:t> entity for associated with an event messaging rule must declare an EventAware</a:t>
            </a:r>
            <a:r>
              <a:rPr lang="en-US" dirty="0" smtClean="0"/>
              <a:t> attribute. In addition, an</a:t>
            </a:r>
            <a:r>
              <a:rPr lang="en-US" baseline="0" dirty="0" smtClean="0"/>
              <a:t> active </a:t>
            </a:r>
            <a:r>
              <a:rPr lang="en-US" dirty="0" smtClean="0"/>
              <a:t>message destination</a:t>
            </a:r>
            <a:r>
              <a:rPr lang="en-US" baseline="0" dirty="0" smtClean="0"/>
              <a:t> must subscribe to the entity event. </a:t>
            </a:r>
            <a:r>
              <a:rPr lang="en-US" dirty="0" smtClean="0"/>
              <a:t>Guidewire applications call the Event Fired rules if an entity involved in a bundle commit triggers an event for which a message destination has subscribed.</a:t>
            </a:r>
          </a:p>
          <a:p>
            <a:endParaRPr lang="en-US" sz="1200" b="0" i="0" kern="1200" dirty="0" smtClean="0">
              <a:solidFill>
                <a:schemeClr val="tx1"/>
              </a:solidFill>
              <a:effectLst/>
              <a:latin typeface="Arial" pitchFamily="34" charset="0"/>
              <a:ea typeface="+mn-ea"/>
              <a:cs typeface="Arial" pitchFamily="34" charset="0"/>
            </a:endParaRPr>
          </a:p>
          <a:p>
            <a:r>
              <a:rPr lang="en-US" sz="1200" b="0" i="0" kern="1200" dirty="0" smtClean="0">
                <a:solidFill>
                  <a:schemeClr val="tx1"/>
                </a:solidFill>
                <a:effectLst/>
                <a:latin typeface="Arial" pitchFamily="34" charset="0"/>
                <a:ea typeface="+mn-ea"/>
                <a:cs typeface="Arial" pitchFamily="34" charset="0"/>
              </a:rPr>
              <a:t>Use the Preupdate rule sets to perform domain logic or validation that must be performed before the entity in question is committed. Only a change to an entity marked as validatable in its definition can trigger a preupdate rule. </a:t>
            </a:r>
          </a:p>
          <a:p>
            <a:endParaRPr lang="en-US" sz="1200" b="0" i="0" kern="1200" dirty="0" smtClean="0">
              <a:solidFill>
                <a:schemeClr val="tx1"/>
              </a:solidFill>
              <a:effectLst/>
              <a:latin typeface="Arial" pitchFamily="34" charset="0"/>
              <a:ea typeface="+mn-ea"/>
              <a:cs typeface="Arial" pitchFamily="34" charset="0"/>
            </a:endParaRPr>
          </a:p>
          <a:p>
            <a:r>
              <a:rPr lang="en-US" sz="1200" b="0" i="0" kern="1200" dirty="0" smtClean="0">
                <a:solidFill>
                  <a:schemeClr val="tx1"/>
                </a:solidFill>
                <a:effectLst/>
                <a:latin typeface="Arial" pitchFamily="34" charset="0"/>
                <a:ea typeface="+mn-ea"/>
                <a:cs typeface="Arial" pitchFamily="34" charset="0"/>
              </a:rPr>
              <a:t>For an entity to trigger the validation rules, it must implement the Validatable delegate. This is true for an entity in the base configuration or for a custom entity that you create. </a:t>
            </a:r>
            <a:r>
              <a:rPr lang="en-US" dirty="0" smtClean="0"/>
              <a:t>Guidewire applications</a:t>
            </a:r>
            <a:r>
              <a:rPr lang="en-US" baseline="0" dirty="0" smtClean="0"/>
              <a:t> </a:t>
            </a:r>
            <a:r>
              <a:rPr lang="en-US" dirty="0" smtClean="0"/>
              <a:t>runs the validation and preupdate rules:</a:t>
            </a:r>
          </a:p>
          <a:p>
            <a:r>
              <a:rPr lang="en-US" dirty="0" smtClean="0"/>
              <a:t>a) when an instance of a validatable entity is created, modified, or retired</a:t>
            </a:r>
          </a:p>
          <a:p>
            <a:r>
              <a:rPr lang="en-US" dirty="0" smtClean="0"/>
              <a:t>b) when  a subentity of a validatable entity is created, modified, or retired and the validatable entity is connected to the subentity through a </a:t>
            </a:r>
            <a:r>
              <a:rPr lang="en-US" dirty="0" err="1" smtClean="0"/>
              <a:t>triggersValidation</a:t>
            </a:r>
            <a:r>
              <a:rPr lang="en-US" dirty="0" smtClean="0"/>
              <a:t>="true" attribute</a:t>
            </a:r>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dirty="0"/>
          </a:p>
        </p:txBody>
      </p:sp>
    </p:spTree>
    <p:extLst>
      <p:ext uri="{BB962C8B-B14F-4D97-AF65-F5344CB8AC3E}">
        <p14:creationId xmlns:p14="http://schemas.microsoft.com/office/powerpoint/2010/main" val="39195906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2001-2014.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aseline="0" dirty="0" smtClean="0">
                <a:solidFill>
                  <a:schemeClr val="accent1"/>
                </a:solidFill>
              </a:rPr>
              <a:t> </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2">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6" name="txt Notice Fixed"/>
          <p:cNvSpPr/>
          <p:nvPr userDrawn="1"/>
        </p:nvSpPr>
        <p:spPr>
          <a:xfrm>
            <a:off x="521208" y="914400"/>
            <a:ext cx="8289417" cy="541020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600" b="1" dirty="0" smtClean="0">
                <a:solidFill>
                  <a:schemeClr val="bg1"/>
                </a:solidFill>
              </a:rPr>
              <a:t>Copyright © 2001-2014 Guidewire Software, Inc. All rights reserved.</a:t>
            </a:r>
            <a:br>
              <a:rPr lang="en-US" sz="1600" b="1" dirty="0" smtClean="0">
                <a:solidFill>
                  <a:schemeClr val="bg1"/>
                </a:solidFill>
              </a:rPr>
            </a:br>
            <a:endParaRPr lang="en-US" sz="1600" b="1" dirty="0" smtClean="0">
              <a:solidFill>
                <a:schemeClr val="bg1"/>
              </a:solidFill>
            </a:endParaRPr>
          </a:p>
          <a:p>
            <a:pPr marL="0" indent="0">
              <a:buFont typeface="Wingdings 3" pitchFamily="18" charset="2"/>
              <a:buNone/>
            </a:pPr>
            <a:r>
              <a:rPr lang="en-US" sz="140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400" b="0" dirty="0" err="1" smtClean="0">
                <a:solidFill>
                  <a:schemeClr val="bg1"/>
                </a:solidFill>
              </a:rPr>
              <a:t>DataHub</a:t>
            </a:r>
            <a:r>
              <a:rPr lang="en-US" sz="1400" b="0" dirty="0" smtClean="0">
                <a:solidFill>
                  <a:schemeClr val="bg1"/>
                </a:solidFill>
              </a:rPr>
              <a:t>, Guidewire </a:t>
            </a:r>
            <a:r>
              <a:rPr lang="en-US" sz="1400" b="0" dirty="0" err="1" smtClean="0">
                <a:solidFill>
                  <a:schemeClr val="bg1"/>
                </a:solidFill>
              </a:rPr>
              <a:t>InfoCenter</a:t>
            </a:r>
            <a:r>
              <a:rPr lang="en-US" sz="1400" b="0" dirty="0" smtClean="0">
                <a:solidFill>
                  <a:schemeClr val="bg1"/>
                </a:solidFill>
              </a:rPr>
              <a:t>,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All other trademarks are the property of their respective owners.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1" dirty="0" smtClean="0">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400" b="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Guidewire products are protected by one or more United States patents.</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2001-2014. 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emf"/><Relationship Id="rId7" Type="http://schemas.openxmlformats.org/officeDocument/2006/relationships/image" Target="../media/image11.emf"/><Relationship Id="rId2" Type="http://schemas.openxmlformats.org/officeDocument/2006/relationships/notesSlide" Target="../notesSlides/notesSlide10.xml"/><Relationship Id="rId1" Type="http://schemas.openxmlformats.org/officeDocument/2006/relationships/slideLayout" Target="../slideLayouts/slideLayout22.xml"/><Relationship Id="rId6" Type="http://schemas.openxmlformats.org/officeDocument/2006/relationships/image" Target="../media/image10.emf"/><Relationship Id="rId5" Type="http://schemas.openxmlformats.org/officeDocument/2006/relationships/image" Target="../media/image5.emf"/><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8.xml"/><Relationship Id="rId5" Type="http://schemas.openxmlformats.org/officeDocument/2006/relationships/image" Target="../media/image11.emf"/><Relationship Id="rId4" Type="http://schemas.openxmlformats.org/officeDocument/2006/relationships/image" Target="../media/image5.emf"/></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2.xml"/><Relationship Id="rId4" Type="http://schemas.openxmlformats.org/officeDocument/2006/relationships/image" Target="../media/image7.e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6.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9.emf"/></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3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3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1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3.xml"/><Relationship Id="rId1" Type="http://schemas.openxmlformats.org/officeDocument/2006/relationships/slideLayout" Target="../slideLayouts/slideLayout5.xml"/><Relationship Id="rId4" Type="http://schemas.openxmlformats.org/officeDocument/2006/relationships/image" Target="../media/image9.emf"/></Relationships>
</file>

<file path=ppt/slides/_rels/slide2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openxmlformats.org/officeDocument/2006/relationships/image" Target="../media/image9.e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1.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16.xml"/><Relationship Id="rId5" Type="http://schemas.openxmlformats.org/officeDocument/2006/relationships/image" Target="../media/image29.png"/><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image" Target="../media/image32.png"/></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1.xml"/><Relationship Id="rId1" Type="http://schemas.openxmlformats.org/officeDocument/2006/relationships/slideLayout" Target="../slideLayouts/slideLayout16.xml"/><Relationship Id="rId4" Type="http://schemas.openxmlformats.org/officeDocument/2006/relationships/image" Target="../media/image35.png"/></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34.xml"/><Relationship Id="rId1" Type="http://schemas.openxmlformats.org/officeDocument/2006/relationships/slideLayout" Target="../slideLayouts/slideLayout8.xml"/><Relationship Id="rId6" Type="http://schemas.openxmlformats.org/officeDocument/2006/relationships/image" Target="../media/image41.png"/><Relationship Id="rId5" Type="http://schemas.openxmlformats.org/officeDocument/2006/relationships/image" Target="../media/image40.emf"/><Relationship Id="rId4" Type="http://schemas.openxmlformats.org/officeDocument/2006/relationships/image" Target="../media/image7.emf"/></Relationships>
</file>

<file path=ppt/slides/_rels/slide3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5.xml"/><Relationship Id="rId1" Type="http://schemas.openxmlformats.org/officeDocument/2006/relationships/slideLayout" Target="../slideLayouts/slideLayout22.xml"/><Relationship Id="rId4" Type="http://schemas.openxmlformats.org/officeDocument/2006/relationships/image" Target="../media/image43.png"/></Relationships>
</file>

<file path=ppt/slides/_rels/slide3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6.xml"/><Relationship Id="rId1" Type="http://schemas.openxmlformats.org/officeDocument/2006/relationships/slideLayout" Target="../slideLayouts/slideLayout22.xml"/><Relationship Id="rId4" Type="http://schemas.openxmlformats.org/officeDocument/2006/relationships/image" Target="../media/image45.png"/></Relationships>
</file>

<file path=ppt/slides/_rels/slide3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8.xml"/><Relationship Id="rId1" Type="http://schemas.openxmlformats.org/officeDocument/2006/relationships/slideLayout" Target="../slideLayouts/slideLayout8.xml"/><Relationship Id="rId4" Type="http://schemas.openxmlformats.org/officeDocument/2006/relationships/image" Target="../media/image47.png"/></Relationships>
</file>

<file path=ppt/slides/_rels/slide3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9.xml"/><Relationship Id="rId1" Type="http://schemas.openxmlformats.org/officeDocument/2006/relationships/slideLayout" Target="../slideLayouts/slideLayout10.xml"/><Relationship Id="rId4" Type="http://schemas.openxmlformats.org/officeDocument/2006/relationships/image" Target="../media/image49.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2.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6.emf"/></Relationships>
</file>

<file path=ppt/slides/_rels/slide7.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9.emf"/><Relationship Id="rId4" Type="http://schemas.openxmlformats.org/officeDocument/2006/relationships/diagramLayout" Target="../diagrams/layout1.xml"/><Relationship Id="rId9" Type="http://schemas.openxmlformats.org/officeDocument/2006/relationships/image" Target="../media/image8.emf"/></Relationships>
</file>

<file path=ppt/slides/_rels/slide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8.xml"/><Relationship Id="rId1" Type="http://schemas.openxmlformats.org/officeDocument/2006/relationships/slideLayout" Target="../slideLayouts/slideLayout2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February 24, 2014</a:t>
            </a:r>
            <a:endParaRPr lang="en-US" dirty="0"/>
          </a:p>
        </p:txBody>
      </p:sp>
      <p:sp>
        <p:nvSpPr>
          <p:cNvPr id="3" name="Title 2"/>
          <p:cNvSpPr>
            <a:spLocks noGrp="1"/>
          </p:cNvSpPr>
          <p:nvPr>
            <p:ph type="ctrTitle"/>
          </p:nvPr>
        </p:nvSpPr>
        <p:spPr/>
        <p:txBody>
          <a:bodyPr/>
          <a:lstStyle/>
          <a:p>
            <a:r>
              <a:rPr lang="en-US" dirty="0" smtClean="0"/>
              <a:t>Business Rules</a:t>
            </a:r>
            <a:endParaRPr lang="en-US" dirty="0"/>
          </a:p>
        </p:txBody>
      </p:sp>
    </p:spTree>
    <p:extLst>
      <p:ext uri="{BB962C8B-B14F-4D97-AF65-F5344CB8AC3E}">
        <p14:creationId xmlns:p14="http://schemas.microsoft.com/office/powerpoint/2010/main" val="3540183417"/>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Hierarchy: rule sets (1)</a:t>
            </a:r>
            <a:endParaRPr lang="en-US" dirty="0"/>
          </a:p>
        </p:txBody>
      </p:sp>
      <p:sp>
        <p:nvSpPr>
          <p:cNvPr id="4" name="Content Placeholder 3"/>
          <p:cNvSpPr>
            <a:spLocks noGrp="1"/>
          </p:cNvSpPr>
          <p:nvPr>
            <p:ph sz="half" idx="2"/>
          </p:nvPr>
        </p:nvSpPr>
        <p:spPr/>
        <p:txBody>
          <a:bodyPr/>
          <a:lstStyle/>
          <a:p>
            <a:r>
              <a:rPr lang="en-US" dirty="0"/>
              <a:t>A </a:t>
            </a:r>
            <a:r>
              <a:rPr lang="en-US" b="1" dirty="0"/>
              <a:t>rule set </a:t>
            </a:r>
            <a:r>
              <a:rPr lang="en-US" dirty="0"/>
              <a:t>is a </a:t>
            </a:r>
            <a:r>
              <a:rPr lang="en-US" dirty="0" smtClean="0"/>
              <a:t>type of Gosu class that represents a collection </a:t>
            </a:r>
            <a:r>
              <a:rPr lang="en-US" dirty="0"/>
              <a:t>of rules that are attached to the same entity and share </a:t>
            </a:r>
            <a:r>
              <a:rPr lang="en-US" dirty="0" smtClean="0"/>
              <a:t>common triggers</a:t>
            </a:r>
            <a:endParaRPr lang="en-US" dirty="0"/>
          </a:p>
          <a:p>
            <a:endParaRPr lang="en-US"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7100" y="4787900"/>
            <a:ext cx="1714500" cy="15367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918846"/>
            <a:ext cx="3741429" cy="3818572"/>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9" name="Rounded Rectangle 8"/>
          <p:cNvSpPr/>
          <p:nvPr/>
        </p:nvSpPr>
        <p:spPr bwMode="auto">
          <a:xfrm>
            <a:off x="1795451" y="2573470"/>
            <a:ext cx="2427229" cy="1007930"/>
          </a:xfrm>
          <a:prstGeom prst="roundRect">
            <a:avLst>
              <a:gd name="adj" fmla="val 3011"/>
            </a:avLst>
          </a:prstGeom>
          <a:noFill/>
          <a:ln w="28575" algn="ctr">
            <a:solidFill>
              <a:schemeClr val="accent1">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614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38803" y="2954676"/>
            <a:ext cx="1009596" cy="116012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533399" y="4953000"/>
            <a:ext cx="3741429" cy="1447800"/>
          </a:xfrm>
          <a:prstGeom prst="rect">
            <a:avLst/>
          </a:prstGeom>
          <a:noFill/>
        </p:spPr>
        <p:txBody>
          <a:bodyPr wrap="square" rtlCol="0">
            <a:noAutofit/>
          </a:bodyPr>
          <a:lstStyle/>
          <a:p>
            <a:r>
              <a:rPr lang="en-US" b="1" dirty="0" smtClean="0">
                <a:solidFill>
                  <a:srgbClr val="C00000"/>
                </a:solidFill>
                <a:latin typeface="Arial" pitchFamily="32" charset="0"/>
                <a:cs typeface="Arial" pitchFamily="32" charset="0"/>
              </a:rPr>
              <a:t>In Project View, the icon for a Rule Set is a Gosu class icon. </a:t>
            </a:r>
          </a:p>
          <a:p>
            <a:r>
              <a:rPr lang="en-US" b="1" dirty="0" smtClean="0">
                <a:solidFill>
                  <a:srgbClr val="C00000"/>
                </a:solidFill>
                <a:latin typeface="Arial" pitchFamily="32" charset="0"/>
                <a:cs typeface="Arial" pitchFamily="32" charset="0"/>
              </a:rPr>
              <a:t> </a:t>
            </a:r>
            <a:br>
              <a:rPr lang="en-US" b="1" dirty="0" smtClean="0">
                <a:solidFill>
                  <a:srgbClr val="C00000"/>
                </a:solidFill>
                <a:latin typeface="Arial" pitchFamily="32" charset="0"/>
                <a:cs typeface="Arial" pitchFamily="32" charset="0"/>
              </a:rPr>
            </a:br>
            <a:r>
              <a:rPr lang="en-US" b="1" dirty="0" smtClean="0">
                <a:solidFill>
                  <a:srgbClr val="C00000"/>
                </a:solidFill>
                <a:latin typeface="Arial" pitchFamily="32" charset="0"/>
                <a:cs typeface="Arial" pitchFamily="32" charset="0"/>
              </a:rPr>
              <a:t>A rule set is a Gosu class file with the extension file .grs.</a:t>
            </a:r>
          </a:p>
        </p:txBody>
      </p:sp>
      <p:pic>
        <p:nvPicPr>
          <p:cNvPr id="6153"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24995" y="4406474"/>
            <a:ext cx="1409700" cy="217329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 name="TextBox 20"/>
          <p:cNvSpPr txBox="1"/>
          <p:nvPr/>
        </p:nvSpPr>
        <p:spPr>
          <a:xfrm>
            <a:off x="5057801" y="4144514"/>
            <a:ext cx="1371600" cy="381000"/>
          </a:xfrm>
          <a:prstGeom prst="rect">
            <a:avLst/>
          </a:prstGeom>
          <a:noFill/>
        </p:spPr>
        <p:txBody>
          <a:bodyPr wrap="none" rtlCol="0">
            <a:noAutofit/>
          </a:bodyPr>
          <a:lstStyle/>
          <a:p>
            <a:pPr algn="ctr"/>
            <a:r>
              <a:rPr lang="en-US" b="1" dirty="0" smtClean="0">
                <a:solidFill>
                  <a:srgbClr val="C00000"/>
                </a:solidFill>
                <a:latin typeface="Arial" pitchFamily="32" charset="0"/>
                <a:cs typeface="Arial" pitchFamily="32" charset="0"/>
              </a:rPr>
              <a:t>Entity</a:t>
            </a:r>
          </a:p>
        </p:txBody>
      </p:sp>
      <p:sp>
        <p:nvSpPr>
          <p:cNvPr id="12" name="Left-Right Arrow 11"/>
          <p:cNvSpPr/>
          <p:nvPr/>
        </p:nvSpPr>
        <p:spPr bwMode="auto">
          <a:xfrm>
            <a:off x="6553200" y="5943600"/>
            <a:ext cx="865972" cy="304800"/>
          </a:xfrm>
          <a:prstGeom prst="lef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pic>
        <p:nvPicPr>
          <p:cNvPr id="24"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81800" y="3077435"/>
            <a:ext cx="1071350" cy="92013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8" name="TextBox 27"/>
          <p:cNvSpPr txBox="1"/>
          <p:nvPr/>
        </p:nvSpPr>
        <p:spPr>
          <a:xfrm>
            <a:off x="6668006" y="4144514"/>
            <a:ext cx="1371600" cy="381000"/>
          </a:xfrm>
          <a:prstGeom prst="rect">
            <a:avLst/>
          </a:prstGeom>
          <a:noFill/>
        </p:spPr>
        <p:txBody>
          <a:bodyPr wrap="none" rtlCol="0">
            <a:noAutofit/>
          </a:bodyPr>
          <a:lstStyle/>
          <a:p>
            <a:pPr algn="ctr"/>
            <a:r>
              <a:rPr lang="en-US" b="1" dirty="0" smtClean="0">
                <a:solidFill>
                  <a:srgbClr val="C00000"/>
                </a:solidFill>
                <a:latin typeface="Arial" pitchFamily="32" charset="0"/>
                <a:cs typeface="Arial" pitchFamily="32" charset="0"/>
              </a:rPr>
              <a:t>Trigger</a:t>
            </a:r>
          </a:p>
        </p:txBody>
      </p:sp>
    </p:spTree>
    <p:extLst>
      <p:ext uri="{BB962C8B-B14F-4D97-AF65-F5344CB8AC3E}">
        <p14:creationId xmlns:p14="http://schemas.microsoft.com/office/powerpoint/2010/main" val="1633057507"/>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4" name="Picture 6" descr="C:\Users\sluersen\AppData\Local\Temp\SNAGHTML162ec1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568" y="914399"/>
            <a:ext cx="8425368" cy="261270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err="1" smtClean="0"/>
              <a:t>Hiearchy</a:t>
            </a:r>
            <a:r>
              <a:rPr lang="en-US" dirty="0" smtClean="0"/>
              <a:t>: rule </a:t>
            </a:r>
            <a:r>
              <a:rPr lang="en-US" dirty="0"/>
              <a:t>sets </a:t>
            </a:r>
            <a:r>
              <a:rPr lang="en-US" dirty="0" smtClean="0"/>
              <a:t>(2)</a:t>
            </a:r>
            <a:endParaRPr lang="en-US" dirty="0"/>
          </a:p>
        </p:txBody>
      </p:sp>
      <p:sp>
        <p:nvSpPr>
          <p:cNvPr id="4" name="Content Placeholder 3"/>
          <p:cNvSpPr>
            <a:spLocks noGrp="1"/>
          </p:cNvSpPr>
          <p:nvPr>
            <p:ph idx="1"/>
          </p:nvPr>
        </p:nvSpPr>
        <p:spPr>
          <a:xfrm>
            <a:off x="519113" y="3962400"/>
            <a:ext cx="4433887" cy="2438400"/>
          </a:xfrm>
        </p:spPr>
        <p:txBody>
          <a:bodyPr/>
          <a:lstStyle/>
          <a:p>
            <a:r>
              <a:rPr lang="en-US" dirty="0" smtClean="0"/>
              <a:t>Select a rule set in project view to  opens the</a:t>
            </a:r>
            <a:br>
              <a:rPr lang="en-US" dirty="0" smtClean="0"/>
            </a:br>
            <a:r>
              <a:rPr lang="en-US" dirty="0" smtClean="0"/>
              <a:t>Rule Set Editor</a:t>
            </a:r>
          </a:p>
          <a:p>
            <a:r>
              <a:rPr lang="en-US" dirty="0" smtClean="0"/>
              <a:t>Shows description of rule set,  root entity and the rule hierarchy in the rule set</a:t>
            </a:r>
          </a:p>
        </p:txBody>
      </p:sp>
      <p:pic>
        <p:nvPicPr>
          <p:cNvPr id="11"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8126" y="4219078"/>
            <a:ext cx="1407473" cy="161732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p:nvPr/>
        </p:nvSpPr>
        <p:spPr>
          <a:xfrm>
            <a:off x="5316062" y="6084372"/>
            <a:ext cx="1371600" cy="381000"/>
          </a:xfrm>
          <a:prstGeom prst="rect">
            <a:avLst/>
          </a:prstGeom>
          <a:noFill/>
        </p:spPr>
        <p:txBody>
          <a:bodyPr wrap="none" rtlCol="0">
            <a:noAutofit/>
          </a:bodyPr>
          <a:lstStyle/>
          <a:p>
            <a:pPr algn="ctr"/>
            <a:r>
              <a:rPr lang="en-US" b="1" dirty="0" smtClean="0">
                <a:solidFill>
                  <a:srgbClr val="C00000"/>
                </a:solidFill>
                <a:latin typeface="Arial" pitchFamily="32" charset="0"/>
                <a:cs typeface="Arial" pitchFamily="32" charset="0"/>
              </a:rPr>
              <a:t>ABContact</a:t>
            </a:r>
          </a:p>
        </p:txBody>
      </p:sp>
      <p:pic>
        <p:nvPicPr>
          <p:cNvPr id="13"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15200" y="4365475"/>
            <a:ext cx="1542198" cy="132453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Box 13"/>
          <p:cNvSpPr txBox="1"/>
          <p:nvPr/>
        </p:nvSpPr>
        <p:spPr>
          <a:xfrm>
            <a:off x="7400499" y="6055678"/>
            <a:ext cx="1371600" cy="381000"/>
          </a:xfrm>
          <a:prstGeom prst="rect">
            <a:avLst/>
          </a:prstGeom>
          <a:noFill/>
        </p:spPr>
        <p:txBody>
          <a:bodyPr wrap="none" rtlCol="0">
            <a:noAutofit/>
          </a:bodyPr>
          <a:lstStyle/>
          <a:p>
            <a:pPr algn="ctr"/>
            <a:r>
              <a:rPr lang="en-US" b="1" dirty="0" smtClean="0">
                <a:solidFill>
                  <a:srgbClr val="C00000"/>
                </a:solidFill>
                <a:latin typeface="Arial" pitchFamily="32" charset="0"/>
                <a:cs typeface="Arial" pitchFamily="32" charset="0"/>
              </a:rPr>
              <a:t>Preupdate</a:t>
            </a:r>
          </a:p>
        </p:txBody>
      </p:sp>
      <p:sp>
        <p:nvSpPr>
          <p:cNvPr id="16" name="rec ProjectWindow"/>
          <p:cNvSpPr/>
          <p:nvPr/>
        </p:nvSpPr>
        <p:spPr bwMode="auto">
          <a:xfrm>
            <a:off x="523568" y="1210935"/>
            <a:ext cx="2829232" cy="2316167"/>
          </a:xfrm>
          <a:prstGeom prst="roundRect">
            <a:avLst>
              <a:gd name="adj" fmla="val 2402"/>
            </a:avLst>
          </a:prstGeom>
          <a:noFill/>
          <a:ln w="28575" algn="ctr">
            <a:solidFill>
              <a:schemeClr val="accent6"/>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7" name="Rounded Rectangle 16"/>
          <p:cNvSpPr/>
          <p:nvPr/>
        </p:nvSpPr>
        <p:spPr bwMode="auto">
          <a:xfrm>
            <a:off x="1938184" y="3431561"/>
            <a:ext cx="2106123" cy="346022"/>
          </a:xfrm>
          <a:prstGeom prst="roundRect">
            <a:avLst/>
          </a:prstGeom>
          <a:solidFill>
            <a:schemeClr val="tx1"/>
          </a:solidFill>
          <a:ln w="28575" algn="ctr">
            <a:solidFill>
              <a:schemeClr val="accent6"/>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Rule Hierarchy</a:t>
            </a:r>
            <a:endParaRPr lang="en-US" dirty="0">
              <a:solidFill>
                <a:schemeClr val="bg1"/>
              </a:solidFill>
            </a:endParaRPr>
          </a:p>
        </p:txBody>
      </p:sp>
    </p:spTree>
    <p:extLst>
      <p:ext uri="{BB962C8B-B14F-4D97-AF65-F5344CB8AC3E}">
        <p14:creationId xmlns:p14="http://schemas.microsoft.com/office/powerpoint/2010/main" val="1319921879"/>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6" name="Picture 4" descr="C:\Users\sluersen\AppData\Local\Temp\SNAGHTML148837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3689646" cy="25146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Hierarchy: rules</a:t>
            </a:r>
            <a:endParaRPr lang="en-US" dirty="0"/>
          </a:p>
        </p:txBody>
      </p:sp>
      <p:sp>
        <p:nvSpPr>
          <p:cNvPr id="3" name="Content Placeholder 2"/>
          <p:cNvSpPr>
            <a:spLocks noGrp="1"/>
          </p:cNvSpPr>
          <p:nvPr>
            <p:ph sz="half" idx="2"/>
          </p:nvPr>
        </p:nvSpPr>
        <p:spPr/>
        <p:txBody>
          <a:bodyPr/>
          <a:lstStyle/>
          <a:p>
            <a:r>
              <a:rPr lang="en-US" dirty="0" smtClean="0"/>
              <a:t>A </a:t>
            </a:r>
            <a:r>
              <a:rPr lang="en-US" b="1" dirty="0" smtClean="0"/>
              <a:t>business rule </a:t>
            </a:r>
            <a:r>
              <a:rPr lang="en-US" dirty="0" smtClean="0"/>
              <a:t>consists of root entity, an expression </a:t>
            </a:r>
            <a:r>
              <a:rPr lang="en-US" dirty="0"/>
              <a:t>that resolve to true or </a:t>
            </a:r>
            <a:r>
              <a:rPr lang="en-US" dirty="0" smtClean="0"/>
              <a:t>false, and an action </a:t>
            </a:r>
            <a:r>
              <a:rPr lang="en-US" dirty="0"/>
              <a:t>that is executed if </a:t>
            </a:r>
            <a:r>
              <a:rPr lang="en-US" dirty="0" smtClean="0"/>
              <a:t>the condition </a:t>
            </a:r>
            <a:r>
              <a:rPr lang="en-US" dirty="0"/>
              <a:t>is true</a:t>
            </a:r>
          </a:p>
          <a:p>
            <a:r>
              <a:rPr lang="en-US" dirty="0" smtClean="0"/>
              <a:t>Rules </a:t>
            </a:r>
            <a:r>
              <a:rPr lang="en-US" dirty="0"/>
              <a:t>can have child </a:t>
            </a:r>
            <a:r>
              <a:rPr lang="en-US" dirty="0" smtClean="0"/>
              <a:t>rules</a:t>
            </a:r>
          </a:p>
          <a:p>
            <a:r>
              <a:rPr lang="en-US" dirty="0" smtClean="0"/>
              <a:t>If </a:t>
            </a:r>
            <a:r>
              <a:rPr lang="en-US" dirty="0"/>
              <a:t>parent condition is true, </a:t>
            </a:r>
            <a:r>
              <a:rPr lang="en-US" dirty="0" smtClean="0"/>
              <a:t>Guidewire executes action </a:t>
            </a:r>
            <a:r>
              <a:rPr lang="en-US" dirty="0"/>
              <a:t>and then </a:t>
            </a:r>
            <a:r>
              <a:rPr lang="en-US" dirty="0" smtClean="0"/>
              <a:t>executes all child rules</a:t>
            </a:r>
            <a:endParaRPr lang="en-US" dirty="0"/>
          </a:p>
        </p:txBody>
      </p:sp>
      <p:pic>
        <p:nvPicPr>
          <p:cNvPr id="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97994" y="5181600"/>
            <a:ext cx="1123298" cy="129106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533399" y="4953000"/>
            <a:ext cx="3741429" cy="1371600"/>
          </a:xfrm>
          <a:prstGeom prst="rect">
            <a:avLst/>
          </a:prstGeom>
          <a:noFill/>
        </p:spPr>
        <p:txBody>
          <a:bodyPr wrap="square" rtlCol="0">
            <a:noAutofit/>
          </a:bodyPr>
          <a:lstStyle/>
          <a:p>
            <a:r>
              <a:rPr lang="en-US" b="1" dirty="0" smtClean="0">
                <a:solidFill>
                  <a:srgbClr val="C00000"/>
                </a:solidFill>
                <a:latin typeface="Arial" pitchFamily="32" charset="0"/>
                <a:cs typeface="Arial" pitchFamily="32" charset="0"/>
              </a:rPr>
              <a:t>Only the Rule Set Editor exposes individual rules.</a:t>
            </a:r>
          </a:p>
          <a:p>
            <a:endParaRPr lang="en-US" b="1" dirty="0" smtClean="0">
              <a:solidFill>
                <a:srgbClr val="C00000"/>
              </a:solidFill>
              <a:latin typeface="Arial" pitchFamily="32" charset="0"/>
              <a:cs typeface="Arial" pitchFamily="32" charset="0"/>
            </a:endParaRPr>
          </a:p>
          <a:p>
            <a:r>
              <a:rPr lang="en-US" b="1" dirty="0" smtClean="0">
                <a:solidFill>
                  <a:srgbClr val="C00000"/>
                </a:solidFill>
                <a:latin typeface="Arial" pitchFamily="32" charset="0"/>
                <a:cs typeface="Arial" pitchFamily="32" charset="0"/>
              </a:rPr>
              <a:t>A rule is a Gosu </a:t>
            </a:r>
            <a:r>
              <a:rPr lang="en-US" b="1" dirty="0">
                <a:solidFill>
                  <a:srgbClr val="C00000"/>
                </a:solidFill>
                <a:latin typeface="Arial" pitchFamily="32" charset="0"/>
                <a:cs typeface="Arial" pitchFamily="32" charset="0"/>
              </a:rPr>
              <a:t>class with the </a:t>
            </a:r>
            <a:r>
              <a:rPr lang="en-US" b="1" dirty="0" smtClean="0">
                <a:solidFill>
                  <a:srgbClr val="C00000"/>
                </a:solidFill>
                <a:latin typeface="Arial" pitchFamily="32" charset="0"/>
                <a:cs typeface="Arial" pitchFamily="32" charset="0"/>
              </a:rPr>
              <a:t>file extension </a:t>
            </a:r>
            <a:r>
              <a:rPr lang="en-US" b="1" dirty="0">
                <a:solidFill>
                  <a:srgbClr val="C00000"/>
                </a:solidFill>
                <a:latin typeface="Arial" pitchFamily="32" charset="0"/>
                <a:cs typeface="Arial" pitchFamily="32" charset="0"/>
              </a:rPr>
              <a:t>.</a:t>
            </a:r>
            <a:r>
              <a:rPr lang="en-US" b="1" dirty="0" smtClean="0">
                <a:solidFill>
                  <a:srgbClr val="C00000"/>
                </a:solidFill>
                <a:latin typeface="Arial" pitchFamily="32" charset="0"/>
                <a:cs typeface="Arial" pitchFamily="32" charset="0"/>
              </a:rPr>
              <a:t>gr.</a:t>
            </a:r>
            <a:endParaRPr lang="en-US" b="1" dirty="0">
              <a:solidFill>
                <a:srgbClr val="C00000"/>
              </a:solidFill>
              <a:latin typeface="Arial" pitchFamily="32" charset="0"/>
              <a:cs typeface="Arial" pitchFamily="32" charset="0"/>
            </a:endParaRPr>
          </a:p>
        </p:txBody>
      </p:sp>
    </p:spTree>
    <p:extLst>
      <p:ext uri="{BB962C8B-B14F-4D97-AF65-F5344CB8AC3E}">
        <p14:creationId xmlns:p14="http://schemas.microsoft.com/office/powerpoint/2010/main" val="1421229352"/>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Business rules overview</a:t>
            </a:r>
          </a:p>
          <a:p>
            <a:r>
              <a:rPr lang="en-US" dirty="0">
                <a:solidFill>
                  <a:schemeClr val="bg1"/>
                </a:solidFill>
              </a:rPr>
              <a:t>Rules-specific Gosu</a:t>
            </a:r>
          </a:p>
          <a:p>
            <a:r>
              <a:rPr lang="en-US" dirty="0"/>
              <a:t>Working with rules</a:t>
            </a:r>
          </a:p>
          <a:p>
            <a:r>
              <a:rPr lang="en-US" dirty="0"/>
              <a:t>Debugging rules</a:t>
            </a:r>
          </a:p>
          <a:p>
            <a:endParaRPr lang="en-US" dirty="0"/>
          </a:p>
        </p:txBody>
      </p:sp>
    </p:spTree>
    <p:extLst>
      <p:ext uri="{BB962C8B-B14F-4D97-AF65-F5344CB8AC3E}">
        <p14:creationId xmlns:p14="http://schemas.microsoft.com/office/powerpoint/2010/main" val="3666268042"/>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9" y="4454878"/>
            <a:ext cx="8313629" cy="1966842"/>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132" y="1240864"/>
            <a:ext cx="1292578" cy="115853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386" name="Rectangle 2"/>
          <p:cNvSpPr>
            <a:spLocks noGrp="1" noChangeArrowheads="1"/>
          </p:cNvSpPr>
          <p:nvPr>
            <p:ph type="title"/>
          </p:nvPr>
        </p:nvSpPr>
        <p:spPr/>
        <p:txBody>
          <a:bodyPr/>
          <a:lstStyle/>
          <a:p>
            <a:r>
              <a:rPr lang="en-US" dirty="0" smtClean="0"/>
              <a:t>Root entity object instance</a:t>
            </a:r>
          </a:p>
        </p:txBody>
      </p:sp>
      <p:sp>
        <p:nvSpPr>
          <p:cNvPr id="16387" name="Rectangle 3"/>
          <p:cNvSpPr>
            <a:spLocks noGrp="1" noChangeArrowheads="1"/>
          </p:cNvSpPr>
          <p:nvPr>
            <p:ph sz="half" idx="1"/>
          </p:nvPr>
        </p:nvSpPr>
        <p:spPr>
          <a:xfrm>
            <a:off x="519112" y="914401"/>
            <a:ext cx="8396288" cy="5475289"/>
          </a:xfrm>
        </p:spPr>
        <p:txBody>
          <a:bodyPr/>
          <a:lstStyle/>
          <a:p>
            <a:r>
              <a:rPr lang="en-US" dirty="0" smtClean="0"/>
              <a:t>Rule set associated with </a:t>
            </a:r>
            <a:br>
              <a:rPr lang="en-US" dirty="0" smtClean="0"/>
            </a:br>
            <a:r>
              <a:rPr lang="en-US" dirty="0" smtClean="0"/>
              <a:t>a root entity</a:t>
            </a:r>
          </a:p>
          <a:p>
            <a:r>
              <a:rPr lang="en-US" dirty="0" smtClean="0"/>
              <a:t>Every rule in rule set has </a:t>
            </a:r>
            <a:br>
              <a:rPr lang="en-US" dirty="0" smtClean="0"/>
            </a:br>
            <a:r>
              <a:rPr lang="en-US" dirty="0" smtClean="0"/>
              <a:t>access to entity instance </a:t>
            </a:r>
            <a:br>
              <a:rPr lang="en-US" dirty="0" smtClean="0"/>
            </a:br>
            <a:r>
              <a:rPr lang="en-US" dirty="0" smtClean="0"/>
              <a:t>that  triggers the rule</a:t>
            </a:r>
          </a:p>
          <a:p>
            <a:pPr lvl="1"/>
            <a:r>
              <a:rPr lang="en-US" dirty="0" smtClean="0"/>
              <a:t>Object is root entity name with lower case first letter</a:t>
            </a:r>
          </a:p>
          <a:p>
            <a:r>
              <a:rPr lang="en-US" dirty="0" smtClean="0"/>
              <a:t>Example</a:t>
            </a:r>
          </a:p>
          <a:p>
            <a:pPr lvl="1"/>
            <a:r>
              <a:rPr lang="en-US" dirty="0" err="1" smtClean="0"/>
              <a:t>aBContact</a:t>
            </a:r>
            <a:r>
              <a:rPr lang="en-US" dirty="0" smtClean="0"/>
              <a:t> is of type ABContact</a:t>
            </a:r>
          </a:p>
        </p:txBody>
      </p:sp>
      <p:pic>
        <p:nvPicPr>
          <p:cNvPr id="13"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53202" y="1687864"/>
            <a:ext cx="1009596" cy="116012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Box 13"/>
          <p:cNvSpPr txBox="1"/>
          <p:nvPr/>
        </p:nvSpPr>
        <p:spPr>
          <a:xfrm>
            <a:off x="6172200" y="1306864"/>
            <a:ext cx="1371600" cy="381000"/>
          </a:xfrm>
          <a:prstGeom prst="rect">
            <a:avLst/>
          </a:prstGeom>
          <a:noFill/>
        </p:spPr>
        <p:txBody>
          <a:bodyPr wrap="none" rtlCol="0">
            <a:noAutofit/>
          </a:bodyPr>
          <a:lstStyle/>
          <a:p>
            <a:pPr algn="ctr"/>
            <a:r>
              <a:rPr lang="en-US" b="1" dirty="0" smtClean="0">
                <a:solidFill>
                  <a:srgbClr val="C00000"/>
                </a:solidFill>
                <a:latin typeface="Arial" pitchFamily="32" charset="0"/>
                <a:cs typeface="Arial" pitchFamily="32" charset="0"/>
              </a:rPr>
              <a:t>Root Entity</a:t>
            </a:r>
          </a:p>
        </p:txBody>
      </p:sp>
      <p:sp>
        <p:nvSpPr>
          <p:cNvPr id="18" name="TextBox 17"/>
          <p:cNvSpPr txBox="1"/>
          <p:nvPr/>
        </p:nvSpPr>
        <p:spPr>
          <a:xfrm>
            <a:off x="4473796" y="914400"/>
            <a:ext cx="1371600" cy="381000"/>
          </a:xfrm>
          <a:prstGeom prst="rect">
            <a:avLst/>
          </a:prstGeom>
          <a:noFill/>
        </p:spPr>
        <p:txBody>
          <a:bodyPr wrap="none" rtlCol="0">
            <a:noAutofit/>
          </a:bodyPr>
          <a:lstStyle/>
          <a:p>
            <a:pPr algn="ctr"/>
            <a:r>
              <a:rPr lang="en-US" b="1" dirty="0" smtClean="0">
                <a:solidFill>
                  <a:srgbClr val="C00000"/>
                </a:solidFill>
                <a:latin typeface="Arial" pitchFamily="32" charset="0"/>
                <a:cs typeface="Arial" pitchFamily="32" charset="0"/>
              </a:rPr>
              <a:t>Rule Set</a:t>
            </a:r>
          </a:p>
        </p:txBody>
      </p:sp>
      <p:pic>
        <p:nvPicPr>
          <p:cNvPr id="1331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48600" y="2228273"/>
            <a:ext cx="998429" cy="114729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TextBox 23"/>
          <p:cNvSpPr txBox="1"/>
          <p:nvPr/>
        </p:nvSpPr>
        <p:spPr>
          <a:xfrm>
            <a:off x="7662014" y="1497436"/>
            <a:ext cx="1371600" cy="685800"/>
          </a:xfrm>
          <a:prstGeom prst="rect">
            <a:avLst/>
          </a:prstGeom>
          <a:noFill/>
        </p:spPr>
        <p:txBody>
          <a:bodyPr wrap="none" rtlCol="0">
            <a:noAutofit/>
          </a:bodyPr>
          <a:lstStyle/>
          <a:p>
            <a:pPr algn="ctr"/>
            <a:r>
              <a:rPr lang="en-US" b="1" dirty="0" smtClean="0">
                <a:solidFill>
                  <a:srgbClr val="C00000"/>
                </a:solidFill>
                <a:latin typeface="Arial" pitchFamily="32" charset="0"/>
                <a:cs typeface="Arial" pitchFamily="32" charset="0"/>
              </a:rPr>
              <a:t>entity</a:t>
            </a:r>
            <a:br>
              <a:rPr lang="en-US" b="1" dirty="0" smtClean="0">
                <a:solidFill>
                  <a:srgbClr val="C00000"/>
                </a:solidFill>
                <a:latin typeface="Arial" pitchFamily="32" charset="0"/>
                <a:cs typeface="Arial" pitchFamily="32" charset="0"/>
              </a:rPr>
            </a:br>
            <a:r>
              <a:rPr lang="en-US" b="1" dirty="0" smtClean="0">
                <a:solidFill>
                  <a:srgbClr val="C00000"/>
                </a:solidFill>
                <a:latin typeface="Arial" pitchFamily="32" charset="0"/>
                <a:cs typeface="Arial" pitchFamily="32" charset="0"/>
              </a:rPr>
              <a:t>instance</a:t>
            </a:r>
          </a:p>
        </p:txBody>
      </p:sp>
      <p:cxnSp>
        <p:nvCxnSpPr>
          <p:cNvPr id="17" name="Elbow Connector 16"/>
          <p:cNvCxnSpPr>
            <a:stCxn id="15" idx="3"/>
            <a:endCxn id="13" idx="1"/>
          </p:cNvCxnSpPr>
          <p:nvPr/>
        </p:nvCxnSpPr>
        <p:spPr bwMode="auto">
          <a:xfrm>
            <a:off x="5806710" y="1820131"/>
            <a:ext cx="546492" cy="447795"/>
          </a:xfrm>
          <a:prstGeom prst="bentConnector3">
            <a:avLst/>
          </a:prstGeom>
          <a:noFill/>
          <a:ln w="28575" cap="flat" cmpd="sng" algn="ctr">
            <a:solidFill>
              <a:schemeClr val="accent1">
                <a:lumMod val="75000"/>
              </a:schemeClr>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34" name="Elbow Connector 33"/>
          <p:cNvCxnSpPr>
            <a:stCxn id="13" idx="3"/>
            <a:endCxn id="13315" idx="1"/>
          </p:cNvCxnSpPr>
          <p:nvPr/>
        </p:nvCxnSpPr>
        <p:spPr bwMode="auto">
          <a:xfrm>
            <a:off x="7362798" y="2267926"/>
            <a:ext cx="485802" cy="533994"/>
          </a:xfrm>
          <a:prstGeom prst="bentConnector3">
            <a:avLst>
              <a:gd name="adj1" fmla="val 50000"/>
            </a:avLst>
          </a:prstGeom>
          <a:noFill/>
          <a:ln w="28575" cap="flat" cmpd="sng" algn="ctr">
            <a:solidFill>
              <a:schemeClr val="accent1">
                <a:lumMod val="75000"/>
              </a:schemeClr>
            </a:solidFill>
            <a:prstDash val="solid"/>
            <a:round/>
            <a:headEnd type="none" w="med" len="med"/>
            <a:tailEnd type="arrow" w="lg" len="med"/>
          </a:ln>
          <a:effectLst>
            <a:outerShdw blurRad="50800" dist="38100" dir="2700000" algn="tl" rotWithShape="0">
              <a:prstClr val="black">
                <a:alpha val="40000"/>
              </a:prstClr>
            </a:outerShdw>
          </a:effectLst>
        </p:spPr>
      </p:cxnSp>
      <p:sp>
        <p:nvSpPr>
          <p:cNvPr id="41" name="TextBox 40"/>
          <p:cNvSpPr txBox="1"/>
          <p:nvPr/>
        </p:nvSpPr>
        <p:spPr>
          <a:xfrm>
            <a:off x="4077855" y="4343400"/>
            <a:ext cx="1371600" cy="381000"/>
          </a:xfrm>
          <a:prstGeom prst="rect">
            <a:avLst/>
          </a:prstGeom>
          <a:solidFill>
            <a:schemeClr val="tx1">
              <a:lumMod val="85000"/>
              <a:alpha val="90000"/>
            </a:schemeClr>
          </a:solidFill>
        </p:spPr>
        <p:txBody>
          <a:bodyPr wrap="none" rtlCol="0">
            <a:noAutofit/>
          </a:bodyPr>
          <a:lstStyle/>
          <a:p>
            <a:pPr algn="ctr"/>
            <a:r>
              <a:rPr lang="en-US" b="1" dirty="0" smtClean="0">
                <a:solidFill>
                  <a:srgbClr val="C00000"/>
                </a:solidFill>
                <a:latin typeface="Arial" pitchFamily="32" charset="0"/>
                <a:cs typeface="Arial" pitchFamily="32" charset="0"/>
              </a:rPr>
              <a:t>Root Entity</a:t>
            </a:r>
          </a:p>
        </p:txBody>
      </p:sp>
      <p:sp>
        <p:nvSpPr>
          <p:cNvPr id="42" name="TextBox 41"/>
          <p:cNvSpPr txBox="1"/>
          <p:nvPr/>
        </p:nvSpPr>
        <p:spPr>
          <a:xfrm>
            <a:off x="1861168" y="4343400"/>
            <a:ext cx="1752600" cy="381000"/>
          </a:xfrm>
          <a:prstGeom prst="rect">
            <a:avLst/>
          </a:prstGeom>
          <a:solidFill>
            <a:schemeClr val="tx1">
              <a:lumMod val="85000"/>
              <a:alpha val="90000"/>
            </a:schemeClr>
          </a:solidFill>
        </p:spPr>
        <p:txBody>
          <a:bodyPr wrap="none" rtlCol="0">
            <a:noAutofit/>
          </a:bodyPr>
          <a:lstStyle/>
          <a:p>
            <a:pPr algn="ctr"/>
            <a:r>
              <a:rPr lang="en-US" b="1" dirty="0" smtClean="0">
                <a:solidFill>
                  <a:srgbClr val="C00000"/>
                </a:solidFill>
                <a:latin typeface="Arial" pitchFamily="32" charset="0"/>
                <a:cs typeface="Arial" pitchFamily="32" charset="0"/>
              </a:rPr>
              <a:t>Entity instance</a:t>
            </a:r>
          </a:p>
        </p:txBody>
      </p:sp>
      <p:sp>
        <p:nvSpPr>
          <p:cNvPr id="31" name="Left Brace 30"/>
          <p:cNvSpPr/>
          <p:nvPr/>
        </p:nvSpPr>
        <p:spPr bwMode="auto">
          <a:xfrm rot="5400000">
            <a:off x="2568320" y="4359125"/>
            <a:ext cx="338296" cy="1000506"/>
          </a:xfrm>
          <a:prstGeom prst="leftBrace">
            <a:avLst/>
          </a:prstGeom>
          <a:noFill/>
          <a:ln w="28575" cap="flat" cmpd="sng" algn="ctr">
            <a:solidFill>
              <a:schemeClr val="accent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40" name="Left Brace 39"/>
          <p:cNvSpPr/>
          <p:nvPr/>
        </p:nvSpPr>
        <p:spPr bwMode="auto">
          <a:xfrm rot="5400000">
            <a:off x="4594507" y="3909514"/>
            <a:ext cx="338296" cy="1862872"/>
          </a:xfrm>
          <a:prstGeom prst="leftBrace">
            <a:avLst/>
          </a:prstGeom>
          <a:noFill/>
          <a:ln w="28575" cap="flat" cmpd="sng" algn="ctr">
            <a:solidFill>
              <a:schemeClr val="accent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Tree>
    <p:extLst>
      <p:ext uri="{BB962C8B-B14F-4D97-AF65-F5344CB8AC3E}">
        <p14:creationId xmlns:p14="http://schemas.microsoft.com/office/powerpoint/2010/main" val="1261105661"/>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 execution: execute all</a:t>
            </a:r>
            <a:endParaRPr lang="en-US" dirty="0"/>
          </a:p>
        </p:txBody>
      </p:sp>
      <p:sp>
        <p:nvSpPr>
          <p:cNvPr id="3" name="Content Placeholder 2"/>
          <p:cNvSpPr>
            <a:spLocks noGrp="1"/>
          </p:cNvSpPr>
          <p:nvPr>
            <p:ph sz="half" idx="2"/>
          </p:nvPr>
        </p:nvSpPr>
        <p:spPr>
          <a:xfrm>
            <a:off x="6172200" y="914400"/>
            <a:ext cx="2819400" cy="3657600"/>
          </a:xfrm>
        </p:spPr>
        <p:txBody>
          <a:bodyPr/>
          <a:lstStyle/>
          <a:p>
            <a:r>
              <a:rPr lang="en-US" dirty="0" smtClean="0"/>
              <a:t>When triggering occurs, </a:t>
            </a:r>
            <a:r>
              <a:rPr lang="en-US" dirty="0"/>
              <a:t>Guidewire executes </a:t>
            </a:r>
            <a:r>
              <a:rPr lang="en-US" b="1" dirty="0" smtClean="0"/>
              <a:t>ALL</a:t>
            </a:r>
            <a:r>
              <a:rPr lang="en-US" dirty="0" smtClean="0"/>
              <a:t> </a:t>
            </a:r>
            <a:r>
              <a:rPr lang="en-US" dirty="0"/>
              <a:t>rules in rule </a:t>
            </a:r>
            <a:r>
              <a:rPr lang="en-US" dirty="0" smtClean="0"/>
              <a:t>set</a:t>
            </a:r>
          </a:p>
          <a:p>
            <a:pPr lvl="1"/>
            <a:r>
              <a:rPr lang="en-US" dirty="0"/>
              <a:t>Executed in order of </a:t>
            </a:r>
            <a:r>
              <a:rPr lang="en-US" dirty="0" smtClean="0"/>
              <a:t>hierarchy</a:t>
            </a:r>
          </a:p>
          <a:p>
            <a:pPr lvl="1"/>
            <a:r>
              <a:rPr lang="en-US" dirty="0"/>
              <a:t>If parent rule condition is true, parent action executed first, then child rules executed</a:t>
            </a:r>
          </a:p>
          <a:p>
            <a:pPr lvl="1"/>
            <a:endParaRPr lang="en-US" dirty="0"/>
          </a:p>
          <a:p>
            <a:endParaRPr lang="en-US" dirty="0"/>
          </a:p>
          <a:p>
            <a:endParaRPr lang="en-US" dirty="0" smtClean="0"/>
          </a:p>
        </p:txBody>
      </p:sp>
      <p:sp>
        <p:nvSpPr>
          <p:cNvPr id="23" name="Content Placeholder 22"/>
          <p:cNvSpPr>
            <a:spLocks noGrp="1"/>
          </p:cNvSpPr>
          <p:nvPr>
            <p:ph idx="10"/>
          </p:nvPr>
        </p:nvSpPr>
        <p:spPr>
          <a:xfrm>
            <a:off x="521208" y="5181600"/>
            <a:ext cx="8321040" cy="1219200"/>
          </a:xfrm>
        </p:spPr>
        <p:txBody>
          <a:bodyPr/>
          <a:lstStyle/>
          <a:p>
            <a:r>
              <a:rPr lang="en-US" dirty="0" smtClean="0"/>
              <a:t>Example</a:t>
            </a:r>
            <a:r>
              <a:rPr lang="en-US" dirty="0"/>
              <a:t>: Validation </a:t>
            </a:r>
            <a:r>
              <a:rPr lang="en-US" dirty="0" smtClean="0"/>
              <a:t>Rules in ContactManager</a:t>
            </a:r>
            <a:endParaRPr lang="en-US" dirty="0"/>
          </a:p>
          <a:p>
            <a:pPr lvl="1"/>
            <a:r>
              <a:rPr lang="en-US" dirty="0"/>
              <a:t>All validation conditions are </a:t>
            </a:r>
            <a:r>
              <a:rPr lang="en-US" dirty="0" smtClean="0"/>
              <a:t>checked</a:t>
            </a:r>
            <a:endParaRPr lang="en-US" dirty="0"/>
          </a:p>
        </p:txBody>
      </p:sp>
      <p:pic>
        <p:nvPicPr>
          <p:cNvPr id="4" name="Picture 4" descr="C:\Users\sluersen\AppData\Local\Temp\SNAGHTML148837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4985046" cy="339745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9" name="num1"/>
          <p:cNvSpPr/>
          <p:nvPr/>
        </p:nvSpPr>
        <p:spPr bwMode="auto">
          <a:xfrm>
            <a:off x="5210175" y="1673943"/>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1</a:t>
            </a:r>
            <a:endParaRPr lang="en-US" dirty="0"/>
          </a:p>
        </p:txBody>
      </p:sp>
      <p:sp>
        <p:nvSpPr>
          <p:cNvPr id="20" name="num2"/>
          <p:cNvSpPr/>
          <p:nvPr/>
        </p:nvSpPr>
        <p:spPr bwMode="auto">
          <a:xfrm>
            <a:off x="5410200" y="1929581"/>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a</a:t>
            </a:r>
            <a:endParaRPr lang="en-US" dirty="0"/>
          </a:p>
        </p:txBody>
      </p:sp>
      <p:sp>
        <p:nvSpPr>
          <p:cNvPr id="21" name="num3"/>
          <p:cNvSpPr/>
          <p:nvPr/>
        </p:nvSpPr>
        <p:spPr bwMode="auto">
          <a:xfrm>
            <a:off x="5410200" y="222504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b</a:t>
            </a:r>
            <a:endParaRPr lang="en-US" dirty="0"/>
          </a:p>
        </p:txBody>
      </p:sp>
      <p:sp>
        <p:nvSpPr>
          <p:cNvPr id="22" name="num4"/>
          <p:cNvSpPr/>
          <p:nvPr/>
        </p:nvSpPr>
        <p:spPr bwMode="auto">
          <a:xfrm>
            <a:off x="5410200" y="252984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c</a:t>
            </a:r>
            <a:endParaRPr lang="en-US" dirty="0"/>
          </a:p>
        </p:txBody>
      </p:sp>
      <p:sp>
        <p:nvSpPr>
          <p:cNvPr id="24" name="num4"/>
          <p:cNvSpPr/>
          <p:nvPr/>
        </p:nvSpPr>
        <p:spPr bwMode="auto">
          <a:xfrm>
            <a:off x="5410200" y="282595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d</a:t>
            </a:r>
            <a:endParaRPr lang="en-US" dirty="0"/>
          </a:p>
        </p:txBody>
      </p:sp>
      <p:sp>
        <p:nvSpPr>
          <p:cNvPr id="25" name="num1"/>
          <p:cNvSpPr/>
          <p:nvPr/>
        </p:nvSpPr>
        <p:spPr bwMode="auto">
          <a:xfrm>
            <a:off x="5181600" y="30736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2</a:t>
            </a:r>
            <a:endParaRPr lang="en-US" dirty="0"/>
          </a:p>
        </p:txBody>
      </p:sp>
      <p:sp>
        <p:nvSpPr>
          <p:cNvPr id="26" name="num2"/>
          <p:cNvSpPr/>
          <p:nvPr/>
        </p:nvSpPr>
        <p:spPr bwMode="auto">
          <a:xfrm>
            <a:off x="5410200" y="3377381"/>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a</a:t>
            </a:r>
            <a:endParaRPr lang="en-US" dirty="0"/>
          </a:p>
        </p:txBody>
      </p:sp>
      <p:sp>
        <p:nvSpPr>
          <p:cNvPr id="27" name="num3"/>
          <p:cNvSpPr/>
          <p:nvPr/>
        </p:nvSpPr>
        <p:spPr bwMode="auto">
          <a:xfrm>
            <a:off x="5210175" y="374904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3</a:t>
            </a:r>
            <a:endParaRPr lang="en-US" dirty="0"/>
          </a:p>
        </p:txBody>
      </p:sp>
      <p:sp>
        <p:nvSpPr>
          <p:cNvPr id="28" name="num4"/>
          <p:cNvSpPr/>
          <p:nvPr/>
        </p:nvSpPr>
        <p:spPr bwMode="auto">
          <a:xfrm>
            <a:off x="5210175" y="4031817"/>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4</a:t>
            </a:r>
            <a:endParaRPr lang="en-US" dirty="0"/>
          </a:p>
        </p:txBody>
      </p:sp>
    </p:spTree>
    <p:extLst>
      <p:ext uri="{BB962C8B-B14F-4D97-AF65-F5344CB8AC3E}">
        <p14:creationId xmlns:p14="http://schemas.microsoft.com/office/powerpoint/2010/main" val="2121949105"/>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 CC Rules" descr="C:\Users\sluersen\AppData\Local\Temp\SNAGHTML1a4c9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4985046" cy="339745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Rule execution: exit after first action</a:t>
            </a:r>
            <a:endParaRPr lang="en-US" dirty="0"/>
          </a:p>
        </p:txBody>
      </p:sp>
      <p:sp>
        <p:nvSpPr>
          <p:cNvPr id="3" name="Content Placeholder 2"/>
          <p:cNvSpPr>
            <a:spLocks noGrp="1"/>
          </p:cNvSpPr>
          <p:nvPr>
            <p:ph sz="half" idx="2"/>
          </p:nvPr>
        </p:nvSpPr>
        <p:spPr>
          <a:xfrm>
            <a:off x="6172200" y="914400"/>
            <a:ext cx="2819400" cy="3657600"/>
          </a:xfrm>
        </p:spPr>
        <p:txBody>
          <a:bodyPr/>
          <a:lstStyle/>
          <a:p>
            <a:r>
              <a:rPr lang="en-US" dirty="0" smtClean="0"/>
              <a:t>When triggering occurs, </a:t>
            </a:r>
            <a:r>
              <a:rPr lang="en-US" dirty="0"/>
              <a:t>Guidewire </a:t>
            </a:r>
            <a:r>
              <a:rPr lang="en-US" dirty="0" smtClean="0"/>
              <a:t>executes rules </a:t>
            </a:r>
            <a:r>
              <a:rPr lang="en-US" dirty="0"/>
              <a:t>in rule </a:t>
            </a:r>
            <a:r>
              <a:rPr lang="en-US" dirty="0" smtClean="0"/>
              <a:t>set until </a:t>
            </a:r>
            <a:r>
              <a:rPr lang="en-US" b="1" dirty="0" smtClean="0"/>
              <a:t>exit</a:t>
            </a:r>
          </a:p>
          <a:p>
            <a:pPr lvl="1"/>
            <a:r>
              <a:rPr lang="en-US" dirty="0"/>
              <a:t>Executed in order of </a:t>
            </a:r>
            <a:r>
              <a:rPr lang="en-US" dirty="0" smtClean="0"/>
              <a:t>hierarchy</a:t>
            </a:r>
          </a:p>
          <a:p>
            <a:pPr lvl="1"/>
            <a:r>
              <a:rPr lang="en-US" dirty="0"/>
              <a:t>If parent rule condition is true, parent action executed first, then child rules executed</a:t>
            </a:r>
          </a:p>
          <a:p>
            <a:pPr lvl="1"/>
            <a:endParaRPr lang="en-US" dirty="0"/>
          </a:p>
          <a:p>
            <a:endParaRPr lang="en-US" dirty="0"/>
          </a:p>
          <a:p>
            <a:endParaRPr lang="en-US" dirty="0" smtClean="0"/>
          </a:p>
        </p:txBody>
      </p:sp>
      <p:sp>
        <p:nvSpPr>
          <p:cNvPr id="23" name="Content Placeholder 22"/>
          <p:cNvSpPr>
            <a:spLocks noGrp="1"/>
          </p:cNvSpPr>
          <p:nvPr>
            <p:ph idx="10"/>
          </p:nvPr>
        </p:nvSpPr>
        <p:spPr>
          <a:xfrm>
            <a:off x="521208" y="5181600"/>
            <a:ext cx="8321040" cy="1219200"/>
          </a:xfrm>
        </p:spPr>
        <p:txBody>
          <a:bodyPr/>
          <a:lstStyle/>
          <a:p>
            <a:r>
              <a:rPr lang="en-US" dirty="0" smtClean="0"/>
              <a:t>Example</a:t>
            </a:r>
            <a:r>
              <a:rPr lang="en-US" dirty="0"/>
              <a:t>: </a:t>
            </a:r>
            <a:r>
              <a:rPr lang="en-US" dirty="0" smtClean="0"/>
              <a:t>Claim Segmentation Rules in ClaimCenter</a:t>
            </a:r>
            <a:endParaRPr lang="en-US" dirty="0"/>
          </a:p>
          <a:p>
            <a:pPr lvl="1"/>
            <a:r>
              <a:rPr lang="en-US" dirty="0"/>
              <a:t>S</a:t>
            </a:r>
            <a:r>
              <a:rPr lang="en-US" dirty="0" smtClean="0"/>
              <a:t>egment </a:t>
            </a:r>
            <a:r>
              <a:rPr lang="en-US" dirty="0"/>
              <a:t>the claim in the manner </a:t>
            </a:r>
            <a:r>
              <a:rPr lang="en-US" dirty="0" smtClean="0"/>
              <a:t>of  </a:t>
            </a:r>
            <a:r>
              <a:rPr lang="en-US" dirty="0"/>
              <a:t>the </a:t>
            </a:r>
            <a:r>
              <a:rPr lang="en-US" dirty="0" smtClean="0"/>
              <a:t>exposure and </a:t>
            </a:r>
            <a:br>
              <a:rPr lang="en-US" dirty="0" smtClean="0"/>
            </a:br>
            <a:r>
              <a:rPr lang="en-US" dirty="0" smtClean="0"/>
              <a:t>then exit rule set</a:t>
            </a:r>
            <a:endParaRPr lang="en-US" dirty="0"/>
          </a:p>
        </p:txBody>
      </p:sp>
      <p:sp>
        <p:nvSpPr>
          <p:cNvPr id="19" name="num1"/>
          <p:cNvSpPr/>
          <p:nvPr/>
        </p:nvSpPr>
        <p:spPr bwMode="auto">
          <a:xfrm>
            <a:off x="4648200" y="168402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1</a:t>
            </a:r>
            <a:endParaRPr lang="en-US" dirty="0"/>
          </a:p>
        </p:txBody>
      </p:sp>
      <p:sp>
        <p:nvSpPr>
          <p:cNvPr id="20" name="num2"/>
          <p:cNvSpPr/>
          <p:nvPr/>
        </p:nvSpPr>
        <p:spPr bwMode="auto">
          <a:xfrm>
            <a:off x="4648200" y="1969402"/>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2</a:t>
            </a:r>
            <a:endParaRPr lang="en-US" dirty="0"/>
          </a:p>
        </p:txBody>
      </p:sp>
      <p:sp>
        <p:nvSpPr>
          <p:cNvPr id="5" name="Octagon 4"/>
          <p:cNvSpPr/>
          <p:nvPr/>
        </p:nvSpPr>
        <p:spPr bwMode="auto">
          <a:xfrm>
            <a:off x="5073354" y="1800979"/>
            <a:ext cx="565446" cy="565446"/>
          </a:xfrm>
          <a:prstGeom prst="octagon">
            <a:avLst/>
          </a:prstGeom>
          <a:solidFill>
            <a:schemeClr val="tx1"/>
          </a:solidFill>
          <a:ln w="19050" algn="ctr">
            <a:solidFill>
              <a:schemeClr val="accent1">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smtClean="0">
                <a:solidFill>
                  <a:schemeClr val="accent1">
                    <a:lumMod val="75000"/>
                  </a:schemeClr>
                </a:solidFill>
              </a:rPr>
              <a:t>Exit</a:t>
            </a:r>
            <a:endParaRPr lang="en-US" b="1" dirty="0">
              <a:solidFill>
                <a:schemeClr val="accent1">
                  <a:lumMod val="75000"/>
                </a:schemeClr>
              </a:solidFill>
            </a:endParaRPr>
          </a:p>
        </p:txBody>
      </p:sp>
      <p:cxnSp>
        <p:nvCxnSpPr>
          <p:cNvPr id="9" name="Straight Arrow Connector 8"/>
          <p:cNvCxnSpPr>
            <a:stCxn id="20" idx="6"/>
          </p:cNvCxnSpPr>
          <p:nvPr/>
        </p:nvCxnSpPr>
        <p:spPr bwMode="auto">
          <a:xfrm>
            <a:off x="4876800" y="2083702"/>
            <a:ext cx="196554" cy="0"/>
          </a:xfrm>
          <a:prstGeom prst="straightConnector1">
            <a:avLst/>
          </a:prstGeom>
          <a:noFill/>
          <a:ln w="28575" cap="flat" cmpd="sng" algn="ctr">
            <a:solidFill>
              <a:schemeClr val="accent1">
                <a:lumMod val="75000"/>
              </a:schemeClr>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289186811"/>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Exiting a rule set</a:t>
            </a:r>
          </a:p>
        </p:txBody>
      </p:sp>
      <p:sp>
        <p:nvSpPr>
          <p:cNvPr id="7" name="Content Placeholder 6"/>
          <p:cNvSpPr>
            <a:spLocks noGrp="1"/>
          </p:cNvSpPr>
          <p:nvPr>
            <p:ph idx="1"/>
          </p:nvPr>
        </p:nvSpPr>
        <p:spPr/>
        <p:txBody>
          <a:bodyPr/>
          <a:lstStyle/>
          <a:p>
            <a:r>
              <a:rPr lang="en-US" dirty="0" smtClean="0"/>
              <a:t>Exit after first action rules</a:t>
            </a:r>
          </a:p>
          <a:p>
            <a:r>
              <a:rPr lang="en-US" dirty="0" smtClean="0"/>
              <a:t>Syntax</a:t>
            </a:r>
            <a:r>
              <a:rPr lang="en-US" dirty="0"/>
              <a:t>: </a:t>
            </a:r>
            <a:r>
              <a:rPr lang="en-US" dirty="0" err="1">
                <a:latin typeface="Courier New" pitchFamily="49" charset="0"/>
                <a:cs typeface="Courier New" pitchFamily="49" charset="0"/>
              </a:rPr>
              <a:t>actions.exit</a:t>
            </a:r>
            <a:r>
              <a:rPr lang="en-US" dirty="0">
                <a:latin typeface="Courier New" pitchFamily="49" charset="0"/>
                <a:cs typeface="Courier New" pitchFamily="49" charset="0"/>
              </a:rPr>
              <a:t>()</a:t>
            </a:r>
          </a:p>
          <a:p>
            <a:r>
              <a:rPr lang="en-US" dirty="0" smtClean="0"/>
              <a:t>Example of ClaimCenter Claim Segmentation rule set rules</a:t>
            </a:r>
            <a:endParaRPr lang="en-US" dirty="0"/>
          </a:p>
          <a:p>
            <a:pPr lvl="1"/>
            <a:r>
              <a:rPr lang="en-US" dirty="0" smtClean="0"/>
              <a:t>Condition:</a:t>
            </a:r>
          </a:p>
          <a:p>
            <a:pPr lvl="2"/>
            <a:r>
              <a:rPr lang="en-US" dirty="0" smtClean="0"/>
              <a:t>If </a:t>
            </a:r>
            <a:r>
              <a:rPr lang="en-US" dirty="0" err="1" smtClean="0"/>
              <a:t>claim.Segement</a:t>
            </a:r>
            <a:r>
              <a:rPr lang="en-US" dirty="0" smtClean="0"/>
              <a:t> is null</a:t>
            </a:r>
          </a:p>
          <a:p>
            <a:pPr lvl="1"/>
            <a:r>
              <a:rPr lang="en-US" dirty="0" smtClean="0"/>
              <a:t>Action:</a:t>
            </a:r>
          </a:p>
          <a:p>
            <a:pPr lvl="2"/>
            <a:r>
              <a:rPr lang="en-US" dirty="0"/>
              <a:t>A</a:t>
            </a:r>
            <a:r>
              <a:rPr lang="en-US" dirty="0" smtClean="0"/>
              <a:t>ssign "</a:t>
            </a:r>
            <a:r>
              <a:rPr lang="en-US" dirty="0" err="1" smtClean="0"/>
              <a:t>auto_low</a:t>
            </a:r>
            <a:r>
              <a:rPr lang="en-US" dirty="0" smtClean="0"/>
              <a:t>" to </a:t>
            </a:r>
            <a:r>
              <a:rPr lang="en-US" dirty="0" err="1" smtClean="0"/>
              <a:t>Segement</a:t>
            </a:r>
            <a:endParaRPr lang="en-US" dirty="0" smtClean="0"/>
          </a:p>
          <a:p>
            <a:pPr lvl="2"/>
            <a:r>
              <a:rPr lang="en-US" dirty="0" smtClean="0"/>
              <a:t>Exit rule set</a:t>
            </a:r>
            <a:endParaRPr lang="en-US" dirty="0"/>
          </a:p>
        </p:txBody>
      </p:sp>
      <p:pic>
        <p:nvPicPr>
          <p:cNvPr id="4098" name="Picture 2" descr="C:\Users\sluersen\AppData\Local\Temp\SNAGHTML656d2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4286250"/>
            <a:ext cx="8286750" cy="219075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0784100"/>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Business rules overview</a:t>
            </a:r>
          </a:p>
          <a:p>
            <a:r>
              <a:rPr lang="en-US" dirty="0"/>
              <a:t>Rules-specific Gosu</a:t>
            </a:r>
          </a:p>
          <a:p>
            <a:r>
              <a:rPr lang="en-US" dirty="0">
                <a:solidFill>
                  <a:schemeClr val="bg1"/>
                </a:solidFill>
              </a:rPr>
              <a:t>Working with rules</a:t>
            </a:r>
          </a:p>
          <a:p>
            <a:r>
              <a:rPr lang="en-US" dirty="0"/>
              <a:t>Debugging rules</a:t>
            </a:r>
          </a:p>
          <a:p>
            <a:endParaRPr lang="en-US" dirty="0"/>
          </a:p>
        </p:txBody>
      </p:sp>
    </p:spTree>
    <p:extLst>
      <p:ext uri="{BB962C8B-B14F-4D97-AF65-F5344CB8AC3E}">
        <p14:creationId xmlns:p14="http://schemas.microsoft.com/office/powerpoint/2010/main" val="1832605012"/>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sluersen\AppData\Local\Temp\SNAGHTMLed862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874" y="2030526"/>
            <a:ext cx="8285191" cy="255751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Rule set editor</a:t>
            </a:r>
            <a:endParaRPr lang="en-US" dirty="0"/>
          </a:p>
        </p:txBody>
      </p:sp>
      <p:sp>
        <p:nvSpPr>
          <p:cNvPr id="6" name="txt Rule Hiearchy"/>
          <p:cNvSpPr>
            <a:spLocks noGrp="1"/>
          </p:cNvSpPr>
          <p:nvPr>
            <p:ph sz="half" idx="1"/>
          </p:nvPr>
        </p:nvSpPr>
        <p:spPr>
          <a:xfrm>
            <a:off x="519113" y="4648200"/>
            <a:ext cx="4083050" cy="1752598"/>
          </a:xfrm>
        </p:spPr>
        <p:txBody>
          <a:bodyPr/>
          <a:lstStyle/>
          <a:p>
            <a:r>
              <a:rPr lang="en-US" dirty="0" smtClean="0"/>
              <a:t>Rule Hierarchy</a:t>
            </a:r>
          </a:p>
          <a:p>
            <a:pPr lvl="1"/>
            <a:r>
              <a:rPr lang="en-US" dirty="0" smtClean="0"/>
              <a:t>Context menu </a:t>
            </a:r>
          </a:p>
          <a:p>
            <a:pPr lvl="1"/>
            <a:r>
              <a:rPr lang="en-US" dirty="0" smtClean="0"/>
              <a:t>Activate/Deactivate </a:t>
            </a:r>
            <a:r>
              <a:rPr lang="en-US" dirty="0"/>
              <a:t>checkbox</a:t>
            </a:r>
          </a:p>
          <a:p>
            <a:pPr lvl="1"/>
            <a:r>
              <a:rPr lang="en-US" dirty="0"/>
              <a:t>Drag-and-drop </a:t>
            </a:r>
            <a:r>
              <a:rPr lang="en-US" dirty="0" smtClean="0"/>
              <a:t>ordering</a:t>
            </a:r>
            <a:endParaRPr lang="en-US" dirty="0"/>
          </a:p>
        </p:txBody>
      </p:sp>
      <p:sp>
        <p:nvSpPr>
          <p:cNvPr id="7" name="txt Rule Editor"/>
          <p:cNvSpPr>
            <a:spLocks noGrp="1"/>
          </p:cNvSpPr>
          <p:nvPr>
            <p:ph sz="half" idx="2"/>
          </p:nvPr>
        </p:nvSpPr>
        <p:spPr>
          <a:xfrm>
            <a:off x="4754563" y="4648200"/>
            <a:ext cx="4083050" cy="1600198"/>
          </a:xfrm>
        </p:spPr>
        <p:txBody>
          <a:bodyPr/>
          <a:lstStyle/>
          <a:p>
            <a:r>
              <a:rPr lang="en-US" dirty="0"/>
              <a:t>Rule Editor</a:t>
            </a:r>
          </a:p>
          <a:p>
            <a:pPr lvl="1"/>
            <a:r>
              <a:rPr lang="en-US" dirty="0" smtClean="0"/>
              <a:t>Overlays segment Uses, Condition, and Action</a:t>
            </a:r>
          </a:p>
          <a:p>
            <a:pPr lvl="1"/>
            <a:r>
              <a:rPr lang="en-US" dirty="0" smtClean="0"/>
              <a:t>Gosu code for condition and actions</a:t>
            </a:r>
          </a:p>
          <a:p>
            <a:pPr lvl="1"/>
            <a:endParaRPr lang="en-US" dirty="0"/>
          </a:p>
          <a:p>
            <a:endParaRPr lang="en-US" dirty="0"/>
          </a:p>
        </p:txBody>
      </p:sp>
      <p:sp>
        <p:nvSpPr>
          <p:cNvPr id="8" name="recEditor"/>
          <p:cNvSpPr/>
          <p:nvPr/>
        </p:nvSpPr>
        <p:spPr bwMode="auto">
          <a:xfrm>
            <a:off x="3124200" y="2249603"/>
            <a:ext cx="5684866" cy="2179320"/>
          </a:xfrm>
          <a:prstGeom prst="roundRect">
            <a:avLst>
              <a:gd name="adj" fmla="val 2476"/>
            </a:avLst>
          </a:prstGeom>
          <a:noFill/>
          <a:ln w="28575" algn="ctr">
            <a:solidFill>
              <a:schemeClr val="accent4"/>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9" name="rec ProjectWindow"/>
          <p:cNvSpPr/>
          <p:nvPr/>
        </p:nvSpPr>
        <p:spPr bwMode="auto">
          <a:xfrm>
            <a:off x="541268" y="2252422"/>
            <a:ext cx="2506732" cy="2192641"/>
          </a:xfrm>
          <a:prstGeom prst="roundRect">
            <a:avLst>
              <a:gd name="adj" fmla="val 2402"/>
            </a:avLst>
          </a:prstGeom>
          <a:noFill/>
          <a:ln w="28575" algn="ctr">
            <a:solidFill>
              <a:schemeClr val="accent6"/>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0" name="Rounded Rectangle 9"/>
          <p:cNvSpPr/>
          <p:nvPr/>
        </p:nvSpPr>
        <p:spPr bwMode="auto">
          <a:xfrm>
            <a:off x="425918" y="3871274"/>
            <a:ext cx="1752600" cy="304800"/>
          </a:xfrm>
          <a:prstGeom prst="roundRect">
            <a:avLst/>
          </a:prstGeom>
          <a:solidFill>
            <a:schemeClr val="tx1"/>
          </a:solidFill>
          <a:ln w="28575" algn="ctr">
            <a:solidFill>
              <a:schemeClr val="accent6"/>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Rule Hierarchy</a:t>
            </a:r>
            <a:endParaRPr lang="en-US" dirty="0">
              <a:solidFill>
                <a:schemeClr val="bg1"/>
              </a:solidFill>
            </a:endParaRPr>
          </a:p>
        </p:txBody>
      </p:sp>
      <p:sp>
        <p:nvSpPr>
          <p:cNvPr id="11" name="Rounded Rectangle 10"/>
          <p:cNvSpPr/>
          <p:nvPr/>
        </p:nvSpPr>
        <p:spPr bwMode="auto">
          <a:xfrm>
            <a:off x="6629400" y="2133600"/>
            <a:ext cx="1828800" cy="304800"/>
          </a:xfrm>
          <a:prstGeom prst="roundRect">
            <a:avLst/>
          </a:prstGeom>
          <a:solidFill>
            <a:schemeClr val="tx1"/>
          </a:solidFill>
          <a:ln w="28575" algn="ctr">
            <a:solidFill>
              <a:schemeClr val="accent4"/>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Rule Editor</a:t>
            </a:r>
            <a:endParaRPr lang="en-US" dirty="0">
              <a:solidFill>
                <a:schemeClr val="bg1"/>
              </a:solidFill>
            </a:endParaRPr>
          </a:p>
        </p:txBody>
      </p:sp>
      <p:sp>
        <p:nvSpPr>
          <p:cNvPr id="17" name="txt View Edit Rule Restart"/>
          <p:cNvSpPr txBox="1">
            <a:spLocks/>
          </p:cNvSpPr>
          <p:nvPr/>
        </p:nvSpPr>
        <p:spPr>
          <a:xfrm>
            <a:off x="425918" y="914400"/>
            <a:ext cx="8321040" cy="1219200"/>
          </a:xfrm>
          <a:prstGeom prst="rect">
            <a:avLst/>
          </a:prstGeom>
        </p:spPr>
        <p:txBody>
          <a:bodyPr/>
          <a:lst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Calibri" pitchFamily="34" charset="0"/>
                <a:cs typeface="Calibri" pitchFamily="34"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Calibri" pitchFamily="34" charset="0"/>
                <a:cs typeface="Calibri" pitchFamily="34"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Calibri" pitchFamily="34" charset="0"/>
                <a:cs typeface="Calibri" pitchFamily="34"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a:lstStyle>
          <a:p>
            <a:r>
              <a:rPr lang="en-US" kern="0" dirty="0" smtClean="0"/>
              <a:t>Select Rule Set in Project View to open Rule Set Editor</a:t>
            </a:r>
          </a:p>
          <a:p>
            <a:r>
              <a:rPr lang="en-US" kern="0" dirty="0" smtClean="0"/>
              <a:t>Select Rule in rule hierarchy to edit rule in rule editor</a:t>
            </a:r>
          </a:p>
        </p:txBody>
      </p:sp>
    </p:spTree>
    <p:extLst>
      <p:ext uri="{BB962C8B-B14F-4D97-AF65-F5344CB8AC3E}">
        <p14:creationId xmlns:p14="http://schemas.microsoft.com/office/powerpoint/2010/main" val="311207742"/>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Explain the functionality of business rules</a:t>
            </a:r>
          </a:p>
          <a:p>
            <a:pPr lvl="1"/>
            <a:r>
              <a:rPr lang="en-US" dirty="0"/>
              <a:t>Describe the Gosu techniques unique to business rules</a:t>
            </a:r>
          </a:p>
          <a:p>
            <a:pPr lvl="1"/>
            <a:r>
              <a:rPr lang="en-US" dirty="0"/>
              <a:t>Write business rules</a:t>
            </a:r>
          </a:p>
          <a:p>
            <a:pPr lvl="1"/>
            <a:r>
              <a:rPr lang="en-US" dirty="0"/>
              <a:t>Use Studio debugger to debug business rules</a:t>
            </a:r>
          </a:p>
          <a:p>
            <a:pPr lvl="1"/>
            <a:endParaRPr lang="en-US" dirty="0"/>
          </a:p>
        </p:txBody>
      </p:sp>
    </p:spTree>
    <p:extLst>
      <p:ext uri="{BB962C8B-B14F-4D97-AF65-F5344CB8AC3E}">
        <p14:creationId xmlns:p14="http://schemas.microsoft.com/office/powerpoint/2010/main" val="2990688167"/>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 set editor: rules hierarchy</a:t>
            </a:r>
            <a:endParaRPr lang="en-US" dirty="0"/>
          </a:p>
        </p:txBody>
      </p:sp>
      <p:sp>
        <p:nvSpPr>
          <p:cNvPr id="8" name="Content Placeholder 7"/>
          <p:cNvSpPr>
            <a:spLocks noGrp="1"/>
          </p:cNvSpPr>
          <p:nvPr>
            <p:ph sz="half" idx="1"/>
          </p:nvPr>
        </p:nvSpPr>
        <p:spPr/>
        <p:txBody>
          <a:bodyPr/>
          <a:lstStyle/>
          <a:p>
            <a:r>
              <a:rPr lang="en-US" dirty="0" smtClean="0"/>
              <a:t>Checkbox controls state</a:t>
            </a:r>
          </a:p>
          <a:p>
            <a:r>
              <a:rPr lang="en-US" dirty="0" smtClean="0"/>
              <a:t>Inactive </a:t>
            </a:r>
            <a:r>
              <a:rPr lang="en-US" dirty="0"/>
              <a:t>rule is not </a:t>
            </a:r>
            <a:r>
              <a:rPr lang="en-US" dirty="0" smtClean="0"/>
              <a:t>executed</a:t>
            </a:r>
          </a:p>
          <a:p>
            <a:r>
              <a:rPr lang="en-US" dirty="0" smtClean="0"/>
              <a:t>If parent inactive, so are children</a:t>
            </a:r>
            <a:endParaRPr lang="en-US" dirty="0"/>
          </a:p>
        </p:txBody>
      </p:sp>
      <p:sp>
        <p:nvSpPr>
          <p:cNvPr id="10" name="Content Placeholder 9"/>
          <p:cNvSpPr>
            <a:spLocks noGrp="1"/>
          </p:cNvSpPr>
          <p:nvPr>
            <p:ph sz="half" idx="10"/>
          </p:nvPr>
        </p:nvSpPr>
        <p:spPr/>
        <p:txBody>
          <a:bodyPr/>
          <a:lstStyle/>
          <a:p>
            <a:r>
              <a:rPr lang="en-US" dirty="0" smtClean="0"/>
              <a:t>Deleting parent also deletes children</a:t>
            </a:r>
          </a:p>
          <a:p>
            <a:r>
              <a:rPr lang="en-US" dirty="0" smtClean="0"/>
              <a:t>Renaming requires name to be unique</a:t>
            </a:r>
            <a:endParaRPr lang="en-US" dirty="0"/>
          </a:p>
        </p:txBody>
      </p:sp>
      <p:sp>
        <p:nvSpPr>
          <p:cNvPr id="9" name="Content Placeholder 8"/>
          <p:cNvSpPr>
            <a:spLocks noGrp="1"/>
          </p:cNvSpPr>
          <p:nvPr>
            <p:ph sz="half" idx="2"/>
          </p:nvPr>
        </p:nvSpPr>
        <p:spPr/>
        <p:txBody>
          <a:bodyPr/>
          <a:lstStyle/>
          <a:p>
            <a:r>
              <a:rPr lang="en-US" dirty="0" smtClean="0"/>
              <a:t>Drag and drop to new place in hierarchy</a:t>
            </a:r>
          </a:p>
          <a:p>
            <a:r>
              <a:rPr lang="en-US" dirty="0" smtClean="0"/>
              <a:t>Moving parent also moves children</a:t>
            </a:r>
            <a:endParaRPr lang="en-US" dirty="0"/>
          </a:p>
        </p:txBody>
      </p:sp>
      <p:sp>
        <p:nvSpPr>
          <p:cNvPr id="11" name="Subtitle 10"/>
          <p:cNvSpPr>
            <a:spLocks noGrp="1"/>
          </p:cNvSpPr>
          <p:nvPr>
            <p:ph type="subTitle" idx="11"/>
          </p:nvPr>
        </p:nvSpPr>
        <p:spPr/>
        <p:txBody>
          <a:bodyPr/>
          <a:lstStyle/>
          <a:p>
            <a:r>
              <a:rPr lang="en-US" dirty="0" smtClean="0"/>
              <a:t>Activate / Deactivate</a:t>
            </a:r>
            <a:endParaRPr lang="en-US" dirty="0"/>
          </a:p>
        </p:txBody>
      </p:sp>
      <p:sp>
        <p:nvSpPr>
          <p:cNvPr id="12" name="Text Placeholder 11"/>
          <p:cNvSpPr>
            <a:spLocks noGrp="1"/>
          </p:cNvSpPr>
          <p:nvPr>
            <p:ph type="body" sz="quarter" idx="12"/>
          </p:nvPr>
        </p:nvSpPr>
        <p:spPr/>
        <p:txBody>
          <a:bodyPr/>
          <a:lstStyle/>
          <a:p>
            <a:r>
              <a:rPr lang="en-US" dirty="0" smtClean="0"/>
              <a:t>Delete and Rename</a:t>
            </a:r>
            <a:endParaRPr lang="en-US" dirty="0"/>
          </a:p>
        </p:txBody>
      </p:sp>
      <p:sp>
        <p:nvSpPr>
          <p:cNvPr id="13" name="Text Placeholder 12"/>
          <p:cNvSpPr>
            <a:spLocks noGrp="1"/>
          </p:cNvSpPr>
          <p:nvPr>
            <p:ph type="body" sz="quarter" idx="13"/>
          </p:nvPr>
        </p:nvSpPr>
        <p:spPr/>
        <p:txBody>
          <a:bodyPr/>
          <a:lstStyle/>
          <a:p>
            <a:r>
              <a:rPr lang="en-US" dirty="0" smtClean="0"/>
              <a:t>Moving</a:t>
            </a:r>
            <a:endParaRPr lang="en-US" dirty="0"/>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4495800"/>
            <a:ext cx="2590800" cy="714375"/>
          </a:xfrm>
          <a:prstGeom prst="rect">
            <a:avLst/>
          </a:prstGeom>
          <a:noFill/>
          <a:ln w="317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410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4495800"/>
            <a:ext cx="2590800" cy="714375"/>
          </a:xfrm>
          <a:prstGeom prst="rect">
            <a:avLst/>
          </a:prstGeom>
          <a:noFill/>
          <a:ln w="317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410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5800" y="5029200"/>
            <a:ext cx="1343025" cy="1390650"/>
          </a:xfrm>
          <a:prstGeom prst="rect">
            <a:avLst/>
          </a:prstGeom>
          <a:noFill/>
          <a:ln w="317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4103"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38875" y="5791200"/>
            <a:ext cx="2590800" cy="552450"/>
          </a:xfrm>
          <a:prstGeom prst="rect">
            <a:avLst/>
          </a:prstGeom>
          <a:noFill/>
          <a:ln w="317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4104"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48400" y="4486275"/>
            <a:ext cx="2581275" cy="542925"/>
          </a:xfrm>
          <a:prstGeom prst="rect">
            <a:avLst/>
          </a:prstGeom>
          <a:noFill/>
          <a:ln w="317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3" name="Right Arrow 2"/>
          <p:cNvSpPr/>
          <p:nvPr/>
        </p:nvSpPr>
        <p:spPr bwMode="auto">
          <a:xfrm rot="5400000">
            <a:off x="7277100" y="5295900"/>
            <a:ext cx="609600" cy="381000"/>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solidFill>
                <a:schemeClr val="lt1"/>
              </a:solidFill>
            </a:endParaRPr>
          </a:p>
        </p:txBody>
      </p:sp>
      <p:sp>
        <p:nvSpPr>
          <p:cNvPr id="22" name="Arc 21"/>
          <p:cNvSpPr/>
          <p:nvPr/>
        </p:nvSpPr>
        <p:spPr bwMode="auto">
          <a:xfrm rot="10284340" flipH="1">
            <a:off x="8038226" y="4585795"/>
            <a:ext cx="608733" cy="361457"/>
          </a:xfrm>
          <a:prstGeom prst="arc">
            <a:avLst>
              <a:gd name="adj1" fmla="val 15383809"/>
              <a:gd name="adj2" fmla="val 5852236"/>
            </a:avLst>
          </a:prstGeom>
          <a:noFill/>
          <a:ln w="28575" cap="flat" cmpd="sng" algn="ctr">
            <a:solidFill>
              <a:schemeClr val="accent1">
                <a:lumMod val="75000"/>
              </a:schemeClr>
            </a:solidFill>
            <a:prstDash val="solid"/>
            <a:round/>
            <a:headEnd type="none" w="med" len="med"/>
            <a:tailEnd type="arrow" w="lg"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Tree>
    <p:extLst>
      <p:ext uri="{BB962C8B-B14F-4D97-AF65-F5344CB8AC3E}">
        <p14:creationId xmlns:p14="http://schemas.microsoft.com/office/powerpoint/2010/main" val="3029150682"/>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Rule set editor: rule editor</a:t>
            </a:r>
          </a:p>
        </p:txBody>
      </p:sp>
      <p:sp>
        <p:nvSpPr>
          <p:cNvPr id="5" name="Content Placeholder 4"/>
          <p:cNvSpPr>
            <a:spLocks noGrp="1"/>
          </p:cNvSpPr>
          <p:nvPr>
            <p:ph idx="1"/>
          </p:nvPr>
        </p:nvSpPr>
        <p:spPr>
          <a:xfrm>
            <a:off x="519113" y="3657600"/>
            <a:ext cx="8318500" cy="2743200"/>
          </a:xfrm>
        </p:spPr>
        <p:txBody>
          <a:bodyPr/>
          <a:lstStyle/>
          <a:p>
            <a:pPr>
              <a:buFont typeface="Arial" charset="0"/>
              <a:buChar char="•"/>
            </a:pPr>
            <a:r>
              <a:rPr lang="en-US" sz="2000" dirty="0" smtClean="0"/>
              <a:t>Uses is to import classes</a:t>
            </a:r>
          </a:p>
          <a:p>
            <a:pPr>
              <a:buFont typeface="Arial" charset="0"/>
              <a:buChar char="•"/>
            </a:pPr>
            <a:r>
              <a:rPr lang="en-US" sz="2000" dirty="0" smtClean="0"/>
              <a:t>Condition </a:t>
            </a:r>
          </a:p>
          <a:p>
            <a:pPr lvl="1">
              <a:buFont typeface="Arial" charset="0"/>
              <a:buChar char="•"/>
            </a:pPr>
            <a:r>
              <a:rPr lang="en-US" sz="1800" dirty="0" smtClean="0"/>
              <a:t>Returns true or false</a:t>
            </a:r>
          </a:p>
          <a:p>
            <a:pPr lvl="1">
              <a:buFont typeface="Arial" charset="0"/>
              <a:buChar char="•"/>
            </a:pPr>
            <a:r>
              <a:rPr lang="en-US" sz="1800" dirty="0" smtClean="0"/>
              <a:t>If </a:t>
            </a:r>
            <a:r>
              <a:rPr lang="en-US" sz="1800" dirty="0"/>
              <a:t>rule should always be executed, set condition to </a:t>
            </a:r>
            <a:r>
              <a:rPr lang="en-US" sz="1800" dirty="0" smtClean="0"/>
              <a:t>true</a:t>
            </a:r>
          </a:p>
          <a:p>
            <a:pPr lvl="1"/>
            <a:r>
              <a:rPr lang="en-US" sz="1800" dirty="0" smtClean="0"/>
              <a:t>If </a:t>
            </a:r>
            <a:r>
              <a:rPr lang="en-US" sz="1800" dirty="0"/>
              <a:t>parent rule, control whether or not child rules are executed</a:t>
            </a:r>
          </a:p>
          <a:p>
            <a:pPr>
              <a:buFont typeface="Arial" charset="0"/>
              <a:buChar char="•"/>
            </a:pPr>
            <a:r>
              <a:rPr lang="en-US" sz="2000" dirty="0" smtClean="0"/>
              <a:t>Action</a:t>
            </a:r>
          </a:p>
          <a:p>
            <a:pPr lvl="1">
              <a:buFont typeface="Arial" charset="0"/>
              <a:buChar char="•"/>
            </a:pPr>
            <a:r>
              <a:rPr lang="en-US" sz="1800" dirty="0" smtClean="0"/>
              <a:t>Within transaction scope </a:t>
            </a:r>
          </a:p>
          <a:p>
            <a:pPr lvl="1">
              <a:buFont typeface="Arial" charset="0"/>
              <a:buChar char="•"/>
            </a:pPr>
            <a:r>
              <a:rPr lang="en-US" sz="1800" dirty="0"/>
              <a:t>P</a:t>
            </a:r>
            <a:r>
              <a:rPr lang="en-US" sz="1800" dirty="0" smtClean="0"/>
              <a:t>ossible to create new entities related to object such as entity for array</a:t>
            </a:r>
          </a:p>
          <a:p>
            <a:pPr lvl="1">
              <a:buFont typeface="Arial" charset="0"/>
              <a:buChar char="•"/>
            </a:pPr>
            <a:endParaRPr lang="en-US" sz="1800" dirty="0"/>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8305800" cy="2587052"/>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7" name="Rounded Rectangle 6"/>
          <p:cNvSpPr/>
          <p:nvPr/>
        </p:nvSpPr>
        <p:spPr bwMode="auto">
          <a:xfrm>
            <a:off x="5410200" y="914400"/>
            <a:ext cx="3352800" cy="304800"/>
          </a:xfrm>
          <a:prstGeom prst="roundRect">
            <a:avLst/>
          </a:prstGeom>
          <a:solidFill>
            <a:schemeClr val="tx1"/>
          </a:solidFill>
          <a:ln w="28575" algn="ctr">
            <a:solidFill>
              <a:schemeClr val="accent4"/>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ABPU1010 – Contact Created</a:t>
            </a:r>
            <a:endParaRPr lang="en-US" dirty="0">
              <a:solidFill>
                <a:schemeClr val="bg1"/>
              </a:solidFill>
            </a:endParaRPr>
          </a:p>
        </p:txBody>
      </p:sp>
    </p:spTree>
    <p:extLst>
      <p:ext uri="{BB962C8B-B14F-4D97-AF65-F5344CB8AC3E}">
        <p14:creationId xmlns:p14="http://schemas.microsoft.com/office/powerpoint/2010/main" val="3879356358"/>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7" name="Picture 13" descr="C:\Users\sluersen\AppData\Local\Temp\SNAGHTML9f0f7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074" y="1904999"/>
            <a:ext cx="3500000" cy="168571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Create rule</a:t>
            </a:r>
            <a:endParaRPr lang="en-US" dirty="0"/>
          </a:p>
        </p:txBody>
      </p:sp>
      <p:sp>
        <p:nvSpPr>
          <p:cNvPr id="3" name="Content Placeholder 2"/>
          <p:cNvSpPr>
            <a:spLocks noGrp="1"/>
          </p:cNvSpPr>
          <p:nvPr>
            <p:ph idx="1"/>
          </p:nvPr>
        </p:nvSpPr>
        <p:spPr>
          <a:xfrm>
            <a:off x="519113" y="4343400"/>
            <a:ext cx="8318500" cy="2057400"/>
          </a:xfrm>
        </p:spPr>
        <p:txBody>
          <a:bodyPr/>
          <a:lstStyle/>
          <a:p>
            <a:r>
              <a:rPr lang="en-US" dirty="0" smtClean="0"/>
              <a:t>In the Rule Set Editor, select the rule set name</a:t>
            </a:r>
            <a:endParaRPr lang="en-US" b="1" dirty="0">
              <a:latin typeface="Courier New" pitchFamily="49" charset="0"/>
              <a:cs typeface="Courier New" pitchFamily="49" charset="0"/>
            </a:endParaRPr>
          </a:p>
          <a:p>
            <a:pPr lvl="1"/>
            <a:r>
              <a:rPr lang="en-US" dirty="0"/>
              <a:t>Main Menu </a:t>
            </a:r>
            <a:r>
              <a:rPr lang="en-US" dirty="0">
                <a:sym typeface="Wingdings" pitchFamily="2" charset="2"/>
              </a:rPr>
              <a:t>  Rule </a:t>
            </a:r>
            <a:r>
              <a:rPr lang="en-US" dirty="0" smtClean="0">
                <a:sym typeface="Wingdings" pitchFamily="2" charset="2"/>
              </a:rPr>
              <a:t> </a:t>
            </a:r>
            <a:r>
              <a:rPr lang="en-US" dirty="0">
                <a:sym typeface="Wingdings" pitchFamily="2" charset="2"/>
              </a:rPr>
              <a:t>New </a:t>
            </a:r>
            <a:r>
              <a:rPr lang="en-US" dirty="0" smtClean="0">
                <a:sym typeface="Wingdings" pitchFamily="2" charset="2"/>
              </a:rPr>
              <a:t>Rule</a:t>
            </a:r>
          </a:p>
          <a:p>
            <a:pPr lvl="1"/>
            <a:r>
              <a:rPr lang="en-US" dirty="0" smtClean="0"/>
              <a:t>Context menu </a:t>
            </a:r>
            <a:r>
              <a:rPr lang="en-US" dirty="0" smtClean="0">
                <a:sym typeface="Wingdings" pitchFamily="2" charset="2"/>
              </a:rPr>
              <a:t>  New Rule</a:t>
            </a:r>
          </a:p>
          <a:p>
            <a:r>
              <a:rPr lang="en-US" dirty="0" smtClean="0">
                <a:sym typeface="Wingdings" pitchFamily="2" charset="2"/>
              </a:rPr>
              <a:t>Enter a Rule Name using a rule naming convention</a:t>
            </a:r>
          </a:p>
        </p:txBody>
      </p:sp>
      <p:pic>
        <p:nvPicPr>
          <p:cNvPr id="103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4400" y="2057400"/>
            <a:ext cx="2000000" cy="207142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43" name="Picture 19" descr="C:\Users\sluersen\AppData\Local\Temp\SNAGHTML1809ec5.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074" y="914400"/>
            <a:ext cx="7157144" cy="1185714"/>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41" name="Picture 17" descr="C:\Users\sluersen\AppData\Local\Temp\SNAGHTMLa32eb0.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64685" y="2381227"/>
            <a:ext cx="3832107" cy="173357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8" name="Right Arrow 7"/>
          <p:cNvSpPr/>
          <p:nvPr/>
        </p:nvSpPr>
        <p:spPr bwMode="auto">
          <a:xfrm rot="5400000">
            <a:off x="7381418" y="2019299"/>
            <a:ext cx="609600" cy="381000"/>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solidFill>
                <a:schemeClr val="lt1"/>
              </a:solidFill>
            </a:endParaRPr>
          </a:p>
        </p:txBody>
      </p:sp>
      <p:sp>
        <p:nvSpPr>
          <p:cNvPr id="9" name="Right Arrow 8"/>
          <p:cNvSpPr/>
          <p:nvPr/>
        </p:nvSpPr>
        <p:spPr bwMode="auto">
          <a:xfrm>
            <a:off x="4504816" y="2766160"/>
            <a:ext cx="609600" cy="381000"/>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solidFill>
                <a:schemeClr val="lt1"/>
              </a:solidFill>
            </a:endParaRPr>
          </a:p>
        </p:txBody>
      </p:sp>
    </p:spTree>
    <p:extLst>
      <p:ext uri="{BB962C8B-B14F-4D97-AF65-F5344CB8AC3E}">
        <p14:creationId xmlns:p14="http://schemas.microsoft.com/office/powerpoint/2010/main" val="3200716197"/>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 *new* rules</a:t>
            </a:r>
            <a:endParaRPr lang="en-US" dirty="0"/>
          </a:p>
        </p:txBody>
      </p:sp>
      <p:sp>
        <p:nvSpPr>
          <p:cNvPr id="6" name="Subtitle 5"/>
          <p:cNvSpPr>
            <a:spLocks noGrp="1"/>
          </p:cNvSpPr>
          <p:nvPr>
            <p:ph type="subTitle" idx="10"/>
          </p:nvPr>
        </p:nvSpPr>
        <p:spPr/>
        <p:txBody>
          <a:bodyPr/>
          <a:lstStyle/>
          <a:p>
            <a:r>
              <a:rPr lang="en-US" dirty="0" smtClean="0"/>
              <a:t>Restart Server</a:t>
            </a:r>
            <a:endParaRPr lang="en-US" dirty="0"/>
          </a:p>
        </p:txBody>
      </p:sp>
      <p:sp>
        <p:nvSpPr>
          <p:cNvPr id="4" name="Content Placeholder 3"/>
          <p:cNvSpPr>
            <a:spLocks noGrp="1"/>
          </p:cNvSpPr>
          <p:nvPr>
            <p:ph sz="half" idx="1"/>
          </p:nvPr>
        </p:nvSpPr>
        <p:spPr>
          <a:xfrm>
            <a:off x="519113" y="1752600"/>
            <a:ext cx="3671887" cy="4637088"/>
          </a:xfrm>
        </p:spPr>
        <p:txBody>
          <a:bodyPr/>
          <a:lstStyle/>
          <a:p>
            <a:r>
              <a:rPr lang="en-US" dirty="0" smtClean="0"/>
              <a:t>Rule set class </a:t>
            </a:r>
            <a:br>
              <a:rPr lang="en-US" dirty="0" smtClean="0"/>
            </a:br>
            <a:r>
              <a:rPr lang="en-US" dirty="0" smtClean="0"/>
              <a:t>loaded at server startup</a:t>
            </a:r>
            <a:endParaRPr lang="en-US" dirty="0"/>
          </a:p>
        </p:txBody>
      </p:sp>
      <p:sp>
        <p:nvSpPr>
          <p:cNvPr id="19" name="Text Placeholder 5"/>
          <p:cNvSpPr txBox="1">
            <a:spLocks/>
          </p:cNvSpPr>
          <p:nvPr/>
        </p:nvSpPr>
        <p:spPr>
          <a:xfrm>
            <a:off x="493776" y="486102"/>
            <a:ext cx="8321040" cy="381000"/>
          </a:xfrm>
          <a:prstGeom prst="rect">
            <a:avLst/>
          </a:prstGeom>
        </p:spPr>
        <p:txBody>
          <a:bodyPr lIns="0" tIns="0" rIns="0" bIns="0"/>
          <a:lst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a:lstStyle>
          <a:p>
            <a:pPr marL="0" indent="0">
              <a:buNone/>
            </a:pPr>
            <a:endParaRPr lang="en-US" sz="2800" b="1" dirty="0">
              <a:solidFill>
                <a:srgbClr val="04628C"/>
              </a:solidFill>
              <a:latin typeface="+mj-lt"/>
              <a:ea typeface="Arial" pitchFamily="34" charset="0"/>
              <a:cs typeface="Arial" pitchFamily="34" charset="0"/>
            </a:endParaRPr>
          </a:p>
        </p:txBody>
      </p:sp>
      <p:sp>
        <p:nvSpPr>
          <p:cNvPr id="15" name="Rounded Rectangle 14"/>
          <p:cNvSpPr/>
          <p:nvPr/>
        </p:nvSpPr>
        <p:spPr bwMode="auto">
          <a:xfrm>
            <a:off x="562028" y="3581400"/>
            <a:ext cx="3628972" cy="2743200"/>
          </a:xfrm>
          <a:prstGeom prst="roundRect">
            <a:avLst>
              <a:gd name="adj" fmla="val 8642"/>
            </a:avLst>
          </a:prstGeom>
          <a:ln>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pic>
        <p:nvPicPr>
          <p:cNvPr id="16"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4638" y="3809235"/>
            <a:ext cx="1251497" cy="143841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Rectangle 16"/>
          <p:cNvSpPr/>
          <p:nvPr/>
        </p:nvSpPr>
        <p:spPr>
          <a:xfrm>
            <a:off x="2438400" y="5252723"/>
            <a:ext cx="1676400" cy="584775"/>
          </a:xfrm>
          <a:prstGeom prst="rect">
            <a:avLst/>
          </a:prstGeom>
        </p:spPr>
        <p:txBody>
          <a:bodyPr wrap="square">
            <a:spAutoFit/>
          </a:bodyPr>
          <a:lstStyle/>
          <a:p>
            <a:pPr algn="ctr"/>
            <a:r>
              <a:rPr lang="en-US" sz="1600" b="1" dirty="0" smtClean="0">
                <a:solidFill>
                  <a:schemeClr val="bg1"/>
                </a:solidFill>
              </a:rPr>
              <a:t>Rule </a:t>
            </a:r>
            <a:br>
              <a:rPr lang="en-US" sz="1600" b="1" dirty="0" smtClean="0">
                <a:solidFill>
                  <a:schemeClr val="bg1"/>
                </a:solidFill>
              </a:rPr>
            </a:br>
            <a:r>
              <a:rPr lang="en-US" sz="1600" b="1" dirty="0" smtClean="0">
                <a:solidFill>
                  <a:schemeClr val="bg1"/>
                </a:solidFill>
              </a:rPr>
              <a:t>Class (.gr)</a:t>
            </a:r>
            <a:endParaRPr lang="en-US" sz="1600" b="1" dirty="0">
              <a:solidFill>
                <a:schemeClr val="bg1"/>
              </a:solidFill>
            </a:endParaRPr>
          </a:p>
        </p:txBody>
      </p:sp>
      <p:pic>
        <p:nvPicPr>
          <p:cNvPr id="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7347" y="3724732"/>
            <a:ext cx="1460304" cy="130886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Rectangle 19"/>
          <p:cNvSpPr/>
          <p:nvPr/>
        </p:nvSpPr>
        <p:spPr>
          <a:xfrm>
            <a:off x="809299" y="5257800"/>
            <a:ext cx="1676400" cy="584775"/>
          </a:xfrm>
          <a:prstGeom prst="rect">
            <a:avLst/>
          </a:prstGeom>
        </p:spPr>
        <p:txBody>
          <a:bodyPr wrap="square">
            <a:spAutoFit/>
          </a:bodyPr>
          <a:lstStyle/>
          <a:p>
            <a:pPr algn="ctr"/>
            <a:r>
              <a:rPr lang="en-US" sz="1600" b="1" dirty="0" smtClean="0">
                <a:solidFill>
                  <a:schemeClr val="bg1"/>
                </a:solidFill>
              </a:rPr>
              <a:t>Rule Set</a:t>
            </a:r>
            <a:br>
              <a:rPr lang="en-US" sz="1600" b="1" dirty="0" smtClean="0">
                <a:solidFill>
                  <a:schemeClr val="bg1"/>
                </a:solidFill>
              </a:rPr>
            </a:br>
            <a:r>
              <a:rPr lang="en-US" sz="1600" b="1" dirty="0" smtClean="0">
                <a:solidFill>
                  <a:schemeClr val="bg1"/>
                </a:solidFill>
              </a:rPr>
              <a:t>Class (.grs)</a:t>
            </a:r>
            <a:endParaRPr lang="en-US" sz="1600" b="1" dirty="0">
              <a:solidFill>
                <a:schemeClr val="bg1"/>
              </a:solidFill>
            </a:endParaRPr>
          </a:p>
        </p:txBody>
      </p:sp>
    </p:spTree>
    <p:extLst>
      <p:ext uri="{BB962C8B-B14F-4D97-AF65-F5344CB8AC3E}">
        <p14:creationId xmlns:p14="http://schemas.microsoft.com/office/powerpoint/2010/main" val="3809757120"/>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ounded Rectangle 87"/>
          <p:cNvSpPr/>
          <p:nvPr/>
        </p:nvSpPr>
        <p:spPr bwMode="auto">
          <a:xfrm>
            <a:off x="4800600" y="3581400"/>
            <a:ext cx="3810000" cy="2743200"/>
          </a:xfrm>
          <a:prstGeom prst="roundRect">
            <a:avLst>
              <a:gd name="adj" fmla="val 8642"/>
            </a:avLst>
          </a:prstGeom>
          <a:ln>
            <a:solidFill>
              <a:schemeClr val="accent6"/>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80" name="Rounded Rectangle 79"/>
          <p:cNvSpPr/>
          <p:nvPr/>
        </p:nvSpPr>
        <p:spPr bwMode="auto">
          <a:xfrm>
            <a:off x="562028" y="3581400"/>
            <a:ext cx="3628972" cy="2743200"/>
          </a:xfrm>
          <a:prstGeom prst="roundRect">
            <a:avLst>
              <a:gd name="adj" fmla="val 8642"/>
            </a:avLst>
          </a:prstGeom>
          <a:ln>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a:t>Deploy *modified* rules</a:t>
            </a:r>
          </a:p>
        </p:txBody>
      </p:sp>
      <p:sp>
        <p:nvSpPr>
          <p:cNvPr id="6" name="Subtitle 5"/>
          <p:cNvSpPr>
            <a:spLocks noGrp="1"/>
          </p:cNvSpPr>
          <p:nvPr>
            <p:ph type="subTitle" idx="10"/>
          </p:nvPr>
        </p:nvSpPr>
        <p:spPr/>
        <p:txBody>
          <a:bodyPr/>
          <a:lstStyle/>
          <a:p>
            <a:r>
              <a:rPr lang="en-US" dirty="0" smtClean="0"/>
              <a:t>Reload changed classes</a:t>
            </a:r>
            <a:endParaRPr lang="en-US" dirty="0"/>
          </a:p>
        </p:txBody>
      </p:sp>
      <p:sp>
        <p:nvSpPr>
          <p:cNvPr id="7" name="Text Placeholder 6"/>
          <p:cNvSpPr>
            <a:spLocks noGrp="1"/>
          </p:cNvSpPr>
          <p:nvPr>
            <p:ph type="body" sz="quarter" idx="11"/>
          </p:nvPr>
        </p:nvSpPr>
        <p:spPr/>
        <p:txBody>
          <a:bodyPr/>
          <a:lstStyle/>
          <a:p>
            <a:r>
              <a:rPr lang="en-US" dirty="0" smtClean="0"/>
              <a:t>Compile classes</a:t>
            </a:r>
          </a:p>
          <a:p>
            <a:endParaRPr lang="en-US" dirty="0"/>
          </a:p>
        </p:txBody>
      </p:sp>
      <p:sp>
        <p:nvSpPr>
          <p:cNvPr id="5" name="Content Placeholder 4"/>
          <p:cNvSpPr>
            <a:spLocks noGrp="1"/>
          </p:cNvSpPr>
          <p:nvPr>
            <p:ph sz="half" idx="2"/>
          </p:nvPr>
        </p:nvSpPr>
        <p:spPr>
          <a:xfrm>
            <a:off x="4754562" y="1752600"/>
            <a:ext cx="4389437" cy="4637088"/>
          </a:xfrm>
        </p:spPr>
        <p:txBody>
          <a:bodyPr/>
          <a:lstStyle/>
          <a:p>
            <a:r>
              <a:rPr lang="en-US" dirty="0"/>
              <a:t>Main Menu </a:t>
            </a:r>
            <a:r>
              <a:rPr lang="en-US" dirty="0">
                <a:sym typeface="Wingdings" pitchFamily="2" charset="2"/>
              </a:rPr>
              <a:t>  </a:t>
            </a:r>
            <a:r>
              <a:rPr lang="en-US" dirty="0" smtClean="0">
                <a:sym typeface="Wingdings" pitchFamily="2" charset="2"/>
              </a:rPr>
              <a:t>Build </a:t>
            </a:r>
            <a:r>
              <a:rPr lang="en-US" dirty="0">
                <a:sym typeface="Wingdings" pitchFamily="2" charset="2"/>
              </a:rPr>
              <a:t> </a:t>
            </a:r>
            <a:r>
              <a:rPr lang="en-US" dirty="0" smtClean="0">
                <a:sym typeface="Wingdings" pitchFamily="2" charset="2"/>
              </a:rPr>
              <a:t>Compile </a:t>
            </a:r>
            <a:endParaRPr lang="en-US" dirty="0">
              <a:sym typeface="Wingdings" pitchFamily="2" charset="2"/>
            </a:endParaRPr>
          </a:p>
          <a:p>
            <a:pPr algn="just"/>
            <a:r>
              <a:rPr lang="en-US" dirty="0" smtClean="0"/>
              <a:t>CTRL+SHIFT+F9</a:t>
            </a:r>
          </a:p>
        </p:txBody>
      </p:sp>
      <p:sp>
        <p:nvSpPr>
          <p:cNvPr id="4" name="Content Placeholder 3"/>
          <p:cNvSpPr>
            <a:spLocks noGrp="1"/>
          </p:cNvSpPr>
          <p:nvPr>
            <p:ph sz="half" idx="1"/>
          </p:nvPr>
        </p:nvSpPr>
        <p:spPr>
          <a:xfrm>
            <a:off x="519113" y="1752600"/>
            <a:ext cx="3671887" cy="4637088"/>
          </a:xfrm>
        </p:spPr>
        <p:txBody>
          <a:bodyPr/>
          <a:lstStyle/>
          <a:p>
            <a:r>
              <a:rPr lang="en-US" dirty="0" smtClean="0"/>
              <a:t>Main </a:t>
            </a:r>
            <a:r>
              <a:rPr lang="en-US" dirty="0"/>
              <a:t>Menu </a:t>
            </a:r>
            <a:r>
              <a:rPr lang="en-US" dirty="0">
                <a:sym typeface="Wingdings" pitchFamily="2" charset="2"/>
              </a:rPr>
              <a:t>  Rule  </a:t>
            </a:r>
            <a:r>
              <a:rPr lang="en-US" dirty="0" smtClean="0">
                <a:sym typeface="Wingdings" pitchFamily="2" charset="2"/>
              </a:rPr>
              <a:t>Reload Changed Classes</a:t>
            </a:r>
            <a:endParaRPr lang="en-US" dirty="0">
              <a:sym typeface="Wingdings" pitchFamily="2" charset="2"/>
            </a:endParaRPr>
          </a:p>
        </p:txBody>
      </p:sp>
      <p:pic>
        <p:nvPicPr>
          <p:cNvPr id="20"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4638" y="3809235"/>
            <a:ext cx="1251497" cy="143841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 name="Rectangle 20"/>
          <p:cNvSpPr/>
          <p:nvPr/>
        </p:nvSpPr>
        <p:spPr>
          <a:xfrm>
            <a:off x="2438400" y="5252723"/>
            <a:ext cx="1676400" cy="584775"/>
          </a:xfrm>
          <a:prstGeom prst="rect">
            <a:avLst/>
          </a:prstGeom>
        </p:spPr>
        <p:txBody>
          <a:bodyPr wrap="square">
            <a:spAutoFit/>
          </a:bodyPr>
          <a:lstStyle/>
          <a:p>
            <a:pPr algn="ctr"/>
            <a:r>
              <a:rPr lang="en-US" sz="1600" b="1" dirty="0" smtClean="0">
                <a:solidFill>
                  <a:schemeClr val="bg1"/>
                </a:solidFill>
              </a:rPr>
              <a:t>Rule </a:t>
            </a:r>
            <a:br>
              <a:rPr lang="en-US" sz="1600" b="1" dirty="0" smtClean="0">
                <a:solidFill>
                  <a:schemeClr val="bg1"/>
                </a:solidFill>
              </a:rPr>
            </a:br>
            <a:r>
              <a:rPr lang="en-US" sz="1600" b="1" dirty="0" smtClean="0">
                <a:solidFill>
                  <a:schemeClr val="bg1"/>
                </a:solidFill>
              </a:rPr>
              <a:t>Class (.gr)</a:t>
            </a:r>
            <a:endParaRPr lang="en-US" sz="1600" b="1" dirty="0">
              <a:solidFill>
                <a:schemeClr val="bg1"/>
              </a:solidFill>
            </a:endParaRPr>
          </a:p>
        </p:txBody>
      </p:sp>
      <p:pic>
        <p:nvPicPr>
          <p:cNvPr id="3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7347" y="3724732"/>
            <a:ext cx="1460304" cy="130886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3" name="Rectangle 32"/>
          <p:cNvSpPr/>
          <p:nvPr/>
        </p:nvSpPr>
        <p:spPr>
          <a:xfrm>
            <a:off x="809299" y="5257800"/>
            <a:ext cx="1676400" cy="584775"/>
          </a:xfrm>
          <a:prstGeom prst="rect">
            <a:avLst/>
          </a:prstGeom>
        </p:spPr>
        <p:txBody>
          <a:bodyPr wrap="square">
            <a:spAutoFit/>
          </a:bodyPr>
          <a:lstStyle/>
          <a:p>
            <a:pPr algn="ctr"/>
            <a:r>
              <a:rPr lang="en-US" sz="1600" b="1" dirty="0" smtClean="0">
                <a:solidFill>
                  <a:schemeClr val="bg1"/>
                </a:solidFill>
              </a:rPr>
              <a:t>Rule Set</a:t>
            </a:r>
            <a:br>
              <a:rPr lang="en-US" sz="1600" b="1" dirty="0" smtClean="0">
                <a:solidFill>
                  <a:schemeClr val="bg1"/>
                </a:solidFill>
              </a:rPr>
            </a:br>
            <a:r>
              <a:rPr lang="en-US" sz="1600" b="1" dirty="0" smtClean="0">
                <a:solidFill>
                  <a:schemeClr val="bg1"/>
                </a:solidFill>
              </a:rPr>
              <a:t>Class (.grs)</a:t>
            </a:r>
            <a:endParaRPr lang="en-US" sz="1600" b="1" dirty="0">
              <a:solidFill>
                <a:schemeClr val="bg1"/>
              </a:solidFill>
            </a:endParaRPr>
          </a:p>
        </p:txBody>
      </p:sp>
      <p:pic>
        <p:nvPicPr>
          <p:cNvPr id="34" name="Picture 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2691" y="3809234"/>
            <a:ext cx="1251497" cy="143841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5" name="Rectangle 34"/>
          <p:cNvSpPr/>
          <p:nvPr/>
        </p:nvSpPr>
        <p:spPr>
          <a:xfrm>
            <a:off x="6626453" y="5252722"/>
            <a:ext cx="1676400" cy="584775"/>
          </a:xfrm>
          <a:prstGeom prst="rect">
            <a:avLst/>
          </a:prstGeom>
        </p:spPr>
        <p:txBody>
          <a:bodyPr wrap="square">
            <a:spAutoFit/>
          </a:bodyPr>
          <a:lstStyle/>
          <a:p>
            <a:pPr algn="ctr"/>
            <a:r>
              <a:rPr lang="en-US" sz="1600" b="1" dirty="0" smtClean="0">
                <a:solidFill>
                  <a:schemeClr val="bg1"/>
                </a:solidFill>
              </a:rPr>
              <a:t>Rule </a:t>
            </a:r>
            <a:br>
              <a:rPr lang="en-US" sz="1600" b="1" dirty="0" smtClean="0">
                <a:solidFill>
                  <a:schemeClr val="bg1"/>
                </a:solidFill>
              </a:rPr>
            </a:br>
            <a:r>
              <a:rPr lang="en-US" sz="1600" b="1" dirty="0" smtClean="0">
                <a:solidFill>
                  <a:schemeClr val="bg1"/>
                </a:solidFill>
              </a:rPr>
              <a:t>Class (.gr)</a:t>
            </a:r>
            <a:endParaRPr lang="en-US" sz="1600" b="1" dirty="0">
              <a:solidFill>
                <a:schemeClr val="bg1"/>
              </a:solidFill>
            </a:endParaRPr>
          </a:p>
        </p:txBody>
      </p:sp>
      <p:pic>
        <p:nvPicPr>
          <p:cNvPr id="3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3724731"/>
            <a:ext cx="1460304" cy="130886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7" name="Rectangle 36"/>
          <p:cNvSpPr/>
          <p:nvPr/>
        </p:nvSpPr>
        <p:spPr>
          <a:xfrm>
            <a:off x="4997352" y="5257799"/>
            <a:ext cx="1676400" cy="584775"/>
          </a:xfrm>
          <a:prstGeom prst="rect">
            <a:avLst/>
          </a:prstGeom>
        </p:spPr>
        <p:txBody>
          <a:bodyPr wrap="square">
            <a:spAutoFit/>
          </a:bodyPr>
          <a:lstStyle/>
          <a:p>
            <a:pPr algn="ctr"/>
            <a:r>
              <a:rPr lang="en-US" sz="1600" b="1" dirty="0" smtClean="0">
                <a:solidFill>
                  <a:schemeClr val="bg1"/>
                </a:solidFill>
              </a:rPr>
              <a:t>Rule Set</a:t>
            </a:r>
            <a:br>
              <a:rPr lang="en-US" sz="1600" b="1" dirty="0" smtClean="0">
                <a:solidFill>
                  <a:schemeClr val="bg1"/>
                </a:solidFill>
              </a:rPr>
            </a:br>
            <a:r>
              <a:rPr lang="en-US" sz="1600" b="1" dirty="0" smtClean="0">
                <a:solidFill>
                  <a:schemeClr val="bg1"/>
                </a:solidFill>
              </a:rPr>
              <a:t>Class (.grs)</a:t>
            </a:r>
            <a:endParaRPr lang="en-US" sz="1600" b="1" dirty="0">
              <a:solidFill>
                <a:schemeClr val="bg1"/>
              </a:solidFill>
            </a:endParaRPr>
          </a:p>
        </p:txBody>
      </p:sp>
    </p:spTree>
    <p:extLst>
      <p:ext uri="{BB962C8B-B14F-4D97-AF65-F5344CB8AC3E}">
        <p14:creationId xmlns:p14="http://schemas.microsoft.com/office/powerpoint/2010/main" val="1283708999"/>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Business rules overview</a:t>
            </a:r>
          </a:p>
          <a:p>
            <a:r>
              <a:rPr lang="en-US" dirty="0"/>
              <a:t>Rules-specific Gosu</a:t>
            </a:r>
          </a:p>
          <a:p>
            <a:r>
              <a:rPr lang="en-US" dirty="0"/>
              <a:t>Working with rules</a:t>
            </a:r>
          </a:p>
          <a:p>
            <a:r>
              <a:rPr lang="en-US" dirty="0">
                <a:solidFill>
                  <a:schemeClr val="bg1"/>
                </a:solidFill>
              </a:rPr>
              <a:t>Debugging rules</a:t>
            </a:r>
          </a:p>
          <a:p>
            <a:endParaRPr lang="en-US" dirty="0"/>
          </a:p>
        </p:txBody>
      </p:sp>
    </p:spTree>
    <p:extLst>
      <p:ext uri="{BB962C8B-B14F-4D97-AF65-F5344CB8AC3E}">
        <p14:creationId xmlns:p14="http://schemas.microsoft.com/office/powerpoint/2010/main" val="1427383625"/>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to </a:t>
            </a:r>
            <a:r>
              <a:rPr lang="en-US" dirty="0" smtClean="0"/>
              <a:t>debug rules</a:t>
            </a:r>
            <a:endParaRPr lang="en-US" dirty="0"/>
          </a:p>
        </p:txBody>
      </p:sp>
      <p:sp>
        <p:nvSpPr>
          <p:cNvPr id="7" name="Content Placeholder 6"/>
          <p:cNvSpPr>
            <a:spLocks noGrp="1"/>
          </p:cNvSpPr>
          <p:nvPr>
            <p:ph sz="half" idx="1"/>
          </p:nvPr>
        </p:nvSpPr>
        <p:spPr/>
        <p:txBody>
          <a:bodyPr/>
          <a:lstStyle/>
          <a:p>
            <a:r>
              <a:rPr lang="en-US" dirty="0" smtClean="0"/>
              <a:t>Set breakpoints in rule</a:t>
            </a:r>
          </a:p>
          <a:p>
            <a:r>
              <a:rPr lang="en-US" dirty="0" smtClean="0"/>
              <a:t>Debug </a:t>
            </a:r>
            <a:r>
              <a:rPr lang="en-US" dirty="0"/>
              <a:t>Server</a:t>
            </a:r>
          </a:p>
          <a:p>
            <a:pPr lvl="1"/>
            <a:r>
              <a:rPr lang="en-US" dirty="0"/>
              <a:t>ALT+SHIFT+</a:t>
            </a:r>
            <a:r>
              <a:rPr lang="en-US" dirty="0" smtClean="0"/>
              <a:t>F9</a:t>
            </a:r>
            <a:endParaRPr lang="en-US" dirty="0"/>
          </a:p>
          <a:p>
            <a:pPr lvl="1"/>
            <a:r>
              <a:rPr lang="en-US" dirty="0"/>
              <a:t>Select Server</a:t>
            </a:r>
          </a:p>
          <a:p>
            <a:r>
              <a:rPr lang="en-US" dirty="0"/>
              <a:t>Console tab</a:t>
            </a:r>
          </a:p>
          <a:p>
            <a:pPr lvl="1"/>
            <a:r>
              <a:rPr lang="en-US" dirty="0"/>
              <a:t>Verify output </a:t>
            </a:r>
            <a:r>
              <a:rPr lang="en-US" dirty="0" smtClean="0"/>
              <a:t>reads </a:t>
            </a:r>
          </a:p>
          <a:p>
            <a:pPr lvl="1"/>
            <a:endParaRPr lang="en-US" dirty="0" smtClean="0"/>
          </a:p>
          <a:p>
            <a:r>
              <a:rPr lang="en-US" dirty="0" smtClean="0"/>
              <a:t>Perform actions to hit breakpoint </a:t>
            </a:r>
            <a:endParaRPr lang="en-US" dirty="0"/>
          </a:p>
          <a:p>
            <a:r>
              <a:rPr lang="en-US" dirty="0" smtClean="0"/>
              <a:t>In Debug tool window, review Debugger</a:t>
            </a:r>
          </a:p>
          <a:p>
            <a:r>
              <a:rPr lang="en-US" dirty="0" smtClean="0"/>
              <a:t>Resume program</a:t>
            </a:r>
          </a:p>
          <a:p>
            <a:pPr lvl="1"/>
            <a:r>
              <a:rPr lang="en-US" dirty="0" smtClean="0"/>
              <a:t>F9</a:t>
            </a:r>
            <a:r>
              <a:rPr lang="en-US" dirty="0"/>
              <a:t/>
            </a:r>
            <a:br>
              <a:rPr lang="en-US" dirty="0"/>
            </a:br>
            <a:endParaRPr lang="en-US" dirty="0"/>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7545" y="1948155"/>
            <a:ext cx="2151655" cy="148084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762000" y="3505200"/>
            <a:ext cx="4114800" cy="457200"/>
          </a:xfrm>
          <a:prstGeom prst="rect">
            <a:avLst/>
          </a:prstGeom>
          <a:noFill/>
        </p:spPr>
        <p:txBody>
          <a:bodyPr wrap="none" rtlCol="0">
            <a:noAutofit/>
          </a:bodyPr>
          <a:lstStyle/>
          <a:p>
            <a:r>
              <a:rPr lang="en-US" b="1" dirty="0" smtClean="0">
                <a:solidFill>
                  <a:schemeClr val="bg1"/>
                </a:solidFill>
                <a:latin typeface="Courier New" pitchFamily="49" charset="0"/>
                <a:cs typeface="Courier New" pitchFamily="49" charset="0"/>
              </a:rPr>
              <a:t>*** </a:t>
            </a:r>
            <a:r>
              <a:rPr lang="en-US" b="1" dirty="0" err="1" smtClean="0">
                <a:solidFill>
                  <a:schemeClr val="bg1"/>
                </a:solidFill>
                <a:latin typeface="Courier New" pitchFamily="49" charset="0"/>
                <a:cs typeface="Courier New" pitchFamily="49" charset="0"/>
              </a:rPr>
              <a:t>AppName</a:t>
            </a:r>
            <a:r>
              <a:rPr lang="en-US" b="1" dirty="0" smtClean="0">
                <a:solidFill>
                  <a:schemeClr val="bg1"/>
                </a:solidFill>
                <a:latin typeface="Courier New" pitchFamily="49" charset="0"/>
                <a:cs typeface="Courier New" pitchFamily="49" charset="0"/>
              </a:rPr>
              <a:t> </a:t>
            </a:r>
            <a:r>
              <a:rPr lang="en-US" b="1" dirty="0">
                <a:solidFill>
                  <a:schemeClr val="bg1"/>
                </a:solidFill>
                <a:latin typeface="Courier New" pitchFamily="49" charset="0"/>
                <a:cs typeface="Courier New" pitchFamily="49" charset="0"/>
              </a:rPr>
              <a:t>ready </a:t>
            </a:r>
            <a:r>
              <a:rPr lang="en-US" b="1" dirty="0" smtClean="0">
                <a:solidFill>
                  <a:schemeClr val="bg1"/>
                </a:solidFill>
                <a:latin typeface="Courier New" pitchFamily="49" charset="0"/>
                <a:cs typeface="Courier New" pitchFamily="49" charset="0"/>
              </a:rPr>
              <a:t>***</a:t>
            </a:r>
            <a:endParaRPr lang="en-US" b="1" dirty="0">
              <a:solidFill>
                <a:schemeClr val="bg1"/>
              </a:solidFill>
              <a:latin typeface="Courier New" pitchFamily="49" charset="0"/>
              <a:cs typeface="Courier New" pitchFamily="49" charset="0"/>
            </a:endParaRPr>
          </a:p>
          <a:p>
            <a:pPr algn="r"/>
            <a:endParaRPr lang="en-US" dirty="0" smtClean="0">
              <a:solidFill>
                <a:schemeClr val="bg1"/>
              </a:solidFill>
              <a:latin typeface="Courier New" pitchFamily="49" charset="0"/>
              <a:cs typeface="Courier New" pitchFamily="49" charset="0"/>
            </a:endParaRPr>
          </a:p>
        </p:txBody>
      </p:sp>
      <p:pic>
        <p:nvPicPr>
          <p:cNvPr id="1126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11578" y="914400"/>
            <a:ext cx="3708572" cy="90095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91050" y="4800600"/>
            <a:ext cx="4257675" cy="15240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0374180"/>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Breakpoints</a:t>
            </a:r>
            <a:endParaRPr lang="en-US" dirty="0"/>
          </a:p>
        </p:txBody>
      </p:sp>
      <p:sp>
        <p:nvSpPr>
          <p:cNvPr id="3" name="Content Placeholder 2"/>
          <p:cNvSpPr>
            <a:spLocks noGrp="1"/>
          </p:cNvSpPr>
          <p:nvPr>
            <p:ph idx="1"/>
          </p:nvPr>
        </p:nvSpPr>
        <p:spPr>
          <a:xfrm>
            <a:off x="519113" y="5105400"/>
            <a:ext cx="8318500" cy="1295400"/>
          </a:xfrm>
        </p:spPr>
        <p:txBody>
          <a:bodyPr/>
          <a:lstStyle/>
          <a:p>
            <a:r>
              <a:rPr lang="en-US" dirty="0"/>
              <a:t>A </a:t>
            </a:r>
            <a:r>
              <a:rPr lang="en-US" b="1" dirty="0"/>
              <a:t>breakpoint</a:t>
            </a:r>
            <a:r>
              <a:rPr lang="en-US" dirty="0"/>
              <a:t> indicates a </a:t>
            </a:r>
            <a:r>
              <a:rPr lang="en-US" dirty="0" smtClean="0"/>
              <a:t>place where you want to suspend the execution of Gosu code</a:t>
            </a:r>
            <a:endParaRPr lang="en-US" dirty="0"/>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398"/>
            <a:ext cx="8305800" cy="394104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02600001"/>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breakpoints</a:t>
            </a:r>
          </a:p>
        </p:txBody>
      </p:sp>
      <p:sp>
        <p:nvSpPr>
          <p:cNvPr id="3" name="Content Placeholder 2"/>
          <p:cNvSpPr>
            <a:spLocks noGrp="1"/>
          </p:cNvSpPr>
          <p:nvPr>
            <p:ph sz="half" idx="1"/>
          </p:nvPr>
        </p:nvSpPr>
        <p:spPr/>
        <p:txBody>
          <a:bodyPr/>
          <a:lstStyle/>
          <a:p>
            <a:r>
              <a:rPr lang="en-US" dirty="0" smtClean="0"/>
              <a:t>Click in the gutter for the given line</a:t>
            </a:r>
            <a:endParaRPr lang="en-US" dirty="0"/>
          </a:p>
        </p:txBody>
      </p:sp>
      <p:sp>
        <p:nvSpPr>
          <p:cNvPr id="4" name="Content Placeholder 3"/>
          <p:cNvSpPr>
            <a:spLocks noGrp="1"/>
          </p:cNvSpPr>
          <p:nvPr>
            <p:ph sz="half" idx="2"/>
          </p:nvPr>
        </p:nvSpPr>
        <p:spPr/>
        <p:txBody>
          <a:bodyPr/>
          <a:lstStyle/>
          <a:p>
            <a:r>
              <a:rPr lang="en-US" dirty="0" smtClean="0"/>
              <a:t>Select line</a:t>
            </a:r>
          </a:p>
          <a:p>
            <a:pPr lvl="1"/>
            <a:r>
              <a:rPr lang="en-US" dirty="0" smtClean="0"/>
              <a:t>Main menu </a:t>
            </a:r>
            <a:r>
              <a:rPr lang="en-US" dirty="0" smtClean="0">
                <a:sym typeface="Wingdings" pitchFamily="2" charset="2"/>
              </a:rPr>
              <a:t> Run </a:t>
            </a:r>
            <a:r>
              <a:rPr lang="en-US" dirty="0">
                <a:sym typeface="Wingdings" pitchFamily="2" charset="2"/>
              </a:rPr>
              <a:t> </a:t>
            </a:r>
            <a:r>
              <a:rPr lang="en-US" dirty="0" smtClean="0">
                <a:sym typeface="Wingdings" pitchFamily="2" charset="2"/>
              </a:rPr>
              <a:t>Toggle Line Breakpoint</a:t>
            </a:r>
          </a:p>
          <a:p>
            <a:pPr lvl="1"/>
            <a:r>
              <a:rPr lang="en-US" dirty="0" smtClean="0">
                <a:sym typeface="Wingdings" pitchFamily="2" charset="2"/>
              </a:rPr>
              <a:t>CTRL+F8 </a:t>
            </a:r>
            <a:endParaRPr lang="en-US" dirty="0"/>
          </a:p>
        </p:txBody>
      </p:sp>
      <p:pic>
        <p:nvPicPr>
          <p:cNvPr id="8198" name="Picture 6" descr="C:\Users\sluersen\AppData\Local\Temp\SNAGHTML18a811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2600323"/>
            <a:ext cx="3810000" cy="386063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820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875" y="2600322"/>
            <a:ext cx="3667125" cy="3346897"/>
          </a:xfrm>
          <a:prstGeom prst="rect">
            <a:avLst/>
          </a:prstGeom>
          <a:noFill/>
          <a:ln w="317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234648135"/>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all breakpoints</a:t>
            </a:r>
            <a:endParaRPr lang="en-US" dirty="0"/>
          </a:p>
        </p:txBody>
      </p:sp>
      <p:sp>
        <p:nvSpPr>
          <p:cNvPr id="3" name="Content Placeholder 2"/>
          <p:cNvSpPr>
            <a:spLocks noGrp="1"/>
          </p:cNvSpPr>
          <p:nvPr>
            <p:ph idx="1"/>
          </p:nvPr>
        </p:nvSpPr>
        <p:spPr/>
        <p:txBody>
          <a:bodyPr/>
          <a:lstStyle/>
          <a:p>
            <a:r>
              <a:rPr lang="en-US" dirty="0"/>
              <a:t>Run </a:t>
            </a:r>
            <a:r>
              <a:rPr lang="en-US" dirty="0" smtClean="0">
                <a:sym typeface="Wingdings"/>
              </a:rPr>
              <a:t></a:t>
            </a:r>
            <a:r>
              <a:rPr lang="en-US" dirty="0" smtClean="0"/>
              <a:t> View </a:t>
            </a:r>
            <a:r>
              <a:rPr lang="en-US" dirty="0"/>
              <a:t>Breakpoints</a:t>
            </a:r>
            <a:r>
              <a:rPr lang="en-US" dirty="0" smtClean="0"/>
              <a:t>… or CTRL+SHIFT+F8</a:t>
            </a:r>
            <a:endParaRPr lang="en-US" dirty="0"/>
          </a:p>
          <a:p>
            <a:pPr lvl="1"/>
            <a:r>
              <a:rPr lang="en-US" dirty="0"/>
              <a:t>Enable, disable, define action and conditions</a:t>
            </a:r>
          </a:p>
          <a:p>
            <a:endParaRPr lang="en-US" dirty="0"/>
          </a:p>
        </p:txBody>
      </p:sp>
      <p:pic>
        <p:nvPicPr>
          <p:cNvPr id="9221" name="Picture 5" descr="C:\Users\sluersen\AppData\Local\Temp\SNAGHTML195d17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981200"/>
            <a:ext cx="8305800" cy="4244678"/>
          </a:xfrm>
          <a:prstGeom prst="rect">
            <a:avLst/>
          </a:prstGeom>
          <a:noFill/>
          <a:ln w="3175">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1511413"/>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solidFill>
                  <a:schemeClr val="bg1"/>
                </a:solidFill>
              </a:rPr>
              <a:t>Business rules overview</a:t>
            </a:r>
          </a:p>
          <a:p>
            <a:r>
              <a:rPr lang="en-US" dirty="0"/>
              <a:t>Rules-specific Gosu</a:t>
            </a:r>
          </a:p>
          <a:p>
            <a:r>
              <a:rPr lang="en-US" dirty="0"/>
              <a:t>Working with rules</a:t>
            </a:r>
          </a:p>
          <a:p>
            <a:r>
              <a:rPr lang="en-US" dirty="0"/>
              <a:t>Debugging rules</a:t>
            </a:r>
          </a:p>
          <a:p>
            <a:endParaRPr lang="en-US" dirty="0"/>
          </a:p>
        </p:txBody>
      </p:sp>
    </p:spTree>
    <p:extLst>
      <p:ext uri="{BB962C8B-B14F-4D97-AF65-F5344CB8AC3E}">
        <p14:creationId xmlns:p14="http://schemas.microsoft.com/office/powerpoint/2010/main" val="1672720995"/>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 'Server'</a:t>
            </a:r>
            <a:endParaRPr lang="en-US" dirty="0"/>
          </a:p>
        </p:txBody>
      </p:sp>
      <p:sp>
        <p:nvSpPr>
          <p:cNvPr id="7" name="Content Placeholder 6"/>
          <p:cNvSpPr>
            <a:spLocks noGrp="1"/>
          </p:cNvSpPr>
          <p:nvPr>
            <p:ph sz="half" idx="1"/>
          </p:nvPr>
        </p:nvSpPr>
        <p:spPr/>
        <p:txBody>
          <a:bodyPr/>
          <a:lstStyle/>
          <a:p>
            <a:r>
              <a:rPr lang="en-US" dirty="0" smtClean="0"/>
              <a:t>Start debug </a:t>
            </a:r>
            <a:r>
              <a:rPr lang="en-US" dirty="0"/>
              <a:t>Server</a:t>
            </a:r>
          </a:p>
          <a:p>
            <a:pPr lvl="1"/>
            <a:r>
              <a:rPr lang="en-US" dirty="0"/>
              <a:t>ALT+SHIFT+</a:t>
            </a:r>
            <a:r>
              <a:rPr lang="en-US" dirty="0" smtClean="0"/>
              <a:t>F9</a:t>
            </a:r>
            <a:endParaRPr lang="en-US" dirty="0"/>
          </a:p>
          <a:p>
            <a:pPr lvl="1"/>
            <a:r>
              <a:rPr lang="en-US" dirty="0"/>
              <a:t>Select Server</a:t>
            </a:r>
          </a:p>
          <a:p>
            <a:r>
              <a:rPr lang="en-US" dirty="0"/>
              <a:t>Console tab</a:t>
            </a:r>
          </a:p>
          <a:p>
            <a:pPr lvl="1"/>
            <a:r>
              <a:rPr lang="en-US" dirty="0"/>
              <a:t>Verify output </a:t>
            </a:r>
            <a:r>
              <a:rPr lang="en-US" dirty="0" smtClean="0"/>
              <a:t>reads</a:t>
            </a: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7544" y="914400"/>
            <a:ext cx="2151655" cy="148084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1084856" y="2971800"/>
            <a:ext cx="6154144" cy="457200"/>
          </a:xfrm>
          <a:prstGeom prst="rect">
            <a:avLst/>
          </a:prstGeom>
          <a:noFill/>
        </p:spPr>
        <p:txBody>
          <a:bodyPr wrap="none" rtlCol="0">
            <a:noAutofit/>
          </a:bodyPr>
          <a:lstStyle/>
          <a:p>
            <a:r>
              <a:rPr lang="en-US" b="1" dirty="0" smtClean="0">
                <a:solidFill>
                  <a:schemeClr val="bg1"/>
                </a:solidFill>
                <a:latin typeface="Courier New" pitchFamily="49" charset="0"/>
                <a:cs typeface="Courier New" pitchFamily="49" charset="0"/>
              </a:rPr>
              <a:t>*** &lt;</a:t>
            </a:r>
            <a:r>
              <a:rPr lang="en-US" b="1" dirty="0" err="1" smtClean="0">
                <a:solidFill>
                  <a:schemeClr val="bg1"/>
                </a:solidFill>
                <a:latin typeface="Courier New" pitchFamily="49" charset="0"/>
                <a:cs typeface="Courier New" pitchFamily="49" charset="0"/>
              </a:rPr>
              <a:t>GuidewireApplication</a:t>
            </a:r>
            <a:r>
              <a:rPr lang="en-US" b="1" dirty="0" smtClean="0">
                <a:solidFill>
                  <a:schemeClr val="bg1"/>
                </a:solidFill>
                <a:latin typeface="Courier New" pitchFamily="49" charset="0"/>
                <a:cs typeface="Courier New" pitchFamily="49" charset="0"/>
              </a:rPr>
              <a:t> </a:t>
            </a:r>
            <a:r>
              <a:rPr lang="en-US" b="1" dirty="0">
                <a:solidFill>
                  <a:schemeClr val="bg1"/>
                </a:solidFill>
                <a:latin typeface="Courier New" pitchFamily="49" charset="0"/>
                <a:cs typeface="Courier New" pitchFamily="49" charset="0"/>
              </a:rPr>
              <a:t>ready </a:t>
            </a:r>
            <a:r>
              <a:rPr lang="en-US" b="1" dirty="0" smtClean="0">
                <a:solidFill>
                  <a:schemeClr val="bg1"/>
                </a:solidFill>
                <a:latin typeface="Courier New" pitchFamily="49" charset="0"/>
                <a:cs typeface="Courier New" pitchFamily="49" charset="0"/>
              </a:rPr>
              <a:t>***</a:t>
            </a:r>
            <a:endParaRPr lang="en-US" b="1" dirty="0">
              <a:solidFill>
                <a:schemeClr val="bg1"/>
              </a:solidFill>
              <a:latin typeface="Courier New" pitchFamily="49" charset="0"/>
              <a:cs typeface="Courier New" pitchFamily="49" charset="0"/>
            </a:endParaRPr>
          </a:p>
          <a:p>
            <a:endParaRPr lang="en-US" dirty="0" smtClean="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3778453700"/>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Debug tool window</a:t>
            </a:r>
            <a:endParaRPr lang="en-US" dirty="0"/>
          </a:p>
        </p:txBody>
      </p:sp>
      <p:sp>
        <p:nvSpPr>
          <p:cNvPr id="3" name="Content Placeholder 2"/>
          <p:cNvSpPr>
            <a:spLocks noGrp="1"/>
          </p:cNvSpPr>
          <p:nvPr>
            <p:ph sz="half" idx="1"/>
          </p:nvPr>
        </p:nvSpPr>
        <p:spPr/>
        <p:txBody>
          <a:bodyPr/>
          <a:lstStyle/>
          <a:p>
            <a:r>
              <a:rPr lang="en-US" dirty="0" smtClean="0"/>
              <a:t>ALT+5 </a:t>
            </a:r>
            <a:endParaRPr lang="en-US" dirty="0"/>
          </a:p>
          <a:p>
            <a:pPr lvl="1"/>
            <a:r>
              <a:rPr lang="en-US" dirty="0"/>
              <a:t>Opens Debug window</a:t>
            </a:r>
          </a:p>
          <a:p>
            <a:r>
              <a:rPr lang="en-US" dirty="0"/>
              <a:t>Debugger tab</a:t>
            </a:r>
          </a:p>
          <a:p>
            <a:pPr lvl="1"/>
            <a:r>
              <a:rPr lang="en-US" dirty="0"/>
              <a:t>Rerun, Resume, </a:t>
            </a:r>
            <a:br>
              <a:rPr lang="en-US" dirty="0"/>
            </a:br>
            <a:r>
              <a:rPr lang="en-US" dirty="0"/>
              <a:t>Pause, Stop</a:t>
            </a:r>
          </a:p>
          <a:p>
            <a:pPr lvl="1"/>
            <a:r>
              <a:rPr lang="en-US" dirty="0"/>
              <a:t>View breakpoints</a:t>
            </a:r>
          </a:p>
          <a:p>
            <a:pPr lvl="1"/>
            <a:r>
              <a:rPr lang="en-US" dirty="0"/>
              <a:t>Step over, into and </a:t>
            </a:r>
            <a:r>
              <a:rPr lang="en-US" dirty="0" smtClean="0"/>
              <a:t/>
            </a:r>
            <a:br>
              <a:rPr lang="en-US" dirty="0" smtClean="0"/>
            </a:br>
            <a:r>
              <a:rPr lang="en-US" dirty="0" smtClean="0"/>
              <a:t>out</a:t>
            </a:r>
            <a:endParaRPr lang="en-US" dirty="0"/>
          </a:p>
          <a:p>
            <a:pPr lvl="1"/>
            <a:r>
              <a:rPr lang="en-US" dirty="0"/>
              <a:t>Inspect and watch</a:t>
            </a:r>
          </a:p>
          <a:p>
            <a:r>
              <a:rPr lang="en-US" dirty="0"/>
              <a:t>Console </a:t>
            </a:r>
            <a:r>
              <a:rPr lang="en-US" dirty="0" smtClean="0"/>
              <a:t>tab</a:t>
            </a:r>
          </a:p>
          <a:p>
            <a:pPr lvl="1"/>
            <a:r>
              <a:rPr lang="en-US" dirty="0"/>
              <a:t>View output</a:t>
            </a:r>
          </a:p>
          <a:p>
            <a:endParaRPr lang="en-US" dirty="0"/>
          </a:p>
          <a:p>
            <a:endParaRPr lang="en-US" dirty="0"/>
          </a:p>
        </p:txBody>
      </p:sp>
      <p:pic>
        <p:nvPicPr>
          <p:cNvPr id="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990600"/>
            <a:ext cx="4591050" cy="320992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6"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3200400"/>
            <a:ext cx="4572000" cy="320992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96457509"/>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application hits </a:t>
            </a:r>
            <a:r>
              <a:rPr lang="en-US" dirty="0" smtClean="0"/>
              <a:t>a breakpoint</a:t>
            </a:r>
            <a:r>
              <a:rPr lang="en-US" dirty="0"/>
              <a:t>…</a:t>
            </a:r>
            <a:br>
              <a:rPr lang="en-US" dirty="0"/>
            </a:br>
            <a:endParaRPr lang="en-US" dirty="0"/>
          </a:p>
        </p:txBody>
      </p:sp>
      <p:sp>
        <p:nvSpPr>
          <p:cNvPr id="3" name="Content Placeholder 2"/>
          <p:cNvSpPr>
            <a:spLocks noGrp="1"/>
          </p:cNvSpPr>
          <p:nvPr>
            <p:ph idx="1"/>
          </p:nvPr>
        </p:nvSpPr>
        <p:spPr/>
        <p:txBody>
          <a:bodyPr/>
          <a:lstStyle/>
          <a:p>
            <a:r>
              <a:rPr lang="en-US" dirty="0" smtClean="0"/>
              <a:t>Guidewire Studio suspends code execution</a:t>
            </a:r>
            <a:endParaRPr lang="en-US" dirty="0"/>
          </a:p>
          <a:p>
            <a:r>
              <a:rPr lang="en-US" dirty="0" smtClean="0"/>
              <a:t>File with breakpoint opens in Studio</a:t>
            </a:r>
          </a:p>
          <a:p>
            <a:r>
              <a:rPr lang="en-US" dirty="0" smtClean="0"/>
              <a:t>Breakpoint line highlighted in blue</a:t>
            </a:r>
            <a:endParaRPr lang="en-US" dirty="0"/>
          </a:p>
          <a:p>
            <a:r>
              <a:rPr lang="en-US" dirty="0" smtClean="0"/>
              <a:t>Debug tool window opens</a:t>
            </a:r>
            <a:endParaRPr lang="en-US" dirty="0"/>
          </a:p>
        </p:txBody>
      </p:sp>
      <p:pic>
        <p:nvPicPr>
          <p:cNvPr id="10248" name="Picture 8" descr="C:\Users\sluersen\AppData\Local\Temp\SNAGHTML1a85ca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9" y="2971800"/>
            <a:ext cx="6663704" cy="15524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25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3581400"/>
            <a:ext cx="4257675" cy="287655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Rounded Rectangle 12"/>
          <p:cNvSpPr/>
          <p:nvPr/>
        </p:nvSpPr>
        <p:spPr bwMode="auto">
          <a:xfrm>
            <a:off x="5257800" y="3028950"/>
            <a:ext cx="1752600" cy="304800"/>
          </a:xfrm>
          <a:prstGeom prst="roundRect">
            <a:avLst/>
          </a:prstGeom>
          <a:solidFill>
            <a:schemeClr val="tx1"/>
          </a:solidFill>
          <a:ln w="28575" algn="ctr">
            <a:solidFill>
              <a:schemeClr val="accent1">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Break point file</a:t>
            </a:r>
            <a:endParaRPr lang="en-US" dirty="0">
              <a:solidFill>
                <a:schemeClr val="bg1"/>
              </a:solidFill>
            </a:endParaRPr>
          </a:p>
        </p:txBody>
      </p:sp>
      <p:sp>
        <p:nvSpPr>
          <p:cNvPr id="14" name="Rounded Rectangle 13"/>
          <p:cNvSpPr/>
          <p:nvPr/>
        </p:nvSpPr>
        <p:spPr bwMode="auto">
          <a:xfrm>
            <a:off x="6657975" y="5791200"/>
            <a:ext cx="2181225" cy="304800"/>
          </a:xfrm>
          <a:prstGeom prst="roundRect">
            <a:avLst/>
          </a:prstGeom>
          <a:solidFill>
            <a:schemeClr val="tx1"/>
          </a:solidFill>
          <a:ln w="28575" algn="ctr">
            <a:solidFill>
              <a:schemeClr val="accent1">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Debug Tool Window</a:t>
            </a:r>
            <a:endParaRPr lang="en-US" dirty="0">
              <a:solidFill>
                <a:schemeClr val="bg1"/>
              </a:solidFill>
            </a:endParaRPr>
          </a:p>
        </p:txBody>
      </p:sp>
    </p:spTree>
    <p:extLst>
      <p:ext uri="{BB962C8B-B14F-4D97-AF65-F5344CB8AC3E}">
        <p14:creationId xmlns:p14="http://schemas.microsoft.com/office/powerpoint/2010/main" val="3764222210"/>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dirty="0" smtClean="0"/>
              <a:t>Stepping through code</a:t>
            </a:r>
          </a:p>
        </p:txBody>
      </p:sp>
      <p:sp>
        <p:nvSpPr>
          <p:cNvPr id="32771" name="Rectangle 3"/>
          <p:cNvSpPr>
            <a:spLocks noGrp="1" noChangeArrowheads="1"/>
          </p:cNvSpPr>
          <p:nvPr>
            <p:ph idx="1"/>
          </p:nvPr>
        </p:nvSpPr>
        <p:spPr>
          <a:xfrm>
            <a:off x="519113" y="914400"/>
            <a:ext cx="7805737" cy="441207"/>
          </a:xfrm>
        </p:spPr>
        <p:txBody>
          <a:bodyPr/>
          <a:lstStyle/>
          <a:p>
            <a:pPr>
              <a:buFont typeface="Arial" charset="0"/>
              <a:buChar char="•"/>
            </a:pPr>
            <a:r>
              <a:rPr lang="en-US" dirty="0" smtClean="0"/>
              <a:t>Several step tools are available to help in debugging</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0191" y="1752600"/>
            <a:ext cx="6586796" cy="501996"/>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Rounded Rectangle 18"/>
          <p:cNvSpPr/>
          <p:nvPr/>
        </p:nvSpPr>
        <p:spPr bwMode="auto">
          <a:xfrm>
            <a:off x="4343400" y="1752600"/>
            <a:ext cx="1524000" cy="501996"/>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5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0385" r="42636"/>
          <a:stretch/>
        </p:blipFill>
        <p:spPr bwMode="auto">
          <a:xfrm>
            <a:off x="930191" y="2748844"/>
            <a:ext cx="459679" cy="501996"/>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7364" r="36252"/>
          <a:stretch/>
        </p:blipFill>
        <p:spPr bwMode="auto">
          <a:xfrm>
            <a:off x="930191" y="3581400"/>
            <a:ext cx="420512" cy="501996"/>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62120" r="31539"/>
          <a:stretch/>
        </p:blipFill>
        <p:spPr bwMode="auto">
          <a:xfrm>
            <a:off x="930191" y="4495800"/>
            <a:ext cx="417688" cy="501996"/>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68633" r="25068"/>
          <a:stretch/>
        </p:blipFill>
        <p:spPr bwMode="auto">
          <a:xfrm>
            <a:off x="930191" y="5410200"/>
            <a:ext cx="414868" cy="501996"/>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TextBox 20"/>
          <p:cNvSpPr txBox="1"/>
          <p:nvPr/>
        </p:nvSpPr>
        <p:spPr>
          <a:xfrm>
            <a:off x="1523999" y="2720442"/>
            <a:ext cx="5916787" cy="530398"/>
          </a:xfrm>
          <a:prstGeom prst="rect">
            <a:avLst/>
          </a:prstGeom>
          <a:noFill/>
        </p:spPr>
        <p:txBody>
          <a:bodyPr wrap="none" rtlCol="0">
            <a:noAutofit/>
          </a:bodyPr>
          <a:lstStyle/>
          <a:p>
            <a:r>
              <a:rPr lang="en-US" dirty="0" smtClean="0">
                <a:solidFill>
                  <a:schemeClr val="bg1"/>
                </a:solidFill>
                <a:latin typeface="Arial" pitchFamily="32" charset="0"/>
                <a:cs typeface="Arial" pitchFamily="32" charset="0"/>
              </a:rPr>
              <a:t>Step over (F8) advances you to the next line in the file</a:t>
            </a:r>
          </a:p>
        </p:txBody>
      </p:sp>
      <p:sp>
        <p:nvSpPr>
          <p:cNvPr id="60" name="TextBox 59"/>
          <p:cNvSpPr txBox="1"/>
          <p:nvPr/>
        </p:nvSpPr>
        <p:spPr>
          <a:xfrm>
            <a:off x="1523999" y="3581400"/>
            <a:ext cx="5916787" cy="530398"/>
          </a:xfrm>
          <a:prstGeom prst="rect">
            <a:avLst/>
          </a:prstGeom>
          <a:noFill/>
        </p:spPr>
        <p:txBody>
          <a:bodyPr wrap="none" rtlCol="0">
            <a:noAutofit/>
          </a:bodyPr>
          <a:lstStyle/>
          <a:p>
            <a:r>
              <a:rPr lang="en-US" dirty="0" smtClean="0">
                <a:solidFill>
                  <a:schemeClr val="bg1"/>
                </a:solidFill>
                <a:latin typeface="Arial" pitchFamily="32" charset="0"/>
                <a:cs typeface="Arial" pitchFamily="32" charset="0"/>
              </a:rPr>
              <a:t>Step into (F7) advances you to the next line executed</a:t>
            </a:r>
          </a:p>
        </p:txBody>
      </p:sp>
      <p:sp>
        <p:nvSpPr>
          <p:cNvPr id="61" name="TextBox 60"/>
          <p:cNvSpPr txBox="1"/>
          <p:nvPr/>
        </p:nvSpPr>
        <p:spPr>
          <a:xfrm>
            <a:off x="1523999" y="4419600"/>
            <a:ext cx="6705600" cy="685800"/>
          </a:xfrm>
          <a:prstGeom prst="rect">
            <a:avLst/>
          </a:prstGeom>
          <a:noFill/>
        </p:spPr>
        <p:txBody>
          <a:bodyPr wrap="square" rtlCol="0">
            <a:noAutofit/>
          </a:bodyPr>
          <a:lstStyle/>
          <a:p>
            <a:r>
              <a:rPr lang="en-US" dirty="0" smtClean="0">
                <a:solidFill>
                  <a:schemeClr val="bg1"/>
                </a:solidFill>
                <a:latin typeface="Arial" pitchFamily="32" charset="0"/>
                <a:cs typeface="Arial" pitchFamily="32" charset="0"/>
              </a:rPr>
              <a:t>Force step into (Alt+Shift+F7) steps into, ignore stepping filters for libraries, constructors, etc. </a:t>
            </a:r>
          </a:p>
        </p:txBody>
      </p:sp>
      <p:sp>
        <p:nvSpPr>
          <p:cNvPr id="62" name="TextBox 61"/>
          <p:cNvSpPr txBox="1"/>
          <p:nvPr/>
        </p:nvSpPr>
        <p:spPr>
          <a:xfrm>
            <a:off x="1523999" y="5334000"/>
            <a:ext cx="5398911" cy="717204"/>
          </a:xfrm>
          <a:prstGeom prst="rect">
            <a:avLst/>
          </a:prstGeom>
          <a:noFill/>
        </p:spPr>
        <p:txBody>
          <a:bodyPr wrap="square" rtlCol="0">
            <a:noAutofit/>
          </a:bodyPr>
          <a:lstStyle/>
          <a:p>
            <a:r>
              <a:rPr lang="en-US" dirty="0" smtClean="0">
                <a:solidFill>
                  <a:schemeClr val="bg1"/>
                </a:solidFill>
                <a:latin typeface="Arial" pitchFamily="32" charset="0"/>
                <a:cs typeface="Arial" pitchFamily="32" charset="0"/>
              </a:rPr>
              <a:t>Step out(Shift+F8) step to the first line executed after returning from this method</a:t>
            </a:r>
          </a:p>
        </p:txBody>
      </p:sp>
    </p:spTree>
    <p:extLst>
      <p:ext uri="{BB962C8B-B14F-4D97-AF65-F5344CB8AC3E}">
        <p14:creationId xmlns:p14="http://schemas.microsoft.com/office/powerpoint/2010/main" val="3539542065"/>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Debugger</a:t>
            </a:r>
            <a:endParaRPr lang="en-US" dirty="0"/>
          </a:p>
        </p:txBody>
      </p:sp>
      <p:sp>
        <p:nvSpPr>
          <p:cNvPr id="5" name="Content Placeholder 4"/>
          <p:cNvSpPr>
            <a:spLocks noGrp="1"/>
          </p:cNvSpPr>
          <p:nvPr>
            <p:ph idx="1"/>
          </p:nvPr>
        </p:nvSpPr>
        <p:spPr/>
        <p:txBody>
          <a:bodyPr/>
          <a:lstStyle/>
          <a:p>
            <a:r>
              <a:rPr lang="en-US" dirty="0" smtClean="0"/>
              <a:t>For breakpoint, debugger shows how code executes </a:t>
            </a:r>
          </a:p>
          <a:p>
            <a:r>
              <a:rPr lang="en-US" dirty="0" smtClean="0"/>
              <a:t>Debug Gosu code running in the Debug 'Server' process</a:t>
            </a:r>
          </a:p>
        </p:txBody>
      </p:sp>
      <p:pic>
        <p:nvPicPr>
          <p:cNvPr id="6" name="icn Class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7074" y="4797013"/>
            <a:ext cx="862159" cy="99311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icn Rul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14291" y="4797013"/>
            <a:ext cx="826119" cy="94870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icn Enhancemen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01250" y="4797013"/>
            <a:ext cx="861143" cy="100466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 Debugge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914400"/>
            <a:ext cx="8325467" cy="26670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990600" y="5895975"/>
            <a:ext cx="1828800" cy="304800"/>
          </a:xfrm>
          <a:prstGeom prst="rect">
            <a:avLst/>
          </a:prstGeom>
          <a:noFill/>
        </p:spPr>
        <p:txBody>
          <a:bodyPr wrap="square" rtlCol="0">
            <a:noAutofit/>
          </a:bodyPr>
          <a:lstStyle/>
          <a:p>
            <a:pPr algn="ctr"/>
            <a:r>
              <a:rPr lang="en-US" b="1" dirty="0" smtClean="0">
                <a:solidFill>
                  <a:srgbClr val="C00000"/>
                </a:solidFill>
                <a:latin typeface="Arial" pitchFamily="32" charset="0"/>
                <a:cs typeface="Arial" pitchFamily="32" charset="0"/>
              </a:rPr>
              <a:t>Class</a:t>
            </a:r>
          </a:p>
        </p:txBody>
      </p:sp>
      <p:sp>
        <p:nvSpPr>
          <p:cNvPr id="13" name="TextBox 12"/>
          <p:cNvSpPr txBox="1"/>
          <p:nvPr/>
        </p:nvSpPr>
        <p:spPr>
          <a:xfrm>
            <a:off x="3505200" y="5895975"/>
            <a:ext cx="1828800" cy="304800"/>
          </a:xfrm>
          <a:prstGeom prst="rect">
            <a:avLst/>
          </a:prstGeom>
          <a:noFill/>
        </p:spPr>
        <p:txBody>
          <a:bodyPr wrap="square" rtlCol="0">
            <a:noAutofit/>
          </a:bodyPr>
          <a:lstStyle/>
          <a:p>
            <a:pPr algn="ctr"/>
            <a:r>
              <a:rPr lang="en-US" b="1" dirty="0" smtClean="0">
                <a:solidFill>
                  <a:srgbClr val="C00000"/>
                </a:solidFill>
                <a:latin typeface="Arial" pitchFamily="32" charset="0"/>
                <a:cs typeface="Arial" pitchFamily="32" charset="0"/>
              </a:rPr>
              <a:t>Enhancement</a:t>
            </a:r>
          </a:p>
        </p:txBody>
      </p:sp>
      <p:sp>
        <p:nvSpPr>
          <p:cNvPr id="14" name="TextBox 13"/>
          <p:cNvSpPr txBox="1"/>
          <p:nvPr/>
        </p:nvSpPr>
        <p:spPr>
          <a:xfrm>
            <a:off x="6400800" y="5895975"/>
            <a:ext cx="1828800" cy="304800"/>
          </a:xfrm>
          <a:prstGeom prst="rect">
            <a:avLst/>
          </a:prstGeom>
          <a:noFill/>
        </p:spPr>
        <p:txBody>
          <a:bodyPr wrap="square" rtlCol="0">
            <a:noAutofit/>
          </a:bodyPr>
          <a:lstStyle/>
          <a:p>
            <a:pPr algn="ctr"/>
            <a:r>
              <a:rPr lang="en-US" b="1" dirty="0" smtClean="0">
                <a:solidFill>
                  <a:srgbClr val="C00000"/>
                </a:solidFill>
                <a:latin typeface="Arial" pitchFamily="32" charset="0"/>
                <a:cs typeface="Arial" pitchFamily="32" charset="0"/>
              </a:rPr>
              <a:t>Rule</a:t>
            </a:r>
          </a:p>
        </p:txBody>
      </p:sp>
    </p:spTree>
    <p:extLst>
      <p:ext uri="{BB962C8B-B14F-4D97-AF65-F5344CB8AC3E}">
        <p14:creationId xmlns:p14="http://schemas.microsoft.com/office/powerpoint/2010/main" val="1855238586"/>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Debugger: Frames pane</a:t>
            </a:r>
            <a:endParaRPr lang="en-US" dirty="0"/>
          </a:p>
        </p:txBody>
      </p:sp>
      <p:sp>
        <p:nvSpPr>
          <p:cNvPr id="3" name="Content Placeholder 2"/>
          <p:cNvSpPr>
            <a:spLocks noGrp="1"/>
          </p:cNvSpPr>
          <p:nvPr>
            <p:ph sz="half" idx="2"/>
          </p:nvPr>
        </p:nvSpPr>
        <p:spPr>
          <a:xfrm>
            <a:off x="5410199" y="914401"/>
            <a:ext cx="3427413" cy="5475289"/>
          </a:xfrm>
        </p:spPr>
        <p:txBody>
          <a:bodyPr/>
          <a:lstStyle/>
          <a:p>
            <a:r>
              <a:rPr lang="en-US" dirty="0" smtClean="0"/>
              <a:t>Shows list of threads in your application</a:t>
            </a:r>
          </a:p>
          <a:p>
            <a:r>
              <a:rPr lang="en-US" dirty="0" smtClean="0"/>
              <a:t>Select a thread and view the stack frame</a:t>
            </a:r>
          </a:p>
          <a:p>
            <a:r>
              <a:rPr lang="en-US" dirty="0" smtClean="0"/>
              <a:t>Navigate between frames</a:t>
            </a:r>
          </a:p>
          <a:p>
            <a:r>
              <a:rPr lang="en-US" dirty="0" smtClean="0"/>
              <a:t>Navigate to source of frame code</a:t>
            </a:r>
          </a:p>
          <a:p>
            <a:endParaRPr lang="en-US" dirty="0"/>
          </a:p>
        </p:txBody>
      </p:sp>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399"/>
            <a:ext cx="4640953" cy="407523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4" name="Picture 6" descr="C:\Users\sluersen\AppData\Local\Temp\SNAGHTML1c9697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4838698"/>
            <a:ext cx="7772400" cy="152744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 name="Rounded Rectangle 5"/>
          <p:cNvSpPr/>
          <p:nvPr/>
        </p:nvSpPr>
        <p:spPr bwMode="auto">
          <a:xfrm>
            <a:off x="533400" y="3305175"/>
            <a:ext cx="4038600" cy="231463"/>
          </a:xfrm>
          <a:prstGeom prst="roundRect">
            <a:avLst/>
          </a:prstGeom>
          <a:noFill/>
          <a:ln w="28575" cap="flat" cmpd="sng" algn="ctr">
            <a:solidFill>
              <a:schemeClr val="accent1">
                <a:lumMod val="75000"/>
              </a:schemeClr>
            </a:solidFill>
            <a:prstDash val="solid"/>
            <a:round/>
            <a:headEnd type="none" w="med" len="med"/>
            <a:tailEnd type="arrow" w="lg" len="me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3" name="Rounded Rectangle 12"/>
          <p:cNvSpPr/>
          <p:nvPr/>
        </p:nvSpPr>
        <p:spPr bwMode="auto">
          <a:xfrm>
            <a:off x="3124200" y="3046909"/>
            <a:ext cx="1752600" cy="304800"/>
          </a:xfrm>
          <a:prstGeom prst="roundRect">
            <a:avLst/>
          </a:prstGeom>
          <a:solidFill>
            <a:schemeClr val="tx1"/>
          </a:solidFill>
          <a:ln w="28575" algn="ctr">
            <a:solidFill>
              <a:schemeClr val="accent1">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Frame</a:t>
            </a:r>
            <a:endParaRPr lang="en-US" dirty="0">
              <a:solidFill>
                <a:schemeClr val="bg1"/>
              </a:solidFill>
            </a:endParaRPr>
          </a:p>
        </p:txBody>
      </p:sp>
      <p:sp>
        <p:nvSpPr>
          <p:cNvPr id="14" name="Rounded Rectangle 13"/>
          <p:cNvSpPr/>
          <p:nvPr/>
        </p:nvSpPr>
        <p:spPr bwMode="auto">
          <a:xfrm>
            <a:off x="7086600" y="4989637"/>
            <a:ext cx="1752600" cy="304800"/>
          </a:xfrm>
          <a:prstGeom prst="roundRect">
            <a:avLst/>
          </a:prstGeom>
          <a:solidFill>
            <a:schemeClr val="tx1"/>
          </a:solidFill>
          <a:ln w="28575" algn="ctr">
            <a:solidFill>
              <a:schemeClr val="accent1">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File Source</a:t>
            </a:r>
            <a:endParaRPr lang="en-US" dirty="0">
              <a:solidFill>
                <a:schemeClr val="bg1"/>
              </a:solidFill>
            </a:endParaRPr>
          </a:p>
        </p:txBody>
      </p:sp>
      <p:cxnSp>
        <p:nvCxnSpPr>
          <p:cNvPr id="5" name="Elbow Connector 4"/>
          <p:cNvCxnSpPr>
            <a:stCxn id="6" idx="3"/>
          </p:cNvCxnSpPr>
          <p:nvPr/>
        </p:nvCxnSpPr>
        <p:spPr bwMode="auto">
          <a:xfrm>
            <a:off x="4572000" y="3420907"/>
            <a:ext cx="304800" cy="1760693"/>
          </a:xfrm>
          <a:prstGeom prst="bentConnector2">
            <a:avLst/>
          </a:prstGeom>
          <a:noFill/>
          <a:ln w="28575" cap="flat" cmpd="sng" algn="ctr">
            <a:solidFill>
              <a:schemeClr val="accent1">
                <a:lumMod val="75000"/>
              </a:schemeClr>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790075351"/>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Debugger: Variables pane</a:t>
            </a:r>
            <a:endParaRPr lang="en-US" dirty="0"/>
          </a:p>
        </p:txBody>
      </p:sp>
      <p:sp>
        <p:nvSpPr>
          <p:cNvPr id="3" name="Content Placeholder 2"/>
          <p:cNvSpPr>
            <a:spLocks noGrp="1"/>
          </p:cNvSpPr>
          <p:nvPr>
            <p:ph sz="half" idx="2"/>
          </p:nvPr>
        </p:nvSpPr>
        <p:spPr>
          <a:xfrm>
            <a:off x="5410199" y="914401"/>
            <a:ext cx="3427413" cy="5475289"/>
          </a:xfrm>
        </p:spPr>
        <p:txBody>
          <a:bodyPr/>
          <a:lstStyle/>
          <a:p>
            <a:r>
              <a:rPr lang="en-US" dirty="0" smtClean="0"/>
              <a:t>Examine variables, fields, arrays, primitive types, and object of a selected frame </a:t>
            </a:r>
          </a:p>
          <a:p>
            <a:r>
              <a:rPr lang="en-US" dirty="0" smtClean="0"/>
              <a:t>Add variable to watches</a:t>
            </a:r>
            <a:endParaRPr lang="en-US" dirty="0"/>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4630476" cy="127809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0628" y="3276600"/>
            <a:ext cx="7228572" cy="311428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ounded Rectangle 8"/>
          <p:cNvSpPr/>
          <p:nvPr/>
        </p:nvSpPr>
        <p:spPr bwMode="auto">
          <a:xfrm>
            <a:off x="533400" y="1411911"/>
            <a:ext cx="4495800" cy="249891"/>
          </a:xfrm>
          <a:prstGeom prst="roundRect">
            <a:avLst/>
          </a:prstGeom>
          <a:noFill/>
          <a:ln w="28575" cap="flat" cmpd="sng" algn="ctr">
            <a:solidFill>
              <a:schemeClr val="accent1">
                <a:lumMod val="75000"/>
              </a:schemeClr>
            </a:solidFill>
            <a:prstDash val="solid"/>
            <a:round/>
            <a:headEnd type="none" w="med" len="med"/>
            <a:tailEnd type="arrow" w="lg" len="me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5" name="Rounded Rectangle 4"/>
          <p:cNvSpPr/>
          <p:nvPr/>
        </p:nvSpPr>
        <p:spPr bwMode="auto">
          <a:xfrm>
            <a:off x="3429000" y="1619250"/>
            <a:ext cx="1752600" cy="304800"/>
          </a:xfrm>
          <a:prstGeom prst="roundRect">
            <a:avLst/>
          </a:prstGeom>
          <a:solidFill>
            <a:schemeClr val="tx1"/>
          </a:solidFill>
          <a:ln w="28575" algn="ctr">
            <a:solidFill>
              <a:schemeClr val="accent1">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Frame</a:t>
            </a:r>
            <a:endParaRPr lang="en-US" dirty="0">
              <a:solidFill>
                <a:schemeClr val="bg1"/>
              </a:solidFill>
            </a:endParaRPr>
          </a:p>
        </p:txBody>
      </p:sp>
      <p:cxnSp>
        <p:nvCxnSpPr>
          <p:cNvPr id="10" name="Elbow Connector 9"/>
          <p:cNvCxnSpPr>
            <a:stCxn id="5" idx="2"/>
          </p:cNvCxnSpPr>
          <p:nvPr/>
        </p:nvCxnSpPr>
        <p:spPr bwMode="auto">
          <a:xfrm rot="5400000">
            <a:off x="2847975" y="2047875"/>
            <a:ext cx="1581150" cy="1333500"/>
          </a:xfrm>
          <a:prstGeom prst="bentConnector3">
            <a:avLst>
              <a:gd name="adj1" fmla="val 50000"/>
            </a:avLst>
          </a:prstGeom>
          <a:noFill/>
          <a:ln w="28575" cap="flat" cmpd="sng" algn="ctr">
            <a:solidFill>
              <a:schemeClr val="accent1">
                <a:lumMod val="75000"/>
              </a:schemeClr>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775106220"/>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Debugger: Watches pane</a:t>
            </a:r>
            <a:endParaRPr lang="en-US" dirty="0"/>
          </a:p>
        </p:txBody>
      </p:sp>
      <p:sp>
        <p:nvSpPr>
          <p:cNvPr id="4" name="Content Placeholder 3"/>
          <p:cNvSpPr>
            <a:spLocks noGrp="1"/>
          </p:cNvSpPr>
          <p:nvPr>
            <p:ph idx="1"/>
          </p:nvPr>
        </p:nvSpPr>
        <p:spPr/>
        <p:txBody>
          <a:bodyPr/>
          <a:lstStyle/>
          <a:p>
            <a:r>
              <a:rPr lang="en-US" dirty="0" smtClean="0"/>
              <a:t>A </a:t>
            </a:r>
            <a:r>
              <a:rPr lang="en-US" b="1" dirty="0" smtClean="0"/>
              <a:t>watch</a:t>
            </a:r>
            <a:r>
              <a:rPr lang="en-US" dirty="0" smtClean="0"/>
              <a:t> is an expression whose value you wish to observe</a:t>
            </a:r>
          </a:p>
          <a:p>
            <a:r>
              <a:rPr lang="en-US" dirty="0" smtClean="0"/>
              <a:t>To add a watch, any of the following:</a:t>
            </a:r>
          </a:p>
          <a:p>
            <a:pPr lvl="1"/>
            <a:r>
              <a:rPr lang="en-US" dirty="0" smtClean="0"/>
              <a:t>Click Add </a:t>
            </a:r>
            <a:r>
              <a:rPr lang="en-US" dirty="0" smtClean="0">
                <a:sym typeface="Wingdings"/>
              </a:rPr>
              <a:t></a:t>
            </a:r>
            <a:r>
              <a:rPr lang="en-US" dirty="0" smtClean="0"/>
              <a:t> Enter property or expression</a:t>
            </a:r>
          </a:p>
          <a:p>
            <a:pPr lvl="1"/>
            <a:r>
              <a:rPr lang="en-US" dirty="0" smtClean="0"/>
              <a:t>Drag object or property from the Variable pane to watches pane</a:t>
            </a:r>
          </a:p>
          <a:p>
            <a:pPr lvl="1"/>
            <a:r>
              <a:rPr lang="en-US" dirty="0" smtClean="0"/>
              <a:t>Drag variable and property expression from rule editor to watches pane</a:t>
            </a:r>
          </a:p>
          <a:p>
            <a:endParaRPr lang="en-US"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399"/>
            <a:ext cx="8305800" cy="227383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6288255"/>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Resume debugging</a:t>
            </a:r>
            <a:endParaRPr lang="en-US" dirty="0"/>
          </a:p>
        </p:txBody>
      </p:sp>
      <p:sp>
        <p:nvSpPr>
          <p:cNvPr id="3" name="Content Placeholder 2"/>
          <p:cNvSpPr>
            <a:spLocks noGrp="1"/>
          </p:cNvSpPr>
          <p:nvPr>
            <p:ph idx="1"/>
          </p:nvPr>
        </p:nvSpPr>
        <p:spPr/>
        <p:txBody>
          <a:bodyPr/>
          <a:lstStyle/>
          <a:p>
            <a:r>
              <a:rPr lang="en-US" dirty="0" smtClean="0"/>
              <a:t>To resume the execution of code…</a:t>
            </a:r>
          </a:p>
          <a:p>
            <a:pPr lvl="1"/>
            <a:r>
              <a:rPr lang="en-US" dirty="0" smtClean="0"/>
              <a:t>Main </a:t>
            </a:r>
            <a:r>
              <a:rPr lang="en-US" dirty="0"/>
              <a:t>menu </a:t>
            </a:r>
            <a:r>
              <a:rPr lang="en-US" dirty="0">
                <a:sym typeface="Wingdings"/>
              </a:rPr>
              <a:t></a:t>
            </a:r>
            <a:r>
              <a:rPr lang="en-US" dirty="0"/>
              <a:t> Run </a:t>
            </a:r>
            <a:r>
              <a:rPr lang="en-US" dirty="0">
                <a:sym typeface="Wingdings"/>
              </a:rPr>
              <a:t></a:t>
            </a:r>
            <a:r>
              <a:rPr lang="en-US" dirty="0"/>
              <a:t> </a:t>
            </a:r>
            <a:r>
              <a:rPr lang="en-US" dirty="0" smtClean="0"/>
              <a:t>Resume</a:t>
            </a:r>
          </a:p>
          <a:p>
            <a:pPr lvl="1"/>
            <a:r>
              <a:rPr lang="en-US" dirty="0" smtClean="0"/>
              <a:t>F9</a:t>
            </a:r>
          </a:p>
          <a:p>
            <a:pPr lvl="1"/>
            <a:r>
              <a:rPr lang="en-US" dirty="0" smtClean="0"/>
              <a:t>Or, in the Debug Tool Window, </a:t>
            </a:r>
            <a:br>
              <a:rPr lang="en-US" dirty="0" smtClean="0"/>
            </a:br>
            <a:r>
              <a:rPr lang="en-US" dirty="0" smtClean="0"/>
              <a:t>click Resume </a:t>
            </a:r>
            <a:endParaRPr lang="en-US" dirty="0"/>
          </a:p>
          <a:p>
            <a:r>
              <a:rPr lang="en-US" dirty="0" smtClean="0"/>
              <a:t>Code continues to hitting </a:t>
            </a:r>
            <a:br>
              <a:rPr lang="en-US" dirty="0" smtClean="0"/>
            </a:br>
            <a:r>
              <a:rPr lang="en-US" dirty="0" smtClean="0"/>
              <a:t>next breakpoint</a:t>
            </a:r>
            <a:endParaRPr lang="en-US" dirty="0"/>
          </a:p>
        </p:txBody>
      </p:sp>
      <p:pic>
        <p:nvPicPr>
          <p:cNvPr id="4" name="Picture 8" descr="C:\Users\sluersen\AppData\Local\Temp\SNAGHTML1a85ca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8" y="914399"/>
            <a:ext cx="8305801" cy="193494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3074" y="4114800"/>
            <a:ext cx="3276600" cy="2168338"/>
          </a:xfrm>
          <a:prstGeom prst="rect">
            <a:avLst/>
          </a:prstGeom>
          <a:noFill/>
          <a:ln w="317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189911929"/>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dirty="0" smtClean="0"/>
              <a:t>Stopping debug server</a:t>
            </a:r>
          </a:p>
        </p:txBody>
      </p:sp>
      <p:sp>
        <p:nvSpPr>
          <p:cNvPr id="35843" name="Rectangle 3"/>
          <p:cNvSpPr>
            <a:spLocks noGrp="1" noChangeArrowheads="1"/>
          </p:cNvSpPr>
          <p:nvPr>
            <p:ph idx="1"/>
          </p:nvPr>
        </p:nvSpPr>
        <p:spPr/>
        <p:txBody>
          <a:bodyPr/>
          <a:lstStyle/>
          <a:p>
            <a:pPr>
              <a:buFont typeface="Arial" charset="0"/>
              <a:buChar char="•"/>
            </a:pPr>
            <a:r>
              <a:rPr lang="en-US" dirty="0" smtClean="0"/>
              <a:t>To stop the debug server process…</a:t>
            </a:r>
          </a:p>
          <a:p>
            <a:pPr lvl="1">
              <a:buFont typeface="Arial" charset="0"/>
              <a:buChar char="•"/>
            </a:pPr>
            <a:r>
              <a:rPr lang="en-US" dirty="0" smtClean="0"/>
              <a:t>Main menu </a:t>
            </a:r>
            <a:r>
              <a:rPr lang="en-US" dirty="0">
                <a:sym typeface="Wingdings"/>
              </a:rPr>
              <a:t></a:t>
            </a:r>
            <a:r>
              <a:rPr lang="en-US" dirty="0" smtClean="0"/>
              <a:t> Run </a:t>
            </a:r>
            <a:r>
              <a:rPr lang="en-US" dirty="0">
                <a:sym typeface="Wingdings"/>
              </a:rPr>
              <a:t></a:t>
            </a:r>
            <a:r>
              <a:rPr lang="en-US" dirty="0" smtClean="0"/>
              <a:t> Stop</a:t>
            </a:r>
          </a:p>
          <a:p>
            <a:pPr lvl="1">
              <a:buFont typeface="Arial" charset="0"/>
              <a:buChar char="•"/>
            </a:pPr>
            <a:r>
              <a:rPr lang="en-US" dirty="0" smtClean="0"/>
              <a:t>CTRL+F2</a:t>
            </a:r>
          </a:p>
          <a:p>
            <a:pPr lvl="1">
              <a:buFont typeface="Arial" charset="0"/>
              <a:buChar char="•"/>
            </a:pPr>
            <a:r>
              <a:rPr lang="en-US" dirty="0" smtClean="0"/>
              <a:t>Or, in the Debug Tool Window, click </a:t>
            </a:r>
            <a:r>
              <a:rPr lang="en-US" dirty="0"/>
              <a:t>S</a:t>
            </a:r>
            <a:r>
              <a:rPr lang="en-US" dirty="0" smtClean="0"/>
              <a:t>top </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3657599"/>
            <a:ext cx="3429000" cy="233795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descr="C:\Users\sluersen\AppData\Local\Temp\SNAGHTML4a68d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875" y="3657599"/>
            <a:ext cx="3429000" cy="2248526"/>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 name="Rounded Rectangle 9"/>
          <p:cNvSpPr/>
          <p:nvPr/>
        </p:nvSpPr>
        <p:spPr bwMode="auto">
          <a:xfrm>
            <a:off x="5410200" y="4922188"/>
            <a:ext cx="381000" cy="373712"/>
          </a:xfrm>
          <a:prstGeom prst="roundRect">
            <a:avLst/>
          </a:prstGeom>
          <a:noFill/>
          <a:ln w="28575" cap="flat" cmpd="sng" algn="ctr">
            <a:solidFill>
              <a:schemeClr val="accent1">
                <a:lumMod val="75000"/>
              </a:schemeClr>
            </a:solidFill>
            <a:prstDash val="solid"/>
            <a:round/>
            <a:headEnd type="none" w="med" len="med"/>
            <a:tailEnd type="arrow" w="lg" len="me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58227178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hid Rec"/>
          <p:cNvSpPr/>
          <p:nvPr/>
        </p:nvSpPr>
        <p:spPr bwMode="auto">
          <a:xfrm>
            <a:off x="876300" y="3616637"/>
            <a:ext cx="609600" cy="231463"/>
          </a:xfrm>
          <a:prstGeom prst="roundRect">
            <a:avLst/>
          </a:prstGeom>
          <a:solidFill>
            <a:schemeClr val="tx1"/>
          </a:solidFill>
          <a:ln w="28575" cap="flat" cmpd="sng" algn="ctr">
            <a:solidFill>
              <a:schemeClr val="tx1"/>
            </a:solidFill>
            <a:prstDash val="solid"/>
            <a:round/>
            <a:headEnd type="none" w="med" len="med"/>
            <a:tailEnd type="arrow" w="lg" len="me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a:t>Business rules</a:t>
            </a:r>
          </a:p>
        </p:txBody>
      </p:sp>
      <p:sp>
        <p:nvSpPr>
          <p:cNvPr id="3" name="Content Placeholder 2"/>
          <p:cNvSpPr>
            <a:spLocks noGrp="1"/>
          </p:cNvSpPr>
          <p:nvPr>
            <p:ph sz="half" idx="2"/>
          </p:nvPr>
        </p:nvSpPr>
        <p:spPr/>
        <p:txBody>
          <a:bodyPr/>
          <a:lstStyle/>
          <a:p>
            <a:r>
              <a:rPr lang="en-US" dirty="0" smtClean="0"/>
              <a:t>A </a:t>
            </a:r>
            <a:r>
              <a:rPr lang="en-US" b="1" dirty="0"/>
              <a:t>business rule</a:t>
            </a:r>
            <a:r>
              <a:rPr lang="en-US" dirty="0"/>
              <a:t> </a:t>
            </a:r>
            <a:r>
              <a:rPr lang="en-US" dirty="0" smtClean="0"/>
              <a:t>is performs an action based on a condition for a given entity when a </a:t>
            </a:r>
            <a:r>
              <a:rPr lang="en-US" dirty="0"/>
              <a:t>specific event occurs to </a:t>
            </a:r>
            <a:r>
              <a:rPr lang="en-US" dirty="0" smtClean="0"/>
              <a:t>an instance of that entity</a:t>
            </a:r>
          </a:p>
          <a:p>
            <a:pPr lvl="1"/>
            <a:r>
              <a:rPr lang="en-US" dirty="0" smtClean="0"/>
              <a:t>Example: ABPU2010 </a:t>
            </a:r>
            <a:r>
              <a:rPr lang="en-US" dirty="0"/>
              <a:t>– </a:t>
            </a:r>
            <a:br>
              <a:rPr lang="en-US" dirty="0"/>
            </a:br>
            <a:r>
              <a:rPr lang="en-US" dirty="0"/>
              <a:t>Flag lack of </a:t>
            </a:r>
            <a:r>
              <a:rPr lang="en-US" dirty="0" smtClean="0"/>
              <a:t> email </a:t>
            </a:r>
            <a:r>
              <a:rPr lang="en-US" dirty="0"/>
              <a:t>address</a:t>
            </a:r>
          </a:p>
          <a:p>
            <a:r>
              <a:rPr lang="en-US" dirty="0" smtClean="0"/>
              <a:t>Rules set organize rules</a:t>
            </a:r>
          </a:p>
          <a:p>
            <a:pPr lvl="1"/>
            <a:r>
              <a:rPr lang="en-US" dirty="0" smtClean="0"/>
              <a:t>Example: </a:t>
            </a:r>
            <a:r>
              <a:rPr lang="en-US" dirty="0" err="1" smtClean="0"/>
              <a:t>ABContactPreupdate</a:t>
            </a:r>
            <a:endParaRPr lang="en-US" dirty="0" smtClean="0"/>
          </a:p>
          <a:p>
            <a:r>
              <a:rPr lang="en-US" dirty="0" smtClean="0"/>
              <a:t>Rule set categories organize rule sets</a:t>
            </a:r>
          </a:p>
          <a:p>
            <a:pPr lvl="1"/>
            <a:r>
              <a:rPr lang="en-US" dirty="0" smtClean="0"/>
              <a:t>Example: Preupdate</a:t>
            </a:r>
          </a:p>
        </p:txBody>
      </p:sp>
      <p:pic>
        <p:nvPicPr>
          <p:cNvPr id="8" name="pic PV"/>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8846"/>
            <a:ext cx="3741429" cy="3818572"/>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6" name="Picture 4" descr="C:\Users\sluersen\AppData\Local\Temp\SNAGHTML148837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3581400"/>
            <a:ext cx="3689646" cy="25146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9" name="Elbow Connector 8"/>
          <p:cNvCxnSpPr>
            <a:endCxn id="22" idx="1"/>
          </p:cNvCxnSpPr>
          <p:nvPr/>
        </p:nvCxnSpPr>
        <p:spPr bwMode="auto">
          <a:xfrm rot="10800000" flipV="1">
            <a:off x="876301" y="2955459"/>
            <a:ext cx="866775" cy="776910"/>
          </a:xfrm>
          <a:prstGeom prst="bentConnector3">
            <a:avLst>
              <a:gd name="adj1" fmla="val 126374"/>
            </a:avLst>
          </a:prstGeom>
          <a:noFill/>
          <a:ln w="28575" cap="flat" cmpd="sng" algn="ctr">
            <a:solidFill>
              <a:schemeClr val="accent1">
                <a:lumMod val="75000"/>
              </a:schemeClr>
            </a:solidFill>
            <a:prstDash val="solid"/>
            <a:round/>
            <a:headEnd type="none" w="med" len="med"/>
            <a:tailEnd type="arrow" w="lg" len="med"/>
          </a:ln>
          <a:effectLst>
            <a:outerShdw blurRad="50800" dist="38100" dir="2700000" algn="tl" rotWithShape="0">
              <a:prstClr val="black">
                <a:alpha val="40000"/>
              </a:prstClr>
            </a:outerShdw>
          </a:effectLst>
        </p:spPr>
      </p:cxnSp>
      <p:sp>
        <p:nvSpPr>
          <p:cNvPr id="25" name="Rounded Rectangle 24"/>
          <p:cNvSpPr/>
          <p:nvPr/>
        </p:nvSpPr>
        <p:spPr bwMode="auto">
          <a:xfrm>
            <a:off x="1299213" y="5373015"/>
            <a:ext cx="2747015" cy="231463"/>
          </a:xfrm>
          <a:prstGeom prst="roundRect">
            <a:avLst/>
          </a:prstGeom>
          <a:noFill/>
          <a:ln w="28575" cap="flat" cmpd="sng" algn="ctr">
            <a:solidFill>
              <a:schemeClr val="accent1">
                <a:lumMod val="75000"/>
              </a:schemeClr>
            </a:solidFill>
            <a:prstDash val="solid"/>
            <a:round/>
            <a:headEnd type="none" w="med" len="med"/>
            <a:tailEnd type="arrow" w="lg" len="me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620967160"/>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Explain the functionality of business rules</a:t>
            </a:r>
          </a:p>
          <a:p>
            <a:pPr lvl="1"/>
            <a:r>
              <a:rPr lang="en-US" dirty="0"/>
              <a:t>Describe the Gosu techniques unique to business rules</a:t>
            </a:r>
          </a:p>
          <a:p>
            <a:pPr lvl="1"/>
            <a:r>
              <a:rPr lang="en-US" dirty="0"/>
              <a:t>Write business rules</a:t>
            </a:r>
          </a:p>
          <a:p>
            <a:pPr lvl="1"/>
            <a:r>
              <a:rPr lang="en-US" dirty="0"/>
              <a:t>Use Studio debugger to debug business rules</a:t>
            </a:r>
          </a:p>
          <a:p>
            <a:pPr lvl="1"/>
            <a:endParaRPr lang="en-US" dirty="0"/>
          </a:p>
        </p:txBody>
      </p:sp>
    </p:spTree>
    <p:extLst>
      <p:ext uri="{BB962C8B-B14F-4D97-AF65-F5344CB8AC3E}">
        <p14:creationId xmlns:p14="http://schemas.microsoft.com/office/powerpoint/2010/main" val="306334402"/>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What is the significance of a rule set's root entity?</a:t>
            </a:r>
          </a:p>
          <a:p>
            <a:r>
              <a:rPr lang="en-US" dirty="0"/>
              <a:t>What triggers a rule set?</a:t>
            </a:r>
          </a:p>
          <a:p>
            <a:r>
              <a:rPr lang="en-US" dirty="0"/>
              <a:t>What two things are done for a rule whose condition is true that are not done for a rule whose condition is false?</a:t>
            </a:r>
          </a:p>
          <a:p>
            <a:r>
              <a:rPr lang="en-US" dirty="0"/>
              <a:t>What is the difference between an "execute all" rule set and an "exit after first action" rule set?</a:t>
            </a:r>
          </a:p>
          <a:p>
            <a:r>
              <a:rPr lang="en-US" dirty="0"/>
              <a:t>What is the effect of deactivating a rule?</a:t>
            </a:r>
          </a:p>
          <a:p>
            <a:r>
              <a:rPr lang="en-US" dirty="0" smtClean="0"/>
              <a:t>How can you deploy a new rule?</a:t>
            </a:r>
          </a:p>
          <a:p>
            <a:r>
              <a:rPr lang="en-US" dirty="0" smtClean="0"/>
              <a:t>For a server running a debug 'server' process, how can you deploy changes to a rule?</a:t>
            </a:r>
          </a:p>
          <a:p>
            <a:r>
              <a:rPr lang="en-US" dirty="0"/>
              <a:t>For a server running a debug 'server' process, </a:t>
            </a:r>
            <a:r>
              <a:rPr lang="en-US" dirty="0" smtClean="0"/>
              <a:t>how can you deploy a newly deactivated rule?</a:t>
            </a:r>
            <a:endParaRPr lang="en-US" dirty="0"/>
          </a:p>
          <a:p>
            <a:endParaRPr lang="en-US" dirty="0"/>
          </a:p>
          <a:p>
            <a:endParaRPr lang="en-US" dirty="0"/>
          </a:p>
        </p:txBody>
      </p:sp>
    </p:spTree>
    <p:extLst>
      <p:ext uri="{BB962C8B-B14F-4D97-AF65-F5344CB8AC3E}">
        <p14:creationId xmlns:p14="http://schemas.microsoft.com/office/powerpoint/2010/main" val="2208916615"/>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3073612"/>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in Guidewire applications</a:t>
            </a:r>
            <a:endParaRPr lang="en-US" dirty="0"/>
          </a:p>
        </p:txBody>
      </p:sp>
      <p:sp>
        <p:nvSpPr>
          <p:cNvPr id="4" name="Content Placeholder 3"/>
          <p:cNvSpPr>
            <a:spLocks noGrp="1"/>
          </p:cNvSpPr>
          <p:nvPr>
            <p:ph sz="half" idx="1"/>
          </p:nvPr>
        </p:nvSpPr>
        <p:spPr/>
        <p:txBody>
          <a:bodyPr/>
          <a:lstStyle/>
          <a:p>
            <a:r>
              <a:rPr lang="en-US" dirty="0" smtClean="0"/>
              <a:t>Account </a:t>
            </a:r>
            <a:r>
              <a:rPr lang="en-US" dirty="0"/>
              <a:t>validation rules</a:t>
            </a:r>
          </a:p>
          <a:p>
            <a:pPr lvl="1"/>
            <a:r>
              <a:rPr lang="en-US" dirty="0"/>
              <a:t>Verify that account is valid before committing it to database</a:t>
            </a:r>
          </a:p>
          <a:p>
            <a:pPr lvl="1"/>
            <a:r>
              <a:rPr lang="en-US" dirty="0"/>
              <a:t>Triggered when account is created or modified</a:t>
            </a:r>
          </a:p>
          <a:p>
            <a:endParaRPr lang="en-US" dirty="0"/>
          </a:p>
        </p:txBody>
      </p:sp>
      <p:sp>
        <p:nvSpPr>
          <p:cNvPr id="6" name="Content Placeholder 5"/>
          <p:cNvSpPr>
            <a:spLocks noGrp="1"/>
          </p:cNvSpPr>
          <p:nvPr>
            <p:ph sz="half" idx="10"/>
          </p:nvPr>
        </p:nvSpPr>
        <p:spPr/>
        <p:txBody>
          <a:bodyPr/>
          <a:lstStyle/>
          <a:p>
            <a:r>
              <a:rPr lang="en-US" dirty="0" smtClean="0"/>
              <a:t>Activity </a:t>
            </a:r>
            <a:r>
              <a:rPr lang="en-US" dirty="0"/>
              <a:t>escalation rules</a:t>
            </a:r>
          </a:p>
          <a:p>
            <a:pPr lvl="1"/>
            <a:r>
              <a:rPr lang="en-US" dirty="0"/>
              <a:t>Escalate activity that is open for too long</a:t>
            </a:r>
          </a:p>
          <a:p>
            <a:pPr lvl="1"/>
            <a:r>
              <a:rPr lang="en-US" dirty="0"/>
              <a:t>Triggered when activity is open past its escalation date</a:t>
            </a:r>
          </a:p>
          <a:p>
            <a:endParaRPr lang="en-US" dirty="0"/>
          </a:p>
        </p:txBody>
      </p:sp>
      <p:sp>
        <p:nvSpPr>
          <p:cNvPr id="5" name="Content Placeholder 4"/>
          <p:cNvSpPr>
            <a:spLocks noGrp="1"/>
          </p:cNvSpPr>
          <p:nvPr>
            <p:ph sz="half" idx="2"/>
          </p:nvPr>
        </p:nvSpPr>
        <p:spPr/>
        <p:txBody>
          <a:bodyPr/>
          <a:lstStyle/>
          <a:p>
            <a:r>
              <a:rPr lang="en-US" dirty="0" smtClean="0"/>
              <a:t>Claim </a:t>
            </a:r>
            <a:r>
              <a:rPr lang="en-US" dirty="0"/>
              <a:t>assignment rules</a:t>
            </a:r>
          </a:p>
          <a:p>
            <a:pPr lvl="1"/>
            <a:r>
              <a:rPr lang="en-US" dirty="0"/>
              <a:t>Assign given claim to a group and user</a:t>
            </a:r>
          </a:p>
          <a:p>
            <a:pPr lvl="1"/>
            <a:r>
              <a:rPr lang="en-US" dirty="0"/>
              <a:t>Triggered when claim is created or needs reassignment</a:t>
            </a:r>
          </a:p>
          <a:p>
            <a:endParaRPr lang="en-US" dirty="0"/>
          </a:p>
        </p:txBody>
      </p:sp>
      <p:sp>
        <p:nvSpPr>
          <p:cNvPr id="7" name="Subtitle 6"/>
          <p:cNvSpPr>
            <a:spLocks noGrp="1"/>
          </p:cNvSpPr>
          <p:nvPr>
            <p:ph type="subTitle" idx="11"/>
          </p:nvPr>
        </p:nvSpPr>
        <p:spPr/>
        <p:txBody>
          <a:bodyPr/>
          <a:lstStyle/>
          <a:p>
            <a:r>
              <a:rPr lang="en-US" dirty="0" smtClean="0"/>
              <a:t>BillingCenter</a:t>
            </a:r>
            <a:endParaRPr lang="en-US" dirty="0"/>
          </a:p>
        </p:txBody>
      </p:sp>
      <p:sp>
        <p:nvSpPr>
          <p:cNvPr id="8" name="Text Placeholder 7"/>
          <p:cNvSpPr>
            <a:spLocks noGrp="1"/>
          </p:cNvSpPr>
          <p:nvPr>
            <p:ph type="body" sz="quarter" idx="12"/>
          </p:nvPr>
        </p:nvSpPr>
        <p:spPr/>
        <p:txBody>
          <a:bodyPr/>
          <a:lstStyle/>
          <a:p>
            <a:r>
              <a:rPr lang="en-US" dirty="0"/>
              <a:t>ClaimCenter</a:t>
            </a:r>
          </a:p>
        </p:txBody>
      </p:sp>
      <p:sp>
        <p:nvSpPr>
          <p:cNvPr id="9" name="Text Placeholder 8"/>
          <p:cNvSpPr>
            <a:spLocks noGrp="1"/>
          </p:cNvSpPr>
          <p:nvPr>
            <p:ph type="body" sz="quarter" idx="13"/>
          </p:nvPr>
        </p:nvSpPr>
        <p:spPr/>
        <p:txBody>
          <a:bodyPr/>
          <a:lstStyle/>
          <a:p>
            <a:r>
              <a:rPr lang="en-US" dirty="0"/>
              <a:t>PolicyCenter</a:t>
            </a:r>
          </a:p>
        </p:txBody>
      </p:sp>
    </p:spTree>
    <p:extLst>
      <p:ext uri="{BB962C8B-B14F-4D97-AF65-F5344CB8AC3E}">
        <p14:creationId xmlns:p14="http://schemas.microsoft.com/office/powerpoint/2010/main" val="3028973489"/>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Business </a:t>
            </a:r>
            <a:r>
              <a:rPr lang="en-US" dirty="0" smtClean="0"/>
              <a:t>rule anatomy</a:t>
            </a:r>
            <a:endParaRPr lang="en-US" dirty="0"/>
          </a:p>
        </p:txBody>
      </p:sp>
      <p:sp>
        <p:nvSpPr>
          <p:cNvPr id="4" name="Content Placeholder 3"/>
          <p:cNvSpPr>
            <a:spLocks noGrp="1"/>
          </p:cNvSpPr>
          <p:nvPr>
            <p:ph idx="1"/>
          </p:nvPr>
        </p:nvSpPr>
        <p:spPr/>
        <p:txBody>
          <a:bodyPr/>
          <a:lstStyle/>
          <a:p>
            <a:r>
              <a:rPr lang="en-US" dirty="0" smtClean="0"/>
              <a:t>Root entity instance</a:t>
            </a:r>
          </a:p>
          <a:p>
            <a:pPr lvl="1"/>
            <a:r>
              <a:rPr lang="en-US" dirty="0" smtClean="0"/>
              <a:t>Object instance of root entity</a:t>
            </a:r>
          </a:p>
          <a:p>
            <a:r>
              <a:rPr lang="en-US" dirty="0" smtClean="0"/>
              <a:t>Name</a:t>
            </a:r>
          </a:p>
          <a:p>
            <a:pPr lvl="1"/>
            <a:r>
              <a:rPr lang="en-US" dirty="0" smtClean="0"/>
              <a:t>Unique and follows naming convention</a:t>
            </a:r>
          </a:p>
          <a:p>
            <a:pPr lvl="1"/>
            <a:r>
              <a:rPr lang="en-US" dirty="0" smtClean="0"/>
              <a:t>Example</a:t>
            </a:r>
            <a:r>
              <a:rPr lang="en-US" dirty="0"/>
              <a:t>: ABPU1010 – Contact </a:t>
            </a:r>
            <a:r>
              <a:rPr lang="en-US" dirty="0" smtClean="0"/>
              <a:t>Created</a:t>
            </a:r>
          </a:p>
          <a:p>
            <a:r>
              <a:rPr lang="en-US" dirty="0" smtClean="0"/>
              <a:t>Condition</a:t>
            </a:r>
          </a:p>
          <a:p>
            <a:pPr lvl="1"/>
            <a:r>
              <a:rPr lang="en-US" dirty="0" smtClean="0"/>
              <a:t>Expression that resolves to true or false</a:t>
            </a:r>
          </a:p>
          <a:p>
            <a:r>
              <a:rPr lang="en-US" dirty="0" smtClean="0"/>
              <a:t>Action</a:t>
            </a:r>
          </a:p>
          <a:p>
            <a:pPr lvl="1"/>
            <a:r>
              <a:rPr lang="en-US" dirty="0" smtClean="0"/>
              <a:t>If condition is true, Guidewire executes action</a:t>
            </a:r>
          </a:p>
          <a:p>
            <a:endParaRPr lang="en-US" dirty="0"/>
          </a:p>
        </p:txBody>
      </p:sp>
      <p:sp>
        <p:nvSpPr>
          <p:cNvPr id="23" name="Text Box 6"/>
          <p:cNvSpPr txBox="1">
            <a:spLocks noChangeArrowheads="1"/>
          </p:cNvSpPr>
          <p:nvPr/>
        </p:nvSpPr>
        <p:spPr bwMode="auto">
          <a:xfrm>
            <a:off x="3276494" y="5832227"/>
            <a:ext cx="239919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800" dirty="0" smtClean="0">
                <a:solidFill>
                  <a:srgbClr val="2F6A2B"/>
                </a:solidFill>
              </a:rPr>
              <a:t>true, execute action</a:t>
            </a:r>
            <a:endParaRPr lang="en-US" sz="1800" dirty="0">
              <a:solidFill>
                <a:srgbClr val="2F6A2B"/>
              </a:solidFill>
            </a:endParaRPr>
          </a:p>
        </p:txBody>
      </p:sp>
      <p:cxnSp>
        <p:nvCxnSpPr>
          <p:cNvPr id="81" name="Straight Arrow Connector 4"/>
          <p:cNvCxnSpPr>
            <a:cxnSpLocks noChangeShapeType="1"/>
            <a:stCxn id="28" idx="3"/>
            <a:endCxn id="60" idx="2"/>
          </p:cNvCxnSpPr>
          <p:nvPr/>
        </p:nvCxnSpPr>
        <p:spPr bwMode="auto">
          <a:xfrm>
            <a:off x="3323208" y="5703382"/>
            <a:ext cx="2419397" cy="3473"/>
          </a:xfrm>
          <a:prstGeom prst="straightConnector1">
            <a:avLst/>
          </a:prstGeom>
          <a:noFill/>
          <a:ln w="28575" algn="ctr">
            <a:solidFill>
              <a:srgbClr val="2F6A2B"/>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60" name="Flowchart: Data 59"/>
          <p:cNvSpPr/>
          <p:nvPr/>
        </p:nvSpPr>
        <p:spPr bwMode="auto">
          <a:xfrm>
            <a:off x="5483205" y="5013584"/>
            <a:ext cx="2593996" cy="1386541"/>
          </a:xfrm>
          <a:prstGeom prst="flowChartInputOutput">
            <a:avLst/>
          </a:prstGeom>
          <a:solidFill>
            <a:schemeClr val="tx1"/>
          </a:solidFill>
          <a:ln w="28575" algn="ctr">
            <a:solidFill>
              <a:schemeClr val="bg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r>
              <a:rPr lang="en-US" sz="1600" b="1" dirty="0" smtClean="0">
                <a:solidFill>
                  <a:schemeClr val="bg1"/>
                </a:solidFill>
              </a:rPr>
              <a:t>Create new </a:t>
            </a:r>
            <a:br>
              <a:rPr lang="en-US" sz="1600" b="1" dirty="0" smtClean="0">
                <a:solidFill>
                  <a:schemeClr val="bg1"/>
                </a:solidFill>
              </a:rPr>
            </a:br>
            <a:r>
              <a:rPr lang="en-US" sz="1600" b="1" dirty="0" smtClean="0">
                <a:solidFill>
                  <a:schemeClr val="bg1"/>
                </a:solidFill>
              </a:rPr>
              <a:t>history entry</a:t>
            </a:r>
            <a:endParaRPr lang="en-US" sz="1600" b="1" dirty="0">
              <a:solidFill>
                <a:schemeClr val="bg1"/>
              </a:solidFill>
            </a:endParaRPr>
          </a:p>
        </p:txBody>
      </p:sp>
      <p:sp>
        <p:nvSpPr>
          <p:cNvPr id="28" name="Flowchart: Decision 27"/>
          <p:cNvSpPr/>
          <p:nvPr/>
        </p:nvSpPr>
        <p:spPr bwMode="auto">
          <a:xfrm>
            <a:off x="1299586" y="4853564"/>
            <a:ext cx="2023622" cy="1699636"/>
          </a:xfrm>
          <a:prstGeom prst="flowChartDecision">
            <a:avLst/>
          </a:prstGeom>
          <a:solidFill>
            <a:schemeClr val="tx1"/>
          </a:solidFill>
          <a:ln w="28575" algn="ctr">
            <a:solidFill>
              <a:schemeClr val="bg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r>
              <a:rPr lang="en-US" sz="1600" b="1" dirty="0" smtClean="0">
                <a:solidFill>
                  <a:schemeClr val="bg1"/>
                </a:solidFill>
              </a:rPr>
              <a:t>Contact </a:t>
            </a:r>
            <a:br>
              <a:rPr lang="en-US" sz="1600" b="1" dirty="0" smtClean="0">
                <a:solidFill>
                  <a:schemeClr val="bg1"/>
                </a:solidFill>
              </a:rPr>
            </a:br>
            <a:r>
              <a:rPr lang="en-US" sz="1600" b="1" dirty="0" smtClean="0">
                <a:solidFill>
                  <a:schemeClr val="bg1"/>
                </a:solidFill>
              </a:rPr>
              <a:t>Created?</a:t>
            </a:r>
            <a:endParaRPr lang="en-US" sz="1600" b="1" dirty="0">
              <a:solidFill>
                <a:schemeClr val="bg1"/>
              </a:solidFill>
            </a:endParaRPr>
          </a:p>
        </p:txBody>
      </p:sp>
      <p:sp>
        <p:nvSpPr>
          <p:cNvPr id="88" name="Rounded Rectangle 87"/>
          <p:cNvSpPr/>
          <p:nvPr/>
        </p:nvSpPr>
        <p:spPr bwMode="auto">
          <a:xfrm>
            <a:off x="685800" y="5082164"/>
            <a:ext cx="1524752" cy="304800"/>
          </a:xfrm>
          <a:prstGeom prst="roundRect">
            <a:avLst/>
          </a:prstGeom>
          <a:solidFill>
            <a:schemeClr val="tx1"/>
          </a:solidFill>
          <a:ln w="28575" algn="ctr">
            <a:solidFill>
              <a:schemeClr val="bg1">
                <a:lumMod val="50000"/>
                <a:lumOff val="5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condition</a:t>
            </a:r>
            <a:endParaRPr lang="en-US" dirty="0">
              <a:solidFill>
                <a:schemeClr val="bg1"/>
              </a:solidFill>
            </a:endParaRPr>
          </a:p>
        </p:txBody>
      </p:sp>
      <p:sp>
        <p:nvSpPr>
          <p:cNvPr id="89" name="Rounded Rectangle 88"/>
          <p:cNvSpPr/>
          <p:nvPr/>
        </p:nvSpPr>
        <p:spPr bwMode="auto">
          <a:xfrm>
            <a:off x="7299208" y="5970726"/>
            <a:ext cx="1524752" cy="304800"/>
          </a:xfrm>
          <a:prstGeom prst="roundRect">
            <a:avLst/>
          </a:prstGeom>
          <a:solidFill>
            <a:schemeClr val="tx1"/>
          </a:solidFill>
          <a:ln w="28575" algn="ctr">
            <a:solidFill>
              <a:schemeClr val="bg1">
                <a:lumMod val="50000"/>
                <a:lumOff val="5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action</a:t>
            </a:r>
            <a:endParaRPr lang="en-US" dirty="0">
              <a:solidFill>
                <a:schemeClr val="bg1"/>
              </a:solidFill>
            </a:endParaRPr>
          </a:p>
        </p:txBody>
      </p:sp>
      <p:pic>
        <p:nvPicPr>
          <p:cNvPr id="9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3202" y="1295400"/>
            <a:ext cx="1009596" cy="116012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3" name="TextBox 92"/>
          <p:cNvSpPr txBox="1"/>
          <p:nvPr/>
        </p:nvSpPr>
        <p:spPr>
          <a:xfrm>
            <a:off x="6172200" y="914400"/>
            <a:ext cx="1371600" cy="381000"/>
          </a:xfrm>
          <a:prstGeom prst="rect">
            <a:avLst/>
          </a:prstGeom>
          <a:noFill/>
        </p:spPr>
        <p:txBody>
          <a:bodyPr wrap="none" rtlCol="0">
            <a:noAutofit/>
          </a:bodyPr>
          <a:lstStyle/>
          <a:p>
            <a:pPr algn="ctr"/>
            <a:r>
              <a:rPr lang="en-US" b="1" dirty="0" smtClean="0">
                <a:solidFill>
                  <a:srgbClr val="C00000"/>
                </a:solidFill>
                <a:latin typeface="Arial" pitchFamily="32" charset="0"/>
                <a:cs typeface="Arial" pitchFamily="32" charset="0"/>
              </a:rPr>
              <a:t>Root Entity</a:t>
            </a:r>
          </a:p>
        </p:txBody>
      </p:sp>
      <p:pic>
        <p:nvPicPr>
          <p:cNvPr id="9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48600" y="1835809"/>
            <a:ext cx="998429" cy="114729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5" name="TextBox 94"/>
          <p:cNvSpPr txBox="1"/>
          <p:nvPr/>
        </p:nvSpPr>
        <p:spPr>
          <a:xfrm>
            <a:off x="7662014" y="1104972"/>
            <a:ext cx="1371600" cy="685800"/>
          </a:xfrm>
          <a:prstGeom prst="rect">
            <a:avLst/>
          </a:prstGeom>
          <a:noFill/>
        </p:spPr>
        <p:txBody>
          <a:bodyPr wrap="none" rtlCol="0">
            <a:noAutofit/>
          </a:bodyPr>
          <a:lstStyle/>
          <a:p>
            <a:pPr algn="ctr"/>
            <a:r>
              <a:rPr lang="en-US" b="1" dirty="0" smtClean="0">
                <a:solidFill>
                  <a:srgbClr val="C00000"/>
                </a:solidFill>
                <a:latin typeface="Arial" pitchFamily="32" charset="0"/>
                <a:cs typeface="Arial" pitchFamily="32" charset="0"/>
              </a:rPr>
              <a:t>entity</a:t>
            </a:r>
            <a:br>
              <a:rPr lang="en-US" b="1" dirty="0" smtClean="0">
                <a:solidFill>
                  <a:srgbClr val="C00000"/>
                </a:solidFill>
                <a:latin typeface="Arial" pitchFamily="32" charset="0"/>
                <a:cs typeface="Arial" pitchFamily="32" charset="0"/>
              </a:rPr>
            </a:br>
            <a:r>
              <a:rPr lang="en-US" b="1" dirty="0" smtClean="0">
                <a:solidFill>
                  <a:srgbClr val="C00000"/>
                </a:solidFill>
                <a:latin typeface="Arial" pitchFamily="32" charset="0"/>
                <a:cs typeface="Arial" pitchFamily="32" charset="0"/>
              </a:rPr>
              <a:t>instance</a:t>
            </a:r>
          </a:p>
        </p:txBody>
      </p:sp>
      <p:cxnSp>
        <p:nvCxnSpPr>
          <p:cNvPr id="96" name="Elbow Connector 95"/>
          <p:cNvCxnSpPr>
            <a:stCxn id="92" idx="3"/>
            <a:endCxn id="94" idx="1"/>
          </p:cNvCxnSpPr>
          <p:nvPr/>
        </p:nvCxnSpPr>
        <p:spPr bwMode="auto">
          <a:xfrm>
            <a:off x="7362798" y="1875462"/>
            <a:ext cx="485802" cy="533994"/>
          </a:xfrm>
          <a:prstGeom prst="bentConnector3">
            <a:avLst>
              <a:gd name="adj1" fmla="val 50000"/>
            </a:avLst>
          </a:prstGeom>
          <a:noFill/>
          <a:ln w="28575" cap="flat" cmpd="sng" algn="ctr">
            <a:solidFill>
              <a:schemeClr val="accent1">
                <a:lumMod val="75000"/>
              </a:schemeClr>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1632266644"/>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a:t>
            </a:r>
            <a:r>
              <a:rPr lang="en-US" dirty="0"/>
              <a:t>rule </a:t>
            </a:r>
            <a:r>
              <a:rPr lang="en-US" dirty="0" smtClean="0"/>
              <a:t>hierarchy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41041869"/>
              </p:ext>
            </p:extLst>
          </p:nvPr>
        </p:nvGraphicFramePr>
        <p:xfrm>
          <a:off x="1600200" y="914400"/>
          <a:ext cx="7242175"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3400" y="4869357"/>
            <a:ext cx="1219200" cy="140128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6869" y="990600"/>
            <a:ext cx="1154861" cy="103716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2920" y="2895600"/>
            <a:ext cx="1325087" cy="118767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28660954"/>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Hierarchy: rule </a:t>
            </a:r>
            <a:r>
              <a:rPr lang="en-US" dirty="0"/>
              <a:t>set </a:t>
            </a:r>
            <a:r>
              <a:rPr lang="en-US" dirty="0" smtClean="0"/>
              <a:t>category (1)</a:t>
            </a:r>
            <a:endParaRPr lang="en-US" dirty="0"/>
          </a:p>
        </p:txBody>
      </p:sp>
      <p:sp>
        <p:nvSpPr>
          <p:cNvPr id="4" name="Content Placeholder 3"/>
          <p:cNvSpPr>
            <a:spLocks noGrp="1"/>
          </p:cNvSpPr>
          <p:nvPr>
            <p:ph sz="half" idx="2"/>
          </p:nvPr>
        </p:nvSpPr>
        <p:spPr/>
        <p:txBody>
          <a:bodyPr/>
          <a:lstStyle/>
          <a:p>
            <a:r>
              <a:rPr lang="en-US" dirty="0"/>
              <a:t>A </a:t>
            </a:r>
            <a:r>
              <a:rPr lang="en-US" b="1" dirty="0"/>
              <a:t>rule set category </a:t>
            </a:r>
            <a:r>
              <a:rPr lang="en-US" dirty="0"/>
              <a:t>is a collection of rules </a:t>
            </a:r>
            <a:r>
              <a:rPr lang="en-US" dirty="0" smtClean="0"/>
              <a:t>sets that </a:t>
            </a:r>
            <a:r>
              <a:rPr lang="en-US" dirty="0"/>
              <a:t>have common high-level business </a:t>
            </a:r>
            <a:r>
              <a:rPr lang="en-US" dirty="0" smtClean="0"/>
              <a:t>purpose</a:t>
            </a:r>
          </a:p>
          <a:p>
            <a:r>
              <a:rPr lang="en-US" dirty="0" smtClean="0"/>
              <a:t>Examples:</a:t>
            </a:r>
          </a:p>
          <a:p>
            <a:pPr lvl="1"/>
            <a:r>
              <a:rPr lang="en-US" dirty="0" smtClean="0"/>
              <a:t>Event messaging</a:t>
            </a:r>
          </a:p>
          <a:p>
            <a:pPr lvl="1"/>
            <a:r>
              <a:rPr lang="en-US" dirty="0" smtClean="0"/>
              <a:t>Preupdate</a:t>
            </a:r>
          </a:p>
          <a:p>
            <a:pPr lvl="1"/>
            <a:r>
              <a:rPr lang="en-US" dirty="0" smtClean="0"/>
              <a:t>Validation</a:t>
            </a:r>
            <a:endParaRPr lang="en-US" dirty="0"/>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8752" y="4982632"/>
            <a:ext cx="1494248" cy="134196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918846"/>
            <a:ext cx="3741429" cy="3818572"/>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9" name="Rounded Rectangle 8"/>
          <p:cNvSpPr/>
          <p:nvPr/>
        </p:nvSpPr>
        <p:spPr bwMode="auto">
          <a:xfrm>
            <a:off x="1524000" y="2371120"/>
            <a:ext cx="1905000" cy="219680"/>
          </a:xfrm>
          <a:prstGeom prst="roundRect">
            <a:avLst/>
          </a:prstGeom>
          <a:noFill/>
          <a:ln w="28575" algn="ctr">
            <a:solidFill>
              <a:schemeClr val="accent1">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1" name="TextBox 10"/>
          <p:cNvSpPr txBox="1"/>
          <p:nvPr/>
        </p:nvSpPr>
        <p:spPr>
          <a:xfrm>
            <a:off x="533399" y="5208896"/>
            <a:ext cx="3741429" cy="1229032"/>
          </a:xfrm>
          <a:prstGeom prst="rect">
            <a:avLst/>
          </a:prstGeom>
          <a:noFill/>
        </p:spPr>
        <p:txBody>
          <a:bodyPr wrap="square" rtlCol="0">
            <a:noAutofit/>
          </a:bodyPr>
          <a:lstStyle/>
          <a:p>
            <a:r>
              <a:rPr lang="en-US" b="1" dirty="0" smtClean="0">
                <a:solidFill>
                  <a:srgbClr val="C00000"/>
                </a:solidFill>
                <a:latin typeface="Arial" pitchFamily="32" charset="0"/>
                <a:cs typeface="Arial" pitchFamily="32" charset="0"/>
              </a:rPr>
              <a:t>In Project View, the top level node is Rule Sets, a misnomer. The physical folder is …\config\rules\. </a:t>
            </a:r>
          </a:p>
        </p:txBody>
      </p:sp>
    </p:spTree>
    <p:extLst>
      <p:ext uri="{BB962C8B-B14F-4D97-AF65-F5344CB8AC3E}">
        <p14:creationId xmlns:p14="http://schemas.microsoft.com/office/powerpoint/2010/main" val="8120959"/>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Hierarchy: rule set </a:t>
            </a:r>
            <a:r>
              <a:rPr lang="en-US" dirty="0" smtClean="0"/>
              <a:t>category (2)</a:t>
            </a:r>
            <a:endParaRPr lang="en-US" dirty="0"/>
          </a:p>
        </p:txBody>
      </p:sp>
      <p:sp>
        <p:nvSpPr>
          <p:cNvPr id="5" name="Content Placeholder 4"/>
          <p:cNvSpPr>
            <a:spLocks noGrp="1"/>
          </p:cNvSpPr>
          <p:nvPr>
            <p:ph sz="half" idx="1"/>
          </p:nvPr>
        </p:nvSpPr>
        <p:spPr/>
        <p:txBody>
          <a:bodyPr/>
          <a:lstStyle/>
          <a:p>
            <a:r>
              <a:rPr lang="en-US" dirty="0" smtClean="0"/>
              <a:t>Perform </a:t>
            </a:r>
            <a:r>
              <a:rPr lang="en-US" dirty="0"/>
              <a:t>event processing and generate messages about events that have </a:t>
            </a:r>
            <a:r>
              <a:rPr lang="en-US" dirty="0" smtClean="0"/>
              <a:t>occurred</a:t>
            </a:r>
          </a:p>
          <a:p>
            <a:pPr lvl="1"/>
            <a:r>
              <a:rPr lang="en-US" dirty="0"/>
              <a:t>An entity for associated with an event messaging rule must declare an EventAware attribute</a:t>
            </a:r>
          </a:p>
        </p:txBody>
      </p:sp>
      <p:sp>
        <p:nvSpPr>
          <p:cNvPr id="7" name="Content Placeholder 6"/>
          <p:cNvSpPr>
            <a:spLocks noGrp="1"/>
          </p:cNvSpPr>
          <p:nvPr>
            <p:ph sz="half" idx="10"/>
          </p:nvPr>
        </p:nvSpPr>
        <p:spPr/>
        <p:txBody>
          <a:bodyPr/>
          <a:lstStyle/>
          <a:p>
            <a:r>
              <a:rPr lang="en-US" dirty="0" smtClean="0"/>
              <a:t>Perform </a:t>
            </a:r>
            <a:r>
              <a:rPr lang="en-US" dirty="0"/>
              <a:t>domain logic or validation that must </a:t>
            </a:r>
            <a:r>
              <a:rPr lang="en-US" dirty="0" smtClean="0"/>
              <a:t>before committing entity</a:t>
            </a:r>
          </a:p>
          <a:p>
            <a:pPr lvl="1"/>
            <a:r>
              <a:rPr lang="en-US" dirty="0" smtClean="0"/>
              <a:t>Must implement validatable delegate</a:t>
            </a:r>
            <a:endParaRPr lang="en-US" dirty="0"/>
          </a:p>
        </p:txBody>
      </p:sp>
      <p:sp>
        <p:nvSpPr>
          <p:cNvPr id="6" name="Content Placeholder 5"/>
          <p:cNvSpPr>
            <a:spLocks noGrp="1"/>
          </p:cNvSpPr>
          <p:nvPr>
            <p:ph sz="half" idx="2"/>
          </p:nvPr>
        </p:nvSpPr>
        <p:spPr/>
        <p:txBody>
          <a:bodyPr/>
          <a:lstStyle/>
          <a:p>
            <a:r>
              <a:rPr lang="en-US" dirty="0"/>
              <a:t>Perform </a:t>
            </a:r>
            <a:r>
              <a:rPr lang="en-US" dirty="0" smtClean="0"/>
              <a:t>validation </a:t>
            </a:r>
            <a:r>
              <a:rPr lang="en-US" dirty="0"/>
              <a:t>that must before committing </a:t>
            </a:r>
            <a:r>
              <a:rPr lang="en-US" dirty="0" smtClean="0"/>
              <a:t>entity that ensure data is valid</a:t>
            </a:r>
            <a:endParaRPr lang="en-US" dirty="0"/>
          </a:p>
          <a:p>
            <a:pPr lvl="1"/>
            <a:r>
              <a:rPr lang="en-US" dirty="0"/>
              <a:t>Must implement validatable delegate</a:t>
            </a:r>
          </a:p>
          <a:p>
            <a:pPr lvl="1"/>
            <a:endParaRPr lang="en-US" dirty="0"/>
          </a:p>
        </p:txBody>
      </p:sp>
      <p:sp>
        <p:nvSpPr>
          <p:cNvPr id="8" name="Subtitle 7"/>
          <p:cNvSpPr>
            <a:spLocks noGrp="1"/>
          </p:cNvSpPr>
          <p:nvPr>
            <p:ph type="subTitle" idx="11"/>
          </p:nvPr>
        </p:nvSpPr>
        <p:spPr/>
        <p:txBody>
          <a:bodyPr/>
          <a:lstStyle/>
          <a:p>
            <a:r>
              <a:rPr lang="en-US" dirty="0" smtClean="0"/>
              <a:t>EventMessage</a:t>
            </a:r>
            <a:endParaRPr lang="en-US" dirty="0"/>
          </a:p>
        </p:txBody>
      </p:sp>
      <p:sp>
        <p:nvSpPr>
          <p:cNvPr id="9" name="Text Placeholder 8"/>
          <p:cNvSpPr>
            <a:spLocks noGrp="1"/>
          </p:cNvSpPr>
          <p:nvPr>
            <p:ph type="body" sz="quarter" idx="12"/>
          </p:nvPr>
        </p:nvSpPr>
        <p:spPr/>
        <p:txBody>
          <a:bodyPr/>
          <a:lstStyle/>
          <a:p>
            <a:r>
              <a:rPr lang="en-US" dirty="0" smtClean="0"/>
              <a:t>Preupdate</a:t>
            </a:r>
            <a:endParaRPr lang="en-US" dirty="0"/>
          </a:p>
        </p:txBody>
      </p:sp>
      <p:sp>
        <p:nvSpPr>
          <p:cNvPr id="10" name="Text Placeholder 9"/>
          <p:cNvSpPr>
            <a:spLocks noGrp="1"/>
          </p:cNvSpPr>
          <p:nvPr>
            <p:ph type="body" sz="quarter" idx="13"/>
          </p:nvPr>
        </p:nvSpPr>
        <p:spPr/>
        <p:txBody>
          <a:bodyPr/>
          <a:lstStyle/>
          <a:p>
            <a:r>
              <a:rPr lang="en-US" dirty="0" smtClean="0"/>
              <a:t>Validation</a:t>
            </a:r>
            <a:endParaRPr lang="en-US" dirty="0"/>
          </a:p>
        </p:txBody>
      </p:sp>
    </p:spTree>
    <p:extLst>
      <p:ext uri="{BB962C8B-B14F-4D97-AF65-F5344CB8AC3E}">
        <p14:creationId xmlns:p14="http://schemas.microsoft.com/office/powerpoint/2010/main" val="3343308230"/>
      </p:ext>
    </p:extLst>
  </p:cSld>
  <p:clrMapOvr>
    <a:masterClrMapping/>
  </p:clrMapOvr>
  <p:transition/>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tns:customPropertyEditors xmlns:tns="http://schemas.microsoft.com/office/2006/customDocumentInformationPanel">
  <tns:showOnOpen>false</tns:showOnOpen>
  <tns:defaultPropertyEditorNamespace>Standard properties</tns:defaultPropertyEditorNamespace>
</tns:customPropertyEditors>
</file>

<file path=customXml/item2.xml><?xml version="1.0" encoding="utf-8"?>
<ct:contentTypeSchema xmlns:ct="http://schemas.microsoft.com/office/2006/metadata/contentType" xmlns:ma="http://schemas.microsoft.com/office/2006/metadata/properties/metaAttributes" ct:_="" ma:_="" ma:contentTypeName="Document" ma:contentTypeID="0x01010080108DB332E651468B7C8D0348561ABA" ma:contentTypeVersion="" ma:contentTypeDescription="Create a new document." ma:contentTypeScope="" ma:versionID="281377a50d05c6501e3869a7fde81026">
  <xsd:schema xmlns:xsd="http://www.w3.org/2001/XMLSchema" xmlns:xs="http://www.w3.org/2001/XMLSchema" xmlns:p="http://schemas.microsoft.com/office/2006/metadata/properties" xmlns:ns2="952a6df7-b138-4f89-9bc4-e7a874ea3254" targetNamespace="http://schemas.microsoft.com/office/2006/metadata/properties" ma:root="true" ma:fieldsID="4e1787b51db6d8974ac4e9ada5885bff" ns2:_="">
    <xsd:import namespace="952a6df7-b138-4f89-9bc4-e7a874ea3254"/>
    <xsd:element name="properties">
      <xsd:complexType>
        <xsd:sequence>
          <xsd:element name="documentManagement">
            <xsd:complexType>
              <xsd:all>
                <xsd:element ref="ns2:FolderNa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8" nillable="true" ma:displayName="FolderName" ma:internalName="FolderNam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FolderName xmlns="952a6df7-b138-4f89-9bc4-e7a874ea3254" xsi:nil="true"/>
  </documentManagement>
</p:properties>
</file>

<file path=customXml/itemProps1.xml><?xml version="1.0" encoding="utf-8"?>
<ds:datastoreItem xmlns:ds="http://schemas.openxmlformats.org/officeDocument/2006/customXml" ds:itemID="{FAC35A78-C205-4B36-BF9B-57B9851415EA}"/>
</file>

<file path=customXml/itemProps2.xml><?xml version="1.0" encoding="utf-8"?>
<ds:datastoreItem xmlns:ds="http://schemas.openxmlformats.org/officeDocument/2006/customXml" ds:itemID="{9D26A8BD-E2B7-4D80-98D9-4086D88F5430}"/>
</file>

<file path=customXml/itemProps3.xml><?xml version="1.0" encoding="utf-8"?>
<ds:datastoreItem xmlns:ds="http://schemas.openxmlformats.org/officeDocument/2006/customXml" ds:itemID="{92DDDD57-C9E6-4A92-9A6D-CA854581F736}"/>
</file>

<file path=customXml/itemProps4.xml><?xml version="1.0" encoding="utf-8"?>
<ds:datastoreItem xmlns:ds="http://schemas.openxmlformats.org/officeDocument/2006/customXml" ds:itemID="{1A2F3D21-C8E6-43C4-B851-5E71D0800F00}"/>
</file>

<file path=docProps/app.xml><?xml version="1.0" encoding="utf-8"?>
<Properties xmlns="http://schemas.openxmlformats.org/officeDocument/2006/extended-properties" xmlns:vt="http://schemas.openxmlformats.org/officeDocument/2006/docPropsVTypes">
  <Template>Emerald_Template</Template>
  <TotalTime>1393</TotalTime>
  <Words>4722</Words>
  <Application>Microsoft Office PowerPoint</Application>
  <PresentationFormat>On-screen Show (4:3)</PresentationFormat>
  <Paragraphs>472</Paragraphs>
  <Slides>42</Slides>
  <Notes>42</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Emerald_Template</vt:lpstr>
      <vt:lpstr>Business Rules</vt:lpstr>
      <vt:lpstr>PowerPoint Presentation</vt:lpstr>
      <vt:lpstr>PowerPoint Presentation</vt:lpstr>
      <vt:lpstr>Business rules</vt:lpstr>
      <vt:lpstr>Examples in Guidewire applications</vt:lpstr>
      <vt:lpstr>Business rule anatomy</vt:lpstr>
      <vt:lpstr>Business rule hierarchy</vt:lpstr>
      <vt:lpstr>Hierarchy: rule set category (1)</vt:lpstr>
      <vt:lpstr>Hierarchy: rule set category (2)</vt:lpstr>
      <vt:lpstr>Hierarchy: rule sets (1)</vt:lpstr>
      <vt:lpstr>Hiearchy: rule sets (2)</vt:lpstr>
      <vt:lpstr>Hierarchy: rules</vt:lpstr>
      <vt:lpstr>PowerPoint Presentation</vt:lpstr>
      <vt:lpstr>Root entity object instance</vt:lpstr>
      <vt:lpstr>Rule execution: execute all</vt:lpstr>
      <vt:lpstr>Rule execution: exit after first action</vt:lpstr>
      <vt:lpstr>Exiting a rule set</vt:lpstr>
      <vt:lpstr>PowerPoint Presentation</vt:lpstr>
      <vt:lpstr>Rule set editor</vt:lpstr>
      <vt:lpstr>Rule set editor: rules hierarchy</vt:lpstr>
      <vt:lpstr>Rule set editor: rule editor</vt:lpstr>
      <vt:lpstr>Create rule</vt:lpstr>
      <vt:lpstr>Deploy *new* rules</vt:lpstr>
      <vt:lpstr>Deploy *modified* rules</vt:lpstr>
      <vt:lpstr>PowerPoint Presentation</vt:lpstr>
      <vt:lpstr>Steps to debug rules</vt:lpstr>
      <vt:lpstr>Breakpoints</vt:lpstr>
      <vt:lpstr>Setting breakpoints</vt:lpstr>
      <vt:lpstr>View all breakpoints</vt:lpstr>
      <vt:lpstr>Debug 'Server'</vt:lpstr>
      <vt:lpstr>Debug tool window</vt:lpstr>
      <vt:lpstr>When application hits a breakpoint… </vt:lpstr>
      <vt:lpstr>Stepping through code</vt:lpstr>
      <vt:lpstr>Debugger</vt:lpstr>
      <vt:lpstr>Debugger: Frames pane</vt:lpstr>
      <vt:lpstr>Debugger: Variables pane</vt:lpstr>
      <vt:lpstr>Debugger: Watches pane</vt:lpstr>
      <vt:lpstr>Resume debugging</vt:lpstr>
      <vt:lpstr>Stopping debug server</vt:lpstr>
      <vt:lpstr>PowerPoint Presentation</vt:lpstr>
      <vt:lpstr>PowerPoint Presentation</vt:lpstr>
      <vt:lpstr>PowerPoint Presentation</vt:lpstr>
    </vt:vector>
  </TitlesOfParts>
  <Company>Guidewire,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Rules</dc:title>
  <dc:subject>Emerald PowerPoint 2010 Template</dc:subject>
  <dc:creator>Seth Luersen</dc:creator>
  <cp:keywords>Emerald;Configuration Fundamentals; Gosu</cp:keywords>
  <cp:lastModifiedBy>Seth Luersen</cp:lastModifiedBy>
  <cp:revision>142</cp:revision>
  <dcterms:created xsi:type="dcterms:W3CDTF">2014-02-26T17:18:24Z</dcterms:created>
  <dcterms:modified xsi:type="dcterms:W3CDTF">2014-03-03T01:41:09Z</dcterms:modified>
  <cp:category>Gosu</cp:category>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y fmtid="{D5CDD505-2E9C-101B-9397-08002B2CF9AE}" pid="3" name="ContentTypeId">
    <vt:lpwstr>0x01010080108DB332E651468B7C8D0348561ABA</vt:lpwstr>
  </property>
</Properties>
</file>