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slideLayouts/slideLayout3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notesSlides/notesSlide5.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29.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1"/>
  </p:notesMasterIdLst>
  <p:handoutMasterIdLst>
    <p:handoutMasterId r:id="rId22"/>
  </p:handoutMasterIdLst>
  <p:sldIdLst>
    <p:sldId id="257" r:id="rId2"/>
    <p:sldId id="258" r:id="rId3"/>
    <p:sldId id="259" r:id="rId4"/>
    <p:sldId id="260" r:id="rId5"/>
    <p:sldId id="261" r:id="rId6"/>
    <p:sldId id="27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6261" autoAdjust="0"/>
  </p:normalViewPr>
  <p:slideViewPr>
    <p:cSldViewPr showGuides="1">
      <p:cViewPr varScale="1">
        <p:scale>
          <a:sx n="79" d="100"/>
          <a:sy n="79" d="100"/>
        </p:scale>
        <p:origin x="-120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6916FFE-7FB0-40AA-BA01-60307D457FFE}" type="slidenum">
              <a:rPr lang="en-US" altLang="en-US" sz="1200" b="0">
                <a:solidFill>
                  <a:schemeClr val="tx1"/>
                </a:solidFill>
              </a:rPr>
              <a:pPr eaLnBrk="1" hangingPunct="1"/>
              <a:t>1</a:t>
            </a:fld>
            <a:endParaRPr lang="en-US" altLang="en-US" sz="1200" b="0">
              <a:solidFill>
                <a:schemeClr val="tx1"/>
              </a:solidFill>
            </a:endParaRPr>
          </a:p>
        </p:txBody>
      </p:sp>
      <p:sp>
        <p:nvSpPr>
          <p:cNvPr id="245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4580" name="Rectangle 2"/>
          <p:cNvSpPr>
            <a:spLocks noChangeArrowheads="1" noTextEdit="1"/>
          </p:cNvSpPr>
          <p:nvPr>
            <p:ph type="sldImg"/>
          </p:nvPr>
        </p:nvSpPr>
        <p:spPr>
          <a:xfrm>
            <a:off x="760413" y="619125"/>
            <a:ext cx="5341937" cy="4006850"/>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23F416B-1895-41A0-A97E-32DD028BDACD}" type="slidenum">
              <a:rPr lang="en-US" altLang="en-US" sz="1200" b="0">
                <a:solidFill>
                  <a:schemeClr val="tx1"/>
                </a:solidFill>
              </a:rPr>
              <a:pPr eaLnBrk="1" hangingPunct="1"/>
              <a:t>10</a:t>
            </a:fld>
            <a:endParaRPr lang="en-US" altLang="en-US" sz="1200" b="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6" name="Rectangle 2"/>
          <p:cNvSpPr>
            <a:spLocks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Studio is connected to the application when a new script parameter is created, then the new script parameter is immediately known to the application. However, you may need to refresh the Script Parameters screen to get the new parameter to show.</a:t>
            </a:r>
          </a:p>
          <a:p>
            <a:pPr eaLnBrk="1" hangingPunct="1"/>
            <a:r>
              <a:rPr lang="en-US" smtClean="0"/>
              <a:t>If Studio is not connected to the application when a new script parameter is created, then the new script parameter is known to the application when either Studio is connected to the application or when the application is restarted.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0113F78-0606-4D68-A64C-DD4917404C4F}" type="slidenum">
              <a:rPr lang="en-US" altLang="en-US" sz="1200" b="0">
                <a:solidFill>
                  <a:schemeClr val="tx1"/>
                </a:solidFill>
              </a:rPr>
              <a:pPr eaLnBrk="1" hangingPunct="1"/>
              <a:t>11</a:t>
            </a:fld>
            <a:endParaRPr lang="en-US" altLang="en-US" sz="1200" b="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ScriptParameter is a global object available to all Gosu code, including business rules, enhancements, Gosu classes, and PCF files.</a:t>
            </a:r>
          </a:p>
          <a:p>
            <a:pPr eaLnBrk="1" hangingPunct="1"/>
            <a:r>
              <a:rPr lang="en-US" smtClean="0"/>
              <a:t>The example above makes use of the requestValidationExpression property. This property is used to enforce field-level validation. The condition in the property is evaluated when the user attempts to commit data changes. If the expression returns null, then the value is considered valid. If the expression returns a string, then the value is considered invalid, the save is prevented, and the string is displayed. This example has an expression that checks to see if the value (denoted by the keyword VALUE) is greater than or equal to the current value of the RequiredCollateralMimimum script parameter. If it is, then null is returned, which allows the save to occur. If it is not, then the string "Collateral must be at least X" is returned, where X is the current value of the RequiredCollateralMimimum script parameter. Because this string is a non-null value, the save is prevented and this message is displayed on the screen.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60292F-CAEA-4AED-A94D-B826F70B5398}" type="slidenum">
              <a:rPr lang="en-US" altLang="en-US" sz="1200" b="0">
                <a:solidFill>
                  <a:schemeClr val="tx1"/>
                </a:solidFill>
              </a:rPr>
              <a:pPr eaLnBrk="1" hangingPunct="1"/>
              <a:t>12</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RequiredCollateralMinimum script parameter, which was defined on the previous slide, in action.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2865379A-7EC5-45EB-AEBC-8CC868D8FE32}" type="slidenum">
              <a:rPr lang="en-US" altLang="en-US" sz="1200" b="0">
                <a:solidFill>
                  <a:schemeClr val="tx1"/>
                </a:solidFill>
              </a:rPr>
              <a:pPr eaLnBrk="1" hangingPunct="1"/>
              <a:t>13</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Script parameters can be </a:t>
            </a:r>
            <a:r>
              <a:rPr lang="en-US" dirty="0" err="1" smtClean="0"/>
              <a:t>boolean</a:t>
            </a:r>
            <a:r>
              <a:rPr lang="en-US" dirty="0" smtClean="0"/>
              <a:t> values. In some cases, these script parameters are used to determine whether or not to execute a block of code that accomplishes an application behavior.</a:t>
            </a:r>
          </a:p>
          <a:p>
            <a:pPr eaLnBrk="1" hangingPunct="1"/>
            <a:r>
              <a:rPr lang="en-US" dirty="0" smtClean="0"/>
              <a:t>In the example above, the </a:t>
            </a:r>
            <a:r>
              <a:rPr lang="en-US" dirty="0" err="1" smtClean="0"/>
              <a:t>RecordInHistory_UserViewsOfContacts</a:t>
            </a:r>
            <a:r>
              <a:rPr lang="en-US" dirty="0" smtClean="0"/>
              <a:t> parameter is used to determine whether or not a user's viewing a contact will be recorded in the contacts history. If the value is true, the method is fully executed and "Viewed" events are added to each contact's history. If the value is false, the bulk of the method code is not executed and "Viewed" events are not added to each contact's history.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A5587A6-1C9E-4344-ACC4-E089293DAE7D}" type="slidenum">
              <a:rPr lang="en-US" altLang="en-US" sz="1200" b="0">
                <a:solidFill>
                  <a:schemeClr val="tx1"/>
                </a:solidFill>
              </a:rPr>
              <a:pPr eaLnBrk="1" hangingPunct="1"/>
              <a:t>14</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11CDB526-6E0D-4BF0-8C46-116C6D9BFDA5}" type="slidenum">
              <a:rPr lang="en-US" altLang="en-US" sz="1200" b="0">
                <a:solidFill>
                  <a:schemeClr val="tx1"/>
                </a:solidFill>
              </a:rPr>
              <a:pPr eaLnBrk="1" hangingPunct="1"/>
              <a:t>15</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8424" indent="-188424"/>
            <a:r>
              <a:rPr lang="en-US" dirty="0" smtClean="0"/>
              <a:t>To update a script parameter:</a:t>
            </a:r>
          </a:p>
          <a:p>
            <a:pPr marL="188424" indent="-188424">
              <a:buFontTx/>
              <a:buAutoNum type="arabicPeriod"/>
            </a:pPr>
            <a:r>
              <a:rPr lang="en-US" dirty="0" smtClean="0"/>
              <a:t>Navigate to the Administration tab's Script Parameters screen.</a:t>
            </a:r>
          </a:p>
          <a:p>
            <a:pPr marL="188424" indent="-188424">
              <a:buFontTx/>
              <a:buAutoNum type="arabicPeriod"/>
            </a:pPr>
            <a:r>
              <a:rPr lang="en-US" dirty="0" smtClean="0"/>
              <a:t>Click the name of the script parameter.</a:t>
            </a:r>
          </a:p>
          <a:p>
            <a:pPr marL="188424" indent="-188424">
              <a:buFontTx/>
              <a:buAutoNum type="arabicPeriod"/>
            </a:pPr>
            <a:r>
              <a:rPr lang="en-US" dirty="0" smtClean="0"/>
              <a:t>Click the Edit button</a:t>
            </a:r>
            <a:r>
              <a:rPr lang="en-US" dirty="0" smtClean="0"/>
              <a: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1845B9C-962C-47B9-A4D0-61366CD34D08}" type="slidenum">
              <a:rPr lang="en-US" altLang="en-US" sz="1200" b="0">
                <a:solidFill>
                  <a:schemeClr val="tx1"/>
                </a:solidFill>
              </a:rPr>
              <a:pPr eaLnBrk="1" hangingPunct="1"/>
              <a:t>16</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dirty="0" smtClean="0"/>
              <a:t>4. Modify the value of the script parameter.</a:t>
            </a:r>
          </a:p>
          <a:p>
            <a:pPr marL="0" indent="0">
              <a:buFontTx/>
              <a:buNone/>
            </a:pPr>
            <a:r>
              <a:rPr lang="en-US" dirty="0" smtClean="0"/>
              <a:t>5.</a:t>
            </a:r>
            <a:r>
              <a:rPr lang="en-US" baseline="0" dirty="0" smtClean="0"/>
              <a:t> </a:t>
            </a:r>
            <a:r>
              <a:rPr lang="en-US" dirty="0" smtClean="0"/>
              <a:t>Click the Update button.</a:t>
            </a:r>
          </a:p>
          <a:p>
            <a:pPr marL="188424" indent="-188424"/>
            <a:r>
              <a:rPr lang="en-US" dirty="0" smtClean="0"/>
              <a:t>Changes to script parameter values take effect immediately.</a:t>
            </a:r>
          </a:p>
          <a:p>
            <a:pPr eaLnBrk="1" hangingPunct="1"/>
            <a:endParaRPr lang="en-US" dirty="0" smtClean="0"/>
          </a:p>
          <a:p>
            <a:pPr eaLnBrk="1" hangingPunct="1"/>
            <a:r>
              <a:rPr lang="en-US" dirty="0" smtClean="0"/>
              <a:t>After </a:t>
            </a:r>
            <a:r>
              <a:rPr lang="en-US" dirty="0" smtClean="0"/>
              <a:t>a script parameter resides in the database, you manage it solely in the Script Parameters administration screen from within </a:t>
            </a:r>
            <a:r>
              <a:rPr lang="en-US" dirty="0" err="1" smtClean="0"/>
              <a:t>ClaimCenter</a:t>
            </a:r>
            <a:r>
              <a:rPr lang="en-US" dirty="0" smtClean="0"/>
              <a:t> itself. Studio does not propagate any changes made in the Script Parameters dialog box.</a:t>
            </a:r>
            <a:endParaRPr lang="en-US" i="1"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90FA77E-18F5-48C7-BD26-FCC3FDD561D6}" type="slidenum">
              <a:rPr lang="en-US" altLang="en-US" sz="1200" b="0">
                <a:solidFill>
                  <a:schemeClr val="tx1"/>
                </a:solidFill>
              </a:rPr>
              <a:pPr eaLnBrk="1" hangingPunct="1"/>
              <a:t>17</a:t>
            </a:fld>
            <a:endParaRPr lang="en-US" altLang="en-US" sz="1200" b="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ChangeArrowheads="1" noTextEdit="1"/>
          </p:cNvSpPr>
          <p:nvPr>
            <p:ph type="sldImg"/>
          </p:nvPr>
        </p:nvSpPr>
        <p:spPr>
          <a:xfrm>
            <a:off x="726142" y="619907"/>
            <a:ext cx="5412045" cy="4006746"/>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1453B69-B196-4AFF-9388-A707E0828CA5}" type="slidenum">
              <a:rPr lang="en-US" altLang="en-US" sz="1200" b="0">
                <a:solidFill>
                  <a:schemeClr val="tx1"/>
                </a:solidFill>
              </a:rPr>
              <a:pPr eaLnBrk="1" hangingPunct="1"/>
              <a:t>18</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ChangeArrowheads="1" noTextEdit="1"/>
          </p:cNvSpPr>
          <p:nvPr>
            <p:ph type="sldImg"/>
          </p:nvPr>
        </p:nvSpPr>
        <p:spPr>
          <a:xfrm>
            <a:off x="726142" y="619907"/>
            <a:ext cx="5412045" cy="4006746"/>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7266" indent="-207266"/>
            <a:r>
              <a:rPr lang="en-US" b="1" dirty="0" smtClean="0"/>
              <a:t>Answers</a:t>
            </a:r>
          </a:p>
          <a:p>
            <a:pPr marL="207266" indent="-207266">
              <a:buFontTx/>
              <a:buAutoNum type="arabicPeriod"/>
            </a:pPr>
            <a:r>
              <a:rPr lang="en-US" dirty="0" smtClean="0"/>
              <a:t>Script parameters are appropriate for values that may change over time and therefore should not be hard-coded, such as </a:t>
            </a:r>
            <a:r>
              <a:rPr lang="en-US" dirty="0" err="1" smtClean="0"/>
              <a:t>BillingCenter</a:t>
            </a:r>
            <a:r>
              <a:rPr lang="en-US" dirty="0" smtClean="0"/>
              <a:t> delinquency and agency bill settings, or </a:t>
            </a:r>
            <a:r>
              <a:rPr lang="en-US" dirty="0" err="1" smtClean="0"/>
              <a:t>ClaimCenter</a:t>
            </a:r>
            <a:r>
              <a:rPr lang="en-US" dirty="0" smtClean="0"/>
              <a:t> initial reserve settings.</a:t>
            </a:r>
          </a:p>
          <a:p>
            <a:pPr marL="207266" indent="-207266">
              <a:buFontTx/>
              <a:buAutoNum type="arabicPeriod"/>
            </a:pPr>
            <a:r>
              <a:rPr lang="en-US" dirty="0" smtClean="0"/>
              <a:t>You must restart the server to deploy the script parameter. </a:t>
            </a:r>
          </a:p>
          <a:p>
            <a:pPr marL="207266" indent="-207266">
              <a:buFontTx/>
              <a:buAutoNum type="arabicPeriod"/>
            </a:pPr>
            <a:r>
              <a:rPr lang="en-US" dirty="0" smtClean="0"/>
              <a:t>A script parameter can be referenced anywhere that </a:t>
            </a:r>
            <a:r>
              <a:rPr lang="en-US" dirty="0" err="1" smtClean="0"/>
              <a:t>Gosu</a:t>
            </a:r>
            <a:r>
              <a:rPr lang="en-US" dirty="0" smtClean="0"/>
              <a:t> can be used (including business rules, enhancements, </a:t>
            </a:r>
            <a:r>
              <a:rPr lang="en-US" dirty="0" err="1" smtClean="0"/>
              <a:t>Gosu</a:t>
            </a:r>
            <a:r>
              <a:rPr lang="en-US" dirty="0" smtClean="0"/>
              <a:t> classes, and PCF files).</a:t>
            </a:r>
          </a:p>
          <a:p>
            <a:pPr marL="207266" indent="-207266">
              <a:buFontTx/>
              <a:buAutoNum type="arabicPeriod"/>
            </a:pPr>
            <a:r>
              <a:rPr lang="en-US" dirty="0" smtClean="0"/>
              <a:t>On the application Administration tab's Script Parameters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E30F17D-07DB-46D5-B7FD-1EC364848741}" type="slidenum">
              <a:rPr lang="en-US" altLang="en-US" sz="1200" b="0">
                <a:solidFill>
                  <a:schemeClr val="tx1"/>
                </a:solidFill>
              </a:rPr>
              <a:pPr eaLnBrk="1" hangingPunct="1"/>
              <a:t>2</a:t>
            </a:fld>
            <a:endParaRPr lang="en-US" altLang="en-US" sz="1200" b="0">
              <a:solidFill>
                <a:schemeClr val="tx1"/>
              </a:solidFill>
            </a:endParaRPr>
          </a:p>
        </p:txBody>
      </p:sp>
      <p:sp>
        <p:nvSpPr>
          <p:cNvPr id="256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5604" name="Rectangle 2"/>
          <p:cNvSpPr>
            <a:spLocks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279A8E-4595-4090-B913-0302E496DEF4}" type="slidenum">
              <a:rPr lang="en-US" altLang="en-US" sz="1200" b="0">
                <a:solidFill>
                  <a:schemeClr val="tx1"/>
                </a:solidFill>
              </a:rPr>
              <a:pPr eaLnBrk="1" hangingPunct="1"/>
              <a:t>3</a:t>
            </a:fld>
            <a:endParaRPr lang="en-US" altLang="en-US" sz="1200" b="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B97FE18A-B402-44F1-8C80-99398CA5785F}" type="slidenum">
              <a:rPr lang="en-US" altLang="en-US" sz="1200" b="0">
                <a:solidFill>
                  <a:schemeClr val="tx1"/>
                </a:solidFill>
              </a:rPr>
              <a:pPr eaLnBrk="1" hangingPunct="1"/>
              <a:t>4</a:t>
            </a:fld>
            <a:endParaRPr lang="en-US" altLang="en-US" sz="1200" b="0">
              <a:solidFill>
                <a:schemeClr val="tx1"/>
              </a:solidFill>
            </a:endParaRPr>
          </a:p>
        </p:txBody>
      </p:sp>
      <p:sp>
        <p:nvSpPr>
          <p:cNvPr id="276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B4C9185E-D4DF-4C0D-A550-18E836B7C425}" type="slidenum">
              <a:rPr lang="en-US" altLang="en-US" sz="1200" b="0">
                <a:solidFill>
                  <a:schemeClr val="tx1"/>
                </a:solidFill>
              </a:rPr>
              <a:pPr eaLnBrk="1" hangingPunct="1"/>
              <a:t>5</a:t>
            </a:fld>
            <a:endParaRPr lang="en-US" altLang="en-US" sz="1200" b="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PolicyCenter</a:t>
            </a:r>
            <a:r>
              <a:rPr lang="en-US" dirty="0" smtClean="0"/>
              <a:t> </a:t>
            </a:r>
            <a:r>
              <a:rPr lang="en-US" dirty="0" smtClean="0"/>
              <a:t>8.0 has</a:t>
            </a:r>
            <a:r>
              <a:rPr lang="en-US" baseline="0" dirty="0" smtClean="0"/>
              <a:t> a single script parameter to enable a search tab.</a:t>
            </a:r>
            <a:endParaRPr lang="en-US" dirty="0" smtClean="0"/>
          </a:p>
          <a:p>
            <a:pPr eaLnBrk="1" hangingPunct="1"/>
            <a:r>
              <a:rPr lang="en-US" dirty="0" err="1" smtClean="0"/>
              <a:t>BillingCenter</a:t>
            </a:r>
            <a:r>
              <a:rPr lang="en-US" dirty="0" smtClean="0"/>
              <a:t> 8.0uses </a:t>
            </a:r>
            <a:r>
              <a:rPr lang="en-US" dirty="0" smtClean="0"/>
              <a:t>script parameters primarily to manage values pertaining to delinquency and agency bills.</a:t>
            </a:r>
          </a:p>
          <a:p>
            <a:pPr eaLnBrk="1" hangingPunct="1"/>
            <a:r>
              <a:rPr lang="en-US" dirty="0" err="1" smtClean="0"/>
              <a:t>ClaimCenter</a:t>
            </a:r>
            <a:r>
              <a:rPr lang="en-US" dirty="0" smtClean="0"/>
              <a:t> </a:t>
            </a:r>
            <a:r>
              <a:rPr lang="en-US" dirty="0" smtClean="0"/>
              <a:t>8.0 </a:t>
            </a:r>
            <a:r>
              <a:rPr lang="en-US" dirty="0" smtClean="0"/>
              <a:t>uses script parameters primarily to manage values pertaining to initial reserves.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279A8E-4595-4090-B913-0302E496DEF4}" type="slidenum">
              <a:rPr lang="en-US" altLang="en-US" sz="1200" b="0">
                <a:solidFill>
                  <a:schemeClr val="tx1"/>
                </a:solidFill>
              </a:rPr>
              <a:pPr eaLnBrk="1" hangingPunct="1"/>
              <a:t>6</a:t>
            </a:fld>
            <a:endParaRPr lang="en-US" altLang="en-US" sz="1200" b="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DC92931-C41D-4F1A-9485-A978D33229D4}" type="slidenum">
              <a:rPr lang="en-US" altLang="en-US" sz="1200" b="0">
                <a:solidFill>
                  <a:schemeClr val="tx1"/>
                </a:solidFill>
              </a:rPr>
              <a:pPr eaLnBrk="1" hangingPunct="1"/>
              <a:t>7</a:t>
            </a:fld>
            <a:endParaRPr lang="en-US" altLang="en-US" sz="1200" b="0">
              <a:solidFill>
                <a:schemeClr val="tx1"/>
              </a:solidFill>
            </a:endParaRP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D315E7B-E876-4832-A893-9A548653A35B}" type="slidenum">
              <a:rPr lang="en-US" altLang="en-US" sz="1200" b="0">
                <a:solidFill>
                  <a:schemeClr val="tx1"/>
                </a:solidFill>
              </a:rPr>
              <a:pPr eaLnBrk="1" hangingPunct="1"/>
              <a:t>8</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There</a:t>
            </a:r>
            <a:r>
              <a:rPr lang="en-US" sz="1200" kern="1200" baseline="0" dirty="0" smtClean="0">
                <a:solidFill>
                  <a:schemeClr val="tx1"/>
                </a:solidFill>
                <a:effectLst/>
                <a:latin typeface="Arial" pitchFamily="34" charset="0"/>
                <a:ea typeface="+mn-ea"/>
                <a:cs typeface="Arial" pitchFamily="34" charset="0"/>
              </a:rPr>
              <a:t> is no dedicated UI to add or edit script parameters. However</a:t>
            </a:r>
            <a:r>
              <a:rPr lang="en-US" sz="1200" kern="1200" dirty="0" smtClean="0">
                <a:solidFill>
                  <a:schemeClr val="tx1"/>
                </a:solidFill>
                <a:effectLst/>
                <a:latin typeface="Arial" pitchFamily="34" charset="0"/>
                <a:ea typeface="+mn-ea"/>
                <a:cs typeface="Arial" pitchFamily="34" charset="0"/>
              </a:rPr>
              <a:t>, you can directly edit the ScriptParameters.xml file using the standard XML editor in </a:t>
            </a:r>
            <a:r>
              <a:rPr lang="en-US" sz="1200" kern="1200" dirty="0" err="1" smtClean="0">
                <a:solidFill>
                  <a:schemeClr val="tx1"/>
                </a:solidFill>
                <a:effectLst/>
                <a:latin typeface="Arial" pitchFamily="34" charset="0"/>
                <a:ea typeface="+mn-ea"/>
                <a:cs typeface="Arial" pitchFamily="34" charset="0"/>
              </a:rPr>
              <a:t>Guidewire</a:t>
            </a:r>
            <a:r>
              <a:rPr lang="en-US" sz="1200" kern="1200" dirty="0" smtClean="0">
                <a:solidFill>
                  <a:schemeClr val="tx1"/>
                </a:solidFill>
                <a:effectLst/>
                <a:latin typeface="Arial" pitchFamily="34" charset="0"/>
                <a:ea typeface="+mn-ea"/>
                <a:cs typeface="Arial" pitchFamily="34" charset="0"/>
              </a:rPr>
              <a:t> Studio.  The physical file path is ...\configuration\</a:t>
            </a:r>
            <a:r>
              <a:rPr lang="en-US" sz="1200" kern="1200" dirty="0" err="1" smtClean="0">
                <a:solidFill>
                  <a:schemeClr val="tx1"/>
                </a:solidFill>
                <a:effectLst/>
                <a:latin typeface="Arial" pitchFamily="34" charset="0"/>
                <a:ea typeface="+mn-ea"/>
                <a:cs typeface="Arial" pitchFamily="34" charset="0"/>
              </a:rPr>
              <a:t>config</a:t>
            </a:r>
            <a:r>
              <a:rPr lang="en-US" sz="1200" kern="1200" dirty="0" smtClean="0">
                <a:solidFill>
                  <a:schemeClr val="tx1"/>
                </a:solidFill>
                <a:effectLst/>
                <a:latin typeface="Arial" pitchFamily="34" charset="0"/>
                <a:ea typeface="+mn-ea"/>
                <a:cs typeface="Arial" pitchFamily="34" charset="0"/>
              </a:rPr>
              <a:t>\resources\ScriptParameters.xml</a:t>
            </a:r>
            <a:r>
              <a:rPr lang="en-US" dirty="0" smtClean="0"/>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BA7CC33-5931-469C-A706-AC7E9F4760AB}" type="slidenum">
              <a:rPr lang="en-US" altLang="en-US" sz="1200" b="0">
                <a:solidFill>
                  <a:schemeClr val="tx1"/>
                </a:solidFill>
              </a:rPr>
              <a:pPr eaLnBrk="1" hangingPunct="1"/>
              <a:t>9</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Contexts Checkboxes</a:t>
            </a:r>
          </a:p>
          <a:p>
            <a:pPr eaLnBrk="1" hangingPunct="1"/>
            <a:r>
              <a:rPr lang="en-US" smtClean="0"/>
              <a:t>The Contexts checkboxes are used for tagging a script parameter for inclusion when a set of rules is exported. For example, if you select "Guidewire claims history rules" when creating a script parameter, that parameter will be included in the export file whenever claims history rules are exported. </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888170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Script Parameters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19 Sept 2013</a:t>
            </a:r>
            <a:endParaRPr lang="en-US" dirty="0" smtClean="0"/>
          </a:p>
        </p:txBody>
      </p:sp>
    </p:spTree>
    <p:extLst>
      <p:ext uri="{BB962C8B-B14F-4D97-AF65-F5344CB8AC3E}">
        <p14:creationId xmlns:p14="http://schemas.microsoft.com/office/powerpoint/2010/main" val="33972930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The completed script parameter</a:t>
            </a:r>
          </a:p>
        </p:txBody>
      </p:sp>
      <p:sp>
        <p:nvSpPr>
          <p:cNvPr id="13315" name="Rectangle 3"/>
          <p:cNvSpPr>
            <a:spLocks noGrp="1" noChangeArrowheads="1"/>
          </p:cNvSpPr>
          <p:nvPr>
            <p:ph idx="1"/>
          </p:nvPr>
        </p:nvSpPr>
        <p:spPr>
          <a:xfrm>
            <a:off x="457200" y="4876800"/>
            <a:ext cx="8318500" cy="1630363"/>
          </a:xfrm>
        </p:spPr>
        <p:txBody>
          <a:bodyPr/>
          <a:lstStyle/>
          <a:p>
            <a:pPr>
              <a:buFont typeface="Arial" charset="0"/>
              <a:buChar char="•"/>
            </a:pPr>
            <a:r>
              <a:rPr lang="en-US" dirty="0" smtClean="0"/>
              <a:t>Script parameter and its initial value are listed on Administration tab's Script Parameters screen</a:t>
            </a:r>
          </a:p>
          <a:p>
            <a:pPr lvl="1"/>
            <a:r>
              <a:rPr lang="en-US" dirty="0" smtClean="0"/>
              <a:t>If Studio is connected to the application, new parameters show up immediately</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74" r="11792"/>
          <a:stretch/>
        </p:blipFill>
        <p:spPr bwMode="auto">
          <a:xfrm>
            <a:off x="609600" y="762000"/>
            <a:ext cx="7399421" cy="3886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5018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27396"/>
          <a:stretch/>
        </p:blipFill>
        <p:spPr bwMode="auto">
          <a:xfrm>
            <a:off x="457200" y="3943350"/>
            <a:ext cx="8001258" cy="933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title"/>
          </p:nvPr>
        </p:nvSpPr>
        <p:spPr/>
        <p:txBody>
          <a:bodyPr/>
          <a:lstStyle/>
          <a:p>
            <a:pPr eaLnBrk="1" hangingPunct="1"/>
            <a:r>
              <a:rPr lang="en-US" smtClean="0"/>
              <a:t>Referencing script parameters</a:t>
            </a:r>
          </a:p>
        </p:txBody>
      </p:sp>
      <p:sp>
        <p:nvSpPr>
          <p:cNvPr id="14339" name="Rectangle 3"/>
          <p:cNvSpPr>
            <a:spLocks noGrp="1" noChangeArrowheads="1"/>
          </p:cNvSpPr>
          <p:nvPr>
            <p:ph idx="1"/>
          </p:nvPr>
        </p:nvSpPr>
        <p:spPr/>
        <p:txBody>
          <a:bodyPr/>
          <a:lstStyle/>
          <a:p>
            <a:pPr>
              <a:buFont typeface="Arial" charset="0"/>
              <a:buChar char="•"/>
            </a:pPr>
            <a:r>
              <a:rPr lang="en-US" smtClean="0"/>
              <a:t>Syntax:	</a:t>
            </a:r>
            <a:r>
              <a:rPr lang="en-US" smtClean="0">
                <a:solidFill>
                  <a:srgbClr val="FF3300"/>
                </a:solidFill>
              </a:rPr>
              <a:t>ScriptParameters.</a:t>
            </a:r>
            <a:r>
              <a:rPr lang="en-US" i="1" smtClean="0">
                <a:solidFill>
                  <a:srgbClr val="0033CC"/>
                </a:solidFill>
              </a:rPr>
              <a:t>parameterName</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 y="1600200"/>
            <a:ext cx="3000375" cy="2133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4114800" y="1447800"/>
            <a:ext cx="76200" cy="2962275"/>
          </a:xfrm>
          <a:prstGeom prst="straightConnector1">
            <a:avLst/>
          </a:prstGeom>
          <a:noFill/>
          <a:ln w="12700" cap="flat" cmpd="sng" algn="ctr">
            <a:solidFill>
              <a:srgbClr val="FF0000"/>
            </a:solidFill>
            <a:prstDash val="solid"/>
            <a:round/>
            <a:headEnd type="none" w="med" len="med"/>
            <a:tailEnd type="arrow"/>
          </a:ln>
          <a:effectLst/>
        </p:spPr>
      </p:cxnSp>
      <p:sp>
        <p:nvSpPr>
          <p:cNvPr id="5" name="Rounded Rectangle 4"/>
          <p:cNvSpPr/>
          <p:nvPr/>
        </p:nvSpPr>
        <p:spPr bwMode="auto">
          <a:xfrm>
            <a:off x="2743200" y="4410075"/>
            <a:ext cx="2895600" cy="21418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373233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1: Field-level validation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4333875" cy="1304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72251"/>
            <a:ext cx="4333875" cy="22283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8614"/>
          <a:stretch/>
        </p:blipFill>
        <p:spPr bwMode="auto">
          <a:xfrm>
            <a:off x="2562727" y="5181600"/>
            <a:ext cx="6172200" cy="33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61294"/>
          <a:stretch/>
        </p:blipFill>
        <p:spPr bwMode="auto">
          <a:xfrm>
            <a:off x="2542674" y="4876800"/>
            <a:ext cx="3891796" cy="33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399" y="4943354"/>
            <a:ext cx="1981201" cy="2382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3200400" y="5216420"/>
            <a:ext cx="5534527"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533400" y="1447800"/>
            <a:ext cx="4333875"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906535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Example 2: Toggling application behavior</a:t>
            </a:r>
          </a:p>
        </p:txBody>
      </p:sp>
      <p:pic>
        <p:nvPicPr>
          <p:cNvPr id="16387" name="Picture 6" descr="Toggle 02 z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189038"/>
            <a:ext cx="8293100" cy="1350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523875" y="2667000"/>
            <a:ext cx="227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when set to true...</a:t>
            </a:r>
          </a:p>
        </p:txBody>
      </p:sp>
      <p:sp>
        <p:nvSpPr>
          <p:cNvPr id="16391" name="Text Box 10"/>
          <p:cNvSpPr txBox="1">
            <a:spLocks noChangeArrowheads="1"/>
          </p:cNvSpPr>
          <p:nvPr/>
        </p:nvSpPr>
        <p:spPr bwMode="auto">
          <a:xfrm>
            <a:off x="5827293" y="3886200"/>
            <a:ext cx="227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when set to false...</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5257800" cy="2819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975" y="4267200"/>
            <a:ext cx="5543550" cy="2000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9988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rPr>
              <a:t>Script parameter basics</a:t>
            </a:r>
          </a:p>
          <a:p>
            <a:pPr>
              <a:lnSpc>
                <a:spcPct val="150000"/>
              </a:lnSpc>
              <a:buFont typeface="Arial" charset="0"/>
              <a:buChar char="•"/>
            </a:pPr>
            <a:r>
              <a:rPr lang="en-US" sz="2800" dirty="0" smtClean="0">
                <a:solidFill>
                  <a:schemeClr val="tx1">
                    <a:lumMod val="75000"/>
                  </a:schemeClr>
                </a:solidFill>
              </a:rPr>
              <a:t>Creating and referencing script parameters</a:t>
            </a:r>
          </a:p>
          <a:p>
            <a:pPr>
              <a:lnSpc>
                <a:spcPct val="150000"/>
              </a:lnSpc>
              <a:buFont typeface="Arial" charset="0"/>
              <a:buChar char="•"/>
            </a:pPr>
            <a:r>
              <a:rPr lang="en-US" sz="2800" dirty="0" smtClean="0"/>
              <a:t>Updating script parameters</a:t>
            </a:r>
          </a:p>
        </p:txBody>
      </p:sp>
    </p:spTree>
    <p:extLst>
      <p:ext uri="{BB962C8B-B14F-4D97-AF65-F5344CB8AC3E}">
        <p14:creationId xmlns:p14="http://schemas.microsoft.com/office/powerpoint/2010/main" val="39679947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18" y="4114800"/>
            <a:ext cx="5334000" cy="19335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pPr eaLnBrk="1" hangingPunct="1"/>
            <a:r>
              <a:rPr lang="en-US" dirty="0" smtClean="0"/>
              <a:t>Access script </a:t>
            </a:r>
            <a:r>
              <a:rPr lang="en-US" dirty="0" smtClean="0"/>
              <a:t>parameter values</a:t>
            </a:r>
          </a:p>
        </p:txBody>
      </p:sp>
      <p:sp>
        <p:nvSpPr>
          <p:cNvPr id="18437" name="AutoShape 6"/>
          <p:cNvSpPr>
            <a:spLocks noChangeArrowheads="1"/>
          </p:cNvSpPr>
          <p:nvPr/>
        </p:nvSpPr>
        <p:spPr bwMode="auto">
          <a:xfrm>
            <a:off x="2582863" y="2717800"/>
            <a:ext cx="2325687" cy="3698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0" name="Line 9"/>
          <p:cNvSpPr>
            <a:spLocks noChangeShapeType="1"/>
          </p:cNvSpPr>
          <p:nvPr/>
        </p:nvSpPr>
        <p:spPr bwMode="auto">
          <a:xfrm>
            <a:off x="3305175" y="3087688"/>
            <a:ext cx="881063" cy="6572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118" y="945959"/>
            <a:ext cx="6858000" cy="301644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877" y="752379"/>
            <a:ext cx="2114550" cy="1485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Line 8"/>
          <p:cNvSpPr>
            <a:spLocks noChangeShapeType="1"/>
          </p:cNvSpPr>
          <p:nvPr/>
        </p:nvSpPr>
        <p:spPr bwMode="auto">
          <a:xfrm flipH="1">
            <a:off x="685800" y="3657600"/>
            <a:ext cx="0" cy="5222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637255" y="3416300"/>
            <a:ext cx="2029745" cy="2413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29318" y="4179887"/>
            <a:ext cx="465556" cy="31591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93808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90800"/>
            <a:ext cx="5486400" cy="2971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dirty="0" smtClean="0"/>
              <a:t>Update the script parameter value</a:t>
            </a:r>
            <a:endParaRPr lang="en-US" dirty="0" smtClean="0"/>
          </a:p>
        </p:txBody>
      </p:sp>
      <p:sp>
        <p:nvSpPr>
          <p:cNvPr id="19459" name="Rectangle 12"/>
          <p:cNvSpPr>
            <a:spLocks noGrp="1" noChangeArrowheads="1"/>
          </p:cNvSpPr>
          <p:nvPr>
            <p:ph idx="1"/>
          </p:nvPr>
        </p:nvSpPr>
        <p:spPr>
          <a:xfrm>
            <a:off x="519113" y="914400"/>
            <a:ext cx="7634287" cy="1295400"/>
          </a:xfrm>
        </p:spPr>
        <p:txBody>
          <a:bodyPr/>
          <a:lstStyle/>
          <a:p>
            <a:pPr>
              <a:buFont typeface="Arial" charset="0"/>
              <a:buChar char="•"/>
            </a:pPr>
            <a:r>
              <a:rPr lang="en-US" dirty="0" smtClean="0"/>
              <a:t>After they are created, parameter values in Studio are ignored</a:t>
            </a:r>
          </a:p>
          <a:p>
            <a:pPr lvl="1"/>
            <a:r>
              <a:rPr lang="en-US" dirty="0" smtClean="0"/>
              <a:t>Manage values exclusively through application's Admin tab</a:t>
            </a:r>
          </a:p>
        </p:txBody>
      </p:sp>
      <p:sp>
        <p:nvSpPr>
          <p:cNvPr id="2" name="Rounded Rectangle 1"/>
          <p:cNvSpPr/>
          <p:nvPr/>
        </p:nvSpPr>
        <p:spPr bwMode="auto">
          <a:xfrm>
            <a:off x="3200400" y="4914900"/>
            <a:ext cx="4572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1219200" y="3543300"/>
            <a:ext cx="838200" cy="4953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709905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048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role of script parameters</a:t>
            </a:r>
          </a:p>
          <a:p>
            <a:pPr lvl="1"/>
            <a:r>
              <a:rPr lang="en-US" smtClean="0"/>
              <a:t>Create and update script parameters</a:t>
            </a:r>
          </a:p>
          <a:p>
            <a:pPr lvl="1"/>
            <a:r>
              <a:rPr lang="en-US" smtClean="0"/>
              <a:t>Reference script parameters</a:t>
            </a:r>
          </a:p>
          <a:p>
            <a:pPr lvl="1"/>
            <a:endParaRPr lang="en-US" smtClean="0"/>
          </a:p>
        </p:txBody>
      </p:sp>
    </p:spTree>
    <p:extLst>
      <p:ext uri="{BB962C8B-B14F-4D97-AF65-F5344CB8AC3E}">
        <p14:creationId xmlns:p14="http://schemas.microsoft.com/office/powerpoint/2010/main" val="40187949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smtClean="0"/>
              <a:t>Review questions</a:t>
            </a:r>
          </a:p>
        </p:txBody>
      </p:sp>
      <p:sp>
        <p:nvSpPr>
          <p:cNvPr id="21507" name="Rectangle 45"/>
          <p:cNvSpPr>
            <a:spLocks noGrp="1" noChangeArrowheads="1"/>
          </p:cNvSpPr>
          <p:nvPr>
            <p:ph idx="1"/>
          </p:nvPr>
        </p:nvSpPr>
        <p:spPr/>
        <p:txBody>
          <a:bodyPr/>
          <a:lstStyle/>
          <a:p>
            <a:pPr marL="457200" indent="-457200">
              <a:buFont typeface="Arial" charset="0"/>
              <a:buAutoNum type="arabicPeriod"/>
            </a:pPr>
            <a:r>
              <a:rPr lang="en-US" smtClean="0"/>
              <a:t>When is it appropriate to use a script parameter?</a:t>
            </a:r>
          </a:p>
          <a:p>
            <a:pPr marL="457200" indent="-457200">
              <a:buFont typeface="Arial" charset="0"/>
              <a:buAutoNum type="arabicPeriod"/>
            </a:pPr>
            <a:r>
              <a:rPr lang="en-US" smtClean="0"/>
              <a:t>After you have created a script parameter, what must you do to fully deploy it?</a:t>
            </a:r>
          </a:p>
          <a:p>
            <a:pPr marL="457200" indent="-457200">
              <a:buFont typeface="Arial" charset="0"/>
              <a:buAutoNum type="arabicPeriod"/>
            </a:pPr>
            <a:r>
              <a:rPr lang="en-US" smtClean="0"/>
              <a:t>Where can a script parameter be referenced?</a:t>
            </a:r>
          </a:p>
          <a:p>
            <a:pPr marL="457200" indent="-457200">
              <a:buFont typeface="Arial" charset="0"/>
              <a:buAutoNum type="arabicPeriod"/>
            </a:pPr>
            <a:r>
              <a:rPr lang="en-US" smtClean="0"/>
              <a:t>Where are the values of script parameters updated?</a:t>
            </a:r>
          </a:p>
          <a:p>
            <a:pPr marL="457200" indent="-457200">
              <a:buFont typeface="Arial" charset="0"/>
              <a:buAutoNum type="arabicPeriod"/>
            </a:pPr>
            <a:endParaRPr lang="en-US" smtClean="0"/>
          </a:p>
        </p:txBody>
      </p:sp>
    </p:spTree>
    <p:extLst>
      <p:ext uri="{BB962C8B-B14F-4D97-AF65-F5344CB8AC3E}">
        <p14:creationId xmlns:p14="http://schemas.microsoft.com/office/powerpoint/2010/main" val="35433426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4726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role of script parameters</a:t>
            </a:r>
          </a:p>
          <a:p>
            <a:pPr lvl="1"/>
            <a:r>
              <a:rPr lang="en-US" smtClean="0"/>
              <a:t>Create and update script parameters</a:t>
            </a:r>
          </a:p>
          <a:p>
            <a:pPr lvl="1"/>
            <a:r>
              <a:rPr lang="en-US" smtClean="0"/>
              <a:t>Reference script parameters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20680076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Script parameter basics</a:t>
            </a:r>
          </a:p>
          <a:p>
            <a:pPr>
              <a:lnSpc>
                <a:spcPct val="150000"/>
              </a:lnSpc>
              <a:buFont typeface="Arial" charset="0"/>
              <a:buChar char="•"/>
            </a:pPr>
            <a:r>
              <a:rPr lang="en-US" sz="2800" dirty="0" smtClean="0">
                <a:solidFill>
                  <a:schemeClr val="tx1">
                    <a:lumMod val="75000"/>
                  </a:schemeClr>
                </a:solidFill>
              </a:rPr>
              <a:t>Creating and referencing script parameters</a:t>
            </a:r>
          </a:p>
          <a:p>
            <a:pPr>
              <a:lnSpc>
                <a:spcPct val="150000"/>
              </a:lnSpc>
              <a:buFont typeface="Arial" charset="0"/>
              <a:buChar char="•"/>
            </a:pPr>
            <a:r>
              <a:rPr lang="en-US" sz="2800" dirty="0" smtClean="0">
                <a:solidFill>
                  <a:schemeClr val="tx1">
                    <a:lumMod val="75000"/>
                  </a:schemeClr>
                </a:solidFill>
              </a:rPr>
              <a:t>Updating script parameters</a:t>
            </a:r>
          </a:p>
        </p:txBody>
      </p:sp>
    </p:spTree>
    <p:extLst>
      <p:ext uri="{BB962C8B-B14F-4D97-AF65-F5344CB8AC3E}">
        <p14:creationId xmlns:p14="http://schemas.microsoft.com/office/powerpoint/2010/main" val="3574251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71850"/>
            <a:ext cx="4705350"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lstStyle/>
          <a:p>
            <a:pPr eaLnBrk="1" hangingPunct="1"/>
            <a:r>
              <a:rPr lang="en-US" smtClean="0"/>
              <a:t>Script parameters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script parameter</a:t>
            </a:r>
            <a:r>
              <a:rPr lang="en-US" smtClean="0"/>
              <a:t> is an application-wide global constant</a:t>
            </a:r>
          </a:p>
          <a:p>
            <a:pPr lvl="1"/>
            <a:r>
              <a:rPr lang="en-US" smtClean="0"/>
              <a:t>Value maintained by administrator</a:t>
            </a:r>
          </a:p>
          <a:p>
            <a:pPr lvl="1"/>
            <a:r>
              <a:rPr lang="en-US" smtClean="0"/>
              <a:t>Can be referenced in any Gosu code</a:t>
            </a:r>
          </a:p>
          <a:p>
            <a:pPr lvl="1"/>
            <a:r>
              <a:rPr lang="en-US" smtClean="0"/>
              <a:t>Typically used for values that may change over time and therefore should not be hard-coded</a:t>
            </a:r>
          </a:p>
        </p:txBody>
      </p:sp>
      <p:sp>
        <p:nvSpPr>
          <p:cNvPr id="7174" name="AutoShape 6"/>
          <p:cNvSpPr>
            <a:spLocks noChangeArrowheads="1"/>
          </p:cNvSpPr>
          <p:nvPr/>
        </p:nvSpPr>
        <p:spPr bwMode="auto">
          <a:xfrm>
            <a:off x="2514600" y="5087937"/>
            <a:ext cx="68580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648075"/>
            <a:ext cx="4333875" cy="1304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Line 8"/>
          <p:cNvSpPr>
            <a:spLocks noChangeShapeType="1"/>
          </p:cNvSpPr>
          <p:nvPr/>
        </p:nvSpPr>
        <p:spPr bwMode="auto">
          <a:xfrm flipV="1">
            <a:off x="3195637" y="4386262"/>
            <a:ext cx="4652963" cy="911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6"/>
          <p:cNvSpPr>
            <a:spLocks noChangeArrowheads="1"/>
          </p:cNvSpPr>
          <p:nvPr/>
        </p:nvSpPr>
        <p:spPr bwMode="auto">
          <a:xfrm>
            <a:off x="7848600" y="4148139"/>
            <a:ext cx="457200" cy="23812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6581677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68" y="838200"/>
            <a:ext cx="5238750" cy="2057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Examples from base applications</a:t>
            </a:r>
          </a:p>
        </p:txBody>
      </p:sp>
      <p:sp>
        <p:nvSpPr>
          <p:cNvPr id="8199" name="Text Box 9"/>
          <p:cNvSpPr txBox="1">
            <a:spLocks noChangeArrowheads="1"/>
          </p:cNvSpPr>
          <p:nvPr/>
        </p:nvSpPr>
        <p:spPr bwMode="auto">
          <a:xfrm>
            <a:off x="3733800" y="83820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BillingCenter</a:t>
            </a:r>
            <a:endParaRPr lang="en-US" dirty="0">
              <a:solidFill>
                <a:schemeClr val="accent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371600"/>
            <a:ext cx="5095875" cy="3267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8892"/>
          <a:stretch/>
        </p:blipFill>
        <p:spPr bwMode="auto">
          <a:xfrm>
            <a:off x="597568" y="4191000"/>
            <a:ext cx="6086475" cy="1466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0" name="Text Box 10"/>
          <p:cNvSpPr txBox="1">
            <a:spLocks noChangeArrowheads="1"/>
          </p:cNvSpPr>
          <p:nvPr/>
        </p:nvSpPr>
        <p:spPr bwMode="auto">
          <a:xfrm>
            <a:off x="6203114" y="144780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solidFill>
              </a:rPr>
              <a:t>ClaimCenter</a:t>
            </a:r>
            <a:endParaRPr lang="en-US" dirty="0">
              <a:solidFill>
                <a:schemeClr val="accent1"/>
              </a:solidFill>
            </a:endParaRPr>
          </a:p>
        </p:txBody>
      </p:sp>
      <p:sp>
        <p:nvSpPr>
          <p:cNvPr id="8198" name="Text Box 7"/>
          <p:cNvSpPr txBox="1">
            <a:spLocks noChangeArrowheads="1"/>
          </p:cNvSpPr>
          <p:nvPr/>
        </p:nvSpPr>
        <p:spPr bwMode="auto">
          <a:xfrm>
            <a:off x="4615949" y="4239126"/>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solidFill>
              </a:rPr>
              <a:t>PolicyCenter</a:t>
            </a:r>
            <a:endParaRPr lang="en-US" dirty="0">
              <a:solidFill>
                <a:schemeClr val="accent1"/>
              </a:solidFill>
            </a:endParaRPr>
          </a:p>
        </p:txBody>
      </p:sp>
    </p:spTree>
    <p:extLst>
      <p:ext uri="{BB962C8B-B14F-4D97-AF65-F5344CB8AC3E}">
        <p14:creationId xmlns:p14="http://schemas.microsoft.com/office/powerpoint/2010/main" val="33760688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rPr>
              <a:t>Script parameter basics</a:t>
            </a:r>
          </a:p>
          <a:p>
            <a:pPr>
              <a:lnSpc>
                <a:spcPct val="150000"/>
              </a:lnSpc>
              <a:buFont typeface="Arial" charset="0"/>
              <a:buChar char="•"/>
            </a:pPr>
            <a:r>
              <a:rPr lang="en-US" sz="2800" dirty="0" smtClean="0"/>
              <a:t>Creating and referencing script parameters</a:t>
            </a:r>
          </a:p>
          <a:p>
            <a:pPr>
              <a:lnSpc>
                <a:spcPct val="150000"/>
              </a:lnSpc>
              <a:buFont typeface="Arial" charset="0"/>
              <a:buChar char="•"/>
            </a:pPr>
            <a:r>
              <a:rPr lang="en-US" sz="2800" dirty="0" smtClean="0">
                <a:solidFill>
                  <a:schemeClr val="tx1">
                    <a:lumMod val="75000"/>
                  </a:schemeClr>
                </a:solidFill>
              </a:rPr>
              <a:t>Updating script parameters</a:t>
            </a:r>
          </a:p>
        </p:txBody>
      </p:sp>
    </p:spTree>
    <p:extLst>
      <p:ext uri="{BB962C8B-B14F-4D97-AF65-F5344CB8AC3E}">
        <p14:creationId xmlns:p14="http://schemas.microsoft.com/office/powerpoint/2010/main" val="35482562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Steps to create a script parameter</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In Studio, open Script Parameters </a:t>
            </a:r>
            <a:r>
              <a:rPr lang="en-US" dirty="0" smtClean="0"/>
              <a:t>xml file</a:t>
            </a:r>
            <a:endParaRPr lang="en-US" i="1" dirty="0" smtClean="0"/>
          </a:p>
          <a:p>
            <a:pPr marL="457200" indent="-457200">
              <a:buFont typeface="Wingdings 3" pitchFamily="18" charset="2"/>
              <a:buAutoNum type="arabicPeriod"/>
            </a:pPr>
            <a:r>
              <a:rPr lang="en-US" i="1" dirty="0" smtClean="0"/>
              <a:t>Create the </a:t>
            </a:r>
            <a:r>
              <a:rPr lang="en-US" i="1" dirty="0" smtClean="0"/>
              <a:t>param</a:t>
            </a:r>
            <a:r>
              <a:rPr lang="en-US" dirty="0" smtClean="0"/>
              <a:t>eter in xml</a:t>
            </a:r>
            <a:endParaRPr lang="en-US" dirty="0" smtClean="0"/>
          </a:p>
          <a:p>
            <a:pPr marL="857250" lvl="1" indent="-457200">
              <a:buFont typeface="Arial" charset="0"/>
              <a:buAutoNum type="alphaLcPeriod"/>
            </a:pPr>
            <a:r>
              <a:rPr lang="en-US" dirty="0" smtClean="0"/>
              <a:t>Specify parameter name</a:t>
            </a:r>
            <a:endParaRPr lang="en-US" dirty="0" smtClean="0"/>
          </a:p>
          <a:p>
            <a:pPr marL="857250" lvl="1" indent="-457200">
              <a:buFont typeface="Arial" charset="0"/>
              <a:buAutoNum type="alphaLcPeriod"/>
            </a:pPr>
            <a:r>
              <a:rPr lang="en-US" dirty="0" smtClean="0"/>
              <a:t>Specify </a:t>
            </a:r>
            <a:r>
              <a:rPr lang="en-US" dirty="0" err="1" smtClean="0"/>
              <a:t>datatype</a:t>
            </a:r>
            <a:endParaRPr lang="en-US" dirty="0" smtClean="0"/>
          </a:p>
          <a:p>
            <a:pPr marL="857250" lvl="1" indent="-457200">
              <a:buFont typeface="Arial" charset="0"/>
              <a:buAutoNum type="alphaLcPeriod"/>
            </a:pPr>
            <a:r>
              <a:rPr lang="en-US" dirty="0" smtClean="0"/>
              <a:t>Specify initial value</a:t>
            </a:r>
          </a:p>
        </p:txBody>
      </p:sp>
    </p:spTree>
    <p:extLst>
      <p:ext uri="{BB962C8B-B14F-4D97-AF65-F5344CB8AC3E}">
        <p14:creationId xmlns:p14="http://schemas.microsoft.com/office/powerpoint/2010/main" val="8320975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Step 1: </a:t>
            </a:r>
            <a:r>
              <a:rPr lang="en-US" dirty="0"/>
              <a:t>open Script Parameters xml file</a:t>
            </a:r>
            <a:endParaRPr lang="en-US" dirty="0" smtClean="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20" y="1183323"/>
            <a:ext cx="3615239" cy="25504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021" y="2743200"/>
            <a:ext cx="5311430" cy="286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93821" y="3048000"/>
            <a:ext cx="2362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757594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Step 2: Create the parameter</a:t>
            </a:r>
          </a:p>
        </p:txBody>
      </p:sp>
      <p:sp>
        <p:nvSpPr>
          <p:cNvPr id="12291" name="Rectangle 8"/>
          <p:cNvSpPr>
            <a:spLocks noGrp="1" noChangeArrowheads="1"/>
          </p:cNvSpPr>
          <p:nvPr>
            <p:ph idx="1"/>
          </p:nvPr>
        </p:nvSpPr>
        <p:spPr>
          <a:xfrm>
            <a:off x="457200" y="922421"/>
            <a:ext cx="8167687" cy="1676400"/>
          </a:xfrm>
        </p:spPr>
        <p:txBody>
          <a:bodyPr/>
          <a:lstStyle/>
          <a:p>
            <a:pPr marL="457200" indent="-457200">
              <a:buFont typeface="Arial" charset="0"/>
              <a:buChar char="•"/>
            </a:pPr>
            <a:r>
              <a:rPr lang="en-US" dirty="0" smtClean="0"/>
              <a:t>Specify </a:t>
            </a:r>
            <a:endParaRPr lang="en-US" dirty="0" smtClean="0"/>
          </a:p>
          <a:p>
            <a:pPr marL="800100" lvl="1" indent="-457200">
              <a:buFont typeface="Arial" charset="0"/>
              <a:buChar char="•"/>
            </a:pPr>
            <a:r>
              <a:rPr lang="en-US" dirty="0"/>
              <a:t>P</a:t>
            </a:r>
            <a:r>
              <a:rPr lang="en-US" dirty="0" smtClean="0"/>
              <a:t>arameter name </a:t>
            </a:r>
            <a:r>
              <a:rPr lang="en-US" dirty="0" smtClean="0">
                <a:sym typeface="Wingdings" pitchFamily="2" charset="2"/>
              </a:rPr>
              <a:t> </a:t>
            </a:r>
            <a:r>
              <a:rPr lang="en-US" dirty="0" smtClean="0">
                <a:solidFill>
                  <a:srgbClr val="00B050"/>
                </a:solidFill>
                <a:latin typeface="Courier New" pitchFamily="49" charset="0"/>
                <a:cs typeface="Courier New" pitchFamily="49" charset="0"/>
                <a:sym typeface="Wingdings" pitchFamily="2" charset="2"/>
              </a:rPr>
              <a:t>“</a:t>
            </a:r>
            <a:r>
              <a:rPr lang="en-US" dirty="0" err="1" smtClean="0">
                <a:solidFill>
                  <a:srgbClr val="00B050"/>
                </a:solidFill>
                <a:latin typeface="Courier New" pitchFamily="49" charset="0"/>
                <a:cs typeface="Courier New" pitchFamily="49" charset="0"/>
                <a:sym typeface="Wingdings" pitchFamily="2" charset="2"/>
              </a:rPr>
              <a:t>RequiredCollateralMinimum</a:t>
            </a:r>
            <a:r>
              <a:rPr lang="en-US" dirty="0" smtClean="0">
                <a:solidFill>
                  <a:srgbClr val="00B050"/>
                </a:solidFill>
                <a:latin typeface="Courier New" pitchFamily="49" charset="0"/>
                <a:cs typeface="Courier New" pitchFamily="49" charset="0"/>
                <a:sym typeface="Wingdings" pitchFamily="2" charset="2"/>
              </a:rPr>
              <a:t>”</a:t>
            </a:r>
            <a:endParaRPr lang="en-US" dirty="0" smtClean="0">
              <a:solidFill>
                <a:srgbClr val="00B050"/>
              </a:solidFill>
              <a:latin typeface="Courier New" pitchFamily="49" charset="0"/>
              <a:cs typeface="Courier New" pitchFamily="49" charset="0"/>
            </a:endParaRPr>
          </a:p>
          <a:p>
            <a:pPr marL="800100" lvl="1" indent="-457200">
              <a:buFont typeface="Arial" charset="0"/>
              <a:buChar char="•"/>
            </a:pPr>
            <a:r>
              <a:rPr lang="en-US" dirty="0" smtClean="0"/>
              <a:t>Parameter type </a:t>
            </a:r>
            <a:r>
              <a:rPr lang="en-US" dirty="0" smtClean="0">
                <a:sym typeface="Wingdings" pitchFamily="2" charset="2"/>
              </a:rPr>
              <a:t> </a:t>
            </a:r>
            <a:r>
              <a:rPr lang="en-US" dirty="0" smtClean="0">
                <a:solidFill>
                  <a:srgbClr val="00B050"/>
                </a:solidFill>
                <a:latin typeface="Courier New" pitchFamily="49" charset="0"/>
                <a:cs typeface="Courier New" pitchFamily="49" charset="0"/>
                <a:sym typeface="Wingdings" pitchFamily="2" charset="2"/>
              </a:rPr>
              <a:t>“integer”</a:t>
            </a:r>
            <a:endParaRPr lang="en-US" dirty="0" smtClean="0">
              <a:solidFill>
                <a:srgbClr val="00B050"/>
              </a:solidFill>
              <a:latin typeface="Courier New" pitchFamily="49" charset="0"/>
              <a:cs typeface="Courier New" pitchFamily="49" charset="0"/>
            </a:endParaRPr>
          </a:p>
          <a:p>
            <a:pPr marL="800100" lvl="1" indent="-457200">
              <a:buFont typeface="Arial" charset="0"/>
              <a:buChar char="•"/>
            </a:pPr>
            <a:r>
              <a:rPr lang="en-US" dirty="0" smtClean="0"/>
              <a:t>Parameter initial value </a:t>
            </a:r>
            <a:r>
              <a:rPr lang="en-US" dirty="0" smtClean="0">
                <a:latin typeface="Courier New" pitchFamily="49" charset="0"/>
                <a:cs typeface="Courier New" pitchFamily="49" charset="0"/>
                <a:sym typeface="Wingdings" pitchFamily="2" charset="2"/>
              </a:rPr>
              <a:t> 5000</a:t>
            </a:r>
            <a:endParaRPr lang="en-US" dirty="0" smtClean="0">
              <a:latin typeface="Courier New" pitchFamily="49" charset="0"/>
              <a:cs typeface="Courier New" pitchFamily="49"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98" t="7373" r="3698"/>
          <a:stretch/>
        </p:blipFill>
        <p:spPr bwMode="auto">
          <a:xfrm>
            <a:off x="501317" y="2667000"/>
            <a:ext cx="8261683" cy="12597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53717" y="3296865"/>
            <a:ext cx="7391400" cy="4369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3283296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0B00D8B2-97D6-4668-81E3-62973136A2BF}"/>
</file>

<file path=customXml/itemProps2.xml><?xml version="1.0" encoding="utf-8"?>
<ds:datastoreItem xmlns:ds="http://schemas.openxmlformats.org/officeDocument/2006/customXml" ds:itemID="{784B9F4A-3979-4049-882F-62288FFA933E}"/>
</file>

<file path=customXml/itemProps3.xml><?xml version="1.0" encoding="utf-8"?>
<ds:datastoreItem xmlns:ds="http://schemas.openxmlformats.org/officeDocument/2006/customXml" ds:itemID="{40E6E4F7-93A8-4B3B-AA0A-DBB36E9A363A}"/>
</file>

<file path=docProps/app.xml><?xml version="1.0" encoding="utf-8"?>
<Properties xmlns="http://schemas.openxmlformats.org/officeDocument/2006/extended-properties" xmlns:vt="http://schemas.openxmlformats.org/officeDocument/2006/docPropsVTypes">
  <Template>Emerald_Template</Template>
  <TotalTime>239</TotalTime>
  <Words>1150</Words>
  <Application>Microsoft Office PowerPoint</Application>
  <PresentationFormat>On-screen Show (4:3)</PresentationFormat>
  <Paragraphs>128</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Emerald_Template</vt:lpstr>
      <vt:lpstr>Script Parameters</vt:lpstr>
      <vt:lpstr>Lesson objectives</vt:lpstr>
      <vt:lpstr>Lesson outline</vt:lpstr>
      <vt:lpstr>Script parameters</vt:lpstr>
      <vt:lpstr>Examples from base applications</vt:lpstr>
      <vt:lpstr>Lesson outline</vt:lpstr>
      <vt:lpstr>Steps to create a script parameter</vt:lpstr>
      <vt:lpstr>Step 1: open Script Parameters xml file</vt:lpstr>
      <vt:lpstr>Step 2: Create the parameter</vt:lpstr>
      <vt:lpstr>The completed script parameter</vt:lpstr>
      <vt:lpstr>Referencing script parameters</vt:lpstr>
      <vt:lpstr>Example 1: Field-level validation </vt:lpstr>
      <vt:lpstr>Example 2: Toggling application behavior</vt:lpstr>
      <vt:lpstr>Lesson outline</vt:lpstr>
      <vt:lpstr>Access script parameter values</vt:lpstr>
      <vt:lpstr>Update the script parameter value</vt:lpstr>
      <vt:lpstr> 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Parameters</dc:title>
  <dc:subject>Emerald PowerPoint 2010 Template</dc:subject>
  <dc:creator>gwuser</dc:creator>
  <cp:keywords>Emerald;PowerPoint 2010;PowerPoint Template</cp:keywords>
  <cp:lastModifiedBy>gwuser</cp:lastModifiedBy>
  <cp:revision>14</cp:revision>
  <dcterms:created xsi:type="dcterms:W3CDTF">2013-09-19T17:10:21Z</dcterms:created>
  <dcterms:modified xsi:type="dcterms:W3CDTF">2013-09-19T21:10:16Z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