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slides/slide43.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presentation.xml" ContentType="application/vnd.openxmlformats-officedocument.presentationml.presentation.main+xml"/>
  <Override PartName="/ppt/slides/slide4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9.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Masters/slideMaster5.xml" ContentType="application/vnd.openxmlformats-officedocument.presentationml.slideMaster+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slideMasters/slideMaster13.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notesSlides/notesSlide37.xml" ContentType="application/vnd.openxmlformats-officedocument.presentationml.notesSlide+xml"/>
  <Override PartName="/ppt/slideMasters/slideMaster1.xml" ContentType="application/vnd.openxmlformats-officedocument.presentationml.slideMaster+xml"/>
  <Override PartName="/ppt/slideLayouts/slideLayout80.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149.xml" ContentType="application/vnd.openxmlformats-officedocument.presentationml.slideLayout+xml"/>
  <Override PartName="/ppt/slideLayouts/slideLayout148.xml" ContentType="application/vnd.openxmlformats-officedocument.presentationml.slideLayout+xml"/>
  <Override PartName="/ppt/slideLayouts/slideLayout147.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7.xml" ContentType="application/vnd.openxmlformats-officedocument.presentationml.slideLayout+xml"/>
  <Override PartName="/ppt/slideLayouts/slideLayout156.xml" ContentType="application/vnd.openxmlformats-officedocument.presentationml.slideLayout+xml"/>
  <Override PartName="/ppt/slideLayouts/slideLayout155.xml" ContentType="application/vnd.openxmlformats-officedocument.presentationml.slideLayout+xml"/>
  <Override PartName="/ppt/slideLayouts/slideLayout73.xml" ContentType="application/vnd.openxmlformats-officedocument.presentationml.slideLayout+xml"/>
  <Override PartName="/ppt/slideLayouts/slideLayout146.xml" ContentType="application/vnd.openxmlformats-officedocument.presentationml.slideLayout+xml"/>
  <Override PartName="/ppt/slideLayouts/slideLayout145.xml" ContentType="application/vnd.openxmlformats-officedocument.presentationml.slideLayout+xml"/>
  <Override PartName="/ppt/slideLayouts/slideLayout144.xml" ContentType="application/vnd.openxmlformats-officedocument.presentationml.slideLayout+xml"/>
  <Override PartName="/ppt/slideLayouts/slideLayout136.xml" ContentType="application/vnd.openxmlformats-officedocument.presentationml.slideLayout+xml"/>
  <Override PartName="/ppt/slideLayouts/slideLayout135.xml" ContentType="application/vnd.openxmlformats-officedocument.presentationml.slideLayout+xml"/>
  <Override PartName="/ppt/slideLayouts/slideLayout134.xml" ContentType="application/vnd.openxmlformats-officedocument.presentationml.slideLayout+xml"/>
  <Override PartName="/ppt/slideLayouts/slideLayout133.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3.xml" ContentType="application/vnd.openxmlformats-officedocument.presentationml.slideLayout+xml"/>
  <Override PartName="/ppt/slideLayouts/slideLayout142.xml" ContentType="application/vnd.openxmlformats-officedocument.presentationml.slideLayout+xml"/>
  <Override PartName="/ppt/slideLayouts/slideLayout141.xml" ContentType="application/vnd.openxmlformats-officedocument.presentationml.slideLayout+xml"/>
  <Override PartName="/ppt/slideLayouts/slideLayout140.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77.xml" ContentType="application/vnd.openxmlformats-officedocument.presentationml.slideLayout+xml"/>
  <Override PartName="/ppt/slideLayouts/slideLayout176.xml" ContentType="application/vnd.openxmlformats-officedocument.presentationml.slideLayout+xml"/>
  <Override PartName="/ppt/slideLayouts/slideLayout175.xml" ContentType="application/vnd.openxmlformats-officedocument.presentationml.slideLayout+xml"/>
  <Override PartName="/ppt/slideLayouts/slideLayout174.xml" ContentType="application/vnd.openxmlformats-officedocument.presentationml.slideLayout+xml"/>
  <Override PartName="/ppt/slideLayouts/slideLayout178.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9.xml" ContentType="application/vnd.openxmlformats-officedocument.presentationml.slideLayout+xml"/>
  <Override PartName="/ppt/slideLayouts/slideLayout173.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64.xml" ContentType="application/vnd.openxmlformats-officedocument.presentationml.slideLayout+xml"/>
  <Override PartName="/ppt/slideLayouts/slideLayout163.xml" ContentType="application/vnd.openxmlformats-officedocument.presentationml.slideLayout+xml"/>
  <Override PartName="/ppt/slideLayouts/slideLayout162.xml" ContentType="application/vnd.openxmlformats-officedocument.presentationml.slideLayout+xml"/>
  <Override PartName="/ppt/slideLayouts/slideLayout161.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72.xml" ContentType="application/vnd.openxmlformats-officedocument.presentationml.slideLayout+xml"/>
  <Override PartName="/ppt/slideLayouts/slideLayout170.xml" ContentType="application/vnd.openxmlformats-officedocument.presentationml.slideLayout+xml"/>
  <Override PartName="/ppt/slideLayouts/slideLayout169.xml" ContentType="application/vnd.openxmlformats-officedocument.presentationml.slideLayout+xml"/>
  <Override PartName="/ppt/slideLayouts/slideLayout168.xml" ContentType="application/vnd.openxmlformats-officedocument.presentationml.slideLayout+xml"/>
  <Override PartName="/ppt/slideLayouts/slideLayout167.xml" ContentType="application/vnd.openxmlformats-officedocument.presentationml.slideLayout+xml"/>
  <Override PartName="/ppt/slideLayouts/slideLayout74.xml" ContentType="application/vnd.openxmlformats-officedocument.presentationml.slideLayout+xml"/>
  <Override PartName="/ppt/slideLayouts/slideLayout132.xml" ContentType="application/vnd.openxmlformats-officedocument.presentationml.slideLayout+xml"/>
  <Override PartName="/ppt/slideLayouts/slideLayout131.xml" ContentType="application/vnd.openxmlformats-officedocument.presentationml.slideLayout+xml"/>
  <Override PartName="/ppt/slideLayouts/slideLayout97.xml" ContentType="application/vnd.openxmlformats-officedocument.presentationml.slideLayout+xml"/>
  <Override PartName="/ppt/slideLayouts/slideLayout9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78.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75.xml" ContentType="application/vnd.openxmlformats-officedocument.presentationml.slideLayout+xml"/>
  <Override PartName="/ppt/slideLayouts/slideLayout121.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30.xml" ContentType="application/vnd.openxmlformats-officedocument.presentationml.slideLayout+xml"/>
  <Override PartName="/ppt/slideLayouts/slideLayout129.xml" ContentType="application/vnd.openxmlformats-officedocument.presentationml.slideLayout+xml"/>
  <Override PartName="/ppt/slideLayouts/slideLayout128.xml" ContentType="application/vnd.openxmlformats-officedocument.presentationml.slideLayout+xml"/>
  <Override PartName="/ppt/slideLayouts/slideLayout127.xml" ContentType="application/vnd.openxmlformats-officedocument.presentationml.slideLayout+xml"/>
  <Override PartName="/ppt/slideLayouts/slideLayout120.xml" ContentType="application/vnd.openxmlformats-officedocument.presentationml.slideLayout+xml"/>
  <Override PartName="/ppt/slideLayouts/slideLayout119.xml" ContentType="application/vnd.openxmlformats-officedocument.presentationml.slideLayout+xml"/>
  <Override PartName="/ppt/slideLayouts/slideLayout118.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76.xml" ContentType="application/vnd.openxmlformats-officedocument.presentationml.slideLayout+xml"/>
  <Override PartName="/ppt/slideLayouts/slideLayout108.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7.xml" ContentType="application/vnd.openxmlformats-officedocument.presentationml.slideLayout+xml"/>
  <Override PartName="/ppt/slideLayouts/slideLayout116.xml" ContentType="application/vnd.openxmlformats-officedocument.presentationml.slideLayout+xml"/>
  <Override PartName="/ppt/slideLayouts/slideLayout115.xml" ContentType="application/vnd.openxmlformats-officedocument.presentationml.slideLayout+xml"/>
  <Override PartName="/ppt/slideLayouts/slideLayout114.xml" ContentType="application/vnd.openxmlformats-officedocument.presentationml.slideLayout+xml"/>
  <Override PartName="/ppt/slideLayouts/slideLayout79.xml" ContentType="application/vnd.openxmlformats-officedocument.presentationml.slideLayout+xml"/>
  <Override PartName="/ppt/notesSlides/notesSlide4.xml" ContentType="application/vnd.openxmlformats-officedocument.presentationml.notesSlide+xml"/>
  <Override PartName="/ppt/slideLayouts/slideLayout68.xml" ContentType="application/vnd.openxmlformats-officedocument.presentationml.slideLayout+xml"/>
  <Override PartName="/ppt/notesSlides/notesSlide32.xml" ContentType="application/vnd.openxmlformats-officedocument.presentationml.notesSlid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notesSlides/notesSlide31.xml" ContentType="application/vnd.openxmlformats-officedocument.presentationml.notesSlide+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notesSlides/notesSlide33.xml" ContentType="application/vnd.openxmlformats-officedocument.presentationml.notesSlide+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31.xml" ContentType="application/vnd.openxmlformats-officedocument.presentationml.slideLayout+xml"/>
  <Override PartName="/ppt/notesSlides/notesSlide30.xml" ContentType="application/vnd.openxmlformats-officedocument.presentationml.notesSlide+xml"/>
  <Override PartName="/ppt/slideLayouts/slideLayout32.xml" ContentType="application/vnd.openxmlformats-officedocument.presentationml.slideLayout+xml"/>
  <Override PartName="/ppt/notesSlides/notesSlide5.xml" ContentType="application/vnd.openxmlformats-officedocument.presentationml.notesSlide+xml"/>
  <Override PartName="/ppt/slideLayouts/slideLayout37.xml" ContentType="application/vnd.openxmlformats-officedocument.presentationml.slideLayout+xml"/>
  <Override PartName="/ppt/notesSlides/notesSlide26.xml" ContentType="application/vnd.openxmlformats-officedocument.presentationml.notesSlide+xml"/>
  <Override PartName="/ppt/slideLayouts/slideLayout38.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slideLayouts/slideLayout34.xml" ContentType="application/vnd.openxmlformats-officedocument.presentationml.slideLayout+xml"/>
  <Override PartName="/ppt/notesSlides/notesSlide28.xml" ContentType="application/vnd.openxmlformats-officedocument.presentationml.notesSlide+xml"/>
  <Override PartName="/ppt/slideLayouts/slideLayout33.xml" ContentType="application/vnd.openxmlformats-officedocument.presentationml.slideLayout+xml"/>
  <Override PartName="/ppt/notesSlides/notesSlide29.xml" ContentType="application/vnd.openxmlformats-officedocument.presentationml.notesSlide+xml"/>
  <Override PartName="/ppt/slideLayouts/slideLayout23.xml" ContentType="application/vnd.openxmlformats-officedocument.presentationml.slideLayout+xml"/>
  <Override PartName="/ppt/notesSlides/notesSlide34.xml" ContentType="application/vnd.openxmlformats-officedocument.presentationml.notesSlide+xml"/>
  <Override PartName="/ppt/slideLayouts/slideLayout2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36.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5.xml" ContentType="application/vnd.openxmlformats-officedocument.presentationml.notesSlid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25.xml" ContentType="application/vnd.openxmlformats-officedocument.presentationml.notesSlide+xml"/>
  <Override PartName="/ppt/slideLayouts/slideLayout36.xml" ContentType="application/vnd.openxmlformats-officedocument.presentationml.slideLayout+xml"/>
  <Override PartName="/ppt/notesSlides/notesSlide24.xml" ContentType="application/vnd.openxmlformats-officedocument.presentationml.notesSlide+xml"/>
  <Override PartName="/ppt/notesSlides/notesSlide10.xml" ContentType="application/vnd.openxmlformats-officedocument.presentationml.notesSlid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39.xml" ContentType="application/vnd.openxmlformats-officedocument.presentationml.slideLayout+xml"/>
  <Override PartName="/ppt/slideLayouts/slideLayout55.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notesSlides/notesSlide8.xml" ContentType="application/vnd.openxmlformats-officedocument.presentationml.notesSlid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notesSlides/notesSlide6.xml" ContentType="application/vnd.openxmlformats-officedocument.presentationml.notesSlide+xml"/>
  <Override PartName="/ppt/slideLayouts/slideLayout61.xml" ContentType="application/vnd.openxmlformats-officedocument.presentationml.slideLayout+xml"/>
  <Override PartName="/ppt/notesSlides/notesSlide7.xml" ContentType="application/vnd.openxmlformats-officedocument.presentationml.notesSlide+xml"/>
  <Override PartName="/ppt/slideLayouts/slideLayout60.xml" ContentType="application/vnd.openxmlformats-officedocument.presentationml.slideLayout+xml"/>
  <Override PartName="/ppt/slideLayouts/slideLayout52.xml" ContentType="application/vnd.openxmlformats-officedocument.presentationml.slideLayout+xml"/>
  <Override PartName="/ppt/notesSlides/notesSlide14.xml" ContentType="application/vnd.openxmlformats-officedocument.presentationml.notesSlide+xml"/>
  <Override PartName="/ppt/slideLayouts/slideLayout42.xml" ContentType="application/vnd.openxmlformats-officedocument.presentationml.slideLayout+xml"/>
  <Override PartName="/ppt/slideLayouts/slideLayout45.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slideLayouts/slideLayout43.xml" ContentType="application/vnd.openxmlformats-officedocument.presentationml.slideLayout+xml"/>
  <Override PartName="/ppt/notesSlides/notesSlide22.xml" ContentType="application/vnd.openxmlformats-officedocument.presentationml.notesSlide+xml"/>
  <Override PartName="/ppt/slideLayouts/slideLayout40.xml" ContentType="application/vnd.openxmlformats-officedocument.presentationml.slideLayout+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slideLayouts/slideLayout44.xml" ContentType="application/vnd.openxmlformats-officedocument.presentationml.slideLayout+xml"/>
  <Override PartName="/ppt/slideLayouts/slideLayout47.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notesSlides/notesSlide16.xml" ContentType="application/vnd.openxmlformats-officedocument.presentationml.notesSlide+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notesSlides/notesSlide17.xml" ContentType="application/vnd.openxmlformats-officedocument.presentationml.notesSlide+xml"/>
  <Override PartName="/ppt/slideLayouts/slideLayout48.xml" ContentType="application/vnd.openxmlformats-officedocument.presentationml.slideLayout+xml"/>
  <Override PartName="/ppt/notesSlides/notesSlide18.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5.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6.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5" r:id="rId1"/>
    <p:sldMasterId id="2147483863" r:id="rId2"/>
    <p:sldMasterId id="2147483875" r:id="rId3"/>
    <p:sldMasterId id="2147483889" r:id="rId4"/>
    <p:sldMasterId id="2147483903" r:id="rId5"/>
    <p:sldMasterId id="2147483915" r:id="rId6"/>
    <p:sldMasterId id="2147483931" r:id="rId7"/>
    <p:sldMasterId id="2147483943" r:id="rId8"/>
    <p:sldMasterId id="2147483955" r:id="rId9"/>
    <p:sldMasterId id="2147483969" r:id="rId10"/>
    <p:sldMasterId id="2147483983" r:id="rId11"/>
    <p:sldMasterId id="2147483995" r:id="rId12"/>
    <p:sldMasterId id="2147484007" r:id="rId13"/>
    <p:sldMasterId id="2147484019" r:id="rId14"/>
    <p:sldMasterId id="2147484032" r:id="rId15"/>
  </p:sldMasterIdLst>
  <p:notesMasterIdLst>
    <p:notesMasterId r:id="rId64"/>
  </p:notesMasterIdLst>
  <p:handoutMasterIdLst>
    <p:handoutMasterId r:id="rId65"/>
  </p:handoutMasterIdLst>
  <p:sldIdLst>
    <p:sldId id="1192" r:id="rId16"/>
    <p:sldId id="1568" r:id="rId17"/>
    <p:sldId id="1614" r:id="rId18"/>
    <p:sldId id="1682" r:id="rId19"/>
    <p:sldId id="1683" r:id="rId20"/>
    <p:sldId id="1581" r:id="rId21"/>
    <p:sldId id="1582" r:id="rId22"/>
    <p:sldId id="1630" r:id="rId23"/>
    <p:sldId id="1631" r:id="rId24"/>
    <p:sldId id="1632" r:id="rId25"/>
    <p:sldId id="1613" r:id="rId26"/>
    <p:sldId id="1633" r:id="rId27"/>
    <p:sldId id="1634" r:id="rId28"/>
    <p:sldId id="1635" r:id="rId29"/>
    <p:sldId id="1637" r:id="rId30"/>
    <p:sldId id="1638" r:id="rId31"/>
    <p:sldId id="1672" r:id="rId32"/>
    <p:sldId id="1670" r:id="rId33"/>
    <p:sldId id="1671" r:id="rId34"/>
    <p:sldId id="1612" r:id="rId35"/>
    <p:sldId id="1657" r:id="rId36"/>
    <p:sldId id="1659" r:id="rId37"/>
    <p:sldId id="1660" r:id="rId38"/>
    <p:sldId id="1661" r:id="rId39"/>
    <p:sldId id="1662" r:id="rId40"/>
    <p:sldId id="1663" r:id="rId41"/>
    <p:sldId id="1664" r:id="rId42"/>
    <p:sldId id="1665" r:id="rId43"/>
    <p:sldId id="1666" r:id="rId44"/>
    <p:sldId id="1667" r:id="rId45"/>
    <p:sldId id="1646" r:id="rId46"/>
    <p:sldId id="1648" r:id="rId47"/>
    <p:sldId id="1649" r:id="rId48"/>
    <p:sldId id="1650" r:id="rId49"/>
    <p:sldId id="1651" r:id="rId50"/>
    <p:sldId id="1652" r:id="rId51"/>
    <p:sldId id="1676" r:id="rId52"/>
    <p:sldId id="1677" r:id="rId53"/>
    <p:sldId id="1611" r:id="rId54"/>
    <p:sldId id="1673" r:id="rId55"/>
    <p:sldId id="1674" r:id="rId56"/>
    <p:sldId id="1681" r:id="rId57"/>
    <p:sldId id="1679" r:id="rId58"/>
    <p:sldId id="1617" r:id="rId59"/>
    <p:sldId id="1609" r:id="rId60"/>
    <p:sldId id="1579" r:id="rId61"/>
    <p:sldId id="1675" r:id="rId62"/>
    <p:sldId id="1684" r:id="rId63"/>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0033CC"/>
    <a:srgbClr val="FF0000"/>
    <a:srgbClr val="FFFF00"/>
    <a:srgbClr val="6699FF"/>
    <a:srgbClr val="33CC33"/>
    <a:srgbClr val="00CC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52" autoAdjust="0"/>
    <p:restoredTop sz="84407" autoAdjust="0"/>
  </p:normalViewPr>
  <p:slideViewPr>
    <p:cSldViewPr snapToGrid="0">
      <p:cViewPr>
        <p:scale>
          <a:sx n="100" d="100"/>
          <a:sy n="100" d="100"/>
        </p:scale>
        <p:origin x="-72" y="-72"/>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8" d="100"/>
          <a:sy n="68" d="100"/>
        </p:scale>
        <p:origin x="-3276" y="-12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1.xml"/><Relationship Id="rId21" Type="http://schemas.openxmlformats.org/officeDocument/2006/relationships/slide" Target="slides/slide6.xml"/><Relationship Id="rId42" Type="http://schemas.openxmlformats.org/officeDocument/2006/relationships/slide" Target="slides/slide27.xml"/><Relationship Id="rId47" Type="http://schemas.openxmlformats.org/officeDocument/2006/relationships/slide" Target="slides/slide32.xml"/><Relationship Id="rId63" Type="http://schemas.openxmlformats.org/officeDocument/2006/relationships/slide" Target="slides/slide48.xml"/><Relationship Id="rId6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xml"/><Relationship Id="rId29" Type="http://schemas.openxmlformats.org/officeDocument/2006/relationships/slide" Target="slides/slide14.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slide" Target="slides/slide38.xml"/><Relationship Id="rId58" Type="http://schemas.openxmlformats.org/officeDocument/2006/relationships/slide" Target="slides/slide43.xml"/><Relationship Id="rId66" Type="http://schemas.openxmlformats.org/officeDocument/2006/relationships/commentAuthors" Target="commentAuthors.xml"/><Relationship Id="rId5" Type="http://schemas.openxmlformats.org/officeDocument/2006/relationships/slideMaster" Target="slideMasters/slideMaster5.xml"/><Relationship Id="rId61" Type="http://schemas.openxmlformats.org/officeDocument/2006/relationships/slide" Target="slides/slide46.xml"/><Relationship Id="rId19" Type="http://schemas.openxmlformats.org/officeDocument/2006/relationships/slide" Target="slides/slide4.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slide" Target="slides/slide41.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6.xml"/><Relationship Id="rId72" Type="http://schemas.openxmlformats.org/officeDocument/2006/relationships/customXml" Target="../customXml/item2.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59" Type="http://schemas.openxmlformats.org/officeDocument/2006/relationships/slide" Target="slides/slide44.xml"/><Relationship Id="rId67" Type="http://schemas.openxmlformats.org/officeDocument/2006/relationships/presProps" Target="presProps.xml"/><Relationship Id="rId20" Type="http://schemas.openxmlformats.org/officeDocument/2006/relationships/slide" Target="slides/slide5.xml"/><Relationship Id="rId41" Type="http://schemas.openxmlformats.org/officeDocument/2006/relationships/slide" Target="slides/slide26.xml"/><Relationship Id="rId54" Type="http://schemas.openxmlformats.org/officeDocument/2006/relationships/slide" Target="slides/slide39.xml"/><Relationship Id="rId62" Type="http://schemas.openxmlformats.org/officeDocument/2006/relationships/slide" Target="slides/slide47.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slide" Target="slides/slide42.xml"/><Relationship Id="rId10" Type="http://schemas.openxmlformats.org/officeDocument/2006/relationships/slideMaster" Target="slideMasters/slideMaster10.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slide" Target="slides/slide37.xml"/><Relationship Id="rId60" Type="http://schemas.openxmlformats.org/officeDocument/2006/relationships/slide" Target="slides/slide45.xml"/><Relationship Id="rId65" Type="http://schemas.openxmlformats.org/officeDocument/2006/relationships/handoutMaster" Target="handoutMasters/handoutMaster1.xml"/><Relationship Id="rId73" Type="http://schemas.openxmlformats.org/officeDocument/2006/relationships/customXml" Target="../customXml/item3.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3.xml"/><Relationship Id="rId39" Type="http://schemas.openxmlformats.org/officeDocument/2006/relationships/slide" Target="slides/slide24.xml"/><Relationship Id="rId34" Type="http://schemas.openxmlformats.org/officeDocument/2006/relationships/slide" Target="slides/slide19.xml"/><Relationship Id="rId50" Type="http://schemas.openxmlformats.org/officeDocument/2006/relationships/slide" Target="slides/slide35.xml"/><Relationship Id="rId55" Type="http://schemas.openxmlformats.org/officeDocument/2006/relationships/slide" Target="slides/slide40.xml"/><Relationship Id="rId7" Type="http://schemas.openxmlformats.org/officeDocument/2006/relationships/slideMaster" Target="slideMasters/slideMaster7.xml"/><Relationship Id="rId71"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C6E5E13C-C7EA-4C6E-A5AC-A383C0530A12}" type="slidenum">
              <a:rPr lang="en-US" altLang="en-US"/>
              <a:pPr>
                <a:defRPr/>
              </a:pPr>
              <a:t>‹#›</a:t>
            </a:fld>
            <a:endParaRPr lang="en-US" altLang="en-US" dirty="0"/>
          </a:p>
        </p:txBody>
      </p:sp>
    </p:spTree>
    <p:extLst>
      <p:ext uri="{BB962C8B-B14F-4D97-AF65-F5344CB8AC3E}">
        <p14:creationId xmlns:p14="http://schemas.microsoft.com/office/powerpoint/2010/main" val="9503438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dirty="0"/>
              <a:t>	</a:t>
            </a:r>
            <a:r>
              <a:rPr lang="en-US" altLang="en-US" dirty="0" smtClean="0"/>
              <a:t>PolicyCenter Overview - </a:t>
            </a:r>
            <a:fld id="{7D58CAAE-E885-46F4-9CF3-864CB46D6062}" type="slidenum">
              <a:rPr lang="en-US" altLang="en-US"/>
              <a:pPr>
                <a:defRPr/>
              </a:pPr>
              <a:t>‹#›</a:t>
            </a:fld>
            <a:endParaRPr lang="en-US" altLang="en-US" dirty="0"/>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E50E9EF4-2943-4BFD-B1F1-351DEB1A2BC4}"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Tree>
    <p:extLst>
      <p:ext uri="{BB962C8B-B14F-4D97-AF65-F5344CB8AC3E}">
        <p14:creationId xmlns:p14="http://schemas.microsoft.com/office/powerpoint/2010/main" val="69194661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guidewire.hivelive.com/pages/hom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PolicyCenter Overview - </a:t>
            </a:r>
            <a:fld id="{0224D565-DFA6-45E4-9F5B-021D0A8DD14C}"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xfrm>
            <a:off x="715963" y="630238"/>
            <a:ext cx="5430837" cy="4073525"/>
          </a:xfrm>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27694A58-800E-441C-B7F3-8C91E4058425}" type="slidenum">
              <a:rPr lang="en-US" altLang="en-US" sz="1200" b="0" smtClean="0">
                <a:solidFill>
                  <a:prstClr val="black"/>
                </a:solidFill>
              </a:rPr>
              <a:pPr eaLnBrk="1" hangingPunct="1">
                <a:buClr>
                  <a:prstClr val="black"/>
                </a:buClr>
              </a:pPr>
              <a:t>10</a:t>
            </a:fld>
            <a:endParaRPr lang="en-US" altLang="en-US" sz="1200" b="0" dirty="0" smtClean="0">
              <a:solidFill>
                <a:prstClr val="black"/>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52228" name="Rectangle 2"/>
          <p:cNvSpPr>
            <a:spLocks noGrp="1" noChangeArrowheads="1"/>
          </p:cNvSpPr>
          <p:nvPr>
            <p:ph type="body" idx="1"/>
          </p:nvPr>
        </p:nvSpPr>
        <p:spPr>
          <a:xfrm>
            <a:off x="406400" y="622300"/>
            <a:ext cx="6069013" cy="811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1" indent="-114300" algn="l" defTabSz="914400" rtl="0" eaLnBrk="1" fontAlgn="base" latinLnBrk="0" hangingPunct="1">
              <a:lnSpc>
                <a:spcPct val="100000"/>
              </a:lnSpc>
              <a:spcBef>
                <a:spcPct val="10000"/>
              </a:spcBef>
              <a:spcAft>
                <a:spcPct val="0"/>
              </a:spcAft>
              <a:buClrTx/>
              <a:buSzTx/>
              <a:buFontTx/>
              <a:buChar char="•"/>
              <a:tabLst/>
              <a:defRPr/>
            </a:pPr>
            <a:r>
              <a:rPr lang="en-US" dirty="0" smtClean="0"/>
              <a:t>Rating - This is a system which is used to determine quotes and premiums for policies. PolicyCenter also has its own licensed Rating module.</a:t>
            </a:r>
          </a:p>
          <a:p>
            <a:pPr lvl="1" eaLnBrk="1" hangingPunct="1"/>
            <a:r>
              <a:rPr lang="en-US" dirty="0" smtClean="0"/>
              <a:t>Authentication system - This system takes a user name and either a token or a password and verifies if the two match.</a:t>
            </a:r>
          </a:p>
          <a:p>
            <a:pPr lvl="1" eaLnBrk="1" hangingPunct="1"/>
            <a:r>
              <a:rPr lang="en-US" dirty="0" smtClean="0"/>
              <a:t>Agent Management System (AMS) - This system tracks either a person or company that is authorized by an insurance company to transact business. This typically includes the authority to bind the insurer, issue policies, authorize producing agents, perform administrative functions, and even adjust claims.</a:t>
            </a:r>
          </a:p>
          <a:p>
            <a:pPr lvl="1" eaLnBrk="1" hangingPunct="1"/>
            <a:r>
              <a:rPr lang="en-US" dirty="0" smtClean="0"/>
              <a:t>Address normalization service - This is an external service which verifies address validity (with regards to the existence of a street address, the appropriateness of a given postal code for a given city, and so on). In the United States, this information is promulgated by the United States Postal Service (USPS), which has standardized abbreviations (such as "</a:t>
            </a:r>
            <a:r>
              <a:rPr lang="en-US" dirty="0" err="1" smtClean="0"/>
              <a:t>ste</a:t>
            </a:r>
            <a:r>
              <a:rPr lang="en-US" dirty="0" smtClean="0"/>
              <a:t>" for suite and "</a:t>
            </a:r>
            <a:r>
              <a:rPr lang="en-US" dirty="0" err="1" smtClean="0"/>
              <a:t>ln</a:t>
            </a:r>
            <a:r>
              <a:rPr lang="en-US" dirty="0" smtClean="0"/>
              <a:t>" for lane) and a complete range of numeric addresses per street, streets and addresses per postal code, and postal code per state.</a:t>
            </a:r>
          </a:p>
          <a:p>
            <a:pPr lvl="1" eaLnBrk="1" hangingPunct="1"/>
            <a:r>
              <a:rPr lang="en-US" dirty="0" smtClean="0"/>
              <a:t>Reporting system - This system provides reports on PolicyCenter business and user data.</a:t>
            </a:r>
          </a:p>
          <a:p>
            <a:pPr lvl="1" eaLnBrk="1" hangingPunct="1"/>
            <a:r>
              <a:rPr lang="en-US" dirty="0" smtClean="0"/>
              <a:t>Contact management system - This is an integration point to an external address book application for managing contacts.</a:t>
            </a:r>
            <a:r>
              <a:rPr lang="en-US" baseline="0" dirty="0" smtClean="0"/>
              <a:t> </a:t>
            </a:r>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r>
              <a:rPr lang="en-US" altLang="en-US" sz="1200" b="0" dirty="0" smtClean="0">
                <a:solidFill>
                  <a:schemeClr val="tx1"/>
                </a:solidFill>
              </a:rPr>
              <a:t>PolicyCenter Overview - </a:t>
            </a:r>
            <a:fld id="{1FFA1F08-6A8D-476E-8E31-73B0F8432F57}" type="slidenum">
              <a:rPr lang="en-US" altLang="en-US" sz="1200" b="0">
                <a:solidFill>
                  <a:schemeClr val="tx1"/>
                </a:solidFill>
              </a:rPr>
              <a:pPr algn="l" eaLnBrk="1" hangingPunct="1">
                <a:spcBef>
                  <a:spcPct val="0"/>
                </a:spcBef>
                <a:spcAft>
                  <a:spcPct val="0"/>
                </a:spcAft>
                <a:buClrTx/>
              </a:pPr>
              <a:t>11</a:t>
            </a:fld>
            <a:endParaRPr lang="en-US" altLang="en-US" sz="1200" b="0" dirty="0">
              <a:solidFill>
                <a:schemeClr val="tx1"/>
              </a:solidFill>
            </a:endParaRPr>
          </a:p>
        </p:txBody>
      </p:sp>
      <p:sp>
        <p:nvSpPr>
          <p:cNvPr id="46083"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a:t>
            </a:r>
            <a:r>
              <a:rPr lang="en-US" altLang="en-US" sz="1200" b="0" dirty="0">
                <a:solidFill>
                  <a:schemeClr val="tx1"/>
                </a:solidFill>
              </a:rPr>
              <a:t> PolicyCenter Overview </a:t>
            </a:r>
            <a:r>
              <a:rPr lang="en-US" altLang="en-US" sz="1200" b="0" dirty="0" smtClean="0">
                <a:solidFill>
                  <a:prstClr val="black"/>
                </a:solidFill>
              </a:rPr>
              <a:t>- </a:t>
            </a:r>
            <a:fld id="{C3E0A063-58DE-4B62-A6B2-7C5D4BD95EBB}" type="slidenum">
              <a:rPr lang="en-US" altLang="en-US" sz="1200" b="0" smtClean="0">
                <a:solidFill>
                  <a:prstClr val="black"/>
                </a:solidFill>
              </a:rPr>
              <a:pPr eaLnBrk="1" hangingPunct="1">
                <a:buClr>
                  <a:prstClr val="black"/>
                </a:buClr>
              </a:pPr>
              <a:t>12</a:t>
            </a:fld>
            <a:endParaRPr lang="en-US" altLang="en-US" sz="1200" b="0" dirty="0" smtClean="0">
              <a:solidFill>
                <a:prstClr val="black"/>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To access PolicyCenter, a user must have:</a:t>
            </a:r>
          </a:p>
          <a:p>
            <a:pPr marL="342900" marR="0" lvl="1" indent="-114300" algn="l" defTabSz="914400" rtl="0" eaLnBrk="1" fontAlgn="base" latinLnBrk="0" hangingPunct="1">
              <a:lnSpc>
                <a:spcPct val="100000"/>
              </a:lnSpc>
              <a:spcBef>
                <a:spcPct val="10000"/>
              </a:spcBef>
              <a:spcAft>
                <a:spcPct val="0"/>
              </a:spcAft>
              <a:buClrTx/>
              <a:buSzTx/>
              <a:buFontTx/>
              <a:buChar char="•"/>
              <a:tabLst/>
              <a:defRPr/>
            </a:pPr>
            <a:r>
              <a:rPr lang="en-US" dirty="0" smtClean="0"/>
              <a:t>An instance of Google Chrome or Mozilla Firefox or Microsoft Internet Explorer</a:t>
            </a:r>
          </a:p>
          <a:p>
            <a:pPr lvl="1" eaLnBrk="1" hangingPunct="1"/>
            <a:r>
              <a:rPr lang="en-US" dirty="0" smtClean="0"/>
              <a:t>The URL for connecting to PolicyCenter</a:t>
            </a:r>
          </a:p>
          <a:p>
            <a:pPr lvl="1" eaLnBrk="1" hangingPunct="1"/>
            <a:r>
              <a:rPr lang="en-US" dirty="0" smtClean="0"/>
              <a:t>A valid user name and password</a:t>
            </a:r>
          </a:p>
          <a:p>
            <a:pPr eaLnBrk="1" hangingPunct="1"/>
            <a:r>
              <a:rPr lang="en-US" dirty="0" smtClean="0"/>
              <a:t>Google Chrome is the recommended web browser</a:t>
            </a:r>
            <a:r>
              <a:rPr lang="en-US" baseline="0" dirty="0" smtClean="0"/>
              <a:t> and Mozilla </a:t>
            </a:r>
            <a:r>
              <a:rPr lang="en-US" baseline="0" dirty="0" err="1" smtClean="0"/>
              <a:t>FireFox</a:t>
            </a:r>
            <a:r>
              <a:rPr lang="en-US" baseline="0" dirty="0" smtClean="0"/>
              <a:t> and Microsoft Internet Explorer are also </a:t>
            </a:r>
            <a:r>
              <a:rPr lang="en-US" dirty="0" smtClean="0"/>
              <a:t>supported by PolicyCenter.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a:t>
            </a:r>
            <a:r>
              <a:rPr lang="en-US" altLang="en-US" sz="1200" b="0" dirty="0">
                <a:solidFill>
                  <a:schemeClr val="tx1"/>
                </a:solidFill>
              </a:rPr>
              <a:t> PolicyCenter Overview </a:t>
            </a:r>
            <a:r>
              <a:rPr lang="en-US" altLang="en-US" sz="1200" b="0" dirty="0" smtClean="0">
                <a:solidFill>
                  <a:prstClr val="black"/>
                </a:solidFill>
              </a:rPr>
              <a:t>- </a:t>
            </a:r>
            <a:fld id="{08054B75-4A15-47D0-9B04-8375CC0A32F1}" type="slidenum">
              <a:rPr lang="en-US" altLang="en-US" sz="1200" b="0" smtClean="0">
                <a:solidFill>
                  <a:prstClr val="black"/>
                </a:solidFill>
              </a:rPr>
              <a:pPr eaLnBrk="1" hangingPunct="1">
                <a:buClr>
                  <a:prstClr val="black"/>
                </a:buClr>
              </a:pPr>
              <a:t>13</a:t>
            </a:fld>
            <a:endParaRPr lang="en-US" altLang="en-US" sz="1200" b="0" dirty="0" smtClean="0">
              <a:solidFill>
                <a:prstClr val="black"/>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To log in to an application, end users must open an instance of Google Chrome and access the system through the appropriate URL (Universal Resource Locator, also more commonly known as a "web address"). The URL is:</a:t>
            </a:r>
          </a:p>
          <a:p>
            <a:pPr eaLnBrk="1" hangingPunct="1"/>
            <a:r>
              <a:rPr lang="en-US" dirty="0" smtClean="0"/>
              <a:t>http://</a:t>
            </a:r>
            <a:r>
              <a:rPr lang="en-US" i="1" dirty="0" smtClean="0"/>
              <a:t>machine</a:t>
            </a:r>
            <a:r>
              <a:rPr lang="en-US" dirty="0" smtClean="0"/>
              <a:t>:</a:t>
            </a:r>
            <a:r>
              <a:rPr lang="en-US" i="1" dirty="0" smtClean="0"/>
              <a:t>port#</a:t>
            </a:r>
            <a:r>
              <a:rPr lang="en-US" dirty="0" smtClean="0"/>
              <a:t>/</a:t>
            </a:r>
            <a:r>
              <a:rPr lang="en-US" i="1" dirty="0" smtClean="0"/>
              <a:t>instanceName</a:t>
            </a:r>
            <a:r>
              <a:rPr lang="en-US" dirty="0" smtClean="0"/>
              <a:t>/PolicyCenter.do, where:</a:t>
            </a:r>
          </a:p>
          <a:p>
            <a:pPr lvl="1" eaLnBrk="1" hangingPunct="1"/>
            <a:r>
              <a:rPr lang="en-US" i="1" dirty="0" smtClean="0"/>
              <a:t>machine</a:t>
            </a:r>
            <a:r>
              <a:rPr lang="en-US" dirty="0" smtClean="0"/>
              <a:t> is the name of the host machine, and</a:t>
            </a:r>
          </a:p>
          <a:p>
            <a:pPr lvl="1" eaLnBrk="1" hangingPunct="1"/>
            <a:r>
              <a:rPr lang="en-US" i="1" dirty="0" smtClean="0"/>
              <a:t>port#</a:t>
            </a:r>
            <a:r>
              <a:rPr lang="en-US" dirty="0" smtClean="0"/>
              <a:t> is the port which Internet Explorer should use to access the application, and</a:t>
            </a:r>
          </a:p>
          <a:p>
            <a:pPr lvl="1" eaLnBrk="1" hangingPunct="1"/>
            <a:r>
              <a:rPr lang="en-US" i="1" dirty="0" err="1" smtClean="0"/>
              <a:t>instanceName</a:t>
            </a:r>
            <a:r>
              <a:rPr lang="en-US" dirty="0" smtClean="0"/>
              <a:t> is the name of the instance of PolicyCenter (typically "pc").</a:t>
            </a:r>
          </a:p>
          <a:p>
            <a:pPr eaLnBrk="1" hangingPunct="1"/>
            <a:r>
              <a:rPr lang="en-US" dirty="0" smtClean="0"/>
              <a:t>Connections to PolicyCenter are usually initiated using one of the following methods:</a:t>
            </a:r>
          </a:p>
          <a:p>
            <a:pPr lvl="1" eaLnBrk="1" hangingPunct="1"/>
            <a:r>
              <a:rPr lang="en-US" dirty="0" smtClean="0"/>
              <a:t>Providing users with a “Favorite” that links to the URL</a:t>
            </a:r>
          </a:p>
          <a:p>
            <a:pPr lvl="1" eaLnBrk="1" hangingPunct="1"/>
            <a:r>
              <a:rPr lang="en-US" dirty="0" smtClean="0"/>
              <a:t>Providing users with a shortcut on the computer desktop that invokes Chrome with the URL</a:t>
            </a:r>
          </a:p>
          <a:p>
            <a:pPr lvl="1" eaLnBrk="1" hangingPunct="1"/>
            <a:r>
              <a:rPr lang="en-US" dirty="0" smtClean="0"/>
              <a:t>Creating a web link on a readily accessible web page that links to the URL</a:t>
            </a:r>
          </a:p>
          <a:p>
            <a:pPr eaLnBrk="1" hangingPunct="1"/>
            <a:r>
              <a:rPr lang="en-US" dirty="0" smtClean="0"/>
              <a:t>Even though the Back button and favorites to non-login pages are not supported, navigation within PolicyCenter is rarely if ever cumbersome. PolicyCenter contains a number of navigation features to make it easy for users to view commonly referenced information and recently viewed information. These features are discussed through this section.</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8564A7BF-B8DE-4AF3-B4A3-0F72291E7180}" type="slidenum">
              <a:rPr lang="en-US" altLang="en-US" sz="1200" b="0" smtClean="0">
                <a:solidFill>
                  <a:prstClr val="black"/>
                </a:solidFill>
              </a:rPr>
              <a:pPr eaLnBrk="1" hangingPunct="1">
                <a:buClr>
                  <a:prstClr val="black"/>
                </a:buClr>
              </a:pPr>
              <a:t>14</a:t>
            </a:fld>
            <a:endParaRPr lang="en-US" altLang="en-US" sz="1200" b="0" dirty="0" smtClean="0">
              <a:solidFill>
                <a:prstClr val="black"/>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Authentication is the process of verifying a user is who he or she claims to be. Authorization is the process of determining which objects a user is allowed to view and edit and what actions a user is allowed to take.</a:t>
            </a:r>
          </a:p>
          <a:p>
            <a:pPr eaLnBrk="1" hangingPunct="1"/>
            <a:r>
              <a:rPr lang="en-US" dirty="0" smtClean="0"/>
              <a:t>When an end user attempts to log on to an application, the following occurs:</a:t>
            </a:r>
          </a:p>
          <a:p>
            <a:pPr lvl="1" eaLnBrk="1" hangingPunct="1"/>
            <a:r>
              <a:rPr lang="en-US" dirty="0" smtClean="0"/>
              <a:t>The user supplies their user name and password to PolicyCenter via the login page.</a:t>
            </a:r>
          </a:p>
          <a:p>
            <a:pPr lvl="1" eaLnBrk="1" hangingPunct="1"/>
            <a:r>
              <a:rPr lang="en-US" dirty="0" smtClean="0"/>
              <a:t>PolicyCenter queries the authentication system (which could be a separate system accessed through an integration point or the PolicyCenter database itself) to authenticate the user.</a:t>
            </a:r>
          </a:p>
          <a:p>
            <a:pPr lvl="1" eaLnBrk="1" hangingPunct="1"/>
            <a:r>
              <a:rPr lang="en-US" dirty="0" smtClean="0"/>
              <a:t>PolicyCenter queries the PolicyCenter database to determine which permissions are assigned to the user and what the user's start page is. Permissions determine which screens the user can navigate to and which actions the user can perform. The startup view is the first page rendered after log in.</a:t>
            </a:r>
          </a:p>
          <a:p>
            <a:pPr lvl="1" eaLnBrk="1" hangingPunct="1"/>
            <a:r>
              <a:rPr lang="en-US" dirty="0" smtClean="0"/>
              <a:t>PolicyCenter renders the appropriate startup view with permissions appropriate for that user.</a:t>
            </a:r>
          </a:p>
          <a:p>
            <a:pPr eaLnBrk="1" hangingPunct="1"/>
            <a:r>
              <a:rPr lang="en-US" dirty="0" smtClean="0"/>
              <a:t>Out-of-box, authentication is managed through the PolicyCenter database. There is a table in the database which stores user names and password. (The system can also be configured to authenticate against an existing user domain structure, as discussed on the next slide.) </a:t>
            </a:r>
          </a:p>
          <a:p>
            <a:pPr eaLnBrk="1" hangingPunct="1"/>
            <a:r>
              <a:rPr lang="en-US" dirty="0" smtClean="0"/>
              <a:t>PolicyCenter can be configured to lock an account after a user attempts to log in a certain number of times without providing the correct password. (This feature is designed to prevent someone circumventing the authentication process to illegal log on to the application.) When an account is locked, it must be unlocked by a manager. In the base application, the number of attempts before locking the account is 3, but this number can be configured.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877AE789-3677-48FA-ABF5-EC8142D12C28}" type="slidenum">
              <a:rPr lang="en-US" altLang="en-US" sz="1200" b="0" smtClean="0">
                <a:solidFill>
                  <a:prstClr val="black"/>
                </a:solidFill>
              </a:rPr>
              <a:pPr eaLnBrk="1" hangingPunct="1">
                <a:buClr>
                  <a:prstClr val="black"/>
                </a:buClr>
              </a:pPr>
              <a:t>15</a:t>
            </a:fld>
            <a:endParaRPr lang="en-US" altLang="en-US" sz="1200" b="0" dirty="0" smtClean="0">
              <a:solidFill>
                <a:prstClr val="black"/>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Each user has a startup view, which is what is first displayed when the user logs in. This is sometimes referred to as the user's "landing page".</a:t>
            </a:r>
          </a:p>
          <a:p>
            <a:pPr eaLnBrk="1" hangingPunct="1"/>
            <a:r>
              <a:rPr lang="en-US" dirty="0" smtClean="0"/>
              <a:t>In the base application, a new user's startup view is set to "</a:t>
            </a:r>
            <a:r>
              <a:rPr lang="en-US" dirty="0" err="1" smtClean="0"/>
              <a:t>DesktopActivities</a:t>
            </a:r>
            <a:r>
              <a:rPr lang="en-US" dirty="0" smtClean="0"/>
              <a:t>". This page lists all open activities that have been assigned to that user.</a:t>
            </a:r>
          </a:p>
          <a:p>
            <a:pPr eaLnBrk="1" hangingPunct="1"/>
            <a:r>
              <a:rPr lang="en-US" dirty="0" smtClean="0"/>
              <a:t>Users can change their startup view by clicking the Preferences menu action under the Options menu (gear icon) accessible from the Desktop. This opens a worksheet in the workspace frame. In this worksheet, they can select a different view as their startup view. (The workspace frame displays information that is "stand-alone" from a navigation perspective. The information could be user preferences (which has no impact on business data), or it could be a new note or new activity (which, once created, does not require any change to the data displayed in the screen area). The workspace frame is visible only when a worksheet is rendered. Most of the time, it is collapsed.)</a:t>
            </a:r>
          </a:p>
          <a:p>
            <a:pPr eaLnBrk="1" hangingPunct="1"/>
            <a:r>
              <a:rPr lang="en-US" dirty="0" smtClean="0"/>
              <a:t>The "look and feel" of PolicyCenter is controlled by a series of cascaded style sheets (CSS), fonts,</a:t>
            </a:r>
            <a:r>
              <a:rPr lang="en-US" baseline="0" dirty="0" smtClean="0"/>
              <a:t> and other configuration files</a:t>
            </a:r>
            <a:r>
              <a:rPr lang="en-US" dirty="0" smtClean="0"/>
              <a:t>. These can be configured if a given instance requires the use of different fonts and/or colors.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9F70A7DF-77E3-4551-B2C2-80CEC35F113C}" type="slidenum">
              <a:rPr lang="en-US" altLang="en-US" sz="1200" b="0" smtClean="0">
                <a:solidFill>
                  <a:prstClr val="black"/>
                </a:solidFill>
              </a:rPr>
              <a:pPr eaLnBrk="1" hangingPunct="1">
                <a:buClr>
                  <a:prstClr val="black"/>
                </a:buClr>
              </a:pPr>
              <a:t>16</a:t>
            </a:fld>
            <a:endParaRPr lang="en-US" altLang="en-US" sz="1200" b="0" dirty="0" smtClean="0">
              <a:solidFill>
                <a:prstClr val="black"/>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permission is a granular ability to see or do something within PolicyCenter, such as "create submissions" or "edit accounts".</a:t>
            </a:r>
          </a:p>
          <a:p>
            <a:pPr eaLnBrk="1" hangingPunct="1"/>
            <a:r>
              <a:rPr lang="en-US" dirty="0" smtClean="0"/>
              <a:t>A role is a named collection of permissions. Typically, a role maps to a job function or job title. For example, the "underwriter" role would contain the set of permissions appropriate to someone who was an underwriter. (This role might, for example, have the "create submissions" or "edit accounts" permissions, but it would not have the "create users" permission. Similarly, a "producer clerical" role might have only "create submissions" and not "edit accounts".)</a:t>
            </a:r>
          </a:p>
          <a:p>
            <a:pPr eaLnBrk="1" hangingPunct="1"/>
            <a:r>
              <a:rPr lang="en-US" dirty="0" smtClean="0"/>
              <a:t>Administrators can assign roles to users. They can also create new roles and modify existing roles (to add or remove permissions to them).</a:t>
            </a:r>
          </a:p>
          <a:p>
            <a:pPr eaLnBrk="1" hangingPunct="1"/>
            <a:r>
              <a:rPr lang="en-US" dirty="0" smtClean="0"/>
              <a:t>In the example above, Percival Processor (who is a producer clerical user and is shown in the right screenshot) does not have an Desktop and</a:t>
            </a:r>
            <a:r>
              <a:rPr lang="en-US" baseline="0" dirty="0" smtClean="0"/>
              <a:t> Account</a:t>
            </a:r>
            <a:r>
              <a:rPr lang="en-US" dirty="0" smtClean="0"/>
              <a:t> tab. She cannot access user accounts. </a:t>
            </a:r>
          </a:p>
          <a:p>
            <a:pPr eaLnBrk="1" hangingPunct="1"/>
            <a:r>
              <a:rPr lang="en-US" dirty="0" smtClean="0"/>
              <a:t>Alice Applegate (who is an underwriter and is shown in the left screenshot) has access to all of the tabs.</a:t>
            </a:r>
          </a:p>
          <a:p>
            <a:pPr eaLnBrk="1" hangingPunct="1"/>
            <a:r>
              <a:rPr lang="en-US" dirty="0" smtClean="0"/>
              <a:t>User permissions are discussed later in the course.</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DB5A77A7-3C83-4B19-AC9D-255CA14B2807}" type="slidenum">
              <a:rPr lang="en-US" altLang="en-US" sz="1200" b="0" smtClean="0">
                <a:solidFill>
                  <a:prstClr val="black"/>
                </a:solidFill>
              </a:rPr>
              <a:pPr eaLnBrk="1" hangingPunct="1">
                <a:buClr>
                  <a:prstClr val="black"/>
                </a:buClr>
              </a:pPr>
              <a:t>17</a:t>
            </a:fld>
            <a:endParaRPr lang="en-US" altLang="en-US" sz="1200" b="0" dirty="0" smtClean="0">
              <a:solidFill>
                <a:prstClr val="black"/>
              </a:solidFill>
            </a:endParaRPr>
          </a:p>
        </p:txBody>
      </p:sp>
      <p:sp>
        <p:nvSpPr>
          <p:cNvPr id="798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79876" name="Rectangle 2"/>
          <p:cNvSpPr>
            <a:spLocks noGrp="1" noRot="1" noChangeAspect="1" noChangeArrowheads="1" noTextEdit="1"/>
          </p:cNvSpPr>
          <p:nvPr>
            <p:ph type="sldImg"/>
          </p:nvPr>
        </p:nvSpPr>
        <p:spPr>
          <a:xfrm>
            <a:off x="715963" y="630238"/>
            <a:ext cx="5432425" cy="4073525"/>
          </a:xfrm>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a user is finished interacting with PolicyCenter, he or she can log out using the Logout link.</a:t>
            </a:r>
          </a:p>
          <a:p>
            <a:pPr eaLnBrk="1" hangingPunct="1"/>
            <a:r>
              <a:rPr lang="en-US" smtClean="0"/>
              <a:t>The timeout period can be configured in the config.xml file. The default value is 10800 seconds (3 hours).</a:t>
            </a:r>
          </a:p>
          <a:p>
            <a:pPr eaLnBrk="1" hangingPunct="1"/>
            <a:endParaRPr lang="en-US" smtClean="0"/>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03CEC080-6B55-4AD5-94B1-532404030FFC}" type="slidenum">
              <a:rPr lang="en-US" altLang="en-US" sz="1200" b="0" smtClean="0">
                <a:solidFill>
                  <a:prstClr val="black"/>
                </a:solidFill>
              </a:rPr>
              <a:pPr eaLnBrk="1" hangingPunct="1">
                <a:buClr>
                  <a:prstClr val="black"/>
                </a:buClr>
              </a:pPr>
              <a:t>18</a:t>
            </a:fld>
            <a:endParaRPr lang="en-US" altLang="en-US" sz="1200" b="0" dirty="0" smtClean="0">
              <a:solidFill>
                <a:prstClr val="black"/>
              </a:solidFill>
            </a:endParaRPr>
          </a:p>
        </p:txBody>
      </p:sp>
      <p:sp>
        <p:nvSpPr>
          <p:cNvPr id="952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95236" name="Rectangle 2"/>
          <p:cNvSpPr>
            <a:spLocks noGrp="1" noRot="1" noChangeAspect="1" noChangeArrowheads="1" noTextEdit="1"/>
          </p:cNvSpPr>
          <p:nvPr>
            <p:ph type="sldImg"/>
          </p:nvPr>
        </p:nvSpPr>
        <p:spPr>
          <a:xfrm>
            <a:off x="715963" y="630238"/>
            <a:ext cx="5432425" cy="4073525"/>
          </a:xfrm>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"Unsaved work" refers to either work in a screen for a new object which you created but did not save or work in a screen for an existing object which you put into edit mode without updating or cancelling. In other words, unsaved work refers to any work which you navigated away from without clicking the Update or Cancel button.</a:t>
            </a:r>
            <a:r>
              <a:rPr lang="en-US" baseline="0" dirty="0" smtClean="0"/>
              <a:t> When the unsaved work list icon turns from gray to green, “unsaved work” exists. </a:t>
            </a:r>
            <a:endParaRPr lang="en-US" dirty="0" smtClean="0"/>
          </a:p>
          <a:p>
            <a:pPr eaLnBrk="1" hangingPunct="1"/>
            <a:r>
              <a:rPr lang="en-US" dirty="0" smtClean="0"/>
              <a:t>From the unsaved work list, you can either navigate to the screen where the unsaved work is (by clicking the link) or discard the work (by clicking the corresponding trash icon).</a:t>
            </a: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 Unsaved Work icon</a:t>
            </a:r>
            <a:r>
              <a:rPr lang="en-US" baseline="0" dirty="0" smtClean="0"/>
              <a:t> appears green </a:t>
            </a:r>
            <a:r>
              <a:rPr lang="en-US" dirty="0" smtClean="0"/>
              <a:t>only when you have unsaved work. If the icon</a:t>
            </a:r>
            <a:r>
              <a:rPr lang="en-US" baseline="0" dirty="0" smtClean="0"/>
              <a:t> is grayed</a:t>
            </a:r>
            <a:r>
              <a:rPr lang="en-US" dirty="0" smtClean="0"/>
              <a:t>, then you have Updated or Canceled all changes you have made so far.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5665C073-0656-421B-B4B2-3AB8D57013A8}" type="slidenum">
              <a:rPr lang="en-US" altLang="en-US" sz="1200" b="0" smtClean="0">
                <a:solidFill>
                  <a:prstClr val="black"/>
                </a:solidFill>
              </a:rPr>
              <a:pPr eaLnBrk="1" hangingPunct="1">
                <a:buClr>
                  <a:prstClr val="black"/>
                </a:buClr>
              </a:pPr>
              <a:t>19</a:t>
            </a:fld>
            <a:endParaRPr lang="en-US" altLang="en-US" sz="1200" b="0" dirty="0" smtClean="0">
              <a:solidFill>
                <a:prstClr val="black"/>
              </a:solidFill>
            </a:endParaRPr>
          </a:p>
        </p:txBody>
      </p:sp>
      <p:sp>
        <p:nvSpPr>
          <p:cNvPr id="962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96260" name="Rectangle 2"/>
          <p:cNvSpPr>
            <a:spLocks noGrp="1" noRot="1" noChangeAspect="1" noChangeArrowheads="1" noTextEdit="1"/>
          </p:cNvSpPr>
          <p:nvPr>
            <p:ph type="sldImg"/>
          </p:nvPr>
        </p:nvSpPr>
        <p:spPr>
          <a:xfrm>
            <a:off x="715963" y="630238"/>
            <a:ext cx="5432425" cy="4073525"/>
          </a:xfrm>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If you attempt to log off with unsaved work, you are warned that all unsaved work will be discarded. If you click Ok, then all unsaved work is discarded.</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PolicyCenter Overview - </a:t>
            </a:r>
            <a:fld id="{F8605A13-F017-4532-8156-EBB21DCAEB79}"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4" name="Rectangle 2"/>
          <p:cNvSpPr>
            <a:spLocks noGrp="1" noRot="1" noChangeAspect="1" noChangeArrowheads="1" noTextEdit="1"/>
          </p:cNvSpPr>
          <p:nvPr>
            <p:ph type="sldImg"/>
          </p:nvPr>
        </p:nvSpPr>
        <p:spPr>
          <a:xfrm>
            <a:off x="715963" y="630238"/>
            <a:ext cx="5432425" cy="4073525"/>
          </a:xfrm>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r>
              <a:rPr lang="en-US" altLang="en-US" sz="1200" b="0" dirty="0" smtClean="0">
                <a:solidFill>
                  <a:schemeClr val="tx1"/>
                </a:solidFill>
              </a:rPr>
              <a:t>PolicyCenter Overview - </a:t>
            </a:r>
            <a:fld id="{9FA96F56-731C-4D09-9223-7F54D8AA1203}" type="slidenum">
              <a:rPr lang="en-US" altLang="en-US" sz="1200" b="0">
                <a:solidFill>
                  <a:schemeClr val="tx1"/>
                </a:solidFill>
              </a:rPr>
              <a:pPr algn="l" eaLnBrk="1" hangingPunct="1">
                <a:spcBef>
                  <a:spcPct val="0"/>
                </a:spcBef>
                <a:spcAft>
                  <a:spcPct val="0"/>
                </a:spcAft>
                <a:buClrTx/>
              </a:pPr>
              <a:t>20</a:t>
            </a:fld>
            <a:endParaRPr lang="en-US" altLang="en-US" sz="1200" b="0" dirty="0">
              <a:solidFill>
                <a:schemeClr val="tx1"/>
              </a:solidFill>
            </a:endParaRPr>
          </a:p>
        </p:txBody>
      </p:sp>
      <p:sp>
        <p:nvSpPr>
          <p:cNvPr id="53251"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0A9EC609-B134-4398-9E90-E8D4F3E4AA80}" type="slidenum">
              <a:rPr lang="en-US" altLang="en-US" sz="1200" b="0" smtClean="0">
                <a:solidFill>
                  <a:prstClr val="black"/>
                </a:solidFill>
              </a:rPr>
              <a:pPr eaLnBrk="1" hangingPunct="1">
                <a:buClr>
                  <a:prstClr val="black"/>
                </a:buClr>
              </a:pPr>
              <a:t>21</a:t>
            </a:fld>
            <a:endParaRPr lang="en-US" altLang="en-US" sz="1200" b="0" dirty="0" smtClean="0">
              <a:solidFill>
                <a:prstClr val="black"/>
              </a:solidFill>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PolicyCenter user interface can be broken down into the following main areas.</a:t>
            </a:r>
          </a:p>
          <a:p>
            <a:pPr lvl="1" eaLnBrk="1" hangingPunct="1"/>
            <a:r>
              <a:rPr lang="en-US" dirty="0" smtClean="0"/>
              <a:t>The tab bar is the top portion of the screen. It contains the tabs,</a:t>
            </a:r>
            <a:r>
              <a:rPr lang="en-US" baseline="0" dirty="0" smtClean="0"/>
              <a:t> the </a:t>
            </a:r>
            <a:r>
              <a:rPr lang="en-US" baseline="0" dirty="0" err="1" smtClean="0"/>
              <a:t>QuickJump</a:t>
            </a:r>
            <a:r>
              <a:rPr lang="en-US" baseline="0" dirty="0" smtClean="0"/>
              <a:t> box,</a:t>
            </a:r>
            <a:r>
              <a:rPr lang="en-US" dirty="0" smtClean="0"/>
              <a:t> the Unsaved</a:t>
            </a:r>
            <a:r>
              <a:rPr lang="en-US" baseline="0" dirty="0" smtClean="0"/>
              <a:t> Work list and the Options menu (gear icon)</a:t>
            </a:r>
            <a:r>
              <a:rPr lang="en-US" dirty="0" smtClean="0"/>
              <a:t>.</a:t>
            </a:r>
          </a:p>
          <a:p>
            <a:pPr lvl="1" eaLnBrk="1" hangingPunct="1"/>
            <a:r>
              <a:rPr lang="en-US" dirty="0" smtClean="0"/>
              <a:t>The info bar is the horizontal dark gray strip between the tab bar and the screen area. It is not always visible. (In the base application, it is visible only on the Account and Policy tabs.) When it is visible, it contains summary information about the primary object displayed in the screen area.</a:t>
            </a:r>
          </a:p>
          <a:p>
            <a:pPr lvl="1" eaLnBrk="1" hangingPunct="1"/>
            <a:r>
              <a:rPr lang="en-US" dirty="0" smtClean="0"/>
              <a:t>The side bar is the vertical bar running down the left side of the user interface. The side bar contains menu links and menu actions that navigate the user to different parts of the application and let the user create new objects and initiate new jobs.</a:t>
            </a:r>
          </a:p>
          <a:p>
            <a:pPr lvl="1" eaLnBrk="1" hangingPunct="1"/>
            <a:r>
              <a:rPr lang="en-US" dirty="0" smtClean="0"/>
              <a:t>The screen area is the rectangular area to the right of the side bar. When the workspace frame is collapsed, the screen area occupies the lower right corner of the user interface. This is where the majority of the business data is displayed and acted upon.</a:t>
            </a:r>
          </a:p>
          <a:p>
            <a:pPr lvl="1" eaLnBrk="1" hangingPunct="1"/>
            <a:r>
              <a:rPr lang="en-US" dirty="0" smtClean="0"/>
              <a:t>The workspace frame displays information that is "stand-alone" from a navigation perspective. The information could be user preferences (which has no impact on business data), or it could be a new note or new activity (which, once created, does not require any change to the data displayed in the screen area). The workspace frame is visible only when a worksheet is rendered. Most of the time, it is collapsed.</a:t>
            </a:r>
          </a:p>
          <a:p>
            <a:pPr marL="171450" indent="-171450" eaLnBrk="1" hangingPunct="1">
              <a:buFont typeface="Arial" pitchFamily="34" charset="0"/>
              <a:buChar char="•"/>
            </a:pP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07196846-5AE2-4122-861A-5AEA210EF4D0}" type="slidenum">
              <a:rPr lang="en-US" altLang="en-US" sz="1200" b="0" smtClean="0">
                <a:solidFill>
                  <a:prstClr val="black"/>
                </a:solidFill>
              </a:rPr>
              <a:pPr eaLnBrk="1" hangingPunct="1">
                <a:buClr>
                  <a:prstClr val="black"/>
                </a:buClr>
              </a:pPr>
              <a:t>22</a:t>
            </a:fld>
            <a:endParaRPr lang="en-US" altLang="en-US" sz="1200" b="0" dirty="0" smtClean="0">
              <a:solidFill>
                <a:prstClr val="black"/>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tab bar is the top portion of the screen. Each tab has its own side bar, its own info bar (though in some cases it is hidden) and its own set of screens (which are displayed in the screen area). When you click a tab, the associated side bar (if it is visible), and one of its screens are displayed.</a:t>
            </a:r>
          </a:p>
          <a:p>
            <a:pPr eaLnBrk="1" hangingPunct="1"/>
            <a:r>
              <a:rPr lang="en-US" dirty="0" smtClean="0"/>
              <a:t>The tabs shown above are the tabs that underwriters have access to when they first log into PolicyCenter. There can be additional tabs (such as Team) that are available only to users with permissions greater than that of an underwriter.</a:t>
            </a:r>
          </a:p>
          <a:p>
            <a:pPr eaLnBrk="1" hangingPunct="1"/>
            <a:endParaRPr lang="en-US" dirty="0" smtClean="0"/>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FC12846A-CE30-4ADB-9E46-D081CCC60256}" type="slidenum">
              <a:rPr lang="en-US" altLang="en-US" sz="1200" b="0" smtClean="0">
                <a:solidFill>
                  <a:prstClr val="black"/>
                </a:solidFill>
              </a:rPr>
              <a:pPr eaLnBrk="1" hangingPunct="1">
                <a:buClr>
                  <a:prstClr val="black"/>
                </a:buClr>
              </a:pPr>
              <a:t>23</a:t>
            </a:fld>
            <a:endParaRPr lang="en-US" altLang="en-US" sz="1200" b="0" dirty="0" smtClean="0">
              <a:solidFill>
                <a:prstClr val="black"/>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Desktop tab is a series of lists of objects for which the user has some responsibility, including:</a:t>
            </a:r>
          </a:p>
          <a:p>
            <a:pPr lvl="1" eaLnBrk="1" hangingPunct="1"/>
            <a:r>
              <a:rPr lang="en-US" dirty="0" smtClean="0"/>
              <a:t>Activities assigned to the user.</a:t>
            </a:r>
          </a:p>
          <a:p>
            <a:pPr lvl="1" eaLnBrk="1" hangingPunct="1"/>
            <a:r>
              <a:rPr lang="en-US" dirty="0" smtClean="0"/>
              <a:t>Accounts on which the user has a role, has an assigned activity, or has closed an activity. Displayed</a:t>
            </a:r>
            <a:r>
              <a:rPr lang="en-US" baseline="0" dirty="0" smtClean="0"/>
              <a:t> for super-users only.</a:t>
            </a:r>
            <a:endParaRPr lang="en-US" dirty="0" smtClean="0"/>
          </a:p>
          <a:p>
            <a:pPr lvl="1" eaLnBrk="1" hangingPunct="1"/>
            <a:r>
              <a:rPr lang="en-US" dirty="0" smtClean="0"/>
              <a:t>Submissions on which the user has a role, has an assigned activity, or has closed an activity.</a:t>
            </a:r>
          </a:p>
          <a:p>
            <a:pPr lvl="1" eaLnBrk="1" hangingPunct="1"/>
            <a:r>
              <a:rPr lang="en-US" dirty="0" smtClean="0"/>
              <a:t>Renewals on which the user has a role, has an assigned activity, or has closed an activity.</a:t>
            </a:r>
          </a:p>
          <a:p>
            <a:pPr lvl="1" eaLnBrk="1" hangingPunct="1"/>
            <a:r>
              <a:rPr lang="en-US" dirty="0" smtClean="0"/>
              <a:t>Other Policy Transactions on which the user has a role, has an assigned activity, or has closed an activity.</a:t>
            </a:r>
          </a:p>
          <a:p>
            <a:pPr lvl="1" eaLnBrk="1" hangingPunct="1"/>
            <a:r>
              <a:rPr lang="en-US" dirty="0" smtClean="0"/>
              <a:t>Queues the user has access to (which contain activities that no user has taken ownership of yet)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E9FADF83-516E-4987-911A-0D05C836F4FA}" type="slidenum">
              <a:rPr lang="en-US" altLang="en-US" sz="1200" b="0" smtClean="0">
                <a:solidFill>
                  <a:prstClr val="black"/>
                </a:solidFill>
              </a:rPr>
              <a:pPr eaLnBrk="1" hangingPunct="1">
                <a:buClr>
                  <a:prstClr val="black"/>
                </a:buClr>
              </a:pPr>
              <a:t>24</a:t>
            </a:fld>
            <a:endParaRPr lang="en-US" altLang="en-US" sz="1200" b="0" dirty="0" smtClean="0">
              <a:solidFill>
                <a:prstClr val="black"/>
              </a:solidFill>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Account tab contains a series of screens about one account, list both information about the account itself, its contacts and locations, the policies held by the account, and policy transactions for the account which are in progress (such as submissions and renewals).</a:t>
            </a: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Note: The</a:t>
            </a:r>
            <a:r>
              <a:rPr lang="en-US" baseline="0" dirty="0" smtClean="0"/>
              <a:t> page has been edited to fit on the slide.</a:t>
            </a:r>
            <a:endParaRPr lang="en-US" dirty="0" smtClean="0"/>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D12291AE-897B-47FE-9364-667E7BFEF978}" type="slidenum">
              <a:rPr lang="en-US" altLang="en-US" sz="1200" b="0" smtClean="0">
                <a:solidFill>
                  <a:prstClr val="black"/>
                </a:solidFill>
              </a:rPr>
              <a:pPr eaLnBrk="1" hangingPunct="1">
                <a:buClr>
                  <a:prstClr val="black"/>
                </a:buClr>
              </a:pPr>
              <a:t>25</a:t>
            </a:fld>
            <a:endParaRPr lang="en-US" altLang="en-US" sz="1200" b="0" dirty="0" smtClean="0">
              <a:solidFill>
                <a:prstClr val="black"/>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Policy tab contains the "policy file", a series of screens about one policy. This includes both the "policy contract" data (what is covered on the policy) and the "policy tools" data (what historical information is available about the work done on the policy, such as notes, bills, risk analysis, and so on).</a:t>
            </a:r>
          </a:p>
          <a:p>
            <a:pPr eaLnBrk="1" hangingPunct="1"/>
            <a:endParaRPr lang="en-US" dirty="0" smtClean="0"/>
          </a:p>
          <a:p>
            <a:pPr eaLnBrk="1" hangingPunct="1"/>
            <a:r>
              <a:rPr lang="en-US" dirty="0" smtClean="0"/>
              <a:t>Note: The</a:t>
            </a:r>
            <a:r>
              <a:rPr lang="en-US" baseline="0" dirty="0" smtClean="0"/>
              <a:t> page has been edited to fit on the slide.</a:t>
            </a: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Contact tab provides a user the ability to work from a contact-centric starting point. A contact file is maintained similar to account and policy files so that configuration users can easily expand this functionality as needed.</a:t>
            </a:r>
          </a:p>
          <a:p>
            <a:r>
              <a:rPr lang="en-US" dirty="0" smtClean="0"/>
              <a:t>A user can:</a:t>
            </a:r>
          </a:p>
          <a:p>
            <a:pPr lvl="1"/>
            <a:r>
              <a:rPr lang="en-US" dirty="0" smtClean="0"/>
              <a:t>Edit contact information </a:t>
            </a:r>
          </a:p>
          <a:p>
            <a:pPr lvl="1"/>
            <a:r>
              <a:rPr lang="en-US" dirty="0" smtClean="0"/>
              <a:t>Create new accounts with this contact </a:t>
            </a:r>
          </a:p>
          <a:p>
            <a:pPr lvl="1"/>
            <a:r>
              <a:rPr lang="en-US" dirty="0" smtClean="0"/>
              <a:t>Create new contacts of type person or company</a:t>
            </a:r>
          </a:p>
          <a:p>
            <a:pPr lvl="1"/>
            <a:r>
              <a:rPr lang="en-US" dirty="0" smtClean="0"/>
              <a:t>Search for contacts the same way as they can search for an account or a policy</a:t>
            </a:r>
          </a:p>
          <a:p>
            <a:pPr lvl="1"/>
            <a:r>
              <a:rPr lang="en-US" dirty="0" smtClean="0"/>
              <a:t>View and link to accounts, policies, and policy transactions associated with the contact. There are filters on each of the pages to view policy or transactions of a particular status or product type.</a:t>
            </a:r>
          </a:p>
          <a:p>
            <a:r>
              <a:rPr lang="en-US" dirty="0" smtClean="0"/>
              <a:t>The Addresses tab displays a list-detail view of addresses of the Contact.</a:t>
            </a:r>
          </a:p>
          <a:p>
            <a:r>
              <a:rPr lang="en-US" dirty="0" smtClean="0"/>
              <a:t>Users can also view contacts that only exist externally through the Contacts tab but these contacts are not editable within PolicyCenter.</a:t>
            </a:r>
          </a:p>
          <a:p>
            <a:pPr fontAlgn="base"/>
            <a:r>
              <a:rPr lang="en-US" sz="1000" b="0" i="0" kern="1200" dirty="0" smtClean="0">
                <a:solidFill>
                  <a:schemeClr val="tx1"/>
                </a:solidFill>
                <a:effectLst/>
                <a:latin typeface="Arial" charset="0"/>
                <a:ea typeface="+mn-ea"/>
                <a:cs typeface="+mn-cs"/>
              </a:rPr>
              <a:t>The Claims</a:t>
            </a:r>
            <a:r>
              <a:rPr lang="en-US" sz="1000" b="0" i="0" kern="1200" baseline="0" dirty="0" smtClean="0">
                <a:solidFill>
                  <a:schemeClr val="tx1"/>
                </a:solidFill>
                <a:effectLst/>
                <a:latin typeface="Arial" charset="0"/>
                <a:ea typeface="+mn-ea"/>
                <a:cs typeface="+mn-cs"/>
              </a:rPr>
              <a:t> for the contact will be displayed if P</a:t>
            </a:r>
            <a:r>
              <a:rPr lang="en-US" sz="1000" b="0" i="0" kern="1200" dirty="0" smtClean="0">
                <a:solidFill>
                  <a:schemeClr val="tx1"/>
                </a:solidFill>
                <a:effectLst/>
                <a:latin typeface="Arial" charset="0"/>
                <a:ea typeface="+mn-ea"/>
                <a:cs typeface="+mn-cs"/>
              </a:rPr>
              <a:t>olicyCenter is integrated with claims system.</a:t>
            </a:r>
          </a:p>
          <a:p>
            <a:pPr fontAlgn="base"/>
            <a:r>
              <a:rPr lang="en-US" sz="1000" b="0" i="0" kern="1200" dirty="0" smtClean="0">
                <a:solidFill>
                  <a:schemeClr val="tx1"/>
                </a:solidFill>
                <a:effectLst/>
                <a:latin typeface="Arial" charset="0"/>
                <a:ea typeface="+mn-ea"/>
                <a:cs typeface="+mn-cs"/>
              </a:rPr>
              <a:t>The Billing for the contact will be displayed if PolicyCenter is integrated with a billing system.</a:t>
            </a:r>
          </a:p>
          <a:p>
            <a:endParaRPr lang="en-US" dirty="0" smtClean="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49E5E7A0-FFA3-403D-B6D9-239B3DFCBCD9}" type="slidenum">
              <a:rPr lang="en-US" altLang="en-US" sz="1200" b="0" smtClean="0">
                <a:solidFill>
                  <a:prstClr val="black"/>
                </a:solidFill>
              </a:rPr>
              <a:pPr eaLnBrk="1" hangingPunct="1">
                <a:buClr>
                  <a:prstClr val="black"/>
                </a:buClr>
              </a:pPr>
              <a:t>26</a:t>
            </a:fld>
            <a:endParaRPr lang="en-US" altLang="en-US" sz="1200" b="0" dirty="0" smtClean="0">
              <a:solidFill>
                <a:prstClr val="black"/>
              </a:solidFill>
            </a:endParaRPr>
          </a:p>
        </p:txBody>
      </p:sp>
      <p:sp>
        <p:nvSpPr>
          <p:cNvPr id="696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Search tab gives users the ability to search for different types of objects. Some fields on search screens are text fields. Whenever you enter text into one of these fields, PolicyCenter treats the field as a "starts with" criteria. For example, if you entered "Smith" into the last name field, then the search will return any user whose last name starts with 'Smith', which includes "Smith", "</a:t>
            </a:r>
            <a:r>
              <a:rPr lang="en-US" dirty="0" err="1" smtClean="0"/>
              <a:t>Smithers</a:t>
            </a:r>
            <a:r>
              <a:rPr lang="en-US" dirty="0" smtClean="0"/>
              <a:t>", and "Smith-Collins".</a:t>
            </a:r>
          </a:p>
          <a:p>
            <a:endParaRPr lang="en-US" dirty="0"/>
          </a:p>
        </p:txBody>
      </p:sp>
      <p:sp>
        <p:nvSpPr>
          <p:cNvPr id="4" name="Slide Number Placeholder 3"/>
          <p:cNvSpPr>
            <a:spLocks noGrp="1"/>
          </p:cNvSpPr>
          <p:nvPr>
            <p:ph type="sldNum" sz="quarter" idx="10"/>
          </p:nvPr>
        </p:nvSpPr>
        <p:spPr/>
        <p:txBody>
          <a:bodyPr/>
          <a:lstStyle/>
          <a:p>
            <a:pPr>
              <a:buClr>
                <a:prstClr val="black"/>
              </a:buClr>
              <a:defRPr/>
            </a:pPr>
            <a:r>
              <a:rPr lang="en-US" altLang="en-US" dirty="0" smtClean="0"/>
              <a:t>	PolicyCenter Overview - </a:t>
            </a:r>
            <a:fld id="{3EF7E943-56D7-43CF-A707-26044E8993F4}" type="slidenum">
              <a:rPr lang="en-US" altLang="en-US" smtClean="0"/>
              <a:pPr>
                <a:buClr>
                  <a:prstClr val="black"/>
                </a:buClr>
                <a:defRPr/>
              </a:pPr>
              <a:t>27</a:t>
            </a:fld>
            <a:endParaRPr lang="en-US" altLang="en-US" dirty="0"/>
          </a:p>
        </p:txBody>
      </p:sp>
      <p:sp>
        <p:nvSpPr>
          <p:cNvPr id="5" name="Header Placeholder 4"/>
          <p:cNvSpPr>
            <a:spLocks noGrp="1"/>
          </p:cNvSpPr>
          <p:nvPr>
            <p:ph type="hdr" sz="quarter" idx="11"/>
          </p:nvPr>
        </p:nvSpPr>
        <p:spPr/>
        <p:txBody>
          <a:bodyPr/>
          <a:lstStyle/>
          <a:p>
            <a:pPr>
              <a:buClr>
                <a:prstClr val="black"/>
              </a:buClr>
              <a:defRPr/>
            </a:pPr>
            <a:r>
              <a:rPr lang="en-US" altLang="en-US" smtClean="0"/>
              <a:t>	</a:t>
            </a:r>
            <a:endParaRPr lang="en-US"/>
          </a:p>
        </p:txBody>
      </p:sp>
    </p:spTree>
    <p:extLst>
      <p:ext uri="{BB962C8B-B14F-4D97-AF65-F5344CB8AC3E}">
        <p14:creationId xmlns:p14="http://schemas.microsoft.com/office/powerpoint/2010/main" val="40524665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54FFF738-FFB4-4684-836F-94DDD4122297}" type="slidenum">
              <a:rPr lang="en-US" altLang="en-US" sz="1200" b="0" smtClean="0">
                <a:solidFill>
                  <a:prstClr val="black"/>
                </a:solidFill>
              </a:rPr>
              <a:pPr eaLnBrk="1" hangingPunct="1">
                <a:buClr>
                  <a:prstClr val="black"/>
                </a:buClr>
              </a:pPr>
              <a:t>28</a:t>
            </a:fld>
            <a:endParaRPr lang="en-US" altLang="en-US" sz="1200" b="0" dirty="0" smtClean="0">
              <a:solidFill>
                <a:prstClr val="black"/>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r>
              <a:rPr lang="en-US" sz="1000" b="0" i="0" kern="1200" dirty="0" smtClean="0">
                <a:solidFill>
                  <a:schemeClr val="tx1"/>
                </a:solidFill>
                <a:effectLst/>
                <a:latin typeface="Arial" charset="0"/>
                <a:ea typeface="+mn-ea"/>
                <a:cs typeface="+mn-cs"/>
              </a:rPr>
              <a:t>PolicyCenter includes two types of searches: basic and advanced. Advanced search uses database search, which directly searches the PolicyCenter database. PolicyCenter includes advanced search for policies, accounts, producer codes, activities, and contacts. For large data sets, advanced search can take longer than basic search.</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54FFF738-FFB4-4684-836F-94DDD4122297}" type="slidenum">
              <a:rPr lang="en-US" altLang="en-US" sz="1200" b="0" smtClean="0">
                <a:solidFill>
                  <a:prstClr val="black"/>
                </a:solidFill>
              </a:rPr>
              <a:pPr eaLnBrk="1" hangingPunct="1">
                <a:buClr>
                  <a:prstClr val="black"/>
                </a:buClr>
              </a:pPr>
              <a:t>29</a:t>
            </a:fld>
            <a:endParaRPr lang="en-US" altLang="en-US" sz="1200" b="0" dirty="0" smtClean="0">
              <a:solidFill>
                <a:prstClr val="black"/>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r>
              <a:rPr lang="en-US" sz="1000" b="0" i="0" kern="1200" dirty="0" smtClean="0">
                <a:solidFill>
                  <a:schemeClr val="tx1"/>
                </a:solidFill>
                <a:effectLst/>
                <a:latin typeface="Arial" charset="0"/>
                <a:ea typeface="+mn-ea"/>
                <a:cs typeface="+mn-cs"/>
              </a:rPr>
              <a:t>Basic search is a free-text search for quick access against very large databases. Free-text search also provides exact and inexact matching. Inexact matching returns results that partially match, are synonyms, and sound-like the search criteria. In PolicyCenter, free-text search uses an integration with the full-text search engine </a:t>
            </a:r>
            <a:r>
              <a:rPr lang="en-US" sz="1000" b="0" i="0" kern="1200" dirty="0" err="1" smtClean="0">
                <a:solidFill>
                  <a:schemeClr val="tx1"/>
                </a:solidFill>
                <a:effectLst/>
                <a:latin typeface="Arial" charset="0"/>
                <a:ea typeface="+mn-ea"/>
                <a:cs typeface="+mn-cs"/>
              </a:rPr>
              <a:t>Solr</a:t>
            </a:r>
            <a:r>
              <a:rPr lang="en-US" sz="1000" b="0" i="0" kern="1200" dirty="0" smtClean="0">
                <a:solidFill>
                  <a:schemeClr val="tx1"/>
                </a:solidFill>
                <a:effectLst/>
                <a:latin typeface="Arial" charset="0"/>
                <a:ea typeface="+mn-ea"/>
                <a:cs typeface="+mn-cs"/>
              </a:rPr>
              <a:t>. Free-text search is disabled by default.</a:t>
            </a:r>
          </a:p>
          <a:p>
            <a:pPr fontAlgn="base"/>
            <a:endParaRPr lang="en-US" sz="1000" b="0" i="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10000"/>
              </a:spcBef>
              <a:spcAft>
                <a:spcPct val="0"/>
              </a:spcAft>
              <a:buClrTx/>
              <a:buSzTx/>
              <a:buFontTx/>
              <a:buNone/>
              <a:tabLst/>
              <a:defRPr/>
            </a:pPr>
            <a:r>
              <a:rPr lang="en-US" dirty="0" smtClean="0"/>
              <a:t>The first and last name of the person or the company name are returned by the search results. This field displays the primary named insured on the policy. The symbol (</a:t>
            </a:r>
            <a:r>
              <a:rPr lang="en-US" dirty="0" err="1" smtClean="0"/>
              <a:t>i</a:t>
            </a:r>
            <a:r>
              <a:rPr lang="en-US" dirty="0" smtClean="0"/>
              <a:t>) appears after the name if there are additional named </a:t>
            </a:r>
            <a:r>
              <a:rPr lang="en-US" dirty="0" err="1" smtClean="0"/>
              <a:t>insureds</a:t>
            </a:r>
            <a:r>
              <a:rPr lang="en-US" dirty="0" smtClean="0"/>
              <a:t> on the policy. Hover over the symbol to view the names of the additional named </a:t>
            </a:r>
            <a:r>
              <a:rPr lang="en-US" dirty="0" err="1" smtClean="0"/>
              <a:t>insureds</a:t>
            </a:r>
            <a:r>
              <a:rPr lang="en-US" dirty="0" smtClean="0"/>
              <a:t>.</a:t>
            </a:r>
          </a:p>
          <a:p>
            <a:pPr fontAlgn="base"/>
            <a:endParaRPr lang="en-US" sz="1000" b="0" i="0" kern="1200" dirty="0" smtClean="0">
              <a:solidFill>
                <a:schemeClr val="tx1"/>
              </a:solidFill>
              <a:effectLst/>
              <a:latin typeface="Arial" charset="0"/>
              <a:ea typeface="+mn-ea"/>
              <a:cs typeface="+mn-cs"/>
            </a:endParaRPr>
          </a:p>
          <a:p>
            <a:pPr fontAlgn="base"/>
            <a:r>
              <a:rPr lang="en-US" sz="1000" b="0" i="0" kern="1200" dirty="0" smtClean="0">
                <a:solidFill>
                  <a:schemeClr val="tx1"/>
                </a:solidFill>
                <a:effectLst/>
                <a:latin typeface="Arial" charset="0"/>
                <a:ea typeface="+mn-ea"/>
                <a:cs typeface="+mn-cs"/>
              </a:rPr>
              <a:t>For more information on enabling and configuring free-text search, see “Free-text Search Configuration” in the </a:t>
            </a:r>
            <a:r>
              <a:rPr lang="en-US" sz="1000" b="0" i="1" kern="1200" dirty="0" smtClean="0">
                <a:solidFill>
                  <a:schemeClr val="tx1"/>
                </a:solidFill>
                <a:effectLst/>
                <a:latin typeface="Arial" charset="0"/>
                <a:ea typeface="+mn-ea"/>
                <a:cs typeface="+mn-cs"/>
              </a:rPr>
              <a:t>PolicyCenter Configuration Guide</a:t>
            </a:r>
            <a:r>
              <a:rPr lang="en-US" sz="1000" b="0" i="0" kern="1200" dirty="0" smtClean="0">
                <a:solidFill>
                  <a:schemeClr val="tx1"/>
                </a:solidFill>
                <a:effectLst/>
                <a:latin typeface="Arial" charset="0"/>
                <a:ea typeface="+mn-ea"/>
                <a:cs typeface="+mn-cs"/>
              </a:rPr>
              <a:t>. </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PolicyCenter Overview - </a:t>
            </a:r>
            <a:fld id="{B87EB1BB-ACB0-4308-851A-35F19A066D39}" type="slidenum">
              <a:rPr lang="en-US" altLang="en-US" sz="1200" b="0">
                <a:solidFill>
                  <a:schemeClr val="tx1"/>
                </a:solidFill>
              </a:rPr>
              <a:pPr algn="l" eaLnBrk="1" hangingPunct="1">
                <a:spcBef>
                  <a:spcPct val="0"/>
                </a:spcBef>
                <a:spcAft>
                  <a:spcPct val="0"/>
                </a:spcAft>
                <a:buClrTx/>
              </a:pPr>
              <a:t>3</a:t>
            </a:fld>
            <a:endParaRPr lang="en-US" altLang="en-US" sz="1200" b="0" dirty="0">
              <a:solidFill>
                <a:schemeClr val="tx1"/>
              </a:solidFill>
            </a:endParaRPr>
          </a:p>
        </p:txBody>
      </p:sp>
      <p:sp>
        <p:nvSpPr>
          <p:cNvPr id="36867"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36868" name="Rectangle 2"/>
          <p:cNvSpPr>
            <a:spLocks noGrp="1" noRot="1" noChangeAspect="1" noChangeArrowheads="1" noTextEdit="1"/>
          </p:cNvSpPr>
          <p:nvPr>
            <p:ph type="sldImg"/>
          </p:nvPr>
        </p:nvSpPr>
        <p:spPr>
          <a:xfrm>
            <a:off x="715963" y="630238"/>
            <a:ext cx="5432425" cy="4073525"/>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EBE9860A-DBB8-4D81-81D2-CCFCBEE5C09D}" type="slidenum">
              <a:rPr lang="en-US" altLang="en-US" sz="1200" b="0" smtClean="0">
                <a:solidFill>
                  <a:prstClr val="black"/>
                </a:solidFill>
              </a:rPr>
              <a:pPr eaLnBrk="1" hangingPunct="1">
                <a:buClr>
                  <a:prstClr val="black"/>
                </a:buClr>
              </a:pPr>
              <a:t>30</a:t>
            </a:fld>
            <a:endParaRPr lang="en-US" altLang="en-US" sz="1200" b="0" dirty="0" smtClean="0">
              <a:solidFill>
                <a:prstClr val="black"/>
              </a:solidFill>
            </a:endParaRPr>
          </a:p>
        </p:txBody>
      </p:sp>
      <p:sp>
        <p:nvSpPr>
          <p:cNvPr id="737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73732" name="Rectangle 2"/>
          <p:cNvSpPr>
            <a:spLocks noGrp="1" noRot="1" noChangeAspect="1" noChangeArrowheads="1" noTextEdit="1"/>
          </p:cNvSpPr>
          <p:nvPr>
            <p:ph type="sldImg"/>
          </p:nvPr>
        </p:nvSpPr>
        <p:spPr>
          <a:xfrm>
            <a:off x="715963" y="630238"/>
            <a:ext cx="5432425" cy="4073525"/>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 side bar is the vertical bar running down the left side of the user interface. The side bar contains menu links and the Actions menu, which has embedded menu actions that navigate the user to different parts of the application and let the user create new objects and initiate new jobs. In this slide, the menu actions and links correspond specifically to the Desktop tab, highlighted</a:t>
            </a:r>
            <a:r>
              <a:rPr lang="en-US" baseline="0" dirty="0" smtClean="0"/>
              <a:t> </a:t>
            </a:r>
            <a:r>
              <a:rPr lang="en-US" baseline="0" smtClean="0"/>
              <a:t>in blue</a:t>
            </a:r>
            <a:r>
              <a:rPr lang="en-US" smtClean="0"/>
              <a:t>.</a:t>
            </a:r>
          </a:p>
          <a:p>
            <a:pPr eaLnBrk="1" hangingPunct="1"/>
            <a:endParaRPr lang="en-US" dirty="0" smtClean="0"/>
          </a:p>
          <a:p>
            <a:pPr eaLnBrk="1" hangingPunct="1"/>
            <a:r>
              <a:rPr lang="en-US" dirty="0" smtClean="0"/>
              <a:t>The behavior described above is true for base application menu links and menu actions. However, any clickable item can be configured to behave in any manner.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dirty="0" smtClean="0">
                <a:solidFill>
                  <a:prstClr val="black"/>
                </a:solidFill>
              </a:rPr>
              <a:t>	</a:t>
            </a:r>
            <a:r>
              <a:rPr lang="en-US" altLang="en-US" sz="1200" dirty="0">
                <a:solidFill>
                  <a:schemeClr val="tx1"/>
                </a:solidFill>
              </a:rPr>
              <a:t> PolicyCenter Overview</a:t>
            </a:r>
            <a:r>
              <a:rPr lang="en-US" altLang="en-US" sz="1200" dirty="0" smtClean="0">
                <a:solidFill>
                  <a:prstClr val="black"/>
                </a:solidFill>
              </a:rPr>
              <a:t> - </a:t>
            </a:r>
            <a:fld id="{C87AAE7A-16CA-42E3-80E3-815A76B47CA4}" type="slidenum">
              <a:rPr lang="en-US" altLang="en-US" sz="1200" smtClean="0">
                <a:solidFill>
                  <a:prstClr val="black"/>
                </a:solidFill>
              </a:rPr>
              <a:pPr eaLnBrk="1" hangingPunct="1">
                <a:buClr>
                  <a:prstClr val="black"/>
                </a:buClr>
              </a:pPr>
              <a:t>31</a:t>
            </a:fld>
            <a:endParaRPr lang="en-US" altLang="en-US" sz="1200" dirty="0" smtClean="0">
              <a:solidFill>
                <a:prstClr val="black"/>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QuickJump</a:t>
            </a:r>
            <a:r>
              <a:rPr lang="en-US" dirty="0" smtClean="0"/>
              <a:t> field is located in the upper-right corner of the user interface, though it can be accessed using a keyboard shortcut as well. The </a:t>
            </a:r>
            <a:r>
              <a:rPr lang="en-US" dirty="0" err="1" smtClean="0"/>
              <a:t>QuickJump</a:t>
            </a:r>
            <a:r>
              <a:rPr lang="en-US" dirty="0" smtClean="0"/>
              <a:t> field is designed to let users navigate to virtually any place in PolicyCenter without having to use their mouse.</a:t>
            </a:r>
          </a:p>
          <a:p>
            <a:pPr eaLnBrk="1" hangingPunct="1"/>
            <a:r>
              <a:rPr lang="en-US" dirty="0" smtClean="0"/>
              <a:t>For example, to navigate to policy </a:t>
            </a:r>
            <a:r>
              <a:rPr lang="en-US" dirty="0" smtClean="0">
                <a:solidFill>
                  <a:srgbClr val="C00000"/>
                </a:solidFill>
              </a:rPr>
              <a:t>0741796636</a:t>
            </a:r>
            <a:r>
              <a:rPr lang="en-US" dirty="0" smtClean="0"/>
              <a:t>, a user could enter ALT+/ (to activate the </a:t>
            </a:r>
            <a:r>
              <a:rPr lang="en-US" dirty="0" err="1" smtClean="0"/>
              <a:t>QuickJump</a:t>
            </a:r>
            <a:r>
              <a:rPr lang="en-US" dirty="0" smtClean="0"/>
              <a:t> field) and then "Policy </a:t>
            </a:r>
            <a:r>
              <a:rPr lang="en-US" dirty="0" smtClean="0">
                <a:solidFill>
                  <a:srgbClr val="C00000"/>
                </a:solidFill>
              </a:rPr>
              <a:t>0741796636</a:t>
            </a:r>
            <a:r>
              <a:rPr lang="en-US" dirty="0" smtClean="0"/>
              <a:t>" and then Enter. This navigates the user to that policy.</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sidebar, the left navigation menu features second level navigation menu links.</a:t>
            </a:r>
            <a:endParaRPr lang="en-US" dirty="0"/>
          </a:p>
        </p:txBody>
      </p:sp>
      <p:sp>
        <p:nvSpPr>
          <p:cNvPr id="4" name="Slide Number Placeholder 3"/>
          <p:cNvSpPr>
            <a:spLocks noGrp="1"/>
          </p:cNvSpPr>
          <p:nvPr>
            <p:ph type="sldNum" sz="quarter" idx="10"/>
          </p:nvPr>
        </p:nvSpPr>
        <p:spPr/>
        <p:txBody>
          <a:bodyPr/>
          <a:lstStyle/>
          <a:p>
            <a:pPr>
              <a:buClr>
                <a:prstClr val="black"/>
              </a:buClr>
            </a:pPr>
            <a:fld id="{BC59C1E8-2E88-4BF4-A80C-B8AE78323CDF}" type="slidenum">
              <a:rPr lang="en-US" smtClean="0">
                <a:solidFill>
                  <a:prstClr val="white"/>
                </a:solidFill>
              </a:rPr>
              <a:pPr>
                <a:buClr>
                  <a:prstClr val="black"/>
                </a:buClr>
              </a:pPr>
              <a:t>32</a:t>
            </a:fld>
            <a:endParaRPr lang="en-US">
              <a:solidFill>
                <a:prstClr val="white"/>
              </a:solidFill>
            </a:endParaRPr>
          </a:p>
        </p:txBody>
      </p:sp>
      <p:sp>
        <p:nvSpPr>
          <p:cNvPr id="5" name="Copyright"/>
          <p:cNvSpPr txBox="1">
            <a:spLocks noChangeArrowheads="1"/>
          </p:cNvSpPr>
          <p:nvPr/>
        </p:nvSpPr>
        <p:spPr bwMode="auto">
          <a:xfrm>
            <a:off x="413925" y="8913900"/>
            <a:ext cx="5951538" cy="2619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1400" b="0" kern="1200">
                <a:solidFill>
                  <a:schemeClr val="bg1"/>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9pPr>
          </a:lstStyle>
          <a:p>
            <a:pPr eaLnBrk="1" hangingPunct="1">
              <a:buClr>
                <a:prstClr val="black"/>
              </a:buClr>
            </a:pPr>
            <a:r>
              <a:rPr lang="en-US" altLang="en-US" sz="1200" dirty="0" smtClean="0">
                <a:solidFill>
                  <a:prstClr val="black"/>
                </a:solidFill>
              </a:rPr>
              <a:t>	</a:t>
            </a:r>
            <a:r>
              <a:rPr lang="en-US" altLang="en-US" sz="1200" dirty="0" smtClean="0">
                <a:solidFill>
                  <a:schemeClr val="tx1"/>
                </a:solidFill>
              </a:rPr>
              <a:t> PolicyCenter Overview</a:t>
            </a:r>
            <a:r>
              <a:rPr lang="en-US" altLang="en-US" sz="1200" dirty="0" smtClean="0">
                <a:solidFill>
                  <a:prstClr val="black"/>
                </a:solidFill>
              </a:rPr>
              <a:t> - 32</a:t>
            </a:r>
          </a:p>
        </p:txBody>
      </p:sp>
    </p:spTree>
    <p:extLst>
      <p:ext uri="{BB962C8B-B14F-4D97-AF65-F5344CB8AC3E}">
        <p14:creationId xmlns:p14="http://schemas.microsoft.com/office/powerpoint/2010/main" val="41009615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Web UI framework renders drop-down lists as combo boxes. This implementation supports filtering the list as you type and sizing based on the type. When editing the specific field, the combo box grows to the longest size. </a:t>
            </a:r>
          </a:p>
        </p:txBody>
      </p:sp>
      <p:sp>
        <p:nvSpPr>
          <p:cNvPr id="4" name="Slide Number Placeholder 3"/>
          <p:cNvSpPr>
            <a:spLocks noGrp="1"/>
          </p:cNvSpPr>
          <p:nvPr>
            <p:ph type="sldNum" sz="quarter" idx="10"/>
          </p:nvPr>
        </p:nvSpPr>
        <p:spPr/>
        <p:txBody>
          <a:bodyPr/>
          <a:lstStyle/>
          <a:p>
            <a:pPr>
              <a:buClr>
                <a:prstClr val="black"/>
              </a:buClr>
            </a:pPr>
            <a:fld id="{BC59C1E8-2E88-4BF4-A80C-B8AE78323CDF}" type="slidenum">
              <a:rPr lang="en-US" smtClean="0">
                <a:solidFill>
                  <a:prstClr val="white"/>
                </a:solidFill>
              </a:rPr>
              <a:pPr>
                <a:buClr>
                  <a:prstClr val="black"/>
                </a:buClr>
              </a:pPr>
              <a:t>33</a:t>
            </a:fld>
            <a:endParaRPr lang="en-US">
              <a:solidFill>
                <a:prstClr val="white"/>
              </a:solidFill>
            </a:endParaRPr>
          </a:p>
        </p:txBody>
      </p:sp>
      <p:sp>
        <p:nvSpPr>
          <p:cNvPr id="5" name="Copyright"/>
          <p:cNvSpPr txBox="1">
            <a:spLocks noChangeArrowheads="1"/>
          </p:cNvSpPr>
          <p:nvPr/>
        </p:nvSpPr>
        <p:spPr bwMode="auto">
          <a:xfrm>
            <a:off x="433170" y="8927306"/>
            <a:ext cx="5951538" cy="2619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1400" b="0" kern="1200">
                <a:solidFill>
                  <a:schemeClr val="bg1"/>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9pPr>
          </a:lstStyle>
          <a:p>
            <a:pPr eaLnBrk="1" hangingPunct="1">
              <a:buClr>
                <a:prstClr val="black"/>
              </a:buClr>
            </a:pPr>
            <a:r>
              <a:rPr lang="en-US" altLang="en-US" sz="1200" smtClean="0">
                <a:solidFill>
                  <a:prstClr val="black"/>
                </a:solidFill>
              </a:rPr>
              <a:t>	</a:t>
            </a:r>
            <a:r>
              <a:rPr lang="en-US" altLang="en-US" sz="1200" smtClean="0">
                <a:solidFill>
                  <a:schemeClr val="tx1"/>
                </a:solidFill>
              </a:rPr>
              <a:t> PolicyCenter Overview</a:t>
            </a:r>
            <a:r>
              <a:rPr lang="en-US" altLang="en-US" sz="1200" smtClean="0">
                <a:solidFill>
                  <a:prstClr val="black"/>
                </a:solidFill>
              </a:rPr>
              <a:t> - </a:t>
            </a:r>
            <a:fld id="{C87AAE7A-16CA-42E3-80E3-815A76B47CA4}" type="slidenum">
              <a:rPr lang="en-US" altLang="en-US" sz="1200" smtClean="0">
                <a:solidFill>
                  <a:prstClr val="black"/>
                </a:solidFill>
              </a:rPr>
              <a:pPr eaLnBrk="1" hangingPunct="1">
                <a:buClr>
                  <a:prstClr val="black"/>
                </a:buClr>
              </a:pPr>
              <a:t>33</a:t>
            </a:fld>
            <a:endParaRPr lang="en-US" altLang="en-US" sz="1200" dirty="0" smtClean="0">
              <a:solidFill>
                <a:prstClr val="black"/>
              </a:solidFill>
            </a:endParaRPr>
          </a:p>
        </p:txBody>
      </p:sp>
    </p:spTree>
    <p:extLst>
      <p:ext uri="{BB962C8B-B14F-4D97-AF65-F5344CB8AC3E}">
        <p14:creationId xmlns:p14="http://schemas.microsoft.com/office/powerpoint/2010/main" val="41964773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working with lists, the user can control several user-configurable interactive columns. The end user can re-arrange, show and hide, resize, sort and group data by a column data value.  Configurators no longer need to limit the data views contained in a </a:t>
            </a:r>
            <a:r>
              <a:rPr lang="en-US" baseline="0" dirty="0" err="1" smtClean="0"/>
              <a:t>ListView</a:t>
            </a:r>
            <a:r>
              <a:rPr lang="en-US" baseline="0" dirty="0" smtClean="0"/>
              <a:t> for end users. </a:t>
            </a:r>
          </a:p>
          <a:p>
            <a:r>
              <a:rPr lang="en-US" dirty="0" smtClean="0"/>
              <a:t>User </a:t>
            </a:r>
            <a:r>
              <a:rPr lang="en-US" dirty="0"/>
              <a:t>configurations are saved in the browser local data store.</a:t>
            </a:r>
          </a:p>
        </p:txBody>
      </p:sp>
      <p:sp>
        <p:nvSpPr>
          <p:cNvPr id="4" name="Slide Number Placeholder 3"/>
          <p:cNvSpPr>
            <a:spLocks noGrp="1"/>
          </p:cNvSpPr>
          <p:nvPr>
            <p:ph type="sldNum" sz="quarter" idx="10"/>
          </p:nvPr>
        </p:nvSpPr>
        <p:spPr/>
        <p:txBody>
          <a:bodyPr/>
          <a:lstStyle/>
          <a:p>
            <a:pPr>
              <a:buClr>
                <a:prstClr val="black"/>
              </a:buClr>
            </a:pPr>
            <a:fld id="{BC59C1E8-2E88-4BF4-A80C-B8AE78323CDF}" type="slidenum">
              <a:rPr lang="en-US" smtClean="0">
                <a:solidFill>
                  <a:prstClr val="white"/>
                </a:solidFill>
              </a:rPr>
              <a:pPr>
                <a:buClr>
                  <a:prstClr val="black"/>
                </a:buClr>
              </a:pPr>
              <a:t>34</a:t>
            </a:fld>
            <a:endParaRPr lang="en-US">
              <a:solidFill>
                <a:prstClr val="white"/>
              </a:solidFill>
            </a:endParaRPr>
          </a:p>
        </p:txBody>
      </p:sp>
      <p:sp>
        <p:nvSpPr>
          <p:cNvPr id="5" name="Copyright"/>
          <p:cNvSpPr txBox="1">
            <a:spLocks noChangeArrowheads="1"/>
          </p:cNvSpPr>
          <p:nvPr/>
        </p:nvSpPr>
        <p:spPr bwMode="auto">
          <a:xfrm>
            <a:off x="423550" y="8913900"/>
            <a:ext cx="5951538" cy="2619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1400" b="0" kern="1200">
                <a:solidFill>
                  <a:schemeClr val="bg1"/>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9pPr>
          </a:lstStyle>
          <a:p>
            <a:pPr eaLnBrk="1" hangingPunct="1">
              <a:buClr>
                <a:prstClr val="black"/>
              </a:buClr>
            </a:pPr>
            <a:r>
              <a:rPr lang="en-US" altLang="en-US" sz="1200" smtClean="0">
                <a:solidFill>
                  <a:prstClr val="black"/>
                </a:solidFill>
              </a:rPr>
              <a:t>	</a:t>
            </a:r>
            <a:r>
              <a:rPr lang="en-US" altLang="en-US" sz="1200" smtClean="0">
                <a:solidFill>
                  <a:schemeClr val="tx1"/>
                </a:solidFill>
              </a:rPr>
              <a:t> PolicyCenter Overview</a:t>
            </a:r>
            <a:r>
              <a:rPr lang="en-US" altLang="en-US" sz="1200" smtClean="0">
                <a:solidFill>
                  <a:prstClr val="black"/>
                </a:solidFill>
              </a:rPr>
              <a:t> - </a:t>
            </a:r>
            <a:fld id="{C87AAE7A-16CA-42E3-80E3-815A76B47CA4}" type="slidenum">
              <a:rPr lang="en-US" altLang="en-US" sz="1200" smtClean="0">
                <a:solidFill>
                  <a:prstClr val="black"/>
                </a:solidFill>
              </a:rPr>
              <a:pPr eaLnBrk="1" hangingPunct="1">
                <a:buClr>
                  <a:prstClr val="black"/>
                </a:buClr>
              </a:pPr>
              <a:t>34</a:t>
            </a:fld>
            <a:endParaRPr lang="en-US" altLang="en-US" sz="1200" dirty="0" smtClean="0">
              <a:solidFill>
                <a:prstClr val="black"/>
              </a:solidFill>
            </a:endParaRPr>
          </a:p>
        </p:txBody>
      </p:sp>
    </p:spTree>
    <p:extLst>
      <p:ext uri="{BB962C8B-B14F-4D97-AF65-F5344CB8AC3E}">
        <p14:creationId xmlns:p14="http://schemas.microsoft.com/office/powerpoint/2010/main" val="37829867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buClr>
                <a:prstClr val="black"/>
              </a:buClr>
            </a:pPr>
            <a:fld id="{BC59C1E8-2E88-4BF4-A80C-B8AE78323CDF}" type="slidenum">
              <a:rPr lang="en-US" smtClean="0">
                <a:solidFill>
                  <a:prstClr val="white"/>
                </a:solidFill>
              </a:rPr>
              <a:pPr>
                <a:buClr>
                  <a:prstClr val="black"/>
                </a:buClr>
              </a:pPr>
              <a:t>35</a:t>
            </a:fld>
            <a:endParaRPr lang="en-US">
              <a:solidFill>
                <a:prstClr val="white"/>
              </a:solidFill>
            </a:endParaRPr>
          </a:p>
        </p:txBody>
      </p:sp>
      <p:sp>
        <p:nvSpPr>
          <p:cNvPr id="5" name="Copyright"/>
          <p:cNvSpPr txBox="1">
            <a:spLocks noChangeArrowheads="1"/>
          </p:cNvSpPr>
          <p:nvPr/>
        </p:nvSpPr>
        <p:spPr bwMode="auto">
          <a:xfrm>
            <a:off x="433175" y="8927306"/>
            <a:ext cx="5951538" cy="2619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1400" b="0" kern="1200">
                <a:solidFill>
                  <a:schemeClr val="bg1"/>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9pPr>
          </a:lstStyle>
          <a:p>
            <a:pPr eaLnBrk="1" hangingPunct="1">
              <a:buClr>
                <a:prstClr val="black"/>
              </a:buClr>
            </a:pPr>
            <a:r>
              <a:rPr lang="en-US" altLang="en-US" sz="1200" smtClean="0">
                <a:solidFill>
                  <a:prstClr val="black"/>
                </a:solidFill>
              </a:rPr>
              <a:t>	</a:t>
            </a:r>
            <a:r>
              <a:rPr lang="en-US" altLang="en-US" sz="1200" smtClean="0">
                <a:solidFill>
                  <a:schemeClr val="tx1"/>
                </a:solidFill>
              </a:rPr>
              <a:t> PolicyCenter Overview</a:t>
            </a:r>
            <a:r>
              <a:rPr lang="en-US" altLang="en-US" sz="1200" smtClean="0">
                <a:solidFill>
                  <a:prstClr val="black"/>
                </a:solidFill>
              </a:rPr>
              <a:t> - </a:t>
            </a:r>
            <a:fld id="{C87AAE7A-16CA-42E3-80E3-815A76B47CA4}" type="slidenum">
              <a:rPr lang="en-US" altLang="en-US" sz="1200" smtClean="0">
                <a:solidFill>
                  <a:prstClr val="black"/>
                </a:solidFill>
              </a:rPr>
              <a:pPr eaLnBrk="1" hangingPunct="1">
                <a:buClr>
                  <a:prstClr val="black"/>
                </a:buClr>
              </a:pPr>
              <a:t>35</a:t>
            </a:fld>
            <a:endParaRPr lang="en-US" altLang="en-US" sz="1200" dirty="0" smtClean="0">
              <a:solidFill>
                <a:prstClr val="black"/>
              </a:solidFill>
            </a:endParaRPr>
          </a:p>
        </p:txBody>
      </p:sp>
    </p:spTree>
    <p:extLst>
      <p:ext uri="{BB962C8B-B14F-4D97-AF65-F5344CB8AC3E}">
        <p14:creationId xmlns:p14="http://schemas.microsoft.com/office/powerpoint/2010/main" val="435086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buClr>
                <a:prstClr val="black"/>
              </a:buClr>
            </a:pPr>
            <a:fld id="{BC59C1E8-2E88-4BF4-A80C-B8AE78323CDF}" type="slidenum">
              <a:rPr lang="en-US" smtClean="0">
                <a:solidFill>
                  <a:prstClr val="white"/>
                </a:solidFill>
              </a:rPr>
              <a:pPr>
                <a:buClr>
                  <a:prstClr val="black"/>
                </a:buClr>
              </a:pPr>
              <a:t>36</a:t>
            </a:fld>
            <a:endParaRPr lang="en-US">
              <a:solidFill>
                <a:prstClr val="white"/>
              </a:solidFill>
            </a:endParaRPr>
          </a:p>
        </p:txBody>
      </p:sp>
      <p:sp>
        <p:nvSpPr>
          <p:cNvPr id="5" name="Copyright"/>
          <p:cNvSpPr txBox="1">
            <a:spLocks noChangeArrowheads="1"/>
          </p:cNvSpPr>
          <p:nvPr/>
        </p:nvSpPr>
        <p:spPr bwMode="auto">
          <a:xfrm>
            <a:off x="539048" y="8937834"/>
            <a:ext cx="5951538" cy="2619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1400" b="0" kern="1200">
                <a:solidFill>
                  <a:schemeClr val="bg1"/>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9pPr>
          </a:lstStyle>
          <a:p>
            <a:pPr eaLnBrk="1" hangingPunct="1">
              <a:buClr>
                <a:prstClr val="black"/>
              </a:buClr>
            </a:pPr>
            <a:r>
              <a:rPr lang="en-US" altLang="en-US" sz="1200" smtClean="0">
                <a:solidFill>
                  <a:prstClr val="black"/>
                </a:solidFill>
              </a:rPr>
              <a:t>	</a:t>
            </a:r>
            <a:r>
              <a:rPr lang="en-US" altLang="en-US" sz="1200" smtClean="0">
                <a:solidFill>
                  <a:schemeClr val="tx1"/>
                </a:solidFill>
              </a:rPr>
              <a:t> PolicyCenter Overview</a:t>
            </a:r>
            <a:r>
              <a:rPr lang="en-US" altLang="en-US" sz="1200" smtClean="0">
                <a:solidFill>
                  <a:prstClr val="black"/>
                </a:solidFill>
              </a:rPr>
              <a:t> - </a:t>
            </a:r>
            <a:fld id="{C87AAE7A-16CA-42E3-80E3-815A76B47CA4}" type="slidenum">
              <a:rPr lang="en-US" altLang="en-US" sz="1200" smtClean="0">
                <a:solidFill>
                  <a:prstClr val="black"/>
                </a:solidFill>
              </a:rPr>
              <a:pPr eaLnBrk="1" hangingPunct="1">
                <a:buClr>
                  <a:prstClr val="black"/>
                </a:buClr>
              </a:pPr>
              <a:t>36</a:t>
            </a:fld>
            <a:endParaRPr lang="en-US" altLang="en-US" sz="1200" dirty="0" smtClean="0">
              <a:solidFill>
                <a:prstClr val="black"/>
              </a:solidFill>
            </a:endParaRPr>
          </a:p>
        </p:txBody>
      </p:sp>
    </p:spTree>
    <p:extLst>
      <p:ext uri="{BB962C8B-B14F-4D97-AF65-F5344CB8AC3E}">
        <p14:creationId xmlns:p14="http://schemas.microsoft.com/office/powerpoint/2010/main" val="3636025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603D5B03-1DC6-4946-A6F8-FC044D7BB585}" type="slidenum">
              <a:rPr lang="en-US" altLang="en-US" sz="1200" b="0" smtClean="0">
                <a:solidFill>
                  <a:prstClr val="black"/>
                </a:solidFill>
              </a:rPr>
              <a:pPr eaLnBrk="1" hangingPunct="1">
                <a:buClr>
                  <a:prstClr val="black"/>
                </a:buClr>
              </a:pPr>
              <a:t>37</a:t>
            </a:fld>
            <a:endParaRPr lang="en-US" altLang="en-US" sz="1200" b="0" dirty="0" smtClean="0">
              <a:solidFill>
                <a:prstClr val="black"/>
              </a:solidFill>
            </a:endParaRPr>
          </a:p>
        </p:txBody>
      </p:sp>
      <p:sp>
        <p:nvSpPr>
          <p:cNvPr id="983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capability to localize the interface is identical for all Guidewire applications.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1FB4CB2F-1C36-4470-9BA6-9D7511ACE4B6}" type="slidenum">
              <a:rPr lang="en-US" altLang="en-US" sz="1200" b="0" smtClean="0">
                <a:solidFill>
                  <a:prstClr val="black"/>
                </a:solidFill>
              </a:rPr>
              <a:pPr eaLnBrk="1" hangingPunct="1">
                <a:buClr>
                  <a:prstClr val="black"/>
                </a:buClr>
              </a:pPr>
              <a:t>38</a:t>
            </a:fld>
            <a:endParaRPr lang="en-US" altLang="en-US" sz="1200" b="0" dirty="0" smtClean="0">
              <a:solidFill>
                <a:prstClr val="black"/>
              </a:solidFill>
            </a:endParaRPr>
          </a:p>
        </p:txBody>
      </p:sp>
      <p:sp>
        <p:nvSpPr>
          <p:cNvPr id="993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99332" name="Rectangle 2"/>
          <p:cNvSpPr>
            <a:spLocks noGrp="1" noRot="1" noChangeAspect="1" noChangeArrowheads="1" noTextEdit="1"/>
          </p:cNvSpPr>
          <p:nvPr>
            <p:ph type="sldImg"/>
          </p:nvPr>
        </p:nvSpPr>
        <p:spPr>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PolicyCenter Overview - </a:t>
            </a:r>
            <a:fld id="{5F0FAE54-74A2-4DBC-8C77-57E7BE416C96}" type="slidenum">
              <a:rPr lang="en-US" altLang="en-US" sz="1200" b="0" smtClean="0">
                <a:solidFill>
                  <a:schemeClr val="tx1"/>
                </a:solidFill>
              </a:rPr>
              <a:pPr eaLnBrk="1" hangingPunct="1"/>
              <a:t>39</a:t>
            </a:fld>
            <a:endParaRPr lang="en-US" altLang="en-US" sz="1200" b="0" dirty="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dirty="0" smtClean="0"/>
              <a:t>Guidewire builds software</a:t>
            </a:r>
            <a:r>
              <a:rPr lang="en-US" baseline="0" dirty="0" smtClean="0"/>
              <a:t> products that help property and casualty (P&amp;C) insurers replace their legacy core systems and transform their business. Guidewire provides core systems and data management/business intelligence tools used by insurers as operational systems of record. Additional products provide support for anytime/anywhere access and guidance and monitoring.</a:t>
            </a:r>
          </a:p>
          <a:p>
            <a:endParaRPr lang="en-US" baseline="0" dirty="0" smtClean="0"/>
          </a:p>
          <a:p>
            <a:r>
              <a:rPr lang="en-US" baseline="0" dirty="0" smtClean="0"/>
              <a:t>Who uses Guidewire products?</a:t>
            </a:r>
          </a:p>
          <a:p>
            <a:endParaRPr lang="en-US" baseline="0" dirty="0" smtClean="0"/>
          </a:p>
          <a:p>
            <a:pPr marL="514350" lvl="1" indent="-171450">
              <a:buFont typeface="Arial" pitchFamily="34" charset="0"/>
              <a:buChar char="•"/>
            </a:pPr>
            <a:r>
              <a:rPr lang="en-US" baseline="0" dirty="0" smtClean="0"/>
              <a:t>Everything in the blue circle is targeted at internal users at insurance companies—claims adjusters, underwriters, risk managers, customer service representatives, billing clerks, and so on. </a:t>
            </a:r>
            <a:br>
              <a:rPr lang="en-US" baseline="0" dirty="0" smtClean="0"/>
            </a:br>
            <a:endParaRPr lang="en-US" baseline="0" dirty="0" smtClean="0"/>
          </a:p>
          <a:p>
            <a:pPr marL="514350" lvl="1" indent="-171450">
              <a:buFont typeface="Arial" pitchFamily="34" charset="0"/>
              <a:buChar char="•"/>
            </a:pPr>
            <a:r>
              <a:rPr lang="en-US" baseline="0" dirty="0" smtClean="0"/>
              <a:t>External Access includes two types of users: </a:t>
            </a:r>
          </a:p>
          <a:p>
            <a:pPr marL="742950" lvl="2" indent="-171450">
              <a:buFont typeface="Arial" pitchFamily="34" charset="0"/>
              <a:buChar char="•"/>
            </a:pPr>
            <a:r>
              <a:rPr lang="en-US" baseline="0" dirty="0" smtClean="0"/>
              <a:t>Third-party users such as policyholders and vendors, who can't log in to the core systems but need to access some of the data that lives in those systems. </a:t>
            </a:r>
          </a:p>
          <a:p>
            <a:pPr marL="742950" lvl="2" indent="-171450">
              <a:buFont typeface="Arial" pitchFamily="34" charset="0"/>
              <a:buChar char="•"/>
            </a:pPr>
            <a:r>
              <a:rPr lang="en-US" baseline="0" dirty="0" smtClean="0"/>
              <a:t>Authorized users of the core systems who have special requirements, such as an adjuster who is currently mobile after a catastrophe and has no internet access but needs to take pictures and take notes to upload later.</a:t>
            </a:r>
            <a:br>
              <a:rPr lang="en-US" baseline="0" dirty="0" smtClean="0"/>
            </a:br>
            <a:endParaRPr lang="en-US" baseline="0" dirty="0" smtClean="0"/>
          </a:p>
          <a:p>
            <a:pPr marL="514350" lvl="1" indent="-171450">
              <a:buFont typeface="Arial" pitchFamily="34" charset="0"/>
              <a:buChar char="•"/>
            </a:pPr>
            <a:r>
              <a:rPr lang="en-US" baseline="0" dirty="0" smtClean="0"/>
              <a:t>Monitoring and Guidance describes a variety of hosted services that enable carriers to use cloud-based applications in their day-to-day workflow. Hosted services include geographic visualization, catastrophe capture, and comparison of peer insurer benchmarks, among others. </a:t>
            </a:r>
          </a:p>
        </p:txBody>
      </p:sp>
      <p:sp>
        <p:nvSpPr>
          <p:cNvPr id="4" name="Header Placeholder 3"/>
          <p:cNvSpPr>
            <a:spLocks noGrp="1"/>
          </p:cNvSpPr>
          <p:nvPr>
            <p:ph type="hdr" sz="quarter" idx="10"/>
          </p:nvPr>
        </p:nvSpPr>
        <p:spPr/>
        <p:txBody>
          <a:bodyPr/>
          <a:lstStyle/>
          <a:p>
            <a:pPr>
              <a:buClr>
                <a:prstClr val="black"/>
              </a:buClr>
              <a:defRPr/>
            </a:pPr>
            <a:r>
              <a:rPr lang="en-US" altLang="en-US" smtClean="0">
                <a:solidFill>
                  <a:prstClr val="white"/>
                </a:solidFill>
              </a:rPr>
              <a:t>	</a:t>
            </a:r>
            <a:endParaRPr lang="en-US">
              <a:solidFill>
                <a:prstClr val="white"/>
              </a:solidFill>
            </a:endParaRPr>
          </a:p>
        </p:txBody>
      </p:sp>
      <p:sp>
        <p:nvSpPr>
          <p:cNvPr id="5" name="Slide Number Placeholder 4"/>
          <p:cNvSpPr>
            <a:spLocks noGrp="1"/>
          </p:cNvSpPr>
          <p:nvPr>
            <p:ph type="sldNum" sz="quarter" idx="11"/>
          </p:nvPr>
        </p:nvSpPr>
        <p:spPr/>
        <p:txBody>
          <a:bodyPr/>
          <a:lstStyle/>
          <a:p>
            <a:pPr>
              <a:buClr>
                <a:prstClr val="black"/>
              </a:buClr>
              <a:defRPr/>
            </a:pPr>
            <a:r>
              <a:rPr lang="en-US" altLang="en-US" dirty="0" smtClean="0">
                <a:solidFill>
                  <a:prstClr val="white"/>
                </a:solidFill>
              </a:rPr>
              <a:t>	BillingCenter Overview - </a:t>
            </a:r>
            <a:fld id="{9796CD3D-D736-4F93-B740-57C3DF9FA3FF}" type="slidenum">
              <a:rPr lang="en-US" altLang="en-US" smtClean="0">
                <a:solidFill>
                  <a:prstClr val="white"/>
                </a:solidFill>
              </a:rPr>
              <a:pPr>
                <a:buClr>
                  <a:prstClr val="black"/>
                </a:buClr>
                <a:defRPr/>
              </a:pPr>
              <a:t>4</a:t>
            </a:fld>
            <a:endParaRPr lang="en-US" altLang="en-US" dirty="0">
              <a:solidFill>
                <a:prstClr val="white"/>
              </a:solidFill>
            </a:endParaRPr>
          </a:p>
        </p:txBody>
      </p:sp>
      <p:sp>
        <p:nvSpPr>
          <p:cNvPr id="6" name="Copyright"/>
          <p:cNvSpPr txBox="1">
            <a:spLocks noChangeArrowheads="1"/>
          </p:cNvSpPr>
          <p:nvPr/>
        </p:nvSpPr>
        <p:spPr bwMode="auto">
          <a:xfrm>
            <a:off x="471675" y="8913900"/>
            <a:ext cx="5951538" cy="2619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2000" b="1" kern="1200">
                <a:solidFill>
                  <a:srgbClr val="FF0000"/>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9pPr>
          </a:lstStyle>
          <a:p>
            <a:pPr eaLnBrk="1" hangingPunct="1"/>
            <a:r>
              <a:rPr lang="en-US" altLang="en-US" sz="1200" b="0" smtClean="0">
                <a:solidFill>
                  <a:schemeClr val="tx1"/>
                </a:solidFill>
              </a:rPr>
              <a:t>	PolicyCenter Overview - </a:t>
            </a:r>
            <a:fld id="{9DE49817-36A5-4BB3-AA2D-7D98501A418F}" type="slidenum">
              <a:rPr lang="en-US" altLang="en-US" sz="1200" b="0" smtClean="0">
                <a:solidFill>
                  <a:schemeClr val="tx1"/>
                </a:solidFill>
              </a:rPr>
              <a:pPr eaLnBrk="1" hangingPunct="1"/>
              <a:t>4</a:t>
            </a:fld>
            <a:endParaRPr lang="en-US" altLang="en-US" sz="1200" b="0" dirty="0" smtClean="0">
              <a:solidFill>
                <a:schemeClr val="tx1"/>
              </a:solidFill>
            </a:endParaRPr>
          </a:p>
        </p:txBody>
      </p:sp>
    </p:spTree>
    <p:extLst>
      <p:ext uri="{BB962C8B-B14F-4D97-AF65-F5344CB8AC3E}">
        <p14:creationId xmlns:p14="http://schemas.microsoft.com/office/powerpoint/2010/main" val="3199024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 Guidewire implementation team consists of several people acting in several roles.</a:t>
            </a:r>
          </a:p>
          <a:p>
            <a:endParaRPr lang="en-US" smtClean="0"/>
          </a:p>
          <a:p>
            <a:r>
              <a:rPr lang="en-US" smtClean="0"/>
              <a:t>The following roles are relevant to every implementation:</a:t>
            </a:r>
          </a:p>
          <a:p>
            <a:pPr marL="514350" lvl="1" indent="-171450"/>
            <a:r>
              <a:rPr lang="en-US" b="1" smtClean="0"/>
              <a:t>Business architects </a:t>
            </a:r>
            <a:r>
              <a:rPr lang="en-US" smtClean="0"/>
              <a:t>are responsible for writing business requirements documents. They learn the functionality of the base application and then identify how the base application must be configured to meet the needs of a particular carrier.</a:t>
            </a:r>
          </a:p>
          <a:p>
            <a:pPr marL="514350" lvl="1" indent="-171450"/>
            <a:r>
              <a:rPr lang="en-US" b="1" smtClean="0"/>
              <a:t>Configuration developers</a:t>
            </a:r>
            <a:r>
              <a:rPr lang="en-US" smtClean="0"/>
              <a:t> configure the behavior of the application. This includes extending the application data model, modifying the application user interface, and writing business logic to enforce requirements.</a:t>
            </a:r>
          </a:p>
          <a:p>
            <a:pPr marL="514350" lvl="1" indent="-171450"/>
            <a:r>
              <a:rPr lang="en-US" b="1" smtClean="0"/>
              <a:t>Integration developers</a:t>
            </a:r>
            <a:r>
              <a:rPr lang="en-US" smtClean="0"/>
              <a:t> create integration points so that the Guidewire application can share data with external systems.</a:t>
            </a:r>
          </a:p>
          <a:p>
            <a:endParaRPr lang="en-US" smtClean="0"/>
          </a:p>
          <a:p>
            <a:r>
              <a:rPr lang="en-US" smtClean="0"/>
              <a:t>The following roles are relevant to an implementation only if the associated feature or functionality is to be implemented:</a:t>
            </a:r>
          </a:p>
          <a:p>
            <a:pPr marL="514350" lvl="1" indent="-171450"/>
            <a:r>
              <a:rPr lang="en-US" b="1" smtClean="0"/>
              <a:t>Reporting developers</a:t>
            </a:r>
            <a:r>
              <a:rPr lang="en-US" smtClean="0"/>
              <a:t> configure reporting functionality for the Guidewire application, such as creating data warehouses and creating reports to meet the business needs. This role is relevant only for carriers who are planning to implement the Guidewire reporting solution.</a:t>
            </a:r>
          </a:p>
          <a:p>
            <a:pPr marL="514350" lvl="1" indent="-171450"/>
            <a:r>
              <a:rPr lang="en-US" b="1" smtClean="0"/>
              <a:t>Data migration developers</a:t>
            </a:r>
            <a:r>
              <a:rPr lang="en-US" smtClean="0"/>
              <a:t> migrate data from legacy systems to the Guidewire application. This could include either administration data (such as users and groups) and/or business data (such as policies that are still in force, unpaid invoices, and/or open claims.) This role is relevant only for carriers who are planning to do a data migration.</a:t>
            </a:r>
          </a:p>
          <a:p>
            <a:endParaRPr lang="en-US" smtClean="0"/>
          </a:p>
        </p:txBody>
      </p:sp>
      <p:sp>
        <p:nvSpPr>
          <p:cNvPr id="7270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a:solidFill>
                  <a:prstClr val="black"/>
                </a:solidFill>
              </a:rPr>
              <a:t>	</a:t>
            </a:r>
            <a:endParaRPr lang="en-US" sz="1200">
              <a:solidFill>
                <a:prstClr val="black"/>
              </a:solidFill>
            </a:endParaRPr>
          </a:p>
        </p:txBody>
      </p:sp>
      <p:sp>
        <p:nvSpPr>
          <p:cNvPr id="6" name="Copyright"/>
          <p:cNvSpPr txBox="1">
            <a:spLocks noChangeArrowheads="1"/>
          </p:cNvSpPr>
          <p:nvPr/>
        </p:nvSpPr>
        <p:spPr bwMode="auto">
          <a:xfrm>
            <a:off x="452425" y="8913900"/>
            <a:ext cx="5951538" cy="2619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1400" b="0" kern="1200">
                <a:solidFill>
                  <a:schemeClr val="bg1"/>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9pPr>
          </a:lstStyle>
          <a:p>
            <a:pPr eaLnBrk="1" hangingPunct="1">
              <a:buClr>
                <a:prstClr val="black"/>
              </a:buClr>
            </a:pPr>
            <a:r>
              <a:rPr lang="en-US" altLang="en-US" sz="1200" dirty="0" smtClean="0">
                <a:solidFill>
                  <a:prstClr val="black"/>
                </a:solidFill>
              </a:rPr>
              <a:t>	</a:t>
            </a:r>
            <a:r>
              <a:rPr lang="en-US" altLang="en-US" sz="1200" dirty="0" smtClean="0">
                <a:solidFill>
                  <a:schemeClr val="tx1"/>
                </a:solidFill>
              </a:rPr>
              <a:t> PolicyCenter Overview</a:t>
            </a:r>
            <a:r>
              <a:rPr lang="en-US" altLang="en-US" sz="1200" dirty="0" smtClean="0">
                <a:solidFill>
                  <a:prstClr val="black"/>
                </a:solidFill>
              </a:rPr>
              <a:t> - </a:t>
            </a:r>
            <a:fld id="{C87AAE7A-16CA-42E3-80E3-815A76B47CA4}" type="slidenum">
              <a:rPr lang="en-US" altLang="en-US" sz="1200" smtClean="0">
                <a:solidFill>
                  <a:prstClr val="black"/>
                </a:solidFill>
              </a:rPr>
              <a:pPr eaLnBrk="1" hangingPunct="1">
                <a:buClr>
                  <a:prstClr val="black"/>
                </a:buClr>
              </a:pPr>
              <a:t>40</a:t>
            </a:fld>
            <a:endParaRPr lang="en-US" altLang="en-US" sz="1200" dirty="0" smtClean="0">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Studio is a development environment for the technical members of the implementation team. It lets you</a:t>
            </a:r>
            <a:r>
              <a:rPr lang="en-US" baseline="0" dirty="0" smtClean="0"/>
              <a:t> </a:t>
            </a:r>
            <a:r>
              <a:rPr lang="en-US" dirty="0" smtClean="0"/>
              <a:t>configure product behavior, write integration points, and complete other technical tasks.</a:t>
            </a:r>
            <a:r>
              <a:rPr lang="en-US" baseline="0" dirty="0" smtClean="0"/>
              <a:t>  Studio provides graphical editors for most of the configuration files. </a:t>
            </a:r>
          </a:p>
          <a:p>
            <a:r>
              <a:rPr lang="en-US" baseline="0" dirty="0" smtClean="0"/>
              <a:t>There are two modes of environment – Development environment and Production environment.</a:t>
            </a:r>
          </a:p>
          <a:p>
            <a:r>
              <a:rPr lang="en-US" baseline="0" dirty="0" smtClean="0"/>
              <a:t>Development environment is used to build and test application customization  before deploying your changes to a production server. </a:t>
            </a:r>
          </a:p>
          <a:p>
            <a:r>
              <a:rPr lang="en-US" baseline="0" dirty="0" smtClean="0"/>
              <a:t>The Production environment is after your changes are deployed to a running application server. It generates web pages for browser-based client access to PolicyCenter.</a:t>
            </a:r>
          </a:p>
          <a:p>
            <a:pPr eaLnBrk="1" hangingPunct="1"/>
            <a:r>
              <a:rPr lang="en-US" dirty="0" smtClean="0">
                <a:latin typeface="Arial" charset="0"/>
              </a:rPr>
              <a:t>Guidewire applications define their business logic through the following </a:t>
            </a:r>
            <a:r>
              <a:rPr lang="en-US" dirty="0" err="1" smtClean="0">
                <a:latin typeface="Arial" charset="0"/>
              </a:rPr>
              <a:t>Gosu</a:t>
            </a:r>
            <a:r>
              <a:rPr lang="en-US" dirty="0" smtClean="0">
                <a:latin typeface="Arial" charset="0"/>
              </a:rPr>
              <a:t> constructs:</a:t>
            </a:r>
          </a:p>
          <a:p>
            <a:pPr lvl="1" eaLnBrk="1" hangingPunct="1"/>
            <a:r>
              <a:rPr lang="en-US" dirty="0" smtClean="0">
                <a:latin typeface="Arial" charset="0"/>
              </a:rPr>
              <a:t> </a:t>
            </a:r>
            <a:r>
              <a:rPr lang="en-US" dirty="0" err="1" smtClean="0">
                <a:latin typeface="Arial" charset="0"/>
              </a:rPr>
              <a:t>Gosu</a:t>
            </a:r>
            <a:r>
              <a:rPr lang="en-US" dirty="0" smtClean="0">
                <a:latin typeface="Arial" charset="0"/>
              </a:rPr>
              <a:t> business rules define actions to take based on conditional logic (if this is true, then do the following). Users write each one as a </a:t>
            </a:r>
            <a:r>
              <a:rPr lang="en-US" i="1" dirty="0" smtClean="0">
                <a:latin typeface="Arial" charset="0"/>
              </a:rPr>
              <a:t>Condition</a:t>
            </a:r>
            <a:r>
              <a:rPr lang="en-US" dirty="0" smtClean="0">
                <a:latin typeface="Arial" charset="0"/>
              </a:rPr>
              <a:t> and an </a:t>
            </a:r>
            <a:r>
              <a:rPr lang="en-US" i="1" dirty="0" smtClean="0">
                <a:latin typeface="Arial" charset="0"/>
              </a:rPr>
              <a:t>Action</a:t>
            </a:r>
            <a:r>
              <a:rPr lang="en-US" dirty="0" smtClean="0">
                <a:latin typeface="Arial" charset="0"/>
              </a:rPr>
              <a:t>. Each condition block must evaluate to either true or false. Within an action block, users can use the full range of the </a:t>
            </a:r>
            <a:r>
              <a:rPr lang="en-US" dirty="0" err="1" smtClean="0">
                <a:latin typeface="Arial" charset="0"/>
              </a:rPr>
              <a:t>Gosu</a:t>
            </a:r>
            <a:r>
              <a:rPr lang="en-US" dirty="0" smtClean="0">
                <a:latin typeface="Arial" charset="0"/>
              </a:rPr>
              <a:t> language to perform further condition evaluations, to create, manage, and manipulate business objects and entities.</a:t>
            </a:r>
          </a:p>
          <a:p>
            <a:pPr lvl="1" eaLnBrk="1" hangingPunct="1"/>
            <a:r>
              <a:rPr lang="en-US" dirty="0" smtClean="0">
                <a:latin typeface="Arial" charset="0"/>
              </a:rPr>
              <a:t> </a:t>
            </a:r>
            <a:r>
              <a:rPr lang="en-US" dirty="0" err="1" smtClean="0">
                <a:latin typeface="Arial" charset="0"/>
              </a:rPr>
              <a:t>Gosu</a:t>
            </a:r>
            <a:r>
              <a:rPr lang="en-US" dirty="0" smtClean="0">
                <a:latin typeface="Arial" charset="0"/>
              </a:rPr>
              <a:t> classes behave in a similar fashion to Java classes in that they become objects when instantiated, contain data constructions to store data, and contain methods to manipulate that data.</a:t>
            </a:r>
          </a:p>
          <a:p>
            <a:pPr lvl="1" eaLnBrk="1" hangingPunct="1"/>
            <a:r>
              <a:rPr lang="en-US" dirty="0" smtClean="0">
                <a:latin typeface="Arial" charset="0"/>
              </a:rPr>
              <a:t> </a:t>
            </a:r>
            <a:r>
              <a:rPr lang="en-US" dirty="0" err="1" smtClean="0">
                <a:latin typeface="Arial" charset="0"/>
              </a:rPr>
              <a:t>Gosu</a:t>
            </a:r>
            <a:r>
              <a:rPr lang="en-US" dirty="0" smtClean="0">
                <a:latin typeface="Arial" charset="0"/>
              </a:rPr>
              <a:t> enhancements are a feature of the </a:t>
            </a:r>
            <a:r>
              <a:rPr lang="en-US" dirty="0" err="1" smtClean="0">
                <a:latin typeface="Arial" charset="0"/>
              </a:rPr>
              <a:t>Gosu</a:t>
            </a:r>
            <a:r>
              <a:rPr lang="en-US" dirty="0" smtClean="0">
                <a:latin typeface="Arial" charset="0"/>
              </a:rPr>
              <a:t> language that users can use to augment classes and other types with additional concrete methods and properties. </a:t>
            </a:r>
          </a:p>
        </p:txBody>
      </p:sp>
      <p:sp>
        <p:nvSpPr>
          <p:cNvPr id="4" name="Slide Number Placeholder 3"/>
          <p:cNvSpPr>
            <a:spLocks noGrp="1"/>
          </p:cNvSpPr>
          <p:nvPr>
            <p:ph type="sldNum" sz="quarter" idx="10"/>
          </p:nvPr>
        </p:nvSpPr>
        <p:spPr/>
        <p:txBody>
          <a:bodyPr/>
          <a:lstStyle/>
          <a:p>
            <a:pPr>
              <a:defRPr/>
            </a:pPr>
            <a:r>
              <a:rPr lang="en-US" altLang="en-US" dirty="0" smtClean="0"/>
              <a:t>	PolicyCenter Overview - </a:t>
            </a:r>
            <a:fld id="{7D58CAAE-E885-46F4-9CF3-864CB46D6062}" type="slidenum">
              <a:rPr lang="en-US" altLang="en-US" smtClean="0"/>
              <a:pPr>
                <a:defRPr/>
              </a:pPr>
              <a:t>41</a:t>
            </a:fld>
            <a:endParaRPr lang="en-US" altLang="en-US" dirty="0"/>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2074990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60B4FBCD-5350-46E0-80C3-27588F52A3E0}" type="slidenum">
              <a:rPr lang="en-US" altLang="en-US" sz="1200" b="0" smtClean="0">
                <a:solidFill>
                  <a:prstClr val="black"/>
                </a:solidFill>
              </a:rPr>
              <a:pPr eaLnBrk="1" hangingPunct="1">
                <a:buClr>
                  <a:prstClr val="black"/>
                </a:buClr>
              </a:pPr>
              <a:t>42</a:t>
            </a:fld>
            <a:endParaRPr lang="en-US" altLang="en-US" sz="1200" b="0" dirty="0" smtClean="0">
              <a:solidFill>
                <a:prstClr val="black"/>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49156" name="Rectangle 2"/>
          <p:cNvSpPr>
            <a:spLocks noGrp="1" noRot="1" noChangeAspect="1" noChangeArrowheads="1" noTextEdit="1"/>
          </p:cNvSpPr>
          <p:nvPr>
            <p:ph type="sldImg"/>
          </p:nvPr>
        </p:nvSpPr>
        <p:spPr>
          <a:xfrm>
            <a:off x="715963" y="630238"/>
            <a:ext cx="5430837"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charset="0"/>
              </a:rPr>
              <a:t>To modify the user interface, developers interact with a visual editor to modify PCF files and the screen elements they contain. PCF (Page Configuration File) is a proprietary version of XML used to define how the user interface behaves. The Studio PCF editor provides a visual way of adding or modifying the XML-defined screen elements.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Product Designer is</a:t>
            </a:r>
            <a:r>
              <a:rPr lang="en-US" baseline="0" dirty="0" smtClean="0"/>
              <a:t> available within PolicyCenter. </a:t>
            </a:r>
            <a:r>
              <a:rPr lang="en-US" dirty="0" smtClean="0"/>
              <a:t>Product Designer is makes it easier for non-developers such as business analysts to configure the product model, system tables and audit schedules.</a:t>
            </a:r>
          </a:p>
        </p:txBody>
      </p:sp>
      <p:sp>
        <p:nvSpPr>
          <p:cNvPr id="4" name="Slide Number Placeholder 3"/>
          <p:cNvSpPr>
            <a:spLocks noGrp="1"/>
          </p:cNvSpPr>
          <p:nvPr>
            <p:ph type="sldNum" sz="quarter" idx="5"/>
          </p:nvPr>
        </p:nvSpPr>
        <p:spPr/>
        <p:txBody>
          <a:bodyPr/>
          <a:lstStyle/>
          <a:p>
            <a:pPr>
              <a:defRPr/>
            </a:pPr>
            <a:r>
              <a:rPr lang="en-US" altLang="en-US" dirty="0" smtClean="0"/>
              <a:t>	 PolicyCenter Overview - </a:t>
            </a:r>
            <a:fld id="{62102495-22E4-4341-87E0-AC430790B8D7}" type="slidenum">
              <a:rPr lang="en-US" altLang="en-US" smtClean="0"/>
              <a:pPr>
                <a:defRPr/>
              </a:pPr>
              <a:t>43</a:t>
            </a:fld>
            <a:endParaRPr lang="en-US" altLang="en-US" dirty="0"/>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PolicyCenter Overview - </a:t>
            </a:r>
            <a:fld id="{30C871EA-CCB0-4153-AE61-E1A854A14D5D}" type="slidenum">
              <a:rPr lang="en-US" altLang="en-US" sz="1200" b="0" smtClean="0">
                <a:solidFill>
                  <a:schemeClr val="tx1"/>
                </a:solidFill>
              </a:rPr>
              <a:pPr eaLnBrk="1" hangingPunct="1"/>
              <a:t>44</a:t>
            </a:fld>
            <a:endParaRPr lang="en-US" altLang="en-US" sz="1200" b="0" dirty="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are two types of PolicyCenter documentation that you can access from the PolicyCenter Welcome page:</a:t>
            </a:r>
          </a:p>
          <a:p>
            <a:pPr lvl="1" indent="-228600" eaLnBrk="1" hangingPunct="1"/>
            <a:r>
              <a:rPr lang="en-US" dirty="0" smtClean="0"/>
              <a:t>Books that are immediately available in both HTML and PDF format</a:t>
            </a:r>
          </a:p>
          <a:p>
            <a:pPr lvl="1" indent="-228600" eaLnBrk="1" hangingPunct="1"/>
            <a:r>
              <a:rPr lang="en-US" dirty="0" smtClean="0"/>
              <a:t>Dynamic documents that need to be generated</a:t>
            </a:r>
          </a:p>
          <a:p>
            <a:pPr eaLnBrk="1" hangingPunct="1"/>
            <a:r>
              <a:rPr lang="en-US" dirty="0" smtClean="0"/>
              <a:t>When you mouse-over the name of a document, a tooltip that describes the resource is displayed. For dynamic documents, the tooltip also provides instructions for generating the document.</a:t>
            </a:r>
          </a:p>
          <a:p>
            <a:pPr eaLnBrk="1" hangingPunct="1"/>
            <a:r>
              <a:rPr lang="en-US" dirty="0" smtClean="0"/>
              <a:t>Four tabs are provided for searching and navigating the documentation:</a:t>
            </a:r>
          </a:p>
          <a:p>
            <a:pPr lvl="1" indent="-228600" eaLnBrk="1" hangingPunct="1"/>
            <a:r>
              <a:rPr lang="en-US" dirty="0" smtClean="0"/>
              <a:t>The Contents tab displays the table of contents for all books.</a:t>
            </a:r>
          </a:p>
          <a:p>
            <a:pPr lvl="1" indent="-228600" eaLnBrk="1" hangingPunct="1"/>
            <a:r>
              <a:rPr lang="en-US" dirty="0" smtClean="0"/>
              <a:t>The Search tab allows you to perform a simple word search within the HTML documents. You can select a specific book or choose “All Available Books” to include in your search.</a:t>
            </a:r>
          </a:p>
          <a:p>
            <a:pPr eaLnBrk="1" hangingPunct="1"/>
            <a:r>
              <a:rPr lang="en-US" dirty="0" smtClean="0"/>
              <a:t>The following buttons are available:</a:t>
            </a:r>
          </a:p>
          <a:p>
            <a:pPr lvl="1" indent="-228600" eaLnBrk="1" hangingPunct="1"/>
            <a:r>
              <a:rPr lang="en-US" dirty="0" smtClean="0"/>
              <a:t>“Find in TOC” displays the table of contents with the current topic highlighted. </a:t>
            </a:r>
          </a:p>
          <a:p>
            <a:pPr lvl="1" indent="-228600" eaLnBrk="1" hangingPunct="1"/>
            <a:r>
              <a:rPr lang="en-US" dirty="0" smtClean="0"/>
              <a:t>“Previous Page” and “Next Page” help you navigate sequentially through a document. Note the difference in behavior between “Previous Page” and the back button in your browser: “Previous Page” takes you to the page that immediately precedes the current page whereas the back button redisplays the most recent page you visited.</a:t>
            </a:r>
          </a:p>
          <a:p>
            <a:pPr lvl="1" indent="-228600" eaLnBrk="1" hangingPunct="1"/>
            <a:r>
              <a:rPr lang="en-US" dirty="0" smtClean="0"/>
              <a:t>E-mail opens a new email that includes a link to the current topic.</a:t>
            </a:r>
          </a:p>
          <a:p>
            <a:pPr lvl="1" indent="-228600" eaLnBrk="1" hangingPunct="1"/>
            <a:r>
              <a:rPr lang="en-US" dirty="0" smtClean="0"/>
              <a:t>Print allows you to print the current page.</a:t>
            </a:r>
          </a:p>
          <a:p>
            <a:pPr lvl="1" indent="-228600" eaLnBrk="1" hangingPunct="1"/>
            <a:r>
              <a:rPr lang="en-US" dirty="0" smtClean="0"/>
              <a:t>“Link to This Page” provides a URL for you to copy or bookmark in your browser.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PolicyCenter Overview - </a:t>
            </a:r>
            <a:fld id="{FB585459-B524-4B2C-BC70-99BFC042E5AF}" type="slidenum">
              <a:rPr lang="en-US" altLang="en-US" sz="1200" b="0" smtClean="0">
                <a:solidFill>
                  <a:schemeClr val="tx1"/>
                </a:solidFill>
              </a:rPr>
              <a:pPr eaLnBrk="1" hangingPunct="1"/>
              <a:t>45</a:t>
            </a:fld>
            <a:endParaRPr lang="en-US" altLang="en-US" sz="1200" b="0" dirty="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PolicyCenter is shipped with a full set of documentation in both HTML and PDF formats. The recommended way to access the full documentation set is to open the main index.html. You can then bookmark the URL in your browser. </a:t>
            </a:r>
          </a:p>
          <a:p>
            <a:pPr eaLnBrk="1" hangingPunct="1"/>
            <a:r>
              <a:rPr lang="en-US" dirty="0" smtClean="0"/>
              <a:t>In addition, there are multiple references that describe the current state of your implementation, but they must be generated. These references are discussed in the "PolicyCenter Application Configuration" and "PolicyCenter Application Integration" courses.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PolicyCenter Overview - </a:t>
            </a:r>
            <a:fld id="{9C65F74D-1629-4515-896C-584B98778333}" type="slidenum">
              <a:rPr lang="en-US" altLang="en-US" sz="1200" b="0" smtClean="0">
                <a:solidFill>
                  <a:schemeClr val="tx1"/>
                </a:solidFill>
              </a:rPr>
              <a:pPr eaLnBrk="1" hangingPunct="1"/>
              <a:t>46</a:t>
            </a:fld>
            <a:endParaRPr lang="en-US" altLang="en-US" sz="1200" b="0" dirty="0" smtClean="0">
              <a:solidFill>
                <a:schemeClr val="tx1"/>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1. Possible answers: Claim administration system, Address book, authentication system, reporting system</a:t>
            </a:r>
            <a:r>
              <a:rPr lang="en-US" baseline="0" dirty="0" smtClean="0"/>
              <a:t> or a billing system.</a:t>
            </a:r>
            <a:endParaRPr lang="en-US" dirty="0" smtClean="0"/>
          </a:p>
          <a:p>
            <a:r>
              <a:rPr lang="en-US" dirty="0" smtClean="0"/>
              <a:t>2. A supported web browser and a valid user name and password.</a:t>
            </a:r>
          </a:p>
          <a:p>
            <a:r>
              <a:rPr lang="en-US" dirty="0" smtClean="0"/>
              <a:t>3. Whether or not the user can be authenticated, what are the user's roles (permissions), and what is the user's startup page.</a:t>
            </a:r>
          </a:p>
          <a:p>
            <a:r>
              <a:rPr lang="en-US" dirty="0" smtClean="0"/>
              <a:t>4. The Unsaved Work menu is available. (It is available only when there is unsaved work.) If a user attempts to log off </a:t>
            </a:r>
            <a:r>
              <a:rPr lang="en-US" dirty="0" err="1" smtClean="0"/>
              <a:t>ClaimCenter</a:t>
            </a:r>
            <a:r>
              <a:rPr lang="en-US" dirty="0" smtClean="0"/>
              <a:t> and there is unsaved work, a dialog box alerts them to this fact.</a:t>
            </a:r>
          </a:p>
          <a:p>
            <a:r>
              <a:rPr lang="en-US" dirty="0" smtClean="0"/>
              <a:t>5. Guidewire Studio is a development environment for the technical members of the implementation team. It lets you configure product behavior, write integration points, and complete other technical tasks.</a:t>
            </a:r>
          </a:p>
          <a:p>
            <a:endParaRPr lang="en-US" dirty="0" smtClean="0"/>
          </a:p>
          <a:p>
            <a:endParaRPr lang="en-US" dirty="0" smtClean="0"/>
          </a:p>
        </p:txBody>
      </p:sp>
      <p:sp>
        <p:nvSpPr>
          <p:cNvPr id="7680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a:solidFill>
                  <a:prstClr val="black"/>
                </a:solidFill>
              </a:rPr>
              <a:t>	</a:t>
            </a:r>
            <a:endParaRPr lang="en-US" sz="1200">
              <a:solidFill>
                <a:prstClr val="black"/>
              </a:solidFill>
            </a:endParaRPr>
          </a:p>
        </p:txBody>
      </p:sp>
      <p:sp>
        <p:nvSpPr>
          <p:cNvPr id="6" name="Copyright"/>
          <p:cNvSpPr txBox="1">
            <a:spLocks noChangeArrowheads="1"/>
          </p:cNvSpPr>
          <p:nvPr/>
        </p:nvSpPr>
        <p:spPr bwMode="auto">
          <a:xfrm>
            <a:off x="462050" y="8927306"/>
            <a:ext cx="5951538" cy="2619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1400" b="0" kern="1200">
                <a:solidFill>
                  <a:schemeClr val="bg1"/>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9pPr>
          </a:lstStyle>
          <a:p>
            <a:pPr eaLnBrk="1" hangingPunct="1">
              <a:buClr>
                <a:prstClr val="black"/>
              </a:buClr>
            </a:pPr>
            <a:r>
              <a:rPr lang="en-US" altLang="en-US" sz="1200" dirty="0" smtClean="0">
                <a:solidFill>
                  <a:prstClr val="black"/>
                </a:solidFill>
              </a:rPr>
              <a:t>	</a:t>
            </a:r>
            <a:r>
              <a:rPr lang="en-US" altLang="en-US" sz="1200" dirty="0" smtClean="0">
                <a:solidFill>
                  <a:schemeClr val="tx1"/>
                </a:solidFill>
              </a:rPr>
              <a:t> PolicyCenter Overview</a:t>
            </a:r>
            <a:r>
              <a:rPr lang="en-US" altLang="en-US" sz="1200" dirty="0" smtClean="0">
                <a:solidFill>
                  <a:prstClr val="black"/>
                </a:solidFill>
              </a:rPr>
              <a:t> - </a:t>
            </a:r>
            <a:fld id="{C87AAE7A-16CA-42E3-80E3-815A76B47CA4}" type="slidenum">
              <a:rPr lang="en-US" altLang="en-US" sz="1200" smtClean="0">
                <a:solidFill>
                  <a:prstClr val="black"/>
                </a:solidFill>
              </a:rPr>
              <a:pPr eaLnBrk="1" hangingPunct="1">
                <a:buClr>
                  <a:prstClr val="black"/>
                </a:buClr>
              </a:pPr>
              <a:t>47</a:t>
            </a:fld>
            <a:endParaRPr lang="en-US" altLang="en-US" sz="1200" dirty="0" smtClean="0">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buClr>
                <a:prstClr val="black"/>
              </a:buClr>
              <a:defRPr/>
            </a:pPr>
            <a:r>
              <a:rPr lang="en-US" altLang="en-US" smtClean="0">
                <a:solidFill>
                  <a:prstClr val="white"/>
                </a:solidFill>
              </a:rPr>
              <a:t>	Notices - </a:t>
            </a:r>
            <a:fld id="{211C349A-83C9-44D0-A356-DBEB3FC715FC}" type="slidenum">
              <a:rPr lang="en-US" altLang="en-US" smtClean="0">
                <a:solidFill>
                  <a:prstClr val="white"/>
                </a:solidFill>
              </a:rPr>
              <a:pPr>
                <a:buClr>
                  <a:prstClr val="black"/>
                </a:buClr>
                <a:defRPr/>
              </a:pPr>
              <a:t>48</a:t>
            </a:fld>
            <a:endParaRPr lang="en-US" altLang="en-US" dirty="0" smtClean="0">
              <a:solidFill>
                <a:prstClr val="white"/>
              </a:solidFill>
            </a:endParaRPr>
          </a:p>
        </p:txBody>
      </p:sp>
      <p:sp>
        <p:nvSpPr>
          <p:cNvPr id="100355" name="SectionName"/>
          <p:cNvSpPr>
            <a:spLocks noGrp="1" noChangeArrowheads="1"/>
          </p:cNvSpPr>
          <p:nvPr>
            <p:ph type="hdr" sz="quarter"/>
          </p:nvPr>
        </p:nvSpPr>
        <p:spPr/>
        <p:txBody>
          <a:bodyPr/>
          <a:lstStyle/>
          <a:p>
            <a:pPr>
              <a:buClr>
                <a:prstClr val="black"/>
              </a:buClr>
              <a:defRPr/>
            </a:pPr>
            <a:r>
              <a:rPr lang="en-US" altLang="en-US" smtClean="0">
                <a:solidFill>
                  <a:prstClr val="white"/>
                </a:solidFill>
              </a:rPr>
              <a:t>	</a:t>
            </a:r>
            <a:endParaRPr lang="en-US" smtClean="0">
              <a:solidFill>
                <a:prstClr val="white"/>
              </a:solidFill>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 name="Copyright"/>
          <p:cNvSpPr txBox="1">
            <a:spLocks noChangeArrowheads="1"/>
          </p:cNvSpPr>
          <p:nvPr/>
        </p:nvSpPr>
        <p:spPr bwMode="auto">
          <a:xfrm>
            <a:off x="462050" y="8927306"/>
            <a:ext cx="5951538" cy="2619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1400" b="0" kern="1200">
                <a:solidFill>
                  <a:schemeClr val="bg1"/>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9pPr>
          </a:lstStyle>
          <a:p>
            <a:pPr eaLnBrk="1" hangingPunct="1">
              <a:buClr>
                <a:prstClr val="black"/>
              </a:buClr>
            </a:pPr>
            <a:r>
              <a:rPr lang="en-US" altLang="en-US" sz="1200" dirty="0" smtClean="0">
                <a:solidFill>
                  <a:prstClr val="black"/>
                </a:solidFill>
              </a:rPr>
              <a:t>	</a:t>
            </a:r>
            <a:r>
              <a:rPr lang="en-US" altLang="en-US" sz="1200" dirty="0" smtClean="0">
                <a:solidFill>
                  <a:schemeClr val="tx1"/>
                </a:solidFill>
              </a:rPr>
              <a:t> PolicyCenter Overview</a:t>
            </a:r>
            <a:r>
              <a:rPr lang="en-US" altLang="en-US" sz="1200" dirty="0" smtClean="0">
                <a:solidFill>
                  <a:prstClr val="black"/>
                </a:solidFill>
              </a:rPr>
              <a:t> - </a:t>
            </a:r>
            <a:fld id="{C87AAE7A-16CA-42E3-80E3-815A76B47CA4}" type="slidenum">
              <a:rPr lang="en-US" altLang="en-US" sz="1200" smtClean="0">
                <a:solidFill>
                  <a:prstClr val="black"/>
                </a:solidFill>
              </a:rPr>
              <a:pPr eaLnBrk="1" hangingPunct="1">
                <a:buClr>
                  <a:prstClr val="black"/>
                </a:buClr>
              </a:pPr>
              <a:t>48</a:t>
            </a:fld>
            <a:endParaRPr lang="en-US" altLang="en-US" sz="1200" dirty="0"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Operational Systems of Record</a:t>
            </a:r>
          </a:p>
          <a:p>
            <a:r>
              <a:rPr lang="en-US" b="0" baseline="0" dirty="0" smtClean="0"/>
              <a:t>In the area of Core Operations Support, </a:t>
            </a:r>
            <a:r>
              <a:rPr lang="en-US" baseline="0" dirty="0" smtClean="0"/>
              <a:t>Guidewire InsuranceSuite provides a complete set of applications to support a carrier's core operations—underwriting, policy administration, billing, and claim management. </a:t>
            </a:r>
            <a:r>
              <a:rPr lang="en-US" sz="1000" kern="1200" dirty="0" smtClean="0">
                <a:solidFill>
                  <a:schemeClr val="tx1"/>
                </a:solidFill>
                <a:effectLst/>
                <a:latin typeface="Arial" charset="0"/>
                <a:ea typeface="+mn-ea"/>
                <a:cs typeface="+mn-cs"/>
              </a:rPr>
              <a:t>The slide provides a high-level view of the core Guidewire products. It is not an exhaustive list of all applications and licensed features. Therefore, some features and products, such as </a:t>
            </a:r>
            <a:r>
              <a:rPr lang="en-US" sz="1000" kern="1200" dirty="0" err="1" smtClean="0">
                <a:solidFill>
                  <a:schemeClr val="tx1"/>
                </a:solidFill>
                <a:effectLst/>
                <a:latin typeface="Arial" charset="0"/>
                <a:ea typeface="+mn-ea"/>
                <a:cs typeface="+mn-cs"/>
              </a:rPr>
              <a:t>ContactManager</a:t>
            </a:r>
            <a:r>
              <a:rPr lang="en-US" sz="1000" kern="1200" dirty="0" smtClean="0">
                <a:solidFill>
                  <a:schemeClr val="tx1"/>
                </a:solidFill>
                <a:effectLst/>
                <a:latin typeface="Arial" charset="0"/>
                <a:ea typeface="+mn-ea"/>
                <a:cs typeface="+mn-cs"/>
              </a:rPr>
              <a:t>, Client Data Management, PolicyCenter Rating, PolicyCenter Reinsurance, and the ISO Standards-Based templates, are not shown.</a:t>
            </a:r>
          </a:p>
          <a:p>
            <a:endParaRPr lang="en-US" baseline="0" dirty="0" smtClean="0"/>
          </a:p>
          <a:p>
            <a:r>
              <a:rPr lang="en-US" b="0" baseline="0" dirty="0" smtClean="0"/>
              <a:t>In the area of Data Management and Business Intelligence, </a:t>
            </a:r>
            <a:r>
              <a:rPr lang="en-US" baseline="0" dirty="0" smtClean="0"/>
              <a:t>Guidewire DataHub is an operational data store that unifies, standardizes, and stores data from a carrier's own systems as well as external sources. Guidewire InfoCenter is a business intelligence warehouse that is purpose-built for P&amp;C insurance. It provides easy-to-use reporting formats for business intelligence, analysis, and enhanced decision making. Using InfoCenter, carriers gain operational insight across the enterprise.</a:t>
            </a:r>
          </a:p>
          <a:p>
            <a:endParaRPr lang="en-US" baseline="0" dirty="0" smtClean="0"/>
          </a:p>
          <a:p>
            <a:r>
              <a:rPr lang="en-US" b="1" baseline="0" dirty="0" smtClean="0"/>
              <a:t>Monitoring and Guidance</a:t>
            </a:r>
          </a:p>
          <a:p>
            <a:pPr marL="0" marR="0" indent="0" algn="l" defTabSz="914400" rtl="0" eaLnBrk="0" fontAlgn="base" latinLnBrk="0" hangingPunct="0">
              <a:lnSpc>
                <a:spcPct val="100000"/>
              </a:lnSpc>
              <a:spcBef>
                <a:spcPct val="10000"/>
              </a:spcBef>
              <a:spcAft>
                <a:spcPct val="0"/>
              </a:spcAft>
              <a:buClrTx/>
              <a:buSzTx/>
              <a:buFontTx/>
              <a:buNone/>
              <a:tabLst/>
              <a:defRPr/>
            </a:pPr>
            <a:r>
              <a:rPr lang="en-US" baseline="0" dirty="0" smtClean="0"/>
              <a:t>Guidewire Live is a network that connects peer insurers, core systems data, external sources of information (such as weather services), and expert tools. Users access Guidewire Live through applications hosted by Guidewire and designed for specific challenges faced by P&amp;C insurance professionals. </a:t>
            </a:r>
          </a:p>
          <a:p>
            <a:endParaRPr lang="en-US" baseline="0" dirty="0" smtClean="0"/>
          </a:p>
          <a:p>
            <a:r>
              <a:rPr lang="en-US" b="1" baseline="0" dirty="0" smtClean="0"/>
              <a:t>External Access</a:t>
            </a:r>
          </a:p>
          <a:p>
            <a:pPr marL="0" marR="0" indent="0" algn="l" defTabSz="914400" rtl="0" eaLnBrk="0" fontAlgn="base" latinLnBrk="0" hangingPunct="0">
              <a:lnSpc>
                <a:spcPct val="100000"/>
              </a:lnSpc>
              <a:spcBef>
                <a:spcPct val="10000"/>
              </a:spcBef>
              <a:spcAft>
                <a:spcPct val="0"/>
              </a:spcAft>
              <a:buClrTx/>
              <a:buSzTx/>
              <a:buFontTx/>
              <a:buNone/>
              <a:tabLst/>
              <a:defRPr/>
            </a:pPr>
            <a:r>
              <a:rPr lang="en-US" baseline="0" dirty="0" smtClean="0"/>
              <a:t>Mobile &amp; Portals is a new set of applications that feature add-on products to the Guidewire core suite, providing self-service transactions through various mobile channels.</a:t>
            </a:r>
            <a:endParaRPr lang="en-US" dirty="0" smtClean="0"/>
          </a:p>
          <a:p>
            <a:endParaRPr lang="en-US" b="1" baseline="0" dirty="0" smtClean="0"/>
          </a:p>
        </p:txBody>
      </p:sp>
      <p:sp>
        <p:nvSpPr>
          <p:cNvPr id="4" name="Header Placeholder 3"/>
          <p:cNvSpPr>
            <a:spLocks noGrp="1"/>
          </p:cNvSpPr>
          <p:nvPr>
            <p:ph type="hdr" sz="quarter" idx="10"/>
          </p:nvPr>
        </p:nvSpPr>
        <p:spPr/>
        <p:txBody>
          <a:bodyPr/>
          <a:lstStyle/>
          <a:p>
            <a:pPr>
              <a:buClr>
                <a:prstClr val="black"/>
              </a:buClr>
              <a:defRPr/>
            </a:pPr>
            <a:r>
              <a:rPr lang="en-US" altLang="en-US" smtClean="0">
                <a:solidFill>
                  <a:prstClr val="white"/>
                </a:solidFill>
              </a:rPr>
              <a:t>	</a:t>
            </a:r>
            <a:endParaRPr lang="en-US">
              <a:solidFill>
                <a:prstClr val="white"/>
              </a:solidFill>
            </a:endParaRPr>
          </a:p>
        </p:txBody>
      </p:sp>
      <p:sp>
        <p:nvSpPr>
          <p:cNvPr id="5" name="Slide Number Placeholder 4"/>
          <p:cNvSpPr>
            <a:spLocks noGrp="1"/>
          </p:cNvSpPr>
          <p:nvPr>
            <p:ph type="sldNum" sz="quarter" idx="11"/>
          </p:nvPr>
        </p:nvSpPr>
        <p:spPr/>
        <p:txBody>
          <a:bodyPr/>
          <a:lstStyle/>
          <a:p>
            <a:pPr>
              <a:buClr>
                <a:prstClr val="black"/>
              </a:buClr>
              <a:defRPr/>
            </a:pPr>
            <a:r>
              <a:rPr lang="en-US" altLang="en-US" dirty="0" smtClean="0">
                <a:solidFill>
                  <a:prstClr val="white"/>
                </a:solidFill>
              </a:rPr>
              <a:t>	</a:t>
            </a:r>
            <a:r>
              <a:rPr lang="en-US" altLang="en-US" dirty="0">
                <a:solidFill>
                  <a:prstClr val="white"/>
                </a:solidFill>
              </a:rPr>
              <a:t> BillingCenter Overview - </a:t>
            </a:r>
            <a:fld id="{9796CD3D-D736-4F93-B740-57C3DF9FA3FF}" type="slidenum">
              <a:rPr lang="en-US" altLang="en-US" smtClean="0">
                <a:solidFill>
                  <a:prstClr val="white"/>
                </a:solidFill>
              </a:rPr>
              <a:pPr>
                <a:buClr>
                  <a:prstClr val="black"/>
                </a:buClr>
                <a:defRPr/>
              </a:pPr>
              <a:t>5</a:t>
            </a:fld>
            <a:endParaRPr lang="en-US" altLang="en-US" dirty="0">
              <a:solidFill>
                <a:prstClr val="white"/>
              </a:solidFill>
            </a:endParaRPr>
          </a:p>
        </p:txBody>
      </p:sp>
      <p:sp>
        <p:nvSpPr>
          <p:cNvPr id="6" name="Copyright"/>
          <p:cNvSpPr txBox="1">
            <a:spLocks noChangeArrowheads="1"/>
          </p:cNvSpPr>
          <p:nvPr/>
        </p:nvSpPr>
        <p:spPr bwMode="auto">
          <a:xfrm>
            <a:off x="462050" y="8913900"/>
            <a:ext cx="5951538" cy="2619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2000" b="1" kern="1200">
                <a:solidFill>
                  <a:srgbClr val="FF0000"/>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9pPr>
          </a:lstStyle>
          <a:p>
            <a:pPr eaLnBrk="1" hangingPunct="1"/>
            <a:r>
              <a:rPr lang="en-US" altLang="en-US" sz="1200" b="0" smtClean="0">
                <a:solidFill>
                  <a:schemeClr val="tx1"/>
                </a:solidFill>
              </a:rPr>
              <a:t>	PolicyCenter Overview - </a:t>
            </a:r>
            <a:fld id="{9DE49817-36A5-4BB3-AA2D-7D98501A418F}" type="slidenum">
              <a:rPr lang="en-US" altLang="en-US" sz="1200" b="0" smtClean="0">
                <a:solidFill>
                  <a:schemeClr val="tx1"/>
                </a:solidFill>
              </a:rPr>
              <a:pPr eaLnBrk="1" hangingPunct="1"/>
              <a:t>5</a:t>
            </a:fld>
            <a:endParaRPr lang="en-US" altLang="en-US" sz="1200" b="0" dirty="0" smtClean="0">
              <a:solidFill>
                <a:schemeClr val="tx1"/>
              </a:solidFill>
            </a:endParaRPr>
          </a:p>
        </p:txBody>
      </p:sp>
    </p:spTree>
    <p:extLst>
      <p:ext uri="{BB962C8B-B14F-4D97-AF65-F5344CB8AC3E}">
        <p14:creationId xmlns:p14="http://schemas.microsoft.com/office/powerpoint/2010/main" val="31990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PolicyCenter Overview - </a:t>
            </a:r>
            <a:fld id="{C3E9BC37-CAB3-43E8-92B2-418ED0E601B4}"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PolicyCenter  is a browser-based application that enables multiple users to participate in policy processing.</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PolicyCenter Overview - </a:t>
            </a:r>
            <a:fld id="{9DE49817-36A5-4BB3-AA2D-7D98501A418F}"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xfrm>
            <a:off x="715963"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PolicyCenter is a policy-centric solution. All of the data pertaining to a policy is centralized in the policy file. This includes information on the insured, the policy locations, the payment history, any recorded risk analysis (such as previous claims filed), points</a:t>
            </a:r>
            <a:r>
              <a:rPr lang="en-US" baseline="0" dirty="0" smtClean="0"/>
              <a:t> to </a:t>
            </a:r>
            <a:r>
              <a:rPr lang="en-US" dirty="0" smtClean="0"/>
              <a:t>the product model used to build the policy, policy transactions for the policy (such as submissions, changes, and renewals), endorsement forms, and contacts. All users have an integrated and holistic view of the policy.</a:t>
            </a:r>
          </a:p>
          <a:p>
            <a:pPr eaLnBrk="1" hangingPunct="1"/>
            <a:r>
              <a:rPr lang="en-US" dirty="0" smtClean="0"/>
              <a:t>PolicyCenter facilitates collaboration among policy workers by providing one centralized location where all information needed to process the policy can be uniformly worked on and shared.</a:t>
            </a:r>
          </a:p>
          <a:p>
            <a:pPr eaLnBrk="1" hangingPunct="1"/>
            <a:r>
              <a:rPr lang="en-US" dirty="0" smtClean="0"/>
              <a:t>PolicyCenter provides a wide span of configuration options. The base application provides a robust starting point, but carriers can make changes as needed to the data model, the user interface, the business rules, and the product model.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algn="l" eaLnBrk="1" hangingPunct="1">
              <a:spcBef>
                <a:spcPct val="0"/>
              </a:spcBef>
              <a:spcAft>
                <a:spcPct val="0"/>
              </a:spcAft>
              <a:buClrTx/>
            </a:pPr>
            <a:r>
              <a:rPr lang="en-US" altLang="en-US" sz="1200" b="0" dirty="0" smtClean="0">
                <a:solidFill>
                  <a:prstClr val="black"/>
                </a:solidFill>
              </a:rPr>
              <a:t>	</a:t>
            </a:r>
            <a:r>
              <a:rPr lang="en-US" altLang="en-US" sz="1200" b="0" dirty="0">
                <a:solidFill>
                  <a:schemeClr val="tx1"/>
                </a:solidFill>
              </a:rPr>
              <a:t> PolicyCenter Overview </a:t>
            </a:r>
            <a:r>
              <a:rPr lang="en-US" altLang="en-US" sz="1200" b="0" dirty="0" smtClean="0">
                <a:solidFill>
                  <a:prstClr val="black"/>
                </a:solidFill>
              </a:rPr>
              <a:t>- </a:t>
            </a:r>
            <a:fld id="{227CA449-5AA9-4F71-90AB-7E6B9195AE98}" type="slidenum">
              <a:rPr lang="en-US" altLang="en-US" sz="1200" b="0" smtClean="0">
                <a:solidFill>
                  <a:prstClr val="black"/>
                </a:solidFill>
              </a:rPr>
              <a:pPr algn="l" eaLnBrk="1" hangingPunct="1">
                <a:spcBef>
                  <a:spcPct val="0"/>
                </a:spcBef>
                <a:spcAft>
                  <a:spcPct val="0"/>
                </a:spcAft>
                <a:buClrTx/>
              </a:pPr>
              <a:t>8</a:t>
            </a:fld>
            <a:endParaRPr lang="en-US" altLang="en-US" sz="1200" b="0" dirty="0" smtClean="0">
              <a:solidFill>
                <a:prstClr val="black"/>
              </a:solidFill>
            </a:endParaRPr>
          </a:p>
        </p:txBody>
      </p:sp>
      <p:sp>
        <p:nvSpPr>
          <p:cNvPr id="49155"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smtClean="0">
                <a:solidFill>
                  <a:prstClr val="black"/>
                </a:solidFill>
              </a:rPr>
              <a:t>	</a:t>
            </a:r>
            <a:endParaRPr lang="en-US" sz="1200" b="0" smtClean="0">
              <a:solidFill>
                <a:prstClr val="black"/>
              </a:solidFill>
            </a:endParaRPr>
          </a:p>
        </p:txBody>
      </p:sp>
      <p:sp>
        <p:nvSpPr>
          <p:cNvPr id="49156" name="Rectangle 2"/>
          <p:cNvSpPr>
            <a:spLocks noGrp="1" noRot="1" noChangeAspect="1" noChangeArrowheads="1" noTextEdit="1"/>
          </p:cNvSpPr>
          <p:nvPr>
            <p:ph type="sldImg"/>
          </p:nvPr>
        </p:nvSpPr>
        <p:spPr>
          <a:xfrm>
            <a:off x="717550" y="630238"/>
            <a:ext cx="5429250"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Three-tier architecture is a client-server architecture in which the operational data, application logic, and user interface are developed and maintained as independent modules on separate platforms. Three-tier architecture is one of the industry-standard software architectures.</a:t>
            </a:r>
          </a:p>
          <a:p>
            <a:pPr lvl="1"/>
            <a:r>
              <a:rPr lang="en-US" sz="1000" kern="1200" dirty="0" smtClean="0">
                <a:solidFill>
                  <a:schemeClr val="tx1"/>
                </a:solidFill>
                <a:effectLst/>
                <a:latin typeface="Arial" charset="0"/>
                <a:ea typeface="+mn-ea"/>
                <a:cs typeface="+mn-cs"/>
              </a:rPr>
              <a:t>The data tier contains the business and operational database. It is hosted in an Oracle or SQL Server database or cluster of databases.</a:t>
            </a:r>
          </a:p>
          <a:p>
            <a:pPr lvl="1"/>
            <a:r>
              <a:rPr lang="en-US" sz="1000" kern="1200" dirty="0" smtClean="0">
                <a:solidFill>
                  <a:schemeClr val="tx1"/>
                </a:solidFill>
                <a:effectLst/>
                <a:latin typeface="Arial" charset="0"/>
                <a:ea typeface="+mn-ea"/>
                <a:cs typeface="+mn-cs"/>
              </a:rPr>
              <a:t>The application tier contains the functional process logic. It is hosted in an application server such as </a:t>
            </a:r>
            <a:r>
              <a:rPr lang="en-US" sz="1000" kern="1200" dirty="0" err="1" smtClean="0">
                <a:solidFill>
                  <a:schemeClr val="tx1"/>
                </a:solidFill>
                <a:effectLst/>
                <a:latin typeface="Arial" charset="0"/>
                <a:ea typeface="+mn-ea"/>
                <a:cs typeface="+mn-cs"/>
              </a:rPr>
              <a:t>WebLogic</a:t>
            </a:r>
            <a:r>
              <a:rPr lang="en-US" sz="1000" kern="1200" dirty="0" smtClean="0">
                <a:solidFill>
                  <a:schemeClr val="tx1"/>
                </a:solidFill>
                <a:effectLst/>
                <a:latin typeface="Arial" charset="0"/>
                <a:ea typeface="+mn-ea"/>
                <a:cs typeface="+mn-cs"/>
              </a:rPr>
              <a:t>, </a:t>
            </a:r>
            <a:r>
              <a:rPr lang="en-US" sz="1000" kern="1200" dirty="0" err="1" smtClean="0">
                <a:solidFill>
                  <a:schemeClr val="tx1"/>
                </a:solidFill>
                <a:effectLst/>
                <a:latin typeface="Arial" charset="0"/>
                <a:ea typeface="+mn-ea"/>
                <a:cs typeface="+mn-cs"/>
              </a:rPr>
              <a:t>WebSphere</a:t>
            </a:r>
            <a:r>
              <a:rPr lang="en-US" sz="1000" kern="1200" dirty="0" smtClean="0">
                <a:solidFill>
                  <a:schemeClr val="tx1"/>
                </a:solidFill>
                <a:effectLst/>
                <a:latin typeface="Arial" charset="0"/>
                <a:ea typeface="+mn-ea"/>
                <a:cs typeface="+mn-cs"/>
              </a:rPr>
              <a:t>, Apache Tomcat, or </a:t>
            </a:r>
            <a:r>
              <a:rPr lang="en-US" sz="1000" kern="1200" dirty="0" err="1" smtClean="0">
                <a:solidFill>
                  <a:schemeClr val="tx1"/>
                </a:solidFill>
                <a:effectLst/>
                <a:latin typeface="Arial" charset="0"/>
                <a:ea typeface="+mn-ea"/>
                <a:cs typeface="+mn-cs"/>
              </a:rPr>
              <a:t>JBoss</a:t>
            </a:r>
            <a:r>
              <a:rPr lang="en-US" sz="1000" kern="1200" dirty="0" smtClean="0">
                <a:solidFill>
                  <a:schemeClr val="tx1"/>
                </a:solidFill>
                <a:effectLst/>
                <a:latin typeface="Arial" charset="0"/>
                <a:ea typeface="+mn-ea"/>
                <a:cs typeface="+mn-cs"/>
              </a:rPr>
              <a:t> EAP.</a:t>
            </a:r>
          </a:p>
          <a:p>
            <a:pPr lvl="1"/>
            <a:r>
              <a:rPr lang="en-US" sz="1000" kern="1200" dirty="0" smtClean="0">
                <a:solidFill>
                  <a:schemeClr val="tx1"/>
                </a:solidFill>
                <a:effectLst/>
                <a:latin typeface="Arial" charset="0"/>
                <a:ea typeface="+mn-ea"/>
                <a:cs typeface="+mn-cs"/>
              </a:rPr>
              <a:t>The presentation tier contains the user interface. The Guidewire user interface is supported in these web browsers: Google Chrome, Mozilla Firefox, and Microsoft Internet Explorer.</a:t>
            </a:r>
          </a:p>
          <a:p>
            <a:pPr lvl="1"/>
            <a:r>
              <a:rPr lang="en-US" sz="1000" kern="1200" dirty="0" smtClean="0">
                <a:solidFill>
                  <a:schemeClr val="tx1"/>
                </a:solidFill>
                <a:effectLst/>
                <a:latin typeface="Arial" charset="0"/>
                <a:ea typeface="+mn-ea"/>
                <a:cs typeface="+mn-cs"/>
              </a:rPr>
              <a:t>Refer to the "Guidewire Platform Support Matrix" for the latest and most complete information about the software Guidewire supports. You can access it from the customer portal by navigating to </a:t>
            </a:r>
            <a:r>
              <a:rPr lang="en-US" sz="1000" u="sng" kern="1200" dirty="0" smtClean="0">
                <a:solidFill>
                  <a:schemeClr val="tx1"/>
                </a:solidFill>
                <a:effectLst/>
                <a:latin typeface="Arial" charset="0"/>
                <a:ea typeface="+mn-ea"/>
                <a:cs typeface="+mn-cs"/>
                <a:hlinkClick r:id="rId3"/>
              </a:rPr>
              <a:t>http://guidewire.hivelive.com/pages/home</a:t>
            </a:r>
            <a:r>
              <a:rPr lang="en-US" sz="1000" kern="1200" dirty="0" smtClean="0">
                <a:solidFill>
                  <a:schemeClr val="tx1"/>
                </a:solidFill>
                <a:effectLst/>
                <a:latin typeface="Arial" charset="0"/>
                <a:ea typeface="+mn-ea"/>
                <a:cs typeface="+mn-cs"/>
              </a:rPr>
              <a:t>, selecting "Resources -&gt; Documentation", and clicking "Platform Matrix".</a:t>
            </a:r>
          </a:p>
          <a:p>
            <a:r>
              <a:rPr lang="en-US" sz="1000" kern="1200" dirty="0" smtClean="0">
                <a:solidFill>
                  <a:schemeClr val="tx1"/>
                </a:solidFill>
                <a:effectLst/>
                <a:latin typeface="Arial" charset="0"/>
                <a:ea typeface="+mn-ea"/>
                <a:cs typeface="+mn-cs"/>
              </a:rPr>
              <a:t>Each application is typically integrated with a number of external systems.</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DDD81355-594F-4A6F-8033-C1401041734A}" type="slidenum">
              <a:rPr lang="en-US" altLang="en-US" sz="1200" b="0" smtClean="0">
                <a:solidFill>
                  <a:prstClr val="black"/>
                </a:solidFill>
              </a:rPr>
              <a:pPr eaLnBrk="1" hangingPunct="1">
                <a:buClr>
                  <a:prstClr val="black"/>
                </a:buClr>
              </a:pPr>
              <a:t>9</a:t>
            </a:fld>
            <a:endParaRPr lang="en-US" altLang="en-US" sz="1200" b="0" dirty="0" smtClean="0">
              <a:solidFill>
                <a:prstClr val="black"/>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definition for each integration point appears below:</a:t>
            </a:r>
          </a:p>
          <a:p>
            <a:pPr lvl="1" eaLnBrk="1" hangingPunct="1"/>
            <a:r>
              <a:rPr lang="en-US" dirty="0" smtClean="0"/>
              <a:t>Legacy policy administration system - This external system maintains policies created prior to the implementation of PolicyCenter (or policies for which PolicyCenter is not the system of record but for which PolicyCenter needs information).</a:t>
            </a:r>
          </a:p>
          <a:p>
            <a:pPr lvl="1" eaLnBrk="1" hangingPunct="1"/>
            <a:r>
              <a:rPr lang="en-US" dirty="0" smtClean="0"/>
              <a:t>Document production system - This is an external system used to store document templates and create documents.</a:t>
            </a:r>
          </a:p>
          <a:p>
            <a:pPr lvl="1" eaLnBrk="1" hangingPunct="1"/>
            <a:r>
              <a:rPr lang="en-US" dirty="0" smtClean="0"/>
              <a:t>Document storage system - This is an external document storage system which is used for storage and document retrieval.</a:t>
            </a:r>
          </a:p>
          <a:p>
            <a:pPr lvl="1" eaLnBrk="1" hangingPunct="1"/>
            <a:r>
              <a:rPr lang="en-US" dirty="0" smtClean="0"/>
              <a:t>Billing system - This is an external billing system which sends bills to the insured (so that they pay the premium) and reports when accounts are overdue.</a:t>
            </a:r>
          </a:p>
          <a:p>
            <a:pPr lvl="1" eaLnBrk="1" hangingPunct="1"/>
            <a:r>
              <a:rPr lang="en-US" dirty="0" smtClean="0"/>
              <a:t>ISO - (This integration point is common only for American carriers.) This is an American company which maintains rating information for fire protection for every place</a:t>
            </a:r>
            <a:r>
              <a:rPr lang="en-US" i="1" dirty="0" smtClean="0"/>
              <a:t> </a:t>
            </a:r>
            <a:r>
              <a:rPr lang="en-US" dirty="0" smtClean="0"/>
              <a:t>in the United States. A city can have many fire protection classes, therefore the information is defined at the location/address level. ISO also maintains Building Code Effectiveness grades of how well any community enforces their building codes. This is used for fire, EQ and wind/storm rating.</a:t>
            </a:r>
          </a:p>
          <a:p>
            <a:pPr lvl="1" eaLnBrk="1" hangingPunct="1"/>
            <a:r>
              <a:rPr lang="en-US" dirty="0" smtClean="0"/>
              <a:t>Credit rating system - This is a system which maintains credit rating information about the insured, such as Dun and Bradstreet. </a:t>
            </a:r>
          </a:p>
          <a:p>
            <a:pPr lvl="1" eaLnBrk="1" hangingPunct="1"/>
            <a:r>
              <a:rPr lang="en-US" dirty="0" smtClean="0"/>
              <a:t>Claims system - This is the system that managed claims for the carrier and is relevant at renewal time to determine if the policy should be renewed and if the rates should be raised.</a:t>
            </a:r>
          </a:p>
          <a:p>
            <a:pPr lvl="1" algn="ctr" eaLnBrk="1" hangingPunct="1">
              <a:buFontTx/>
              <a:buNone/>
            </a:pPr>
            <a:r>
              <a:rPr lang="en-US" dirty="0" smtClean="0"/>
              <a:t>(continued)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00161930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42523458"/>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3527381"/>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7081216"/>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233523051"/>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383114772"/>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2060030"/>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53534195"/>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052186444"/>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3557097716"/>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19113" y="1192213"/>
            <a:ext cx="8318500"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9113" y="3867150"/>
            <a:ext cx="8318500" cy="2522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0456321"/>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88236609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319517538"/>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16711968"/>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74606477"/>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234267338"/>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67714434"/>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698290"/>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136273954"/>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780559980"/>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20356488"/>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423480358"/>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41793289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03509039"/>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94054013"/>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19113" y="1192213"/>
            <a:ext cx="8318500"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9113" y="3867150"/>
            <a:ext cx="8318500" cy="2522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3155643"/>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043013649"/>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653870102"/>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28417844"/>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745664304"/>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69040002"/>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030161"/>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149099888"/>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2359285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38653480"/>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07907967"/>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913965621"/>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418444471"/>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smtClean="0"/>
              <a:t>Click to edit Master title style</a:t>
            </a:r>
            <a:endParaRPr lang="en-US" altLang="en-US" dirty="0"/>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smtClean="0"/>
              <a:t>Click to edit Master text styles</a:t>
            </a:r>
          </a:p>
        </p:txBody>
      </p:sp>
    </p:spTree>
    <p:extLst>
      <p:ext uri="{BB962C8B-B14F-4D97-AF65-F5344CB8AC3E}">
        <p14:creationId xmlns:p14="http://schemas.microsoft.com/office/powerpoint/2010/main" val="1829089824"/>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892966155"/>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126453079"/>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smtClean="0"/>
              <a:t>Click to edit Master title style</a:t>
            </a:r>
            <a:endParaRPr lang="en-US" dirty="0"/>
          </a:p>
        </p:txBody>
      </p:sp>
    </p:spTree>
    <p:extLst>
      <p:ext uri="{BB962C8B-B14F-4D97-AF65-F5344CB8AC3E}">
        <p14:creationId xmlns:p14="http://schemas.microsoft.com/office/powerpoint/2010/main" val="3864781786"/>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48224364"/>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3865543"/>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5281090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39514458"/>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69838568"/>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86784396"/>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93194470"/>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4085611908"/>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821572261"/>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23148795"/>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40377258"/>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111851906"/>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79483727"/>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01135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600068673"/>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516570653"/>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06163107"/>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43679140"/>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02278832"/>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4031645267"/>
      </p:ext>
    </p:extLst>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112238054"/>
      </p:ext>
    </p:extLst>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67329542"/>
      </p:ext>
    </p:extLst>
  </p:cSld>
  <p:clrMapOvr>
    <a:masterClrMapping/>
  </p:clrMapOv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67610882"/>
      </p:ext>
    </p:extLst>
  </p:cSld>
  <p:clrMapOvr>
    <a:masterClrMapping/>
  </p:clrMapOv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441435558"/>
      </p:ext>
    </p:extLst>
  </p:cSld>
  <p:clrMapOvr>
    <a:masterClrMapping/>
  </p:clrMapOv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8418028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01821174"/>
      </p:ext>
    </p:extLst>
  </p:cSld>
  <p:clrMapOvr>
    <a:masterClrMapping/>
  </p:clrMapOvr>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1317084"/>
      </p:ext>
    </p:extLst>
  </p:cSld>
  <p:clrMapOvr>
    <a:masterClrMapping/>
  </p:clrMapOv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893346776"/>
      </p:ext>
    </p:extLst>
  </p:cSld>
  <p:clrMapOvr>
    <a:masterClrMapping/>
  </p:clrMapOv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582705762"/>
      </p:ext>
    </p:extLst>
  </p:cSld>
  <p:clrMapOvr>
    <a:masterClrMapping/>
  </p:clrMapOv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50193757"/>
      </p:ext>
    </p:extLst>
  </p:cSld>
  <p:clrMapOvr>
    <a:masterClrMapping/>
  </p:clrMapOv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28767759"/>
      </p:ext>
    </p:extLst>
  </p:cSld>
  <p:clrMapOvr>
    <a:masterClrMapping/>
  </p:clrMapOv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32679537"/>
      </p:ext>
    </p:extLst>
  </p:cSld>
  <p:clrMapOvr>
    <a:masterClrMapping/>
  </p:clrMapOv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20328842"/>
      </p:ext>
    </p:extLst>
  </p:cSld>
  <p:clrMapOvr>
    <a:masterClrMapping/>
  </p:clrMapOv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085063147"/>
      </p:ext>
    </p:extLst>
  </p:cSld>
  <p:clrMapOvr>
    <a:masterClrMapping/>
  </p:clrMapOv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24241134"/>
      </p:ext>
    </p:extLst>
  </p:cSld>
  <p:clrMapOvr>
    <a:masterClrMapping/>
  </p:clrMapOv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3791298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98884"/>
      </p:ext>
    </p:extLst>
  </p:cSld>
  <p:clrMapOvr>
    <a:masterClrMapping/>
  </p:clrMapOvr>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214375041"/>
      </p:ext>
    </p:extLst>
  </p:cSld>
  <p:clrMapOvr>
    <a:masterClrMapping/>
  </p:clrMapOvr>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23740099"/>
      </p:ext>
    </p:extLst>
  </p:cSld>
  <p:clrMapOvr>
    <a:masterClrMapping/>
  </p:clrMapOvr>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3449102"/>
      </p:ext>
    </p:extLst>
  </p:cSld>
  <p:clrMapOvr>
    <a:masterClrMapping/>
  </p:clrMapOvr>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938261199"/>
      </p:ext>
    </p:extLst>
  </p:cSld>
  <p:clrMapOvr>
    <a:masterClrMapping/>
  </p:clrMapOvr>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61779479"/>
      </p:ext>
    </p:extLst>
  </p:cSld>
  <p:clrMapOvr>
    <a:masterClrMapping/>
  </p:clrMapOv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76792484"/>
      </p:ext>
    </p:extLst>
  </p:cSld>
  <p:clrMapOvr>
    <a:masterClrMapping/>
  </p:clrMapOv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4473436"/>
      </p:ext>
    </p:extLst>
  </p:cSld>
  <p:clrMapOvr>
    <a:masterClrMapping/>
  </p:clrMapOvr>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690967292"/>
      </p:ext>
    </p:extLst>
  </p:cSld>
  <p:clrMapOvr>
    <a:masterClrMapping/>
  </p:clrMapOvr>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41708910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79250493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4304970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6748196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2886896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6991133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67471705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19287531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5223423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0585853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17705421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049775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87695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2221711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485056526"/>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70679725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8409084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4697107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77945300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66372535"/>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19113" y="1192213"/>
            <a:ext cx="8318500"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9113" y="3867150"/>
            <a:ext cx="8318500" cy="2522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298211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257140707"/>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31945893"/>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7853332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419128252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76250059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37687671"/>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7323313"/>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8719010"/>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39863686"/>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49991234"/>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77891345"/>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312826176"/>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766813936"/>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19113" y="1192213"/>
            <a:ext cx="8318500"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9113" y="3867150"/>
            <a:ext cx="8318500" cy="2522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3166330"/>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3373555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60785073"/>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61173368"/>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12021009"/>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928789759"/>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75401277"/>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73574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992160069"/>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613238855"/>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921815608"/>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3489948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08197507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4108193"/>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960535452"/>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83452238"/>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609928072"/>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495083538"/>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57629878"/>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8411226"/>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37594756"/>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26754263"/>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15374803"/>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5731857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263877885"/>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912586236"/>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920315223"/>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1040349567"/>
      </p:ext>
    </p:extLst>
  </p:cSld>
  <p:clrMapOvr>
    <a:masterClrMapping/>
  </p:clrMapOvr>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2695408"/>
      </p:ext>
    </p:extLst>
  </p:cSld>
  <p:clrMapOvr>
    <a:masterClrMapping/>
  </p:clrMapOvr>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55564064"/>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17819171"/>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681702464"/>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620411307"/>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11483344"/>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8162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943506257"/>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565159380"/>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37796377"/>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70338721"/>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943901240"/>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211040016"/>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446744567"/>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26868497"/>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76236343"/>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4085591499"/>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7367104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21886942"/>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790962"/>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7715595"/>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538383114"/>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09528945"/>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759933479"/>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4056077791"/>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871055568"/>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954185751"/>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666844514"/>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67309039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6" Type="http://schemas.openxmlformats.org/officeDocument/2006/relationships/image" Target="../media/image2.png"/><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5" Type="http://schemas.openxmlformats.org/officeDocument/2006/relationships/image" Target="../media/image1.png"/><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1.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2.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1.pn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3.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theme" Target="../theme/theme14.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slideLayout" Target="../slideLayouts/slideLayout166.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5" Type="http://schemas.openxmlformats.org/officeDocument/2006/relationships/image" Target="../media/image2.png"/><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image" Target="../media/image1.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4.xml"/><Relationship Id="rId13" Type="http://schemas.openxmlformats.org/officeDocument/2006/relationships/theme" Target="../theme/theme15.xml"/><Relationship Id="rId3" Type="http://schemas.openxmlformats.org/officeDocument/2006/relationships/slideLayout" Target="../slideLayouts/slideLayout169.xml"/><Relationship Id="rId7" Type="http://schemas.openxmlformats.org/officeDocument/2006/relationships/slideLayout" Target="../slideLayouts/slideLayout173.xml"/><Relationship Id="rId12" Type="http://schemas.openxmlformats.org/officeDocument/2006/relationships/slideLayout" Target="../slideLayouts/slideLayout178.xml"/><Relationship Id="rId2" Type="http://schemas.openxmlformats.org/officeDocument/2006/relationships/slideLayout" Target="../slideLayouts/slideLayout168.xml"/><Relationship Id="rId1" Type="http://schemas.openxmlformats.org/officeDocument/2006/relationships/slideLayout" Target="../slideLayouts/slideLayout167.xml"/><Relationship Id="rId6" Type="http://schemas.openxmlformats.org/officeDocument/2006/relationships/slideLayout" Target="../slideLayouts/slideLayout172.xml"/><Relationship Id="rId11" Type="http://schemas.openxmlformats.org/officeDocument/2006/relationships/slideLayout" Target="../slideLayouts/slideLayout177.xml"/><Relationship Id="rId5" Type="http://schemas.openxmlformats.org/officeDocument/2006/relationships/slideLayout" Target="../slideLayouts/slideLayout171.xml"/><Relationship Id="rId15" Type="http://schemas.openxmlformats.org/officeDocument/2006/relationships/image" Target="../media/image2.png"/><Relationship Id="rId10" Type="http://schemas.openxmlformats.org/officeDocument/2006/relationships/slideLayout" Target="../slideLayouts/slideLayout176.xml"/><Relationship Id="rId4" Type="http://schemas.openxmlformats.org/officeDocument/2006/relationships/slideLayout" Target="../slideLayouts/slideLayout170.xml"/><Relationship Id="rId9" Type="http://schemas.openxmlformats.org/officeDocument/2006/relationships/slideLayout" Target="../slideLayouts/slideLayout175.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image" Target="../media/image2.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6" Type="http://schemas.openxmlformats.org/officeDocument/2006/relationships/image" Target="../media/image2.png"/><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1.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1.pn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image" Target="../media/image2.png"/><Relationship Id="rId2" Type="http://schemas.openxmlformats.org/officeDocument/2006/relationships/slideLayout" Target="../slideLayouts/slideLayout61.xml"/><Relationship Id="rId16" Type="http://schemas.openxmlformats.org/officeDocument/2006/relationships/image" Target="../media/image1.png"/><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6.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image" Target="../media/image1.png"/><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theme" Target="../theme/theme7.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image" Target="../media/image1.png"/><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theme" Target="../theme/theme8.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6" Type="http://schemas.openxmlformats.org/officeDocument/2006/relationships/image" Target="../media/image2.png"/><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image" Target="../media/image1.png"/><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60F311C7-833B-43AB-9282-A1963E8E1EFA}"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62"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smtClean="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buClr>
                  <a:srgbClr val="FFFFFF"/>
                </a:buClr>
              </a:pPr>
              <a:endParaRPr lang="en-US" sz="1400" b="0" smtClean="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E1E01C8D-5B39-4DB4-93F5-12D8456894BA}" type="slidenum">
              <a:rPr lang="en-US" sz="1200" b="0" smtClean="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828914998"/>
      </p:ext>
    </p:extLst>
  </p:cSld>
  <p:clrMap bg1="dk2" tx1="lt1" bg2="dk1" tx2="lt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buClr>
                  <a:srgbClr val="FFFFFF"/>
                </a:buClr>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buClr>
                  <a:srgbClr val="FFFFFF"/>
                </a:buCl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Clr>
                <a:srgbClr val="FFFFFF"/>
              </a:buClr>
              <a:buFont typeface="Wingdings" pitchFamily="2" charset="2"/>
              <a:buNone/>
              <a:defRPr/>
            </a:pPr>
            <a:fld id="{34FA7B12-D0D4-4DC7-B4FF-3CEB527FE136}" type="slidenum">
              <a:rPr lang="en-US" sz="1200">
                <a:solidFill>
                  <a:srgbClr val="B2B2B2"/>
                </a:solidFill>
                <a:latin typeface="Calibri" pitchFamily="34" charset="0"/>
                <a:cs typeface="Calibri" pitchFamily="34" charset="0"/>
              </a:rPr>
              <a:pPr eaLnBrk="0" hangingPunct="0">
                <a:lnSpc>
                  <a:spcPts val="1800"/>
                </a:lnSpc>
                <a:spcBef>
                  <a:spcPts val="600"/>
                </a:spcBef>
                <a:buClr>
                  <a:srgbClr val="FFFFFF"/>
                </a:buClr>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rgbClr val="DADAB3"/>
              </a:buClr>
              <a:buFont typeface="Arial" charset="0"/>
              <a:buNone/>
              <a:defRPr/>
            </a:pPr>
            <a:r>
              <a:rPr lang="en-US" sz="600" dirty="0">
                <a:solidFill>
                  <a:srgbClr val="B2B2B2"/>
                </a:solidFill>
                <a:latin typeface="Arial"/>
              </a:rPr>
              <a:t>© Guidewire Software, Inc. All rights reserved. Do not distribute without permission.</a:t>
            </a:r>
          </a:p>
        </p:txBody>
      </p:sp>
    </p:spTree>
    <p:extLst>
      <p:ext uri="{BB962C8B-B14F-4D97-AF65-F5344CB8AC3E}">
        <p14:creationId xmlns:p14="http://schemas.microsoft.com/office/powerpoint/2010/main" val="3782863427"/>
      </p:ext>
    </p:extLst>
  </p:cSld>
  <p:clrMap bg1="dk2" tx1="lt1" bg2="dk1" tx2="lt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A0A397C9-4711-4B58-9DB2-782F6832F4B7}"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4003926570"/>
      </p:ext>
    </p:extLst>
  </p:cSld>
  <p:clrMap bg1="dk2" tx1="lt1" bg2="dk1" tx2="lt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buClr>
                  <a:srgbClr val="FFFFFF"/>
                </a:buClr>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buClr>
                  <a:srgbClr val="FFFFFF"/>
                </a:buCl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Clr>
                <a:srgbClr val="FFFFFF"/>
              </a:buClr>
              <a:buFont typeface="Wingdings" pitchFamily="2" charset="2"/>
              <a:buNone/>
              <a:defRPr/>
            </a:pPr>
            <a:fld id="{97574084-AD80-4197-B734-EAF2AB7E2B99}" type="slidenum">
              <a:rPr lang="en-US" sz="1200">
                <a:solidFill>
                  <a:srgbClr val="B2B2B2"/>
                </a:solidFill>
                <a:latin typeface="Calibri" pitchFamily="34" charset="0"/>
                <a:cs typeface="Calibri" pitchFamily="34" charset="0"/>
              </a:rPr>
              <a:pPr eaLnBrk="0" hangingPunct="0">
                <a:lnSpc>
                  <a:spcPts val="1800"/>
                </a:lnSpc>
                <a:spcBef>
                  <a:spcPts val="600"/>
                </a:spcBef>
                <a:buClr>
                  <a:srgbClr val="FFFFFF"/>
                </a:buClr>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rgbClr val="DADAB3"/>
              </a:buClr>
              <a:buFont typeface="Arial" charset="0"/>
              <a:buNone/>
              <a:defRPr/>
            </a:pPr>
            <a:r>
              <a:rPr lang="en-US" sz="600" dirty="0">
                <a:solidFill>
                  <a:srgbClr val="B2B2B2"/>
                </a:solidFill>
                <a:latin typeface="Arial"/>
              </a:rPr>
              <a:t>© Guidewire Software, Inc. All rights reserved. Do not distribute without permission.</a:t>
            </a:r>
          </a:p>
        </p:txBody>
      </p:sp>
    </p:spTree>
    <p:extLst>
      <p:ext uri="{BB962C8B-B14F-4D97-AF65-F5344CB8AC3E}">
        <p14:creationId xmlns:p14="http://schemas.microsoft.com/office/powerpoint/2010/main" val="2046428839"/>
      </p:ext>
    </p:extLst>
  </p:cSld>
  <p:clrMap bg1="dk2" tx1="lt1" bg2="dk1" tx2="lt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buClr>
                  <a:srgbClr val="FFFFFF"/>
                </a:buClr>
              </a:pPr>
              <a:endParaRPr lang="en-US" sz="1400" b="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6DAF3D0A-5E61-49CD-BB88-9E021525CE97}" type="slidenum">
              <a:rPr lang="en-US" sz="1200" b="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584009900"/>
      </p:ext>
    </p:extLst>
  </p:cSld>
  <p:clrMap bg1="dk2" tx1="lt1" bg2="dk1" tx2="lt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buClr>
                  <a:srgbClr val="FFFFFF"/>
                </a:buClr>
              </a:pPr>
              <a:endParaRPr lang="en-US" sz="1400" b="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6DAF3D0A-5E61-49CD-BB88-9E021525CE97}" type="slidenum">
              <a:rPr lang="en-US" sz="1200" b="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1080857339"/>
      </p:ext>
    </p:extLst>
  </p:cSld>
  <p:clrMap bg1="dk2" tx1="lt1" bg2="dk1" tx2="lt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6A0B009C-47BC-4F0C-8661-376A5E0367AE}"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3367250433"/>
      </p:ext>
    </p:extLst>
  </p:cSld>
  <p:clrMap bg1="dk2" tx1="lt1" bg2="dk1"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smtClean="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buClr>
                  <a:srgbClr val="FFFFFF"/>
                </a:buClr>
              </a:pPr>
              <a:endParaRPr lang="en-US" sz="1400" b="0" smtClean="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E1E01C8D-5B39-4DB4-93F5-12D8456894BA}" type="slidenum">
              <a:rPr lang="en-US" sz="1200" b="0" smtClean="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2707263703"/>
      </p:ext>
    </p:extLst>
  </p:cSld>
  <p:clrMap bg1="dk2" tx1="lt1" bg2="dk1" tx2="lt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smtClean="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buClr>
                  <a:srgbClr val="FFFFFF"/>
                </a:buClr>
              </a:pPr>
              <a:endParaRPr lang="en-US" sz="1400" b="0" smtClean="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E1E01C8D-5B39-4DB4-93F5-12D8456894BA}" type="slidenum">
              <a:rPr lang="en-US" sz="1200" b="0" smtClean="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208887919"/>
      </p:ext>
    </p:extLst>
  </p:cSld>
  <p:clrMap bg1="dk2" tx1="lt1" bg2="dk1" tx2="lt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buClr>
                  <a:srgbClr val="FFFFFF"/>
                </a:buClr>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buClr>
                  <a:srgbClr val="FFFFFF"/>
                </a:buCl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Clr>
                <a:srgbClr val="FFFFFF"/>
              </a:buClr>
              <a:buFont typeface="Wingdings" pitchFamily="2" charset="2"/>
              <a:buNone/>
              <a:defRPr/>
            </a:pPr>
            <a:fld id="{60F311C7-833B-43AB-9282-A1963E8E1EFA}" type="slidenum">
              <a:rPr lang="en-US" sz="1200">
                <a:solidFill>
                  <a:srgbClr val="B2B2B2"/>
                </a:solidFill>
                <a:latin typeface="Calibri" pitchFamily="34" charset="0"/>
                <a:cs typeface="Calibri" pitchFamily="34" charset="0"/>
              </a:rPr>
              <a:pPr eaLnBrk="0" hangingPunct="0">
                <a:lnSpc>
                  <a:spcPts val="1800"/>
                </a:lnSpc>
                <a:spcBef>
                  <a:spcPts val="600"/>
                </a:spcBef>
                <a:buClr>
                  <a:srgbClr val="FFFFFF"/>
                </a:buClr>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rgbClr val="DADAB3"/>
              </a:buClr>
              <a:buFont typeface="Arial" charset="0"/>
              <a:buNone/>
              <a:defRPr/>
            </a:pPr>
            <a:r>
              <a:rPr lang="en-US" sz="600" dirty="0">
                <a:solidFill>
                  <a:srgbClr val="B2B2B2"/>
                </a:solidFill>
                <a:latin typeface="Arial"/>
              </a:rPr>
              <a:t>© Guidewire Software, Inc. All rights reserved. Do not distribute without permission.</a:t>
            </a:r>
          </a:p>
        </p:txBody>
      </p:sp>
    </p:spTree>
    <p:extLst>
      <p:ext uri="{BB962C8B-B14F-4D97-AF65-F5344CB8AC3E}">
        <p14:creationId xmlns:p14="http://schemas.microsoft.com/office/powerpoint/2010/main" val="2619118746"/>
      </p:ext>
    </p:extLst>
  </p:cSld>
  <p:clrMap bg1="dk2" tx1="lt1" bg2="dk1" tx2="lt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buClr>
                  <a:srgbClr val="FFFFFF"/>
                </a:buClr>
              </a:pPr>
              <a:endParaRPr lang="en-US" sz="1400" b="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6DAF3D0A-5E61-49CD-BB88-9E021525CE97}" type="slidenum">
              <a:rPr lang="en-US" sz="1200" b="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614671632"/>
      </p:ext>
    </p:extLst>
  </p:cSld>
  <p:clrMap bg1="dk2" tx1="lt1" bg2="dk1" tx2="lt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9" r:id="rId13"/>
    <p:sldLayoutId id="2147483930" r:id="rId14"/>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buClr>
                  <a:srgbClr val="FFFFFF"/>
                </a:buClr>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buClr>
                  <a:srgbClr val="FFFFFF"/>
                </a:buCl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Clr>
                <a:srgbClr val="FFFFFF"/>
              </a:buClr>
              <a:buFont typeface="Wingdings" pitchFamily="2" charset="2"/>
              <a:buNone/>
              <a:defRPr/>
            </a:pPr>
            <a:fld id="{34FA7B12-D0D4-4DC7-B4FF-3CEB527FE136}" type="slidenum">
              <a:rPr lang="en-US" sz="1200">
                <a:solidFill>
                  <a:srgbClr val="B2B2B2"/>
                </a:solidFill>
                <a:latin typeface="Calibri" pitchFamily="34" charset="0"/>
                <a:cs typeface="Calibri" pitchFamily="34" charset="0"/>
              </a:rPr>
              <a:pPr eaLnBrk="0" hangingPunct="0">
                <a:lnSpc>
                  <a:spcPts val="1800"/>
                </a:lnSpc>
                <a:spcBef>
                  <a:spcPts val="600"/>
                </a:spcBef>
                <a:buClr>
                  <a:srgbClr val="FFFFFF"/>
                </a:buClr>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rgbClr val="DADAB3"/>
              </a:buClr>
              <a:buFont typeface="Arial" charset="0"/>
              <a:buNone/>
              <a:defRPr/>
            </a:pPr>
            <a:r>
              <a:rPr lang="en-US" sz="600" dirty="0">
                <a:solidFill>
                  <a:srgbClr val="B2B2B2"/>
                </a:solidFill>
                <a:latin typeface="Arial"/>
              </a:rPr>
              <a:t>© Guidewire Software, Inc. All rights reserved. Do not distribute without permission.</a:t>
            </a:r>
          </a:p>
        </p:txBody>
      </p:sp>
    </p:spTree>
    <p:extLst>
      <p:ext uri="{BB962C8B-B14F-4D97-AF65-F5344CB8AC3E}">
        <p14:creationId xmlns:p14="http://schemas.microsoft.com/office/powerpoint/2010/main" val="766313077"/>
      </p:ext>
    </p:extLst>
  </p:cSld>
  <p:clrMap bg1="dk2" tx1="lt1" bg2="dk1" tx2="lt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buClr>
                  <a:srgbClr val="FFFFFF"/>
                </a:buClr>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buClr>
                  <a:srgbClr val="FFFFFF"/>
                </a:buCl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Clr>
                <a:srgbClr val="FFFFFF"/>
              </a:buClr>
              <a:buFont typeface="Wingdings" pitchFamily="2" charset="2"/>
              <a:buNone/>
              <a:defRPr/>
            </a:pPr>
            <a:fld id="{34FA7B12-D0D4-4DC7-B4FF-3CEB527FE136}" type="slidenum">
              <a:rPr lang="en-US" sz="1200">
                <a:solidFill>
                  <a:srgbClr val="B2B2B2"/>
                </a:solidFill>
                <a:latin typeface="Calibri" pitchFamily="34" charset="0"/>
                <a:cs typeface="Calibri" pitchFamily="34" charset="0"/>
              </a:rPr>
              <a:pPr eaLnBrk="0" hangingPunct="0">
                <a:lnSpc>
                  <a:spcPts val="1800"/>
                </a:lnSpc>
                <a:spcBef>
                  <a:spcPts val="600"/>
                </a:spcBef>
                <a:buClr>
                  <a:srgbClr val="FFFFFF"/>
                </a:buClr>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rgbClr val="DADAB3"/>
              </a:buClr>
              <a:buFont typeface="Arial" charset="0"/>
              <a:buNone/>
              <a:defRPr/>
            </a:pPr>
            <a:r>
              <a:rPr lang="en-US" sz="600" dirty="0">
                <a:solidFill>
                  <a:srgbClr val="B2B2B2"/>
                </a:solidFill>
                <a:latin typeface="Arial"/>
              </a:rPr>
              <a:t>© Guidewire Software, Inc. All rights reserved. Do not distribute without permission.</a:t>
            </a:r>
          </a:p>
        </p:txBody>
      </p:sp>
    </p:spTree>
    <p:extLst>
      <p:ext uri="{BB962C8B-B14F-4D97-AF65-F5344CB8AC3E}">
        <p14:creationId xmlns:p14="http://schemas.microsoft.com/office/powerpoint/2010/main" val="2873565221"/>
      </p:ext>
    </p:extLst>
  </p:cSld>
  <p:clrMap bg1="dk2" tx1="lt1" bg2="dk1" tx2="lt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smtClean="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buClr>
                  <a:srgbClr val="FFFFFF"/>
                </a:buClr>
              </a:pPr>
              <a:endParaRPr lang="en-US" sz="1400" b="0" smtClean="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E1E01C8D-5B39-4DB4-93F5-12D8456894BA}" type="slidenum">
              <a:rPr lang="en-US" sz="1200" b="0" smtClean="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2568109901"/>
      </p:ext>
    </p:extLst>
  </p:cSld>
  <p:clrMap bg1="dk2" tx1="lt1" bg2="dk1" tx2="lt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61.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72.xml"/><Relationship Id="rId5" Type="http://schemas.openxmlformats.org/officeDocument/2006/relationships/image" Target="../media/image49.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6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6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73.xml"/><Relationship Id="rId5" Type="http://schemas.openxmlformats.org/officeDocument/2006/relationships/image" Target="../media/image62.png"/><Relationship Id="rId4" Type="http://schemas.openxmlformats.org/officeDocument/2006/relationships/image" Target="../media/image61.png"/></Relationships>
</file>

<file path=ppt/slides/_rels/slide36.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36.xml"/><Relationship Id="rId1" Type="http://schemas.openxmlformats.org/officeDocument/2006/relationships/slideLayout" Target="../slideLayouts/slideLayout6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9.png"/></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7.xml"/><Relationship Id="rId1" Type="http://schemas.openxmlformats.org/officeDocument/2006/relationships/slideLayout" Target="../slideLayouts/slideLayout123.xml"/></Relationships>
</file>

<file path=ppt/slides/_rels/slide3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8.xml"/><Relationship Id="rId1" Type="http://schemas.openxmlformats.org/officeDocument/2006/relationships/slideLayout" Target="../slideLayouts/slideLayout123.xml"/><Relationship Id="rId5" Type="http://schemas.openxmlformats.org/officeDocument/2006/relationships/image" Target="../media/image73.png"/><Relationship Id="rId4" Type="http://schemas.openxmlformats.org/officeDocument/2006/relationships/image" Target="../media/image7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7.xml"/></Relationships>
</file>

<file path=ppt/slides/_rels/slide4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1.xml"/><Relationship Id="rId1" Type="http://schemas.openxmlformats.org/officeDocument/2006/relationships/slideLayout" Target="../slideLayouts/slideLayout97.xml"/></Relationships>
</file>

<file path=ppt/slides/_rels/slide4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2.xml"/><Relationship Id="rId1" Type="http://schemas.openxmlformats.org/officeDocument/2006/relationships/slideLayout" Target="../slideLayouts/slideLayout146.xml"/><Relationship Id="rId4" Type="http://schemas.openxmlformats.org/officeDocument/2006/relationships/image" Target="../media/image76.png"/></Relationships>
</file>

<file path=ppt/slides/_rels/slide4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3.xml"/><Relationship Id="rId1" Type="http://schemas.openxmlformats.org/officeDocument/2006/relationships/slideLayout" Target="../slideLayouts/slideLayout134.xml"/></Relationships>
</file>

<file path=ppt/slides/_rels/slide4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79.png"/></Relationships>
</file>

<file path=ppt/slides/_rels/slide4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8.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8.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8.xml"/><Relationship Id="rId1" Type="http://schemas.openxmlformats.org/officeDocument/2006/relationships/slideLayout" Target="../slideLayouts/slideLayout41.xml"/><Relationship Id="rId5" Type="http://schemas.openxmlformats.org/officeDocument/2006/relationships/image" Target="../media/image16.pn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dirty="0" smtClean="0"/>
              <a:t>PolicyCenter Overview</a:t>
            </a:r>
          </a:p>
        </p:txBody>
      </p:sp>
      <p:sp>
        <p:nvSpPr>
          <p:cNvPr id="3075" name="Text Placeholder 4"/>
          <p:cNvSpPr>
            <a:spLocks noGrp="1"/>
          </p:cNvSpPr>
          <p:nvPr>
            <p:ph type="body" sz="quarter" idx="10"/>
          </p:nvPr>
        </p:nvSpPr>
        <p:spPr>
          <a:xfrm>
            <a:off x="5718175" y="6167438"/>
            <a:ext cx="3089275" cy="273050"/>
          </a:xfrm>
        </p:spPr>
        <p:txBody>
          <a:bodyPr/>
          <a:lstStyle/>
          <a:p>
            <a:r>
              <a:rPr lang="en-US" smtClean="0"/>
              <a:t>2</a:t>
            </a:r>
            <a:r>
              <a:rPr lang="en-US"/>
              <a:t>0</a:t>
            </a:r>
            <a:r>
              <a:rPr lang="en-US" smtClean="0"/>
              <a:t> May </a:t>
            </a:r>
            <a:r>
              <a:rPr lang="en-US" dirty="0" smtClean="0"/>
              <a:t>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20483" name="Rectangle 3"/>
          <p:cNvSpPr>
            <a:spLocks noGrp="1" noChangeArrowheads="1"/>
          </p:cNvSpPr>
          <p:nvPr>
            <p:ph idx="1"/>
          </p:nvPr>
        </p:nvSpPr>
        <p:spPr/>
        <p:txBody>
          <a:bodyPr/>
          <a:lstStyle/>
          <a:p>
            <a:pPr>
              <a:buFont typeface="Arial" charset="0"/>
              <a:buChar char="•"/>
            </a:pPr>
            <a:endParaRPr lang="en-US" smtClean="0"/>
          </a:p>
        </p:txBody>
      </p:sp>
    </p:spTree>
    <p:extLst>
      <p:ext uri="{BB962C8B-B14F-4D97-AF65-F5344CB8AC3E}">
        <p14:creationId xmlns:p14="http://schemas.microsoft.com/office/powerpoint/2010/main" val="28099847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825500" y="120650"/>
            <a:ext cx="8318500" cy="742950"/>
          </a:xfrm>
        </p:spPr>
        <p:txBody>
          <a:bodyPr/>
          <a:lstStyle/>
          <a:p>
            <a:pPr eaLnBrk="1" hangingPunct="1"/>
            <a:r>
              <a:rPr lang="en-US" smtClean="0"/>
              <a:t>Lesson outline</a:t>
            </a:r>
          </a:p>
        </p:txBody>
      </p:sp>
      <p:sp>
        <p:nvSpPr>
          <p:cNvPr id="14339" name="Rectangle 3"/>
          <p:cNvSpPr>
            <a:spLocks noGrp="1" noChangeArrowheads="1"/>
          </p:cNvSpPr>
          <p:nvPr>
            <p:ph type="body" idx="4294967295"/>
          </p:nvPr>
        </p:nvSpPr>
        <p:spPr bwMode="gray">
          <a:xfrm>
            <a:off x="520700" y="681038"/>
            <a:ext cx="8318500" cy="5708650"/>
          </a:xfrm>
        </p:spPr>
        <p:txBody>
          <a:bodyPr/>
          <a:lstStyle/>
          <a:p>
            <a:pPr>
              <a:lnSpc>
                <a:spcPct val="150000"/>
              </a:lnSpc>
            </a:pPr>
            <a:r>
              <a:rPr lang="en-US" sz="2800" dirty="0">
                <a:solidFill>
                  <a:schemeClr val="hlink"/>
                </a:solidFill>
              </a:rPr>
              <a:t>PolicyCenter overview</a:t>
            </a:r>
          </a:p>
          <a:p>
            <a:pPr>
              <a:lnSpc>
                <a:spcPct val="150000"/>
              </a:lnSpc>
            </a:pPr>
            <a:r>
              <a:rPr lang="en-US" sz="2800" dirty="0"/>
              <a:t>Logging in</a:t>
            </a:r>
          </a:p>
          <a:p>
            <a:pPr>
              <a:lnSpc>
                <a:spcPct val="150000"/>
              </a:lnSpc>
            </a:pPr>
            <a:r>
              <a:rPr lang="en-US" sz="2800" dirty="0">
                <a:solidFill>
                  <a:schemeClr val="hlink"/>
                </a:solidFill>
              </a:rPr>
              <a:t>User Interface</a:t>
            </a:r>
          </a:p>
          <a:p>
            <a:pPr>
              <a:lnSpc>
                <a:spcPct val="150000"/>
              </a:lnSpc>
            </a:pPr>
            <a:r>
              <a:rPr lang="en-US" sz="2800" dirty="0">
                <a:solidFill>
                  <a:srgbClr val="C0C0C0"/>
                </a:solidFill>
              </a:rPr>
              <a:t>PolicyCenter implementations</a:t>
            </a:r>
            <a:endParaRPr lang="en-US" sz="2800"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title"/>
          </p:nvPr>
        </p:nvSpPr>
        <p:spPr/>
        <p:txBody>
          <a:bodyPr/>
          <a:lstStyle/>
          <a:p>
            <a:pPr eaLnBrk="1" hangingPunct="1"/>
            <a:r>
              <a:rPr lang="en-US" smtClean="0"/>
              <a:t>Accessing PolicyCenter</a:t>
            </a:r>
          </a:p>
        </p:txBody>
      </p:sp>
      <p:sp>
        <p:nvSpPr>
          <p:cNvPr id="6147" name="Rectangle 4"/>
          <p:cNvSpPr>
            <a:spLocks noGrp="1" noChangeArrowheads="1"/>
          </p:cNvSpPr>
          <p:nvPr>
            <p:ph idx="1"/>
          </p:nvPr>
        </p:nvSpPr>
        <p:spPr>
          <a:xfrm>
            <a:off x="519113" y="4079875"/>
            <a:ext cx="8318500" cy="1925638"/>
          </a:xfrm>
        </p:spPr>
        <p:txBody>
          <a:bodyPr/>
          <a:lstStyle/>
          <a:p>
            <a:pPr>
              <a:buFont typeface="Arial" charset="0"/>
              <a:buChar char="•"/>
            </a:pPr>
            <a:r>
              <a:rPr lang="en-US" dirty="0" smtClean="0"/>
              <a:t>Users must have:</a:t>
            </a:r>
          </a:p>
          <a:p>
            <a:pPr lvl="1"/>
            <a:r>
              <a:rPr lang="en-US" dirty="0" smtClean="0"/>
              <a:t>Google Chrome or Mozilla Firefox or Microsoft Internet Explorer</a:t>
            </a:r>
          </a:p>
          <a:p>
            <a:pPr lvl="1"/>
            <a:r>
              <a:rPr lang="en-US" dirty="0" smtClean="0"/>
              <a:t>The PolicyCenter URL</a:t>
            </a:r>
          </a:p>
          <a:p>
            <a:pPr lvl="1"/>
            <a:r>
              <a:rPr lang="en-US" dirty="0" smtClean="0"/>
              <a:t>A user name and password</a:t>
            </a:r>
          </a:p>
        </p:txBody>
      </p:sp>
      <p:sp>
        <p:nvSpPr>
          <p:cNvPr id="6148" name="AutoShape 5"/>
          <p:cNvSpPr>
            <a:spLocks noChangeArrowheads="1"/>
          </p:cNvSpPr>
          <p:nvPr/>
        </p:nvSpPr>
        <p:spPr bwMode="auto">
          <a:xfrm>
            <a:off x="1320800" y="1522413"/>
            <a:ext cx="1555750" cy="1584325"/>
          </a:xfrm>
          <a:prstGeom prst="smileyFace">
            <a:avLst>
              <a:gd name="adj" fmla="val 4653"/>
            </a:avLst>
          </a:prstGeom>
          <a:solidFill>
            <a:srgbClr val="FFFF99"/>
          </a:solidFill>
          <a:ln w="12700">
            <a:solidFill>
              <a:srgbClr val="000000"/>
            </a:solidFill>
            <a:round/>
            <a:headEnd/>
            <a:tailEnd/>
          </a:ln>
        </p:spPr>
        <p:txBody>
          <a:bodyPr wrap="none" anchor="ctr"/>
          <a:lstStyle/>
          <a:p>
            <a:pPr>
              <a:buClr>
                <a:srgbClr val="FFFFFF"/>
              </a:buClr>
            </a:pPr>
            <a:endParaRPr lang="en-US"/>
          </a:p>
        </p:txBody>
      </p:sp>
      <p:sp>
        <p:nvSpPr>
          <p:cNvPr id="6149" name="AutoShape 6"/>
          <p:cNvSpPr>
            <a:spLocks noChangeArrowheads="1"/>
          </p:cNvSpPr>
          <p:nvPr/>
        </p:nvSpPr>
        <p:spPr bwMode="invGray">
          <a:xfrm>
            <a:off x="4183063" y="1039813"/>
            <a:ext cx="3867150" cy="2546350"/>
          </a:xfrm>
          <a:prstGeom prst="roundRect">
            <a:avLst>
              <a:gd name="adj" fmla="val 16667"/>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FFFFFF"/>
              </a:buClr>
            </a:pPr>
            <a:endParaRPr lang="en-US"/>
          </a:p>
        </p:txBody>
      </p:sp>
      <p:sp>
        <p:nvSpPr>
          <p:cNvPr id="6150" name="Line 7"/>
          <p:cNvSpPr>
            <a:spLocks noChangeShapeType="1"/>
          </p:cNvSpPr>
          <p:nvPr/>
        </p:nvSpPr>
        <p:spPr bwMode="invGray">
          <a:xfrm>
            <a:off x="7870825" y="1112838"/>
            <a:ext cx="831850" cy="6858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a:p>
        </p:txBody>
      </p:sp>
      <p:sp>
        <p:nvSpPr>
          <p:cNvPr id="6151" name="Line 8"/>
          <p:cNvSpPr>
            <a:spLocks noChangeShapeType="1"/>
          </p:cNvSpPr>
          <p:nvPr/>
        </p:nvSpPr>
        <p:spPr bwMode="invGray">
          <a:xfrm flipV="1">
            <a:off x="7921625" y="2597150"/>
            <a:ext cx="795338" cy="8651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a:p>
        </p:txBody>
      </p:sp>
      <p:sp>
        <p:nvSpPr>
          <p:cNvPr id="6152" name="Line 9"/>
          <p:cNvSpPr>
            <a:spLocks noChangeShapeType="1"/>
          </p:cNvSpPr>
          <p:nvPr/>
        </p:nvSpPr>
        <p:spPr bwMode="invGray">
          <a:xfrm>
            <a:off x="8707438" y="1757363"/>
            <a:ext cx="0" cy="87312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a:p>
        </p:txBody>
      </p:sp>
      <p:sp>
        <p:nvSpPr>
          <p:cNvPr id="6153" name="Line 10"/>
          <p:cNvSpPr>
            <a:spLocks noChangeShapeType="1"/>
          </p:cNvSpPr>
          <p:nvPr/>
        </p:nvSpPr>
        <p:spPr bwMode="invGray">
          <a:xfrm flipH="1">
            <a:off x="4597400" y="3586163"/>
            <a:ext cx="149225" cy="22066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a:p>
        </p:txBody>
      </p:sp>
      <p:sp>
        <p:nvSpPr>
          <p:cNvPr id="6154" name="Line 11"/>
          <p:cNvSpPr>
            <a:spLocks noChangeShapeType="1"/>
          </p:cNvSpPr>
          <p:nvPr/>
        </p:nvSpPr>
        <p:spPr bwMode="invGray">
          <a:xfrm>
            <a:off x="7532688" y="3575050"/>
            <a:ext cx="133350" cy="19843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a:p>
        </p:txBody>
      </p:sp>
      <p:sp>
        <p:nvSpPr>
          <p:cNvPr id="6155" name="Line 12"/>
          <p:cNvSpPr>
            <a:spLocks noChangeShapeType="1"/>
          </p:cNvSpPr>
          <p:nvPr/>
        </p:nvSpPr>
        <p:spPr bwMode="invGray">
          <a:xfrm>
            <a:off x="4605338" y="3790950"/>
            <a:ext cx="3090862"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a:p>
        </p:txBody>
      </p:sp>
      <p:sp>
        <p:nvSpPr>
          <p:cNvPr id="6156" name="Line 13"/>
          <p:cNvSpPr>
            <a:spLocks noChangeShapeType="1"/>
          </p:cNvSpPr>
          <p:nvPr/>
        </p:nvSpPr>
        <p:spPr bwMode="auto">
          <a:xfrm>
            <a:off x="2889250" y="2335213"/>
            <a:ext cx="15192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buClr>
                <a:srgbClr val="FFFFFF"/>
              </a:buClr>
            </a:pPr>
            <a:endParaRPr lang="en-US"/>
          </a:p>
        </p:txBody>
      </p:sp>
      <p:pic>
        <p:nvPicPr>
          <p:cNvPr id="14" name="Picture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609" y="1389144"/>
            <a:ext cx="3855468" cy="1811255"/>
          </a:xfrm>
          <a:prstGeom prst="rect">
            <a:avLst/>
          </a:prstGeom>
          <a:noFill/>
          <a:ln w="9525" cap="flat" cmpd="sng" algn="ctr">
            <a:solidFill>
              <a:schemeClr val="bg1"/>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0985705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title"/>
          </p:nvPr>
        </p:nvSpPr>
        <p:spPr/>
        <p:txBody>
          <a:bodyPr/>
          <a:lstStyle/>
          <a:p>
            <a:pPr eaLnBrk="1" hangingPunct="1"/>
            <a:r>
              <a:rPr lang="en-US" smtClean="0"/>
              <a:t>Login page</a:t>
            </a:r>
          </a:p>
        </p:txBody>
      </p:sp>
      <p:sp>
        <p:nvSpPr>
          <p:cNvPr id="7172" name="Rectangle 4"/>
          <p:cNvSpPr>
            <a:spLocks noGrp="1" noChangeArrowheads="1"/>
          </p:cNvSpPr>
          <p:nvPr>
            <p:ph idx="1"/>
          </p:nvPr>
        </p:nvSpPr>
        <p:spPr>
          <a:xfrm>
            <a:off x="1652588" y="4222750"/>
            <a:ext cx="6269037" cy="1901825"/>
          </a:xfrm>
          <a:solidFill>
            <a:schemeClr val="tx1"/>
          </a:solidFill>
        </p:spPr>
        <p:txBody>
          <a:bodyPr/>
          <a:lstStyle/>
          <a:p>
            <a:pPr>
              <a:buFont typeface="Arial" charset="0"/>
              <a:buChar char="•"/>
            </a:pPr>
            <a:r>
              <a:rPr lang="en-US" dirty="0" smtClean="0"/>
              <a:t>Because the pages are generated dynamically:</a:t>
            </a:r>
          </a:p>
          <a:p>
            <a:pPr lvl="1"/>
            <a:r>
              <a:rPr lang="en-US" dirty="0" smtClean="0"/>
              <a:t>Back is not supported</a:t>
            </a:r>
          </a:p>
          <a:p>
            <a:pPr lvl="1"/>
            <a:r>
              <a:rPr lang="en-US" dirty="0" smtClean="0"/>
              <a:t>You cannot create bookmarks or favorites to pages (other than the login page)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7604" y="911368"/>
            <a:ext cx="5342514" cy="325687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1837604" y="1419225"/>
            <a:ext cx="362671" cy="2857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88273362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con - 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5863" y="3021013"/>
            <a:ext cx="1849437" cy="14271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8195" name="Rectangle 3"/>
          <p:cNvSpPr>
            <a:spLocks noGrp="1" noChangeArrowheads="1"/>
          </p:cNvSpPr>
          <p:nvPr>
            <p:ph type="title"/>
          </p:nvPr>
        </p:nvSpPr>
        <p:spPr/>
        <p:txBody>
          <a:bodyPr/>
          <a:lstStyle/>
          <a:p>
            <a:pPr eaLnBrk="1" hangingPunct="1"/>
            <a:r>
              <a:rPr lang="en-US" smtClean="0"/>
              <a:t>Authentication and authorization</a:t>
            </a:r>
          </a:p>
        </p:txBody>
      </p:sp>
      <p:sp>
        <p:nvSpPr>
          <p:cNvPr id="8196" name="AutoShape 4"/>
          <p:cNvSpPr>
            <a:spLocks noChangeArrowheads="1"/>
          </p:cNvSpPr>
          <p:nvPr/>
        </p:nvSpPr>
        <p:spPr bwMode="auto">
          <a:xfrm>
            <a:off x="2649538" y="1020763"/>
            <a:ext cx="901700" cy="919162"/>
          </a:xfrm>
          <a:prstGeom prst="smileyFace">
            <a:avLst>
              <a:gd name="adj" fmla="val 4653"/>
            </a:avLst>
          </a:prstGeom>
          <a:solidFill>
            <a:srgbClr val="FFFF99"/>
          </a:solidFill>
          <a:ln w="12700">
            <a:solidFill>
              <a:srgbClr val="000000"/>
            </a:solidFill>
            <a:round/>
            <a:headEnd/>
            <a:tailEnd/>
          </a:ln>
        </p:spPr>
        <p:txBody>
          <a:bodyPr wrap="none" anchor="ctr"/>
          <a:lstStyle/>
          <a:p>
            <a:pPr>
              <a:buClr>
                <a:srgbClr val="FFFFFF"/>
              </a:buClr>
            </a:pPr>
            <a:endParaRPr lang="en-US"/>
          </a:p>
        </p:txBody>
      </p:sp>
      <p:sp>
        <p:nvSpPr>
          <p:cNvPr id="8197" name="AutoShape 5"/>
          <p:cNvSpPr>
            <a:spLocks noChangeArrowheads="1"/>
          </p:cNvSpPr>
          <p:nvPr/>
        </p:nvSpPr>
        <p:spPr bwMode="invGray">
          <a:xfrm>
            <a:off x="3692525" y="885825"/>
            <a:ext cx="1803400" cy="1187450"/>
          </a:xfrm>
          <a:prstGeom prst="roundRect">
            <a:avLst>
              <a:gd name="adj" fmla="val 16667"/>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FFFFFF"/>
              </a:buClr>
            </a:pPr>
            <a:endParaRPr lang="en-US"/>
          </a:p>
        </p:txBody>
      </p:sp>
      <p:sp>
        <p:nvSpPr>
          <p:cNvPr id="8198" name="Line 6"/>
          <p:cNvSpPr>
            <a:spLocks noChangeShapeType="1"/>
          </p:cNvSpPr>
          <p:nvPr/>
        </p:nvSpPr>
        <p:spPr bwMode="invGray">
          <a:xfrm>
            <a:off x="5411788" y="920750"/>
            <a:ext cx="388937" cy="3190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a:p>
        </p:txBody>
      </p:sp>
      <p:sp>
        <p:nvSpPr>
          <p:cNvPr id="8199" name="Line 7"/>
          <p:cNvSpPr>
            <a:spLocks noChangeShapeType="1"/>
          </p:cNvSpPr>
          <p:nvPr/>
        </p:nvSpPr>
        <p:spPr bwMode="invGray">
          <a:xfrm flipV="1">
            <a:off x="5435600" y="1612900"/>
            <a:ext cx="371475" cy="40322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a:p>
        </p:txBody>
      </p:sp>
      <p:sp>
        <p:nvSpPr>
          <p:cNvPr id="8200" name="Line 8"/>
          <p:cNvSpPr>
            <a:spLocks noChangeShapeType="1"/>
          </p:cNvSpPr>
          <p:nvPr/>
        </p:nvSpPr>
        <p:spPr bwMode="invGray">
          <a:xfrm>
            <a:off x="5802313" y="1220788"/>
            <a:ext cx="0" cy="4064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a:p>
        </p:txBody>
      </p:sp>
      <p:sp>
        <p:nvSpPr>
          <p:cNvPr id="8201" name="Line 9"/>
          <p:cNvSpPr>
            <a:spLocks noChangeShapeType="1"/>
          </p:cNvSpPr>
          <p:nvPr/>
        </p:nvSpPr>
        <p:spPr bwMode="invGray">
          <a:xfrm flipH="1">
            <a:off x="3886200" y="2073275"/>
            <a:ext cx="69850" cy="1031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a:p>
        </p:txBody>
      </p:sp>
      <p:sp>
        <p:nvSpPr>
          <p:cNvPr id="8202" name="Line 10"/>
          <p:cNvSpPr>
            <a:spLocks noChangeShapeType="1"/>
          </p:cNvSpPr>
          <p:nvPr/>
        </p:nvSpPr>
        <p:spPr bwMode="invGray">
          <a:xfrm>
            <a:off x="5254625" y="2068513"/>
            <a:ext cx="61913" cy="9207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a:p>
        </p:txBody>
      </p:sp>
      <p:sp>
        <p:nvSpPr>
          <p:cNvPr id="8203" name="Line 11"/>
          <p:cNvSpPr>
            <a:spLocks noChangeShapeType="1"/>
          </p:cNvSpPr>
          <p:nvPr/>
        </p:nvSpPr>
        <p:spPr bwMode="invGray">
          <a:xfrm>
            <a:off x="3889375" y="2168525"/>
            <a:ext cx="144145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a:p>
        </p:txBody>
      </p:sp>
      <p:sp>
        <p:nvSpPr>
          <p:cNvPr id="8204" name="AutoShape 12"/>
          <p:cNvSpPr>
            <a:spLocks noChangeArrowheads="1"/>
          </p:cNvSpPr>
          <p:nvPr/>
        </p:nvSpPr>
        <p:spPr bwMode="invGray">
          <a:xfrm>
            <a:off x="3906838" y="5162550"/>
            <a:ext cx="1462087" cy="1408113"/>
          </a:xfrm>
          <a:prstGeom prst="can">
            <a:avLst>
              <a:gd name="adj" fmla="val 25000"/>
            </a:avLst>
          </a:prstGeom>
          <a:solidFill>
            <a:schemeClr val="accent1"/>
          </a:solidFill>
          <a:ln w="28575">
            <a:solidFill>
              <a:schemeClr val="tx2"/>
            </a:solidFill>
            <a:round/>
            <a:headEnd/>
            <a:tailEnd/>
          </a:ln>
        </p:spPr>
        <p:txBody>
          <a:bodyPr wrap="none" anchor="ctr"/>
          <a:lstStyle/>
          <a:p>
            <a:pPr>
              <a:buClr>
                <a:srgbClr val="FFFFFF"/>
              </a:buClr>
            </a:pPr>
            <a:endParaRPr lang="en-US"/>
          </a:p>
        </p:txBody>
      </p:sp>
      <p:sp>
        <p:nvSpPr>
          <p:cNvPr id="8205" name="Text Box 13"/>
          <p:cNvSpPr txBox="1">
            <a:spLocks noChangeArrowheads="1"/>
          </p:cNvSpPr>
          <p:nvPr/>
        </p:nvSpPr>
        <p:spPr bwMode="invGray">
          <a:xfrm>
            <a:off x="3889375" y="5478463"/>
            <a:ext cx="14954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2800">
                <a:solidFill>
                  <a:srgbClr val="99CCFF"/>
                </a:solidFill>
              </a:rPr>
              <a:t>pc</a:t>
            </a:r>
            <a:br>
              <a:rPr lang="en-US" sz="2800">
                <a:solidFill>
                  <a:srgbClr val="99CCFF"/>
                </a:solidFill>
              </a:rPr>
            </a:br>
            <a:r>
              <a:rPr lang="en-US" sz="2800">
                <a:solidFill>
                  <a:srgbClr val="99CCFF"/>
                </a:solidFill>
              </a:rPr>
              <a:t>data</a:t>
            </a:r>
          </a:p>
        </p:txBody>
      </p:sp>
      <p:grpSp>
        <p:nvGrpSpPr>
          <p:cNvPr id="2" name="Group 14"/>
          <p:cNvGrpSpPr>
            <a:grpSpLocks/>
          </p:cNvGrpSpPr>
          <p:nvPr/>
        </p:nvGrpSpPr>
        <p:grpSpPr bwMode="auto">
          <a:xfrm>
            <a:off x="1184275" y="2192338"/>
            <a:ext cx="3286125" cy="795337"/>
            <a:chOff x="746" y="1381"/>
            <a:chExt cx="2070" cy="501"/>
          </a:xfrm>
        </p:grpSpPr>
        <p:sp>
          <p:nvSpPr>
            <p:cNvPr id="8224" name="Line 15"/>
            <p:cNvSpPr>
              <a:spLocks noChangeShapeType="1"/>
            </p:cNvSpPr>
            <p:nvPr/>
          </p:nvSpPr>
          <p:spPr bwMode="auto">
            <a:xfrm>
              <a:off x="2816" y="1408"/>
              <a:ext cx="0" cy="474"/>
            </a:xfrm>
            <a:prstGeom prst="line">
              <a:avLst/>
            </a:prstGeom>
            <a:noFill/>
            <a:ln w="28575">
              <a:solidFill>
                <a:srgbClr val="99CCFF"/>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buClr>
                  <a:srgbClr val="FFFFFF"/>
                </a:buClr>
              </a:pPr>
              <a:endParaRPr lang="en-US"/>
            </a:p>
          </p:txBody>
        </p:sp>
        <p:sp>
          <p:nvSpPr>
            <p:cNvPr id="8225" name="Text Box 16"/>
            <p:cNvSpPr txBox="1">
              <a:spLocks noChangeArrowheads="1"/>
            </p:cNvSpPr>
            <p:nvPr/>
          </p:nvSpPr>
          <p:spPr bwMode="auto">
            <a:xfrm>
              <a:off x="746" y="1381"/>
              <a:ext cx="172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buClr>
                  <a:srgbClr val="FFFFFF"/>
                </a:buClr>
              </a:pPr>
              <a:r>
                <a:rPr lang="en-US" sz="2400">
                  <a:solidFill>
                    <a:srgbClr val="000000"/>
                  </a:solidFill>
                </a:rPr>
                <a:t>username</a:t>
              </a:r>
              <a:br>
                <a:rPr lang="en-US" sz="2400">
                  <a:solidFill>
                    <a:srgbClr val="000000"/>
                  </a:solidFill>
                </a:rPr>
              </a:br>
              <a:r>
                <a:rPr lang="en-US" sz="2400">
                  <a:solidFill>
                    <a:srgbClr val="000000"/>
                  </a:solidFill>
                </a:rPr>
                <a:t>and password</a:t>
              </a:r>
            </a:p>
          </p:txBody>
        </p:sp>
      </p:grpSp>
      <p:grpSp>
        <p:nvGrpSpPr>
          <p:cNvPr id="3" name="Group 17"/>
          <p:cNvGrpSpPr>
            <a:grpSpLocks/>
          </p:cNvGrpSpPr>
          <p:nvPr/>
        </p:nvGrpSpPr>
        <p:grpSpPr bwMode="auto">
          <a:xfrm>
            <a:off x="1042988" y="4494213"/>
            <a:ext cx="3427412" cy="1095375"/>
            <a:chOff x="657" y="2831"/>
            <a:chExt cx="2159" cy="690"/>
          </a:xfrm>
        </p:grpSpPr>
        <p:sp>
          <p:nvSpPr>
            <p:cNvPr id="8222" name="Text Box 18"/>
            <p:cNvSpPr txBox="1">
              <a:spLocks noChangeArrowheads="1"/>
            </p:cNvSpPr>
            <p:nvPr/>
          </p:nvSpPr>
          <p:spPr bwMode="auto">
            <a:xfrm>
              <a:off x="657" y="2831"/>
              <a:ext cx="1817"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buClr>
                  <a:srgbClr val="FFFFFF"/>
                </a:buClr>
              </a:pPr>
              <a:r>
                <a:rPr lang="en-US" sz="2400">
                  <a:solidFill>
                    <a:srgbClr val="000000"/>
                  </a:solidFill>
                </a:rPr>
                <a:t>authenticated?</a:t>
              </a:r>
              <a:br>
                <a:rPr lang="en-US" sz="2400">
                  <a:solidFill>
                    <a:srgbClr val="000000"/>
                  </a:solidFill>
                </a:rPr>
              </a:br>
              <a:r>
                <a:rPr lang="en-US" sz="2400">
                  <a:solidFill>
                    <a:srgbClr val="000000"/>
                  </a:solidFill>
                </a:rPr>
                <a:t>what permissions?</a:t>
              </a:r>
              <a:br>
                <a:rPr lang="en-US" sz="2400">
                  <a:solidFill>
                    <a:srgbClr val="000000"/>
                  </a:solidFill>
                </a:rPr>
              </a:br>
              <a:r>
                <a:rPr lang="en-US" sz="2400">
                  <a:solidFill>
                    <a:srgbClr val="000000"/>
                  </a:solidFill>
                </a:rPr>
                <a:t>which start page?</a:t>
              </a:r>
            </a:p>
          </p:txBody>
        </p:sp>
        <p:sp>
          <p:nvSpPr>
            <p:cNvPr id="8223" name="Line 19"/>
            <p:cNvSpPr>
              <a:spLocks noChangeShapeType="1"/>
            </p:cNvSpPr>
            <p:nvPr/>
          </p:nvSpPr>
          <p:spPr bwMode="auto">
            <a:xfrm>
              <a:off x="2816" y="2875"/>
              <a:ext cx="0" cy="551"/>
            </a:xfrm>
            <a:prstGeom prst="line">
              <a:avLst/>
            </a:prstGeom>
            <a:noFill/>
            <a:ln w="28575">
              <a:solidFill>
                <a:srgbClr val="99CC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buClr>
                  <a:srgbClr val="FFFFFF"/>
                </a:buClr>
              </a:pPr>
              <a:endParaRPr lang="en-US"/>
            </a:p>
          </p:txBody>
        </p:sp>
      </p:grpSp>
      <p:grpSp>
        <p:nvGrpSpPr>
          <p:cNvPr id="4" name="Group 20"/>
          <p:cNvGrpSpPr>
            <a:grpSpLocks/>
          </p:cNvGrpSpPr>
          <p:nvPr/>
        </p:nvGrpSpPr>
        <p:grpSpPr bwMode="auto">
          <a:xfrm>
            <a:off x="4829175" y="4494213"/>
            <a:ext cx="3890963" cy="1095375"/>
            <a:chOff x="3042" y="2831"/>
            <a:chExt cx="2451" cy="690"/>
          </a:xfrm>
        </p:grpSpPr>
        <p:sp>
          <p:nvSpPr>
            <p:cNvPr id="8220" name="Line 21"/>
            <p:cNvSpPr>
              <a:spLocks noChangeShapeType="1"/>
            </p:cNvSpPr>
            <p:nvPr/>
          </p:nvSpPr>
          <p:spPr bwMode="auto">
            <a:xfrm>
              <a:off x="3042" y="2875"/>
              <a:ext cx="0" cy="551"/>
            </a:xfrm>
            <a:prstGeom prst="line">
              <a:avLst/>
            </a:prstGeom>
            <a:noFill/>
            <a:ln w="28575">
              <a:solidFill>
                <a:srgbClr val="99CCFF"/>
              </a:solidFill>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pPr>
                <a:buClr>
                  <a:srgbClr val="FFFFFF"/>
                </a:buClr>
              </a:pPr>
              <a:endParaRPr lang="en-US"/>
            </a:p>
          </p:txBody>
        </p:sp>
        <p:sp>
          <p:nvSpPr>
            <p:cNvPr id="8221" name="Text Box 22"/>
            <p:cNvSpPr txBox="1">
              <a:spLocks noChangeArrowheads="1"/>
            </p:cNvSpPr>
            <p:nvPr/>
          </p:nvSpPr>
          <p:spPr bwMode="auto">
            <a:xfrm>
              <a:off x="3509" y="2831"/>
              <a:ext cx="1984"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buClr>
                  <a:srgbClr val="FFFFFF"/>
                </a:buClr>
              </a:pPr>
              <a:r>
                <a:rPr lang="en-US" sz="2400">
                  <a:solidFill>
                    <a:srgbClr val="000000"/>
                  </a:solidFill>
                </a:rPr>
                <a:t>Yes!</a:t>
              </a:r>
              <a:br>
                <a:rPr lang="en-US" sz="2400">
                  <a:solidFill>
                    <a:srgbClr val="000000"/>
                  </a:solidFill>
                </a:rPr>
              </a:br>
              <a:r>
                <a:rPr lang="en-US" sz="2400">
                  <a:solidFill>
                    <a:srgbClr val="000000"/>
                  </a:solidFill>
                </a:rPr>
                <a:t>View policy, ...</a:t>
              </a:r>
              <a:br>
                <a:rPr lang="en-US" sz="2400">
                  <a:solidFill>
                    <a:srgbClr val="000000"/>
                  </a:solidFill>
                </a:rPr>
              </a:br>
              <a:r>
                <a:rPr lang="en-US" sz="2400">
                  <a:solidFill>
                    <a:srgbClr val="000000"/>
                  </a:solidFill>
                </a:rPr>
                <a:t>Desktop: Activities</a:t>
              </a:r>
            </a:p>
          </p:txBody>
        </p:sp>
      </p:grpSp>
      <p:grpSp>
        <p:nvGrpSpPr>
          <p:cNvPr id="8209" name="Group 23"/>
          <p:cNvGrpSpPr>
            <a:grpSpLocks/>
          </p:cNvGrpSpPr>
          <p:nvPr/>
        </p:nvGrpSpPr>
        <p:grpSpPr bwMode="auto">
          <a:xfrm>
            <a:off x="8632825" y="79375"/>
            <a:ext cx="431800" cy="461963"/>
            <a:chOff x="3777" y="1768"/>
            <a:chExt cx="467" cy="499"/>
          </a:xfrm>
        </p:grpSpPr>
        <p:sp>
          <p:nvSpPr>
            <p:cNvPr id="8218" name="Rectangle 24"/>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buClr>
                  <a:srgbClr val="FFFFFF"/>
                </a:buClr>
              </a:pPr>
              <a:endParaRPr lang="en-US"/>
            </a:p>
          </p:txBody>
        </p:sp>
        <p:sp>
          <p:nvSpPr>
            <p:cNvPr id="8219" name="AutoShape 25"/>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buClr>
                  <a:srgbClr val="FFFFFF"/>
                </a:buClr>
              </a:pPr>
              <a:endParaRPr lang="en-US"/>
            </a:p>
          </p:txBody>
        </p:sp>
      </p:grpSp>
      <p:grpSp>
        <p:nvGrpSpPr>
          <p:cNvPr id="6" name="Group 26"/>
          <p:cNvGrpSpPr>
            <a:grpSpLocks/>
          </p:cNvGrpSpPr>
          <p:nvPr/>
        </p:nvGrpSpPr>
        <p:grpSpPr bwMode="auto">
          <a:xfrm>
            <a:off x="8632825" y="79375"/>
            <a:ext cx="431800" cy="461963"/>
            <a:chOff x="2967" y="1718"/>
            <a:chExt cx="467" cy="499"/>
          </a:xfrm>
        </p:grpSpPr>
        <p:sp>
          <p:nvSpPr>
            <p:cNvPr id="8216" name="Rectangle 27"/>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buClr>
                  <a:srgbClr val="FFFFFF"/>
                </a:buClr>
              </a:pPr>
              <a:endParaRPr lang="en-US"/>
            </a:p>
          </p:txBody>
        </p:sp>
        <p:sp>
          <p:nvSpPr>
            <p:cNvPr id="8217" name="Rectangle 28"/>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buClr>
                  <a:srgbClr val="FFFFFF"/>
                </a:buClr>
              </a:pPr>
              <a:endParaRPr lang="en-US"/>
            </a:p>
          </p:txBody>
        </p:sp>
      </p:grpSp>
      <p:grpSp>
        <p:nvGrpSpPr>
          <p:cNvPr id="7" name="Group 30"/>
          <p:cNvGrpSpPr>
            <a:grpSpLocks/>
          </p:cNvGrpSpPr>
          <p:nvPr/>
        </p:nvGrpSpPr>
        <p:grpSpPr bwMode="auto">
          <a:xfrm>
            <a:off x="4829175" y="2230438"/>
            <a:ext cx="3870325" cy="752475"/>
            <a:chOff x="3042" y="1408"/>
            <a:chExt cx="2438" cy="474"/>
          </a:xfrm>
        </p:grpSpPr>
        <p:sp>
          <p:nvSpPr>
            <p:cNvPr id="8213" name="Line 31"/>
            <p:cNvSpPr>
              <a:spLocks noChangeShapeType="1"/>
            </p:cNvSpPr>
            <p:nvPr/>
          </p:nvSpPr>
          <p:spPr bwMode="auto">
            <a:xfrm>
              <a:off x="3042" y="1408"/>
              <a:ext cx="0" cy="474"/>
            </a:xfrm>
            <a:prstGeom prst="line">
              <a:avLst/>
            </a:prstGeom>
            <a:noFill/>
            <a:ln w="28575">
              <a:solidFill>
                <a:srgbClr val="99CCFF"/>
              </a:solidFill>
              <a:round/>
              <a:headEnd type="triangle" w="med" len="med"/>
              <a:tailEnd/>
            </a:ln>
            <a:extLst>
              <a:ext uri="{909E8E84-426E-40DD-AFC4-6F175D3DCCD1}">
                <a14:hiddenFill xmlns:a14="http://schemas.microsoft.com/office/drawing/2010/main">
                  <a:noFill/>
                </a14:hiddenFill>
              </a:ext>
            </a:extLst>
          </p:spPr>
          <p:txBody>
            <a:bodyPr wrap="none" lIns="0" tIns="0" rIns="0" bIns="0" anchor="ctr">
              <a:spAutoFit/>
            </a:bodyPr>
            <a:lstStyle/>
            <a:p>
              <a:pPr>
                <a:buClr>
                  <a:srgbClr val="FFFFFF"/>
                </a:buClr>
              </a:pPr>
              <a:endParaRPr lang="en-US"/>
            </a:p>
          </p:txBody>
        </p:sp>
        <p:sp>
          <p:nvSpPr>
            <p:cNvPr id="8214" name="Text Box 32"/>
            <p:cNvSpPr txBox="1">
              <a:spLocks noChangeArrowheads="1"/>
            </p:cNvSpPr>
            <p:nvPr/>
          </p:nvSpPr>
          <p:spPr bwMode="auto">
            <a:xfrm>
              <a:off x="3509" y="1505"/>
              <a:ext cx="19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buClr>
                  <a:srgbClr val="FFFFFF"/>
                </a:buClr>
              </a:pPr>
              <a:r>
                <a:rPr lang="en-US" sz="2400" dirty="0">
                  <a:solidFill>
                    <a:srgbClr val="000000"/>
                  </a:solidFill>
                </a:rPr>
                <a:t>Desktop: Activities</a:t>
              </a:r>
            </a:p>
          </p:txBody>
        </p:sp>
      </p:grpSp>
      <p:pic>
        <p:nvPicPr>
          <p:cNvPr id="3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7078" y="963086"/>
            <a:ext cx="1569460" cy="95676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6" name="Picture 5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0571" y="991925"/>
            <a:ext cx="1928812" cy="906134"/>
          </a:xfrm>
          <a:prstGeom prst="rect">
            <a:avLst/>
          </a:prstGeom>
          <a:noFill/>
          <a:ln w="9525" cap="flat" cmpd="sng" algn="ctr">
            <a:solidFill>
              <a:schemeClr val="bg1"/>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219005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US" smtClean="0"/>
              <a:t>Startup view</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407" y="761567"/>
            <a:ext cx="8346953" cy="516125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4" name="Line 6"/>
          <p:cNvSpPr>
            <a:spLocks noChangeShapeType="1"/>
          </p:cNvSpPr>
          <p:nvPr/>
        </p:nvSpPr>
        <p:spPr bwMode="auto">
          <a:xfrm flipH="1">
            <a:off x="3304309" y="1745677"/>
            <a:ext cx="4016374" cy="3933251"/>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pPr>
              <a:buClr>
                <a:srgbClr val="FFFFFF"/>
              </a:buClr>
            </a:pPr>
            <a:endParaRPr lang="en-US"/>
          </a:p>
        </p:txBody>
      </p:sp>
      <p:sp>
        <p:nvSpPr>
          <p:cNvPr id="10245" name="Rounded Rectangle 10"/>
          <p:cNvSpPr>
            <a:spLocks noChangeArrowheads="1"/>
          </p:cNvSpPr>
          <p:nvPr/>
        </p:nvSpPr>
        <p:spPr bwMode="auto">
          <a:xfrm>
            <a:off x="7331796" y="1550416"/>
            <a:ext cx="773112" cy="21748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buClr>
                <a:srgbClr val="FFFFFF"/>
              </a:buClr>
            </a:pPr>
            <a:endParaRPr lang="en-US"/>
          </a:p>
        </p:txBody>
      </p:sp>
      <p:sp>
        <p:nvSpPr>
          <p:cNvPr id="10246" name="Rounded Rectangle 11"/>
          <p:cNvSpPr>
            <a:spLocks noChangeArrowheads="1"/>
          </p:cNvSpPr>
          <p:nvPr/>
        </p:nvSpPr>
        <p:spPr bwMode="auto">
          <a:xfrm>
            <a:off x="430933" y="5678929"/>
            <a:ext cx="2873376" cy="24388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buClr>
                <a:srgbClr val="FFFFFF"/>
              </a:buClr>
            </a:pPr>
            <a:endParaRPr lang="en-US"/>
          </a:p>
        </p:txBody>
      </p:sp>
      <p:sp>
        <p:nvSpPr>
          <p:cNvPr id="2" name="Rounded Rectangle 1"/>
          <p:cNvSpPr/>
          <p:nvPr/>
        </p:nvSpPr>
        <p:spPr bwMode="auto">
          <a:xfrm>
            <a:off x="8624455" y="761567"/>
            <a:ext cx="171905" cy="267133"/>
          </a:xfrm>
          <a:prstGeom prst="roundRect">
            <a:avLst/>
          </a:prstGeom>
          <a:noFill/>
          <a:ln w="19050" algn="ctr">
            <a:solidFill>
              <a:srgbClr val="D33941"/>
            </a:solidFill>
            <a:round/>
            <a:headEnd/>
            <a:tailEnd/>
          </a:ln>
        </p:spPr>
        <p:txBody>
          <a:bodyPr wrap="none" lIns="0" tIns="0" rIns="0" bIns="0" rtlCol="0" anchor="ctr">
            <a:noAutofit/>
          </a:bodyPr>
          <a:lstStyle/>
          <a:p>
            <a:pPr>
              <a:buClr>
                <a:srgbClr val="FFFFFF"/>
              </a:buClr>
            </a:pPr>
            <a:endParaRPr lang="en-US"/>
          </a:p>
        </p:txBody>
      </p:sp>
    </p:spTree>
    <p:extLst>
      <p:ext uri="{BB962C8B-B14F-4D97-AF65-F5344CB8AC3E}">
        <p14:creationId xmlns:p14="http://schemas.microsoft.com/office/powerpoint/2010/main" val="47516849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eaLnBrk="1" hangingPunct="1"/>
            <a:r>
              <a:rPr lang="en-US" smtClean="0"/>
              <a:t>User permissions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871" y="703262"/>
            <a:ext cx="5748051" cy="43259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11267" name="Group 9"/>
          <p:cNvGrpSpPr>
            <a:grpSpLocks/>
          </p:cNvGrpSpPr>
          <p:nvPr/>
        </p:nvGrpSpPr>
        <p:grpSpPr bwMode="auto">
          <a:xfrm>
            <a:off x="6246812" y="1373225"/>
            <a:ext cx="1046163" cy="704850"/>
            <a:chOff x="2984" y="3331"/>
            <a:chExt cx="845" cy="569"/>
          </a:xfrm>
        </p:grpSpPr>
        <p:sp>
          <p:nvSpPr>
            <p:cNvPr id="11282" name="AutoShape 1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pPr>
                <a:buClr>
                  <a:srgbClr val="FFFFFF"/>
                </a:buClr>
              </a:pPr>
              <a:endParaRPr lang="en-US"/>
            </a:p>
          </p:txBody>
        </p:sp>
        <p:grpSp>
          <p:nvGrpSpPr>
            <p:cNvPr id="11283" name="Group 11"/>
            <p:cNvGrpSpPr>
              <a:grpSpLocks/>
            </p:cNvGrpSpPr>
            <p:nvPr/>
          </p:nvGrpSpPr>
          <p:grpSpPr bwMode="auto">
            <a:xfrm>
              <a:off x="3386" y="3487"/>
              <a:ext cx="443" cy="398"/>
              <a:chOff x="4838" y="2218"/>
              <a:chExt cx="395" cy="355"/>
            </a:xfrm>
          </p:grpSpPr>
          <p:sp>
            <p:nvSpPr>
              <p:cNvPr id="11284" name="Freeform 1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pPr>
                <a:endParaRPr lang="en-US"/>
              </a:p>
            </p:txBody>
          </p:sp>
          <p:sp>
            <p:nvSpPr>
              <p:cNvPr id="11285" name="Freeform 1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pPr>
                <a:endParaRPr lang="en-US"/>
              </a:p>
            </p:txBody>
          </p:sp>
          <p:sp>
            <p:nvSpPr>
              <p:cNvPr id="11286" name="Freeform 1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pPr>
                <a:endParaRPr lang="en-US"/>
              </a:p>
            </p:txBody>
          </p:sp>
          <p:sp>
            <p:nvSpPr>
              <p:cNvPr id="11287" name="Freeform 1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pPr>
                <a:endParaRPr lang="en-US"/>
              </a:p>
            </p:txBody>
          </p:sp>
          <p:sp>
            <p:nvSpPr>
              <p:cNvPr id="11288" name="Freeform 1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pPr>
                <a:endParaRPr lang="en-US"/>
              </a:p>
            </p:txBody>
          </p:sp>
          <p:sp>
            <p:nvSpPr>
              <p:cNvPr id="11289" name="Freeform 1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pPr>
                <a:endParaRPr lang="en-US"/>
              </a:p>
            </p:txBody>
          </p:sp>
          <p:sp>
            <p:nvSpPr>
              <p:cNvPr id="11290" name="Freeform 1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pPr>
                <a:endParaRPr lang="en-US"/>
              </a:p>
            </p:txBody>
          </p:sp>
          <p:sp>
            <p:nvSpPr>
              <p:cNvPr id="11291" name="Rectangle 1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Clr>
                    <a:srgbClr val="FFFFFF"/>
                  </a:buClr>
                </a:pPr>
                <a:endParaRPr lang="en-US"/>
              </a:p>
            </p:txBody>
          </p:sp>
          <p:sp>
            <p:nvSpPr>
              <p:cNvPr id="11292" name="Rectangle 2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Clr>
                    <a:srgbClr val="FFFFFF"/>
                  </a:buClr>
                </a:pPr>
                <a:endParaRPr lang="en-US"/>
              </a:p>
            </p:txBody>
          </p:sp>
          <p:sp>
            <p:nvSpPr>
              <p:cNvPr id="11293" name="Freeform 2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pPr>
                <a:endParaRPr lang="en-US"/>
              </a:p>
            </p:txBody>
          </p:sp>
          <p:sp>
            <p:nvSpPr>
              <p:cNvPr id="11294" name="Rectangle 2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Clr>
                    <a:srgbClr val="FFFFFF"/>
                  </a:buClr>
                </a:pPr>
                <a:endParaRPr lang="en-US"/>
              </a:p>
            </p:txBody>
          </p:sp>
        </p:grpSp>
      </p:grpSp>
      <p:sp>
        <p:nvSpPr>
          <p:cNvPr id="11268" name="Text Box 24"/>
          <p:cNvSpPr txBox="1">
            <a:spLocks noChangeArrowheads="1"/>
          </p:cNvSpPr>
          <p:nvPr/>
        </p:nvSpPr>
        <p:spPr bwMode="auto">
          <a:xfrm>
            <a:off x="6159500" y="691099"/>
            <a:ext cx="2266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dirty="0">
                <a:solidFill>
                  <a:srgbClr val="000000"/>
                </a:solidFill>
              </a:rPr>
              <a:t>Alice Applegate</a:t>
            </a:r>
            <a:br>
              <a:rPr lang="en-US" dirty="0">
                <a:solidFill>
                  <a:srgbClr val="000000"/>
                </a:solidFill>
              </a:rPr>
            </a:br>
            <a:r>
              <a:rPr lang="en-US" sz="1800" dirty="0">
                <a:solidFill>
                  <a:srgbClr val="000000"/>
                </a:solidFill>
              </a:rPr>
              <a:t>(Underwriter)</a:t>
            </a:r>
          </a:p>
        </p:txBody>
      </p:sp>
      <p:sp>
        <p:nvSpPr>
          <p:cNvPr id="11270" name="Rounded Rectangle 37"/>
          <p:cNvSpPr>
            <a:spLocks noChangeArrowheads="1"/>
          </p:cNvSpPr>
          <p:nvPr/>
        </p:nvSpPr>
        <p:spPr bwMode="auto">
          <a:xfrm>
            <a:off x="6357938" y="4202113"/>
            <a:ext cx="935037" cy="9366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buClr>
                <a:srgbClr val="FFFFFF"/>
              </a:buClr>
            </a:pPr>
            <a:endParaRPr lang="en-US"/>
          </a:p>
        </p:txBody>
      </p:sp>
      <p:sp>
        <p:nvSpPr>
          <p:cNvPr id="11275" name="AutoShape 8"/>
          <p:cNvSpPr>
            <a:spLocks noChangeArrowheads="1"/>
          </p:cNvSpPr>
          <p:nvPr/>
        </p:nvSpPr>
        <p:spPr bwMode="auto">
          <a:xfrm>
            <a:off x="7279922" y="1998926"/>
            <a:ext cx="706437" cy="720725"/>
          </a:xfrm>
          <a:prstGeom prst="smileyFace">
            <a:avLst>
              <a:gd name="adj" fmla="val 4653"/>
            </a:avLst>
          </a:prstGeom>
          <a:solidFill>
            <a:srgbClr val="FFFF99"/>
          </a:solidFill>
          <a:ln w="12700">
            <a:solidFill>
              <a:srgbClr val="000000"/>
            </a:solidFill>
            <a:round/>
            <a:headEnd/>
            <a:tailEnd/>
          </a:ln>
        </p:spPr>
        <p:txBody>
          <a:bodyPr wrap="none" anchor="ctr"/>
          <a:lstStyle/>
          <a:p>
            <a:pPr>
              <a:buClr>
                <a:srgbClr val="FFFFFF"/>
              </a:buClr>
            </a:pPr>
            <a:endParaRPr lang="en-US"/>
          </a:p>
        </p:txBody>
      </p:sp>
      <p:sp>
        <p:nvSpPr>
          <p:cNvPr id="11276" name="Text Box 23"/>
          <p:cNvSpPr txBox="1">
            <a:spLocks noChangeArrowheads="1"/>
          </p:cNvSpPr>
          <p:nvPr/>
        </p:nvSpPr>
        <p:spPr bwMode="auto">
          <a:xfrm>
            <a:off x="6414734" y="2794815"/>
            <a:ext cx="23796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sz="1800" dirty="0" smtClean="0">
                <a:solidFill>
                  <a:srgbClr val="000000"/>
                </a:solidFill>
              </a:rPr>
              <a:t>Percival Processor</a:t>
            </a:r>
            <a:r>
              <a:rPr lang="en-US" sz="1800" dirty="0">
                <a:solidFill>
                  <a:srgbClr val="000000"/>
                </a:solidFill>
              </a:rPr>
              <a:t/>
            </a:r>
            <a:br>
              <a:rPr lang="en-US" sz="1800" dirty="0">
                <a:solidFill>
                  <a:srgbClr val="000000"/>
                </a:solidFill>
              </a:rPr>
            </a:br>
            <a:r>
              <a:rPr lang="en-US" sz="1800" dirty="0" smtClean="0">
                <a:solidFill>
                  <a:srgbClr val="000000"/>
                </a:solidFill>
              </a:rPr>
              <a:t>(Producer Clerical)</a:t>
            </a:r>
            <a:endParaRPr lang="en-US" sz="1800" dirty="0">
              <a:solidFill>
                <a:srgbClr val="000000"/>
              </a:solidFill>
            </a:endParaRPr>
          </a:p>
        </p:txBody>
      </p:sp>
      <p:grpSp>
        <p:nvGrpSpPr>
          <p:cNvPr id="11277" name="Group 27"/>
          <p:cNvGrpSpPr>
            <a:grpSpLocks/>
          </p:cNvGrpSpPr>
          <p:nvPr/>
        </p:nvGrpSpPr>
        <p:grpSpPr bwMode="auto">
          <a:xfrm rot="1653103">
            <a:off x="7783159" y="2180453"/>
            <a:ext cx="350838" cy="347662"/>
            <a:chOff x="2064" y="3278"/>
            <a:chExt cx="500" cy="495"/>
          </a:xfrm>
        </p:grpSpPr>
        <p:sp>
          <p:nvSpPr>
            <p:cNvPr id="11279" name="Rectangle 28"/>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pPr>
                <a:buClr>
                  <a:srgbClr val="FFFFFF"/>
                </a:buClr>
              </a:pPr>
              <a:endParaRPr lang="en-US"/>
            </a:p>
          </p:txBody>
        </p:sp>
        <p:sp>
          <p:nvSpPr>
            <p:cNvPr id="11280" name="Rectangle 29"/>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pPr>
                <a:buClr>
                  <a:srgbClr val="FFFFFF"/>
                </a:buClr>
              </a:pPr>
              <a:endParaRPr lang="en-US"/>
            </a:p>
          </p:txBody>
        </p:sp>
        <p:sp>
          <p:nvSpPr>
            <p:cNvPr id="11281" name="AutoShape 30"/>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pPr>
                <a:buClr>
                  <a:srgbClr val="FFFFFF"/>
                </a:buClr>
              </a:pPr>
              <a:endParaRPr lang="en-US"/>
            </a:p>
          </p:txBody>
        </p:sp>
      </p:gr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716" y="3595328"/>
            <a:ext cx="6505967" cy="276340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72" name="AutoShape 25"/>
          <p:cNvSpPr>
            <a:spLocks noChangeArrowheads="1"/>
          </p:cNvSpPr>
          <p:nvPr/>
        </p:nvSpPr>
        <p:spPr bwMode="auto">
          <a:xfrm>
            <a:off x="4031674" y="3595328"/>
            <a:ext cx="376526" cy="309563"/>
          </a:xfrm>
          <a:prstGeom prst="roundRect">
            <a:avLst>
              <a:gd name="adj" fmla="val 16667"/>
            </a:avLst>
          </a:prstGeom>
          <a:noFill/>
          <a:ln w="19050" algn="ctr">
            <a:solidFill>
              <a:srgbClr val="D33941"/>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buClr>
                <a:srgbClr val="FFFFFF"/>
              </a:buClr>
            </a:pPr>
            <a:endParaRPr lang="en-US"/>
          </a:p>
        </p:txBody>
      </p:sp>
      <p:cxnSp>
        <p:nvCxnSpPr>
          <p:cNvPr id="3" name="Straight Connector 2"/>
          <p:cNvCxnSpPr/>
          <p:nvPr/>
        </p:nvCxnSpPr>
        <p:spPr bwMode="auto">
          <a:xfrm flipH="1">
            <a:off x="5818909" y="1059873"/>
            <a:ext cx="595825" cy="313352"/>
          </a:xfrm>
          <a:prstGeom prst="line">
            <a:avLst/>
          </a:prstGeom>
          <a:noFill/>
          <a:ln w="19050" cap="flat" cmpd="sng" algn="ctr">
            <a:solidFill>
              <a:srgbClr val="D33941"/>
            </a:solidFill>
            <a:prstDash val="solid"/>
            <a:round/>
            <a:headEnd type="none" w="med" len="med"/>
            <a:tailEnd type="none" w="med" len="med"/>
          </a:ln>
          <a:effectLst/>
        </p:spPr>
      </p:cxnSp>
      <p:cxnSp>
        <p:nvCxnSpPr>
          <p:cNvPr id="5" name="Straight Connector 4"/>
          <p:cNvCxnSpPr/>
          <p:nvPr/>
        </p:nvCxnSpPr>
        <p:spPr bwMode="auto">
          <a:xfrm flipH="1">
            <a:off x="7604565" y="3317680"/>
            <a:ext cx="1" cy="286955"/>
          </a:xfrm>
          <a:prstGeom prst="line">
            <a:avLst/>
          </a:prstGeom>
          <a:noFill/>
          <a:ln w="19050" cap="flat" cmpd="sng" algn="ctr">
            <a:solidFill>
              <a:srgbClr val="D33941"/>
            </a:solidFill>
            <a:prstDash val="solid"/>
            <a:round/>
            <a:headEnd type="none" w="med" len="med"/>
            <a:tailEnd type="none" w="med" len="med"/>
          </a:ln>
          <a:effectLst/>
        </p:spPr>
      </p:cxnSp>
      <p:sp>
        <p:nvSpPr>
          <p:cNvPr id="6" name="TextBox 5"/>
          <p:cNvSpPr txBox="1"/>
          <p:nvPr/>
        </p:nvSpPr>
        <p:spPr>
          <a:xfrm>
            <a:off x="5375310" y="3877366"/>
            <a:ext cx="3366373" cy="707886"/>
          </a:xfrm>
          <a:prstGeom prst="rect">
            <a:avLst/>
          </a:prstGeom>
          <a:noFill/>
        </p:spPr>
        <p:txBody>
          <a:bodyPr wrap="square" rtlCol="0">
            <a:spAutoFit/>
          </a:bodyPr>
          <a:lstStyle/>
          <a:p>
            <a:pPr>
              <a:buClr>
                <a:srgbClr val="FFFFFF"/>
              </a:buClr>
            </a:pPr>
            <a:r>
              <a:rPr lang="en-US" dirty="0" smtClean="0">
                <a:solidFill>
                  <a:srgbClr val="D33941"/>
                </a:solidFill>
                <a:latin typeface="Calibri" pitchFamily="34" charset="0"/>
                <a:cs typeface="Calibri" pitchFamily="34" charset="0"/>
              </a:rPr>
              <a:t>Does not get Desktop and Account tab</a:t>
            </a:r>
          </a:p>
        </p:txBody>
      </p:sp>
    </p:spTree>
    <p:extLst>
      <p:ext uri="{BB962C8B-B14F-4D97-AF65-F5344CB8AC3E}">
        <p14:creationId xmlns:p14="http://schemas.microsoft.com/office/powerpoint/2010/main" val="337325530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Grp="1" noChangeArrowheads="1"/>
          </p:cNvSpPr>
          <p:nvPr>
            <p:ph type="title"/>
          </p:nvPr>
        </p:nvSpPr>
        <p:spPr/>
        <p:txBody>
          <a:bodyPr/>
          <a:lstStyle/>
          <a:p>
            <a:pPr eaLnBrk="1" hangingPunct="1"/>
            <a:r>
              <a:rPr lang="en-US" smtClean="0"/>
              <a:t>Logging out</a:t>
            </a:r>
          </a:p>
        </p:txBody>
      </p:sp>
      <p:sp>
        <p:nvSpPr>
          <p:cNvPr id="28677" name="Text Box 7"/>
          <p:cNvSpPr txBox="1">
            <a:spLocks noChangeArrowheads="1"/>
          </p:cNvSpPr>
          <p:nvPr/>
        </p:nvSpPr>
        <p:spPr bwMode="auto">
          <a:xfrm>
            <a:off x="3313113" y="333375"/>
            <a:ext cx="48593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buClr>
                <a:srgbClr val="FFFFFF"/>
              </a:buClr>
            </a:pPr>
            <a:r>
              <a:rPr lang="en-US" sz="1800" dirty="0">
                <a:solidFill>
                  <a:srgbClr val="D33941"/>
                </a:solidFill>
              </a:rPr>
              <a:t>After configured period of inactivity, OR</a:t>
            </a:r>
            <a:br>
              <a:rPr lang="en-US" sz="1800" dirty="0">
                <a:solidFill>
                  <a:srgbClr val="D33941"/>
                </a:solidFill>
              </a:rPr>
            </a:br>
            <a:r>
              <a:rPr lang="en-US" sz="1800" dirty="0">
                <a:solidFill>
                  <a:srgbClr val="D33941"/>
                </a:solidFill>
              </a:rPr>
              <a:t>when you click...</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73" y="964406"/>
            <a:ext cx="5372208" cy="33480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9995" y="964406"/>
            <a:ext cx="3045660" cy="181689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6977708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pPr eaLnBrk="1" hangingPunct="1"/>
            <a:r>
              <a:rPr lang="en-US" dirty="0" smtClean="0"/>
              <a:t>Unsaved work list</a:t>
            </a:r>
          </a:p>
        </p:txBody>
      </p:sp>
      <p:sp>
        <p:nvSpPr>
          <p:cNvPr id="44035" name="Rectangle 7"/>
          <p:cNvSpPr>
            <a:spLocks noGrp="1" noChangeArrowheads="1"/>
          </p:cNvSpPr>
          <p:nvPr>
            <p:ph idx="1"/>
          </p:nvPr>
        </p:nvSpPr>
        <p:spPr>
          <a:xfrm>
            <a:off x="519113" y="3935413"/>
            <a:ext cx="3468687" cy="2201862"/>
          </a:xfrm>
        </p:spPr>
        <p:txBody>
          <a:bodyPr/>
          <a:lstStyle/>
          <a:p>
            <a:pPr>
              <a:buFont typeface="Arial" charset="0"/>
              <a:buChar char="•"/>
            </a:pPr>
            <a:r>
              <a:rPr lang="en-US" dirty="0" smtClean="0"/>
              <a:t>All of your unsaved work is automatically listed in the Unsaved Work list</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8" y="1099344"/>
            <a:ext cx="8466137" cy="21050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9202" y="3509880"/>
            <a:ext cx="3728423" cy="229441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4038" name="AutoShape 5"/>
          <p:cNvSpPr>
            <a:spLocks noChangeArrowheads="1"/>
          </p:cNvSpPr>
          <p:nvPr/>
        </p:nvSpPr>
        <p:spPr bwMode="auto">
          <a:xfrm>
            <a:off x="8210550" y="1089819"/>
            <a:ext cx="428625" cy="280988"/>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buClr>
                <a:srgbClr val="FFFFFF"/>
              </a:buClr>
            </a:pPr>
            <a:endParaRPr lang="en-US"/>
          </a:p>
        </p:txBody>
      </p:sp>
      <p:sp>
        <p:nvSpPr>
          <p:cNvPr id="44039" name="Line 6"/>
          <p:cNvSpPr>
            <a:spLocks noChangeShapeType="1"/>
          </p:cNvSpPr>
          <p:nvPr/>
        </p:nvSpPr>
        <p:spPr bwMode="auto">
          <a:xfrm>
            <a:off x="8562974" y="1370807"/>
            <a:ext cx="0" cy="2139073"/>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pPr>
              <a:buClr>
                <a:srgbClr val="FFFFFF"/>
              </a:buClr>
            </a:pPr>
            <a:endParaRPr lang="en-US"/>
          </a:p>
        </p:txBody>
      </p:sp>
      <p:sp>
        <p:nvSpPr>
          <p:cNvPr id="10" name="Text Box 7"/>
          <p:cNvSpPr txBox="1">
            <a:spLocks noChangeArrowheads="1"/>
          </p:cNvSpPr>
          <p:nvPr/>
        </p:nvSpPr>
        <p:spPr bwMode="auto">
          <a:xfrm>
            <a:off x="6096000" y="441167"/>
            <a:ext cx="277194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buClr>
                <a:srgbClr val="FFFFFF"/>
              </a:buClr>
            </a:pPr>
            <a:r>
              <a:rPr lang="en-US" sz="2000" dirty="0">
                <a:solidFill>
                  <a:srgbClr val="D33941"/>
                </a:solidFill>
              </a:rPr>
              <a:t>unsaved </a:t>
            </a:r>
            <a:r>
              <a:rPr lang="en-US" sz="2000" dirty="0" smtClean="0">
                <a:solidFill>
                  <a:srgbClr val="D33941"/>
                </a:solidFill>
              </a:rPr>
              <a:t>work exists (icon is green)</a:t>
            </a:r>
            <a:endParaRPr lang="en-US" sz="2000" dirty="0">
              <a:solidFill>
                <a:srgbClr val="D33941"/>
              </a:solidFill>
            </a:endParaRPr>
          </a:p>
        </p:txBody>
      </p:sp>
      <p:sp>
        <p:nvSpPr>
          <p:cNvPr id="11" name="Text Box 8"/>
          <p:cNvSpPr txBox="1">
            <a:spLocks noChangeArrowheads="1"/>
          </p:cNvSpPr>
          <p:nvPr/>
        </p:nvSpPr>
        <p:spPr bwMode="auto">
          <a:xfrm>
            <a:off x="2763043" y="5162420"/>
            <a:ext cx="2142332"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buClr>
                <a:srgbClr val="FFFFFF"/>
              </a:buClr>
            </a:pPr>
            <a:r>
              <a:rPr lang="en-US" sz="2000" dirty="0">
                <a:solidFill>
                  <a:srgbClr val="D33941"/>
                </a:solidFill>
              </a:rPr>
              <a:t>unsaved </a:t>
            </a:r>
            <a:r>
              <a:rPr lang="en-US" sz="2000" dirty="0" smtClean="0">
                <a:solidFill>
                  <a:srgbClr val="D33941"/>
                </a:solidFill>
              </a:rPr>
              <a:t>work on previously</a:t>
            </a:r>
            <a:r>
              <a:rPr lang="en-US" sz="2000" dirty="0">
                <a:solidFill>
                  <a:srgbClr val="D33941"/>
                </a:solidFill>
              </a:rPr>
              <a:t/>
            </a:r>
            <a:br>
              <a:rPr lang="en-US" sz="2000" dirty="0">
                <a:solidFill>
                  <a:srgbClr val="D33941"/>
                </a:solidFill>
              </a:rPr>
            </a:br>
            <a:r>
              <a:rPr lang="en-US" sz="2000" dirty="0">
                <a:solidFill>
                  <a:srgbClr val="D33941"/>
                </a:solidFill>
              </a:rPr>
              <a:t>visited </a:t>
            </a:r>
            <a:r>
              <a:rPr lang="en-US" sz="2000" dirty="0" smtClean="0">
                <a:solidFill>
                  <a:srgbClr val="D33941"/>
                </a:solidFill>
              </a:rPr>
              <a:t>accounts or policies</a:t>
            </a:r>
            <a:endParaRPr lang="en-US" sz="2000" dirty="0">
              <a:solidFill>
                <a:srgbClr val="D33941"/>
              </a:solidFill>
            </a:endParaRPr>
          </a:p>
        </p:txBody>
      </p:sp>
      <p:sp>
        <p:nvSpPr>
          <p:cNvPr id="13" name="Text Box 8"/>
          <p:cNvSpPr txBox="1">
            <a:spLocks noChangeArrowheads="1"/>
          </p:cNvSpPr>
          <p:nvPr/>
        </p:nvSpPr>
        <p:spPr bwMode="auto">
          <a:xfrm>
            <a:off x="5907087" y="5804294"/>
            <a:ext cx="19415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buClr>
                <a:srgbClr val="FFFFFF"/>
              </a:buClr>
            </a:pPr>
            <a:r>
              <a:rPr lang="en-US" sz="2000" dirty="0" smtClean="0">
                <a:solidFill>
                  <a:srgbClr val="D33941"/>
                </a:solidFill>
              </a:rPr>
              <a:t>discard unsaved work</a:t>
            </a:r>
            <a:endParaRPr lang="en-US" sz="2000" dirty="0">
              <a:solidFill>
                <a:srgbClr val="D33941"/>
              </a:solidFill>
            </a:endParaRPr>
          </a:p>
        </p:txBody>
      </p:sp>
      <p:sp>
        <p:nvSpPr>
          <p:cNvPr id="2" name="Left Brace 1"/>
          <p:cNvSpPr/>
          <p:nvPr/>
        </p:nvSpPr>
        <p:spPr bwMode="auto">
          <a:xfrm>
            <a:off x="4905375" y="4343400"/>
            <a:ext cx="228600" cy="1533525"/>
          </a:xfrm>
          <a:prstGeom prst="leftBrace">
            <a:avLst/>
          </a:prstGeom>
          <a:noFill/>
          <a:ln w="19050" cap="flat" cmpd="sng" algn="ctr">
            <a:solidFill>
              <a:srgbClr val="D33941"/>
            </a:solidFill>
            <a:prstDash val="solid"/>
            <a:round/>
            <a:headEnd type="none" w="med" len="med"/>
            <a:tailEnd type="none" w="med" len="med"/>
          </a:ln>
          <a:effectLst/>
        </p:spPr>
        <p:txBody>
          <a:bodyPr vert="horz" wrap="none" lIns="0" tIns="0" rIns="0" bIns="0" numCol="1" rtlCol="0" anchor="ctr" anchorCtr="0" compatLnSpc="1">
            <a:prstTxWarp prst="textNoShape">
              <a:avLst/>
            </a:prstTxWarp>
            <a:spAutoFit/>
          </a:bodyPr>
          <a:lstStyle/>
          <a:p>
            <a:pPr>
              <a:buClr>
                <a:srgbClr val="FFFFFF"/>
              </a:buClr>
            </a:pPr>
            <a:endParaRPr lang="en-US" smtClean="0"/>
          </a:p>
        </p:txBody>
      </p:sp>
      <p:cxnSp>
        <p:nvCxnSpPr>
          <p:cNvPr id="4" name="Straight Connector 3"/>
          <p:cNvCxnSpPr/>
          <p:nvPr/>
        </p:nvCxnSpPr>
        <p:spPr bwMode="auto">
          <a:xfrm flipV="1">
            <a:off x="7481971" y="5581650"/>
            <a:ext cx="942891" cy="40005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886256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title"/>
          </p:nvPr>
        </p:nvSpPr>
        <p:spPr/>
        <p:txBody>
          <a:bodyPr/>
          <a:lstStyle/>
          <a:p>
            <a:pPr eaLnBrk="1" hangingPunct="1"/>
            <a:r>
              <a:rPr lang="en-US" smtClean="0"/>
              <a:t>Logging off with unsaved work</a:t>
            </a:r>
          </a:p>
        </p:txBody>
      </p:sp>
      <p:sp>
        <p:nvSpPr>
          <p:cNvPr id="45060" name="Text Box 5"/>
          <p:cNvSpPr txBox="1">
            <a:spLocks noChangeArrowheads="1"/>
          </p:cNvSpPr>
          <p:nvPr/>
        </p:nvSpPr>
        <p:spPr bwMode="auto">
          <a:xfrm>
            <a:off x="2755900" y="5589588"/>
            <a:ext cx="546735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buClr>
                <a:srgbClr val="FFFFFF"/>
              </a:buClr>
            </a:pPr>
            <a:r>
              <a:rPr lang="en-US" dirty="0">
                <a:solidFill>
                  <a:srgbClr val="D33941"/>
                </a:solidFill>
              </a:rPr>
              <a:t>... user must verify it is okay to discard unsaved work.</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323974"/>
            <a:ext cx="8399463" cy="21050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5059" name="Text Box 4"/>
          <p:cNvSpPr txBox="1">
            <a:spLocks noChangeArrowheads="1"/>
          </p:cNvSpPr>
          <p:nvPr/>
        </p:nvSpPr>
        <p:spPr bwMode="auto">
          <a:xfrm>
            <a:off x="3403600" y="527050"/>
            <a:ext cx="50196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buClr>
                <a:srgbClr val="FFFFFF"/>
              </a:buClr>
            </a:pPr>
            <a:r>
              <a:rPr lang="en-US">
                <a:solidFill>
                  <a:srgbClr val="D33941"/>
                </a:solidFill>
              </a:rPr>
              <a:t>If user attempts to log out and there is unsaved work...</a:t>
            </a:r>
          </a:p>
        </p:txBody>
      </p:sp>
      <p:sp>
        <p:nvSpPr>
          <p:cNvPr id="45062" name="AutoShape 6"/>
          <p:cNvSpPr>
            <a:spLocks noChangeArrowheads="1"/>
          </p:cNvSpPr>
          <p:nvPr/>
        </p:nvSpPr>
        <p:spPr bwMode="auto">
          <a:xfrm>
            <a:off x="8223249" y="1384299"/>
            <a:ext cx="346075" cy="2508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buClr>
                <a:srgbClr val="FFFFFF"/>
              </a:buClr>
            </a:pPr>
            <a:endParaRPr lang="en-US"/>
          </a:p>
        </p:txBody>
      </p:sp>
      <p:sp>
        <p:nvSpPr>
          <p:cNvPr id="2" name="Rounded Rectangle 1"/>
          <p:cNvSpPr/>
          <p:nvPr/>
        </p:nvSpPr>
        <p:spPr bwMode="auto">
          <a:xfrm>
            <a:off x="7038975" y="2781300"/>
            <a:ext cx="1733550" cy="247650"/>
          </a:xfrm>
          <a:prstGeom prst="roundRect">
            <a:avLst/>
          </a:prstGeom>
          <a:noFill/>
          <a:ln w="19050" algn="ctr">
            <a:solidFill>
              <a:srgbClr val="D33941"/>
            </a:solidFill>
            <a:round/>
            <a:headEnd/>
            <a:tailEnd/>
          </a:ln>
        </p:spPr>
        <p:txBody>
          <a:bodyPr wrap="none" lIns="0" tIns="0" rIns="0" bIns="0" rtlCol="0" anchor="ctr">
            <a:noAutofit/>
          </a:bodyPr>
          <a:lstStyle/>
          <a:p>
            <a:pPr>
              <a:buClr>
                <a:srgbClr val="FFFFFF"/>
              </a:buClr>
            </a:pPr>
            <a:endParaRPr lang="en-US"/>
          </a:p>
        </p:txBody>
      </p:sp>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2693" y="3505200"/>
            <a:ext cx="345757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063" name="Line 7"/>
          <p:cNvSpPr>
            <a:spLocks noChangeShapeType="1"/>
          </p:cNvSpPr>
          <p:nvPr/>
        </p:nvSpPr>
        <p:spPr bwMode="auto">
          <a:xfrm flipH="1" flipV="1">
            <a:off x="5148262" y="4991099"/>
            <a:ext cx="0" cy="625475"/>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pPr>
              <a:buClr>
                <a:srgbClr val="FFFFFF"/>
              </a:buClr>
            </a:pPr>
            <a:endParaRPr lang="en-US"/>
          </a:p>
        </p:txBody>
      </p:sp>
      <p:cxnSp>
        <p:nvCxnSpPr>
          <p:cNvPr id="4" name="Straight Connector 3"/>
          <p:cNvCxnSpPr/>
          <p:nvPr/>
        </p:nvCxnSpPr>
        <p:spPr bwMode="auto">
          <a:xfrm flipH="1">
            <a:off x="5791200" y="3028950"/>
            <a:ext cx="1247775" cy="476250"/>
          </a:xfrm>
          <a:prstGeom prst="line">
            <a:avLst/>
          </a:prstGeom>
          <a:noFill/>
          <a:ln w="19050" algn="ctr">
            <a:solidFill>
              <a:srgbClr val="D33941"/>
            </a:solidFill>
            <a:round/>
            <a:headEnd/>
            <a:tailEnd/>
          </a:ln>
        </p:spPr>
      </p:cxnSp>
    </p:spTree>
    <p:extLst>
      <p:ext uri="{BB962C8B-B14F-4D97-AF65-F5344CB8AC3E}">
        <p14:creationId xmlns:p14="http://schemas.microsoft.com/office/powerpoint/2010/main" val="387006311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 Lesson objectives</a:t>
            </a:r>
          </a:p>
        </p:txBody>
      </p:sp>
      <p:sp>
        <p:nvSpPr>
          <p:cNvPr id="4099" name="Rectangle 3"/>
          <p:cNvSpPr>
            <a:spLocks noGrp="1" noChangeArrowheads="1"/>
          </p:cNvSpPr>
          <p:nvPr>
            <p:ph idx="1"/>
          </p:nvPr>
        </p:nvSpPr>
        <p:spPr/>
        <p:txBody>
          <a:bodyPr/>
          <a:lstStyle/>
          <a:p>
            <a:pPr>
              <a:buFont typeface="Wingdings 3" pitchFamily="18" charset="2"/>
              <a:buNone/>
            </a:pPr>
            <a:r>
              <a:rPr lang="en-US" dirty="0" smtClean="0"/>
              <a:t>By the end of this lesson, you should be able to:</a:t>
            </a:r>
          </a:p>
          <a:p>
            <a:pPr lvl="1"/>
            <a:r>
              <a:rPr lang="en-US" dirty="0"/>
              <a:t>Describe the role of </a:t>
            </a:r>
            <a:r>
              <a:rPr lang="en-US" dirty="0" smtClean="0"/>
              <a:t>PolicyCenter in </a:t>
            </a:r>
            <a:r>
              <a:rPr lang="en-US" dirty="0"/>
              <a:t>the Guidewire </a:t>
            </a:r>
            <a:r>
              <a:rPr lang="en-US" dirty="0" err="1"/>
              <a:t>InsuranceSuite</a:t>
            </a:r>
            <a:r>
              <a:rPr lang="en-US" dirty="0"/>
              <a:t> products </a:t>
            </a:r>
          </a:p>
          <a:p>
            <a:pPr lvl="1"/>
            <a:r>
              <a:rPr lang="en-US" dirty="0"/>
              <a:t>Describe the process of logging on to PolicyCenter </a:t>
            </a:r>
          </a:p>
          <a:p>
            <a:pPr lvl="1"/>
            <a:r>
              <a:rPr lang="en-US" dirty="0"/>
              <a:t>Describe the structure and functionality of the user interface</a:t>
            </a:r>
          </a:p>
          <a:p>
            <a:pPr lvl="1"/>
            <a:r>
              <a:rPr lang="en-US" dirty="0"/>
              <a:t>Describe the typical implementation team members and tools that they use</a:t>
            </a:r>
          </a:p>
          <a:p>
            <a:pPr lvl="1"/>
            <a:endParaRPr lang="en-US" dirty="0" smtClean="0"/>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Lesson outline</a:t>
            </a:r>
          </a:p>
        </p:txBody>
      </p:sp>
      <p:sp>
        <p:nvSpPr>
          <p:cNvPr id="21507" name="Rectangle 3"/>
          <p:cNvSpPr>
            <a:spLocks noGrp="1" noChangeArrowheads="1"/>
          </p:cNvSpPr>
          <p:nvPr>
            <p:ph idx="1"/>
          </p:nvPr>
        </p:nvSpPr>
        <p:spPr bwMode="gray"/>
        <p:txBody>
          <a:bodyPr/>
          <a:lstStyle/>
          <a:p>
            <a:pPr>
              <a:lnSpc>
                <a:spcPct val="150000"/>
              </a:lnSpc>
            </a:pPr>
            <a:r>
              <a:rPr lang="en-US" sz="2800" dirty="0">
                <a:solidFill>
                  <a:schemeClr val="hlink"/>
                </a:solidFill>
              </a:rPr>
              <a:t>PolicyCenter overview</a:t>
            </a:r>
          </a:p>
          <a:p>
            <a:pPr>
              <a:lnSpc>
                <a:spcPct val="150000"/>
              </a:lnSpc>
            </a:pPr>
            <a:r>
              <a:rPr lang="en-US" sz="2800" dirty="0">
                <a:solidFill>
                  <a:schemeClr val="hlink"/>
                </a:solidFill>
              </a:rPr>
              <a:t>Logging in</a:t>
            </a:r>
          </a:p>
          <a:p>
            <a:pPr>
              <a:lnSpc>
                <a:spcPct val="150000"/>
              </a:lnSpc>
            </a:pPr>
            <a:r>
              <a:rPr lang="en-US" sz="2800" dirty="0"/>
              <a:t>User Interface</a:t>
            </a:r>
          </a:p>
          <a:p>
            <a:pPr>
              <a:lnSpc>
                <a:spcPct val="150000"/>
              </a:lnSpc>
            </a:pPr>
            <a:r>
              <a:rPr lang="en-US" sz="2800" dirty="0">
                <a:solidFill>
                  <a:srgbClr val="C0C0C0"/>
                </a:solidFill>
              </a:rPr>
              <a:t>PolicyCenter implementations</a:t>
            </a:r>
            <a:endParaRPr lang="en-US" sz="2800" dirty="0"/>
          </a:p>
          <a:p>
            <a:pPr marL="0" indent="0">
              <a:buNone/>
            </a:pPr>
            <a:endParaRPr lang="en-US" sz="2800"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pPr eaLnBrk="1" hangingPunct="1"/>
            <a:r>
              <a:rPr lang="en-US" smtClean="0"/>
              <a:t>Main areas of the user interface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169" y="941391"/>
            <a:ext cx="8605838" cy="535291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3315" name="Text Box 11"/>
          <p:cNvSpPr txBox="1">
            <a:spLocks noChangeArrowheads="1"/>
          </p:cNvSpPr>
          <p:nvPr/>
        </p:nvSpPr>
        <p:spPr bwMode="auto">
          <a:xfrm>
            <a:off x="1884218" y="588332"/>
            <a:ext cx="965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buClr>
                <a:srgbClr val="FFFFFF"/>
              </a:buClr>
            </a:pPr>
            <a:r>
              <a:rPr lang="en-US" dirty="0" smtClean="0">
                <a:solidFill>
                  <a:srgbClr val="C00000"/>
                </a:solidFill>
              </a:rPr>
              <a:t>Tab Bar</a:t>
            </a:r>
            <a:endParaRPr lang="en-US" dirty="0">
              <a:solidFill>
                <a:srgbClr val="C00000"/>
              </a:solidFill>
            </a:endParaRPr>
          </a:p>
        </p:txBody>
      </p:sp>
      <p:sp>
        <p:nvSpPr>
          <p:cNvPr id="13317" name="Text Box 5"/>
          <p:cNvSpPr txBox="1">
            <a:spLocks noChangeArrowheads="1"/>
          </p:cNvSpPr>
          <p:nvPr/>
        </p:nvSpPr>
        <p:spPr bwMode="auto">
          <a:xfrm>
            <a:off x="6108700" y="5367338"/>
            <a:ext cx="21431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a:solidFill>
                  <a:srgbClr val="996633"/>
                </a:solidFill>
              </a:rPr>
              <a:t>Workspace Frame</a:t>
            </a:r>
          </a:p>
        </p:txBody>
      </p:sp>
      <p:sp>
        <p:nvSpPr>
          <p:cNvPr id="13318" name="Text Box 7"/>
          <p:cNvSpPr txBox="1">
            <a:spLocks noChangeArrowheads="1"/>
          </p:cNvSpPr>
          <p:nvPr/>
        </p:nvSpPr>
        <p:spPr bwMode="auto">
          <a:xfrm>
            <a:off x="4722452" y="1520175"/>
            <a:ext cx="1947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dirty="0">
                <a:solidFill>
                  <a:srgbClr val="D33941"/>
                </a:solidFill>
              </a:rPr>
              <a:t>Screen Area</a:t>
            </a:r>
          </a:p>
        </p:txBody>
      </p:sp>
      <p:sp>
        <p:nvSpPr>
          <p:cNvPr id="13319" name="Text Box 9"/>
          <p:cNvSpPr txBox="1">
            <a:spLocks noChangeArrowheads="1"/>
          </p:cNvSpPr>
          <p:nvPr/>
        </p:nvSpPr>
        <p:spPr bwMode="auto">
          <a:xfrm>
            <a:off x="914400" y="2316092"/>
            <a:ext cx="77931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dirty="0">
                <a:solidFill>
                  <a:srgbClr val="FF9933"/>
                </a:solidFill>
              </a:rPr>
              <a:t>Side Bar</a:t>
            </a:r>
          </a:p>
        </p:txBody>
      </p:sp>
      <p:sp>
        <p:nvSpPr>
          <p:cNvPr id="13320" name="Rectangle 12"/>
          <p:cNvSpPr>
            <a:spLocks noChangeArrowheads="1"/>
          </p:cNvSpPr>
          <p:nvPr/>
        </p:nvSpPr>
        <p:spPr bwMode="auto">
          <a:xfrm>
            <a:off x="338139" y="1174606"/>
            <a:ext cx="6842124" cy="307975"/>
          </a:xfrm>
          <a:prstGeom prst="rect">
            <a:avLst/>
          </a:prstGeom>
          <a:noFill/>
          <a:ln w="19050" algn="ctr">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buClr>
                <a:srgbClr val="FFFFFF"/>
              </a:buClr>
            </a:pPr>
            <a:endParaRPr lang="en-US"/>
          </a:p>
        </p:txBody>
      </p:sp>
      <p:sp>
        <p:nvSpPr>
          <p:cNvPr id="13321" name="Text Box 13"/>
          <p:cNvSpPr txBox="1">
            <a:spLocks noChangeArrowheads="1"/>
          </p:cNvSpPr>
          <p:nvPr/>
        </p:nvSpPr>
        <p:spPr bwMode="auto">
          <a:xfrm>
            <a:off x="7727156" y="1596250"/>
            <a:ext cx="10493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buClr>
                <a:srgbClr val="FFFFFF"/>
              </a:buClr>
            </a:pPr>
            <a:r>
              <a:rPr lang="en-US" dirty="0">
                <a:solidFill>
                  <a:srgbClr val="339933"/>
                </a:solidFill>
              </a:rPr>
              <a:t>Info Bar</a:t>
            </a:r>
          </a:p>
        </p:txBody>
      </p:sp>
      <p:sp>
        <p:nvSpPr>
          <p:cNvPr id="13322" name="Line 14"/>
          <p:cNvSpPr>
            <a:spLocks noChangeShapeType="1"/>
          </p:cNvSpPr>
          <p:nvPr/>
        </p:nvSpPr>
        <p:spPr bwMode="auto">
          <a:xfrm flipH="1" flipV="1">
            <a:off x="7180263" y="1328737"/>
            <a:ext cx="502840" cy="343837"/>
          </a:xfrm>
          <a:prstGeom prst="line">
            <a:avLst/>
          </a:prstGeom>
          <a:noFill/>
          <a:ln w="19050">
            <a:solidFill>
              <a:srgbClr val="339933"/>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pPr>
              <a:buClr>
                <a:srgbClr val="FFFFFF"/>
              </a:buClr>
            </a:pPr>
            <a:endParaRPr lang="en-US"/>
          </a:p>
        </p:txBody>
      </p:sp>
      <p:sp>
        <p:nvSpPr>
          <p:cNvPr id="13323" name="Rectangle 15"/>
          <p:cNvSpPr>
            <a:spLocks noChangeArrowheads="1"/>
          </p:cNvSpPr>
          <p:nvPr/>
        </p:nvSpPr>
        <p:spPr bwMode="auto">
          <a:xfrm>
            <a:off x="334169" y="3990109"/>
            <a:ext cx="8605838" cy="2324822"/>
          </a:xfrm>
          <a:prstGeom prst="rect">
            <a:avLst/>
          </a:prstGeom>
          <a:noFill/>
          <a:ln w="19050" algn="ctr">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buClr>
                <a:srgbClr val="FFFFFF"/>
              </a:buClr>
            </a:pPr>
            <a:endParaRPr lang="en-US"/>
          </a:p>
        </p:txBody>
      </p:sp>
      <p:sp>
        <p:nvSpPr>
          <p:cNvPr id="13324" name="Rectangle 16"/>
          <p:cNvSpPr>
            <a:spLocks noChangeArrowheads="1"/>
          </p:cNvSpPr>
          <p:nvPr/>
        </p:nvSpPr>
        <p:spPr bwMode="auto">
          <a:xfrm>
            <a:off x="338139" y="947593"/>
            <a:ext cx="8601867" cy="207963"/>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buClr>
                <a:srgbClr val="FFFFFF"/>
              </a:buClr>
            </a:pPr>
            <a:endParaRPr lang="en-US"/>
          </a:p>
        </p:txBody>
      </p:sp>
      <p:sp>
        <p:nvSpPr>
          <p:cNvPr id="13325" name="Rectangle 17"/>
          <p:cNvSpPr>
            <a:spLocks noChangeArrowheads="1"/>
          </p:cNvSpPr>
          <p:nvPr/>
        </p:nvSpPr>
        <p:spPr bwMode="auto">
          <a:xfrm>
            <a:off x="1884218" y="1503363"/>
            <a:ext cx="7055789" cy="2427287"/>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buClr>
                <a:srgbClr val="FFFFFF"/>
              </a:buClr>
            </a:pPr>
            <a:endParaRPr lang="en-US"/>
          </a:p>
        </p:txBody>
      </p:sp>
      <p:sp>
        <p:nvSpPr>
          <p:cNvPr id="19" name="Rectangle 18"/>
          <p:cNvSpPr/>
          <p:nvPr/>
        </p:nvSpPr>
        <p:spPr bwMode="auto">
          <a:xfrm>
            <a:off x="338138" y="2043548"/>
            <a:ext cx="1355581" cy="1887101"/>
          </a:xfrm>
          <a:prstGeom prst="rect">
            <a:avLst/>
          </a:prstGeom>
          <a:noFill/>
          <a:ln w="19050" algn="ctr">
            <a:solidFill>
              <a:schemeClr val="accent2">
                <a:lumMod val="75000"/>
              </a:schemeClr>
            </a:solidFill>
            <a:round/>
            <a:headEnd/>
            <a:tailEnd/>
          </a:ln>
        </p:spPr>
        <p:txBody>
          <a:bodyPr wrap="none" lIns="0" tIns="0" rIns="0" bIns="0" anchor="ctr"/>
          <a:lstStyle/>
          <a:p>
            <a:pPr>
              <a:buClr>
                <a:srgbClr val="FFFFFF"/>
              </a:buClr>
              <a:defRPr/>
            </a:pPr>
            <a:endParaRPr lang="en-US"/>
          </a:p>
        </p:txBody>
      </p:sp>
    </p:spTree>
    <p:extLst>
      <p:ext uri="{BB962C8B-B14F-4D97-AF65-F5344CB8AC3E}">
        <p14:creationId xmlns:p14="http://schemas.microsoft.com/office/powerpoint/2010/main" val="49084838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title"/>
          </p:nvPr>
        </p:nvSpPr>
        <p:spPr/>
        <p:txBody>
          <a:bodyPr/>
          <a:lstStyle/>
          <a:p>
            <a:pPr eaLnBrk="1" hangingPunct="1"/>
            <a:r>
              <a:rPr lang="en-US" smtClean="0"/>
              <a:t>Tab bar</a:t>
            </a:r>
          </a:p>
        </p:txBody>
      </p:sp>
      <p:sp>
        <p:nvSpPr>
          <p:cNvPr id="14339" name="Rectangle 4"/>
          <p:cNvSpPr>
            <a:spLocks noGrp="1" noChangeArrowheads="1"/>
          </p:cNvSpPr>
          <p:nvPr>
            <p:ph idx="1"/>
          </p:nvPr>
        </p:nvSpPr>
        <p:spPr>
          <a:xfrm>
            <a:off x="499458" y="4173681"/>
            <a:ext cx="8318500" cy="2164773"/>
          </a:xfrm>
        </p:spPr>
        <p:txBody>
          <a:bodyPr/>
          <a:lstStyle/>
          <a:p>
            <a:pPr>
              <a:buFont typeface="Arial" charset="0"/>
              <a:buChar char="•"/>
            </a:pPr>
            <a:r>
              <a:rPr lang="en-US" dirty="0" smtClean="0"/>
              <a:t>Collection of tabs, </a:t>
            </a:r>
            <a:r>
              <a:rPr lang="en-US" dirty="0" err="1" smtClean="0"/>
              <a:t>QuickJump</a:t>
            </a:r>
            <a:r>
              <a:rPr lang="en-US" dirty="0" smtClean="0"/>
              <a:t> box, Unsaved Work list, and Options menu</a:t>
            </a:r>
          </a:p>
          <a:p>
            <a:pPr>
              <a:buFont typeface="Arial" charset="0"/>
              <a:buChar char="•"/>
            </a:pPr>
            <a:r>
              <a:rPr lang="en-US" dirty="0" smtClean="0"/>
              <a:t>Each tab has:</a:t>
            </a:r>
          </a:p>
          <a:p>
            <a:pPr lvl="1"/>
            <a:r>
              <a:rPr lang="en-US" dirty="0" smtClean="0"/>
              <a:t>Its own side bar and its own info bar</a:t>
            </a:r>
          </a:p>
          <a:p>
            <a:pPr lvl="1"/>
            <a:r>
              <a:rPr lang="en-US" dirty="0" smtClean="0"/>
              <a:t>One major area of functionality</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384" y="1120775"/>
            <a:ext cx="8342574" cy="29108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341" name="Rectangle 6"/>
          <p:cNvSpPr>
            <a:spLocks noChangeArrowheads="1"/>
          </p:cNvSpPr>
          <p:nvPr/>
        </p:nvSpPr>
        <p:spPr bwMode="auto">
          <a:xfrm>
            <a:off x="475384" y="1131166"/>
            <a:ext cx="8342574" cy="217488"/>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buClr>
                <a:srgbClr val="FFFFFF"/>
              </a:buClr>
            </a:pPr>
            <a:endParaRPr lang="en-US"/>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7436" y="780184"/>
            <a:ext cx="29527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34538" y="701326"/>
            <a:ext cx="6112571" cy="400110"/>
          </a:xfrm>
          <a:prstGeom prst="rect">
            <a:avLst/>
          </a:prstGeom>
          <a:noFill/>
        </p:spPr>
        <p:txBody>
          <a:bodyPr wrap="none" rtlCol="0">
            <a:spAutoFit/>
          </a:bodyPr>
          <a:lstStyle/>
          <a:p>
            <a:pPr>
              <a:buClr>
                <a:srgbClr val="FFFFFF"/>
              </a:buClr>
            </a:pPr>
            <a:r>
              <a:rPr lang="en-US" dirty="0" smtClean="0">
                <a:solidFill>
                  <a:srgbClr val="D33941"/>
                </a:solidFill>
                <a:latin typeface="Arial" pitchFamily="34" charset="0"/>
                <a:cs typeface="Arial" pitchFamily="34" charset="0"/>
              </a:rPr>
              <a:t>Changes to green when you have unsaved work </a:t>
            </a:r>
          </a:p>
        </p:txBody>
      </p:sp>
      <p:cxnSp>
        <p:nvCxnSpPr>
          <p:cNvPr id="4" name="Straight Connector 3"/>
          <p:cNvCxnSpPr>
            <a:endCxn id="5124" idx="1"/>
          </p:cNvCxnSpPr>
          <p:nvPr/>
        </p:nvCxnSpPr>
        <p:spPr bwMode="auto">
          <a:xfrm>
            <a:off x="7886700" y="901381"/>
            <a:ext cx="340736" cy="2628"/>
          </a:xfrm>
          <a:prstGeom prst="line">
            <a:avLst/>
          </a:prstGeom>
          <a:noFill/>
          <a:ln w="19050" cap="flat" cmpd="sng" algn="ctr">
            <a:solidFill>
              <a:srgbClr val="D33941"/>
            </a:solidFill>
            <a:prstDash val="solid"/>
            <a:round/>
            <a:headEnd type="none" w="med" len="med"/>
            <a:tailEnd type="none" w="med" len="med"/>
          </a:ln>
          <a:effectLst/>
        </p:spPr>
      </p:cxnSp>
      <p:cxnSp>
        <p:nvCxnSpPr>
          <p:cNvPr id="6" name="Straight Connector 5"/>
          <p:cNvCxnSpPr>
            <a:stCxn id="5124" idx="2"/>
          </p:cNvCxnSpPr>
          <p:nvPr/>
        </p:nvCxnSpPr>
        <p:spPr bwMode="auto">
          <a:xfrm flipH="1">
            <a:off x="8375073" y="1027834"/>
            <a:ext cx="1" cy="103332"/>
          </a:xfrm>
          <a:prstGeom prst="line">
            <a:avLst/>
          </a:prstGeom>
          <a:noFill/>
          <a:ln w="19050" cap="flat" cmpd="sng" algn="ctr">
            <a:solidFill>
              <a:srgbClr val="D33941"/>
            </a:solidFill>
            <a:prstDash val="solid"/>
            <a:round/>
            <a:headEnd type="none" w="med" len="med"/>
            <a:tailEnd type="none" w="med" len="med"/>
          </a:ln>
          <a:effectLst/>
        </p:spPr>
      </p:cxnSp>
      <p:cxnSp>
        <p:nvCxnSpPr>
          <p:cNvPr id="8" name="Straight Connector 7"/>
          <p:cNvCxnSpPr/>
          <p:nvPr/>
        </p:nvCxnSpPr>
        <p:spPr bwMode="auto">
          <a:xfrm>
            <a:off x="8697191" y="1239910"/>
            <a:ext cx="20782" cy="620063"/>
          </a:xfrm>
          <a:prstGeom prst="line">
            <a:avLst/>
          </a:prstGeom>
          <a:noFill/>
          <a:ln w="19050" cap="flat" cmpd="sng" algn="ctr">
            <a:solidFill>
              <a:srgbClr val="D33941"/>
            </a:solidFill>
            <a:prstDash val="solid"/>
            <a:round/>
            <a:headEnd type="none" w="med" len="med"/>
            <a:tailEnd type="none" w="med" len="med"/>
          </a:ln>
          <a:effectLst/>
        </p:spPr>
      </p:cxnSp>
      <p:sp>
        <p:nvSpPr>
          <p:cNvPr id="9" name="TextBox 8"/>
          <p:cNvSpPr txBox="1"/>
          <p:nvPr/>
        </p:nvSpPr>
        <p:spPr>
          <a:xfrm>
            <a:off x="7099503" y="1691088"/>
            <a:ext cx="1907895" cy="400110"/>
          </a:xfrm>
          <a:prstGeom prst="rect">
            <a:avLst/>
          </a:prstGeom>
          <a:noFill/>
        </p:spPr>
        <p:txBody>
          <a:bodyPr wrap="none" rtlCol="0">
            <a:spAutoFit/>
          </a:bodyPr>
          <a:lstStyle>
            <a:defPPr>
              <a:defRPr lang="en-US"/>
            </a:defPPr>
            <a:lvl1pPr>
              <a:defRPr>
                <a:solidFill>
                  <a:srgbClr val="D33941"/>
                </a:solidFill>
                <a:latin typeface="Calibri" pitchFamily="34" charset="0"/>
                <a:cs typeface="Calibri" pitchFamily="34" charset="0"/>
              </a:defRPr>
            </a:lvl1pPr>
          </a:lstStyle>
          <a:p>
            <a:pPr>
              <a:buClr>
                <a:srgbClr val="FFFFFF"/>
              </a:buClr>
            </a:pPr>
            <a:r>
              <a:rPr lang="en-US" dirty="0">
                <a:latin typeface="Arial" pitchFamily="34" charset="0"/>
                <a:cs typeface="Arial" pitchFamily="34" charset="0"/>
              </a:rPr>
              <a:t>Options menu</a:t>
            </a:r>
          </a:p>
        </p:txBody>
      </p:sp>
      <p:cxnSp>
        <p:nvCxnSpPr>
          <p:cNvPr id="12" name="Straight Connector 11"/>
          <p:cNvCxnSpPr/>
          <p:nvPr/>
        </p:nvCxnSpPr>
        <p:spPr bwMode="auto">
          <a:xfrm flipH="1">
            <a:off x="6567056" y="1239910"/>
            <a:ext cx="1186294" cy="620063"/>
          </a:xfrm>
          <a:prstGeom prst="line">
            <a:avLst/>
          </a:prstGeom>
          <a:noFill/>
          <a:ln w="19050" cap="flat" cmpd="sng" algn="ctr">
            <a:solidFill>
              <a:srgbClr val="D33941"/>
            </a:solidFill>
            <a:prstDash val="solid"/>
            <a:round/>
            <a:headEnd type="none" w="med" len="med"/>
            <a:tailEnd type="none" w="med" len="med"/>
          </a:ln>
          <a:effectLst/>
        </p:spPr>
      </p:cxnSp>
      <p:sp>
        <p:nvSpPr>
          <p:cNvPr id="13" name="TextBox 12"/>
          <p:cNvSpPr txBox="1"/>
          <p:nvPr/>
        </p:nvSpPr>
        <p:spPr>
          <a:xfrm>
            <a:off x="4692909" y="1670306"/>
            <a:ext cx="2108269" cy="400110"/>
          </a:xfrm>
          <a:prstGeom prst="rect">
            <a:avLst/>
          </a:prstGeom>
          <a:noFill/>
        </p:spPr>
        <p:txBody>
          <a:bodyPr wrap="none" rtlCol="0">
            <a:spAutoFit/>
          </a:bodyPr>
          <a:lstStyle>
            <a:defPPr>
              <a:defRPr lang="en-US"/>
            </a:defPPr>
            <a:lvl1pPr>
              <a:defRPr>
                <a:solidFill>
                  <a:srgbClr val="D33941"/>
                </a:solidFill>
                <a:latin typeface="Calibri" pitchFamily="34" charset="0"/>
                <a:cs typeface="Calibri" pitchFamily="34" charset="0"/>
              </a:defRPr>
            </a:lvl1pPr>
          </a:lstStyle>
          <a:p>
            <a:pPr>
              <a:buClr>
                <a:srgbClr val="FFFFFF"/>
              </a:buClr>
            </a:pPr>
            <a:r>
              <a:rPr lang="en-US" dirty="0" err="1">
                <a:latin typeface="Arial" pitchFamily="34" charset="0"/>
                <a:cs typeface="Arial" pitchFamily="34" charset="0"/>
              </a:rPr>
              <a:t>QuickJump</a:t>
            </a:r>
            <a:r>
              <a:rPr lang="en-US" dirty="0">
                <a:latin typeface="Arial" pitchFamily="34" charset="0"/>
                <a:cs typeface="Arial" pitchFamily="34" charset="0"/>
              </a:rPr>
              <a:t> box</a:t>
            </a:r>
          </a:p>
        </p:txBody>
      </p:sp>
    </p:spTree>
    <p:extLst>
      <p:ext uri="{BB962C8B-B14F-4D97-AF65-F5344CB8AC3E}">
        <p14:creationId xmlns:p14="http://schemas.microsoft.com/office/powerpoint/2010/main" val="91212515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p:txBody>
          <a:bodyPr/>
          <a:lstStyle/>
          <a:p>
            <a:pPr eaLnBrk="1" hangingPunct="1"/>
            <a:r>
              <a:rPr lang="en-US" smtClean="0"/>
              <a:t>Desktop tab</a:t>
            </a:r>
          </a:p>
        </p:txBody>
      </p:sp>
      <p:sp>
        <p:nvSpPr>
          <p:cNvPr id="15363" name="Rectangle 4"/>
          <p:cNvSpPr>
            <a:spLocks noGrp="1" noChangeArrowheads="1"/>
          </p:cNvSpPr>
          <p:nvPr>
            <p:ph idx="1"/>
          </p:nvPr>
        </p:nvSpPr>
        <p:spPr>
          <a:xfrm>
            <a:off x="500063" y="3932238"/>
            <a:ext cx="7675562" cy="1249362"/>
          </a:xfrm>
        </p:spPr>
        <p:txBody>
          <a:bodyPr/>
          <a:lstStyle/>
          <a:p>
            <a:pPr>
              <a:buFont typeface="Arial" charset="0"/>
              <a:buChar char="•"/>
            </a:pPr>
            <a:r>
              <a:rPr lang="en-US" smtClean="0"/>
              <a:t>User-centric, listing work, you as the user are responsible for (regardless of which account or policy it pertains to)</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480" y="886267"/>
            <a:ext cx="8275057" cy="232476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2837639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title"/>
          </p:nvPr>
        </p:nvSpPr>
        <p:spPr/>
        <p:txBody>
          <a:bodyPr/>
          <a:lstStyle/>
          <a:p>
            <a:pPr eaLnBrk="1" hangingPunct="1"/>
            <a:r>
              <a:rPr lang="en-US" smtClean="0"/>
              <a:t>Account tab</a:t>
            </a:r>
          </a:p>
        </p:txBody>
      </p:sp>
      <p:sp>
        <p:nvSpPr>
          <p:cNvPr id="16387" name="Rectangle 4"/>
          <p:cNvSpPr>
            <a:spLocks noGrp="1" noChangeArrowheads="1"/>
          </p:cNvSpPr>
          <p:nvPr>
            <p:ph idx="1"/>
          </p:nvPr>
        </p:nvSpPr>
        <p:spPr>
          <a:xfrm>
            <a:off x="427038" y="5813425"/>
            <a:ext cx="8159750" cy="577850"/>
          </a:xfrm>
          <a:solidFill>
            <a:schemeClr val="tx1"/>
          </a:solidFill>
        </p:spPr>
        <p:txBody>
          <a:bodyPr/>
          <a:lstStyle/>
          <a:p>
            <a:pPr>
              <a:buFont typeface="Arial" charset="0"/>
              <a:buChar char="•"/>
            </a:pPr>
            <a:r>
              <a:rPr lang="en-US" smtClean="0"/>
              <a:t>Account-centric, listing work for this account (regardless of who is doing the work)</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604838"/>
            <a:ext cx="6591300" cy="512570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6448286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p:nvPr>
        </p:nvSpPr>
        <p:spPr/>
        <p:txBody>
          <a:bodyPr/>
          <a:lstStyle/>
          <a:p>
            <a:pPr eaLnBrk="1" hangingPunct="1"/>
            <a:r>
              <a:rPr lang="en-US" smtClean="0"/>
              <a:t>Policy tab</a:t>
            </a:r>
          </a:p>
        </p:txBody>
      </p:sp>
      <p:sp>
        <p:nvSpPr>
          <p:cNvPr id="17411" name="Rectangle 4"/>
          <p:cNvSpPr>
            <a:spLocks noGrp="1" noChangeArrowheads="1"/>
          </p:cNvSpPr>
          <p:nvPr>
            <p:ph idx="1"/>
          </p:nvPr>
        </p:nvSpPr>
        <p:spPr>
          <a:xfrm>
            <a:off x="427038" y="5703888"/>
            <a:ext cx="8159750" cy="642937"/>
          </a:xfrm>
          <a:solidFill>
            <a:schemeClr val="tx1"/>
          </a:solidFill>
        </p:spPr>
        <p:txBody>
          <a:bodyPr/>
          <a:lstStyle/>
          <a:p>
            <a:pPr>
              <a:buFont typeface="Arial" charset="0"/>
              <a:buChar char="•"/>
            </a:pPr>
            <a:r>
              <a:rPr lang="en-US" smtClean="0"/>
              <a:t>Policy-centric, listing work for this policy (regardless of who is doing the work)</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2150" y="590550"/>
            <a:ext cx="5400675" cy="50546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2438340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95300" y="55563"/>
            <a:ext cx="8318500" cy="742950"/>
          </a:xfrm>
        </p:spPr>
        <p:txBody>
          <a:bodyPr/>
          <a:lstStyle/>
          <a:p>
            <a:r>
              <a:rPr lang="en-US" smtClean="0"/>
              <a:t>Contact tab</a:t>
            </a:r>
          </a:p>
        </p:txBody>
      </p:sp>
      <p:sp>
        <p:nvSpPr>
          <p:cNvPr id="18435" name="Content Placeholder 2"/>
          <p:cNvSpPr>
            <a:spLocks noGrp="1"/>
          </p:cNvSpPr>
          <p:nvPr>
            <p:ph idx="1"/>
          </p:nvPr>
        </p:nvSpPr>
        <p:spPr>
          <a:xfrm>
            <a:off x="519113" y="708025"/>
            <a:ext cx="8318500" cy="5692775"/>
          </a:xfrm>
        </p:spPr>
        <p:txBody>
          <a:bodyPr/>
          <a:lstStyle/>
          <a:p>
            <a:pPr>
              <a:buFont typeface="Arial" charset="0"/>
              <a:buChar char="•"/>
            </a:pPr>
            <a:r>
              <a:rPr lang="en-US" smtClean="0"/>
              <a:t>360 degree view of a client across Guidewire Suite</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2" y="2710656"/>
            <a:ext cx="2838450" cy="8477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63" y="3727450"/>
            <a:ext cx="4391025" cy="11525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22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74" y="1296194"/>
            <a:ext cx="2152650" cy="12382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21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3675" y="1199356"/>
            <a:ext cx="4200525" cy="27432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22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8325" y="5014913"/>
            <a:ext cx="5610225" cy="11715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18442" name="Straight Connector 13"/>
          <p:cNvCxnSpPr>
            <a:cxnSpLocks noChangeShapeType="1"/>
          </p:cNvCxnSpPr>
          <p:nvPr/>
        </p:nvCxnSpPr>
        <p:spPr bwMode="auto">
          <a:xfrm flipH="1" flipV="1">
            <a:off x="2663825" y="2889251"/>
            <a:ext cx="1555750" cy="81755"/>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18443" name="Straight Connector 15"/>
          <p:cNvCxnSpPr>
            <a:cxnSpLocks noChangeShapeType="1"/>
          </p:cNvCxnSpPr>
          <p:nvPr/>
        </p:nvCxnSpPr>
        <p:spPr bwMode="auto">
          <a:xfrm flipH="1">
            <a:off x="2619375" y="3248818"/>
            <a:ext cx="1574801" cy="608807"/>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18444" name="Straight Connector 11"/>
          <p:cNvCxnSpPr>
            <a:cxnSpLocks noChangeShapeType="1"/>
          </p:cNvCxnSpPr>
          <p:nvPr/>
        </p:nvCxnSpPr>
        <p:spPr bwMode="auto">
          <a:xfrm rot="10800000">
            <a:off x="2749550" y="1647825"/>
            <a:ext cx="1470025" cy="111125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6" name="Straight Connector 5"/>
          <p:cNvCxnSpPr/>
          <p:nvPr/>
        </p:nvCxnSpPr>
        <p:spPr bwMode="auto">
          <a:xfrm>
            <a:off x="5076825" y="3553221"/>
            <a:ext cx="171450" cy="1461692"/>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8955694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Tab</a:t>
            </a:r>
            <a:endParaRPr lang="en-US" dirty="0"/>
          </a:p>
        </p:txBody>
      </p:sp>
      <p:sp>
        <p:nvSpPr>
          <p:cNvPr id="3" name="Content Placeholder 2"/>
          <p:cNvSpPr>
            <a:spLocks noGrp="1"/>
          </p:cNvSpPr>
          <p:nvPr>
            <p:ph idx="1"/>
          </p:nvPr>
        </p:nvSpPr>
        <p:spPr/>
        <p:txBody>
          <a:bodyPr/>
          <a:lstStyle/>
          <a:p>
            <a:r>
              <a:rPr lang="en-US" dirty="0" smtClean="0"/>
              <a:t>Use Search tab to find:</a:t>
            </a:r>
          </a:p>
          <a:p>
            <a:pPr lvl="1"/>
            <a:r>
              <a:rPr lang="en-US" dirty="0" smtClean="0"/>
              <a:t>Policies, Accounts, Producer Codes, Activities, and Contacts</a:t>
            </a:r>
          </a:p>
          <a:p>
            <a:pPr lvl="1"/>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1981199"/>
            <a:ext cx="7869682" cy="36290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txBox="1">
            <a:spLocks noChangeArrowheads="1"/>
          </p:cNvSpPr>
          <p:nvPr/>
        </p:nvSpPr>
        <p:spPr bwMode="auto">
          <a:xfrm>
            <a:off x="619570" y="5788818"/>
            <a:ext cx="7840662" cy="449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a:buFont typeface="Arial" charset="0"/>
              <a:buChar char="•"/>
            </a:pPr>
            <a:r>
              <a:rPr lang="en-US" b="0" kern="0" smtClean="0">
                <a:solidFill>
                  <a:srgbClr val="000000"/>
                </a:solidFill>
              </a:rPr>
              <a:t>Text fields are treated as "starts with" conditions </a:t>
            </a:r>
            <a:endParaRPr lang="en-US" b="0" kern="0" dirty="0" smtClean="0">
              <a:solidFill>
                <a:srgbClr val="000000"/>
              </a:solidFill>
            </a:endParaRPr>
          </a:p>
        </p:txBody>
      </p:sp>
    </p:spTree>
    <p:extLst>
      <p:ext uri="{BB962C8B-B14F-4D97-AF65-F5344CB8AC3E}">
        <p14:creationId xmlns:p14="http://schemas.microsoft.com/office/powerpoint/2010/main" val="354147742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xfrm>
            <a:off x="276226" y="234950"/>
            <a:ext cx="8553449" cy="742950"/>
          </a:xfrm>
        </p:spPr>
        <p:txBody>
          <a:bodyPr/>
          <a:lstStyle/>
          <a:p>
            <a:pPr eaLnBrk="1" hangingPunct="1"/>
            <a:r>
              <a:rPr lang="en-US" sz="3200" dirty="0" smtClean="0"/>
              <a:t>Two types of search for policies: Basic, Advanced</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1993542"/>
            <a:ext cx="8204760" cy="434058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63" name="Rounded Rectangle 8"/>
          <p:cNvSpPr>
            <a:spLocks noChangeArrowheads="1"/>
          </p:cNvSpPr>
          <p:nvPr/>
        </p:nvSpPr>
        <p:spPr bwMode="auto">
          <a:xfrm>
            <a:off x="4529138" y="5686425"/>
            <a:ext cx="1376362" cy="6477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buClr>
                <a:srgbClr val="FFFFFF"/>
              </a:buClr>
            </a:pPr>
            <a:endParaRPr lang="en-US"/>
          </a:p>
        </p:txBody>
      </p:sp>
      <p:cxnSp>
        <p:nvCxnSpPr>
          <p:cNvPr id="19464" name="Straight Connector 12"/>
          <p:cNvCxnSpPr>
            <a:cxnSpLocks noChangeShapeType="1"/>
          </p:cNvCxnSpPr>
          <p:nvPr/>
        </p:nvCxnSpPr>
        <p:spPr bwMode="auto">
          <a:xfrm>
            <a:off x="2552700" y="5089525"/>
            <a:ext cx="1976438" cy="596900"/>
          </a:xfrm>
          <a:prstGeom prst="line">
            <a:avLst/>
          </a:prstGeom>
          <a:noFill/>
          <a:ln w="19050" algn="ctr">
            <a:solidFill>
              <a:srgbClr val="D33941"/>
            </a:solidFill>
            <a:round/>
            <a:headEnd type="none" w="med" len="med"/>
            <a:tailEnd type="arrow" w="med" len="med"/>
          </a:ln>
          <a:extLst>
            <a:ext uri="{909E8E84-426E-40DD-AFC4-6F175D3DCCD1}">
              <a14:hiddenFill xmlns:a14="http://schemas.microsoft.com/office/drawing/2010/main">
                <a:noFill/>
              </a14:hiddenFill>
            </a:ext>
          </a:extLst>
        </p:spPr>
      </p:cxnSp>
      <p:sp>
        <p:nvSpPr>
          <p:cNvPr id="6" name="Rounded Rectangle 5"/>
          <p:cNvSpPr/>
          <p:nvPr/>
        </p:nvSpPr>
        <p:spPr bwMode="auto">
          <a:xfrm>
            <a:off x="3390900" y="3457575"/>
            <a:ext cx="676275" cy="1028700"/>
          </a:xfrm>
          <a:prstGeom prst="roundRect">
            <a:avLst/>
          </a:prstGeom>
          <a:noFill/>
          <a:ln w="19050" algn="ctr">
            <a:solidFill>
              <a:srgbClr val="D33941"/>
            </a:solidFill>
            <a:round/>
            <a:headEnd/>
            <a:tailEnd/>
          </a:ln>
        </p:spPr>
        <p:txBody>
          <a:bodyPr wrap="none" lIns="0" tIns="0" rIns="0" bIns="0" rtlCol="0" anchor="ctr">
            <a:noAutofit/>
          </a:bodyPr>
          <a:lstStyle/>
          <a:p>
            <a:pPr>
              <a:buClr>
                <a:srgbClr val="FFFFFF"/>
              </a:buClr>
            </a:pPr>
            <a:endParaRPr lang="en-US"/>
          </a:p>
        </p:txBody>
      </p:sp>
      <p:sp>
        <p:nvSpPr>
          <p:cNvPr id="8" name="Rounded Rectangle 7"/>
          <p:cNvSpPr/>
          <p:nvPr/>
        </p:nvSpPr>
        <p:spPr bwMode="auto">
          <a:xfrm>
            <a:off x="2228850" y="4838700"/>
            <a:ext cx="552450" cy="260350"/>
          </a:xfrm>
          <a:prstGeom prst="roundRect">
            <a:avLst/>
          </a:prstGeom>
          <a:noFill/>
          <a:ln w="19050" algn="ctr">
            <a:solidFill>
              <a:srgbClr val="D33941"/>
            </a:solidFill>
            <a:round/>
            <a:headEnd/>
            <a:tailEnd/>
          </a:ln>
        </p:spPr>
        <p:txBody>
          <a:bodyPr wrap="none" lIns="0" tIns="0" rIns="0" bIns="0" rtlCol="0" anchor="ctr">
            <a:noAutofit/>
          </a:bodyPr>
          <a:lstStyle/>
          <a:p>
            <a:pPr>
              <a:buClr>
                <a:srgbClr val="FFFFFF"/>
              </a:buClr>
            </a:pPr>
            <a:endParaRPr lang="en-US"/>
          </a:p>
        </p:txBody>
      </p:sp>
      <p:sp>
        <p:nvSpPr>
          <p:cNvPr id="10" name="Rounded Rectangle 9"/>
          <p:cNvSpPr/>
          <p:nvPr/>
        </p:nvSpPr>
        <p:spPr bwMode="auto">
          <a:xfrm>
            <a:off x="2686049" y="2628900"/>
            <a:ext cx="790575" cy="332025"/>
          </a:xfrm>
          <a:prstGeom prst="roundRect">
            <a:avLst/>
          </a:prstGeom>
          <a:noFill/>
          <a:ln w="19050" algn="ctr">
            <a:solidFill>
              <a:srgbClr val="D33941"/>
            </a:solidFill>
            <a:prstDash val="solid"/>
            <a:round/>
            <a:headEnd/>
            <a:tailEnd/>
          </a:ln>
        </p:spPr>
        <p:txBody>
          <a:bodyPr wrap="none" lIns="0" tIns="0" rIns="0" bIns="0" rtlCol="0" anchor="ctr">
            <a:noAutofit/>
          </a:bodyPr>
          <a:lstStyle/>
          <a:p>
            <a:pPr>
              <a:buClr>
                <a:srgbClr val="FFFFFF"/>
              </a:buClr>
            </a:pPr>
            <a:endParaRPr lang="en-US"/>
          </a:p>
        </p:txBody>
      </p:sp>
      <p:sp>
        <p:nvSpPr>
          <p:cNvPr id="22" name="Content Placeholder 1"/>
          <p:cNvSpPr txBox="1">
            <a:spLocks/>
          </p:cNvSpPr>
          <p:nvPr/>
        </p:nvSpPr>
        <p:spPr bwMode="auto">
          <a:xfrm>
            <a:off x="542925" y="1066799"/>
            <a:ext cx="8474076"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r>
              <a:rPr lang="en-US" sz="2200" b="0" kern="0" dirty="0" smtClean="0">
                <a:solidFill>
                  <a:srgbClr val="000000"/>
                </a:solidFill>
              </a:rPr>
              <a:t>Basic and Advanced tabs display if Free-Text Search is enabled</a:t>
            </a:r>
          </a:p>
          <a:p>
            <a:r>
              <a:rPr lang="en-US" sz="2000" b="0" dirty="0"/>
              <a:t>Advanced tab search </a:t>
            </a:r>
            <a:r>
              <a:rPr lang="en-US" sz="2000" b="0" dirty="0" smtClean="0"/>
              <a:t>is same as </a:t>
            </a:r>
            <a:r>
              <a:rPr lang="en-US" sz="2000" dirty="0" smtClean="0"/>
              <a:t>Search </a:t>
            </a:r>
            <a:r>
              <a:rPr lang="en-US" sz="2000" dirty="0">
                <a:sym typeface="Wingdings" pitchFamily="2" charset="2"/>
              </a:rPr>
              <a:t> </a:t>
            </a:r>
            <a:r>
              <a:rPr lang="en-US" sz="2000" dirty="0" smtClean="0">
                <a:sym typeface="Wingdings" pitchFamily="2" charset="2"/>
              </a:rPr>
              <a:t>Policies</a:t>
            </a:r>
            <a:endParaRPr lang="en-US" sz="2200" b="0" kern="0" dirty="0" smtClean="0">
              <a:solidFill>
                <a:srgbClr val="000000"/>
              </a:solidFill>
            </a:endParaRPr>
          </a:p>
        </p:txBody>
      </p:sp>
    </p:spTree>
    <p:extLst>
      <p:ext uri="{BB962C8B-B14F-4D97-AF65-F5344CB8AC3E}">
        <p14:creationId xmlns:p14="http://schemas.microsoft.com/office/powerpoint/2010/main" val="380412925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xfrm>
            <a:off x="495300" y="120650"/>
            <a:ext cx="8877300" cy="742950"/>
          </a:xfrm>
        </p:spPr>
        <p:txBody>
          <a:bodyPr/>
          <a:lstStyle/>
          <a:p>
            <a:pPr eaLnBrk="1" hangingPunct="1"/>
            <a:r>
              <a:rPr lang="en-US" dirty="0" smtClean="0"/>
              <a:t>Basic Policy Search (Free Text Search if enabled)</a:t>
            </a:r>
            <a:r>
              <a:rPr lang="en-US" dirty="0" smtClean="0">
                <a:sym typeface="Wingdings" pitchFamily="2" charset="2"/>
              </a:rPr>
              <a:t> </a:t>
            </a:r>
            <a:endParaRPr lang="en-US" dirty="0" smtClean="0"/>
          </a:p>
        </p:txBody>
      </p:sp>
      <p:sp>
        <p:nvSpPr>
          <p:cNvPr id="22" name="Content Placeholder 1"/>
          <p:cNvSpPr txBox="1">
            <a:spLocks/>
          </p:cNvSpPr>
          <p:nvPr/>
        </p:nvSpPr>
        <p:spPr bwMode="auto">
          <a:xfrm>
            <a:off x="333375" y="962025"/>
            <a:ext cx="8474076" cy="39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r>
              <a:rPr lang="en-US" sz="2000" dirty="0">
                <a:solidFill>
                  <a:srgbClr val="000000"/>
                </a:solidFill>
              </a:rPr>
              <a:t>Search </a:t>
            </a:r>
            <a:r>
              <a:rPr lang="en-US" sz="2000" dirty="0">
                <a:solidFill>
                  <a:srgbClr val="000000"/>
                </a:solidFill>
                <a:sym typeface="Wingdings" pitchFamily="2" charset="2"/>
              </a:rPr>
              <a:t> Policies  Basic tab</a:t>
            </a:r>
            <a:endParaRPr lang="en-US" sz="2200" b="0" kern="0" dirty="0">
              <a:solidFill>
                <a:srgbClr val="000000"/>
              </a:solidFill>
            </a:endParaRPr>
          </a:p>
        </p:txBody>
      </p:sp>
      <p:pic>
        <p:nvPicPr>
          <p:cNvPr id="16" name="Picture 2" descr="C:\Users\kshukla\AppData\Local\Temp\SNAGHTMLaedf0e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1403350"/>
            <a:ext cx="7581900" cy="502415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0" name="TextBox 4"/>
          <p:cNvSpPr txBox="1">
            <a:spLocks noChangeArrowheads="1"/>
          </p:cNvSpPr>
          <p:nvPr/>
        </p:nvSpPr>
        <p:spPr bwMode="auto">
          <a:xfrm>
            <a:off x="852486" y="5530850"/>
            <a:ext cx="3717927" cy="36933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buClr>
                <a:srgbClr val="FFFFFF"/>
              </a:buClr>
            </a:pPr>
            <a:r>
              <a:rPr lang="en-US" sz="1800" dirty="0">
                <a:solidFill>
                  <a:srgbClr val="C00000"/>
                </a:solidFill>
                <a:latin typeface="Calibri" pitchFamily="34" charset="0"/>
              </a:rPr>
              <a:t>Unbound submission or change job</a:t>
            </a:r>
          </a:p>
        </p:txBody>
      </p:sp>
      <p:sp>
        <p:nvSpPr>
          <p:cNvPr id="11" name="Rounded Rectangle 5"/>
          <p:cNvSpPr>
            <a:spLocks noChangeArrowheads="1"/>
          </p:cNvSpPr>
          <p:nvPr/>
        </p:nvSpPr>
        <p:spPr bwMode="auto">
          <a:xfrm>
            <a:off x="942975" y="5902325"/>
            <a:ext cx="222250" cy="1936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buClr>
                <a:srgbClr val="FFFFFF"/>
              </a:buClr>
            </a:pPr>
            <a:endParaRPr lang="en-US"/>
          </a:p>
        </p:txBody>
      </p:sp>
      <p:cxnSp>
        <p:nvCxnSpPr>
          <p:cNvPr id="12" name="Straight Connector 7"/>
          <p:cNvCxnSpPr>
            <a:cxnSpLocks noChangeShapeType="1"/>
          </p:cNvCxnSpPr>
          <p:nvPr/>
        </p:nvCxnSpPr>
        <p:spPr bwMode="auto">
          <a:xfrm>
            <a:off x="1138237" y="5783263"/>
            <a:ext cx="0" cy="100012"/>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
        <p:nvSpPr>
          <p:cNvPr id="13" name="TextBox 3"/>
          <p:cNvSpPr txBox="1">
            <a:spLocks noChangeArrowheads="1"/>
          </p:cNvSpPr>
          <p:nvPr/>
        </p:nvSpPr>
        <p:spPr bwMode="auto">
          <a:xfrm>
            <a:off x="942975" y="3920189"/>
            <a:ext cx="2070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buClr>
                <a:srgbClr val="FFFFFF"/>
              </a:buClr>
            </a:pPr>
            <a:r>
              <a:rPr lang="en-US" dirty="0">
                <a:solidFill>
                  <a:srgbClr val="C00000"/>
                </a:solidFill>
                <a:latin typeface="Calibri" pitchFamily="34" charset="0"/>
              </a:rPr>
              <a:t>Bound policy icon</a:t>
            </a:r>
          </a:p>
        </p:txBody>
      </p:sp>
      <p:sp>
        <p:nvSpPr>
          <p:cNvPr id="14" name="Rounded Rectangle 8"/>
          <p:cNvSpPr>
            <a:spLocks noChangeArrowheads="1"/>
          </p:cNvSpPr>
          <p:nvPr/>
        </p:nvSpPr>
        <p:spPr bwMode="auto">
          <a:xfrm>
            <a:off x="915987" y="4652963"/>
            <a:ext cx="220663" cy="2032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buClr>
                <a:srgbClr val="FFFFFF"/>
              </a:buClr>
            </a:pPr>
            <a:endParaRPr lang="en-US"/>
          </a:p>
        </p:txBody>
      </p:sp>
      <p:cxnSp>
        <p:nvCxnSpPr>
          <p:cNvPr id="15" name="Straight Connector 10"/>
          <p:cNvCxnSpPr>
            <a:cxnSpLocks noChangeShapeType="1"/>
          </p:cNvCxnSpPr>
          <p:nvPr/>
        </p:nvCxnSpPr>
        <p:spPr bwMode="auto">
          <a:xfrm flipH="1" flipV="1">
            <a:off x="1054101" y="4238625"/>
            <a:ext cx="1" cy="414340"/>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
        <p:nvSpPr>
          <p:cNvPr id="19" name="Rounded Rectangle 1"/>
          <p:cNvSpPr>
            <a:spLocks noChangeArrowheads="1"/>
          </p:cNvSpPr>
          <p:nvPr/>
        </p:nvSpPr>
        <p:spPr bwMode="auto">
          <a:xfrm>
            <a:off x="885824" y="3178175"/>
            <a:ext cx="576263" cy="2460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buClr>
                <a:srgbClr val="FFFFFF"/>
              </a:buClr>
            </a:pPr>
            <a:endParaRPr lang="en-US"/>
          </a:p>
        </p:txBody>
      </p:sp>
      <p:sp>
        <p:nvSpPr>
          <p:cNvPr id="3" name="Rounded Rectangle 2"/>
          <p:cNvSpPr/>
          <p:nvPr/>
        </p:nvSpPr>
        <p:spPr bwMode="auto">
          <a:xfrm>
            <a:off x="782637" y="1431925"/>
            <a:ext cx="581025" cy="217487"/>
          </a:xfrm>
          <a:prstGeom prst="roundRect">
            <a:avLst/>
          </a:prstGeom>
          <a:noFill/>
          <a:ln w="19050" algn="ctr">
            <a:solidFill>
              <a:srgbClr val="D33941"/>
            </a:solidFill>
            <a:round/>
            <a:headEnd/>
            <a:tailEnd/>
          </a:ln>
        </p:spPr>
        <p:txBody>
          <a:bodyPr wrap="none" lIns="0" tIns="0" rIns="0" bIns="0" rtlCol="0" anchor="ctr">
            <a:noAutofit/>
          </a:bodyPr>
          <a:lstStyle/>
          <a:p>
            <a:pPr>
              <a:buClr>
                <a:srgbClr val="FFFFFF"/>
              </a:buClr>
            </a:pPr>
            <a:endParaRPr lang="en-US"/>
          </a:p>
        </p:txBody>
      </p:sp>
      <p:sp>
        <p:nvSpPr>
          <p:cNvPr id="17" name="Rounded Rectangle 1"/>
          <p:cNvSpPr>
            <a:spLocks noChangeArrowheads="1"/>
          </p:cNvSpPr>
          <p:nvPr/>
        </p:nvSpPr>
        <p:spPr bwMode="auto">
          <a:xfrm>
            <a:off x="814387" y="2262594"/>
            <a:ext cx="2145668" cy="245286"/>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8" name="Rounded Rectangle 4"/>
          <p:cNvSpPr>
            <a:spLocks noChangeArrowheads="1"/>
          </p:cNvSpPr>
          <p:nvPr/>
        </p:nvSpPr>
        <p:spPr bwMode="auto">
          <a:xfrm>
            <a:off x="3802412" y="5913717"/>
            <a:ext cx="768001" cy="51378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20" name="Rounded Rectangle 3"/>
          <p:cNvSpPr>
            <a:spLocks noChangeArrowheads="1"/>
          </p:cNvSpPr>
          <p:nvPr/>
        </p:nvSpPr>
        <p:spPr bwMode="auto">
          <a:xfrm>
            <a:off x="2955925" y="4643438"/>
            <a:ext cx="757852" cy="591904"/>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68186633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825500" y="120650"/>
            <a:ext cx="8318500" cy="742950"/>
          </a:xfrm>
        </p:spPr>
        <p:txBody>
          <a:bodyPr/>
          <a:lstStyle/>
          <a:p>
            <a:pPr eaLnBrk="1" hangingPunct="1"/>
            <a:r>
              <a:rPr lang="en-US" smtClean="0"/>
              <a:t>Lesson outline</a:t>
            </a:r>
          </a:p>
        </p:txBody>
      </p:sp>
      <p:sp>
        <p:nvSpPr>
          <p:cNvPr id="5123" name="Rectangle 3"/>
          <p:cNvSpPr>
            <a:spLocks noGrp="1" noChangeArrowheads="1"/>
          </p:cNvSpPr>
          <p:nvPr>
            <p:ph type="body" idx="4294967295"/>
          </p:nvPr>
        </p:nvSpPr>
        <p:spPr bwMode="gray">
          <a:xfrm>
            <a:off x="482600" y="681038"/>
            <a:ext cx="8318500" cy="5708650"/>
          </a:xfrm>
        </p:spPr>
        <p:txBody>
          <a:bodyPr/>
          <a:lstStyle/>
          <a:p>
            <a:pPr>
              <a:lnSpc>
                <a:spcPct val="150000"/>
              </a:lnSpc>
            </a:pPr>
            <a:r>
              <a:rPr lang="en-US" sz="2800" dirty="0" smtClean="0"/>
              <a:t>PolicyCenter overview</a:t>
            </a:r>
          </a:p>
          <a:p>
            <a:pPr>
              <a:lnSpc>
                <a:spcPct val="150000"/>
              </a:lnSpc>
            </a:pPr>
            <a:r>
              <a:rPr lang="en-US" sz="2800" dirty="0" smtClean="0">
                <a:solidFill>
                  <a:srgbClr val="C0C0C0"/>
                </a:solidFill>
              </a:rPr>
              <a:t>Logging in</a:t>
            </a:r>
          </a:p>
          <a:p>
            <a:pPr>
              <a:lnSpc>
                <a:spcPct val="150000"/>
              </a:lnSpc>
            </a:pPr>
            <a:r>
              <a:rPr lang="en-US" sz="2800" dirty="0" smtClean="0">
                <a:solidFill>
                  <a:schemeClr val="hlink"/>
                </a:solidFill>
              </a:rPr>
              <a:t>User Interface</a:t>
            </a:r>
          </a:p>
          <a:p>
            <a:pPr>
              <a:lnSpc>
                <a:spcPct val="150000"/>
              </a:lnSpc>
            </a:pPr>
            <a:r>
              <a:rPr lang="en-US" sz="2800" dirty="0" smtClean="0">
                <a:solidFill>
                  <a:srgbClr val="C0C0C0"/>
                </a:solidFill>
              </a:rPr>
              <a:t>PolicyCenter implementations</a:t>
            </a:r>
          </a:p>
          <a:p>
            <a:endParaRPr lang="en-US" sz="2800"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203" y="909638"/>
            <a:ext cx="6790968" cy="30241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0" name="Rectangle 3"/>
          <p:cNvSpPr>
            <a:spLocks noGrp="1" noChangeArrowheads="1"/>
          </p:cNvSpPr>
          <p:nvPr>
            <p:ph type="title"/>
          </p:nvPr>
        </p:nvSpPr>
        <p:spPr>
          <a:xfrm>
            <a:off x="525203" y="85725"/>
            <a:ext cx="8318500" cy="742950"/>
          </a:xfrm>
        </p:spPr>
        <p:txBody>
          <a:bodyPr/>
          <a:lstStyle/>
          <a:p>
            <a:pPr eaLnBrk="1" hangingPunct="1"/>
            <a:r>
              <a:rPr lang="en-US" dirty="0" smtClean="0"/>
              <a:t>Actions menu</a:t>
            </a:r>
          </a:p>
        </p:txBody>
      </p:sp>
      <p:sp>
        <p:nvSpPr>
          <p:cNvPr id="22534" name="Text Box 6"/>
          <p:cNvSpPr txBox="1">
            <a:spLocks noChangeArrowheads="1"/>
          </p:cNvSpPr>
          <p:nvPr/>
        </p:nvSpPr>
        <p:spPr bwMode="auto">
          <a:xfrm>
            <a:off x="2360392" y="1826657"/>
            <a:ext cx="1115201" cy="738664"/>
          </a:xfrm>
          <a:prstGeom prst="rect">
            <a:avLst/>
          </a:prstGeom>
          <a:solidFill>
            <a:schemeClr val="tx1"/>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sz="2400" dirty="0" smtClean="0">
                <a:solidFill>
                  <a:srgbClr val="D33941"/>
                </a:solidFill>
              </a:rPr>
              <a:t>Menu</a:t>
            </a:r>
            <a:r>
              <a:rPr lang="en-US" sz="2400" dirty="0">
                <a:solidFill>
                  <a:srgbClr val="D33941"/>
                </a:solidFill>
              </a:rPr>
              <a:t/>
            </a:r>
            <a:br>
              <a:rPr lang="en-US" sz="2400" dirty="0">
                <a:solidFill>
                  <a:srgbClr val="D33941"/>
                </a:solidFill>
              </a:rPr>
            </a:br>
            <a:r>
              <a:rPr lang="en-US" sz="2400" dirty="0">
                <a:solidFill>
                  <a:srgbClr val="D33941"/>
                </a:solidFill>
              </a:rPr>
              <a:t>actions</a:t>
            </a:r>
          </a:p>
        </p:txBody>
      </p:sp>
      <p:sp>
        <p:nvSpPr>
          <p:cNvPr id="22531" name="Rectangle 4"/>
          <p:cNvSpPr>
            <a:spLocks noGrp="1" noChangeArrowheads="1"/>
          </p:cNvSpPr>
          <p:nvPr>
            <p:ph idx="1"/>
          </p:nvPr>
        </p:nvSpPr>
        <p:spPr>
          <a:xfrm>
            <a:off x="425449" y="4305300"/>
            <a:ext cx="8453438" cy="1990725"/>
          </a:xfrm>
        </p:spPr>
        <p:txBody>
          <a:bodyPr/>
          <a:lstStyle/>
          <a:p>
            <a:pPr>
              <a:buFont typeface="Arial" charset="0"/>
              <a:buChar char="•"/>
            </a:pPr>
            <a:r>
              <a:rPr lang="en-US" dirty="0" smtClean="0"/>
              <a:t>Each tab has unique menu links and actions</a:t>
            </a:r>
          </a:p>
          <a:p>
            <a:pPr>
              <a:buFont typeface="Arial" charset="0"/>
              <a:buChar char="•"/>
            </a:pPr>
            <a:r>
              <a:rPr lang="en-US" dirty="0" smtClean="0"/>
              <a:t>Menu links display new screens in screen area</a:t>
            </a:r>
          </a:p>
          <a:p>
            <a:pPr>
              <a:buFont typeface="Arial" charset="0"/>
              <a:buChar char="•"/>
            </a:pPr>
            <a:r>
              <a:rPr lang="en-US" dirty="0" smtClean="0"/>
              <a:t>Menu actions execute actions (which often display screens in the screen area or workspace frame)</a:t>
            </a:r>
          </a:p>
        </p:txBody>
      </p:sp>
      <p:sp>
        <p:nvSpPr>
          <p:cNvPr id="22533" name="Text Box 5"/>
          <p:cNvSpPr txBox="1">
            <a:spLocks noChangeArrowheads="1"/>
          </p:cNvSpPr>
          <p:nvPr/>
        </p:nvSpPr>
        <p:spPr bwMode="auto">
          <a:xfrm>
            <a:off x="1757735" y="3564493"/>
            <a:ext cx="1123950" cy="738664"/>
          </a:xfrm>
          <a:prstGeom prst="rect">
            <a:avLst/>
          </a:prstGeom>
          <a:solidFill>
            <a:schemeClr val="tx1"/>
          </a:solidFill>
          <a:ln>
            <a:noFill/>
          </a:ln>
          <a:effectLst>
            <a:outerShdw blurRad="63500" sx="102000" sy="102000" algn="ctr" rotWithShape="0">
              <a:prstClr val="black">
                <a:alpha val="40000"/>
              </a:prstClr>
            </a:outerShdw>
          </a:effectLs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sz="2400" dirty="0" smtClean="0">
                <a:solidFill>
                  <a:srgbClr val="D33941"/>
                </a:solidFill>
              </a:rPr>
              <a:t>Menu </a:t>
            </a:r>
            <a:r>
              <a:rPr lang="en-US" sz="2400" dirty="0">
                <a:solidFill>
                  <a:srgbClr val="D33941"/>
                </a:solidFill>
              </a:rPr>
              <a:t>links</a:t>
            </a:r>
          </a:p>
        </p:txBody>
      </p:sp>
      <p:sp>
        <p:nvSpPr>
          <p:cNvPr id="2" name="Rounded Rectangle 1"/>
          <p:cNvSpPr/>
          <p:nvPr/>
        </p:nvSpPr>
        <p:spPr bwMode="auto">
          <a:xfrm>
            <a:off x="2881685" y="928688"/>
            <a:ext cx="4434485" cy="29694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553778" y="1457325"/>
            <a:ext cx="3094297" cy="122872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Text Box 6"/>
          <p:cNvSpPr txBox="1">
            <a:spLocks noChangeArrowheads="1"/>
          </p:cNvSpPr>
          <p:nvPr/>
        </p:nvSpPr>
        <p:spPr bwMode="auto">
          <a:xfrm>
            <a:off x="4308353" y="467321"/>
            <a:ext cx="790574" cy="369332"/>
          </a:xfrm>
          <a:prstGeom prst="rect">
            <a:avLst/>
          </a:prstGeom>
          <a:solidFill>
            <a:schemeClr val="tx1"/>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buClr>
                <a:srgbClr val="FFFFFF"/>
              </a:buClr>
            </a:pPr>
            <a:r>
              <a:rPr lang="en-US" sz="2400" dirty="0" smtClean="0">
                <a:solidFill>
                  <a:srgbClr val="D33941"/>
                </a:solidFill>
              </a:rPr>
              <a:t>Tabs</a:t>
            </a:r>
            <a:endParaRPr lang="en-US" sz="2400" dirty="0">
              <a:solidFill>
                <a:srgbClr val="D33941"/>
              </a:solidFill>
            </a:endParaRPr>
          </a:p>
        </p:txBody>
      </p:sp>
    </p:spTree>
    <p:extLst>
      <p:ext uri="{BB962C8B-B14F-4D97-AF65-F5344CB8AC3E}">
        <p14:creationId xmlns:p14="http://schemas.microsoft.com/office/powerpoint/2010/main" val="90554834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The "QuickJump" field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150938"/>
            <a:ext cx="8208963" cy="12001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5" name="Text Box 7"/>
          <p:cNvSpPr txBox="1">
            <a:spLocks noChangeArrowheads="1"/>
          </p:cNvSpPr>
          <p:nvPr/>
        </p:nvSpPr>
        <p:spPr bwMode="auto">
          <a:xfrm>
            <a:off x="2185988" y="588963"/>
            <a:ext cx="3517900" cy="1107996"/>
          </a:xfrm>
          <a:prstGeom prst="rect">
            <a:avLst/>
          </a:prstGeom>
          <a:solidFill>
            <a:schemeClr val="tx1"/>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buClr>
                <a:srgbClr val="FFFFFF"/>
              </a:buClr>
            </a:pPr>
            <a:r>
              <a:rPr lang="en-US" sz="2400" dirty="0" smtClean="0">
                <a:solidFill>
                  <a:srgbClr val="D33941"/>
                </a:solidFill>
              </a:rPr>
              <a:t>Alt + /, then “Policy 0741796636"</a:t>
            </a:r>
            <a:r>
              <a:rPr lang="en-US" sz="2400" dirty="0">
                <a:solidFill>
                  <a:srgbClr val="D33941"/>
                </a:solidFill>
              </a:rPr>
              <a:t/>
            </a:r>
            <a:br>
              <a:rPr lang="en-US" sz="2400" dirty="0">
                <a:solidFill>
                  <a:srgbClr val="D33941"/>
                </a:solidFill>
              </a:rPr>
            </a:br>
            <a:r>
              <a:rPr lang="en-US" sz="2400" dirty="0">
                <a:solidFill>
                  <a:srgbClr val="D33941"/>
                </a:solidFill>
              </a:rPr>
              <a:t>and then Enter</a:t>
            </a:r>
          </a:p>
        </p:txBody>
      </p:sp>
      <p:sp>
        <p:nvSpPr>
          <p:cNvPr id="2" name="Rounded Rectangle 1"/>
          <p:cNvSpPr/>
          <p:nvPr/>
        </p:nvSpPr>
        <p:spPr bwMode="auto">
          <a:xfrm>
            <a:off x="6305550" y="1150938"/>
            <a:ext cx="1238250" cy="30638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8" name="Picture 4" descr="C:\Users\kshukla\AppData\Local\Temp\SNAGHTML561f64a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268" y="2674938"/>
            <a:ext cx="8064244" cy="359251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7654" name="Line 6"/>
          <p:cNvSpPr>
            <a:spLocks noChangeShapeType="1"/>
          </p:cNvSpPr>
          <p:nvPr/>
        </p:nvSpPr>
        <p:spPr bwMode="auto">
          <a:xfrm>
            <a:off x="7343775" y="1457325"/>
            <a:ext cx="100012" cy="1571625"/>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pPr>
              <a:buClr>
                <a:srgbClr val="FFFFFF"/>
              </a:buClr>
            </a:pPr>
            <a:endParaRPr lang="en-US" sz="1400" b="0">
              <a:solidFill>
                <a:srgbClr val="000000"/>
              </a:solidFill>
            </a:endParaRPr>
          </a:p>
        </p:txBody>
      </p:sp>
    </p:spTree>
    <p:extLst>
      <p:ext uri="{BB962C8B-B14F-4D97-AF65-F5344CB8AC3E}">
        <p14:creationId xmlns:p14="http://schemas.microsoft.com/office/powerpoint/2010/main" val="426887221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bar modes</a:t>
            </a:r>
            <a:endParaRPr lang="en-US" dirty="0"/>
          </a:p>
        </p:txBody>
      </p:sp>
      <p:sp>
        <p:nvSpPr>
          <p:cNvPr id="3" name="Content Placeholder 2"/>
          <p:cNvSpPr>
            <a:spLocks noGrp="1"/>
          </p:cNvSpPr>
          <p:nvPr>
            <p:ph sz="half" idx="1"/>
          </p:nvPr>
        </p:nvSpPr>
        <p:spPr>
          <a:xfrm>
            <a:off x="519112" y="3886200"/>
            <a:ext cx="2651760" cy="2667000"/>
          </a:xfrm>
        </p:spPr>
        <p:txBody>
          <a:bodyPr/>
          <a:lstStyle/>
          <a:p>
            <a:r>
              <a:rPr lang="en-US" dirty="0" smtClean="0"/>
              <a:t>Remains fixed</a:t>
            </a:r>
          </a:p>
          <a:p>
            <a:r>
              <a:rPr lang="en-US" dirty="0" smtClean="0"/>
              <a:t>Adjustable borders</a:t>
            </a:r>
          </a:p>
          <a:p>
            <a:r>
              <a:rPr lang="en-US" dirty="0" smtClean="0"/>
              <a:t>Right and bottom scrollbars supported </a:t>
            </a:r>
          </a:p>
          <a:p>
            <a:pPr marL="0" indent="0">
              <a:buNone/>
            </a:pPr>
            <a:endParaRPr lang="en-US" dirty="0"/>
          </a:p>
        </p:txBody>
      </p:sp>
      <p:sp>
        <p:nvSpPr>
          <p:cNvPr id="22" name="Content Placeholder 21"/>
          <p:cNvSpPr>
            <a:spLocks noGrp="1"/>
          </p:cNvSpPr>
          <p:nvPr>
            <p:ph sz="half" idx="10"/>
          </p:nvPr>
        </p:nvSpPr>
        <p:spPr>
          <a:xfrm>
            <a:off x="3352800" y="3886200"/>
            <a:ext cx="2651760" cy="2590800"/>
          </a:xfrm>
        </p:spPr>
        <p:txBody>
          <a:bodyPr/>
          <a:lstStyle/>
          <a:p>
            <a:r>
              <a:rPr lang="en-US" dirty="0" smtClean="0"/>
              <a:t>Panel collapses</a:t>
            </a:r>
          </a:p>
          <a:p>
            <a:r>
              <a:rPr lang="en-US" dirty="0" smtClean="0"/>
              <a:t>Center moves left and creates screen real estate</a:t>
            </a:r>
            <a:endParaRPr lang="en-US" dirty="0"/>
          </a:p>
        </p:txBody>
      </p:sp>
      <p:sp>
        <p:nvSpPr>
          <p:cNvPr id="21" name="Content Placeholder 20"/>
          <p:cNvSpPr>
            <a:spLocks noGrp="1"/>
          </p:cNvSpPr>
          <p:nvPr>
            <p:ph sz="half" idx="2"/>
          </p:nvPr>
        </p:nvSpPr>
        <p:spPr>
          <a:xfrm>
            <a:off x="6172200" y="3886200"/>
            <a:ext cx="2651760" cy="2427290"/>
          </a:xfrm>
        </p:spPr>
        <p:txBody>
          <a:bodyPr/>
          <a:lstStyle/>
          <a:p>
            <a:r>
              <a:rPr lang="en-US" dirty="0" smtClean="0"/>
              <a:t>Click collapsed panel to trigger</a:t>
            </a:r>
          </a:p>
          <a:p>
            <a:r>
              <a:rPr lang="en-US" dirty="0" smtClean="0"/>
              <a:t>Panel floats over center</a:t>
            </a:r>
            <a:endParaRPr lang="en-US" dirty="0"/>
          </a:p>
        </p:txBody>
      </p:sp>
      <p:sp>
        <p:nvSpPr>
          <p:cNvPr id="6" name="Subtitle 5"/>
          <p:cNvSpPr>
            <a:spLocks noGrp="1"/>
          </p:cNvSpPr>
          <p:nvPr>
            <p:ph type="subTitle" idx="11"/>
          </p:nvPr>
        </p:nvSpPr>
        <p:spPr/>
        <p:txBody>
          <a:bodyPr/>
          <a:lstStyle/>
          <a:p>
            <a:r>
              <a:rPr lang="en-US" dirty="0" smtClean="0"/>
              <a:t>Fixed mode</a:t>
            </a:r>
            <a:endParaRPr lang="en-US" dirty="0"/>
          </a:p>
        </p:txBody>
      </p:sp>
      <p:sp>
        <p:nvSpPr>
          <p:cNvPr id="7" name="Text Placeholder 6"/>
          <p:cNvSpPr>
            <a:spLocks noGrp="1"/>
          </p:cNvSpPr>
          <p:nvPr>
            <p:ph type="body" sz="quarter" idx="12"/>
          </p:nvPr>
        </p:nvSpPr>
        <p:spPr/>
        <p:txBody>
          <a:bodyPr/>
          <a:lstStyle/>
          <a:p>
            <a:r>
              <a:rPr lang="en-US" dirty="0" smtClean="0"/>
              <a:t>Collapsed mode</a:t>
            </a:r>
            <a:endParaRPr lang="en-US" dirty="0"/>
          </a:p>
        </p:txBody>
      </p:sp>
      <p:sp>
        <p:nvSpPr>
          <p:cNvPr id="8" name="Text Placeholder 7"/>
          <p:cNvSpPr>
            <a:spLocks noGrp="1"/>
          </p:cNvSpPr>
          <p:nvPr>
            <p:ph type="body" sz="quarter" idx="13"/>
          </p:nvPr>
        </p:nvSpPr>
        <p:spPr/>
        <p:txBody>
          <a:bodyPr/>
          <a:lstStyle/>
          <a:p>
            <a:r>
              <a:rPr lang="en-US" dirty="0" smtClean="0"/>
              <a:t>Floating mode</a:t>
            </a:r>
            <a:endParaRPr lang="en-US" dirty="0"/>
          </a:p>
        </p:txBody>
      </p:sp>
      <p:pic>
        <p:nvPicPr>
          <p:cNvPr id="3086" name="pci Floa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462874"/>
            <a:ext cx="2361763" cy="227092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87" name="pci Collpas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5388" y="1462874"/>
            <a:ext cx="2361763" cy="227092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Right Arrow 3"/>
          <p:cNvSpPr/>
          <p:nvPr/>
        </p:nvSpPr>
        <p:spPr bwMode="auto">
          <a:xfrm rot="10800000">
            <a:off x="3741356" y="2598337"/>
            <a:ext cx="705135" cy="433449"/>
          </a:xfrm>
          <a:prstGeom prst="rightArrow">
            <a:avLst/>
          </a:prstGeom>
          <a:solidFill>
            <a:srgbClr val="FF0000"/>
          </a:solidFill>
          <a:ln w="19050" algn="ctr">
            <a:solidFill>
              <a:srgbClr val="D33941"/>
            </a:solidFill>
            <a:round/>
            <a:headEnd/>
            <a:tailEnd/>
          </a:ln>
        </p:spPr>
        <p:txBody>
          <a:bodyPr wrap="none" lIns="0" tIns="0" rIns="0" bIns="0" rtlCol="0" anchor="ctr">
            <a:noAutofit/>
          </a:bodyPr>
          <a:lstStyle/>
          <a:p>
            <a:pPr>
              <a:buClr>
                <a:srgbClr val="FFFFFF"/>
              </a:buClr>
            </a:pPr>
            <a:endParaRPr lang="en-US" sz="1400" b="0">
              <a:solidFill>
                <a:srgbClr val="000000"/>
              </a:solidFill>
            </a:endParaRPr>
          </a:p>
        </p:txBody>
      </p:sp>
      <p:sp>
        <p:nvSpPr>
          <p:cNvPr id="15" name="Line 6"/>
          <p:cNvSpPr>
            <a:spLocks noChangeShapeType="1"/>
          </p:cNvSpPr>
          <p:nvPr/>
        </p:nvSpPr>
        <p:spPr bwMode="auto">
          <a:xfrm>
            <a:off x="3776981" y="1485901"/>
            <a:ext cx="0" cy="2247900"/>
          </a:xfrm>
          <a:prstGeom prst="line">
            <a:avLst/>
          </a:prstGeom>
          <a:noFill/>
          <a:ln w="19050">
            <a:solidFill>
              <a:srgbClr val="FF0000"/>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pPr>
              <a:buClr>
                <a:srgbClr val="FFFFFF"/>
              </a:buClr>
            </a:pPr>
            <a:endParaRPr lang="en-US" sz="1400" b="0">
              <a:solidFill>
                <a:srgbClr val="000000"/>
              </a:solidFill>
            </a:endParaRPr>
          </a:p>
        </p:txBody>
      </p:sp>
      <p:sp>
        <p:nvSpPr>
          <p:cNvPr id="16" name="Right Arrow 15"/>
          <p:cNvSpPr/>
          <p:nvPr/>
        </p:nvSpPr>
        <p:spPr bwMode="auto">
          <a:xfrm>
            <a:off x="7563230" y="2723029"/>
            <a:ext cx="705135" cy="433449"/>
          </a:xfrm>
          <a:prstGeom prst="rightArrow">
            <a:avLst/>
          </a:prstGeom>
          <a:solidFill>
            <a:srgbClr val="FF0000"/>
          </a:solidFill>
          <a:ln w="19050" algn="ctr">
            <a:solidFill>
              <a:srgbClr val="D33941"/>
            </a:solidFill>
            <a:round/>
            <a:headEnd/>
            <a:tailEnd/>
          </a:ln>
        </p:spPr>
        <p:txBody>
          <a:bodyPr wrap="none" lIns="0" tIns="0" rIns="0" bIns="0" rtlCol="0" anchor="ctr">
            <a:noAutofit/>
          </a:bodyPr>
          <a:lstStyle/>
          <a:p>
            <a:pPr>
              <a:buClr>
                <a:srgbClr val="FFFFFF"/>
              </a:buClr>
            </a:pPr>
            <a:endParaRPr lang="en-US" sz="1400" b="0">
              <a:solidFill>
                <a:srgbClr val="000000"/>
              </a:solidFill>
            </a:endParaRPr>
          </a:p>
        </p:txBody>
      </p:sp>
      <p:pic>
        <p:nvPicPr>
          <p:cNvPr id="17" name="Pic Fixed Pan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522" y="1462874"/>
            <a:ext cx="2361763" cy="227092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2" name="AutoShape 4"/>
          <p:cNvSpPr>
            <a:spLocks noChangeArrowheads="1"/>
          </p:cNvSpPr>
          <p:nvPr/>
        </p:nvSpPr>
        <p:spPr bwMode="auto">
          <a:xfrm>
            <a:off x="524522" y="1485900"/>
            <a:ext cx="1948016" cy="22479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buClr>
                <a:srgbClr val="FFFFFF"/>
              </a:buClr>
            </a:pPr>
            <a:endParaRPr lang="en-US" sz="1400" b="0">
              <a:solidFill>
                <a:srgbClr val="000000"/>
              </a:solidFill>
            </a:endParaRPr>
          </a:p>
        </p:txBody>
      </p:sp>
    </p:spTree>
    <p:extLst>
      <p:ext uri="{BB962C8B-B14F-4D97-AF65-F5344CB8AC3E}">
        <p14:creationId xmlns:p14="http://schemas.microsoft.com/office/powerpoint/2010/main" val="12093635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28625" y="912532"/>
            <a:ext cx="1752600" cy="346667"/>
          </a:xfrm>
          <a:prstGeom prst="rect">
            <a:avLst/>
          </a:prstGeom>
          <a:noFill/>
          <a:ln>
            <a:noFill/>
          </a:ln>
        </p:spPr>
        <p:txBody>
          <a:bodyPr wrap="square" rtlCol="0">
            <a:noAutofit/>
          </a:bodyPr>
          <a:lstStyle/>
          <a:p>
            <a:pPr>
              <a:buClr>
                <a:srgbClr val="FFFFFF"/>
              </a:buClr>
            </a:pPr>
            <a:r>
              <a:rPr lang="en-US" sz="1600" b="0" dirty="0" smtClean="0">
                <a:solidFill>
                  <a:srgbClr val="000000"/>
                </a:solidFill>
                <a:latin typeface="Arial" pitchFamily="32" charset="0"/>
                <a:cs typeface="Arial" pitchFamily="32" charset="0"/>
              </a:rPr>
              <a:t>Tax Filing Status</a:t>
            </a:r>
          </a:p>
        </p:txBody>
      </p:sp>
      <p:sp>
        <p:nvSpPr>
          <p:cNvPr id="3" name="Title 2"/>
          <p:cNvSpPr>
            <a:spLocks noGrp="1"/>
          </p:cNvSpPr>
          <p:nvPr>
            <p:ph type="title"/>
          </p:nvPr>
        </p:nvSpPr>
        <p:spPr/>
        <p:txBody>
          <a:bodyPr/>
          <a:lstStyle/>
          <a:p>
            <a:r>
              <a:rPr lang="en-US" dirty="0" smtClean="0"/>
              <a:t>Drop-down list</a:t>
            </a:r>
            <a:endParaRPr lang="en-US" dirty="0"/>
          </a:p>
        </p:txBody>
      </p:sp>
      <p:sp>
        <p:nvSpPr>
          <p:cNvPr id="21" name="Content Placeholder 20"/>
          <p:cNvSpPr>
            <a:spLocks noGrp="1"/>
          </p:cNvSpPr>
          <p:nvPr>
            <p:ph idx="1"/>
          </p:nvPr>
        </p:nvSpPr>
        <p:spPr>
          <a:xfrm>
            <a:off x="519113" y="3429000"/>
            <a:ext cx="8318500" cy="2971800"/>
          </a:xfrm>
        </p:spPr>
        <p:txBody>
          <a:bodyPr/>
          <a:lstStyle/>
          <a:p>
            <a:r>
              <a:rPr lang="en-US" dirty="0"/>
              <a:t>Filters as you </a:t>
            </a:r>
            <a:r>
              <a:rPr lang="en-US" dirty="0" smtClean="0"/>
              <a:t>type</a:t>
            </a:r>
          </a:p>
          <a:p>
            <a:r>
              <a:rPr lang="en-US" dirty="0" smtClean="0"/>
              <a:t>When editing, the longest option value determines width of combo box</a:t>
            </a:r>
          </a:p>
          <a:p>
            <a:r>
              <a:rPr lang="en-US" dirty="0" smtClean="0"/>
              <a:t>Drop-down lists are implemented and configured as combo boxes</a:t>
            </a:r>
          </a:p>
          <a:p>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8228" y="912533"/>
            <a:ext cx="2228572" cy="346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8227" y="1259200"/>
            <a:ext cx="1993333" cy="59428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543" y="912533"/>
            <a:ext cx="2228572" cy="346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542" y="1226858"/>
            <a:ext cx="3342858" cy="178285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Arc 4"/>
          <p:cNvSpPr/>
          <p:nvPr/>
        </p:nvSpPr>
        <p:spPr bwMode="auto">
          <a:xfrm flipH="1">
            <a:off x="5867400" y="781050"/>
            <a:ext cx="990600" cy="1238065"/>
          </a:xfrm>
          <a:prstGeom prst="arc">
            <a:avLst>
              <a:gd name="adj1" fmla="val 13967793"/>
              <a:gd name="adj2" fmla="val 7804793"/>
            </a:avLst>
          </a:prstGeom>
          <a:noFill/>
          <a:ln w="28575" cap="flat" cmpd="sng" algn="ctr">
            <a:solidFill>
              <a:srgbClr val="D33941"/>
            </a:solidFill>
            <a:prstDash val="solid"/>
            <a:round/>
            <a:headEnd type="none" w="med" len="med"/>
            <a:tailEnd type="arrow" w="lg" len="med"/>
          </a:ln>
          <a:effectLst/>
        </p:spPr>
        <p:txBody>
          <a:bodyPr vert="horz" wrap="square" lIns="0" tIns="0" rIns="0" bIns="0" numCol="1" rtlCol="0" anchor="ctr" anchorCtr="0" compatLnSpc="1">
            <a:prstTxWarp prst="textNoShape">
              <a:avLst/>
            </a:prstTxWarp>
            <a:spAutoFit/>
          </a:bodyPr>
          <a:lstStyle/>
          <a:p>
            <a:pPr>
              <a:buClr>
                <a:srgbClr val="FFFFFF"/>
              </a:buClr>
            </a:pPr>
            <a:endParaRPr lang="en-US" smtClean="0"/>
          </a:p>
        </p:txBody>
      </p:sp>
      <p:sp>
        <p:nvSpPr>
          <p:cNvPr id="6" name="Rectangle 5"/>
          <p:cNvSpPr/>
          <p:nvPr/>
        </p:nvSpPr>
        <p:spPr>
          <a:xfrm>
            <a:off x="5867400" y="2247716"/>
            <a:ext cx="2819400" cy="738664"/>
          </a:xfrm>
          <a:prstGeom prst="rect">
            <a:avLst/>
          </a:prstGeom>
        </p:spPr>
        <p:txBody>
          <a:bodyPr wrap="square">
            <a:spAutoFit/>
          </a:bodyPr>
          <a:lstStyle/>
          <a:p>
            <a:pPr lvl="1">
              <a:buClr>
                <a:srgbClr val="FFFFFF"/>
              </a:buClr>
            </a:pPr>
            <a:r>
              <a:rPr lang="en-US" sz="1400" dirty="0" smtClean="0">
                <a:solidFill>
                  <a:srgbClr val="D33941"/>
                </a:solidFill>
              </a:rPr>
              <a:t>As </a:t>
            </a:r>
            <a:r>
              <a:rPr lang="en-US" sz="1400" dirty="0">
                <a:solidFill>
                  <a:srgbClr val="D33941"/>
                </a:solidFill>
              </a:rPr>
              <a:t>you </a:t>
            </a:r>
            <a:r>
              <a:rPr lang="en-US" sz="1400" dirty="0" smtClean="0">
                <a:solidFill>
                  <a:srgbClr val="D33941"/>
                </a:solidFill>
              </a:rPr>
              <a:t>type, the list filters to the matching pattern</a:t>
            </a:r>
            <a:endParaRPr lang="en-US" sz="1400" dirty="0">
              <a:solidFill>
                <a:srgbClr val="D33941"/>
              </a:solidFill>
            </a:endParaRPr>
          </a:p>
        </p:txBody>
      </p:sp>
    </p:spTree>
    <p:extLst>
      <p:ext uri="{BB962C8B-B14F-4D97-AF65-F5344CB8AC3E}">
        <p14:creationId xmlns:p14="http://schemas.microsoft.com/office/powerpoint/2010/main" val="224883695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 L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583" y="913912"/>
            <a:ext cx="8146286" cy="199885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User configurable lists</a:t>
            </a:r>
            <a:endParaRPr lang="en-US" dirty="0"/>
          </a:p>
        </p:txBody>
      </p:sp>
      <p:sp>
        <p:nvSpPr>
          <p:cNvPr id="3" name="text"/>
          <p:cNvSpPr>
            <a:spLocks noGrp="1"/>
          </p:cNvSpPr>
          <p:nvPr>
            <p:ph idx="1"/>
          </p:nvPr>
        </p:nvSpPr>
        <p:spPr>
          <a:xfrm>
            <a:off x="519113" y="3124200"/>
            <a:ext cx="8318500" cy="3276600"/>
          </a:xfrm>
        </p:spPr>
        <p:txBody>
          <a:bodyPr/>
          <a:lstStyle/>
          <a:p>
            <a:pPr marL="457200" indent="-457200">
              <a:buFont typeface="+mj-lt"/>
              <a:buAutoNum type="arabicPeriod"/>
            </a:pPr>
            <a:r>
              <a:rPr lang="en-US" dirty="0" smtClean="0"/>
              <a:t>Ascending and descending sort</a:t>
            </a:r>
          </a:p>
          <a:p>
            <a:pPr marL="457200" indent="-457200">
              <a:buFont typeface="+mj-lt"/>
              <a:buAutoNum type="arabicPeriod"/>
            </a:pPr>
            <a:r>
              <a:rPr lang="en-US" dirty="0" smtClean="0"/>
              <a:t>Group by this field</a:t>
            </a:r>
          </a:p>
          <a:p>
            <a:pPr marL="800100" lvl="1" indent="-457200"/>
            <a:r>
              <a:rPr lang="en-US" dirty="0" smtClean="0"/>
              <a:t>By column data value</a:t>
            </a:r>
          </a:p>
          <a:p>
            <a:pPr marL="800100" lvl="1" indent="-457200"/>
            <a:r>
              <a:rPr lang="en-US" dirty="0" smtClean="0"/>
              <a:t>Collapse  and expand</a:t>
            </a:r>
          </a:p>
          <a:p>
            <a:pPr marL="457200" indent="-457200">
              <a:buFont typeface="+mj-lt"/>
              <a:buAutoNum type="arabicPeriod"/>
            </a:pPr>
            <a:r>
              <a:rPr lang="en-US" dirty="0" smtClean="0"/>
              <a:t>Re-arrange horizontally</a:t>
            </a:r>
          </a:p>
          <a:p>
            <a:pPr marL="457200" indent="-457200">
              <a:buFont typeface="+mj-lt"/>
              <a:buAutoNum type="arabicPeriod"/>
            </a:pPr>
            <a:r>
              <a:rPr lang="en-US" dirty="0" smtClean="0"/>
              <a:t>Show and hide columns</a:t>
            </a:r>
          </a:p>
          <a:p>
            <a:pPr marL="457200" indent="-457200">
              <a:buFont typeface="+mj-lt"/>
              <a:buAutoNum type="arabicPeriod"/>
            </a:pPr>
            <a:r>
              <a:rPr lang="en-US" dirty="0" smtClean="0"/>
              <a:t>Resize columns</a:t>
            </a:r>
          </a:p>
        </p:txBody>
      </p:sp>
      <p:pic>
        <p:nvPicPr>
          <p:cNvPr id="1037" name="z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5184" y="1207483"/>
            <a:ext cx="515428" cy="3142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5" name="Picture 21" descr="C:\Users\sluersen\AppData\Local\Temp\SNAGHTML8d2ec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1380" y="826723"/>
            <a:ext cx="113142" cy="553143"/>
          </a:xfrm>
          <a:prstGeom prst="rect">
            <a:avLst/>
          </a:prstGeom>
          <a:noFill/>
          <a:extLst>
            <a:ext uri="{909E8E84-426E-40DD-AFC4-6F175D3DCCD1}">
              <a14:hiddenFill xmlns:a14="http://schemas.microsoft.com/office/drawing/2010/main">
                <a:solidFill>
                  <a:srgbClr val="FFFFFF"/>
                </a:solidFill>
              </a14:hiddenFill>
            </a:ext>
          </a:extLst>
        </p:spPr>
      </p:pic>
      <p:sp>
        <p:nvSpPr>
          <p:cNvPr id="24" name="num1"/>
          <p:cNvSpPr/>
          <p:nvPr/>
        </p:nvSpPr>
        <p:spPr bwMode="auto">
          <a:xfrm>
            <a:off x="1693984" y="861648"/>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buClr>
                <a:srgbClr val="FFFFFF"/>
              </a:buClr>
            </a:pPr>
            <a:r>
              <a:rPr lang="en-US" sz="1400" b="0" dirty="0" smtClean="0">
                <a:solidFill>
                  <a:srgbClr val="003399"/>
                </a:solidFill>
              </a:rPr>
              <a:t>1</a:t>
            </a:r>
            <a:endParaRPr lang="en-US" sz="1400" b="0" dirty="0">
              <a:solidFill>
                <a:srgbClr val="000000"/>
              </a:solidFill>
            </a:endParaRPr>
          </a:p>
        </p:txBody>
      </p:sp>
      <p:sp>
        <p:nvSpPr>
          <p:cNvPr id="27" name="num4"/>
          <p:cNvSpPr/>
          <p:nvPr/>
        </p:nvSpPr>
        <p:spPr bwMode="auto">
          <a:xfrm>
            <a:off x="1371600" y="2514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buClr>
                <a:srgbClr val="FFFFFF"/>
              </a:buClr>
            </a:pPr>
            <a:r>
              <a:rPr lang="en-US" sz="1400" b="0" dirty="0" smtClean="0">
                <a:solidFill>
                  <a:srgbClr val="003399"/>
                </a:solidFill>
              </a:rPr>
              <a:t>2</a:t>
            </a:r>
            <a:endParaRPr lang="en-US" sz="1400" b="0" dirty="0">
              <a:solidFill>
                <a:srgbClr val="000000"/>
              </a:solidFill>
            </a:endParaRPr>
          </a:p>
        </p:txBody>
      </p:sp>
      <p:pic>
        <p:nvPicPr>
          <p:cNvPr id="1047" name="pic Men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8184" y="1285875"/>
            <a:ext cx="1910857" cy="143314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 Column Selec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1809460"/>
            <a:ext cx="1483614" cy="23637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num2"/>
          <p:cNvSpPr/>
          <p:nvPr/>
        </p:nvSpPr>
        <p:spPr bwMode="auto">
          <a:xfrm>
            <a:off x="4267200" y="1447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buClr>
                <a:srgbClr val="FFFFFF"/>
              </a:buClr>
            </a:pPr>
            <a:r>
              <a:rPr lang="en-US" sz="1400" b="0" dirty="0">
                <a:solidFill>
                  <a:srgbClr val="003399"/>
                </a:solidFill>
              </a:rPr>
              <a:t>3</a:t>
            </a:r>
            <a:endParaRPr lang="en-US" sz="1400" b="0" dirty="0">
              <a:solidFill>
                <a:srgbClr val="000000"/>
              </a:solidFill>
            </a:endParaRPr>
          </a:p>
        </p:txBody>
      </p:sp>
      <p:sp>
        <p:nvSpPr>
          <p:cNvPr id="26" name="num3"/>
          <p:cNvSpPr/>
          <p:nvPr/>
        </p:nvSpPr>
        <p:spPr bwMode="auto">
          <a:xfrm>
            <a:off x="8153400" y="35052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buClr>
                <a:srgbClr val="FFFFFF"/>
              </a:buClr>
            </a:pPr>
            <a:r>
              <a:rPr lang="en-US" sz="1400" b="0" dirty="0" smtClean="0">
                <a:solidFill>
                  <a:srgbClr val="003399"/>
                </a:solidFill>
              </a:rPr>
              <a:t>4</a:t>
            </a:r>
            <a:endParaRPr lang="en-US" sz="1400" b="0" dirty="0">
              <a:solidFill>
                <a:srgbClr val="000000"/>
              </a:solidFill>
            </a:endParaRPr>
          </a:p>
        </p:txBody>
      </p:sp>
      <p:pic>
        <p:nvPicPr>
          <p:cNvPr id="6148" name="Picture 4" descr="C:\Users\sluersen\AppData\Local\Temp\SNAGHTML1835ff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53300" y="813901"/>
            <a:ext cx="502857" cy="238857"/>
          </a:xfrm>
          <a:prstGeom prst="rect">
            <a:avLst/>
          </a:prstGeom>
          <a:noFill/>
          <a:extLst>
            <a:ext uri="{909E8E84-426E-40DD-AFC4-6F175D3DCCD1}">
              <a14:hiddenFill xmlns:a14="http://schemas.microsoft.com/office/drawing/2010/main">
                <a:solidFill>
                  <a:srgbClr val="FFFFFF"/>
                </a:solidFill>
              </a14:hiddenFill>
            </a:ext>
          </a:extLst>
        </p:spPr>
      </p:pic>
      <p:sp>
        <p:nvSpPr>
          <p:cNvPr id="19" name="num3"/>
          <p:cNvSpPr/>
          <p:nvPr/>
        </p:nvSpPr>
        <p:spPr bwMode="auto">
          <a:xfrm>
            <a:off x="7796215" y="826723"/>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buClr>
                <a:srgbClr val="FFFFFF"/>
              </a:buClr>
            </a:pPr>
            <a:r>
              <a:rPr lang="en-US" sz="1400" b="0" dirty="0" smtClean="0">
                <a:solidFill>
                  <a:srgbClr val="003399"/>
                </a:solidFill>
              </a:rPr>
              <a:t>5</a:t>
            </a:r>
            <a:endParaRPr lang="en-US" sz="1400" b="0" dirty="0">
              <a:solidFill>
                <a:srgbClr val="000000"/>
              </a:solidFill>
            </a:endParaRPr>
          </a:p>
        </p:txBody>
      </p:sp>
      <p:sp>
        <p:nvSpPr>
          <p:cNvPr id="20" name="Content Placeholder 9"/>
          <p:cNvSpPr txBox="1">
            <a:spLocks/>
          </p:cNvSpPr>
          <p:nvPr/>
        </p:nvSpPr>
        <p:spPr>
          <a:xfrm>
            <a:off x="4572000" y="5410200"/>
            <a:ext cx="4265613" cy="962025"/>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b="0" kern="0" dirty="0" smtClean="0">
                <a:solidFill>
                  <a:srgbClr val="000000"/>
                </a:solidFill>
              </a:rPr>
              <a:t>User-configuration persists in browser local storage</a:t>
            </a:r>
            <a:endParaRPr lang="en-US" b="0" kern="0" dirty="0">
              <a:solidFill>
                <a:srgbClr val="000000"/>
              </a:solidFill>
            </a:endParaRPr>
          </a:p>
        </p:txBody>
      </p:sp>
    </p:spTree>
    <p:extLst>
      <p:ext uri="{BB962C8B-B14F-4D97-AF65-F5344CB8AC3E}">
        <p14:creationId xmlns:p14="http://schemas.microsoft.com/office/powerpoint/2010/main" val="28732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 layout preference</a:t>
            </a:r>
            <a:endParaRPr lang="en-US" dirty="0"/>
          </a:p>
        </p:txBody>
      </p:sp>
      <p:sp>
        <p:nvSpPr>
          <p:cNvPr id="3" name="Content Placeholder 2"/>
          <p:cNvSpPr>
            <a:spLocks noGrp="1"/>
          </p:cNvSpPr>
          <p:nvPr>
            <p:ph sz="half" idx="1"/>
          </p:nvPr>
        </p:nvSpPr>
        <p:spPr/>
        <p:txBody>
          <a:bodyPr/>
          <a:lstStyle/>
          <a:p>
            <a:r>
              <a:rPr lang="en-US" dirty="0" smtClean="0"/>
              <a:t>User configuration stored in browser Local Data store</a:t>
            </a:r>
          </a:p>
          <a:p>
            <a:r>
              <a:rPr lang="en-US" dirty="0" smtClean="0"/>
              <a:t>Reset layout default with </a:t>
            </a:r>
            <a:r>
              <a:rPr lang="en-US" b="1" dirty="0"/>
              <a:t>Settings </a:t>
            </a:r>
            <a:r>
              <a:rPr lang="en-US" b="1" dirty="0" smtClean="0">
                <a:sym typeface="Wingdings" pitchFamily="2" charset="2"/>
              </a:rPr>
              <a:t></a:t>
            </a:r>
            <a:br>
              <a:rPr lang="en-US" b="1" dirty="0" smtClean="0">
                <a:sym typeface="Wingdings" pitchFamily="2" charset="2"/>
              </a:rPr>
            </a:br>
            <a:r>
              <a:rPr lang="en-US" b="1" dirty="0" smtClean="0">
                <a:sym typeface="Wingdings" pitchFamily="2" charset="2"/>
              </a:rPr>
              <a:t>Clear </a:t>
            </a:r>
            <a:r>
              <a:rPr lang="en-US" b="1" dirty="0">
                <a:sym typeface="Wingdings" pitchFamily="2" charset="2"/>
              </a:rPr>
              <a:t>Layout Preference</a:t>
            </a:r>
          </a:p>
          <a:p>
            <a:endParaRPr lang="en-US"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81400"/>
            <a:ext cx="3086100" cy="2057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1016" y="4724400"/>
            <a:ext cx="7527641" cy="169902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266" name="Picture 2" descr="C:\Users\sluersen\AppData\Local\Temp\SNAGHTML23704b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2425" y="885825"/>
            <a:ext cx="3176232" cy="27452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ounded Rectangle 7"/>
          <p:cNvSpPr/>
          <p:nvPr/>
        </p:nvSpPr>
        <p:spPr bwMode="auto">
          <a:xfrm>
            <a:off x="6248400" y="4381500"/>
            <a:ext cx="2431428" cy="381000"/>
          </a:xfrm>
          <a:prstGeom prst="roundRect">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buClr>
                <a:srgbClr val="FFFFFF"/>
              </a:buClr>
            </a:pPr>
            <a:r>
              <a:rPr lang="en-US" sz="1400" b="0" dirty="0" smtClean="0">
                <a:solidFill>
                  <a:srgbClr val="000000"/>
                </a:solidFill>
              </a:rPr>
              <a:t>Default configuration</a:t>
            </a:r>
            <a:endParaRPr lang="en-US" sz="1400" b="0" dirty="0">
              <a:solidFill>
                <a:srgbClr val="000000"/>
              </a:solidFill>
            </a:endParaRPr>
          </a:p>
        </p:txBody>
      </p:sp>
      <p:sp>
        <p:nvSpPr>
          <p:cNvPr id="10" name="Rounded Rectangle 9"/>
          <p:cNvSpPr/>
          <p:nvPr/>
        </p:nvSpPr>
        <p:spPr bwMode="auto">
          <a:xfrm>
            <a:off x="2076450" y="3240289"/>
            <a:ext cx="2057400" cy="381000"/>
          </a:xfrm>
          <a:prstGeom prst="roundRect">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buClr>
                <a:srgbClr val="FFFFFF"/>
              </a:buClr>
            </a:pPr>
            <a:r>
              <a:rPr lang="en-US" sz="1400" b="0" dirty="0" smtClean="0">
                <a:solidFill>
                  <a:srgbClr val="000000"/>
                </a:solidFill>
              </a:rPr>
              <a:t>User configuration</a:t>
            </a:r>
            <a:endParaRPr lang="en-US" sz="1400" b="0" dirty="0">
              <a:solidFill>
                <a:srgbClr val="000000"/>
              </a:solidFill>
            </a:endParaRPr>
          </a:p>
        </p:txBody>
      </p:sp>
    </p:spTree>
    <p:extLst>
      <p:ext uri="{BB962C8B-B14F-4D97-AF65-F5344CB8AC3E}">
        <p14:creationId xmlns:p14="http://schemas.microsoft.com/office/powerpoint/2010/main" val="47081568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5"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8220953" cy="186952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Editing lists</a:t>
            </a:r>
            <a:endParaRPr lang="en-US" dirty="0"/>
          </a:p>
        </p:txBody>
      </p:sp>
      <p:sp>
        <p:nvSpPr>
          <p:cNvPr id="3" name="Content Placeholder 2"/>
          <p:cNvSpPr>
            <a:spLocks noGrp="1"/>
          </p:cNvSpPr>
          <p:nvPr>
            <p:ph idx="1"/>
          </p:nvPr>
        </p:nvSpPr>
        <p:spPr>
          <a:xfrm>
            <a:off x="261938" y="3610088"/>
            <a:ext cx="4936628" cy="2295412"/>
          </a:xfrm>
        </p:spPr>
        <p:txBody>
          <a:bodyPr/>
          <a:lstStyle/>
          <a:p>
            <a:r>
              <a:rPr lang="en-US" dirty="0" smtClean="0"/>
              <a:t>Editable cell indicator</a:t>
            </a:r>
          </a:p>
          <a:p>
            <a:pPr lvl="1"/>
            <a:r>
              <a:rPr lang="en-US" dirty="0" smtClean="0"/>
              <a:t>Top left triangle: </a:t>
            </a:r>
          </a:p>
          <a:p>
            <a:r>
              <a:rPr lang="en-US" dirty="0" smtClean="0"/>
              <a:t>Standard controls support</a:t>
            </a:r>
          </a:p>
          <a:p>
            <a:pPr lvl="1"/>
            <a:r>
              <a:rPr lang="en-US" dirty="0" smtClean="0"/>
              <a:t>Watermark</a:t>
            </a:r>
          </a:p>
          <a:p>
            <a:pPr lvl="1"/>
            <a:r>
              <a:rPr lang="en-US" dirty="0" smtClean="0"/>
              <a:t>Validation</a:t>
            </a:r>
          </a:p>
          <a:p>
            <a:pPr lvl="1"/>
            <a:r>
              <a:rPr lang="en-US" dirty="0" smtClean="0"/>
              <a:t>Drop-down lists</a:t>
            </a:r>
          </a:p>
          <a:p>
            <a:pPr lvl="1"/>
            <a:r>
              <a:rPr lang="en-US" dirty="0" smtClean="0"/>
              <a:t>Calendar</a:t>
            </a:r>
          </a:p>
        </p:txBody>
      </p:sp>
      <p:pic>
        <p:nvPicPr>
          <p:cNvPr id="2073" name="pic Cell ma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3835" y="2439749"/>
            <a:ext cx="1550590" cy="350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74" name="pic Calend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8256" y="2763920"/>
            <a:ext cx="2637144" cy="29590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76" name="pic Cell No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9550" y="2437256"/>
            <a:ext cx="1621905" cy="346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72" name="pic dropdow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9550" y="2759158"/>
            <a:ext cx="1436191" cy="12009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77" name="pic Cell Input Mas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9549" y="2436525"/>
            <a:ext cx="1572381" cy="346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9" name="pic Floating Mas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12242" y="2724889"/>
            <a:ext cx="829524" cy="3714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Isosceles Triangle 5"/>
          <p:cNvSpPr/>
          <p:nvPr/>
        </p:nvSpPr>
        <p:spPr bwMode="auto">
          <a:xfrm rot="5400000">
            <a:off x="3054747" y="4121547"/>
            <a:ext cx="390412" cy="358094"/>
          </a:xfrm>
          <a:prstGeom prst="triangle">
            <a:avLst>
              <a:gd name="adj" fmla="val 0"/>
            </a:avLst>
          </a:prstGeom>
          <a:solidFill>
            <a:schemeClr val="accent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buClr>
                <a:srgbClr val="FFFFFF"/>
              </a:buClr>
            </a:pPr>
            <a:endParaRPr lang="en-US" sz="1400" b="0">
              <a:solidFill>
                <a:srgbClr val="000000"/>
              </a:solidFill>
            </a:endParaRPr>
          </a:p>
        </p:txBody>
      </p:sp>
    </p:spTree>
    <p:extLst>
      <p:ext uri="{BB962C8B-B14F-4D97-AF65-F5344CB8AC3E}">
        <p14:creationId xmlns:p14="http://schemas.microsoft.com/office/powerpoint/2010/main" val="280115682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Localization</a:t>
            </a:r>
          </a:p>
        </p:txBody>
      </p:sp>
      <p:sp>
        <p:nvSpPr>
          <p:cNvPr id="47107" name="Rectangle 3"/>
          <p:cNvSpPr>
            <a:spLocks noGrp="1" noChangeArrowheads="1"/>
          </p:cNvSpPr>
          <p:nvPr>
            <p:ph idx="1"/>
          </p:nvPr>
        </p:nvSpPr>
        <p:spPr>
          <a:xfrm>
            <a:off x="519113" y="788988"/>
            <a:ext cx="8318500" cy="2319337"/>
          </a:xfrm>
        </p:spPr>
        <p:txBody>
          <a:bodyPr/>
          <a:lstStyle/>
          <a:p>
            <a:pPr>
              <a:buFont typeface="Arial" charset="0"/>
              <a:buChar char="•"/>
            </a:pPr>
            <a:r>
              <a:rPr lang="en-US" smtClean="0"/>
              <a:t>A locale can define how various elements of the UI are presented, including</a:t>
            </a:r>
          </a:p>
          <a:p>
            <a:pPr lvl="1"/>
            <a:r>
              <a:rPr lang="en-US" smtClean="0"/>
              <a:t>Currency formats</a:t>
            </a:r>
          </a:p>
          <a:p>
            <a:pPr lvl="1"/>
            <a:r>
              <a:rPr lang="en-US" smtClean="0"/>
              <a:t>Number formats</a:t>
            </a:r>
          </a:p>
          <a:p>
            <a:pPr lvl="1"/>
            <a:r>
              <a:rPr lang="en-US" smtClean="0"/>
              <a:t>Date/time formats</a:t>
            </a:r>
          </a:p>
          <a:p>
            <a:pPr lvl="1"/>
            <a:r>
              <a:rPr lang="en-US" smtClean="0"/>
              <a:t>Text labels</a:t>
            </a:r>
          </a:p>
        </p:txBody>
      </p:sp>
      <p:pic>
        <p:nvPicPr>
          <p:cNvPr id="4710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3260725"/>
            <a:ext cx="8553450" cy="31718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47109" name="Line 5"/>
          <p:cNvSpPr>
            <a:spLocks noChangeShapeType="1"/>
          </p:cNvSpPr>
          <p:nvPr/>
        </p:nvSpPr>
        <p:spPr bwMode="auto">
          <a:xfrm>
            <a:off x="2243138" y="3124200"/>
            <a:ext cx="625475" cy="155575"/>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buClr>
                <a:srgbClr val="FFFFFF"/>
              </a:buClr>
            </a:pPr>
            <a:endParaRPr lang="en-US"/>
          </a:p>
        </p:txBody>
      </p:sp>
      <p:sp>
        <p:nvSpPr>
          <p:cNvPr id="47110" name="Line 6"/>
          <p:cNvSpPr>
            <a:spLocks noChangeShapeType="1"/>
          </p:cNvSpPr>
          <p:nvPr/>
        </p:nvSpPr>
        <p:spPr bwMode="auto">
          <a:xfrm>
            <a:off x="2036763" y="3135313"/>
            <a:ext cx="77787" cy="636587"/>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buClr>
                <a:srgbClr val="FFFFFF"/>
              </a:buClr>
            </a:pPr>
            <a:endParaRPr lang="en-US"/>
          </a:p>
        </p:txBody>
      </p:sp>
      <p:sp>
        <p:nvSpPr>
          <p:cNvPr id="47111" name="Line 7"/>
          <p:cNvSpPr>
            <a:spLocks noChangeShapeType="1"/>
          </p:cNvSpPr>
          <p:nvPr/>
        </p:nvSpPr>
        <p:spPr bwMode="auto">
          <a:xfrm flipH="1">
            <a:off x="1439863" y="3143250"/>
            <a:ext cx="423862" cy="993775"/>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buClr>
                <a:srgbClr val="FFFFFF"/>
              </a:buClr>
            </a:pPr>
            <a:endParaRPr lang="en-US"/>
          </a:p>
        </p:txBody>
      </p:sp>
      <p:sp>
        <p:nvSpPr>
          <p:cNvPr id="47112" name="Line 8"/>
          <p:cNvSpPr>
            <a:spLocks noChangeShapeType="1"/>
          </p:cNvSpPr>
          <p:nvPr/>
        </p:nvSpPr>
        <p:spPr bwMode="auto">
          <a:xfrm>
            <a:off x="3279775" y="1828800"/>
            <a:ext cx="5567363" cy="2286000"/>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buClr>
                <a:srgbClr val="FFFFFF"/>
              </a:buClr>
            </a:pPr>
            <a:endParaRPr lang="en-US"/>
          </a:p>
        </p:txBody>
      </p:sp>
      <p:sp>
        <p:nvSpPr>
          <p:cNvPr id="47113" name="Line 9"/>
          <p:cNvSpPr>
            <a:spLocks noChangeShapeType="1"/>
          </p:cNvSpPr>
          <p:nvPr/>
        </p:nvSpPr>
        <p:spPr bwMode="auto">
          <a:xfrm>
            <a:off x="3382963" y="2617788"/>
            <a:ext cx="1109662" cy="1747837"/>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buClr>
                <a:srgbClr val="FFFFFF"/>
              </a:buClr>
            </a:pPr>
            <a:endParaRPr lang="en-US"/>
          </a:p>
        </p:txBody>
      </p:sp>
      <p:cxnSp>
        <p:nvCxnSpPr>
          <p:cNvPr id="47114" name="Straight Arrow Connector 22"/>
          <p:cNvCxnSpPr>
            <a:cxnSpLocks noChangeShapeType="1"/>
          </p:cNvCxnSpPr>
          <p:nvPr/>
        </p:nvCxnSpPr>
        <p:spPr bwMode="auto">
          <a:xfrm>
            <a:off x="3189288" y="2182813"/>
            <a:ext cx="5097462" cy="2000250"/>
          </a:xfrm>
          <a:prstGeom prst="straightConnector1">
            <a:avLst/>
          </a:prstGeom>
          <a:noFill/>
          <a:ln w="19050" algn="ctr">
            <a:solidFill>
              <a:srgbClr val="C0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109466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Setting user locale</a:t>
            </a:r>
          </a:p>
        </p:txBody>
      </p:sp>
      <p:sp>
        <p:nvSpPr>
          <p:cNvPr id="48131" name="Rectangle 3"/>
          <p:cNvSpPr>
            <a:spLocks noGrp="1" noChangeArrowheads="1"/>
          </p:cNvSpPr>
          <p:nvPr>
            <p:ph idx="1"/>
          </p:nvPr>
        </p:nvSpPr>
        <p:spPr>
          <a:xfrm>
            <a:off x="519113" y="804863"/>
            <a:ext cx="8318500" cy="1306512"/>
          </a:xfrm>
        </p:spPr>
        <p:txBody>
          <a:bodyPr/>
          <a:lstStyle/>
          <a:p>
            <a:pPr>
              <a:buFont typeface="Arial" charset="0"/>
              <a:buChar char="•"/>
            </a:pPr>
            <a:r>
              <a:rPr lang="en-US" smtClean="0"/>
              <a:t>Language and locale preference can be set per user</a:t>
            </a:r>
          </a:p>
          <a:p>
            <a:pPr lvl="1"/>
            <a:r>
              <a:rPr lang="en-US" smtClean="0"/>
              <a:t>At logon</a:t>
            </a:r>
          </a:p>
          <a:p>
            <a:pPr lvl="1"/>
            <a:r>
              <a:rPr lang="en-US" smtClean="0"/>
              <a:t>Via preferences</a:t>
            </a:r>
          </a:p>
        </p:txBody>
      </p:sp>
      <p:sp>
        <p:nvSpPr>
          <p:cNvPr id="48132" name="Line 8"/>
          <p:cNvSpPr>
            <a:spLocks noChangeShapeType="1"/>
          </p:cNvSpPr>
          <p:nvPr/>
        </p:nvSpPr>
        <p:spPr bwMode="auto">
          <a:xfrm flipH="1" flipV="1">
            <a:off x="6181725" y="4097338"/>
            <a:ext cx="1785938"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buClr>
                <a:srgbClr val="FFFFFF"/>
              </a:buClr>
            </a:pPr>
            <a:endParaRPr lang="en-US"/>
          </a:p>
        </p:txBody>
      </p:sp>
      <p:pic>
        <p:nvPicPr>
          <p:cNvPr id="4813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338" y="2125663"/>
            <a:ext cx="7196137" cy="2022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481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3973513"/>
            <a:ext cx="7154863" cy="2252662"/>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48135"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7263" y="4313238"/>
            <a:ext cx="1487487" cy="792162"/>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cxnSp>
        <p:nvCxnSpPr>
          <p:cNvPr id="48136" name="Straight Connector 13"/>
          <p:cNvCxnSpPr>
            <a:cxnSpLocks noChangeShapeType="1"/>
          </p:cNvCxnSpPr>
          <p:nvPr/>
        </p:nvCxnSpPr>
        <p:spPr bwMode="auto">
          <a:xfrm flipH="1" flipV="1">
            <a:off x="7032625" y="4975225"/>
            <a:ext cx="468313" cy="0"/>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
        <p:nvSpPr>
          <p:cNvPr id="48137" name="Line 9"/>
          <p:cNvSpPr>
            <a:spLocks noChangeShapeType="1"/>
          </p:cNvSpPr>
          <p:nvPr/>
        </p:nvSpPr>
        <p:spPr bwMode="auto">
          <a:xfrm>
            <a:off x="7956550" y="4090988"/>
            <a:ext cx="11113" cy="28575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buClr>
                <a:srgbClr val="FFFFFF"/>
              </a:buClr>
            </a:pPr>
            <a:endParaRPr lang="en-US"/>
          </a:p>
        </p:txBody>
      </p:sp>
    </p:spTree>
    <p:extLst>
      <p:ext uri="{BB962C8B-B14F-4D97-AF65-F5344CB8AC3E}">
        <p14:creationId xmlns:p14="http://schemas.microsoft.com/office/powerpoint/2010/main" val="184010543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Lesson outline</a:t>
            </a:r>
          </a:p>
        </p:txBody>
      </p:sp>
      <p:sp>
        <p:nvSpPr>
          <p:cNvPr id="25603" name="Rectangle 3"/>
          <p:cNvSpPr>
            <a:spLocks noGrp="1" noChangeArrowheads="1"/>
          </p:cNvSpPr>
          <p:nvPr>
            <p:ph idx="1"/>
          </p:nvPr>
        </p:nvSpPr>
        <p:spPr bwMode="gray"/>
        <p:txBody>
          <a:bodyPr/>
          <a:lstStyle/>
          <a:p>
            <a:pPr>
              <a:lnSpc>
                <a:spcPct val="150000"/>
              </a:lnSpc>
            </a:pPr>
            <a:r>
              <a:rPr lang="en-US" sz="2800" dirty="0">
                <a:solidFill>
                  <a:schemeClr val="hlink"/>
                </a:solidFill>
              </a:rPr>
              <a:t>PolicyCenter overview</a:t>
            </a:r>
          </a:p>
          <a:p>
            <a:pPr>
              <a:lnSpc>
                <a:spcPct val="150000"/>
              </a:lnSpc>
            </a:pPr>
            <a:r>
              <a:rPr lang="en-US" sz="2800" dirty="0">
                <a:solidFill>
                  <a:schemeClr val="hlink"/>
                </a:solidFill>
              </a:rPr>
              <a:t>Logging in</a:t>
            </a:r>
          </a:p>
          <a:p>
            <a:pPr>
              <a:lnSpc>
                <a:spcPct val="150000"/>
              </a:lnSpc>
            </a:pPr>
            <a:r>
              <a:rPr lang="en-US" sz="2800" dirty="0">
                <a:solidFill>
                  <a:schemeClr val="hlink"/>
                </a:solidFill>
              </a:rPr>
              <a:t>User Interface</a:t>
            </a:r>
          </a:p>
          <a:p>
            <a:pPr>
              <a:lnSpc>
                <a:spcPct val="150000"/>
              </a:lnSpc>
            </a:pPr>
            <a:r>
              <a:rPr lang="en-US" sz="2800" dirty="0"/>
              <a:t>PolicyCenter implementations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Guidewire product landscape</a:t>
            </a:r>
            <a:endParaRPr lang="en-US" dirty="0"/>
          </a:p>
        </p:txBody>
      </p:sp>
      <p:sp>
        <p:nvSpPr>
          <p:cNvPr id="12" name="Content Placeholder 11"/>
          <p:cNvSpPr>
            <a:spLocks noGrp="1"/>
          </p:cNvSpPr>
          <p:nvPr>
            <p:ph idx="1"/>
          </p:nvPr>
        </p:nvSpPr>
        <p:spPr/>
        <p:txBody>
          <a:bodyPr/>
          <a:lstStyle/>
          <a:p>
            <a:r>
              <a:rPr lang="en-US" dirty="0" smtClean="0"/>
              <a:t>Guidewire provides core systems used by carriers as operational systems of record</a:t>
            </a:r>
          </a:p>
        </p:txBody>
      </p:sp>
      <p:grpSp>
        <p:nvGrpSpPr>
          <p:cNvPr id="9" name="Group 8"/>
          <p:cNvGrpSpPr/>
          <p:nvPr/>
        </p:nvGrpSpPr>
        <p:grpSpPr>
          <a:xfrm>
            <a:off x="2362200" y="1971675"/>
            <a:ext cx="4371975" cy="4371975"/>
            <a:chOff x="2362200" y="1971675"/>
            <a:chExt cx="4371975" cy="4371975"/>
          </a:xfrm>
        </p:grpSpPr>
        <p:sp>
          <p:nvSpPr>
            <p:cNvPr id="3" name="Oval 2"/>
            <p:cNvSpPr/>
            <p:nvPr/>
          </p:nvSpPr>
          <p:spPr bwMode="auto">
            <a:xfrm>
              <a:off x="2362200" y="1971675"/>
              <a:ext cx="4371975" cy="4371975"/>
            </a:xfrm>
            <a:prstGeom prst="ellipse">
              <a:avLst/>
            </a:prstGeom>
            <a:noFill/>
            <a:ln w="28575" algn="ctr">
              <a:solidFill>
                <a:srgbClr val="04628C"/>
              </a:solidFill>
              <a:round/>
              <a:headEnd/>
              <a:tailEnd/>
            </a:ln>
          </p:spPr>
          <p:txBody>
            <a:bodyPr wrap="none" lIns="0" tIns="0" rIns="0" bIns="0" rtlCol="0" anchor="ctr">
              <a:prstTxWarp prst="textArchUp">
                <a:avLst/>
              </a:prstTxWarp>
              <a:noAutofit/>
              <a:scene3d>
                <a:camera prst="isometricRightUp"/>
                <a:lightRig rig="threePt" dir="t"/>
              </a:scene3d>
              <a:flatTx/>
            </a:bodyPr>
            <a:lstStyle/>
            <a:p>
              <a:pPr>
                <a:buClr>
                  <a:srgbClr val="FFFFFF"/>
                </a:buClr>
              </a:pPr>
              <a:r>
                <a:rPr lang="en-US" sz="1800" b="0" dirty="0" smtClean="0">
                  <a:solidFill>
                    <a:srgbClr val="000000"/>
                  </a:solidFill>
                  <a:latin typeface="Arial Black" pitchFamily="34" charset="0"/>
                </a:rPr>
                <a:t>Core Operations Support</a:t>
              </a:r>
              <a:endParaRPr lang="en-US" sz="1800" b="0" dirty="0">
                <a:solidFill>
                  <a:srgbClr val="000000"/>
                </a:solidFill>
                <a:latin typeface="Arial Black" pitchFamily="34" charset="0"/>
              </a:endParaRPr>
            </a:p>
          </p:txBody>
        </p:sp>
        <p:sp>
          <p:nvSpPr>
            <p:cNvPr id="5" name="TextBox 4"/>
            <p:cNvSpPr txBox="1"/>
            <p:nvPr/>
          </p:nvSpPr>
          <p:spPr>
            <a:xfrm>
              <a:off x="2668333" y="3829050"/>
              <a:ext cx="3759708" cy="1733550"/>
            </a:xfrm>
            <a:prstGeom prst="rect">
              <a:avLst/>
            </a:prstGeom>
            <a:noFill/>
          </p:spPr>
          <p:txBody>
            <a:bodyPr wrap="none" rtlCol="0">
              <a:prstTxWarp prst="textArchDown">
                <a:avLst/>
              </a:prstTxWarp>
              <a:spAutoFit/>
            </a:bodyPr>
            <a:lstStyle/>
            <a:p>
              <a:pPr>
                <a:buClr>
                  <a:srgbClr val="FFFFFF"/>
                </a:buClr>
              </a:pPr>
              <a:r>
                <a:rPr lang="en-US" sz="1800" b="0" dirty="0" smtClean="0">
                  <a:solidFill>
                    <a:srgbClr val="000000"/>
                  </a:solidFill>
                  <a:latin typeface="Arial Black" pitchFamily="34" charset="0"/>
                  <a:cs typeface="Calibri" pitchFamily="34" charset="0"/>
                </a:rPr>
                <a:t>Data Management &amp; </a:t>
              </a:r>
              <a:br>
                <a:rPr lang="en-US" sz="1800" b="0" dirty="0" smtClean="0">
                  <a:solidFill>
                    <a:srgbClr val="000000"/>
                  </a:solidFill>
                  <a:latin typeface="Arial Black" pitchFamily="34" charset="0"/>
                  <a:cs typeface="Calibri" pitchFamily="34" charset="0"/>
                </a:rPr>
              </a:br>
              <a:r>
                <a:rPr lang="en-US" sz="1800" b="0" dirty="0" smtClean="0">
                  <a:solidFill>
                    <a:srgbClr val="000000"/>
                  </a:solidFill>
                  <a:latin typeface="Arial Black" pitchFamily="34" charset="0"/>
                  <a:cs typeface="Calibri" pitchFamily="34" charset="0"/>
                </a:rPr>
                <a:t>Business Intelligence</a:t>
              </a:r>
            </a:p>
          </p:txBody>
        </p:sp>
        <p:sp>
          <p:nvSpPr>
            <p:cNvPr id="6" name="Rectangle 5"/>
            <p:cNvSpPr/>
            <p:nvPr/>
          </p:nvSpPr>
          <p:spPr>
            <a:xfrm>
              <a:off x="2571293" y="4003773"/>
              <a:ext cx="4001415" cy="400110"/>
            </a:xfrm>
            <a:prstGeom prst="rect">
              <a:avLst/>
            </a:prstGeom>
          </p:spPr>
          <p:txBody>
            <a:bodyPr wrap="none">
              <a:spAutoFit/>
            </a:bodyPr>
            <a:lstStyle/>
            <a:p>
              <a:pPr>
                <a:buClr>
                  <a:srgbClr val="FFFFFF"/>
                </a:buClr>
              </a:pPr>
              <a:r>
                <a:rPr lang="en-US" dirty="0">
                  <a:solidFill>
                    <a:srgbClr val="04628C"/>
                  </a:solidFill>
                  <a:latin typeface="Arial" pitchFamily="34" charset="0"/>
                  <a:cs typeface="Arial" pitchFamily="34" charset="0"/>
                </a:rPr>
                <a:t>Operational Systems of Record</a:t>
              </a:r>
            </a:p>
          </p:txBody>
        </p:sp>
      </p:grpSp>
      <p:grpSp>
        <p:nvGrpSpPr>
          <p:cNvPr id="13" name="Group 12"/>
          <p:cNvGrpSpPr/>
          <p:nvPr/>
        </p:nvGrpSpPr>
        <p:grpSpPr>
          <a:xfrm>
            <a:off x="694213" y="2786062"/>
            <a:ext cx="1667987" cy="2743200"/>
            <a:chOff x="737302" y="2903537"/>
            <a:chExt cx="1667987" cy="2743200"/>
          </a:xfrm>
        </p:grpSpPr>
        <p:sp>
          <p:nvSpPr>
            <p:cNvPr id="7" name="Freeform 6"/>
            <p:cNvSpPr>
              <a:spLocks/>
            </p:cNvSpPr>
            <p:nvPr/>
          </p:nvSpPr>
          <p:spPr bwMode="auto">
            <a:xfrm>
              <a:off x="737302" y="2903537"/>
              <a:ext cx="1667987" cy="2743200"/>
            </a:xfrm>
            <a:custGeom>
              <a:avLst/>
              <a:gdLst>
                <a:gd name="T0" fmla="*/ 466 w 506"/>
                <a:gd name="T1" fmla="*/ 379 h 759"/>
                <a:gd name="T2" fmla="*/ 506 w 506"/>
                <a:gd name="T3" fmla="*/ 187 h 759"/>
                <a:gd name="T4" fmla="*/ 80 w 506"/>
                <a:gd name="T5" fmla="*/ 0 h 759"/>
                <a:gd name="T6" fmla="*/ 0 w 506"/>
                <a:gd name="T7" fmla="*/ 379 h 759"/>
                <a:gd name="T8" fmla="*/ 80 w 506"/>
                <a:gd name="T9" fmla="*/ 759 h 759"/>
                <a:gd name="T10" fmla="*/ 506 w 506"/>
                <a:gd name="T11" fmla="*/ 571 h 759"/>
                <a:gd name="T12" fmla="*/ 466 w 506"/>
                <a:gd name="T13" fmla="*/ 379 h 759"/>
              </a:gdLst>
              <a:ahLst/>
              <a:cxnLst>
                <a:cxn ang="0">
                  <a:pos x="T0" y="T1"/>
                </a:cxn>
                <a:cxn ang="0">
                  <a:pos x="T2" y="T3"/>
                </a:cxn>
                <a:cxn ang="0">
                  <a:pos x="T4" y="T5"/>
                </a:cxn>
                <a:cxn ang="0">
                  <a:pos x="T6" y="T7"/>
                </a:cxn>
                <a:cxn ang="0">
                  <a:pos x="T8" y="T9"/>
                </a:cxn>
                <a:cxn ang="0">
                  <a:pos x="T10" y="T11"/>
                </a:cxn>
                <a:cxn ang="0">
                  <a:pos x="T12" y="T13"/>
                </a:cxn>
              </a:cxnLst>
              <a:rect l="0" t="0" r="r" b="b"/>
              <a:pathLst>
                <a:path w="506" h="759">
                  <a:moveTo>
                    <a:pt x="466" y="379"/>
                  </a:moveTo>
                  <a:cubicBezTo>
                    <a:pt x="466" y="311"/>
                    <a:pt x="480" y="246"/>
                    <a:pt x="506" y="187"/>
                  </a:cubicBezTo>
                  <a:cubicBezTo>
                    <a:pt x="80" y="0"/>
                    <a:pt x="80" y="0"/>
                    <a:pt x="80" y="0"/>
                  </a:cubicBezTo>
                  <a:cubicBezTo>
                    <a:pt x="29" y="116"/>
                    <a:pt x="0" y="244"/>
                    <a:pt x="0" y="379"/>
                  </a:cubicBezTo>
                  <a:cubicBezTo>
                    <a:pt x="0" y="514"/>
                    <a:pt x="29" y="642"/>
                    <a:pt x="80" y="759"/>
                  </a:cubicBezTo>
                  <a:cubicBezTo>
                    <a:pt x="506" y="571"/>
                    <a:pt x="506" y="571"/>
                    <a:pt x="506" y="571"/>
                  </a:cubicBezTo>
                  <a:cubicBezTo>
                    <a:pt x="480" y="512"/>
                    <a:pt x="466" y="447"/>
                    <a:pt x="466" y="379"/>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pPr>
                <a:buClr>
                  <a:srgbClr val="FFFFFF"/>
                </a:buClr>
              </a:pPr>
              <a:endParaRPr lang="en-US" sz="1400" b="0">
                <a:solidFill>
                  <a:srgbClr val="000000"/>
                </a:solidFill>
              </a:endParaRPr>
            </a:p>
          </p:txBody>
        </p:sp>
        <p:sp>
          <p:nvSpPr>
            <p:cNvPr id="10" name="Rectangle 9"/>
            <p:cNvSpPr/>
            <p:nvPr/>
          </p:nvSpPr>
          <p:spPr>
            <a:xfrm>
              <a:off x="931386" y="3967361"/>
              <a:ext cx="1146468" cy="563231"/>
            </a:xfrm>
            <a:prstGeom prst="rect">
              <a:avLst/>
            </a:prstGeom>
          </p:spPr>
          <p:txBody>
            <a:bodyPr wrap="none">
              <a:spAutoFit/>
            </a:bodyPr>
            <a:lstStyle/>
            <a:p>
              <a:pPr>
                <a:lnSpc>
                  <a:spcPct val="85000"/>
                </a:lnSpc>
                <a:buClr>
                  <a:srgbClr val="FFFFFF"/>
                </a:buClr>
              </a:pPr>
              <a:r>
                <a:rPr lang="en-US" sz="1800" spc="50" dirty="0" smtClean="0">
                  <a:ln w="13500">
                    <a:solidFill>
                      <a:srgbClr val="003399">
                        <a:shade val="2500"/>
                        <a:alpha val="6500"/>
                      </a:srgbClr>
                    </a:solidFill>
                    <a:prstDash val="solid"/>
                  </a:ln>
                  <a:solidFill>
                    <a:srgbClr val="04628C">
                      <a:alpha val="95000"/>
                    </a:srgbClr>
                  </a:solidFill>
                  <a:effectLst>
                    <a:innerShdw blurRad="50900" dist="38500" dir="13500000">
                      <a:srgbClr val="000000">
                        <a:alpha val="60000"/>
                      </a:srgbClr>
                    </a:innerShdw>
                  </a:effectLst>
                  <a:latin typeface="Arial"/>
                </a:rPr>
                <a:t>External</a:t>
              </a:r>
              <a:br>
                <a:rPr lang="en-US" sz="1800" spc="50" dirty="0" smtClean="0">
                  <a:ln w="13500">
                    <a:solidFill>
                      <a:srgbClr val="003399">
                        <a:shade val="2500"/>
                        <a:alpha val="6500"/>
                      </a:srgbClr>
                    </a:solidFill>
                    <a:prstDash val="solid"/>
                  </a:ln>
                  <a:solidFill>
                    <a:srgbClr val="04628C">
                      <a:alpha val="95000"/>
                    </a:srgbClr>
                  </a:solidFill>
                  <a:effectLst>
                    <a:innerShdw blurRad="50900" dist="38500" dir="13500000">
                      <a:srgbClr val="000000">
                        <a:alpha val="60000"/>
                      </a:srgbClr>
                    </a:innerShdw>
                  </a:effectLst>
                  <a:latin typeface="Arial"/>
                </a:rPr>
              </a:br>
              <a:r>
                <a:rPr lang="en-US" sz="1800" spc="50" dirty="0" smtClean="0">
                  <a:ln w="13500">
                    <a:solidFill>
                      <a:srgbClr val="003399">
                        <a:shade val="2500"/>
                        <a:alpha val="6500"/>
                      </a:srgbClr>
                    </a:solidFill>
                    <a:prstDash val="solid"/>
                  </a:ln>
                  <a:solidFill>
                    <a:srgbClr val="04628C">
                      <a:alpha val="95000"/>
                    </a:srgbClr>
                  </a:solidFill>
                  <a:effectLst>
                    <a:innerShdw blurRad="50900" dist="38500" dir="13500000">
                      <a:srgbClr val="000000">
                        <a:alpha val="60000"/>
                      </a:srgbClr>
                    </a:innerShdw>
                  </a:effectLst>
                  <a:latin typeface="Arial"/>
                </a:rPr>
                <a:t>Access</a:t>
              </a:r>
            </a:p>
          </p:txBody>
        </p:sp>
      </p:grpSp>
      <p:grpSp>
        <p:nvGrpSpPr>
          <p:cNvPr id="14" name="Group 13"/>
          <p:cNvGrpSpPr/>
          <p:nvPr/>
        </p:nvGrpSpPr>
        <p:grpSpPr>
          <a:xfrm>
            <a:off x="6738378" y="2786062"/>
            <a:ext cx="1667987" cy="2743200"/>
            <a:chOff x="6766953" y="2903537"/>
            <a:chExt cx="1667987" cy="2743200"/>
          </a:xfrm>
        </p:grpSpPr>
        <p:sp>
          <p:nvSpPr>
            <p:cNvPr id="8" name="Freeform 6"/>
            <p:cNvSpPr>
              <a:spLocks/>
            </p:cNvSpPr>
            <p:nvPr/>
          </p:nvSpPr>
          <p:spPr bwMode="auto">
            <a:xfrm flipH="1">
              <a:off x="6766953" y="2903537"/>
              <a:ext cx="1667987" cy="2743200"/>
            </a:xfrm>
            <a:custGeom>
              <a:avLst/>
              <a:gdLst>
                <a:gd name="T0" fmla="*/ 466 w 506"/>
                <a:gd name="T1" fmla="*/ 379 h 759"/>
                <a:gd name="T2" fmla="*/ 506 w 506"/>
                <a:gd name="T3" fmla="*/ 187 h 759"/>
                <a:gd name="T4" fmla="*/ 80 w 506"/>
                <a:gd name="T5" fmla="*/ 0 h 759"/>
                <a:gd name="T6" fmla="*/ 0 w 506"/>
                <a:gd name="T7" fmla="*/ 379 h 759"/>
                <a:gd name="T8" fmla="*/ 80 w 506"/>
                <a:gd name="T9" fmla="*/ 759 h 759"/>
                <a:gd name="T10" fmla="*/ 506 w 506"/>
                <a:gd name="T11" fmla="*/ 571 h 759"/>
                <a:gd name="T12" fmla="*/ 466 w 506"/>
                <a:gd name="T13" fmla="*/ 379 h 759"/>
              </a:gdLst>
              <a:ahLst/>
              <a:cxnLst>
                <a:cxn ang="0">
                  <a:pos x="T0" y="T1"/>
                </a:cxn>
                <a:cxn ang="0">
                  <a:pos x="T2" y="T3"/>
                </a:cxn>
                <a:cxn ang="0">
                  <a:pos x="T4" y="T5"/>
                </a:cxn>
                <a:cxn ang="0">
                  <a:pos x="T6" y="T7"/>
                </a:cxn>
                <a:cxn ang="0">
                  <a:pos x="T8" y="T9"/>
                </a:cxn>
                <a:cxn ang="0">
                  <a:pos x="T10" y="T11"/>
                </a:cxn>
                <a:cxn ang="0">
                  <a:pos x="T12" y="T13"/>
                </a:cxn>
              </a:cxnLst>
              <a:rect l="0" t="0" r="r" b="b"/>
              <a:pathLst>
                <a:path w="506" h="759">
                  <a:moveTo>
                    <a:pt x="466" y="379"/>
                  </a:moveTo>
                  <a:cubicBezTo>
                    <a:pt x="466" y="311"/>
                    <a:pt x="480" y="246"/>
                    <a:pt x="506" y="187"/>
                  </a:cubicBezTo>
                  <a:cubicBezTo>
                    <a:pt x="80" y="0"/>
                    <a:pt x="80" y="0"/>
                    <a:pt x="80" y="0"/>
                  </a:cubicBezTo>
                  <a:cubicBezTo>
                    <a:pt x="29" y="116"/>
                    <a:pt x="0" y="244"/>
                    <a:pt x="0" y="379"/>
                  </a:cubicBezTo>
                  <a:cubicBezTo>
                    <a:pt x="0" y="514"/>
                    <a:pt x="29" y="642"/>
                    <a:pt x="80" y="759"/>
                  </a:cubicBezTo>
                  <a:cubicBezTo>
                    <a:pt x="506" y="571"/>
                    <a:pt x="506" y="571"/>
                    <a:pt x="506" y="571"/>
                  </a:cubicBezTo>
                  <a:cubicBezTo>
                    <a:pt x="480" y="512"/>
                    <a:pt x="466" y="447"/>
                    <a:pt x="466" y="379"/>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pPr>
                <a:buClr>
                  <a:srgbClr val="FFFFFF"/>
                </a:buClr>
              </a:pPr>
              <a:endParaRPr lang="en-US" sz="1400" b="0">
                <a:solidFill>
                  <a:srgbClr val="000000"/>
                </a:solidFill>
              </a:endParaRPr>
            </a:p>
          </p:txBody>
        </p:sp>
        <p:sp>
          <p:nvSpPr>
            <p:cNvPr id="11" name="Rectangle 10"/>
            <p:cNvSpPr/>
            <p:nvPr/>
          </p:nvSpPr>
          <p:spPr>
            <a:xfrm>
              <a:off x="6890403" y="3967361"/>
              <a:ext cx="1531188" cy="563231"/>
            </a:xfrm>
            <a:prstGeom prst="rect">
              <a:avLst/>
            </a:prstGeom>
          </p:spPr>
          <p:txBody>
            <a:bodyPr wrap="none">
              <a:spAutoFit/>
            </a:bodyPr>
            <a:lstStyle/>
            <a:p>
              <a:pPr>
                <a:lnSpc>
                  <a:spcPct val="85000"/>
                </a:lnSpc>
                <a:buClr>
                  <a:srgbClr val="FFFFFF"/>
                </a:buClr>
              </a:pPr>
              <a:r>
                <a:rPr lang="en-US" sz="1800" spc="50" dirty="0" smtClean="0">
                  <a:ln w="13500">
                    <a:solidFill>
                      <a:srgbClr val="003399">
                        <a:shade val="2500"/>
                        <a:alpha val="6500"/>
                      </a:srgbClr>
                    </a:solidFill>
                    <a:prstDash val="solid"/>
                  </a:ln>
                  <a:solidFill>
                    <a:srgbClr val="04628C">
                      <a:alpha val="95000"/>
                    </a:srgbClr>
                  </a:solidFill>
                  <a:effectLst>
                    <a:innerShdw blurRad="50900" dist="38500" dir="13500000">
                      <a:srgbClr val="000000">
                        <a:alpha val="60000"/>
                      </a:srgbClr>
                    </a:innerShdw>
                  </a:effectLst>
                  <a:latin typeface="Arial"/>
                </a:rPr>
                <a:t>Monitoring</a:t>
              </a:r>
              <a:br>
                <a:rPr lang="en-US" sz="1800" spc="50" dirty="0" smtClean="0">
                  <a:ln w="13500">
                    <a:solidFill>
                      <a:srgbClr val="003399">
                        <a:shade val="2500"/>
                        <a:alpha val="6500"/>
                      </a:srgbClr>
                    </a:solidFill>
                    <a:prstDash val="solid"/>
                  </a:ln>
                  <a:solidFill>
                    <a:srgbClr val="04628C">
                      <a:alpha val="95000"/>
                    </a:srgbClr>
                  </a:solidFill>
                  <a:effectLst>
                    <a:innerShdw blurRad="50900" dist="38500" dir="13500000">
                      <a:srgbClr val="000000">
                        <a:alpha val="60000"/>
                      </a:srgbClr>
                    </a:innerShdw>
                  </a:effectLst>
                  <a:latin typeface="Arial"/>
                </a:rPr>
              </a:br>
              <a:r>
                <a:rPr lang="en-US" sz="1800" spc="50" dirty="0" smtClean="0">
                  <a:ln w="13500">
                    <a:solidFill>
                      <a:srgbClr val="003399">
                        <a:shade val="2500"/>
                        <a:alpha val="6500"/>
                      </a:srgbClr>
                    </a:solidFill>
                    <a:prstDash val="solid"/>
                  </a:ln>
                  <a:solidFill>
                    <a:srgbClr val="04628C">
                      <a:alpha val="95000"/>
                    </a:srgbClr>
                  </a:solidFill>
                  <a:effectLst>
                    <a:innerShdw blurRad="50900" dist="38500" dir="13500000">
                      <a:srgbClr val="000000">
                        <a:alpha val="60000"/>
                      </a:srgbClr>
                    </a:innerShdw>
                  </a:effectLst>
                  <a:latin typeface="Arial"/>
                </a:rPr>
                <a:t>&amp; Guidance</a:t>
              </a:r>
            </a:p>
          </p:txBody>
        </p:sp>
      </p:grpSp>
    </p:spTree>
    <p:extLst>
      <p:ext uri="{BB962C8B-B14F-4D97-AF65-F5344CB8AC3E}">
        <p14:creationId xmlns:p14="http://schemas.microsoft.com/office/powerpoint/2010/main" val="185967104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Guidewire implementation team</a:t>
            </a:r>
          </a:p>
        </p:txBody>
      </p:sp>
      <p:sp>
        <p:nvSpPr>
          <p:cNvPr id="35843" name="Content Placeholder 2"/>
          <p:cNvSpPr>
            <a:spLocks noGrp="1"/>
          </p:cNvSpPr>
          <p:nvPr>
            <p:ph idx="1"/>
          </p:nvPr>
        </p:nvSpPr>
        <p:spPr/>
        <p:txBody>
          <a:bodyPr/>
          <a:lstStyle/>
          <a:p>
            <a:pPr>
              <a:buFont typeface="Arial" charset="0"/>
              <a:buChar char="•"/>
            </a:pPr>
            <a:r>
              <a:rPr lang="en-US" smtClean="0"/>
              <a:t>Business architect</a:t>
            </a:r>
          </a:p>
          <a:p>
            <a:pPr lvl="1"/>
            <a:r>
              <a:rPr lang="en-US" smtClean="0"/>
              <a:t>Writes business requirements documents</a:t>
            </a:r>
          </a:p>
          <a:p>
            <a:pPr>
              <a:buFont typeface="Arial" charset="0"/>
              <a:buChar char="•"/>
            </a:pPr>
            <a:r>
              <a:rPr lang="en-US" smtClean="0"/>
              <a:t>Configuration developer</a:t>
            </a:r>
          </a:p>
          <a:p>
            <a:pPr lvl="1"/>
            <a:r>
              <a:rPr lang="en-US" smtClean="0"/>
              <a:t>Configure product data model, user interface, and business logic</a:t>
            </a:r>
          </a:p>
          <a:p>
            <a:pPr>
              <a:buFont typeface="Arial" charset="0"/>
              <a:buChar char="•"/>
            </a:pPr>
            <a:r>
              <a:rPr lang="en-US" smtClean="0"/>
              <a:t>Integration developer</a:t>
            </a:r>
          </a:p>
          <a:p>
            <a:pPr lvl="1"/>
            <a:r>
              <a:rPr lang="en-US" smtClean="0"/>
              <a:t>Create integration points to external systems to share data with Guidewire application</a:t>
            </a:r>
          </a:p>
          <a:p>
            <a:pPr>
              <a:buFont typeface="Arial" charset="0"/>
              <a:buChar char="•"/>
            </a:pPr>
            <a:r>
              <a:rPr lang="en-US" smtClean="0"/>
              <a:t>Reporting developer</a:t>
            </a:r>
          </a:p>
          <a:p>
            <a:pPr lvl="1"/>
            <a:r>
              <a:rPr lang="en-US" smtClean="0"/>
              <a:t>Develops data warehouses and reports</a:t>
            </a:r>
          </a:p>
          <a:p>
            <a:pPr>
              <a:buFont typeface="Arial" charset="0"/>
              <a:buChar char="•"/>
            </a:pPr>
            <a:r>
              <a:rPr lang="en-US" smtClean="0"/>
              <a:t>Data migration developer</a:t>
            </a:r>
          </a:p>
          <a:p>
            <a:pPr lvl="1"/>
            <a:r>
              <a:rPr lang="en-US" smtClean="0"/>
              <a:t>Migrates data from legacy system to Guidewire application</a:t>
            </a:r>
          </a:p>
        </p:txBody>
      </p:sp>
    </p:spTree>
    <p:extLst>
      <p:ext uri="{BB962C8B-B14F-4D97-AF65-F5344CB8AC3E}">
        <p14:creationId xmlns:p14="http://schemas.microsoft.com/office/powerpoint/2010/main" val="77310290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5299" y="120650"/>
            <a:ext cx="8467725" cy="742950"/>
          </a:xfrm>
        </p:spPr>
        <p:txBody>
          <a:bodyPr/>
          <a:lstStyle/>
          <a:p>
            <a:r>
              <a:rPr lang="en-US" dirty="0" smtClean="0"/>
              <a:t>Configure PolicyCenter using Guidewire Studio</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356" y="723900"/>
            <a:ext cx="7350402"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3"/>
          <p:cNvSpPr>
            <a:spLocks noGrp="1" noChangeArrowheads="1"/>
          </p:cNvSpPr>
          <p:nvPr>
            <p:ph sz="half" idx="1"/>
          </p:nvPr>
        </p:nvSpPr>
        <p:spPr>
          <a:xfrm>
            <a:off x="344519" y="5734049"/>
            <a:ext cx="8456580" cy="733425"/>
          </a:xfrm>
        </p:spPr>
        <p:txBody>
          <a:bodyPr/>
          <a:lstStyle/>
          <a:p>
            <a:pPr>
              <a:buFont typeface="Arial" charset="0"/>
              <a:buChar char="•"/>
            </a:pPr>
            <a:r>
              <a:rPr lang="en-US" sz="2200" dirty="0" smtClean="0"/>
              <a:t>Configure product behavior, user interface, integration points and business logic</a:t>
            </a:r>
          </a:p>
        </p:txBody>
      </p:sp>
    </p:spTree>
    <p:extLst>
      <p:ext uri="{BB962C8B-B14F-4D97-AF65-F5344CB8AC3E}">
        <p14:creationId xmlns:p14="http://schemas.microsoft.com/office/powerpoint/2010/main" val="214009270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Example: Editing fields in the user interface</a:t>
            </a:r>
          </a:p>
        </p:txBody>
      </p:sp>
      <p:sp>
        <p:nvSpPr>
          <p:cNvPr id="15363" name="Rectangle 3"/>
          <p:cNvSpPr>
            <a:spLocks noGrp="1" noChangeArrowheads="1"/>
          </p:cNvSpPr>
          <p:nvPr>
            <p:ph sz="half" idx="1"/>
          </p:nvPr>
        </p:nvSpPr>
        <p:spPr>
          <a:xfrm>
            <a:off x="4101222" y="660739"/>
            <a:ext cx="4870763" cy="2133948"/>
          </a:xfrm>
        </p:spPr>
        <p:txBody>
          <a:bodyPr/>
          <a:lstStyle/>
          <a:p>
            <a:pPr>
              <a:buFont typeface="Arial" charset="0"/>
              <a:buChar char="•"/>
            </a:pPr>
            <a:r>
              <a:rPr lang="en-US" sz="2200" dirty="0" smtClean="0"/>
              <a:t>Use PCF Visual Editor to:</a:t>
            </a:r>
          </a:p>
          <a:p>
            <a:pPr lvl="1">
              <a:buFont typeface="Arial" charset="0"/>
              <a:buChar char="•"/>
            </a:pPr>
            <a:r>
              <a:rPr lang="en-US" sz="2000" dirty="0" smtClean="0"/>
              <a:t>Add or remove widgets from UI</a:t>
            </a:r>
          </a:p>
          <a:p>
            <a:pPr lvl="1">
              <a:buFont typeface="Arial" charset="0"/>
              <a:buChar char="•"/>
            </a:pPr>
            <a:r>
              <a:rPr lang="en-US" sz="2000" dirty="0" smtClean="0"/>
              <a:t>Rearrange widgets or modify label text</a:t>
            </a:r>
          </a:p>
          <a:p>
            <a:pPr lvl="1">
              <a:buFont typeface="Arial" charset="0"/>
              <a:buChar char="•"/>
            </a:pPr>
            <a:r>
              <a:rPr lang="en-US" sz="2000" dirty="0" smtClean="0"/>
              <a:t>Create and modify detail views, list views, card views and </a:t>
            </a:r>
            <a:r>
              <a:rPr lang="en-US" sz="2000" dirty="0" err="1" smtClean="0"/>
              <a:t>listdetail</a:t>
            </a:r>
            <a:r>
              <a:rPr lang="en-US" sz="2000" dirty="0" smtClean="0"/>
              <a:t> views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12" y="736939"/>
            <a:ext cx="3604981" cy="287383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2462" y="2794687"/>
            <a:ext cx="5676900" cy="36671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367" name="AutoShape 8"/>
          <p:cNvSpPr>
            <a:spLocks noChangeArrowheads="1"/>
          </p:cNvSpPr>
          <p:nvPr/>
        </p:nvSpPr>
        <p:spPr bwMode="auto">
          <a:xfrm>
            <a:off x="3493019" y="3635517"/>
            <a:ext cx="2613025" cy="34131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buClr>
                <a:srgbClr val="FFFFFF"/>
              </a:buClr>
            </a:pPr>
            <a:endParaRPr lang="en-US"/>
          </a:p>
        </p:txBody>
      </p:sp>
      <p:sp>
        <p:nvSpPr>
          <p:cNvPr id="15368" name="Rounded Rectangle 15"/>
          <p:cNvSpPr>
            <a:spLocks noChangeArrowheads="1"/>
          </p:cNvSpPr>
          <p:nvPr/>
        </p:nvSpPr>
        <p:spPr bwMode="auto">
          <a:xfrm>
            <a:off x="2065337" y="1999603"/>
            <a:ext cx="1127125" cy="2460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buClr>
                <a:srgbClr val="FFFFFF"/>
              </a:buClr>
            </a:pPr>
            <a:endParaRPr lang="en-US"/>
          </a:p>
        </p:txBody>
      </p:sp>
      <p:cxnSp>
        <p:nvCxnSpPr>
          <p:cNvPr id="15366" name="AutoShape 7"/>
          <p:cNvCxnSpPr>
            <a:cxnSpLocks noChangeShapeType="1"/>
            <a:stCxn id="15367" idx="0"/>
          </p:cNvCxnSpPr>
          <p:nvPr/>
        </p:nvCxnSpPr>
        <p:spPr bwMode="auto">
          <a:xfrm rot="16200000" flipV="1">
            <a:off x="3195997" y="2031982"/>
            <a:ext cx="1512883" cy="1694188"/>
          </a:xfrm>
          <a:prstGeom prst="curvedConnector2">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6272061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t>Product Designer</a:t>
            </a:r>
          </a:p>
        </p:txBody>
      </p:sp>
      <p:sp>
        <p:nvSpPr>
          <p:cNvPr id="8195" name="Content Placeholder 2"/>
          <p:cNvSpPr>
            <a:spLocks noGrp="1"/>
          </p:cNvSpPr>
          <p:nvPr>
            <p:ph idx="1"/>
          </p:nvPr>
        </p:nvSpPr>
        <p:spPr/>
        <p:txBody>
          <a:bodyPr/>
          <a:lstStyle/>
          <a:p>
            <a:pPr eaLnBrk="1" hangingPunct="1">
              <a:buFont typeface="Arial" charset="0"/>
              <a:buChar char="•"/>
            </a:pPr>
            <a:r>
              <a:rPr lang="en-US" b="1" dirty="0" smtClean="0"/>
              <a:t>Product Designer </a:t>
            </a:r>
            <a:r>
              <a:rPr lang="en-US" dirty="0" smtClean="0"/>
              <a:t>is a web based tool for business users to edit product model information </a:t>
            </a:r>
          </a:p>
          <a:p>
            <a:pPr eaLnBrk="1" hangingPunct="1">
              <a:buFont typeface="Arial" charset="0"/>
              <a:buChar char="•"/>
            </a:pPr>
            <a:r>
              <a:rPr lang="en-US" dirty="0" smtClean="0"/>
              <a:t>Includes product model, system tables, and audit schedules information</a:t>
            </a:r>
          </a:p>
        </p:txBody>
      </p:sp>
      <p:pic>
        <p:nvPicPr>
          <p:cNvPr id="81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8" y="2624138"/>
            <a:ext cx="8344307" cy="3795712"/>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0224884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a:xfrm>
            <a:off x="495300" y="120650"/>
            <a:ext cx="8024813" cy="538163"/>
          </a:xfrm>
        </p:spPr>
        <p:txBody>
          <a:bodyPr/>
          <a:lstStyle/>
          <a:p>
            <a:pPr eaLnBrk="1" hangingPunct="1"/>
            <a:r>
              <a:rPr lang="en-US" dirty="0" smtClean="0"/>
              <a:t>PolicyCenter Documentation </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884" y="632414"/>
            <a:ext cx="6843993" cy="581119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36" name="TextBox 14"/>
          <p:cNvSpPr txBox="1">
            <a:spLocks noChangeArrowheads="1"/>
          </p:cNvSpPr>
          <p:nvPr/>
        </p:nvSpPr>
        <p:spPr bwMode="auto">
          <a:xfrm>
            <a:off x="948585" y="3546801"/>
            <a:ext cx="123264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0033CC"/>
                </a:solidFill>
                <a:latin typeface="Calibri" pitchFamily="34" charset="0"/>
                <a:ea typeface="Calibri" pitchFamily="34" charset="0"/>
                <a:cs typeface="Calibri" pitchFamily="34" charset="0"/>
              </a:rPr>
              <a:t>Table of contents</a:t>
            </a:r>
          </a:p>
        </p:txBody>
      </p:sp>
      <p:cxnSp>
        <p:nvCxnSpPr>
          <p:cNvPr id="26637" name="Straight Connector 17"/>
          <p:cNvCxnSpPr>
            <a:cxnSpLocks noChangeShapeType="1"/>
          </p:cNvCxnSpPr>
          <p:nvPr/>
        </p:nvCxnSpPr>
        <p:spPr bwMode="auto">
          <a:xfrm flipH="1">
            <a:off x="1422769" y="3423811"/>
            <a:ext cx="7022" cy="122990"/>
          </a:xfrm>
          <a:prstGeom prst="line">
            <a:avLst/>
          </a:prstGeom>
          <a:noFill/>
          <a:ln w="19050" algn="ctr">
            <a:solidFill>
              <a:srgbClr val="0033CC"/>
            </a:solidFill>
            <a:round/>
            <a:headEnd/>
            <a:tailEnd/>
          </a:ln>
          <a:extLst>
            <a:ext uri="{909E8E84-426E-40DD-AFC4-6F175D3DCCD1}">
              <a14:hiddenFill xmlns:a14="http://schemas.microsoft.com/office/drawing/2010/main">
                <a:noFill/>
              </a14:hiddenFill>
            </a:ext>
          </a:extLst>
        </p:spPr>
      </p:cxnSp>
      <p:sp>
        <p:nvSpPr>
          <p:cNvPr id="26638" name="Rectangle 19"/>
          <p:cNvSpPr>
            <a:spLocks noChangeArrowheads="1"/>
          </p:cNvSpPr>
          <p:nvPr/>
        </p:nvSpPr>
        <p:spPr bwMode="auto">
          <a:xfrm>
            <a:off x="2910554" y="1351550"/>
            <a:ext cx="4996323" cy="5092053"/>
          </a:xfrm>
          <a:prstGeom prst="rect">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6639" name="Rectangle 20"/>
          <p:cNvSpPr>
            <a:spLocks noChangeArrowheads="1"/>
          </p:cNvSpPr>
          <p:nvPr/>
        </p:nvSpPr>
        <p:spPr bwMode="auto">
          <a:xfrm>
            <a:off x="1062885" y="964608"/>
            <a:ext cx="1827720" cy="2511793"/>
          </a:xfrm>
          <a:prstGeom prst="rect">
            <a:avLst/>
          </a:prstGeom>
          <a:noFill/>
          <a:ln w="19050"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6640" name="TextBox 21"/>
          <p:cNvSpPr txBox="1">
            <a:spLocks noChangeArrowheads="1"/>
          </p:cNvSpPr>
          <p:nvPr/>
        </p:nvSpPr>
        <p:spPr bwMode="auto">
          <a:xfrm>
            <a:off x="996210" y="4681740"/>
            <a:ext cx="1870393" cy="70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C00000"/>
                </a:solidFill>
                <a:latin typeface="Calibri" pitchFamily="34" charset="0"/>
                <a:ea typeface="Calibri" pitchFamily="34" charset="0"/>
                <a:cs typeface="Calibri" pitchFamily="34" charset="0"/>
              </a:rPr>
              <a:t>Documentation set</a:t>
            </a:r>
          </a:p>
        </p:txBody>
      </p:sp>
      <p:sp>
        <p:nvSpPr>
          <p:cNvPr id="26641" name="Rounded Rectangle 24"/>
          <p:cNvSpPr>
            <a:spLocks noChangeArrowheads="1"/>
          </p:cNvSpPr>
          <p:nvPr/>
        </p:nvSpPr>
        <p:spPr bwMode="auto">
          <a:xfrm>
            <a:off x="5691861" y="6292603"/>
            <a:ext cx="1553481" cy="154052"/>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6642" name="TextBox 25"/>
          <p:cNvSpPr txBox="1">
            <a:spLocks noChangeArrowheads="1"/>
          </p:cNvSpPr>
          <p:nvPr/>
        </p:nvSpPr>
        <p:spPr bwMode="auto">
          <a:xfrm>
            <a:off x="3779062" y="6092578"/>
            <a:ext cx="1912799" cy="40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C00000"/>
                </a:solidFill>
                <a:latin typeface="Calibri" pitchFamily="34" charset="0"/>
                <a:ea typeface="Calibri" pitchFamily="34" charset="0"/>
                <a:cs typeface="Calibri" pitchFamily="34" charset="0"/>
              </a:rPr>
              <a:t>Publication date</a:t>
            </a:r>
          </a:p>
        </p:txBody>
      </p:sp>
      <p:cxnSp>
        <p:nvCxnSpPr>
          <p:cNvPr id="26643" name="Straight Connector 27"/>
          <p:cNvCxnSpPr>
            <a:cxnSpLocks noChangeShapeType="1"/>
          </p:cNvCxnSpPr>
          <p:nvPr/>
        </p:nvCxnSpPr>
        <p:spPr bwMode="auto">
          <a:xfrm>
            <a:off x="2809263" y="4890458"/>
            <a:ext cx="159013" cy="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9376" y="632414"/>
            <a:ext cx="2838450" cy="14382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23" name="Group 10"/>
          <p:cNvGrpSpPr>
            <a:grpSpLocks/>
          </p:cNvGrpSpPr>
          <p:nvPr/>
        </p:nvGrpSpPr>
        <p:grpSpPr bwMode="auto">
          <a:xfrm>
            <a:off x="8632825" y="79375"/>
            <a:ext cx="431800" cy="461963"/>
            <a:chOff x="8632825" y="79375"/>
            <a:chExt cx="431800" cy="461963"/>
          </a:xfrm>
        </p:grpSpPr>
        <p:sp>
          <p:nvSpPr>
            <p:cNvPr id="24" name="Rectangle 5"/>
            <p:cNvSpPr>
              <a:spLocks noChangeArrowheads="1"/>
            </p:cNvSpPr>
            <p:nvPr/>
          </p:nvSpPr>
          <p:spPr bwMode="hidden">
            <a:xfrm>
              <a:off x="8632825" y="79375"/>
              <a:ext cx="431800" cy="461963"/>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 name="AutoShape 6"/>
            <p:cNvSpPr>
              <a:spLocks noChangeArrowheads="1"/>
            </p:cNvSpPr>
            <p:nvPr/>
          </p:nvSpPr>
          <p:spPr bwMode="hidden">
            <a:xfrm rot="18896145" flipH="1">
              <a:off x="8643717" y="147160"/>
              <a:ext cx="326799" cy="326393"/>
            </a:xfrm>
            <a:prstGeom prst="rtTriangle">
              <a:avLst/>
            </a:prstGeom>
            <a:solidFill>
              <a:srgbClr val="3F8E3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26" name="Group 9"/>
          <p:cNvGrpSpPr>
            <a:grpSpLocks/>
          </p:cNvGrpSpPr>
          <p:nvPr/>
        </p:nvGrpSpPr>
        <p:grpSpPr bwMode="auto">
          <a:xfrm>
            <a:off x="8621713" y="90488"/>
            <a:ext cx="431800" cy="461962"/>
            <a:chOff x="8632825" y="79375"/>
            <a:chExt cx="431800" cy="461963"/>
          </a:xfrm>
        </p:grpSpPr>
        <p:sp>
          <p:nvSpPr>
            <p:cNvPr id="27" name="Rectangle 8"/>
            <p:cNvSpPr>
              <a:spLocks noChangeArrowheads="1"/>
            </p:cNvSpPr>
            <p:nvPr/>
          </p:nvSpPr>
          <p:spPr bwMode="hidden">
            <a:xfrm>
              <a:off x="8632825" y="79375"/>
              <a:ext cx="431800" cy="461963"/>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8" name="Rectangle 9"/>
            <p:cNvSpPr>
              <a:spLocks noChangeArrowheads="1"/>
            </p:cNvSpPr>
            <p:nvPr/>
          </p:nvSpPr>
          <p:spPr bwMode="hidden">
            <a:xfrm>
              <a:off x="8703097" y="164547"/>
              <a:ext cx="291257" cy="291620"/>
            </a:xfrm>
            <a:prstGeom prst="rect">
              <a:avLst/>
            </a:prstGeom>
            <a:solidFill>
              <a:srgbClr val="C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childTnLst>
                                </p:cTn>
                              </p:par>
                            </p:childTnLst>
                          </p:cTn>
                        </p:par>
                        <p:par>
                          <p:cTn id="7" fill="hold">
                            <p:stCondLst>
                              <p:cond delay="0"/>
                            </p:stCondLst>
                            <p:childTnLst>
                              <p:par>
                                <p:cTn id="8" presetID="17" presetClass="entr" presetSubtype="10"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anim calcmode="lin" valueType="num">
                                      <p:cBhvr>
                                        <p:cTn id="10" dur="500" fill="hold"/>
                                        <p:tgtEl>
                                          <p:spTgt spid="26"/>
                                        </p:tgtEl>
                                        <p:attrNameLst>
                                          <p:attrName>ppt_w</p:attrName>
                                        </p:attrNameLst>
                                      </p:cBhvr>
                                      <p:tavLst>
                                        <p:tav tm="0">
                                          <p:val>
                                            <p:fltVal val="0"/>
                                          </p:val>
                                        </p:tav>
                                        <p:tav tm="100000">
                                          <p:val>
                                            <p:strVal val="#ppt_w"/>
                                          </p:val>
                                        </p:tav>
                                      </p:tavLst>
                                    </p:anim>
                                    <p:anim calcmode="lin" valueType="num">
                                      <p:cBhvr>
                                        <p:cTn id="11" dur="500" fill="hold"/>
                                        <p:tgtEl>
                                          <p:spTgt spid="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Location of Documentation</a:t>
            </a:r>
          </a:p>
        </p:txBody>
      </p:sp>
      <p:sp>
        <p:nvSpPr>
          <p:cNvPr id="27651" name="Rectangle 3"/>
          <p:cNvSpPr>
            <a:spLocks noGrp="1" noChangeArrowheads="1"/>
          </p:cNvSpPr>
          <p:nvPr>
            <p:ph idx="1"/>
          </p:nvPr>
        </p:nvSpPr>
        <p:spPr>
          <a:xfrm>
            <a:off x="5624513" y="712789"/>
            <a:ext cx="3271837" cy="2516186"/>
          </a:xfrm>
        </p:spPr>
        <p:txBody>
          <a:bodyPr/>
          <a:lstStyle/>
          <a:p>
            <a:pPr>
              <a:buFont typeface="Arial" charset="0"/>
              <a:buChar char="•"/>
            </a:pPr>
            <a:r>
              <a:rPr lang="en-US" dirty="0" smtClean="0"/>
              <a:t>Available from &lt;PolicyCenter home&gt;\doc directory</a:t>
            </a:r>
          </a:p>
          <a:p>
            <a:pPr>
              <a:buFont typeface="Arial" charset="0"/>
              <a:buChar char="•"/>
            </a:pPr>
            <a:r>
              <a:rPr lang="en-US" dirty="0" smtClean="0"/>
              <a:t>API references are also available but must be generated</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770" y="733761"/>
            <a:ext cx="4907359" cy="572895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3" name="Line 5"/>
          <p:cNvSpPr>
            <a:spLocks noChangeShapeType="1"/>
          </p:cNvSpPr>
          <p:nvPr/>
        </p:nvSpPr>
        <p:spPr bwMode="auto">
          <a:xfrm flipV="1">
            <a:off x="3949700" y="4011614"/>
            <a:ext cx="1640681" cy="1"/>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7654" name="Line 6"/>
          <p:cNvSpPr>
            <a:spLocks noChangeShapeType="1"/>
          </p:cNvSpPr>
          <p:nvPr/>
        </p:nvSpPr>
        <p:spPr bwMode="auto">
          <a:xfrm flipV="1">
            <a:off x="4320579" y="5821364"/>
            <a:ext cx="1369814" cy="54610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7655" name="Text Box 7"/>
          <p:cNvSpPr txBox="1">
            <a:spLocks noChangeArrowheads="1"/>
          </p:cNvSpPr>
          <p:nvPr/>
        </p:nvSpPr>
        <p:spPr bwMode="auto">
          <a:xfrm>
            <a:off x="5804693" y="3736977"/>
            <a:ext cx="19446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C00000"/>
                </a:solidFill>
              </a:rPr>
              <a:t>Documentation set in PDF</a:t>
            </a:r>
          </a:p>
        </p:txBody>
      </p:sp>
      <p:sp>
        <p:nvSpPr>
          <p:cNvPr id="27656" name="Text Box 8"/>
          <p:cNvSpPr txBox="1">
            <a:spLocks noChangeArrowheads="1"/>
          </p:cNvSpPr>
          <p:nvPr/>
        </p:nvSpPr>
        <p:spPr bwMode="auto">
          <a:xfrm>
            <a:off x="5828506" y="5609432"/>
            <a:ext cx="2082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C00000"/>
                </a:solidFill>
              </a:rPr>
              <a:t>Always open this file to access full documentation set </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 Lesson objectives review</a:t>
            </a:r>
          </a:p>
        </p:txBody>
      </p:sp>
      <p:sp>
        <p:nvSpPr>
          <p:cNvPr id="30723"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a:r>
              <a:rPr lang="en-US" dirty="0"/>
              <a:t>Describe the role of </a:t>
            </a:r>
            <a:r>
              <a:rPr lang="en-US" dirty="0" smtClean="0"/>
              <a:t>PolicyCenter in </a:t>
            </a:r>
            <a:r>
              <a:rPr lang="en-US" dirty="0"/>
              <a:t>the Guidewire </a:t>
            </a:r>
            <a:r>
              <a:rPr lang="en-US" dirty="0" err="1"/>
              <a:t>InsuranceSuite</a:t>
            </a:r>
            <a:r>
              <a:rPr lang="en-US" dirty="0"/>
              <a:t> products </a:t>
            </a:r>
          </a:p>
          <a:p>
            <a:pPr lvl="1"/>
            <a:r>
              <a:rPr lang="en-US" dirty="0"/>
              <a:t>Describe the process of logging on to PolicyCenter </a:t>
            </a:r>
          </a:p>
          <a:p>
            <a:pPr lvl="1"/>
            <a:r>
              <a:rPr lang="en-US" dirty="0"/>
              <a:t>Describe the structure and functionality of the user interface</a:t>
            </a:r>
          </a:p>
          <a:p>
            <a:pPr lvl="1"/>
            <a:r>
              <a:rPr lang="en-US" dirty="0"/>
              <a:t>Describe the typical implementation team members and tools that they use</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Review questions</a:t>
            </a:r>
          </a:p>
        </p:txBody>
      </p:sp>
      <p:sp>
        <p:nvSpPr>
          <p:cNvPr id="40963" name="Content Placeholder 2"/>
          <p:cNvSpPr>
            <a:spLocks noGrp="1"/>
          </p:cNvSpPr>
          <p:nvPr>
            <p:ph idx="1"/>
          </p:nvPr>
        </p:nvSpPr>
        <p:spPr/>
        <p:txBody>
          <a:bodyPr/>
          <a:lstStyle/>
          <a:p>
            <a:pPr marL="457200" indent="-457200">
              <a:buFont typeface="Arial" charset="0"/>
              <a:buAutoNum type="arabicPeriod"/>
            </a:pPr>
            <a:r>
              <a:rPr lang="en-US" dirty="0" smtClean="0"/>
              <a:t>Name three external systems that are typically integrated with PolicyCenter.</a:t>
            </a:r>
          </a:p>
          <a:p>
            <a:pPr marL="457200" indent="-457200">
              <a:buFont typeface="Arial" charset="0"/>
              <a:buAutoNum type="arabicPeriod"/>
            </a:pPr>
            <a:r>
              <a:rPr lang="en-US" dirty="0" smtClean="0"/>
              <a:t>What does an end user need to access a Guidewire application?</a:t>
            </a:r>
          </a:p>
          <a:p>
            <a:pPr marL="457200" indent="-457200">
              <a:buFont typeface="Arial" charset="0"/>
              <a:buAutoNum type="arabicPeriod"/>
            </a:pPr>
            <a:r>
              <a:rPr lang="en-US" dirty="0" smtClean="0"/>
              <a:t>When a user attempts to log into </a:t>
            </a:r>
            <a:r>
              <a:rPr lang="en-US" dirty="0"/>
              <a:t>PolicyCenter</a:t>
            </a:r>
            <a:r>
              <a:rPr lang="en-US" dirty="0" smtClean="0"/>
              <a:t>, what three pieces of information does the application attempt to determine?</a:t>
            </a:r>
          </a:p>
          <a:p>
            <a:pPr marL="457200" indent="-457200">
              <a:buFont typeface="Webdings" pitchFamily="18" charset="2"/>
              <a:buAutoNum type="arabicPeriod"/>
            </a:pPr>
            <a:r>
              <a:rPr lang="en-US" dirty="0" smtClean="0"/>
              <a:t>Name two ways a user could identify if they have any unsaved work.</a:t>
            </a:r>
          </a:p>
          <a:p>
            <a:pPr marL="457200" indent="-457200">
              <a:buFont typeface="Webdings" pitchFamily="18" charset="2"/>
              <a:buAutoNum type="arabicPeriod"/>
            </a:pPr>
            <a:r>
              <a:rPr lang="en-US" dirty="0" smtClean="0"/>
              <a:t>What is Guidewire Studio?</a:t>
            </a:r>
          </a:p>
          <a:p>
            <a:pPr marL="457200" indent="-457200">
              <a:buFont typeface="Arial" charset="0"/>
              <a:buAutoNum type="arabicPeriod"/>
            </a:pPr>
            <a:endParaRPr lang="en-US" dirty="0" smtClean="0"/>
          </a:p>
        </p:txBody>
      </p:sp>
    </p:spTree>
    <p:extLst>
      <p:ext uri="{BB962C8B-B14F-4D97-AF65-F5344CB8AC3E}">
        <p14:creationId xmlns:p14="http://schemas.microsoft.com/office/powerpoint/2010/main" val="345108911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06838240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Guidewire products</a:t>
            </a:r>
            <a:endParaRPr lang="en-US" dirty="0"/>
          </a:p>
        </p:txBody>
      </p:sp>
      <p:sp>
        <p:nvSpPr>
          <p:cNvPr id="3" name="Oval 2"/>
          <p:cNvSpPr/>
          <p:nvPr/>
        </p:nvSpPr>
        <p:spPr bwMode="auto">
          <a:xfrm>
            <a:off x="1971675" y="758365"/>
            <a:ext cx="5356686" cy="5356686"/>
          </a:xfrm>
          <a:prstGeom prst="ellipse">
            <a:avLst/>
          </a:prstGeom>
          <a:noFill/>
          <a:ln w="28575" algn="ctr">
            <a:solidFill>
              <a:srgbClr val="04628C"/>
            </a:solidFill>
            <a:round/>
            <a:headEnd/>
            <a:tailEnd/>
          </a:ln>
        </p:spPr>
        <p:txBody>
          <a:bodyPr wrap="none" lIns="0" tIns="0" rIns="0" bIns="0" rtlCol="0" anchor="ctr">
            <a:prstTxWarp prst="textArchUp">
              <a:avLst/>
            </a:prstTxWarp>
            <a:noAutofit/>
            <a:scene3d>
              <a:camera prst="isometricRightUp"/>
              <a:lightRig rig="threePt" dir="t"/>
            </a:scene3d>
            <a:flatTx/>
          </a:bodyPr>
          <a:lstStyle/>
          <a:p>
            <a:pPr>
              <a:buClr>
                <a:srgbClr val="FFFFFF"/>
              </a:buClr>
            </a:pPr>
            <a:endParaRPr lang="en-US" sz="1800" b="0" dirty="0">
              <a:solidFill>
                <a:srgbClr val="000000"/>
              </a:solidFill>
              <a:latin typeface="Arial Black" pitchFamily="34" charset="0"/>
            </a:endParaRPr>
          </a:p>
        </p:txBody>
      </p:sp>
      <p:sp>
        <p:nvSpPr>
          <p:cNvPr id="7" name="Freeform 6"/>
          <p:cNvSpPr>
            <a:spLocks/>
          </p:cNvSpPr>
          <p:nvPr/>
        </p:nvSpPr>
        <p:spPr bwMode="auto">
          <a:xfrm>
            <a:off x="251527" y="1752279"/>
            <a:ext cx="1790998" cy="3361058"/>
          </a:xfrm>
          <a:custGeom>
            <a:avLst/>
            <a:gdLst>
              <a:gd name="T0" fmla="*/ 466 w 506"/>
              <a:gd name="T1" fmla="*/ 379 h 759"/>
              <a:gd name="T2" fmla="*/ 506 w 506"/>
              <a:gd name="T3" fmla="*/ 187 h 759"/>
              <a:gd name="T4" fmla="*/ 80 w 506"/>
              <a:gd name="T5" fmla="*/ 0 h 759"/>
              <a:gd name="T6" fmla="*/ 0 w 506"/>
              <a:gd name="T7" fmla="*/ 379 h 759"/>
              <a:gd name="T8" fmla="*/ 80 w 506"/>
              <a:gd name="T9" fmla="*/ 759 h 759"/>
              <a:gd name="T10" fmla="*/ 506 w 506"/>
              <a:gd name="T11" fmla="*/ 571 h 759"/>
              <a:gd name="T12" fmla="*/ 466 w 506"/>
              <a:gd name="T13" fmla="*/ 379 h 759"/>
            </a:gdLst>
            <a:ahLst/>
            <a:cxnLst>
              <a:cxn ang="0">
                <a:pos x="T0" y="T1"/>
              </a:cxn>
              <a:cxn ang="0">
                <a:pos x="T2" y="T3"/>
              </a:cxn>
              <a:cxn ang="0">
                <a:pos x="T4" y="T5"/>
              </a:cxn>
              <a:cxn ang="0">
                <a:pos x="T6" y="T7"/>
              </a:cxn>
              <a:cxn ang="0">
                <a:pos x="T8" y="T9"/>
              </a:cxn>
              <a:cxn ang="0">
                <a:pos x="T10" y="T11"/>
              </a:cxn>
              <a:cxn ang="0">
                <a:pos x="T12" y="T13"/>
              </a:cxn>
            </a:cxnLst>
            <a:rect l="0" t="0" r="r" b="b"/>
            <a:pathLst>
              <a:path w="506" h="759">
                <a:moveTo>
                  <a:pt x="466" y="379"/>
                </a:moveTo>
                <a:cubicBezTo>
                  <a:pt x="466" y="311"/>
                  <a:pt x="480" y="246"/>
                  <a:pt x="506" y="187"/>
                </a:cubicBezTo>
                <a:cubicBezTo>
                  <a:pt x="80" y="0"/>
                  <a:pt x="80" y="0"/>
                  <a:pt x="80" y="0"/>
                </a:cubicBezTo>
                <a:cubicBezTo>
                  <a:pt x="29" y="116"/>
                  <a:pt x="0" y="244"/>
                  <a:pt x="0" y="379"/>
                </a:cubicBezTo>
                <a:cubicBezTo>
                  <a:pt x="0" y="514"/>
                  <a:pt x="29" y="642"/>
                  <a:pt x="80" y="759"/>
                </a:cubicBezTo>
                <a:cubicBezTo>
                  <a:pt x="506" y="571"/>
                  <a:pt x="506" y="571"/>
                  <a:pt x="506" y="571"/>
                </a:cubicBezTo>
                <a:cubicBezTo>
                  <a:pt x="480" y="512"/>
                  <a:pt x="466" y="447"/>
                  <a:pt x="466" y="379"/>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pPr>
              <a:buClr>
                <a:srgbClr val="FFFFFF"/>
              </a:buClr>
            </a:pPr>
            <a:endParaRPr lang="en-US" sz="1400" b="0">
              <a:solidFill>
                <a:srgbClr val="000000"/>
              </a:solidFill>
            </a:endParaRPr>
          </a:p>
        </p:txBody>
      </p:sp>
      <p:sp>
        <p:nvSpPr>
          <p:cNvPr id="8" name="Freeform 6"/>
          <p:cNvSpPr>
            <a:spLocks/>
          </p:cNvSpPr>
          <p:nvPr/>
        </p:nvSpPr>
        <p:spPr bwMode="auto">
          <a:xfrm flipH="1">
            <a:off x="7262252" y="1752279"/>
            <a:ext cx="1792224" cy="3361058"/>
          </a:xfrm>
          <a:custGeom>
            <a:avLst/>
            <a:gdLst>
              <a:gd name="T0" fmla="*/ 466 w 506"/>
              <a:gd name="T1" fmla="*/ 379 h 759"/>
              <a:gd name="T2" fmla="*/ 506 w 506"/>
              <a:gd name="T3" fmla="*/ 187 h 759"/>
              <a:gd name="T4" fmla="*/ 80 w 506"/>
              <a:gd name="T5" fmla="*/ 0 h 759"/>
              <a:gd name="T6" fmla="*/ 0 w 506"/>
              <a:gd name="T7" fmla="*/ 379 h 759"/>
              <a:gd name="T8" fmla="*/ 80 w 506"/>
              <a:gd name="T9" fmla="*/ 759 h 759"/>
              <a:gd name="T10" fmla="*/ 506 w 506"/>
              <a:gd name="T11" fmla="*/ 571 h 759"/>
              <a:gd name="T12" fmla="*/ 466 w 506"/>
              <a:gd name="T13" fmla="*/ 379 h 759"/>
            </a:gdLst>
            <a:ahLst/>
            <a:cxnLst>
              <a:cxn ang="0">
                <a:pos x="T0" y="T1"/>
              </a:cxn>
              <a:cxn ang="0">
                <a:pos x="T2" y="T3"/>
              </a:cxn>
              <a:cxn ang="0">
                <a:pos x="T4" y="T5"/>
              </a:cxn>
              <a:cxn ang="0">
                <a:pos x="T6" y="T7"/>
              </a:cxn>
              <a:cxn ang="0">
                <a:pos x="T8" y="T9"/>
              </a:cxn>
              <a:cxn ang="0">
                <a:pos x="T10" y="T11"/>
              </a:cxn>
              <a:cxn ang="0">
                <a:pos x="T12" y="T13"/>
              </a:cxn>
            </a:cxnLst>
            <a:rect l="0" t="0" r="r" b="b"/>
            <a:pathLst>
              <a:path w="506" h="759">
                <a:moveTo>
                  <a:pt x="466" y="379"/>
                </a:moveTo>
                <a:cubicBezTo>
                  <a:pt x="466" y="311"/>
                  <a:pt x="480" y="246"/>
                  <a:pt x="506" y="187"/>
                </a:cubicBezTo>
                <a:cubicBezTo>
                  <a:pt x="80" y="0"/>
                  <a:pt x="80" y="0"/>
                  <a:pt x="80" y="0"/>
                </a:cubicBezTo>
                <a:cubicBezTo>
                  <a:pt x="29" y="116"/>
                  <a:pt x="0" y="244"/>
                  <a:pt x="0" y="379"/>
                </a:cubicBezTo>
                <a:cubicBezTo>
                  <a:pt x="0" y="514"/>
                  <a:pt x="29" y="642"/>
                  <a:pt x="80" y="759"/>
                </a:cubicBezTo>
                <a:cubicBezTo>
                  <a:pt x="506" y="571"/>
                  <a:pt x="506" y="571"/>
                  <a:pt x="506" y="571"/>
                </a:cubicBezTo>
                <a:cubicBezTo>
                  <a:pt x="480" y="512"/>
                  <a:pt x="466" y="447"/>
                  <a:pt x="466" y="379"/>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pPr>
              <a:buClr>
                <a:srgbClr val="FFFFFF"/>
              </a:buClr>
            </a:pPr>
            <a:endParaRPr lang="en-US" sz="1400" b="0">
              <a:solidFill>
                <a:srgbClr val="000000"/>
              </a:solidFill>
            </a:endParaRPr>
          </a:p>
        </p:txBody>
      </p:sp>
      <p:sp>
        <p:nvSpPr>
          <p:cNvPr id="10" name="Rectangle 9"/>
          <p:cNvSpPr/>
          <p:nvPr/>
        </p:nvSpPr>
        <p:spPr>
          <a:xfrm>
            <a:off x="203902" y="2912730"/>
            <a:ext cx="1790998" cy="563231"/>
          </a:xfrm>
          <a:prstGeom prst="rect">
            <a:avLst/>
          </a:prstGeom>
        </p:spPr>
        <p:txBody>
          <a:bodyPr wrap="square">
            <a:spAutoFit/>
          </a:bodyPr>
          <a:lstStyle/>
          <a:p>
            <a:pPr>
              <a:lnSpc>
                <a:spcPct val="85000"/>
              </a:lnSpc>
              <a:buClr>
                <a:srgbClr val="FFFFFF"/>
              </a:buClr>
            </a:pPr>
            <a:r>
              <a:rPr lang="en-US" sz="1800" spc="50" dirty="0" smtClean="0">
                <a:ln w="13500">
                  <a:solidFill>
                    <a:srgbClr val="003399">
                      <a:shade val="2500"/>
                      <a:alpha val="6500"/>
                    </a:srgbClr>
                  </a:solidFill>
                  <a:prstDash val="solid"/>
                </a:ln>
                <a:solidFill>
                  <a:srgbClr val="04628C">
                    <a:alpha val="95000"/>
                  </a:srgbClr>
                </a:solidFill>
                <a:effectLst>
                  <a:innerShdw blurRad="50900" dist="38500" dir="13500000">
                    <a:srgbClr val="000000">
                      <a:alpha val="60000"/>
                    </a:srgbClr>
                  </a:innerShdw>
                </a:effectLst>
                <a:latin typeface="Arial"/>
              </a:rPr>
              <a:t>Mobile &amp; Portals</a:t>
            </a:r>
          </a:p>
        </p:txBody>
      </p:sp>
      <p:sp>
        <p:nvSpPr>
          <p:cNvPr id="11" name="Rectangle 10"/>
          <p:cNvSpPr/>
          <p:nvPr/>
        </p:nvSpPr>
        <p:spPr>
          <a:xfrm>
            <a:off x="7411353" y="2847644"/>
            <a:ext cx="1813212" cy="563231"/>
          </a:xfrm>
          <a:prstGeom prst="rect">
            <a:avLst/>
          </a:prstGeom>
        </p:spPr>
        <p:txBody>
          <a:bodyPr wrap="square">
            <a:spAutoFit/>
          </a:bodyPr>
          <a:lstStyle/>
          <a:p>
            <a:pPr>
              <a:lnSpc>
                <a:spcPct val="85000"/>
              </a:lnSpc>
              <a:buClr>
                <a:srgbClr val="FFFFFF"/>
              </a:buClr>
            </a:pPr>
            <a:r>
              <a:rPr lang="en-US" sz="1800" spc="50" dirty="0" smtClean="0">
                <a:ln w="13500">
                  <a:solidFill>
                    <a:srgbClr val="003399">
                      <a:shade val="2500"/>
                      <a:alpha val="6500"/>
                    </a:srgbClr>
                  </a:solidFill>
                  <a:prstDash val="solid"/>
                </a:ln>
                <a:solidFill>
                  <a:srgbClr val="04628C">
                    <a:alpha val="95000"/>
                  </a:srgbClr>
                </a:solidFill>
                <a:effectLst>
                  <a:innerShdw blurRad="50900" dist="38500" dir="13500000">
                    <a:srgbClr val="000000">
                      <a:alpha val="60000"/>
                    </a:srgbClr>
                  </a:innerShdw>
                </a:effectLst>
                <a:latin typeface="Arial"/>
              </a:rPr>
              <a:t>Guidewire</a:t>
            </a:r>
            <a:br>
              <a:rPr lang="en-US" sz="1800" spc="50" dirty="0" smtClean="0">
                <a:ln w="13500">
                  <a:solidFill>
                    <a:srgbClr val="003399">
                      <a:shade val="2500"/>
                      <a:alpha val="6500"/>
                    </a:srgbClr>
                  </a:solidFill>
                  <a:prstDash val="solid"/>
                </a:ln>
                <a:solidFill>
                  <a:srgbClr val="04628C">
                    <a:alpha val="95000"/>
                  </a:srgbClr>
                </a:solidFill>
                <a:effectLst>
                  <a:innerShdw blurRad="50900" dist="38500" dir="13500000">
                    <a:srgbClr val="000000">
                      <a:alpha val="60000"/>
                    </a:srgbClr>
                  </a:innerShdw>
                </a:effectLst>
                <a:latin typeface="Arial"/>
              </a:rPr>
            </a:br>
            <a:r>
              <a:rPr lang="en-US" sz="1800" spc="50" dirty="0" smtClean="0">
                <a:ln w="13500">
                  <a:solidFill>
                    <a:srgbClr val="003399">
                      <a:shade val="2500"/>
                      <a:alpha val="6500"/>
                    </a:srgbClr>
                  </a:solidFill>
                  <a:prstDash val="solid"/>
                </a:ln>
                <a:solidFill>
                  <a:srgbClr val="04628C">
                    <a:alpha val="95000"/>
                  </a:srgbClr>
                </a:solidFill>
                <a:effectLst>
                  <a:innerShdw blurRad="50900" dist="38500" dir="13500000">
                    <a:srgbClr val="000000">
                      <a:alpha val="60000"/>
                    </a:srgbClr>
                  </a:innerShdw>
                </a:effectLst>
                <a:latin typeface="Arial"/>
              </a:rPr>
              <a:t>Live</a:t>
            </a:r>
          </a:p>
        </p:txBody>
      </p:sp>
      <p:grpSp>
        <p:nvGrpSpPr>
          <p:cNvPr id="13" name="Group 12"/>
          <p:cNvGrpSpPr/>
          <p:nvPr/>
        </p:nvGrpSpPr>
        <p:grpSpPr>
          <a:xfrm>
            <a:off x="2917392" y="946610"/>
            <a:ext cx="3441047" cy="4684458"/>
            <a:chOff x="3105249" y="1714499"/>
            <a:chExt cx="2934954" cy="3995490"/>
          </a:xfrm>
        </p:grpSpPr>
        <p:grpSp>
          <p:nvGrpSpPr>
            <p:cNvPr id="14" name="Group 13"/>
            <p:cNvGrpSpPr/>
            <p:nvPr/>
          </p:nvGrpSpPr>
          <p:grpSpPr>
            <a:xfrm>
              <a:off x="3105249" y="1714499"/>
              <a:ext cx="2934954" cy="2442363"/>
              <a:chOff x="2928941" y="1978819"/>
              <a:chExt cx="3395658" cy="2825744"/>
            </a:xfrm>
          </p:grpSpPr>
          <p:pic>
            <p:nvPicPr>
              <p:cNvPr id="21" name="Picture 20"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11724" y="3391691"/>
                <a:ext cx="1412875" cy="141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billing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28941" y="3391691"/>
                <a:ext cx="1412872" cy="141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descr="policy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67991" y="1978819"/>
                <a:ext cx="1408018" cy="141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Rectangle 14"/>
            <p:cNvSpPr/>
            <p:nvPr/>
          </p:nvSpPr>
          <p:spPr bwMode="auto">
            <a:xfrm>
              <a:off x="3342306" y="4459680"/>
              <a:ext cx="1221181" cy="1221182"/>
            </a:xfrm>
            <a:prstGeom prst="rect">
              <a:avLst/>
            </a:prstGeom>
            <a:gradFill flip="none" rotWithShape="1">
              <a:gsLst>
                <a:gs pos="0">
                  <a:schemeClr val="tx1">
                    <a:lumMod val="65000"/>
                    <a:tint val="66000"/>
                    <a:satMod val="160000"/>
                  </a:schemeClr>
                </a:gs>
                <a:gs pos="50000">
                  <a:schemeClr val="tx1">
                    <a:lumMod val="65000"/>
                    <a:tint val="44500"/>
                    <a:satMod val="160000"/>
                  </a:schemeClr>
                </a:gs>
                <a:gs pos="100000">
                  <a:schemeClr val="tx1">
                    <a:lumMod val="65000"/>
                    <a:tint val="23500"/>
                    <a:satMod val="160000"/>
                  </a:schemeClr>
                </a:gs>
              </a:gsLst>
              <a:lin ang="8100000" scaled="1"/>
              <a:tileRect/>
            </a:gradFill>
            <a:ln w="19050" algn="ctr">
              <a:noFill/>
              <a:round/>
              <a:headEnd/>
              <a:tailEnd/>
            </a:ln>
          </p:spPr>
          <p:txBody>
            <a:bodyPr wrap="none" lIns="0" tIns="0" rIns="0" bIns="0" rtlCol="0" anchor="ctr">
              <a:noAutofit/>
            </a:bodyPr>
            <a:lstStyle/>
            <a:p>
              <a:pPr>
                <a:buClr>
                  <a:srgbClr val="FFFFFF"/>
                </a:buClr>
              </a:pPr>
              <a:endParaRPr lang="en-US" sz="1400" b="0">
                <a:solidFill>
                  <a:srgbClr val="000000"/>
                </a:solidFill>
              </a:endParaRPr>
            </a:p>
          </p:txBody>
        </p:sp>
        <p:sp>
          <p:nvSpPr>
            <p:cNvPr id="16" name="Rectangle 15"/>
            <p:cNvSpPr/>
            <p:nvPr/>
          </p:nvSpPr>
          <p:spPr bwMode="auto">
            <a:xfrm>
              <a:off x="3344505" y="4459680"/>
              <a:ext cx="266679" cy="1221181"/>
            </a:xfrm>
            <a:prstGeom prst="rect">
              <a:avLst/>
            </a:prstGeom>
            <a:gradFill flip="none" rotWithShape="1">
              <a:gsLst>
                <a:gs pos="0">
                  <a:schemeClr val="bg1">
                    <a:lumMod val="65000"/>
                    <a:lumOff val="35000"/>
                    <a:tint val="66000"/>
                    <a:satMod val="160000"/>
                  </a:schemeClr>
                </a:gs>
                <a:gs pos="50000">
                  <a:schemeClr val="bg1">
                    <a:lumMod val="65000"/>
                    <a:lumOff val="35000"/>
                    <a:tint val="44500"/>
                    <a:satMod val="160000"/>
                  </a:schemeClr>
                </a:gs>
                <a:gs pos="100000">
                  <a:schemeClr val="bg1">
                    <a:lumMod val="65000"/>
                    <a:lumOff val="35000"/>
                    <a:tint val="23500"/>
                    <a:satMod val="160000"/>
                  </a:schemeClr>
                </a:gs>
              </a:gsLst>
              <a:lin ang="8100000" scaled="1"/>
              <a:tileRect/>
            </a:gradFill>
            <a:ln w="19050" algn="ctr">
              <a:noFill/>
              <a:round/>
              <a:headEnd/>
              <a:tailEnd/>
            </a:ln>
          </p:spPr>
          <p:txBody>
            <a:bodyPr wrap="none" lIns="0" tIns="0" rIns="0" bIns="0" rtlCol="0" anchor="ctr">
              <a:noAutofit/>
            </a:bodyPr>
            <a:lstStyle/>
            <a:p>
              <a:pPr>
                <a:buClr>
                  <a:srgbClr val="FFFFFF"/>
                </a:buClr>
              </a:pPr>
              <a:endParaRPr lang="en-US" sz="1400">
                <a:ln w="18000">
                  <a:solidFill>
                    <a:srgbClr val="FF9933">
                      <a:satMod val="140000"/>
                    </a:srgbClr>
                  </a:solidFill>
                  <a:prstDash val="solid"/>
                  <a:miter lim="800000"/>
                </a:ln>
                <a:noFill/>
                <a:effectLst>
                  <a:outerShdw blurRad="25500" dist="23000" dir="7020000" algn="tl">
                    <a:srgbClr val="000000">
                      <a:alpha val="50000"/>
                    </a:srgbClr>
                  </a:outerShdw>
                </a:effectLst>
              </a:endParaRPr>
            </a:p>
          </p:txBody>
        </p:sp>
        <p:sp>
          <p:nvSpPr>
            <p:cNvPr id="17" name="TextBox 16"/>
            <p:cNvSpPr txBox="1"/>
            <p:nvPr/>
          </p:nvSpPr>
          <p:spPr>
            <a:xfrm>
              <a:off x="3342306" y="5324026"/>
              <a:ext cx="1194558" cy="369332"/>
            </a:xfrm>
            <a:prstGeom prst="rect">
              <a:avLst/>
            </a:prstGeom>
            <a:noFill/>
            <a:effectLst>
              <a:glow rad="63500">
                <a:schemeClr val="accent1">
                  <a:satMod val="175000"/>
                  <a:alpha val="40000"/>
                </a:schemeClr>
              </a:glow>
            </a:effectLst>
          </p:spPr>
          <p:txBody>
            <a:bodyPr wrap="none" rtlCol="0">
              <a:spAutoFit/>
            </a:bodyPr>
            <a:lstStyle/>
            <a:p>
              <a:pPr>
                <a:buClr>
                  <a:srgbClr val="FFFFFF"/>
                </a:buClr>
              </a:pPr>
              <a:r>
                <a:rPr lang="en-US" sz="1800" dirty="0" smtClean="0">
                  <a:solidFill>
                    <a:srgbClr val="FFFFFF">
                      <a:lumMod val="50000"/>
                    </a:srgbClr>
                  </a:solidFill>
                  <a:latin typeface="Calibri" pitchFamily="34" charset="0"/>
                  <a:cs typeface="Calibri" pitchFamily="34" charset="0"/>
                </a:rPr>
                <a:t>InfoCenter</a:t>
              </a:r>
            </a:p>
          </p:txBody>
        </p:sp>
        <p:sp>
          <p:nvSpPr>
            <p:cNvPr id="18" name="Can 17"/>
            <p:cNvSpPr/>
            <p:nvPr/>
          </p:nvSpPr>
          <p:spPr bwMode="auto">
            <a:xfrm>
              <a:off x="4657725" y="4459679"/>
              <a:ext cx="1228725" cy="1221182"/>
            </a:xfrm>
            <a:prstGeom prst="can">
              <a:avLst/>
            </a:prstGeom>
            <a:gradFill flip="none" rotWithShape="1">
              <a:gsLst>
                <a:gs pos="0">
                  <a:schemeClr val="tx1">
                    <a:lumMod val="85000"/>
                    <a:shade val="30000"/>
                    <a:satMod val="115000"/>
                  </a:schemeClr>
                </a:gs>
                <a:gs pos="50000">
                  <a:schemeClr val="tx1">
                    <a:lumMod val="85000"/>
                    <a:shade val="67500"/>
                    <a:satMod val="115000"/>
                  </a:schemeClr>
                </a:gs>
                <a:gs pos="100000">
                  <a:schemeClr val="tx1">
                    <a:lumMod val="85000"/>
                    <a:shade val="100000"/>
                    <a:satMod val="115000"/>
                  </a:schemeClr>
                </a:gs>
              </a:gsLst>
              <a:lin ang="10800000" scaled="1"/>
              <a:tileRect/>
            </a:gradFill>
            <a:ln w="19050" algn="ctr">
              <a:solidFill>
                <a:schemeClr val="tx1">
                  <a:lumMod val="50000"/>
                </a:schemeClr>
              </a:solidFill>
              <a:round/>
              <a:headEnd/>
              <a:tailEnd/>
            </a:ln>
          </p:spPr>
          <p:txBody>
            <a:bodyPr wrap="none" lIns="0" tIns="0" rIns="0" bIns="0" rtlCol="0" anchor="ctr">
              <a:noAutofit/>
            </a:bodyPr>
            <a:lstStyle/>
            <a:p>
              <a:pPr>
                <a:buClr>
                  <a:srgbClr val="FFFFFF"/>
                </a:buClr>
              </a:pPr>
              <a:endParaRPr lang="en-US" sz="1400" b="0">
                <a:solidFill>
                  <a:srgbClr val="000000"/>
                </a:solidFill>
              </a:endParaRPr>
            </a:p>
          </p:txBody>
        </p:sp>
        <p:sp>
          <p:nvSpPr>
            <p:cNvPr id="19" name="TextBox 18"/>
            <p:cNvSpPr txBox="1"/>
            <p:nvPr/>
          </p:nvSpPr>
          <p:spPr>
            <a:xfrm>
              <a:off x="4735623" y="5324026"/>
              <a:ext cx="1072925" cy="385963"/>
            </a:xfrm>
            <a:prstGeom prst="rect">
              <a:avLst/>
            </a:prstGeom>
            <a:noFill/>
            <a:effectLst>
              <a:glow rad="63500">
                <a:schemeClr val="accent1">
                  <a:satMod val="175000"/>
                  <a:alpha val="40000"/>
                </a:schemeClr>
              </a:glow>
            </a:effectLst>
          </p:spPr>
          <p:txBody>
            <a:bodyPr wrap="none" rtlCol="0">
              <a:spAutoFit/>
            </a:bodyPr>
            <a:lstStyle/>
            <a:p>
              <a:pPr>
                <a:buClr>
                  <a:srgbClr val="FFFFFF"/>
                </a:buClr>
              </a:pPr>
              <a:r>
                <a:rPr lang="en-US" sz="1800" dirty="0" smtClean="0">
                  <a:solidFill>
                    <a:srgbClr val="696969"/>
                  </a:solidFill>
                  <a:latin typeface="Calibri" pitchFamily="34" charset="0"/>
                  <a:cs typeface="Calibri" pitchFamily="34" charset="0"/>
                </a:rPr>
                <a:t>DataHub</a:t>
              </a:r>
            </a:p>
          </p:txBody>
        </p:sp>
        <p:sp>
          <p:nvSpPr>
            <p:cNvPr id="20" name="Oval 19"/>
            <p:cNvSpPr/>
            <p:nvPr/>
          </p:nvSpPr>
          <p:spPr bwMode="auto">
            <a:xfrm>
              <a:off x="3344505" y="4459679"/>
              <a:ext cx="266679" cy="266679"/>
            </a:xfrm>
            <a:prstGeom prst="ellipse">
              <a:avLst/>
            </a:prstGeom>
            <a:gradFill flip="none" rotWithShape="1">
              <a:gsLst>
                <a:gs pos="0">
                  <a:schemeClr val="bg1">
                    <a:lumMod val="50000"/>
                    <a:lumOff val="50000"/>
                    <a:tint val="66000"/>
                    <a:satMod val="160000"/>
                  </a:schemeClr>
                </a:gs>
                <a:gs pos="50000">
                  <a:schemeClr val="bg1">
                    <a:lumMod val="50000"/>
                    <a:lumOff val="50000"/>
                    <a:tint val="44500"/>
                    <a:satMod val="160000"/>
                  </a:schemeClr>
                </a:gs>
                <a:gs pos="100000">
                  <a:schemeClr val="bg1">
                    <a:lumMod val="50000"/>
                    <a:lumOff val="50000"/>
                    <a:tint val="23500"/>
                    <a:satMod val="160000"/>
                  </a:schemeClr>
                </a:gs>
              </a:gsLst>
              <a:lin ang="5400000" scaled="1"/>
              <a:tileRect/>
            </a:gradFill>
            <a:ln w="19050" algn="ctr">
              <a:noFill/>
              <a:round/>
              <a:headEnd/>
              <a:tailEnd/>
            </a:ln>
          </p:spPr>
          <p:txBody>
            <a:bodyPr wrap="none" lIns="0" tIns="0" rIns="0" bIns="0" rtlCol="0" anchor="ctr">
              <a:noAutofit/>
            </a:bodyPr>
            <a:lstStyle/>
            <a:p>
              <a:pPr>
                <a:buClr>
                  <a:srgbClr val="FFFFFF"/>
                </a:buClr>
              </a:pPr>
              <a:endParaRPr lang="en-US" sz="1400" b="0">
                <a:solidFill>
                  <a:srgbClr val="000000"/>
                </a:solidFill>
              </a:endParaRPr>
            </a:p>
          </p:txBody>
        </p:sp>
      </p:grpSp>
      <p:pic>
        <p:nvPicPr>
          <p:cNvPr id="1026" name="Picture 2" descr="compar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7594" y="3582497"/>
            <a:ext cx="640080" cy="6400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aim canva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9874" y="4109547"/>
            <a:ext cx="640080" cy="6400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efore &amp; afte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61149" y="3381445"/>
            <a:ext cx="640080" cy="64008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free vector Tablet clip ar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5680" y="3449018"/>
            <a:ext cx="1337438" cy="1150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35123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2"/>
          <p:cNvSpPr>
            <a:spLocks noChangeShapeType="1"/>
          </p:cNvSpPr>
          <p:nvPr/>
        </p:nvSpPr>
        <p:spPr bwMode="auto">
          <a:xfrm>
            <a:off x="2466975" y="2058988"/>
            <a:ext cx="215741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147" name="Rectangle 3"/>
          <p:cNvSpPr>
            <a:spLocks noGrp="1" noChangeArrowheads="1"/>
          </p:cNvSpPr>
          <p:nvPr>
            <p:ph type="title"/>
          </p:nvPr>
        </p:nvSpPr>
        <p:spPr/>
        <p:txBody>
          <a:bodyPr/>
          <a:lstStyle/>
          <a:p>
            <a:pPr eaLnBrk="1" hangingPunct="1"/>
            <a:r>
              <a:rPr lang="en-US" smtClean="0"/>
              <a:t>PolicyCenter</a:t>
            </a:r>
          </a:p>
        </p:txBody>
      </p:sp>
      <p:sp>
        <p:nvSpPr>
          <p:cNvPr id="6148" name="Rectangle 12"/>
          <p:cNvSpPr>
            <a:spLocks noGrp="1" noChangeArrowheads="1"/>
          </p:cNvSpPr>
          <p:nvPr>
            <p:ph idx="1"/>
          </p:nvPr>
        </p:nvSpPr>
        <p:spPr>
          <a:xfrm>
            <a:off x="519113" y="3902075"/>
            <a:ext cx="8318500" cy="2116138"/>
          </a:xfrm>
        </p:spPr>
        <p:txBody>
          <a:bodyPr/>
          <a:lstStyle/>
          <a:p>
            <a:pPr>
              <a:buFont typeface="Arial" charset="0"/>
              <a:buChar char="•"/>
            </a:pPr>
            <a:r>
              <a:rPr lang="en-US" smtClean="0"/>
              <a:t>Browser-based application</a:t>
            </a:r>
          </a:p>
          <a:p>
            <a:pPr>
              <a:buFont typeface="Arial" charset="0"/>
              <a:buChar char="•"/>
            </a:pPr>
            <a:r>
              <a:rPr lang="en-US" smtClean="0"/>
              <a:t>Supports multiple types of users, such as:</a:t>
            </a:r>
          </a:p>
          <a:p>
            <a:pPr lvl="1"/>
            <a:r>
              <a:rPr lang="en-US" smtClean="0"/>
              <a:t>Producers (who refer accounts to carrier)</a:t>
            </a:r>
          </a:p>
          <a:p>
            <a:pPr lvl="1"/>
            <a:r>
              <a:rPr lang="en-US" smtClean="0"/>
              <a:t>Underwriters (who create and manage policies)</a:t>
            </a:r>
          </a:p>
          <a:p>
            <a:pPr lvl="1"/>
            <a:r>
              <a:rPr lang="en-US" smtClean="0"/>
              <a:t>Supervisors (who supervise users and approve work)</a:t>
            </a:r>
          </a:p>
        </p:txBody>
      </p:sp>
      <p:sp>
        <p:nvSpPr>
          <p:cNvPr id="6149" name="AutoShape 4"/>
          <p:cNvSpPr>
            <a:spLocks noChangeArrowheads="1"/>
          </p:cNvSpPr>
          <p:nvPr/>
        </p:nvSpPr>
        <p:spPr bwMode="invGray">
          <a:xfrm>
            <a:off x="4605338" y="919163"/>
            <a:ext cx="3614737" cy="2379662"/>
          </a:xfrm>
          <a:prstGeom prst="roundRect">
            <a:avLst>
              <a:gd name="adj" fmla="val 16667"/>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0" name="Line 5"/>
          <p:cNvSpPr>
            <a:spLocks noChangeShapeType="1"/>
          </p:cNvSpPr>
          <p:nvPr/>
        </p:nvSpPr>
        <p:spPr bwMode="invGray">
          <a:xfrm>
            <a:off x="8051800" y="987425"/>
            <a:ext cx="777875" cy="63976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1" name="Line 6"/>
          <p:cNvSpPr>
            <a:spLocks noChangeShapeType="1"/>
          </p:cNvSpPr>
          <p:nvPr/>
        </p:nvSpPr>
        <p:spPr bwMode="invGray">
          <a:xfrm flipV="1">
            <a:off x="8099425" y="2374900"/>
            <a:ext cx="742950" cy="80803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2" name="Line 7"/>
          <p:cNvSpPr>
            <a:spLocks noChangeShapeType="1"/>
          </p:cNvSpPr>
          <p:nvPr/>
        </p:nvSpPr>
        <p:spPr bwMode="invGray">
          <a:xfrm>
            <a:off x="8832850" y="1589088"/>
            <a:ext cx="0" cy="81597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3" name="Line 8"/>
          <p:cNvSpPr>
            <a:spLocks noChangeShapeType="1"/>
          </p:cNvSpPr>
          <p:nvPr/>
        </p:nvSpPr>
        <p:spPr bwMode="invGray">
          <a:xfrm flipH="1">
            <a:off x="4992688" y="3298825"/>
            <a:ext cx="139700" cy="20637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4" name="Line 9"/>
          <p:cNvSpPr>
            <a:spLocks noChangeShapeType="1"/>
          </p:cNvSpPr>
          <p:nvPr/>
        </p:nvSpPr>
        <p:spPr bwMode="invGray">
          <a:xfrm>
            <a:off x="7735888" y="3289300"/>
            <a:ext cx="123825" cy="18573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5" name="Line 10"/>
          <p:cNvSpPr>
            <a:spLocks noChangeShapeType="1"/>
          </p:cNvSpPr>
          <p:nvPr/>
        </p:nvSpPr>
        <p:spPr bwMode="invGray">
          <a:xfrm>
            <a:off x="5000625" y="3489325"/>
            <a:ext cx="2887663"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6" name="Line 11"/>
          <p:cNvSpPr>
            <a:spLocks noChangeShapeType="1"/>
          </p:cNvSpPr>
          <p:nvPr/>
        </p:nvSpPr>
        <p:spPr bwMode="auto">
          <a:xfrm>
            <a:off x="1355725" y="1227138"/>
            <a:ext cx="32654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6157" name="Group 33"/>
          <p:cNvGrpSpPr>
            <a:grpSpLocks/>
          </p:cNvGrpSpPr>
          <p:nvPr/>
        </p:nvGrpSpPr>
        <p:grpSpPr bwMode="auto">
          <a:xfrm>
            <a:off x="2219325" y="2540000"/>
            <a:ext cx="904875" cy="1270000"/>
            <a:chOff x="3870" y="2092"/>
            <a:chExt cx="570" cy="800"/>
          </a:xfrm>
        </p:grpSpPr>
        <p:sp>
          <p:nvSpPr>
            <p:cNvPr id="6187" name="Line 34"/>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8" name="Line 35"/>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9" name="AutoShape 36"/>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6190" name="Freeform 37"/>
            <p:cNvSpPr>
              <a:spLocks/>
            </p:cNvSpPr>
            <p:nvPr/>
          </p:nvSpPr>
          <p:spPr bwMode="auto">
            <a:xfrm>
              <a:off x="4114" y="2691"/>
              <a:ext cx="97" cy="201"/>
            </a:xfrm>
            <a:custGeom>
              <a:avLst/>
              <a:gdLst>
                <a:gd name="T0" fmla="*/ 760 w 75"/>
                <a:gd name="T1" fmla="*/ 76 h 156"/>
                <a:gd name="T2" fmla="*/ 0 w 75"/>
                <a:gd name="T3" fmla="*/ 3078 h 156"/>
                <a:gd name="T4" fmla="*/ 1099 w 75"/>
                <a:gd name="T5" fmla="*/ 4207 h 156"/>
                <a:gd name="T6" fmla="*/ 2126 w 75"/>
                <a:gd name="T7" fmla="*/ 3078 h 156"/>
                <a:gd name="T8" fmla="*/ 1344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6191" name="AutoShape 38"/>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6158" name="Text Box 39"/>
          <p:cNvSpPr txBox="1">
            <a:spLocks noChangeArrowheads="1"/>
          </p:cNvSpPr>
          <p:nvPr/>
        </p:nvSpPr>
        <p:spPr bwMode="auto">
          <a:xfrm>
            <a:off x="1554163" y="885825"/>
            <a:ext cx="2587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producer</a:t>
            </a:r>
          </a:p>
        </p:txBody>
      </p:sp>
      <p:sp>
        <p:nvSpPr>
          <p:cNvPr id="6159" name="Text Box 40"/>
          <p:cNvSpPr txBox="1">
            <a:spLocks noChangeArrowheads="1"/>
          </p:cNvSpPr>
          <p:nvPr/>
        </p:nvSpPr>
        <p:spPr bwMode="auto">
          <a:xfrm>
            <a:off x="2809875" y="1728788"/>
            <a:ext cx="1471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underwriter</a:t>
            </a:r>
          </a:p>
        </p:txBody>
      </p:sp>
      <p:sp>
        <p:nvSpPr>
          <p:cNvPr id="6160" name="Line 41"/>
          <p:cNvSpPr>
            <a:spLocks noChangeShapeType="1"/>
          </p:cNvSpPr>
          <p:nvPr/>
        </p:nvSpPr>
        <p:spPr bwMode="auto">
          <a:xfrm>
            <a:off x="3117850" y="2989263"/>
            <a:ext cx="1489075"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61" name="Text Box 42"/>
          <p:cNvSpPr txBox="1">
            <a:spLocks noChangeArrowheads="1"/>
          </p:cNvSpPr>
          <p:nvPr/>
        </p:nvSpPr>
        <p:spPr bwMode="auto">
          <a:xfrm>
            <a:off x="3095625" y="2659063"/>
            <a:ext cx="1401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supervisor</a:t>
            </a:r>
          </a:p>
        </p:txBody>
      </p:sp>
      <p:grpSp>
        <p:nvGrpSpPr>
          <p:cNvPr id="6163" name="Group 59"/>
          <p:cNvGrpSpPr>
            <a:grpSpLocks/>
          </p:cNvGrpSpPr>
          <p:nvPr/>
        </p:nvGrpSpPr>
        <p:grpSpPr bwMode="auto">
          <a:xfrm>
            <a:off x="593725" y="803275"/>
            <a:ext cx="854075" cy="1098550"/>
            <a:chOff x="2634" y="2618"/>
            <a:chExt cx="538" cy="692"/>
          </a:xfrm>
        </p:grpSpPr>
        <p:sp>
          <p:nvSpPr>
            <p:cNvPr id="6175" name="AutoShape 60"/>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6176" name="Freeform 61"/>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6177" name="Freeform 62"/>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6178" name="Rectangle 63"/>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6179" name="Rectangle 64"/>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6180" name="Oval 65"/>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181" name="Oval 66"/>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182" name="Oval 67"/>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183" name="Oval 68"/>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184" name="Freeform 69"/>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185" name="Freeform 70"/>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186" name="Freeform 71"/>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6164" name="Group 155"/>
          <p:cNvGrpSpPr>
            <a:grpSpLocks/>
          </p:cNvGrpSpPr>
          <p:nvPr/>
        </p:nvGrpSpPr>
        <p:grpSpPr bwMode="auto">
          <a:xfrm>
            <a:off x="1695450" y="1581150"/>
            <a:ext cx="895350" cy="806450"/>
            <a:chOff x="370" y="1819"/>
            <a:chExt cx="696" cy="627"/>
          </a:xfrm>
        </p:grpSpPr>
        <p:sp>
          <p:nvSpPr>
            <p:cNvPr id="6165" name="AutoShape 156"/>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6166" name="Group 157"/>
            <p:cNvGrpSpPr>
              <a:grpSpLocks/>
            </p:cNvGrpSpPr>
            <p:nvPr/>
          </p:nvGrpSpPr>
          <p:grpSpPr bwMode="auto">
            <a:xfrm>
              <a:off x="760" y="2101"/>
              <a:ext cx="306" cy="345"/>
              <a:chOff x="2768" y="2267"/>
              <a:chExt cx="624" cy="704"/>
            </a:xfrm>
          </p:grpSpPr>
          <p:sp>
            <p:nvSpPr>
              <p:cNvPr id="6167"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8"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6169"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6170" name="Group 161"/>
              <p:cNvGrpSpPr>
                <a:grpSpLocks/>
              </p:cNvGrpSpPr>
              <p:nvPr/>
            </p:nvGrpSpPr>
            <p:grpSpPr bwMode="auto">
              <a:xfrm>
                <a:off x="3136" y="2620"/>
                <a:ext cx="231" cy="343"/>
                <a:chOff x="2784" y="3210"/>
                <a:chExt cx="523" cy="772"/>
              </a:xfrm>
            </p:grpSpPr>
            <p:sp>
              <p:nvSpPr>
                <p:cNvPr id="6171"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6172"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6173"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6174"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pic>
        <p:nvPicPr>
          <p:cNvPr id="6194" name="Picture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318" y="1235879"/>
            <a:ext cx="3678216" cy="1727984"/>
          </a:xfrm>
          <a:prstGeom prst="rect">
            <a:avLst/>
          </a:prstGeom>
          <a:noFill/>
          <a:ln w="9525" cap="flat" cmpd="sng" algn="ctr">
            <a:solidFill>
              <a:schemeClr val="bg1"/>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2770" name="Rectangle 2"/>
          <p:cNvSpPr>
            <a:spLocks noChangeArrowheads="1"/>
          </p:cNvSpPr>
          <p:nvPr/>
        </p:nvSpPr>
        <p:spPr bwMode="auto">
          <a:xfrm>
            <a:off x="419100" y="4900613"/>
            <a:ext cx="284003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628650" lvl="1" indent="-228600" algn="l" eaLnBrk="0" hangingPunct="0">
              <a:spcBef>
                <a:spcPct val="20000"/>
              </a:spcBef>
              <a:spcAft>
                <a:spcPct val="0"/>
              </a:spcAft>
              <a:buClr>
                <a:srgbClr val="0146AD"/>
              </a:buClr>
              <a:buSzPct val="90000"/>
              <a:buFont typeface="Wingdings 2" pitchFamily="18" charset="2"/>
              <a:buChar char=""/>
            </a:pPr>
            <a:r>
              <a:rPr lang="en-US" sz="2200">
                <a:solidFill>
                  <a:schemeClr val="bg1"/>
                </a:solidFill>
              </a:rPr>
              <a:t>Policy-centric</a:t>
            </a:r>
            <a:endParaRPr lang="en-US" sz="2200">
              <a:solidFill>
                <a:schemeClr val="accent1"/>
              </a:solidFill>
            </a:endParaRPr>
          </a:p>
        </p:txBody>
      </p:sp>
      <p:sp>
        <p:nvSpPr>
          <p:cNvPr id="3872771" name="Rectangle 3"/>
          <p:cNvSpPr>
            <a:spLocks noChangeArrowheads="1"/>
          </p:cNvSpPr>
          <p:nvPr/>
        </p:nvSpPr>
        <p:spPr bwMode="auto">
          <a:xfrm>
            <a:off x="417513" y="5338763"/>
            <a:ext cx="28400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628650" lvl="1" indent="-228600" algn="l" eaLnBrk="0" hangingPunct="0">
              <a:spcBef>
                <a:spcPct val="20000"/>
              </a:spcBef>
              <a:spcAft>
                <a:spcPct val="0"/>
              </a:spcAft>
              <a:buClr>
                <a:srgbClr val="0146AD"/>
              </a:buClr>
              <a:buSzPct val="90000"/>
              <a:buFont typeface="Wingdings 2" pitchFamily="18" charset="2"/>
              <a:buChar char=""/>
            </a:pPr>
            <a:r>
              <a:rPr lang="en-US" sz="2200">
                <a:solidFill>
                  <a:srgbClr val="C8A200"/>
                </a:solidFill>
              </a:rPr>
              <a:t>Collaborative</a:t>
            </a:r>
          </a:p>
        </p:txBody>
      </p:sp>
      <p:sp>
        <p:nvSpPr>
          <p:cNvPr id="3872772" name="Rectangle 4"/>
          <p:cNvSpPr>
            <a:spLocks noChangeArrowheads="1"/>
          </p:cNvSpPr>
          <p:nvPr/>
        </p:nvSpPr>
        <p:spPr bwMode="auto">
          <a:xfrm>
            <a:off x="419100" y="5776913"/>
            <a:ext cx="28400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628650" lvl="1" indent="-228600" algn="l" eaLnBrk="0" hangingPunct="0">
              <a:spcBef>
                <a:spcPct val="20000"/>
              </a:spcBef>
              <a:spcAft>
                <a:spcPct val="0"/>
              </a:spcAft>
              <a:buClr>
                <a:srgbClr val="0146AD"/>
              </a:buClr>
              <a:buSzPct val="90000"/>
              <a:buFont typeface="Wingdings 2" pitchFamily="18" charset="2"/>
              <a:buChar char=""/>
            </a:pPr>
            <a:r>
              <a:rPr lang="en-US" sz="2200">
                <a:solidFill>
                  <a:schemeClr val="accent1"/>
                </a:solidFill>
              </a:rPr>
              <a:t>Configurable</a:t>
            </a:r>
          </a:p>
        </p:txBody>
      </p:sp>
      <p:sp>
        <p:nvSpPr>
          <p:cNvPr id="7173" name="Rectangle 6"/>
          <p:cNvSpPr>
            <a:spLocks noGrp="1" noChangeArrowheads="1"/>
          </p:cNvSpPr>
          <p:nvPr>
            <p:ph type="title"/>
          </p:nvPr>
        </p:nvSpPr>
        <p:spPr/>
        <p:txBody>
          <a:bodyPr/>
          <a:lstStyle/>
          <a:p>
            <a:pPr eaLnBrk="1" hangingPunct="1"/>
            <a:r>
              <a:rPr lang="en-US" smtClean="0"/>
              <a:t>Value proposition of PolicyCenter</a:t>
            </a:r>
          </a:p>
        </p:txBody>
      </p:sp>
      <p:sp>
        <p:nvSpPr>
          <p:cNvPr id="7174" name="Rectangle 5"/>
          <p:cNvSpPr>
            <a:spLocks noGrp="1" noChangeArrowheads="1"/>
          </p:cNvSpPr>
          <p:nvPr>
            <p:ph idx="1"/>
          </p:nvPr>
        </p:nvSpPr>
        <p:spPr>
          <a:xfrm>
            <a:off x="419100" y="931863"/>
            <a:ext cx="3084513" cy="1274762"/>
          </a:xfrm>
        </p:spPr>
        <p:txBody>
          <a:bodyPr/>
          <a:lstStyle/>
          <a:p>
            <a:pPr>
              <a:buFont typeface="Arial" charset="0"/>
              <a:buChar char="•"/>
            </a:pPr>
            <a:r>
              <a:rPr lang="en-US" smtClean="0"/>
              <a:t>PolicyCenter makes the processing of policies:</a:t>
            </a:r>
            <a:endParaRPr lang="en-US" b="1" smtClean="0">
              <a:solidFill>
                <a:schemeClr val="accent1"/>
              </a:solidFill>
            </a:endParaRPr>
          </a:p>
        </p:txBody>
      </p:sp>
      <p:grpSp>
        <p:nvGrpSpPr>
          <p:cNvPr id="7175" name="Group 98"/>
          <p:cNvGrpSpPr>
            <a:grpSpLocks/>
          </p:cNvGrpSpPr>
          <p:nvPr/>
        </p:nvGrpSpPr>
        <p:grpSpPr bwMode="auto">
          <a:xfrm>
            <a:off x="5240338" y="2690813"/>
            <a:ext cx="1233487" cy="1389062"/>
            <a:chOff x="2324" y="435"/>
            <a:chExt cx="933" cy="1052"/>
          </a:xfrm>
        </p:grpSpPr>
        <p:sp>
          <p:nvSpPr>
            <p:cNvPr id="7259" name="AutoShape 9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260" name="Freeform 10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261" name="Freeform 10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262" name="Freeform 10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263" name="Group 103"/>
            <p:cNvGrpSpPr>
              <a:grpSpLocks/>
            </p:cNvGrpSpPr>
            <p:nvPr/>
          </p:nvGrpSpPr>
          <p:grpSpPr bwMode="auto">
            <a:xfrm>
              <a:off x="2889" y="957"/>
              <a:ext cx="348" cy="510"/>
              <a:chOff x="2784" y="3210"/>
              <a:chExt cx="523" cy="772"/>
            </a:xfrm>
          </p:grpSpPr>
          <p:sp>
            <p:nvSpPr>
              <p:cNvPr id="7264" name="AutoShape 10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65" name="AutoShape 10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66" name="AutoShape 10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267" name="Oval 10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4" name="Group 223"/>
          <p:cNvGrpSpPr>
            <a:grpSpLocks/>
          </p:cNvGrpSpPr>
          <p:nvPr/>
        </p:nvGrpSpPr>
        <p:grpSpPr bwMode="auto">
          <a:xfrm>
            <a:off x="3352800" y="1933575"/>
            <a:ext cx="4981575" cy="3095625"/>
            <a:chOff x="2112" y="1218"/>
            <a:chExt cx="3138" cy="1950"/>
          </a:xfrm>
        </p:grpSpPr>
        <p:sp>
          <p:nvSpPr>
            <p:cNvPr id="7242" name="Text Box 108"/>
            <p:cNvSpPr txBox="1">
              <a:spLocks noChangeArrowheads="1"/>
            </p:cNvSpPr>
            <p:nvPr/>
          </p:nvSpPr>
          <p:spPr bwMode="auto">
            <a:xfrm>
              <a:off x="3135" y="1261"/>
              <a:ext cx="10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insured</a:t>
              </a:r>
            </a:p>
          </p:txBody>
        </p:sp>
        <p:sp>
          <p:nvSpPr>
            <p:cNvPr id="7243" name="Text Box 109"/>
            <p:cNvSpPr txBox="1">
              <a:spLocks noChangeArrowheads="1"/>
            </p:cNvSpPr>
            <p:nvPr/>
          </p:nvSpPr>
          <p:spPr bwMode="auto">
            <a:xfrm>
              <a:off x="2112" y="1535"/>
              <a:ext cx="10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contacts</a:t>
              </a:r>
            </a:p>
          </p:txBody>
        </p:sp>
        <p:sp>
          <p:nvSpPr>
            <p:cNvPr id="7244" name="Text Box 110"/>
            <p:cNvSpPr txBox="1">
              <a:spLocks noChangeArrowheads="1"/>
            </p:cNvSpPr>
            <p:nvPr/>
          </p:nvSpPr>
          <p:spPr bwMode="auto">
            <a:xfrm>
              <a:off x="4051" y="1535"/>
              <a:ext cx="10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locations</a:t>
              </a:r>
            </a:p>
          </p:txBody>
        </p:sp>
        <p:sp>
          <p:nvSpPr>
            <p:cNvPr id="7245" name="Text Box 112"/>
            <p:cNvSpPr txBox="1">
              <a:spLocks noChangeArrowheads="1"/>
            </p:cNvSpPr>
            <p:nvPr/>
          </p:nvSpPr>
          <p:spPr bwMode="auto">
            <a:xfrm>
              <a:off x="2317" y="2374"/>
              <a:ext cx="80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trans-</a:t>
              </a:r>
              <a:br>
                <a:rPr lang="en-US" sz="2400">
                  <a:solidFill>
                    <a:schemeClr val="bg1"/>
                  </a:solidFill>
                </a:rPr>
              </a:br>
              <a:r>
                <a:rPr lang="en-US" sz="2400">
                  <a:solidFill>
                    <a:schemeClr val="bg1"/>
                  </a:solidFill>
                </a:rPr>
                <a:t>actions</a:t>
              </a:r>
            </a:p>
          </p:txBody>
        </p:sp>
        <p:sp>
          <p:nvSpPr>
            <p:cNvPr id="7246" name="Text Box 113"/>
            <p:cNvSpPr txBox="1">
              <a:spLocks noChangeArrowheads="1"/>
            </p:cNvSpPr>
            <p:nvPr/>
          </p:nvSpPr>
          <p:spPr bwMode="auto">
            <a:xfrm>
              <a:off x="4191" y="2374"/>
              <a:ext cx="79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risk</a:t>
              </a:r>
              <a:br>
                <a:rPr lang="en-US" sz="2400">
                  <a:solidFill>
                    <a:schemeClr val="bg1"/>
                  </a:solidFill>
                </a:rPr>
              </a:br>
              <a:r>
                <a:rPr lang="en-US" sz="2400">
                  <a:solidFill>
                    <a:schemeClr val="bg1"/>
                  </a:solidFill>
                </a:rPr>
                <a:t>analysis</a:t>
              </a:r>
            </a:p>
          </p:txBody>
        </p:sp>
        <p:sp>
          <p:nvSpPr>
            <p:cNvPr id="7247" name="Text Box 114"/>
            <p:cNvSpPr txBox="1">
              <a:spLocks noChangeArrowheads="1"/>
            </p:cNvSpPr>
            <p:nvPr/>
          </p:nvSpPr>
          <p:spPr bwMode="auto">
            <a:xfrm>
              <a:off x="4163" y="1927"/>
              <a:ext cx="94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payments</a:t>
              </a:r>
            </a:p>
          </p:txBody>
        </p:sp>
        <p:sp>
          <p:nvSpPr>
            <p:cNvPr id="7248" name="Text Box 115"/>
            <p:cNvSpPr txBox="1">
              <a:spLocks noChangeArrowheads="1"/>
            </p:cNvSpPr>
            <p:nvPr/>
          </p:nvSpPr>
          <p:spPr bwMode="auto">
            <a:xfrm>
              <a:off x="2330" y="1927"/>
              <a:ext cx="72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forms</a:t>
              </a:r>
            </a:p>
          </p:txBody>
        </p:sp>
        <p:sp>
          <p:nvSpPr>
            <p:cNvPr id="7249" name="Text Box 116"/>
            <p:cNvSpPr txBox="1">
              <a:spLocks noChangeArrowheads="1"/>
            </p:cNvSpPr>
            <p:nvPr/>
          </p:nvSpPr>
          <p:spPr bwMode="auto">
            <a:xfrm>
              <a:off x="3202" y="2669"/>
              <a:ext cx="98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product</a:t>
              </a:r>
              <a:br>
                <a:rPr lang="en-US" sz="2400">
                  <a:solidFill>
                    <a:schemeClr val="bg1"/>
                  </a:solidFill>
                </a:rPr>
              </a:br>
              <a:r>
                <a:rPr lang="en-US" sz="2400">
                  <a:solidFill>
                    <a:schemeClr val="bg1"/>
                  </a:solidFill>
                </a:rPr>
                <a:t>model</a:t>
              </a:r>
            </a:p>
          </p:txBody>
        </p:sp>
        <p:sp>
          <p:nvSpPr>
            <p:cNvPr id="7250" name="Rectangle 117"/>
            <p:cNvSpPr>
              <a:spLocks noChangeArrowheads="1"/>
            </p:cNvSpPr>
            <p:nvPr/>
          </p:nvSpPr>
          <p:spPr bwMode="auto">
            <a:xfrm>
              <a:off x="2127" y="1218"/>
              <a:ext cx="3123" cy="1950"/>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51" name="Line 118"/>
            <p:cNvSpPr>
              <a:spLocks noChangeShapeType="1"/>
            </p:cNvSpPr>
            <p:nvPr/>
          </p:nvSpPr>
          <p:spPr bwMode="auto">
            <a:xfrm>
              <a:off x="3090" y="1650"/>
              <a:ext cx="211" cy="10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52" name="Line 119"/>
            <p:cNvSpPr>
              <a:spLocks noChangeShapeType="1"/>
            </p:cNvSpPr>
            <p:nvPr/>
          </p:nvSpPr>
          <p:spPr bwMode="auto">
            <a:xfrm>
              <a:off x="2991" y="2060"/>
              <a:ext cx="310" cy="11"/>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53" name="Line 120"/>
            <p:cNvSpPr>
              <a:spLocks noChangeShapeType="1"/>
            </p:cNvSpPr>
            <p:nvPr/>
          </p:nvSpPr>
          <p:spPr bwMode="auto">
            <a:xfrm flipV="1">
              <a:off x="3057" y="2459"/>
              <a:ext cx="244" cy="133"/>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54" name="Line 121"/>
            <p:cNvSpPr>
              <a:spLocks noChangeShapeType="1"/>
            </p:cNvSpPr>
            <p:nvPr/>
          </p:nvSpPr>
          <p:spPr bwMode="auto">
            <a:xfrm flipV="1">
              <a:off x="3655" y="2570"/>
              <a:ext cx="0" cy="122"/>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55" name="Line 122"/>
            <p:cNvSpPr>
              <a:spLocks noChangeShapeType="1"/>
            </p:cNvSpPr>
            <p:nvPr/>
          </p:nvSpPr>
          <p:spPr bwMode="auto">
            <a:xfrm flipH="1" flipV="1">
              <a:off x="4076" y="2404"/>
              <a:ext cx="255" cy="144"/>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56" name="Line 123"/>
            <p:cNvSpPr>
              <a:spLocks noChangeShapeType="1"/>
            </p:cNvSpPr>
            <p:nvPr/>
          </p:nvSpPr>
          <p:spPr bwMode="auto">
            <a:xfrm flipH="1">
              <a:off x="4076" y="2071"/>
              <a:ext cx="89"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57" name="Line 124"/>
            <p:cNvSpPr>
              <a:spLocks noChangeShapeType="1"/>
            </p:cNvSpPr>
            <p:nvPr/>
          </p:nvSpPr>
          <p:spPr bwMode="auto">
            <a:xfrm flipH="1">
              <a:off x="4010" y="1673"/>
              <a:ext cx="144" cy="11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58" name="Line 125"/>
            <p:cNvSpPr>
              <a:spLocks noChangeShapeType="1"/>
            </p:cNvSpPr>
            <p:nvPr/>
          </p:nvSpPr>
          <p:spPr bwMode="auto">
            <a:xfrm>
              <a:off x="3689" y="1506"/>
              <a:ext cx="0" cy="189"/>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5" name="Group 225"/>
          <p:cNvGrpSpPr>
            <a:grpSpLocks/>
          </p:cNvGrpSpPr>
          <p:nvPr/>
        </p:nvGrpSpPr>
        <p:grpSpPr bwMode="auto">
          <a:xfrm>
            <a:off x="781050" y="2447925"/>
            <a:ext cx="2824163" cy="2236788"/>
            <a:chOff x="492" y="1542"/>
            <a:chExt cx="1779" cy="1409"/>
          </a:xfrm>
        </p:grpSpPr>
        <p:sp>
          <p:nvSpPr>
            <p:cNvPr id="7225" name="AutoShape 221"/>
            <p:cNvSpPr>
              <a:spLocks noChangeArrowheads="1"/>
            </p:cNvSpPr>
            <p:nvPr/>
          </p:nvSpPr>
          <p:spPr bwMode="auto">
            <a:xfrm>
              <a:off x="931" y="1961"/>
              <a:ext cx="1340" cy="554"/>
            </a:xfrm>
            <a:prstGeom prst="rightArrow">
              <a:avLst>
                <a:gd name="adj1" fmla="val 50000"/>
                <a:gd name="adj2" fmla="val 60469"/>
              </a:avLst>
            </a:prstGeom>
            <a:solidFill>
              <a:schemeClr val="accent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nvGrpSpPr>
            <p:cNvPr id="7226" name="Group 205"/>
            <p:cNvGrpSpPr>
              <a:grpSpLocks/>
            </p:cNvGrpSpPr>
            <p:nvPr/>
          </p:nvGrpSpPr>
          <p:grpSpPr bwMode="auto">
            <a:xfrm>
              <a:off x="493" y="2241"/>
              <a:ext cx="716" cy="710"/>
              <a:chOff x="4497" y="2485"/>
              <a:chExt cx="1263" cy="1253"/>
            </a:xfrm>
          </p:grpSpPr>
          <p:sp>
            <p:nvSpPr>
              <p:cNvPr id="7230" name="Freeform 206"/>
              <p:cNvSpPr>
                <a:spLocks/>
              </p:cNvSpPr>
              <p:nvPr/>
            </p:nvSpPr>
            <p:spPr bwMode="auto">
              <a:xfrm>
                <a:off x="4497" y="2485"/>
                <a:ext cx="1263" cy="1253"/>
              </a:xfrm>
              <a:custGeom>
                <a:avLst/>
                <a:gdLst>
                  <a:gd name="T0" fmla="*/ 20 w 1770"/>
                  <a:gd name="T1" fmla="*/ 22 h 1755"/>
                  <a:gd name="T2" fmla="*/ 20 w 1770"/>
                  <a:gd name="T3" fmla="*/ 22 h 1755"/>
                  <a:gd name="T4" fmla="*/ 21 w 1770"/>
                  <a:gd name="T5" fmla="*/ 22 h 1755"/>
                  <a:gd name="T6" fmla="*/ 21 w 1770"/>
                  <a:gd name="T7" fmla="*/ 21 h 1755"/>
                  <a:gd name="T8" fmla="*/ 21 w 1770"/>
                  <a:gd name="T9" fmla="*/ 21 h 1755"/>
                  <a:gd name="T10" fmla="*/ 21 w 1770"/>
                  <a:gd name="T11" fmla="*/ 21 h 1755"/>
                  <a:gd name="T12" fmla="*/ 22 w 1770"/>
                  <a:gd name="T13" fmla="*/ 21 h 1755"/>
                  <a:gd name="T14" fmla="*/ 22 w 1770"/>
                  <a:gd name="T15" fmla="*/ 20 h 1755"/>
                  <a:gd name="T16" fmla="*/ 22 w 1770"/>
                  <a:gd name="T17" fmla="*/ 20 h 1755"/>
                  <a:gd name="T18" fmla="*/ 22 w 1770"/>
                  <a:gd name="T19" fmla="*/ 3 h 1755"/>
                  <a:gd name="T20" fmla="*/ 22 w 1770"/>
                  <a:gd name="T21" fmla="*/ 2 h 1755"/>
                  <a:gd name="T22" fmla="*/ 22 w 1770"/>
                  <a:gd name="T23" fmla="*/ 1 h 1755"/>
                  <a:gd name="T24" fmla="*/ 21 w 1770"/>
                  <a:gd name="T25" fmla="*/ 1 h 1755"/>
                  <a:gd name="T26" fmla="*/ 21 w 1770"/>
                  <a:gd name="T27" fmla="*/ 1 h 1755"/>
                  <a:gd name="T28" fmla="*/ 21 w 1770"/>
                  <a:gd name="T29" fmla="*/ 1 h 1755"/>
                  <a:gd name="T30" fmla="*/ 21 w 1770"/>
                  <a:gd name="T31" fmla="*/ 1 h 1755"/>
                  <a:gd name="T32" fmla="*/ 20 w 1770"/>
                  <a:gd name="T33" fmla="*/ 1 h 1755"/>
                  <a:gd name="T34" fmla="*/ 20 w 1770"/>
                  <a:gd name="T35" fmla="*/ 0 h 1755"/>
                  <a:gd name="T36" fmla="*/ 3 w 1770"/>
                  <a:gd name="T37" fmla="*/ 0 h 1755"/>
                  <a:gd name="T38" fmla="*/ 2 w 1770"/>
                  <a:gd name="T39" fmla="*/ 1 h 1755"/>
                  <a:gd name="T40" fmla="*/ 1 w 1770"/>
                  <a:gd name="T41" fmla="*/ 1 h 1755"/>
                  <a:gd name="T42" fmla="*/ 1 w 1770"/>
                  <a:gd name="T43" fmla="*/ 1 h 1755"/>
                  <a:gd name="T44" fmla="*/ 1 w 1770"/>
                  <a:gd name="T45" fmla="*/ 1 h 1755"/>
                  <a:gd name="T46" fmla="*/ 1 w 1770"/>
                  <a:gd name="T47" fmla="*/ 1 h 1755"/>
                  <a:gd name="T48" fmla="*/ 1 w 1770"/>
                  <a:gd name="T49" fmla="*/ 1 h 1755"/>
                  <a:gd name="T50" fmla="*/ 1 w 1770"/>
                  <a:gd name="T51" fmla="*/ 2 h 1755"/>
                  <a:gd name="T52" fmla="*/ 0 w 1770"/>
                  <a:gd name="T53" fmla="*/ 3 h 1755"/>
                  <a:gd name="T54" fmla="*/ 0 w 1770"/>
                  <a:gd name="T55" fmla="*/ 20 h 1755"/>
                  <a:gd name="T56" fmla="*/ 1 w 1770"/>
                  <a:gd name="T57" fmla="*/ 20 h 1755"/>
                  <a:gd name="T58" fmla="*/ 1 w 1770"/>
                  <a:gd name="T59" fmla="*/ 21 h 1755"/>
                  <a:gd name="T60" fmla="*/ 1 w 1770"/>
                  <a:gd name="T61" fmla="*/ 21 h 1755"/>
                  <a:gd name="T62" fmla="*/ 1 w 1770"/>
                  <a:gd name="T63" fmla="*/ 21 h 1755"/>
                  <a:gd name="T64" fmla="*/ 1 w 1770"/>
                  <a:gd name="T65" fmla="*/ 21 h 1755"/>
                  <a:gd name="T66" fmla="*/ 1 w 1770"/>
                  <a:gd name="T67" fmla="*/ 22 h 1755"/>
                  <a:gd name="T68" fmla="*/ 2 w 1770"/>
                  <a:gd name="T69" fmla="*/ 22 h 1755"/>
                  <a:gd name="T70" fmla="*/ 3 w 1770"/>
                  <a:gd name="T71" fmla="*/ 22 h 1755"/>
                  <a:gd name="T72" fmla="*/ 20 w 1770"/>
                  <a:gd name="T73" fmla="*/ 22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7231" name="Group 207"/>
              <p:cNvGrpSpPr>
                <a:grpSpLocks/>
              </p:cNvGrpSpPr>
              <p:nvPr/>
            </p:nvGrpSpPr>
            <p:grpSpPr bwMode="auto">
              <a:xfrm>
                <a:off x="4595" y="2550"/>
                <a:ext cx="1001" cy="1001"/>
                <a:chOff x="4244" y="2777"/>
                <a:chExt cx="832" cy="500"/>
              </a:xfrm>
            </p:grpSpPr>
            <p:sp>
              <p:nvSpPr>
                <p:cNvPr id="7232" name="Freeform 208"/>
                <p:cNvSpPr>
                  <a:spLocks/>
                </p:cNvSpPr>
                <p:nvPr/>
              </p:nvSpPr>
              <p:spPr bwMode="auto">
                <a:xfrm>
                  <a:off x="4648" y="2777"/>
                  <a:ext cx="46" cy="51"/>
                </a:xfrm>
                <a:custGeom>
                  <a:avLst/>
                  <a:gdLst>
                    <a:gd name="T0" fmla="*/ 0 w 114"/>
                    <a:gd name="T1" fmla="*/ 0 h 122"/>
                    <a:gd name="T2" fmla="*/ 0 w 114"/>
                    <a:gd name="T3" fmla="*/ 0 h 122"/>
                    <a:gd name="T4" fmla="*/ 0 w 114"/>
                    <a:gd name="T5" fmla="*/ 0 h 122"/>
                    <a:gd name="T6" fmla="*/ 0 w 114"/>
                    <a:gd name="T7" fmla="*/ 0 h 122"/>
                    <a:gd name="T8" fmla="*/ 0 w 114"/>
                    <a:gd name="T9" fmla="*/ 0 h 122"/>
                    <a:gd name="T10" fmla="*/ 0 60000 65536"/>
                    <a:gd name="T11" fmla="*/ 0 60000 65536"/>
                    <a:gd name="T12" fmla="*/ 0 60000 65536"/>
                    <a:gd name="T13" fmla="*/ 0 60000 65536"/>
                    <a:gd name="T14" fmla="*/ 0 60000 65536"/>
                    <a:gd name="T15" fmla="*/ 0 w 114"/>
                    <a:gd name="T16" fmla="*/ 0 h 122"/>
                    <a:gd name="T17" fmla="*/ 114 w 114"/>
                    <a:gd name="T18" fmla="*/ 122 h 122"/>
                  </a:gdLst>
                  <a:ahLst/>
                  <a:cxnLst>
                    <a:cxn ang="T10">
                      <a:pos x="T0" y="T1"/>
                    </a:cxn>
                    <a:cxn ang="T11">
                      <a:pos x="T2" y="T3"/>
                    </a:cxn>
                    <a:cxn ang="T12">
                      <a:pos x="T4" y="T5"/>
                    </a:cxn>
                    <a:cxn ang="T13">
                      <a:pos x="T6" y="T7"/>
                    </a:cxn>
                    <a:cxn ang="T14">
                      <a:pos x="T8" y="T9"/>
                    </a:cxn>
                  </a:cxnLst>
                  <a:rect l="T15" t="T16" r="T17" b="T18"/>
                  <a:pathLst>
                    <a:path w="114" h="122">
                      <a:moveTo>
                        <a:pt x="0" y="122"/>
                      </a:moveTo>
                      <a:lnTo>
                        <a:pt x="57" y="0"/>
                      </a:lnTo>
                      <a:lnTo>
                        <a:pt x="114" y="118"/>
                      </a:lnTo>
                      <a:lnTo>
                        <a:pt x="0" y="122"/>
                      </a:lnTo>
                      <a:close/>
                    </a:path>
                  </a:pathLst>
                </a:custGeom>
                <a:solidFill>
                  <a:srgbClr val="FF66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3" name="Freeform 209"/>
                <p:cNvSpPr>
                  <a:spLocks/>
                </p:cNvSpPr>
                <p:nvPr/>
              </p:nvSpPr>
              <p:spPr bwMode="auto">
                <a:xfrm>
                  <a:off x="4663" y="2826"/>
                  <a:ext cx="391" cy="248"/>
                </a:xfrm>
                <a:custGeom>
                  <a:avLst/>
                  <a:gdLst>
                    <a:gd name="T0" fmla="*/ 0 w 942"/>
                    <a:gd name="T1" fmla="*/ 0 h 598"/>
                    <a:gd name="T2" fmla="*/ 0 w 942"/>
                    <a:gd name="T3" fmla="*/ 0 h 598"/>
                    <a:gd name="T4" fmla="*/ 0 w 942"/>
                    <a:gd name="T5" fmla="*/ 0 h 598"/>
                    <a:gd name="T6" fmla="*/ 0 w 942"/>
                    <a:gd name="T7" fmla="*/ 0 h 598"/>
                    <a:gd name="T8" fmla="*/ 0 w 942"/>
                    <a:gd name="T9" fmla="*/ 0 h 598"/>
                    <a:gd name="T10" fmla="*/ 0 w 942"/>
                    <a:gd name="T11" fmla="*/ 0 h 598"/>
                    <a:gd name="T12" fmla="*/ 0 w 942"/>
                    <a:gd name="T13" fmla="*/ 0 h 598"/>
                    <a:gd name="T14" fmla="*/ 0 w 942"/>
                    <a:gd name="T15" fmla="*/ 0 h 598"/>
                    <a:gd name="T16" fmla="*/ 0 w 942"/>
                    <a:gd name="T17" fmla="*/ 0 h 598"/>
                    <a:gd name="T18" fmla="*/ 0 w 942"/>
                    <a:gd name="T19" fmla="*/ 0 h 598"/>
                    <a:gd name="T20" fmla="*/ 0 w 942"/>
                    <a:gd name="T21" fmla="*/ 0 h 598"/>
                    <a:gd name="T22" fmla="*/ 0 w 942"/>
                    <a:gd name="T23" fmla="*/ 0 h 598"/>
                    <a:gd name="T24" fmla="*/ 0 w 942"/>
                    <a:gd name="T25" fmla="*/ 0 h 598"/>
                    <a:gd name="T26" fmla="*/ 0 w 942"/>
                    <a:gd name="T27" fmla="*/ 0 h 598"/>
                    <a:gd name="T28" fmla="*/ 0 w 942"/>
                    <a:gd name="T29" fmla="*/ 0 h 598"/>
                    <a:gd name="T30" fmla="*/ 0 w 942"/>
                    <a:gd name="T31" fmla="*/ 0 h 598"/>
                    <a:gd name="T32" fmla="*/ 0 w 942"/>
                    <a:gd name="T33" fmla="*/ 0 h 598"/>
                    <a:gd name="T34" fmla="*/ 0 w 942"/>
                    <a:gd name="T35" fmla="*/ 0 h 598"/>
                    <a:gd name="T36" fmla="*/ 0 w 942"/>
                    <a:gd name="T37" fmla="*/ 0 h 598"/>
                    <a:gd name="T38" fmla="*/ 0 w 942"/>
                    <a:gd name="T39" fmla="*/ 0 h 598"/>
                    <a:gd name="T40" fmla="*/ 0 w 942"/>
                    <a:gd name="T41" fmla="*/ 0 h 598"/>
                    <a:gd name="T42" fmla="*/ 0 w 942"/>
                    <a:gd name="T43" fmla="*/ 0 h 598"/>
                    <a:gd name="T44" fmla="*/ 0 w 942"/>
                    <a:gd name="T45" fmla="*/ 0 h 598"/>
                    <a:gd name="T46" fmla="*/ 0 w 942"/>
                    <a:gd name="T47" fmla="*/ 0 h 598"/>
                    <a:gd name="T48" fmla="*/ 0 w 942"/>
                    <a:gd name="T49" fmla="*/ 0 h 598"/>
                    <a:gd name="T50" fmla="*/ 0 w 942"/>
                    <a:gd name="T51" fmla="*/ 0 h 598"/>
                    <a:gd name="T52" fmla="*/ 0 w 942"/>
                    <a:gd name="T53" fmla="*/ 0 h 598"/>
                    <a:gd name="T54" fmla="*/ 0 w 942"/>
                    <a:gd name="T55" fmla="*/ 0 h 598"/>
                    <a:gd name="T56" fmla="*/ 0 w 942"/>
                    <a:gd name="T57" fmla="*/ 0 h 598"/>
                    <a:gd name="T58" fmla="*/ 0 w 942"/>
                    <a:gd name="T59" fmla="*/ 0 h 598"/>
                    <a:gd name="T60" fmla="*/ 0 w 942"/>
                    <a:gd name="T61" fmla="*/ 0 h 598"/>
                    <a:gd name="T62" fmla="*/ 0 w 942"/>
                    <a:gd name="T63" fmla="*/ 0 h 598"/>
                    <a:gd name="T64" fmla="*/ 0 w 942"/>
                    <a:gd name="T65" fmla="*/ 0 h 598"/>
                    <a:gd name="T66" fmla="*/ 0 w 942"/>
                    <a:gd name="T67" fmla="*/ 0 h 598"/>
                    <a:gd name="T68" fmla="*/ 0 w 942"/>
                    <a:gd name="T69" fmla="*/ 0 h 598"/>
                    <a:gd name="T70" fmla="*/ 0 w 942"/>
                    <a:gd name="T71" fmla="*/ 0 h 598"/>
                    <a:gd name="T72" fmla="*/ 0 w 942"/>
                    <a:gd name="T73" fmla="*/ 0 h 598"/>
                    <a:gd name="T74" fmla="*/ 0 w 942"/>
                    <a:gd name="T75" fmla="*/ 0 h 598"/>
                    <a:gd name="T76" fmla="*/ 0 w 942"/>
                    <a:gd name="T77" fmla="*/ 0 h 598"/>
                    <a:gd name="T78" fmla="*/ 0 w 942"/>
                    <a:gd name="T79" fmla="*/ 0 h 598"/>
                    <a:gd name="T80" fmla="*/ 0 w 942"/>
                    <a:gd name="T81" fmla="*/ 0 h 598"/>
                    <a:gd name="T82" fmla="*/ 0 w 942"/>
                    <a:gd name="T83" fmla="*/ 0 h 598"/>
                    <a:gd name="T84" fmla="*/ 0 w 942"/>
                    <a:gd name="T85" fmla="*/ 0 h 598"/>
                    <a:gd name="T86" fmla="*/ 0 w 942"/>
                    <a:gd name="T87" fmla="*/ 0 h 598"/>
                    <a:gd name="T88" fmla="*/ 0 w 942"/>
                    <a:gd name="T89" fmla="*/ 0 h 598"/>
                    <a:gd name="T90" fmla="*/ 0 w 942"/>
                    <a:gd name="T91" fmla="*/ 0 h 598"/>
                    <a:gd name="T92" fmla="*/ 0 w 942"/>
                    <a:gd name="T93" fmla="*/ 0 h 598"/>
                    <a:gd name="T94" fmla="*/ 0 w 942"/>
                    <a:gd name="T95" fmla="*/ 0 h 598"/>
                    <a:gd name="T96" fmla="*/ 0 w 942"/>
                    <a:gd name="T97" fmla="*/ 0 h 598"/>
                    <a:gd name="T98" fmla="*/ 0 w 942"/>
                    <a:gd name="T99" fmla="*/ 0 h 598"/>
                    <a:gd name="T100" fmla="*/ 0 w 942"/>
                    <a:gd name="T101" fmla="*/ 0 h 598"/>
                    <a:gd name="T102" fmla="*/ 0 w 942"/>
                    <a:gd name="T103" fmla="*/ 0 h 598"/>
                    <a:gd name="T104" fmla="*/ 0 w 942"/>
                    <a:gd name="T105" fmla="*/ 0 h 598"/>
                    <a:gd name="T106" fmla="*/ 0 w 942"/>
                    <a:gd name="T107" fmla="*/ 0 h 598"/>
                    <a:gd name="T108" fmla="*/ 0 w 942"/>
                    <a:gd name="T109" fmla="*/ 0 h 59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42"/>
                    <a:gd name="T166" fmla="*/ 0 h 598"/>
                    <a:gd name="T167" fmla="*/ 942 w 942"/>
                    <a:gd name="T168" fmla="*/ 598 h 59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42" h="598">
                      <a:moveTo>
                        <a:pt x="0" y="0"/>
                      </a:moveTo>
                      <a:lnTo>
                        <a:pt x="22" y="8"/>
                      </a:lnTo>
                      <a:lnTo>
                        <a:pt x="41" y="17"/>
                      </a:lnTo>
                      <a:lnTo>
                        <a:pt x="61" y="26"/>
                      </a:lnTo>
                      <a:lnTo>
                        <a:pt x="80" y="37"/>
                      </a:lnTo>
                      <a:lnTo>
                        <a:pt x="98" y="46"/>
                      </a:lnTo>
                      <a:lnTo>
                        <a:pt x="117" y="56"/>
                      </a:lnTo>
                      <a:lnTo>
                        <a:pt x="135" y="67"/>
                      </a:lnTo>
                      <a:lnTo>
                        <a:pt x="153" y="77"/>
                      </a:lnTo>
                      <a:lnTo>
                        <a:pt x="169" y="88"/>
                      </a:lnTo>
                      <a:lnTo>
                        <a:pt x="185" y="99"/>
                      </a:lnTo>
                      <a:lnTo>
                        <a:pt x="200" y="109"/>
                      </a:lnTo>
                      <a:lnTo>
                        <a:pt x="218" y="120"/>
                      </a:lnTo>
                      <a:lnTo>
                        <a:pt x="232" y="132"/>
                      </a:lnTo>
                      <a:lnTo>
                        <a:pt x="248" y="143"/>
                      </a:lnTo>
                      <a:lnTo>
                        <a:pt x="262" y="154"/>
                      </a:lnTo>
                      <a:lnTo>
                        <a:pt x="277" y="166"/>
                      </a:lnTo>
                      <a:lnTo>
                        <a:pt x="289" y="177"/>
                      </a:lnTo>
                      <a:lnTo>
                        <a:pt x="303" y="189"/>
                      </a:lnTo>
                      <a:lnTo>
                        <a:pt x="316" y="200"/>
                      </a:lnTo>
                      <a:lnTo>
                        <a:pt x="328" y="212"/>
                      </a:lnTo>
                      <a:lnTo>
                        <a:pt x="340" y="223"/>
                      </a:lnTo>
                      <a:lnTo>
                        <a:pt x="353" y="235"/>
                      </a:lnTo>
                      <a:lnTo>
                        <a:pt x="363" y="246"/>
                      </a:lnTo>
                      <a:lnTo>
                        <a:pt x="376" y="258"/>
                      </a:lnTo>
                      <a:lnTo>
                        <a:pt x="386" y="269"/>
                      </a:lnTo>
                      <a:lnTo>
                        <a:pt x="397" y="279"/>
                      </a:lnTo>
                      <a:lnTo>
                        <a:pt x="406" y="292"/>
                      </a:lnTo>
                      <a:lnTo>
                        <a:pt x="417" y="302"/>
                      </a:lnTo>
                      <a:lnTo>
                        <a:pt x="425" y="313"/>
                      </a:lnTo>
                      <a:lnTo>
                        <a:pt x="434" y="325"/>
                      </a:lnTo>
                      <a:lnTo>
                        <a:pt x="443" y="336"/>
                      </a:lnTo>
                      <a:lnTo>
                        <a:pt x="452" y="346"/>
                      </a:lnTo>
                      <a:lnTo>
                        <a:pt x="459" y="357"/>
                      </a:lnTo>
                      <a:lnTo>
                        <a:pt x="468" y="368"/>
                      </a:lnTo>
                      <a:lnTo>
                        <a:pt x="475" y="376"/>
                      </a:lnTo>
                      <a:lnTo>
                        <a:pt x="482" y="387"/>
                      </a:lnTo>
                      <a:lnTo>
                        <a:pt x="487" y="396"/>
                      </a:lnTo>
                      <a:lnTo>
                        <a:pt x="494" y="407"/>
                      </a:lnTo>
                      <a:lnTo>
                        <a:pt x="500" y="415"/>
                      </a:lnTo>
                      <a:lnTo>
                        <a:pt x="507" y="426"/>
                      </a:lnTo>
                      <a:lnTo>
                        <a:pt x="512" y="435"/>
                      </a:lnTo>
                      <a:lnTo>
                        <a:pt x="517" y="442"/>
                      </a:lnTo>
                      <a:lnTo>
                        <a:pt x="523" y="451"/>
                      </a:lnTo>
                      <a:lnTo>
                        <a:pt x="526" y="460"/>
                      </a:lnTo>
                      <a:lnTo>
                        <a:pt x="532" y="467"/>
                      </a:lnTo>
                      <a:lnTo>
                        <a:pt x="535" y="476"/>
                      </a:lnTo>
                      <a:lnTo>
                        <a:pt x="539" y="483"/>
                      </a:lnTo>
                      <a:lnTo>
                        <a:pt x="544" y="490"/>
                      </a:lnTo>
                      <a:lnTo>
                        <a:pt x="546" y="495"/>
                      </a:lnTo>
                      <a:lnTo>
                        <a:pt x="549" y="502"/>
                      </a:lnTo>
                      <a:lnTo>
                        <a:pt x="553" y="507"/>
                      </a:lnTo>
                      <a:lnTo>
                        <a:pt x="555" y="514"/>
                      </a:lnTo>
                      <a:lnTo>
                        <a:pt x="556" y="520"/>
                      </a:lnTo>
                      <a:lnTo>
                        <a:pt x="560" y="523"/>
                      </a:lnTo>
                      <a:lnTo>
                        <a:pt x="562" y="529"/>
                      </a:lnTo>
                      <a:lnTo>
                        <a:pt x="563" y="532"/>
                      </a:lnTo>
                      <a:lnTo>
                        <a:pt x="567" y="539"/>
                      </a:lnTo>
                      <a:lnTo>
                        <a:pt x="569" y="545"/>
                      </a:lnTo>
                      <a:lnTo>
                        <a:pt x="571" y="548"/>
                      </a:lnTo>
                      <a:lnTo>
                        <a:pt x="571" y="550"/>
                      </a:lnTo>
                      <a:lnTo>
                        <a:pt x="675" y="598"/>
                      </a:lnTo>
                      <a:lnTo>
                        <a:pt x="794" y="545"/>
                      </a:lnTo>
                      <a:lnTo>
                        <a:pt x="794" y="543"/>
                      </a:lnTo>
                      <a:lnTo>
                        <a:pt x="797" y="543"/>
                      </a:lnTo>
                      <a:lnTo>
                        <a:pt x="801" y="539"/>
                      </a:lnTo>
                      <a:lnTo>
                        <a:pt x="808" y="536"/>
                      </a:lnTo>
                      <a:lnTo>
                        <a:pt x="811" y="534"/>
                      </a:lnTo>
                      <a:lnTo>
                        <a:pt x="815" y="532"/>
                      </a:lnTo>
                      <a:lnTo>
                        <a:pt x="820" y="530"/>
                      </a:lnTo>
                      <a:lnTo>
                        <a:pt x="824" y="529"/>
                      </a:lnTo>
                      <a:lnTo>
                        <a:pt x="829" y="527"/>
                      </a:lnTo>
                      <a:lnTo>
                        <a:pt x="834" y="525"/>
                      </a:lnTo>
                      <a:lnTo>
                        <a:pt x="840" y="523"/>
                      </a:lnTo>
                      <a:lnTo>
                        <a:pt x="847" y="522"/>
                      </a:lnTo>
                      <a:lnTo>
                        <a:pt x="850" y="520"/>
                      </a:lnTo>
                      <a:lnTo>
                        <a:pt x="857" y="518"/>
                      </a:lnTo>
                      <a:lnTo>
                        <a:pt x="863" y="516"/>
                      </a:lnTo>
                      <a:lnTo>
                        <a:pt x="870" y="516"/>
                      </a:lnTo>
                      <a:lnTo>
                        <a:pt x="875" y="514"/>
                      </a:lnTo>
                      <a:lnTo>
                        <a:pt x="882" y="514"/>
                      </a:lnTo>
                      <a:lnTo>
                        <a:pt x="888" y="514"/>
                      </a:lnTo>
                      <a:lnTo>
                        <a:pt x="895" y="514"/>
                      </a:lnTo>
                      <a:lnTo>
                        <a:pt x="900" y="514"/>
                      </a:lnTo>
                      <a:lnTo>
                        <a:pt x="907" y="514"/>
                      </a:lnTo>
                      <a:lnTo>
                        <a:pt x="914" y="516"/>
                      </a:lnTo>
                      <a:lnTo>
                        <a:pt x="919" y="518"/>
                      </a:lnTo>
                      <a:lnTo>
                        <a:pt x="925" y="520"/>
                      </a:lnTo>
                      <a:lnTo>
                        <a:pt x="932" y="522"/>
                      </a:lnTo>
                      <a:lnTo>
                        <a:pt x="937" y="523"/>
                      </a:lnTo>
                      <a:lnTo>
                        <a:pt x="942" y="529"/>
                      </a:lnTo>
                      <a:lnTo>
                        <a:pt x="942" y="527"/>
                      </a:lnTo>
                      <a:lnTo>
                        <a:pt x="941" y="525"/>
                      </a:lnTo>
                      <a:lnTo>
                        <a:pt x="937" y="520"/>
                      </a:lnTo>
                      <a:lnTo>
                        <a:pt x="934" y="514"/>
                      </a:lnTo>
                      <a:lnTo>
                        <a:pt x="932" y="511"/>
                      </a:lnTo>
                      <a:lnTo>
                        <a:pt x="928" y="507"/>
                      </a:lnTo>
                      <a:lnTo>
                        <a:pt x="926" y="504"/>
                      </a:lnTo>
                      <a:lnTo>
                        <a:pt x="925" y="500"/>
                      </a:lnTo>
                      <a:lnTo>
                        <a:pt x="921" y="495"/>
                      </a:lnTo>
                      <a:lnTo>
                        <a:pt x="918" y="490"/>
                      </a:lnTo>
                      <a:lnTo>
                        <a:pt x="914" y="486"/>
                      </a:lnTo>
                      <a:lnTo>
                        <a:pt x="912" y="483"/>
                      </a:lnTo>
                      <a:lnTo>
                        <a:pt x="907" y="476"/>
                      </a:lnTo>
                      <a:lnTo>
                        <a:pt x="903" y="472"/>
                      </a:lnTo>
                      <a:lnTo>
                        <a:pt x="898" y="465"/>
                      </a:lnTo>
                      <a:lnTo>
                        <a:pt x="895" y="460"/>
                      </a:lnTo>
                      <a:lnTo>
                        <a:pt x="891" y="454"/>
                      </a:lnTo>
                      <a:lnTo>
                        <a:pt x="888" y="449"/>
                      </a:lnTo>
                      <a:lnTo>
                        <a:pt x="882" y="444"/>
                      </a:lnTo>
                      <a:lnTo>
                        <a:pt x="879" y="438"/>
                      </a:lnTo>
                      <a:lnTo>
                        <a:pt x="873" y="433"/>
                      </a:lnTo>
                      <a:lnTo>
                        <a:pt x="868" y="428"/>
                      </a:lnTo>
                      <a:lnTo>
                        <a:pt x="863" y="422"/>
                      </a:lnTo>
                      <a:lnTo>
                        <a:pt x="859" y="417"/>
                      </a:lnTo>
                      <a:lnTo>
                        <a:pt x="854" y="412"/>
                      </a:lnTo>
                      <a:lnTo>
                        <a:pt x="849" y="407"/>
                      </a:lnTo>
                      <a:lnTo>
                        <a:pt x="843" y="401"/>
                      </a:lnTo>
                      <a:lnTo>
                        <a:pt x="840" y="398"/>
                      </a:lnTo>
                      <a:lnTo>
                        <a:pt x="833" y="392"/>
                      </a:lnTo>
                      <a:lnTo>
                        <a:pt x="827" y="387"/>
                      </a:lnTo>
                      <a:lnTo>
                        <a:pt x="820" y="380"/>
                      </a:lnTo>
                      <a:lnTo>
                        <a:pt x="813" y="375"/>
                      </a:lnTo>
                      <a:lnTo>
                        <a:pt x="808" y="369"/>
                      </a:lnTo>
                      <a:lnTo>
                        <a:pt x="804" y="366"/>
                      </a:lnTo>
                      <a:lnTo>
                        <a:pt x="799" y="362"/>
                      </a:lnTo>
                      <a:lnTo>
                        <a:pt x="795" y="359"/>
                      </a:lnTo>
                      <a:lnTo>
                        <a:pt x="790" y="355"/>
                      </a:lnTo>
                      <a:lnTo>
                        <a:pt x="787" y="352"/>
                      </a:lnTo>
                      <a:lnTo>
                        <a:pt x="781" y="348"/>
                      </a:lnTo>
                      <a:lnTo>
                        <a:pt x="778" y="345"/>
                      </a:lnTo>
                      <a:lnTo>
                        <a:pt x="772" y="339"/>
                      </a:lnTo>
                      <a:lnTo>
                        <a:pt x="767" y="336"/>
                      </a:lnTo>
                      <a:lnTo>
                        <a:pt x="762" y="330"/>
                      </a:lnTo>
                      <a:lnTo>
                        <a:pt x="756" y="327"/>
                      </a:lnTo>
                      <a:lnTo>
                        <a:pt x="751" y="322"/>
                      </a:lnTo>
                      <a:lnTo>
                        <a:pt x="746" y="318"/>
                      </a:lnTo>
                      <a:lnTo>
                        <a:pt x="741" y="315"/>
                      </a:lnTo>
                      <a:lnTo>
                        <a:pt x="735" y="309"/>
                      </a:lnTo>
                      <a:lnTo>
                        <a:pt x="730" y="304"/>
                      </a:lnTo>
                      <a:lnTo>
                        <a:pt x="725" y="300"/>
                      </a:lnTo>
                      <a:lnTo>
                        <a:pt x="719" y="295"/>
                      </a:lnTo>
                      <a:lnTo>
                        <a:pt x="714" y="292"/>
                      </a:lnTo>
                      <a:lnTo>
                        <a:pt x="709" y="286"/>
                      </a:lnTo>
                      <a:lnTo>
                        <a:pt x="703" y="283"/>
                      </a:lnTo>
                      <a:lnTo>
                        <a:pt x="698" y="277"/>
                      </a:lnTo>
                      <a:lnTo>
                        <a:pt x="693" y="274"/>
                      </a:lnTo>
                      <a:lnTo>
                        <a:pt x="686" y="269"/>
                      </a:lnTo>
                      <a:lnTo>
                        <a:pt x="680" y="265"/>
                      </a:lnTo>
                      <a:lnTo>
                        <a:pt x="675" y="260"/>
                      </a:lnTo>
                      <a:lnTo>
                        <a:pt x="670" y="256"/>
                      </a:lnTo>
                      <a:lnTo>
                        <a:pt x="664" y="251"/>
                      </a:lnTo>
                      <a:lnTo>
                        <a:pt x="659" y="247"/>
                      </a:lnTo>
                      <a:lnTo>
                        <a:pt x="654" y="244"/>
                      </a:lnTo>
                      <a:lnTo>
                        <a:pt x="648" y="238"/>
                      </a:lnTo>
                      <a:lnTo>
                        <a:pt x="643" y="235"/>
                      </a:lnTo>
                      <a:lnTo>
                        <a:pt x="638" y="230"/>
                      </a:lnTo>
                      <a:lnTo>
                        <a:pt x="633" y="226"/>
                      </a:lnTo>
                      <a:lnTo>
                        <a:pt x="627" y="223"/>
                      </a:lnTo>
                      <a:lnTo>
                        <a:pt x="622" y="217"/>
                      </a:lnTo>
                      <a:lnTo>
                        <a:pt x="617" y="214"/>
                      </a:lnTo>
                      <a:lnTo>
                        <a:pt x="613" y="210"/>
                      </a:lnTo>
                      <a:lnTo>
                        <a:pt x="608" y="208"/>
                      </a:lnTo>
                      <a:lnTo>
                        <a:pt x="602" y="203"/>
                      </a:lnTo>
                      <a:lnTo>
                        <a:pt x="597" y="200"/>
                      </a:lnTo>
                      <a:lnTo>
                        <a:pt x="594" y="196"/>
                      </a:lnTo>
                      <a:lnTo>
                        <a:pt x="590" y="194"/>
                      </a:lnTo>
                      <a:lnTo>
                        <a:pt x="585" y="191"/>
                      </a:lnTo>
                      <a:lnTo>
                        <a:pt x="581" y="187"/>
                      </a:lnTo>
                      <a:lnTo>
                        <a:pt x="578" y="185"/>
                      </a:lnTo>
                      <a:lnTo>
                        <a:pt x="574" y="184"/>
                      </a:lnTo>
                      <a:lnTo>
                        <a:pt x="565" y="177"/>
                      </a:lnTo>
                      <a:lnTo>
                        <a:pt x="560" y="173"/>
                      </a:lnTo>
                      <a:lnTo>
                        <a:pt x="553" y="169"/>
                      </a:lnTo>
                      <a:lnTo>
                        <a:pt x="549" y="168"/>
                      </a:lnTo>
                      <a:lnTo>
                        <a:pt x="544" y="164"/>
                      </a:lnTo>
                      <a:lnTo>
                        <a:pt x="539" y="161"/>
                      </a:lnTo>
                      <a:lnTo>
                        <a:pt x="532" y="157"/>
                      </a:lnTo>
                      <a:lnTo>
                        <a:pt x="525" y="154"/>
                      </a:lnTo>
                      <a:lnTo>
                        <a:pt x="519" y="152"/>
                      </a:lnTo>
                      <a:lnTo>
                        <a:pt x="516" y="150"/>
                      </a:lnTo>
                      <a:lnTo>
                        <a:pt x="512" y="146"/>
                      </a:lnTo>
                      <a:lnTo>
                        <a:pt x="509" y="145"/>
                      </a:lnTo>
                      <a:lnTo>
                        <a:pt x="505" y="143"/>
                      </a:lnTo>
                      <a:lnTo>
                        <a:pt x="500" y="141"/>
                      </a:lnTo>
                      <a:lnTo>
                        <a:pt x="496" y="139"/>
                      </a:lnTo>
                      <a:lnTo>
                        <a:pt x="491" y="138"/>
                      </a:lnTo>
                      <a:lnTo>
                        <a:pt x="486" y="134"/>
                      </a:lnTo>
                      <a:lnTo>
                        <a:pt x="482" y="132"/>
                      </a:lnTo>
                      <a:lnTo>
                        <a:pt x="477" y="131"/>
                      </a:lnTo>
                      <a:lnTo>
                        <a:pt x="471" y="129"/>
                      </a:lnTo>
                      <a:lnTo>
                        <a:pt x="466" y="125"/>
                      </a:lnTo>
                      <a:lnTo>
                        <a:pt x="463" y="123"/>
                      </a:lnTo>
                      <a:lnTo>
                        <a:pt x="455" y="122"/>
                      </a:lnTo>
                      <a:lnTo>
                        <a:pt x="452" y="120"/>
                      </a:lnTo>
                      <a:lnTo>
                        <a:pt x="447" y="116"/>
                      </a:lnTo>
                      <a:lnTo>
                        <a:pt x="441" y="115"/>
                      </a:lnTo>
                      <a:lnTo>
                        <a:pt x="436" y="113"/>
                      </a:lnTo>
                      <a:lnTo>
                        <a:pt x="431" y="109"/>
                      </a:lnTo>
                      <a:lnTo>
                        <a:pt x="425" y="108"/>
                      </a:lnTo>
                      <a:lnTo>
                        <a:pt x="420" y="106"/>
                      </a:lnTo>
                      <a:lnTo>
                        <a:pt x="415" y="104"/>
                      </a:lnTo>
                      <a:lnTo>
                        <a:pt x="409" y="102"/>
                      </a:lnTo>
                      <a:lnTo>
                        <a:pt x="404" y="99"/>
                      </a:lnTo>
                      <a:lnTo>
                        <a:pt x="399" y="97"/>
                      </a:lnTo>
                      <a:lnTo>
                        <a:pt x="393" y="93"/>
                      </a:lnTo>
                      <a:lnTo>
                        <a:pt x="388" y="92"/>
                      </a:lnTo>
                      <a:lnTo>
                        <a:pt x="383" y="90"/>
                      </a:lnTo>
                      <a:lnTo>
                        <a:pt x="378" y="88"/>
                      </a:lnTo>
                      <a:lnTo>
                        <a:pt x="372" y="86"/>
                      </a:lnTo>
                      <a:lnTo>
                        <a:pt x="367" y="83"/>
                      </a:lnTo>
                      <a:lnTo>
                        <a:pt x="362" y="81"/>
                      </a:lnTo>
                      <a:lnTo>
                        <a:pt x="356" y="79"/>
                      </a:lnTo>
                      <a:lnTo>
                        <a:pt x="351" y="77"/>
                      </a:lnTo>
                      <a:lnTo>
                        <a:pt x="347" y="76"/>
                      </a:lnTo>
                      <a:lnTo>
                        <a:pt x="342" y="72"/>
                      </a:lnTo>
                      <a:lnTo>
                        <a:pt x="337" y="72"/>
                      </a:lnTo>
                      <a:lnTo>
                        <a:pt x="333" y="70"/>
                      </a:lnTo>
                      <a:lnTo>
                        <a:pt x="328" y="69"/>
                      </a:lnTo>
                      <a:lnTo>
                        <a:pt x="323" y="67"/>
                      </a:lnTo>
                      <a:lnTo>
                        <a:pt x="319" y="65"/>
                      </a:lnTo>
                      <a:lnTo>
                        <a:pt x="316" y="63"/>
                      </a:lnTo>
                      <a:lnTo>
                        <a:pt x="310" y="61"/>
                      </a:lnTo>
                      <a:lnTo>
                        <a:pt x="307" y="60"/>
                      </a:lnTo>
                      <a:lnTo>
                        <a:pt x="301" y="58"/>
                      </a:lnTo>
                      <a:lnTo>
                        <a:pt x="298" y="56"/>
                      </a:lnTo>
                      <a:lnTo>
                        <a:pt x="296" y="56"/>
                      </a:lnTo>
                      <a:lnTo>
                        <a:pt x="289" y="54"/>
                      </a:lnTo>
                      <a:lnTo>
                        <a:pt x="282" y="53"/>
                      </a:lnTo>
                      <a:lnTo>
                        <a:pt x="278" y="51"/>
                      </a:lnTo>
                      <a:lnTo>
                        <a:pt x="273" y="49"/>
                      </a:lnTo>
                      <a:lnTo>
                        <a:pt x="268" y="47"/>
                      </a:lnTo>
                      <a:lnTo>
                        <a:pt x="262" y="46"/>
                      </a:lnTo>
                      <a:lnTo>
                        <a:pt x="257" y="46"/>
                      </a:lnTo>
                      <a:lnTo>
                        <a:pt x="252" y="44"/>
                      </a:lnTo>
                      <a:lnTo>
                        <a:pt x="247" y="42"/>
                      </a:lnTo>
                      <a:lnTo>
                        <a:pt x="241" y="38"/>
                      </a:lnTo>
                      <a:lnTo>
                        <a:pt x="234" y="37"/>
                      </a:lnTo>
                      <a:lnTo>
                        <a:pt x="229" y="35"/>
                      </a:lnTo>
                      <a:lnTo>
                        <a:pt x="222" y="33"/>
                      </a:lnTo>
                      <a:lnTo>
                        <a:pt x="215" y="31"/>
                      </a:lnTo>
                      <a:lnTo>
                        <a:pt x="208" y="30"/>
                      </a:lnTo>
                      <a:lnTo>
                        <a:pt x="200" y="26"/>
                      </a:lnTo>
                      <a:lnTo>
                        <a:pt x="193" y="24"/>
                      </a:lnTo>
                      <a:lnTo>
                        <a:pt x="188" y="23"/>
                      </a:lnTo>
                      <a:lnTo>
                        <a:pt x="181" y="21"/>
                      </a:lnTo>
                      <a:lnTo>
                        <a:pt x="174" y="19"/>
                      </a:lnTo>
                      <a:lnTo>
                        <a:pt x="167" y="17"/>
                      </a:lnTo>
                      <a:lnTo>
                        <a:pt x="160" y="15"/>
                      </a:lnTo>
                      <a:lnTo>
                        <a:pt x="153" y="12"/>
                      </a:lnTo>
                      <a:lnTo>
                        <a:pt x="146" y="10"/>
                      </a:lnTo>
                      <a:lnTo>
                        <a:pt x="140" y="8"/>
                      </a:lnTo>
                      <a:lnTo>
                        <a:pt x="133" y="7"/>
                      </a:lnTo>
                      <a:lnTo>
                        <a:pt x="126" y="5"/>
                      </a:lnTo>
                      <a:lnTo>
                        <a:pt x="123" y="5"/>
                      </a:lnTo>
                      <a:lnTo>
                        <a:pt x="116" y="3"/>
                      </a:lnTo>
                      <a:lnTo>
                        <a:pt x="110" y="1"/>
                      </a:lnTo>
                      <a:lnTo>
                        <a:pt x="105" y="1"/>
                      </a:lnTo>
                      <a:lnTo>
                        <a:pt x="100" y="1"/>
                      </a:lnTo>
                      <a:lnTo>
                        <a:pt x="96" y="0"/>
                      </a:lnTo>
                      <a:lnTo>
                        <a:pt x="92" y="0"/>
                      </a:lnTo>
                      <a:lnTo>
                        <a:pt x="87" y="0"/>
                      </a:lnTo>
                      <a:lnTo>
                        <a:pt x="85" y="0"/>
                      </a:lnTo>
                      <a:lnTo>
                        <a:pt x="78" y="0"/>
                      </a:lnTo>
                      <a:lnTo>
                        <a:pt x="71" y="0"/>
                      </a:lnTo>
                      <a:lnTo>
                        <a:pt x="64" y="0"/>
                      </a:lnTo>
                      <a:lnTo>
                        <a:pt x="57" y="0"/>
                      </a:lnTo>
                      <a:lnTo>
                        <a:pt x="50" y="0"/>
                      </a:lnTo>
                      <a:lnTo>
                        <a:pt x="43" y="0"/>
                      </a:lnTo>
                      <a:lnTo>
                        <a:pt x="36" y="0"/>
                      </a:lnTo>
                      <a:lnTo>
                        <a:pt x="31" y="0"/>
                      </a:lnTo>
                      <a:lnTo>
                        <a:pt x="23" y="0"/>
                      </a:lnTo>
                      <a:lnTo>
                        <a:pt x="18" y="0"/>
                      </a:lnTo>
                      <a:lnTo>
                        <a:pt x="13" y="0"/>
                      </a:lnTo>
                      <a:lnTo>
                        <a:pt x="9" y="0"/>
                      </a:lnTo>
                      <a:lnTo>
                        <a:pt x="2" y="0"/>
                      </a:lnTo>
                      <a:lnTo>
                        <a:pt x="0" y="0"/>
                      </a:lnTo>
                      <a:close/>
                    </a:path>
                  </a:pathLst>
                </a:custGeom>
                <a:solidFill>
                  <a:srgbClr val="7D0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4" name="Freeform 210"/>
                <p:cNvSpPr>
                  <a:spLocks/>
                </p:cNvSpPr>
                <p:nvPr/>
              </p:nvSpPr>
              <p:spPr bwMode="auto">
                <a:xfrm>
                  <a:off x="4663" y="2826"/>
                  <a:ext cx="296" cy="252"/>
                </a:xfrm>
                <a:custGeom>
                  <a:avLst/>
                  <a:gdLst>
                    <a:gd name="T0" fmla="*/ 0 w 712"/>
                    <a:gd name="T1" fmla="*/ 0 h 608"/>
                    <a:gd name="T2" fmla="*/ 0 w 712"/>
                    <a:gd name="T3" fmla="*/ 0 h 608"/>
                    <a:gd name="T4" fmla="*/ 0 w 712"/>
                    <a:gd name="T5" fmla="*/ 0 h 608"/>
                    <a:gd name="T6" fmla="*/ 0 w 712"/>
                    <a:gd name="T7" fmla="*/ 0 h 608"/>
                    <a:gd name="T8" fmla="*/ 0 w 712"/>
                    <a:gd name="T9" fmla="*/ 0 h 608"/>
                    <a:gd name="T10" fmla="*/ 0 w 712"/>
                    <a:gd name="T11" fmla="*/ 0 h 608"/>
                    <a:gd name="T12" fmla="*/ 0 w 712"/>
                    <a:gd name="T13" fmla="*/ 0 h 608"/>
                    <a:gd name="T14" fmla="*/ 0 w 712"/>
                    <a:gd name="T15" fmla="*/ 0 h 608"/>
                    <a:gd name="T16" fmla="*/ 0 w 712"/>
                    <a:gd name="T17" fmla="*/ 0 h 608"/>
                    <a:gd name="T18" fmla="*/ 0 w 712"/>
                    <a:gd name="T19" fmla="*/ 0 h 608"/>
                    <a:gd name="T20" fmla="*/ 0 w 712"/>
                    <a:gd name="T21" fmla="*/ 0 h 608"/>
                    <a:gd name="T22" fmla="*/ 0 w 712"/>
                    <a:gd name="T23" fmla="*/ 0 h 608"/>
                    <a:gd name="T24" fmla="*/ 0 w 712"/>
                    <a:gd name="T25" fmla="*/ 0 h 608"/>
                    <a:gd name="T26" fmla="*/ 0 w 712"/>
                    <a:gd name="T27" fmla="*/ 0 h 608"/>
                    <a:gd name="T28" fmla="*/ 0 w 712"/>
                    <a:gd name="T29" fmla="*/ 0 h 608"/>
                    <a:gd name="T30" fmla="*/ 0 w 712"/>
                    <a:gd name="T31" fmla="*/ 0 h 608"/>
                    <a:gd name="T32" fmla="*/ 0 w 712"/>
                    <a:gd name="T33" fmla="*/ 0 h 608"/>
                    <a:gd name="T34" fmla="*/ 0 w 712"/>
                    <a:gd name="T35" fmla="*/ 0 h 608"/>
                    <a:gd name="T36" fmla="*/ 0 w 712"/>
                    <a:gd name="T37" fmla="*/ 0 h 608"/>
                    <a:gd name="T38" fmla="*/ 0 w 712"/>
                    <a:gd name="T39" fmla="*/ 0 h 608"/>
                    <a:gd name="T40" fmla="*/ 0 w 712"/>
                    <a:gd name="T41" fmla="*/ 0 h 608"/>
                    <a:gd name="T42" fmla="*/ 0 w 712"/>
                    <a:gd name="T43" fmla="*/ 0 h 608"/>
                    <a:gd name="T44" fmla="*/ 0 w 712"/>
                    <a:gd name="T45" fmla="*/ 0 h 608"/>
                    <a:gd name="T46" fmla="*/ 0 w 712"/>
                    <a:gd name="T47" fmla="*/ 0 h 608"/>
                    <a:gd name="T48" fmla="*/ 0 w 712"/>
                    <a:gd name="T49" fmla="*/ 0 h 608"/>
                    <a:gd name="T50" fmla="*/ 0 w 712"/>
                    <a:gd name="T51" fmla="*/ 0 h 608"/>
                    <a:gd name="T52" fmla="*/ 0 w 712"/>
                    <a:gd name="T53" fmla="*/ 0 h 608"/>
                    <a:gd name="T54" fmla="*/ 0 w 712"/>
                    <a:gd name="T55" fmla="*/ 0 h 608"/>
                    <a:gd name="T56" fmla="*/ 0 w 712"/>
                    <a:gd name="T57" fmla="*/ 0 h 608"/>
                    <a:gd name="T58" fmla="*/ 0 w 712"/>
                    <a:gd name="T59" fmla="*/ 0 h 608"/>
                    <a:gd name="T60" fmla="*/ 0 w 712"/>
                    <a:gd name="T61" fmla="*/ 0 h 608"/>
                    <a:gd name="T62" fmla="*/ 0 w 712"/>
                    <a:gd name="T63" fmla="*/ 0 h 608"/>
                    <a:gd name="T64" fmla="*/ 0 w 712"/>
                    <a:gd name="T65" fmla="*/ 0 h 608"/>
                    <a:gd name="T66" fmla="*/ 0 w 712"/>
                    <a:gd name="T67" fmla="*/ 0 h 608"/>
                    <a:gd name="T68" fmla="*/ 0 w 712"/>
                    <a:gd name="T69" fmla="*/ 0 h 608"/>
                    <a:gd name="T70" fmla="*/ 0 w 712"/>
                    <a:gd name="T71" fmla="*/ 0 h 608"/>
                    <a:gd name="T72" fmla="*/ 0 w 712"/>
                    <a:gd name="T73" fmla="*/ 0 h 608"/>
                    <a:gd name="T74" fmla="*/ 0 w 712"/>
                    <a:gd name="T75" fmla="*/ 0 h 608"/>
                    <a:gd name="T76" fmla="*/ 0 w 712"/>
                    <a:gd name="T77" fmla="*/ 0 h 608"/>
                    <a:gd name="T78" fmla="*/ 0 w 712"/>
                    <a:gd name="T79" fmla="*/ 0 h 608"/>
                    <a:gd name="T80" fmla="*/ 0 w 712"/>
                    <a:gd name="T81" fmla="*/ 0 h 608"/>
                    <a:gd name="T82" fmla="*/ 0 w 712"/>
                    <a:gd name="T83" fmla="*/ 0 h 608"/>
                    <a:gd name="T84" fmla="*/ 0 w 712"/>
                    <a:gd name="T85" fmla="*/ 0 h 608"/>
                    <a:gd name="T86" fmla="*/ 0 w 712"/>
                    <a:gd name="T87" fmla="*/ 0 h 608"/>
                    <a:gd name="T88" fmla="*/ 0 w 712"/>
                    <a:gd name="T89" fmla="*/ 0 h 608"/>
                    <a:gd name="T90" fmla="*/ 0 w 712"/>
                    <a:gd name="T91" fmla="*/ 0 h 608"/>
                    <a:gd name="T92" fmla="*/ 0 w 712"/>
                    <a:gd name="T93" fmla="*/ 0 h 608"/>
                    <a:gd name="T94" fmla="*/ 0 w 712"/>
                    <a:gd name="T95" fmla="*/ 0 h 608"/>
                    <a:gd name="T96" fmla="*/ 0 w 712"/>
                    <a:gd name="T97" fmla="*/ 0 h 608"/>
                    <a:gd name="T98" fmla="*/ 0 w 712"/>
                    <a:gd name="T99" fmla="*/ 0 h 608"/>
                    <a:gd name="T100" fmla="*/ 0 w 712"/>
                    <a:gd name="T101" fmla="*/ 0 h 608"/>
                    <a:gd name="T102" fmla="*/ 0 w 712"/>
                    <a:gd name="T103" fmla="*/ 0 h 608"/>
                    <a:gd name="T104" fmla="*/ 0 w 712"/>
                    <a:gd name="T105" fmla="*/ 0 h 608"/>
                    <a:gd name="T106" fmla="*/ 0 w 712"/>
                    <a:gd name="T107" fmla="*/ 0 h 608"/>
                    <a:gd name="T108" fmla="*/ 0 w 712"/>
                    <a:gd name="T109" fmla="*/ 0 h 608"/>
                    <a:gd name="T110" fmla="*/ 0 w 712"/>
                    <a:gd name="T111" fmla="*/ 0 h 608"/>
                    <a:gd name="T112" fmla="*/ 0 w 712"/>
                    <a:gd name="T113" fmla="*/ 0 h 608"/>
                    <a:gd name="T114" fmla="*/ 0 w 712"/>
                    <a:gd name="T115" fmla="*/ 0 h 608"/>
                    <a:gd name="T116" fmla="*/ 0 w 712"/>
                    <a:gd name="T117" fmla="*/ 0 h 608"/>
                    <a:gd name="T118" fmla="*/ 0 w 712"/>
                    <a:gd name="T119" fmla="*/ 0 h 608"/>
                    <a:gd name="T120" fmla="*/ 0 w 712"/>
                    <a:gd name="T121" fmla="*/ 0 h 608"/>
                    <a:gd name="T122" fmla="*/ 0 w 712"/>
                    <a:gd name="T123" fmla="*/ 0 h 6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12"/>
                    <a:gd name="T187" fmla="*/ 0 h 608"/>
                    <a:gd name="T188" fmla="*/ 712 w 712"/>
                    <a:gd name="T189" fmla="*/ 608 h 60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12" h="608">
                      <a:moveTo>
                        <a:pt x="0" y="0"/>
                      </a:moveTo>
                      <a:lnTo>
                        <a:pt x="85" y="359"/>
                      </a:lnTo>
                      <a:lnTo>
                        <a:pt x="369" y="608"/>
                      </a:lnTo>
                      <a:lnTo>
                        <a:pt x="369" y="607"/>
                      </a:lnTo>
                      <a:lnTo>
                        <a:pt x="370" y="605"/>
                      </a:lnTo>
                      <a:lnTo>
                        <a:pt x="374" y="603"/>
                      </a:lnTo>
                      <a:lnTo>
                        <a:pt x="379" y="598"/>
                      </a:lnTo>
                      <a:lnTo>
                        <a:pt x="385" y="594"/>
                      </a:lnTo>
                      <a:lnTo>
                        <a:pt x="392" y="589"/>
                      </a:lnTo>
                      <a:lnTo>
                        <a:pt x="395" y="585"/>
                      </a:lnTo>
                      <a:lnTo>
                        <a:pt x="399" y="584"/>
                      </a:lnTo>
                      <a:lnTo>
                        <a:pt x="404" y="580"/>
                      </a:lnTo>
                      <a:lnTo>
                        <a:pt x="408" y="578"/>
                      </a:lnTo>
                      <a:lnTo>
                        <a:pt x="413" y="575"/>
                      </a:lnTo>
                      <a:lnTo>
                        <a:pt x="417" y="573"/>
                      </a:lnTo>
                      <a:lnTo>
                        <a:pt x="422" y="569"/>
                      </a:lnTo>
                      <a:lnTo>
                        <a:pt x="427" y="568"/>
                      </a:lnTo>
                      <a:lnTo>
                        <a:pt x="431" y="564"/>
                      </a:lnTo>
                      <a:lnTo>
                        <a:pt x="438" y="562"/>
                      </a:lnTo>
                      <a:lnTo>
                        <a:pt x="441" y="559"/>
                      </a:lnTo>
                      <a:lnTo>
                        <a:pt x="448" y="557"/>
                      </a:lnTo>
                      <a:lnTo>
                        <a:pt x="454" y="555"/>
                      </a:lnTo>
                      <a:lnTo>
                        <a:pt x="459" y="553"/>
                      </a:lnTo>
                      <a:lnTo>
                        <a:pt x="464" y="550"/>
                      </a:lnTo>
                      <a:lnTo>
                        <a:pt x="471" y="550"/>
                      </a:lnTo>
                      <a:lnTo>
                        <a:pt x="477" y="546"/>
                      </a:lnTo>
                      <a:lnTo>
                        <a:pt x="482" y="546"/>
                      </a:lnTo>
                      <a:lnTo>
                        <a:pt x="489" y="545"/>
                      </a:lnTo>
                      <a:lnTo>
                        <a:pt x="496" y="545"/>
                      </a:lnTo>
                      <a:lnTo>
                        <a:pt x="502" y="543"/>
                      </a:lnTo>
                      <a:lnTo>
                        <a:pt x="509" y="543"/>
                      </a:lnTo>
                      <a:lnTo>
                        <a:pt x="514" y="543"/>
                      </a:lnTo>
                      <a:lnTo>
                        <a:pt x="521" y="545"/>
                      </a:lnTo>
                      <a:lnTo>
                        <a:pt x="528" y="545"/>
                      </a:lnTo>
                      <a:lnTo>
                        <a:pt x="535" y="546"/>
                      </a:lnTo>
                      <a:lnTo>
                        <a:pt x="539" y="546"/>
                      </a:lnTo>
                      <a:lnTo>
                        <a:pt x="544" y="548"/>
                      </a:lnTo>
                      <a:lnTo>
                        <a:pt x="548" y="548"/>
                      </a:lnTo>
                      <a:lnTo>
                        <a:pt x="553" y="550"/>
                      </a:lnTo>
                      <a:lnTo>
                        <a:pt x="560" y="552"/>
                      </a:lnTo>
                      <a:lnTo>
                        <a:pt x="567" y="553"/>
                      </a:lnTo>
                      <a:lnTo>
                        <a:pt x="571" y="553"/>
                      </a:lnTo>
                      <a:lnTo>
                        <a:pt x="576" y="557"/>
                      </a:lnTo>
                      <a:lnTo>
                        <a:pt x="579" y="557"/>
                      </a:lnTo>
                      <a:lnTo>
                        <a:pt x="583" y="559"/>
                      </a:lnTo>
                      <a:lnTo>
                        <a:pt x="587" y="561"/>
                      </a:lnTo>
                      <a:lnTo>
                        <a:pt x="592" y="562"/>
                      </a:lnTo>
                      <a:lnTo>
                        <a:pt x="595" y="562"/>
                      </a:lnTo>
                      <a:lnTo>
                        <a:pt x="599" y="564"/>
                      </a:lnTo>
                      <a:lnTo>
                        <a:pt x="602" y="566"/>
                      </a:lnTo>
                      <a:lnTo>
                        <a:pt x="608" y="568"/>
                      </a:lnTo>
                      <a:lnTo>
                        <a:pt x="611" y="569"/>
                      </a:lnTo>
                      <a:lnTo>
                        <a:pt x="615" y="571"/>
                      </a:lnTo>
                      <a:lnTo>
                        <a:pt x="622" y="573"/>
                      </a:lnTo>
                      <a:lnTo>
                        <a:pt x="629" y="576"/>
                      </a:lnTo>
                      <a:lnTo>
                        <a:pt x="636" y="578"/>
                      </a:lnTo>
                      <a:lnTo>
                        <a:pt x="643" y="582"/>
                      </a:lnTo>
                      <a:lnTo>
                        <a:pt x="648" y="584"/>
                      </a:lnTo>
                      <a:lnTo>
                        <a:pt x="656" y="587"/>
                      </a:lnTo>
                      <a:lnTo>
                        <a:pt x="661" y="591"/>
                      </a:lnTo>
                      <a:lnTo>
                        <a:pt x="666" y="592"/>
                      </a:lnTo>
                      <a:lnTo>
                        <a:pt x="671" y="594"/>
                      </a:lnTo>
                      <a:lnTo>
                        <a:pt x="675" y="596"/>
                      </a:lnTo>
                      <a:lnTo>
                        <a:pt x="679" y="598"/>
                      </a:lnTo>
                      <a:lnTo>
                        <a:pt x="682" y="599"/>
                      </a:lnTo>
                      <a:lnTo>
                        <a:pt x="686" y="603"/>
                      </a:lnTo>
                      <a:lnTo>
                        <a:pt x="687" y="603"/>
                      </a:lnTo>
                      <a:lnTo>
                        <a:pt x="712" y="598"/>
                      </a:lnTo>
                      <a:lnTo>
                        <a:pt x="710" y="594"/>
                      </a:lnTo>
                      <a:lnTo>
                        <a:pt x="707" y="589"/>
                      </a:lnTo>
                      <a:lnTo>
                        <a:pt x="703" y="582"/>
                      </a:lnTo>
                      <a:lnTo>
                        <a:pt x="702" y="576"/>
                      </a:lnTo>
                      <a:lnTo>
                        <a:pt x="698" y="573"/>
                      </a:lnTo>
                      <a:lnTo>
                        <a:pt x="696" y="568"/>
                      </a:lnTo>
                      <a:lnTo>
                        <a:pt x="693" y="562"/>
                      </a:lnTo>
                      <a:lnTo>
                        <a:pt x="689" y="557"/>
                      </a:lnTo>
                      <a:lnTo>
                        <a:pt x="687" y="552"/>
                      </a:lnTo>
                      <a:lnTo>
                        <a:pt x="682" y="545"/>
                      </a:lnTo>
                      <a:lnTo>
                        <a:pt x="679" y="539"/>
                      </a:lnTo>
                      <a:lnTo>
                        <a:pt x="675" y="532"/>
                      </a:lnTo>
                      <a:lnTo>
                        <a:pt x="670" y="523"/>
                      </a:lnTo>
                      <a:lnTo>
                        <a:pt x="664" y="516"/>
                      </a:lnTo>
                      <a:lnTo>
                        <a:pt x="661" y="509"/>
                      </a:lnTo>
                      <a:lnTo>
                        <a:pt x="656" y="502"/>
                      </a:lnTo>
                      <a:lnTo>
                        <a:pt x="650" y="493"/>
                      </a:lnTo>
                      <a:lnTo>
                        <a:pt x="645" y="484"/>
                      </a:lnTo>
                      <a:lnTo>
                        <a:pt x="640" y="476"/>
                      </a:lnTo>
                      <a:lnTo>
                        <a:pt x="634" y="467"/>
                      </a:lnTo>
                      <a:lnTo>
                        <a:pt x="627" y="458"/>
                      </a:lnTo>
                      <a:lnTo>
                        <a:pt x="622" y="449"/>
                      </a:lnTo>
                      <a:lnTo>
                        <a:pt x="617" y="440"/>
                      </a:lnTo>
                      <a:lnTo>
                        <a:pt x="610" y="431"/>
                      </a:lnTo>
                      <a:lnTo>
                        <a:pt x="602" y="421"/>
                      </a:lnTo>
                      <a:lnTo>
                        <a:pt x="595" y="412"/>
                      </a:lnTo>
                      <a:lnTo>
                        <a:pt x="590" y="403"/>
                      </a:lnTo>
                      <a:lnTo>
                        <a:pt x="581" y="392"/>
                      </a:lnTo>
                      <a:lnTo>
                        <a:pt x="574" y="382"/>
                      </a:lnTo>
                      <a:lnTo>
                        <a:pt x="567" y="371"/>
                      </a:lnTo>
                      <a:lnTo>
                        <a:pt x="560" y="362"/>
                      </a:lnTo>
                      <a:lnTo>
                        <a:pt x="551" y="352"/>
                      </a:lnTo>
                      <a:lnTo>
                        <a:pt x="542" y="343"/>
                      </a:lnTo>
                      <a:lnTo>
                        <a:pt x="535" y="332"/>
                      </a:lnTo>
                      <a:lnTo>
                        <a:pt x="526" y="323"/>
                      </a:lnTo>
                      <a:lnTo>
                        <a:pt x="519" y="313"/>
                      </a:lnTo>
                      <a:lnTo>
                        <a:pt x="510" y="304"/>
                      </a:lnTo>
                      <a:lnTo>
                        <a:pt x="502" y="293"/>
                      </a:lnTo>
                      <a:lnTo>
                        <a:pt x="493" y="284"/>
                      </a:lnTo>
                      <a:lnTo>
                        <a:pt x="484" y="274"/>
                      </a:lnTo>
                      <a:lnTo>
                        <a:pt x="475" y="265"/>
                      </a:lnTo>
                      <a:lnTo>
                        <a:pt x="464" y="256"/>
                      </a:lnTo>
                      <a:lnTo>
                        <a:pt x="455" y="247"/>
                      </a:lnTo>
                      <a:lnTo>
                        <a:pt x="447" y="238"/>
                      </a:lnTo>
                      <a:lnTo>
                        <a:pt x="438" y="230"/>
                      </a:lnTo>
                      <a:lnTo>
                        <a:pt x="427" y="221"/>
                      </a:lnTo>
                      <a:lnTo>
                        <a:pt x="418" y="214"/>
                      </a:lnTo>
                      <a:lnTo>
                        <a:pt x="408" y="205"/>
                      </a:lnTo>
                      <a:lnTo>
                        <a:pt x="397" y="198"/>
                      </a:lnTo>
                      <a:lnTo>
                        <a:pt x="386" y="189"/>
                      </a:lnTo>
                      <a:lnTo>
                        <a:pt x="378" y="184"/>
                      </a:lnTo>
                      <a:lnTo>
                        <a:pt x="367" y="177"/>
                      </a:lnTo>
                      <a:lnTo>
                        <a:pt x="356" y="169"/>
                      </a:lnTo>
                      <a:lnTo>
                        <a:pt x="346" y="162"/>
                      </a:lnTo>
                      <a:lnTo>
                        <a:pt x="337" y="157"/>
                      </a:lnTo>
                      <a:lnTo>
                        <a:pt x="326" y="150"/>
                      </a:lnTo>
                      <a:lnTo>
                        <a:pt x="316" y="146"/>
                      </a:lnTo>
                      <a:lnTo>
                        <a:pt x="305" y="141"/>
                      </a:lnTo>
                      <a:lnTo>
                        <a:pt x="294" y="138"/>
                      </a:lnTo>
                      <a:lnTo>
                        <a:pt x="287" y="134"/>
                      </a:lnTo>
                      <a:lnTo>
                        <a:pt x="282" y="132"/>
                      </a:lnTo>
                      <a:lnTo>
                        <a:pt x="277" y="129"/>
                      </a:lnTo>
                      <a:lnTo>
                        <a:pt x="273" y="127"/>
                      </a:lnTo>
                      <a:lnTo>
                        <a:pt x="266" y="123"/>
                      </a:lnTo>
                      <a:lnTo>
                        <a:pt x="262" y="122"/>
                      </a:lnTo>
                      <a:lnTo>
                        <a:pt x="257" y="120"/>
                      </a:lnTo>
                      <a:lnTo>
                        <a:pt x="254" y="116"/>
                      </a:lnTo>
                      <a:lnTo>
                        <a:pt x="248" y="115"/>
                      </a:lnTo>
                      <a:lnTo>
                        <a:pt x="245" y="111"/>
                      </a:lnTo>
                      <a:lnTo>
                        <a:pt x="239" y="109"/>
                      </a:lnTo>
                      <a:lnTo>
                        <a:pt x="236" y="108"/>
                      </a:lnTo>
                      <a:lnTo>
                        <a:pt x="227" y="102"/>
                      </a:lnTo>
                      <a:lnTo>
                        <a:pt x="220" y="97"/>
                      </a:lnTo>
                      <a:lnTo>
                        <a:pt x="213" y="92"/>
                      </a:lnTo>
                      <a:lnTo>
                        <a:pt x="206" y="86"/>
                      </a:lnTo>
                      <a:lnTo>
                        <a:pt x="199" y="81"/>
                      </a:lnTo>
                      <a:lnTo>
                        <a:pt x="192" y="77"/>
                      </a:lnTo>
                      <a:lnTo>
                        <a:pt x="185" y="72"/>
                      </a:lnTo>
                      <a:lnTo>
                        <a:pt x="177" y="69"/>
                      </a:lnTo>
                      <a:lnTo>
                        <a:pt x="170" y="65"/>
                      </a:lnTo>
                      <a:lnTo>
                        <a:pt x="165" y="61"/>
                      </a:lnTo>
                      <a:lnTo>
                        <a:pt x="160" y="60"/>
                      </a:lnTo>
                      <a:lnTo>
                        <a:pt x="154" y="56"/>
                      </a:lnTo>
                      <a:lnTo>
                        <a:pt x="147" y="54"/>
                      </a:lnTo>
                      <a:lnTo>
                        <a:pt x="144" y="53"/>
                      </a:lnTo>
                      <a:lnTo>
                        <a:pt x="139" y="49"/>
                      </a:lnTo>
                      <a:lnTo>
                        <a:pt x="133" y="47"/>
                      </a:lnTo>
                      <a:lnTo>
                        <a:pt x="130" y="46"/>
                      </a:lnTo>
                      <a:lnTo>
                        <a:pt x="124" y="44"/>
                      </a:lnTo>
                      <a:lnTo>
                        <a:pt x="119" y="42"/>
                      </a:lnTo>
                      <a:lnTo>
                        <a:pt x="116" y="40"/>
                      </a:lnTo>
                      <a:lnTo>
                        <a:pt x="112" y="38"/>
                      </a:lnTo>
                      <a:lnTo>
                        <a:pt x="107" y="37"/>
                      </a:lnTo>
                      <a:lnTo>
                        <a:pt x="103" y="35"/>
                      </a:lnTo>
                      <a:lnTo>
                        <a:pt x="98" y="33"/>
                      </a:lnTo>
                      <a:lnTo>
                        <a:pt x="94" y="31"/>
                      </a:lnTo>
                      <a:lnTo>
                        <a:pt x="91" y="30"/>
                      </a:lnTo>
                      <a:lnTo>
                        <a:pt x="87" y="28"/>
                      </a:lnTo>
                      <a:lnTo>
                        <a:pt x="82" y="26"/>
                      </a:lnTo>
                      <a:lnTo>
                        <a:pt x="78" y="24"/>
                      </a:lnTo>
                      <a:lnTo>
                        <a:pt x="75" y="23"/>
                      </a:lnTo>
                      <a:lnTo>
                        <a:pt x="69" y="21"/>
                      </a:lnTo>
                      <a:lnTo>
                        <a:pt x="62" y="19"/>
                      </a:lnTo>
                      <a:lnTo>
                        <a:pt x="55" y="15"/>
                      </a:lnTo>
                      <a:lnTo>
                        <a:pt x="50" y="14"/>
                      </a:lnTo>
                      <a:lnTo>
                        <a:pt x="45" y="12"/>
                      </a:lnTo>
                      <a:lnTo>
                        <a:pt x="39" y="12"/>
                      </a:lnTo>
                      <a:lnTo>
                        <a:pt x="34" y="8"/>
                      </a:lnTo>
                      <a:lnTo>
                        <a:pt x="31" y="7"/>
                      </a:lnTo>
                      <a:lnTo>
                        <a:pt x="25" y="5"/>
                      </a:lnTo>
                      <a:lnTo>
                        <a:pt x="22" y="5"/>
                      </a:lnTo>
                      <a:lnTo>
                        <a:pt x="15" y="3"/>
                      </a:lnTo>
                      <a:lnTo>
                        <a:pt x="11" y="1"/>
                      </a:lnTo>
                      <a:lnTo>
                        <a:pt x="6" y="0"/>
                      </a:lnTo>
                      <a:lnTo>
                        <a:pt x="2" y="0"/>
                      </a:lnTo>
                      <a:lnTo>
                        <a:pt x="0" y="0"/>
                      </a:lnTo>
                      <a:close/>
                    </a:path>
                  </a:pathLst>
                </a:custGeom>
                <a:solidFill>
                  <a:srgbClr val="6B00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5" name="Freeform 211"/>
                <p:cNvSpPr>
                  <a:spLocks/>
                </p:cNvSpPr>
                <p:nvPr/>
              </p:nvSpPr>
              <p:spPr bwMode="auto">
                <a:xfrm>
                  <a:off x="4580" y="2826"/>
                  <a:ext cx="236" cy="268"/>
                </a:xfrm>
                <a:custGeom>
                  <a:avLst/>
                  <a:gdLst>
                    <a:gd name="T0" fmla="*/ 0 w 570"/>
                    <a:gd name="T1" fmla="*/ 0 h 645"/>
                    <a:gd name="T2" fmla="*/ 0 w 570"/>
                    <a:gd name="T3" fmla="*/ 0 h 645"/>
                    <a:gd name="T4" fmla="*/ 0 w 570"/>
                    <a:gd name="T5" fmla="*/ 0 h 645"/>
                    <a:gd name="T6" fmla="*/ 0 w 570"/>
                    <a:gd name="T7" fmla="*/ 0 h 645"/>
                    <a:gd name="T8" fmla="*/ 0 w 570"/>
                    <a:gd name="T9" fmla="*/ 0 h 645"/>
                    <a:gd name="T10" fmla="*/ 0 w 570"/>
                    <a:gd name="T11" fmla="*/ 0 h 645"/>
                    <a:gd name="T12" fmla="*/ 0 w 570"/>
                    <a:gd name="T13" fmla="*/ 0 h 645"/>
                    <a:gd name="T14" fmla="*/ 0 w 570"/>
                    <a:gd name="T15" fmla="*/ 0 h 645"/>
                    <a:gd name="T16" fmla="*/ 0 w 570"/>
                    <a:gd name="T17" fmla="*/ 0 h 645"/>
                    <a:gd name="T18" fmla="*/ 0 w 570"/>
                    <a:gd name="T19" fmla="*/ 0 h 645"/>
                    <a:gd name="T20" fmla="*/ 0 w 570"/>
                    <a:gd name="T21" fmla="*/ 0 h 645"/>
                    <a:gd name="T22" fmla="*/ 0 w 570"/>
                    <a:gd name="T23" fmla="*/ 0 h 645"/>
                    <a:gd name="T24" fmla="*/ 0 w 570"/>
                    <a:gd name="T25" fmla="*/ 0 h 645"/>
                    <a:gd name="T26" fmla="*/ 0 w 570"/>
                    <a:gd name="T27" fmla="*/ 0 h 645"/>
                    <a:gd name="T28" fmla="*/ 0 w 570"/>
                    <a:gd name="T29" fmla="*/ 0 h 645"/>
                    <a:gd name="T30" fmla="*/ 0 w 570"/>
                    <a:gd name="T31" fmla="*/ 0 h 645"/>
                    <a:gd name="T32" fmla="*/ 0 w 570"/>
                    <a:gd name="T33" fmla="*/ 0 h 645"/>
                    <a:gd name="T34" fmla="*/ 0 w 570"/>
                    <a:gd name="T35" fmla="*/ 0 h 645"/>
                    <a:gd name="T36" fmla="*/ 0 w 570"/>
                    <a:gd name="T37" fmla="*/ 0 h 645"/>
                    <a:gd name="T38" fmla="*/ 0 w 570"/>
                    <a:gd name="T39" fmla="*/ 0 h 645"/>
                    <a:gd name="T40" fmla="*/ 0 w 570"/>
                    <a:gd name="T41" fmla="*/ 0 h 645"/>
                    <a:gd name="T42" fmla="*/ 0 w 570"/>
                    <a:gd name="T43" fmla="*/ 0 h 645"/>
                    <a:gd name="T44" fmla="*/ 0 w 570"/>
                    <a:gd name="T45" fmla="*/ 0 h 645"/>
                    <a:gd name="T46" fmla="*/ 0 w 570"/>
                    <a:gd name="T47" fmla="*/ 0 h 645"/>
                    <a:gd name="T48" fmla="*/ 0 w 570"/>
                    <a:gd name="T49" fmla="*/ 0 h 645"/>
                    <a:gd name="T50" fmla="*/ 0 w 570"/>
                    <a:gd name="T51" fmla="*/ 0 h 645"/>
                    <a:gd name="T52" fmla="*/ 0 w 570"/>
                    <a:gd name="T53" fmla="*/ 0 h 645"/>
                    <a:gd name="T54" fmla="*/ 0 w 570"/>
                    <a:gd name="T55" fmla="*/ 0 h 645"/>
                    <a:gd name="T56" fmla="*/ 0 w 570"/>
                    <a:gd name="T57" fmla="*/ 0 h 645"/>
                    <a:gd name="T58" fmla="*/ 0 w 570"/>
                    <a:gd name="T59" fmla="*/ 0 h 645"/>
                    <a:gd name="T60" fmla="*/ 0 w 570"/>
                    <a:gd name="T61" fmla="*/ 0 h 645"/>
                    <a:gd name="T62" fmla="*/ 0 w 570"/>
                    <a:gd name="T63" fmla="*/ 0 h 645"/>
                    <a:gd name="T64" fmla="*/ 0 w 570"/>
                    <a:gd name="T65" fmla="*/ 0 h 645"/>
                    <a:gd name="T66" fmla="*/ 0 w 570"/>
                    <a:gd name="T67" fmla="*/ 0 h 645"/>
                    <a:gd name="T68" fmla="*/ 0 w 570"/>
                    <a:gd name="T69" fmla="*/ 0 h 645"/>
                    <a:gd name="T70" fmla="*/ 0 w 570"/>
                    <a:gd name="T71" fmla="*/ 0 h 645"/>
                    <a:gd name="T72" fmla="*/ 0 w 570"/>
                    <a:gd name="T73" fmla="*/ 0 h 645"/>
                    <a:gd name="T74" fmla="*/ 0 w 570"/>
                    <a:gd name="T75" fmla="*/ 0 h 645"/>
                    <a:gd name="T76" fmla="*/ 0 w 570"/>
                    <a:gd name="T77" fmla="*/ 0 h 645"/>
                    <a:gd name="T78" fmla="*/ 0 w 570"/>
                    <a:gd name="T79" fmla="*/ 0 h 645"/>
                    <a:gd name="T80" fmla="*/ 0 w 570"/>
                    <a:gd name="T81" fmla="*/ 0 h 645"/>
                    <a:gd name="T82" fmla="*/ 0 w 570"/>
                    <a:gd name="T83" fmla="*/ 0 h 645"/>
                    <a:gd name="T84" fmla="*/ 0 w 570"/>
                    <a:gd name="T85" fmla="*/ 0 h 645"/>
                    <a:gd name="T86" fmla="*/ 0 w 570"/>
                    <a:gd name="T87" fmla="*/ 0 h 645"/>
                    <a:gd name="T88" fmla="*/ 0 w 570"/>
                    <a:gd name="T89" fmla="*/ 0 h 645"/>
                    <a:gd name="T90" fmla="*/ 0 w 570"/>
                    <a:gd name="T91" fmla="*/ 0 h 645"/>
                    <a:gd name="T92" fmla="*/ 0 w 570"/>
                    <a:gd name="T93" fmla="*/ 0 h 645"/>
                    <a:gd name="T94" fmla="*/ 0 w 570"/>
                    <a:gd name="T95" fmla="*/ 0 h 645"/>
                    <a:gd name="T96" fmla="*/ 0 w 570"/>
                    <a:gd name="T97" fmla="*/ 0 h 645"/>
                    <a:gd name="T98" fmla="*/ 0 w 570"/>
                    <a:gd name="T99" fmla="*/ 0 h 645"/>
                    <a:gd name="T100" fmla="*/ 0 w 570"/>
                    <a:gd name="T101" fmla="*/ 0 h 645"/>
                    <a:gd name="T102" fmla="*/ 0 w 570"/>
                    <a:gd name="T103" fmla="*/ 0 h 645"/>
                    <a:gd name="T104" fmla="*/ 0 w 570"/>
                    <a:gd name="T105" fmla="*/ 0 h 645"/>
                    <a:gd name="T106" fmla="*/ 0 w 570"/>
                    <a:gd name="T107" fmla="*/ 0 h 645"/>
                    <a:gd name="T108" fmla="*/ 0 w 570"/>
                    <a:gd name="T109" fmla="*/ 0 h 645"/>
                    <a:gd name="T110" fmla="*/ 0 w 570"/>
                    <a:gd name="T111" fmla="*/ 0 h 645"/>
                    <a:gd name="T112" fmla="*/ 0 w 570"/>
                    <a:gd name="T113" fmla="*/ 0 h 645"/>
                    <a:gd name="T114" fmla="*/ 0 w 570"/>
                    <a:gd name="T115" fmla="*/ 0 h 645"/>
                    <a:gd name="T116" fmla="*/ 0 w 570"/>
                    <a:gd name="T117" fmla="*/ 0 h 645"/>
                    <a:gd name="T118" fmla="*/ 0 w 570"/>
                    <a:gd name="T119" fmla="*/ 0 h 645"/>
                    <a:gd name="T120" fmla="*/ 0 w 570"/>
                    <a:gd name="T121" fmla="*/ 0 h 645"/>
                    <a:gd name="T122" fmla="*/ 0 w 570"/>
                    <a:gd name="T123" fmla="*/ 0 h 645"/>
                    <a:gd name="T124" fmla="*/ 0 w 570"/>
                    <a:gd name="T125" fmla="*/ 0 h 6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0"/>
                    <a:gd name="T190" fmla="*/ 0 h 645"/>
                    <a:gd name="T191" fmla="*/ 570 w 570"/>
                    <a:gd name="T192" fmla="*/ 645 h 64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0" h="645">
                      <a:moveTo>
                        <a:pt x="193" y="0"/>
                      </a:moveTo>
                      <a:lnTo>
                        <a:pt x="185" y="3"/>
                      </a:lnTo>
                      <a:lnTo>
                        <a:pt x="178" y="8"/>
                      </a:lnTo>
                      <a:lnTo>
                        <a:pt x="171" y="14"/>
                      </a:lnTo>
                      <a:lnTo>
                        <a:pt x="166" y="19"/>
                      </a:lnTo>
                      <a:lnTo>
                        <a:pt x="159" y="26"/>
                      </a:lnTo>
                      <a:lnTo>
                        <a:pt x="152" y="31"/>
                      </a:lnTo>
                      <a:lnTo>
                        <a:pt x="147" y="38"/>
                      </a:lnTo>
                      <a:lnTo>
                        <a:pt x="141" y="46"/>
                      </a:lnTo>
                      <a:lnTo>
                        <a:pt x="136" y="53"/>
                      </a:lnTo>
                      <a:lnTo>
                        <a:pt x="131" y="60"/>
                      </a:lnTo>
                      <a:lnTo>
                        <a:pt x="125" y="69"/>
                      </a:lnTo>
                      <a:lnTo>
                        <a:pt x="120" y="76"/>
                      </a:lnTo>
                      <a:lnTo>
                        <a:pt x="115" y="84"/>
                      </a:lnTo>
                      <a:lnTo>
                        <a:pt x="109" y="93"/>
                      </a:lnTo>
                      <a:lnTo>
                        <a:pt x="106" y="102"/>
                      </a:lnTo>
                      <a:lnTo>
                        <a:pt x="100" y="109"/>
                      </a:lnTo>
                      <a:lnTo>
                        <a:pt x="97" y="118"/>
                      </a:lnTo>
                      <a:lnTo>
                        <a:pt x="92" y="127"/>
                      </a:lnTo>
                      <a:lnTo>
                        <a:pt x="88" y="136"/>
                      </a:lnTo>
                      <a:lnTo>
                        <a:pt x="83" y="145"/>
                      </a:lnTo>
                      <a:lnTo>
                        <a:pt x="79" y="154"/>
                      </a:lnTo>
                      <a:lnTo>
                        <a:pt x="76" y="162"/>
                      </a:lnTo>
                      <a:lnTo>
                        <a:pt x="72" y="173"/>
                      </a:lnTo>
                      <a:lnTo>
                        <a:pt x="69" y="182"/>
                      </a:lnTo>
                      <a:lnTo>
                        <a:pt x="63" y="191"/>
                      </a:lnTo>
                      <a:lnTo>
                        <a:pt x="62" y="200"/>
                      </a:lnTo>
                      <a:lnTo>
                        <a:pt x="58" y="210"/>
                      </a:lnTo>
                      <a:lnTo>
                        <a:pt x="56" y="219"/>
                      </a:lnTo>
                      <a:lnTo>
                        <a:pt x="53" y="228"/>
                      </a:lnTo>
                      <a:lnTo>
                        <a:pt x="49" y="238"/>
                      </a:lnTo>
                      <a:lnTo>
                        <a:pt x="47" y="247"/>
                      </a:lnTo>
                      <a:lnTo>
                        <a:pt x="44" y="256"/>
                      </a:lnTo>
                      <a:lnTo>
                        <a:pt x="42" y="265"/>
                      </a:lnTo>
                      <a:lnTo>
                        <a:pt x="39" y="274"/>
                      </a:lnTo>
                      <a:lnTo>
                        <a:pt x="37" y="283"/>
                      </a:lnTo>
                      <a:lnTo>
                        <a:pt x="33" y="292"/>
                      </a:lnTo>
                      <a:lnTo>
                        <a:pt x="31" y="300"/>
                      </a:lnTo>
                      <a:lnTo>
                        <a:pt x="30" y="307"/>
                      </a:lnTo>
                      <a:lnTo>
                        <a:pt x="28" y="316"/>
                      </a:lnTo>
                      <a:lnTo>
                        <a:pt x="26" y="325"/>
                      </a:lnTo>
                      <a:lnTo>
                        <a:pt x="24" y="332"/>
                      </a:lnTo>
                      <a:lnTo>
                        <a:pt x="23" y="339"/>
                      </a:lnTo>
                      <a:lnTo>
                        <a:pt x="21" y="348"/>
                      </a:lnTo>
                      <a:lnTo>
                        <a:pt x="19" y="355"/>
                      </a:lnTo>
                      <a:lnTo>
                        <a:pt x="17" y="362"/>
                      </a:lnTo>
                      <a:lnTo>
                        <a:pt x="15" y="369"/>
                      </a:lnTo>
                      <a:lnTo>
                        <a:pt x="14" y="375"/>
                      </a:lnTo>
                      <a:lnTo>
                        <a:pt x="14" y="382"/>
                      </a:lnTo>
                      <a:lnTo>
                        <a:pt x="12" y="387"/>
                      </a:lnTo>
                      <a:lnTo>
                        <a:pt x="10" y="392"/>
                      </a:lnTo>
                      <a:lnTo>
                        <a:pt x="10" y="398"/>
                      </a:lnTo>
                      <a:lnTo>
                        <a:pt x="8" y="405"/>
                      </a:lnTo>
                      <a:lnTo>
                        <a:pt x="7" y="408"/>
                      </a:lnTo>
                      <a:lnTo>
                        <a:pt x="7" y="412"/>
                      </a:lnTo>
                      <a:lnTo>
                        <a:pt x="7" y="417"/>
                      </a:lnTo>
                      <a:lnTo>
                        <a:pt x="7" y="421"/>
                      </a:lnTo>
                      <a:lnTo>
                        <a:pt x="3" y="426"/>
                      </a:lnTo>
                      <a:lnTo>
                        <a:pt x="3" y="431"/>
                      </a:lnTo>
                      <a:lnTo>
                        <a:pt x="1" y="433"/>
                      </a:lnTo>
                      <a:lnTo>
                        <a:pt x="1" y="435"/>
                      </a:lnTo>
                      <a:lnTo>
                        <a:pt x="0" y="435"/>
                      </a:lnTo>
                      <a:lnTo>
                        <a:pt x="0" y="437"/>
                      </a:lnTo>
                      <a:lnTo>
                        <a:pt x="0" y="438"/>
                      </a:lnTo>
                      <a:lnTo>
                        <a:pt x="0" y="442"/>
                      </a:lnTo>
                      <a:lnTo>
                        <a:pt x="0" y="445"/>
                      </a:lnTo>
                      <a:lnTo>
                        <a:pt x="1" y="453"/>
                      </a:lnTo>
                      <a:lnTo>
                        <a:pt x="3" y="458"/>
                      </a:lnTo>
                      <a:lnTo>
                        <a:pt x="7" y="467"/>
                      </a:lnTo>
                      <a:lnTo>
                        <a:pt x="7" y="468"/>
                      </a:lnTo>
                      <a:lnTo>
                        <a:pt x="8" y="472"/>
                      </a:lnTo>
                      <a:lnTo>
                        <a:pt x="8" y="477"/>
                      </a:lnTo>
                      <a:lnTo>
                        <a:pt x="10" y="481"/>
                      </a:lnTo>
                      <a:lnTo>
                        <a:pt x="12" y="486"/>
                      </a:lnTo>
                      <a:lnTo>
                        <a:pt x="14" y="490"/>
                      </a:lnTo>
                      <a:lnTo>
                        <a:pt x="15" y="493"/>
                      </a:lnTo>
                      <a:lnTo>
                        <a:pt x="17" y="499"/>
                      </a:lnTo>
                      <a:lnTo>
                        <a:pt x="19" y="504"/>
                      </a:lnTo>
                      <a:lnTo>
                        <a:pt x="21" y="509"/>
                      </a:lnTo>
                      <a:lnTo>
                        <a:pt x="23" y="513"/>
                      </a:lnTo>
                      <a:lnTo>
                        <a:pt x="24" y="518"/>
                      </a:lnTo>
                      <a:lnTo>
                        <a:pt x="26" y="523"/>
                      </a:lnTo>
                      <a:lnTo>
                        <a:pt x="30" y="529"/>
                      </a:lnTo>
                      <a:lnTo>
                        <a:pt x="31" y="534"/>
                      </a:lnTo>
                      <a:lnTo>
                        <a:pt x="33" y="539"/>
                      </a:lnTo>
                      <a:lnTo>
                        <a:pt x="35" y="543"/>
                      </a:lnTo>
                      <a:lnTo>
                        <a:pt x="37" y="548"/>
                      </a:lnTo>
                      <a:lnTo>
                        <a:pt x="39" y="553"/>
                      </a:lnTo>
                      <a:lnTo>
                        <a:pt x="40" y="559"/>
                      </a:lnTo>
                      <a:lnTo>
                        <a:pt x="42" y="562"/>
                      </a:lnTo>
                      <a:lnTo>
                        <a:pt x="44" y="568"/>
                      </a:lnTo>
                      <a:lnTo>
                        <a:pt x="46" y="573"/>
                      </a:lnTo>
                      <a:lnTo>
                        <a:pt x="47" y="578"/>
                      </a:lnTo>
                      <a:lnTo>
                        <a:pt x="49" y="582"/>
                      </a:lnTo>
                      <a:lnTo>
                        <a:pt x="51" y="587"/>
                      </a:lnTo>
                      <a:lnTo>
                        <a:pt x="53" y="591"/>
                      </a:lnTo>
                      <a:lnTo>
                        <a:pt x="54" y="596"/>
                      </a:lnTo>
                      <a:lnTo>
                        <a:pt x="56" y="599"/>
                      </a:lnTo>
                      <a:lnTo>
                        <a:pt x="58" y="603"/>
                      </a:lnTo>
                      <a:lnTo>
                        <a:pt x="60" y="608"/>
                      </a:lnTo>
                      <a:lnTo>
                        <a:pt x="62" y="612"/>
                      </a:lnTo>
                      <a:lnTo>
                        <a:pt x="65" y="619"/>
                      </a:lnTo>
                      <a:lnTo>
                        <a:pt x="67" y="624"/>
                      </a:lnTo>
                      <a:lnTo>
                        <a:pt x="70" y="631"/>
                      </a:lnTo>
                      <a:lnTo>
                        <a:pt x="72" y="637"/>
                      </a:lnTo>
                      <a:lnTo>
                        <a:pt x="74" y="640"/>
                      </a:lnTo>
                      <a:lnTo>
                        <a:pt x="74" y="644"/>
                      </a:lnTo>
                      <a:lnTo>
                        <a:pt x="76" y="644"/>
                      </a:lnTo>
                      <a:lnTo>
                        <a:pt x="76" y="645"/>
                      </a:lnTo>
                      <a:lnTo>
                        <a:pt x="77" y="644"/>
                      </a:lnTo>
                      <a:lnTo>
                        <a:pt x="79" y="642"/>
                      </a:lnTo>
                      <a:lnTo>
                        <a:pt x="85" y="637"/>
                      </a:lnTo>
                      <a:lnTo>
                        <a:pt x="92" y="631"/>
                      </a:lnTo>
                      <a:lnTo>
                        <a:pt x="95" y="628"/>
                      </a:lnTo>
                      <a:lnTo>
                        <a:pt x="100" y="624"/>
                      </a:lnTo>
                      <a:lnTo>
                        <a:pt x="104" y="621"/>
                      </a:lnTo>
                      <a:lnTo>
                        <a:pt x="109" y="617"/>
                      </a:lnTo>
                      <a:lnTo>
                        <a:pt x="115" y="614"/>
                      </a:lnTo>
                      <a:lnTo>
                        <a:pt x="120" y="610"/>
                      </a:lnTo>
                      <a:lnTo>
                        <a:pt x="127" y="607"/>
                      </a:lnTo>
                      <a:lnTo>
                        <a:pt x="134" y="603"/>
                      </a:lnTo>
                      <a:lnTo>
                        <a:pt x="139" y="598"/>
                      </a:lnTo>
                      <a:lnTo>
                        <a:pt x="147" y="592"/>
                      </a:lnTo>
                      <a:lnTo>
                        <a:pt x="154" y="589"/>
                      </a:lnTo>
                      <a:lnTo>
                        <a:pt x="161" y="584"/>
                      </a:lnTo>
                      <a:lnTo>
                        <a:pt x="168" y="580"/>
                      </a:lnTo>
                      <a:lnTo>
                        <a:pt x="175" y="575"/>
                      </a:lnTo>
                      <a:lnTo>
                        <a:pt x="178" y="573"/>
                      </a:lnTo>
                      <a:lnTo>
                        <a:pt x="184" y="571"/>
                      </a:lnTo>
                      <a:lnTo>
                        <a:pt x="187" y="569"/>
                      </a:lnTo>
                      <a:lnTo>
                        <a:pt x="193" y="568"/>
                      </a:lnTo>
                      <a:lnTo>
                        <a:pt x="196" y="564"/>
                      </a:lnTo>
                      <a:lnTo>
                        <a:pt x="200" y="562"/>
                      </a:lnTo>
                      <a:lnTo>
                        <a:pt x="203" y="561"/>
                      </a:lnTo>
                      <a:lnTo>
                        <a:pt x="208" y="559"/>
                      </a:lnTo>
                      <a:lnTo>
                        <a:pt x="212" y="557"/>
                      </a:lnTo>
                      <a:lnTo>
                        <a:pt x="217" y="553"/>
                      </a:lnTo>
                      <a:lnTo>
                        <a:pt x="221" y="553"/>
                      </a:lnTo>
                      <a:lnTo>
                        <a:pt x="226" y="552"/>
                      </a:lnTo>
                      <a:lnTo>
                        <a:pt x="230" y="550"/>
                      </a:lnTo>
                      <a:lnTo>
                        <a:pt x="233" y="548"/>
                      </a:lnTo>
                      <a:lnTo>
                        <a:pt x="239" y="546"/>
                      </a:lnTo>
                      <a:lnTo>
                        <a:pt x="242" y="545"/>
                      </a:lnTo>
                      <a:lnTo>
                        <a:pt x="247" y="543"/>
                      </a:lnTo>
                      <a:lnTo>
                        <a:pt x="251" y="543"/>
                      </a:lnTo>
                      <a:lnTo>
                        <a:pt x="256" y="541"/>
                      </a:lnTo>
                      <a:lnTo>
                        <a:pt x="260" y="539"/>
                      </a:lnTo>
                      <a:lnTo>
                        <a:pt x="263" y="538"/>
                      </a:lnTo>
                      <a:lnTo>
                        <a:pt x="269" y="538"/>
                      </a:lnTo>
                      <a:lnTo>
                        <a:pt x="272" y="536"/>
                      </a:lnTo>
                      <a:lnTo>
                        <a:pt x="278" y="534"/>
                      </a:lnTo>
                      <a:lnTo>
                        <a:pt x="281" y="534"/>
                      </a:lnTo>
                      <a:lnTo>
                        <a:pt x="285" y="534"/>
                      </a:lnTo>
                      <a:lnTo>
                        <a:pt x="290" y="532"/>
                      </a:lnTo>
                      <a:lnTo>
                        <a:pt x="293" y="532"/>
                      </a:lnTo>
                      <a:lnTo>
                        <a:pt x="297" y="532"/>
                      </a:lnTo>
                      <a:lnTo>
                        <a:pt x="302" y="530"/>
                      </a:lnTo>
                      <a:lnTo>
                        <a:pt x="306" y="530"/>
                      </a:lnTo>
                      <a:lnTo>
                        <a:pt x="309" y="530"/>
                      </a:lnTo>
                      <a:lnTo>
                        <a:pt x="313" y="530"/>
                      </a:lnTo>
                      <a:lnTo>
                        <a:pt x="318" y="530"/>
                      </a:lnTo>
                      <a:lnTo>
                        <a:pt x="322" y="530"/>
                      </a:lnTo>
                      <a:lnTo>
                        <a:pt x="327" y="530"/>
                      </a:lnTo>
                      <a:lnTo>
                        <a:pt x="334" y="530"/>
                      </a:lnTo>
                      <a:lnTo>
                        <a:pt x="341" y="530"/>
                      </a:lnTo>
                      <a:lnTo>
                        <a:pt x="348" y="530"/>
                      </a:lnTo>
                      <a:lnTo>
                        <a:pt x="355" y="532"/>
                      </a:lnTo>
                      <a:lnTo>
                        <a:pt x="363" y="532"/>
                      </a:lnTo>
                      <a:lnTo>
                        <a:pt x="370" y="532"/>
                      </a:lnTo>
                      <a:lnTo>
                        <a:pt x="377" y="534"/>
                      </a:lnTo>
                      <a:lnTo>
                        <a:pt x="384" y="536"/>
                      </a:lnTo>
                      <a:lnTo>
                        <a:pt x="389" y="536"/>
                      </a:lnTo>
                      <a:lnTo>
                        <a:pt x="396" y="538"/>
                      </a:lnTo>
                      <a:lnTo>
                        <a:pt x="401" y="539"/>
                      </a:lnTo>
                      <a:lnTo>
                        <a:pt x="409" y="541"/>
                      </a:lnTo>
                      <a:lnTo>
                        <a:pt x="412" y="543"/>
                      </a:lnTo>
                      <a:lnTo>
                        <a:pt x="417" y="543"/>
                      </a:lnTo>
                      <a:lnTo>
                        <a:pt x="423" y="545"/>
                      </a:lnTo>
                      <a:lnTo>
                        <a:pt x="428" y="546"/>
                      </a:lnTo>
                      <a:lnTo>
                        <a:pt x="433" y="548"/>
                      </a:lnTo>
                      <a:lnTo>
                        <a:pt x="437" y="550"/>
                      </a:lnTo>
                      <a:lnTo>
                        <a:pt x="440" y="550"/>
                      </a:lnTo>
                      <a:lnTo>
                        <a:pt x="446" y="552"/>
                      </a:lnTo>
                      <a:lnTo>
                        <a:pt x="451" y="553"/>
                      </a:lnTo>
                      <a:lnTo>
                        <a:pt x="458" y="557"/>
                      </a:lnTo>
                      <a:lnTo>
                        <a:pt x="462" y="559"/>
                      </a:lnTo>
                      <a:lnTo>
                        <a:pt x="469" y="562"/>
                      </a:lnTo>
                      <a:lnTo>
                        <a:pt x="472" y="562"/>
                      </a:lnTo>
                      <a:lnTo>
                        <a:pt x="476" y="564"/>
                      </a:lnTo>
                      <a:lnTo>
                        <a:pt x="481" y="568"/>
                      </a:lnTo>
                      <a:lnTo>
                        <a:pt x="485" y="569"/>
                      </a:lnTo>
                      <a:lnTo>
                        <a:pt x="490" y="571"/>
                      </a:lnTo>
                      <a:lnTo>
                        <a:pt x="494" y="573"/>
                      </a:lnTo>
                      <a:lnTo>
                        <a:pt x="499" y="575"/>
                      </a:lnTo>
                      <a:lnTo>
                        <a:pt x="504" y="578"/>
                      </a:lnTo>
                      <a:lnTo>
                        <a:pt x="508" y="580"/>
                      </a:lnTo>
                      <a:lnTo>
                        <a:pt x="513" y="582"/>
                      </a:lnTo>
                      <a:lnTo>
                        <a:pt x="518" y="585"/>
                      </a:lnTo>
                      <a:lnTo>
                        <a:pt x="524" y="587"/>
                      </a:lnTo>
                      <a:lnTo>
                        <a:pt x="527" y="591"/>
                      </a:lnTo>
                      <a:lnTo>
                        <a:pt x="531" y="592"/>
                      </a:lnTo>
                      <a:lnTo>
                        <a:pt x="536" y="594"/>
                      </a:lnTo>
                      <a:lnTo>
                        <a:pt x="540" y="596"/>
                      </a:lnTo>
                      <a:lnTo>
                        <a:pt x="543" y="598"/>
                      </a:lnTo>
                      <a:lnTo>
                        <a:pt x="548" y="599"/>
                      </a:lnTo>
                      <a:lnTo>
                        <a:pt x="552" y="603"/>
                      </a:lnTo>
                      <a:lnTo>
                        <a:pt x="556" y="605"/>
                      </a:lnTo>
                      <a:lnTo>
                        <a:pt x="561" y="607"/>
                      </a:lnTo>
                      <a:lnTo>
                        <a:pt x="566" y="610"/>
                      </a:lnTo>
                      <a:lnTo>
                        <a:pt x="568" y="610"/>
                      </a:lnTo>
                      <a:lnTo>
                        <a:pt x="570" y="612"/>
                      </a:lnTo>
                      <a:lnTo>
                        <a:pt x="570" y="610"/>
                      </a:lnTo>
                      <a:lnTo>
                        <a:pt x="570" y="608"/>
                      </a:lnTo>
                      <a:lnTo>
                        <a:pt x="568" y="605"/>
                      </a:lnTo>
                      <a:lnTo>
                        <a:pt x="568" y="601"/>
                      </a:lnTo>
                      <a:lnTo>
                        <a:pt x="566" y="596"/>
                      </a:lnTo>
                      <a:lnTo>
                        <a:pt x="564" y="589"/>
                      </a:lnTo>
                      <a:lnTo>
                        <a:pt x="563" y="584"/>
                      </a:lnTo>
                      <a:lnTo>
                        <a:pt x="563" y="580"/>
                      </a:lnTo>
                      <a:lnTo>
                        <a:pt x="561" y="576"/>
                      </a:lnTo>
                      <a:lnTo>
                        <a:pt x="561" y="573"/>
                      </a:lnTo>
                      <a:lnTo>
                        <a:pt x="559" y="568"/>
                      </a:lnTo>
                      <a:lnTo>
                        <a:pt x="557" y="562"/>
                      </a:lnTo>
                      <a:lnTo>
                        <a:pt x="557" y="557"/>
                      </a:lnTo>
                      <a:lnTo>
                        <a:pt x="556" y="552"/>
                      </a:lnTo>
                      <a:lnTo>
                        <a:pt x="554" y="546"/>
                      </a:lnTo>
                      <a:lnTo>
                        <a:pt x="552" y="541"/>
                      </a:lnTo>
                      <a:lnTo>
                        <a:pt x="550" y="534"/>
                      </a:lnTo>
                      <a:lnTo>
                        <a:pt x="550" y="530"/>
                      </a:lnTo>
                      <a:lnTo>
                        <a:pt x="547" y="523"/>
                      </a:lnTo>
                      <a:lnTo>
                        <a:pt x="545" y="516"/>
                      </a:lnTo>
                      <a:lnTo>
                        <a:pt x="543" y="511"/>
                      </a:lnTo>
                      <a:lnTo>
                        <a:pt x="541" y="504"/>
                      </a:lnTo>
                      <a:lnTo>
                        <a:pt x="540" y="497"/>
                      </a:lnTo>
                      <a:lnTo>
                        <a:pt x="538" y="490"/>
                      </a:lnTo>
                      <a:lnTo>
                        <a:pt x="536" y="483"/>
                      </a:lnTo>
                      <a:lnTo>
                        <a:pt x="534" y="477"/>
                      </a:lnTo>
                      <a:lnTo>
                        <a:pt x="531" y="468"/>
                      </a:lnTo>
                      <a:lnTo>
                        <a:pt x="529" y="461"/>
                      </a:lnTo>
                      <a:lnTo>
                        <a:pt x="527" y="454"/>
                      </a:lnTo>
                      <a:lnTo>
                        <a:pt x="524" y="447"/>
                      </a:lnTo>
                      <a:lnTo>
                        <a:pt x="522" y="438"/>
                      </a:lnTo>
                      <a:lnTo>
                        <a:pt x="518" y="431"/>
                      </a:lnTo>
                      <a:lnTo>
                        <a:pt x="517" y="424"/>
                      </a:lnTo>
                      <a:lnTo>
                        <a:pt x="513" y="417"/>
                      </a:lnTo>
                      <a:lnTo>
                        <a:pt x="510" y="408"/>
                      </a:lnTo>
                      <a:lnTo>
                        <a:pt x="508" y="401"/>
                      </a:lnTo>
                      <a:lnTo>
                        <a:pt x="504" y="392"/>
                      </a:lnTo>
                      <a:lnTo>
                        <a:pt x="501" y="385"/>
                      </a:lnTo>
                      <a:lnTo>
                        <a:pt x="497" y="378"/>
                      </a:lnTo>
                      <a:lnTo>
                        <a:pt x="495" y="371"/>
                      </a:lnTo>
                      <a:lnTo>
                        <a:pt x="492" y="362"/>
                      </a:lnTo>
                      <a:lnTo>
                        <a:pt x="488" y="357"/>
                      </a:lnTo>
                      <a:lnTo>
                        <a:pt x="485" y="348"/>
                      </a:lnTo>
                      <a:lnTo>
                        <a:pt x="481" y="341"/>
                      </a:lnTo>
                      <a:lnTo>
                        <a:pt x="478" y="332"/>
                      </a:lnTo>
                      <a:lnTo>
                        <a:pt x="474" y="325"/>
                      </a:lnTo>
                      <a:lnTo>
                        <a:pt x="469" y="318"/>
                      </a:lnTo>
                      <a:lnTo>
                        <a:pt x="465" y="311"/>
                      </a:lnTo>
                      <a:lnTo>
                        <a:pt x="462" y="302"/>
                      </a:lnTo>
                      <a:lnTo>
                        <a:pt x="458" y="295"/>
                      </a:lnTo>
                      <a:lnTo>
                        <a:pt x="455" y="288"/>
                      </a:lnTo>
                      <a:lnTo>
                        <a:pt x="449" y="281"/>
                      </a:lnTo>
                      <a:lnTo>
                        <a:pt x="446" y="274"/>
                      </a:lnTo>
                      <a:lnTo>
                        <a:pt x="442" y="269"/>
                      </a:lnTo>
                      <a:lnTo>
                        <a:pt x="437" y="261"/>
                      </a:lnTo>
                      <a:lnTo>
                        <a:pt x="433" y="254"/>
                      </a:lnTo>
                      <a:lnTo>
                        <a:pt x="428" y="247"/>
                      </a:lnTo>
                      <a:lnTo>
                        <a:pt x="425" y="242"/>
                      </a:lnTo>
                      <a:lnTo>
                        <a:pt x="419" y="237"/>
                      </a:lnTo>
                      <a:lnTo>
                        <a:pt x="414" y="230"/>
                      </a:lnTo>
                      <a:lnTo>
                        <a:pt x="409" y="223"/>
                      </a:lnTo>
                      <a:lnTo>
                        <a:pt x="405" y="217"/>
                      </a:lnTo>
                      <a:lnTo>
                        <a:pt x="398" y="210"/>
                      </a:lnTo>
                      <a:lnTo>
                        <a:pt x="394" y="205"/>
                      </a:lnTo>
                      <a:lnTo>
                        <a:pt x="389" y="198"/>
                      </a:lnTo>
                      <a:lnTo>
                        <a:pt x="384" y="192"/>
                      </a:lnTo>
                      <a:lnTo>
                        <a:pt x="378" y="187"/>
                      </a:lnTo>
                      <a:lnTo>
                        <a:pt x="375" y="180"/>
                      </a:lnTo>
                      <a:lnTo>
                        <a:pt x="368" y="175"/>
                      </a:lnTo>
                      <a:lnTo>
                        <a:pt x="364" y="169"/>
                      </a:lnTo>
                      <a:lnTo>
                        <a:pt x="359" y="162"/>
                      </a:lnTo>
                      <a:lnTo>
                        <a:pt x="354" y="157"/>
                      </a:lnTo>
                      <a:lnTo>
                        <a:pt x="348" y="152"/>
                      </a:lnTo>
                      <a:lnTo>
                        <a:pt x="345" y="146"/>
                      </a:lnTo>
                      <a:lnTo>
                        <a:pt x="340" y="141"/>
                      </a:lnTo>
                      <a:lnTo>
                        <a:pt x="334" y="136"/>
                      </a:lnTo>
                      <a:lnTo>
                        <a:pt x="329" y="131"/>
                      </a:lnTo>
                      <a:lnTo>
                        <a:pt x="325" y="125"/>
                      </a:lnTo>
                      <a:lnTo>
                        <a:pt x="320" y="120"/>
                      </a:lnTo>
                      <a:lnTo>
                        <a:pt x="315" y="115"/>
                      </a:lnTo>
                      <a:lnTo>
                        <a:pt x="309" y="109"/>
                      </a:lnTo>
                      <a:lnTo>
                        <a:pt x="306" y="106"/>
                      </a:lnTo>
                      <a:lnTo>
                        <a:pt x="301" y="100"/>
                      </a:lnTo>
                      <a:lnTo>
                        <a:pt x="297" y="95"/>
                      </a:lnTo>
                      <a:lnTo>
                        <a:pt x="292" y="90"/>
                      </a:lnTo>
                      <a:lnTo>
                        <a:pt x="286" y="86"/>
                      </a:lnTo>
                      <a:lnTo>
                        <a:pt x="283" y="83"/>
                      </a:lnTo>
                      <a:lnTo>
                        <a:pt x="279" y="77"/>
                      </a:lnTo>
                      <a:lnTo>
                        <a:pt x="274" y="74"/>
                      </a:lnTo>
                      <a:lnTo>
                        <a:pt x="270" y="70"/>
                      </a:lnTo>
                      <a:lnTo>
                        <a:pt x="267" y="65"/>
                      </a:lnTo>
                      <a:lnTo>
                        <a:pt x="262" y="61"/>
                      </a:lnTo>
                      <a:lnTo>
                        <a:pt x="258" y="56"/>
                      </a:lnTo>
                      <a:lnTo>
                        <a:pt x="253" y="53"/>
                      </a:lnTo>
                      <a:lnTo>
                        <a:pt x="246" y="46"/>
                      </a:lnTo>
                      <a:lnTo>
                        <a:pt x="239" y="40"/>
                      </a:lnTo>
                      <a:lnTo>
                        <a:pt x="232" y="33"/>
                      </a:lnTo>
                      <a:lnTo>
                        <a:pt x="226" y="28"/>
                      </a:lnTo>
                      <a:lnTo>
                        <a:pt x="219" y="23"/>
                      </a:lnTo>
                      <a:lnTo>
                        <a:pt x="216" y="17"/>
                      </a:lnTo>
                      <a:lnTo>
                        <a:pt x="208" y="12"/>
                      </a:lnTo>
                      <a:lnTo>
                        <a:pt x="205" y="8"/>
                      </a:lnTo>
                      <a:lnTo>
                        <a:pt x="201" y="5"/>
                      </a:lnTo>
                      <a:lnTo>
                        <a:pt x="198" y="3"/>
                      </a:lnTo>
                      <a:lnTo>
                        <a:pt x="194" y="0"/>
                      </a:lnTo>
                      <a:lnTo>
                        <a:pt x="193" y="0"/>
                      </a:lnTo>
                      <a:close/>
                    </a:path>
                  </a:pathLst>
                </a:custGeom>
                <a:solidFill>
                  <a:srgbClr val="B01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6" name="Freeform 212"/>
                <p:cNvSpPr>
                  <a:spLocks/>
                </p:cNvSpPr>
                <p:nvPr/>
              </p:nvSpPr>
              <p:spPr bwMode="auto">
                <a:xfrm>
                  <a:off x="4392" y="2823"/>
                  <a:ext cx="268" cy="262"/>
                </a:xfrm>
                <a:custGeom>
                  <a:avLst/>
                  <a:gdLst>
                    <a:gd name="T0" fmla="*/ 0 w 647"/>
                    <a:gd name="T1" fmla="*/ 0 h 630"/>
                    <a:gd name="T2" fmla="*/ 0 w 647"/>
                    <a:gd name="T3" fmla="*/ 0 h 630"/>
                    <a:gd name="T4" fmla="*/ 0 w 647"/>
                    <a:gd name="T5" fmla="*/ 0 h 630"/>
                    <a:gd name="T6" fmla="*/ 0 w 647"/>
                    <a:gd name="T7" fmla="*/ 0 h 630"/>
                    <a:gd name="T8" fmla="*/ 0 w 647"/>
                    <a:gd name="T9" fmla="*/ 0 h 630"/>
                    <a:gd name="T10" fmla="*/ 0 w 647"/>
                    <a:gd name="T11" fmla="*/ 0 h 630"/>
                    <a:gd name="T12" fmla="*/ 0 w 647"/>
                    <a:gd name="T13" fmla="*/ 0 h 630"/>
                    <a:gd name="T14" fmla="*/ 0 w 647"/>
                    <a:gd name="T15" fmla="*/ 0 h 630"/>
                    <a:gd name="T16" fmla="*/ 0 w 647"/>
                    <a:gd name="T17" fmla="*/ 0 h 630"/>
                    <a:gd name="T18" fmla="*/ 0 w 647"/>
                    <a:gd name="T19" fmla="*/ 0 h 630"/>
                    <a:gd name="T20" fmla="*/ 0 w 647"/>
                    <a:gd name="T21" fmla="*/ 0 h 630"/>
                    <a:gd name="T22" fmla="*/ 0 w 647"/>
                    <a:gd name="T23" fmla="*/ 0 h 630"/>
                    <a:gd name="T24" fmla="*/ 0 w 647"/>
                    <a:gd name="T25" fmla="*/ 0 h 630"/>
                    <a:gd name="T26" fmla="*/ 0 w 647"/>
                    <a:gd name="T27" fmla="*/ 0 h 630"/>
                    <a:gd name="T28" fmla="*/ 0 w 647"/>
                    <a:gd name="T29" fmla="*/ 0 h 630"/>
                    <a:gd name="T30" fmla="*/ 0 w 647"/>
                    <a:gd name="T31" fmla="*/ 0 h 630"/>
                    <a:gd name="T32" fmla="*/ 0 w 647"/>
                    <a:gd name="T33" fmla="*/ 0 h 630"/>
                    <a:gd name="T34" fmla="*/ 0 w 647"/>
                    <a:gd name="T35" fmla="*/ 0 h 630"/>
                    <a:gd name="T36" fmla="*/ 0 w 647"/>
                    <a:gd name="T37" fmla="*/ 0 h 630"/>
                    <a:gd name="T38" fmla="*/ 0 w 647"/>
                    <a:gd name="T39" fmla="*/ 0 h 630"/>
                    <a:gd name="T40" fmla="*/ 0 w 647"/>
                    <a:gd name="T41" fmla="*/ 0 h 630"/>
                    <a:gd name="T42" fmla="*/ 0 w 647"/>
                    <a:gd name="T43" fmla="*/ 0 h 630"/>
                    <a:gd name="T44" fmla="*/ 0 w 647"/>
                    <a:gd name="T45" fmla="*/ 0 h 630"/>
                    <a:gd name="T46" fmla="*/ 0 w 647"/>
                    <a:gd name="T47" fmla="*/ 0 h 630"/>
                    <a:gd name="T48" fmla="*/ 0 w 647"/>
                    <a:gd name="T49" fmla="*/ 0 h 630"/>
                    <a:gd name="T50" fmla="*/ 0 w 647"/>
                    <a:gd name="T51" fmla="*/ 0 h 630"/>
                    <a:gd name="T52" fmla="*/ 0 w 647"/>
                    <a:gd name="T53" fmla="*/ 0 h 630"/>
                    <a:gd name="T54" fmla="*/ 0 w 647"/>
                    <a:gd name="T55" fmla="*/ 0 h 630"/>
                    <a:gd name="T56" fmla="*/ 0 w 647"/>
                    <a:gd name="T57" fmla="*/ 0 h 630"/>
                    <a:gd name="T58" fmla="*/ 0 w 647"/>
                    <a:gd name="T59" fmla="*/ 0 h 630"/>
                    <a:gd name="T60" fmla="*/ 0 w 647"/>
                    <a:gd name="T61" fmla="*/ 0 h 630"/>
                    <a:gd name="T62" fmla="*/ 0 w 647"/>
                    <a:gd name="T63" fmla="*/ 0 h 630"/>
                    <a:gd name="T64" fmla="*/ 0 w 647"/>
                    <a:gd name="T65" fmla="*/ 0 h 630"/>
                    <a:gd name="T66" fmla="*/ 0 w 647"/>
                    <a:gd name="T67" fmla="*/ 0 h 630"/>
                    <a:gd name="T68" fmla="*/ 0 w 647"/>
                    <a:gd name="T69" fmla="*/ 0 h 630"/>
                    <a:gd name="T70" fmla="*/ 0 w 647"/>
                    <a:gd name="T71" fmla="*/ 0 h 630"/>
                    <a:gd name="T72" fmla="*/ 0 w 647"/>
                    <a:gd name="T73" fmla="*/ 0 h 630"/>
                    <a:gd name="T74" fmla="*/ 0 w 647"/>
                    <a:gd name="T75" fmla="*/ 0 h 630"/>
                    <a:gd name="T76" fmla="*/ 0 w 647"/>
                    <a:gd name="T77" fmla="*/ 0 h 630"/>
                    <a:gd name="T78" fmla="*/ 0 w 647"/>
                    <a:gd name="T79" fmla="*/ 0 h 630"/>
                    <a:gd name="T80" fmla="*/ 0 w 647"/>
                    <a:gd name="T81" fmla="*/ 0 h 630"/>
                    <a:gd name="T82" fmla="*/ 0 w 647"/>
                    <a:gd name="T83" fmla="*/ 0 h 630"/>
                    <a:gd name="T84" fmla="*/ 0 w 647"/>
                    <a:gd name="T85" fmla="*/ 0 h 630"/>
                    <a:gd name="T86" fmla="*/ 0 w 647"/>
                    <a:gd name="T87" fmla="*/ 0 h 630"/>
                    <a:gd name="T88" fmla="*/ 0 w 647"/>
                    <a:gd name="T89" fmla="*/ 0 h 630"/>
                    <a:gd name="T90" fmla="*/ 0 w 647"/>
                    <a:gd name="T91" fmla="*/ 0 h 630"/>
                    <a:gd name="T92" fmla="*/ 0 w 647"/>
                    <a:gd name="T93" fmla="*/ 0 h 630"/>
                    <a:gd name="T94" fmla="*/ 0 w 647"/>
                    <a:gd name="T95" fmla="*/ 0 h 63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47"/>
                    <a:gd name="T145" fmla="*/ 0 h 630"/>
                    <a:gd name="T146" fmla="*/ 647 w 647"/>
                    <a:gd name="T147" fmla="*/ 630 h 63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47" h="630">
                      <a:moveTo>
                        <a:pt x="27" y="621"/>
                      </a:moveTo>
                      <a:lnTo>
                        <a:pt x="0" y="324"/>
                      </a:lnTo>
                      <a:lnTo>
                        <a:pt x="321" y="144"/>
                      </a:lnTo>
                      <a:lnTo>
                        <a:pt x="647" y="0"/>
                      </a:lnTo>
                      <a:lnTo>
                        <a:pt x="639" y="7"/>
                      </a:lnTo>
                      <a:lnTo>
                        <a:pt x="636" y="14"/>
                      </a:lnTo>
                      <a:lnTo>
                        <a:pt x="632" y="18"/>
                      </a:lnTo>
                      <a:lnTo>
                        <a:pt x="629" y="21"/>
                      </a:lnTo>
                      <a:lnTo>
                        <a:pt x="625" y="27"/>
                      </a:lnTo>
                      <a:lnTo>
                        <a:pt x="624" y="32"/>
                      </a:lnTo>
                      <a:lnTo>
                        <a:pt x="620" y="37"/>
                      </a:lnTo>
                      <a:lnTo>
                        <a:pt x="616" y="44"/>
                      </a:lnTo>
                      <a:lnTo>
                        <a:pt x="613" y="50"/>
                      </a:lnTo>
                      <a:lnTo>
                        <a:pt x="609" y="57"/>
                      </a:lnTo>
                      <a:lnTo>
                        <a:pt x="604" y="64"/>
                      </a:lnTo>
                      <a:lnTo>
                        <a:pt x="599" y="71"/>
                      </a:lnTo>
                      <a:lnTo>
                        <a:pt x="597" y="75"/>
                      </a:lnTo>
                      <a:lnTo>
                        <a:pt x="595" y="80"/>
                      </a:lnTo>
                      <a:lnTo>
                        <a:pt x="593" y="83"/>
                      </a:lnTo>
                      <a:lnTo>
                        <a:pt x="592" y="89"/>
                      </a:lnTo>
                      <a:lnTo>
                        <a:pt x="588" y="92"/>
                      </a:lnTo>
                      <a:lnTo>
                        <a:pt x="586" y="96"/>
                      </a:lnTo>
                      <a:lnTo>
                        <a:pt x="585" y="101"/>
                      </a:lnTo>
                      <a:lnTo>
                        <a:pt x="583" y="105"/>
                      </a:lnTo>
                      <a:lnTo>
                        <a:pt x="579" y="110"/>
                      </a:lnTo>
                      <a:lnTo>
                        <a:pt x="577" y="115"/>
                      </a:lnTo>
                      <a:lnTo>
                        <a:pt x="576" y="119"/>
                      </a:lnTo>
                      <a:lnTo>
                        <a:pt x="574" y="126"/>
                      </a:lnTo>
                      <a:lnTo>
                        <a:pt x="572" y="129"/>
                      </a:lnTo>
                      <a:lnTo>
                        <a:pt x="569" y="135"/>
                      </a:lnTo>
                      <a:lnTo>
                        <a:pt x="567" y="140"/>
                      </a:lnTo>
                      <a:lnTo>
                        <a:pt x="565" y="145"/>
                      </a:lnTo>
                      <a:lnTo>
                        <a:pt x="563" y="151"/>
                      </a:lnTo>
                      <a:lnTo>
                        <a:pt x="562" y="156"/>
                      </a:lnTo>
                      <a:lnTo>
                        <a:pt x="558" y="161"/>
                      </a:lnTo>
                      <a:lnTo>
                        <a:pt x="556" y="168"/>
                      </a:lnTo>
                      <a:lnTo>
                        <a:pt x="554" y="174"/>
                      </a:lnTo>
                      <a:lnTo>
                        <a:pt x="553" y="179"/>
                      </a:lnTo>
                      <a:lnTo>
                        <a:pt x="551" y="186"/>
                      </a:lnTo>
                      <a:lnTo>
                        <a:pt x="549" y="191"/>
                      </a:lnTo>
                      <a:lnTo>
                        <a:pt x="546" y="198"/>
                      </a:lnTo>
                      <a:lnTo>
                        <a:pt x="546" y="204"/>
                      </a:lnTo>
                      <a:lnTo>
                        <a:pt x="544" y="211"/>
                      </a:lnTo>
                      <a:lnTo>
                        <a:pt x="542" y="218"/>
                      </a:lnTo>
                      <a:lnTo>
                        <a:pt x="540" y="225"/>
                      </a:lnTo>
                      <a:lnTo>
                        <a:pt x="539" y="230"/>
                      </a:lnTo>
                      <a:lnTo>
                        <a:pt x="537" y="237"/>
                      </a:lnTo>
                      <a:lnTo>
                        <a:pt x="535" y="246"/>
                      </a:lnTo>
                      <a:lnTo>
                        <a:pt x="533" y="252"/>
                      </a:lnTo>
                      <a:lnTo>
                        <a:pt x="531" y="260"/>
                      </a:lnTo>
                      <a:lnTo>
                        <a:pt x="531" y="267"/>
                      </a:lnTo>
                      <a:lnTo>
                        <a:pt x="530" y="276"/>
                      </a:lnTo>
                      <a:lnTo>
                        <a:pt x="528" y="283"/>
                      </a:lnTo>
                      <a:lnTo>
                        <a:pt x="528" y="290"/>
                      </a:lnTo>
                      <a:lnTo>
                        <a:pt x="528" y="299"/>
                      </a:lnTo>
                      <a:lnTo>
                        <a:pt x="526" y="306"/>
                      </a:lnTo>
                      <a:lnTo>
                        <a:pt x="526" y="315"/>
                      </a:lnTo>
                      <a:lnTo>
                        <a:pt x="524" y="324"/>
                      </a:lnTo>
                      <a:lnTo>
                        <a:pt x="524" y="333"/>
                      </a:lnTo>
                      <a:lnTo>
                        <a:pt x="524" y="342"/>
                      </a:lnTo>
                      <a:lnTo>
                        <a:pt x="524" y="349"/>
                      </a:lnTo>
                      <a:lnTo>
                        <a:pt x="524" y="358"/>
                      </a:lnTo>
                      <a:lnTo>
                        <a:pt x="524" y="367"/>
                      </a:lnTo>
                      <a:lnTo>
                        <a:pt x="524" y="375"/>
                      </a:lnTo>
                      <a:lnTo>
                        <a:pt x="524" y="384"/>
                      </a:lnTo>
                      <a:lnTo>
                        <a:pt x="524" y="391"/>
                      </a:lnTo>
                      <a:lnTo>
                        <a:pt x="524" y="400"/>
                      </a:lnTo>
                      <a:lnTo>
                        <a:pt x="524" y="409"/>
                      </a:lnTo>
                      <a:lnTo>
                        <a:pt x="524" y="418"/>
                      </a:lnTo>
                      <a:lnTo>
                        <a:pt x="524" y="425"/>
                      </a:lnTo>
                      <a:lnTo>
                        <a:pt x="524" y="434"/>
                      </a:lnTo>
                      <a:lnTo>
                        <a:pt x="524" y="443"/>
                      </a:lnTo>
                      <a:lnTo>
                        <a:pt x="524" y="451"/>
                      </a:lnTo>
                      <a:lnTo>
                        <a:pt x="524" y="459"/>
                      </a:lnTo>
                      <a:lnTo>
                        <a:pt x="524" y="467"/>
                      </a:lnTo>
                      <a:lnTo>
                        <a:pt x="526" y="476"/>
                      </a:lnTo>
                      <a:lnTo>
                        <a:pt x="526" y="483"/>
                      </a:lnTo>
                      <a:lnTo>
                        <a:pt x="526" y="492"/>
                      </a:lnTo>
                      <a:lnTo>
                        <a:pt x="526" y="499"/>
                      </a:lnTo>
                      <a:lnTo>
                        <a:pt x="528" y="508"/>
                      </a:lnTo>
                      <a:lnTo>
                        <a:pt x="528" y="515"/>
                      </a:lnTo>
                      <a:lnTo>
                        <a:pt x="528" y="522"/>
                      </a:lnTo>
                      <a:lnTo>
                        <a:pt x="528" y="529"/>
                      </a:lnTo>
                      <a:lnTo>
                        <a:pt x="530" y="536"/>
                      </a:lnTo>
                      <a:lnTo>
                        <a:pt x="530" y="542"/>
                      </a:lnTo>
                      <a:lnTo>
                        <a:pt x="530" y="549"/>
                      </a:lnTo>
                      <a:lnTo>
                        <a:pt x="531" y="556"/>
                      </a:lnTo>
                      <a:lnTo>
                        <a:pt x="531" y="561"/>
                      </a:lnTo>
                      <a:lnTo>
                        <a:pt x="531" y="568"/>
                      </a:lnTo>
                      <a:lnTo>
                        <a:pt x="531" y="574"/>
                      </a:lnTo>
                      <a:lnTo>
                        <a:pt x="533" y="579"/>
                      </a:lnTo>
                      <a:lnTo>
                        <a:pt x="533" y="586"/>
                      </a:lnTo>
                      <a:lnTo>
                        <a:pt x="533" y="590"/>
                      </a:lnTo>
                      <a:lnTo>
                        <a:pt x="535" y="595"/>
                      </a:lnTo>
                      <a:lnTo>
                        <a:pt x="535" y="598"/>
                      </a:lnTo>
                      <a:lnTo>
                        <a:pt x="535" y="604"/>
                      </a:lnTo>
                      <a:lnTo>
                        <a:pt x="535" y="611"/>
                      </a:lnTo>
                      <a:lnTo>
                        <a:pt x="537" y="618"/>
                      </a:lnTo>
                      <a:lnTo>
                        <a:pt x="537" y="623"/>
                      </a:lnTo>
                      <a:lnTo>
                        <a:pt x="539" y="627"/>
                      </a:lnTo>
                      <a:lnTo>
                        <a:pt x="539" y="628"/>
                      </a:lnTo>
                      <a:lnTo>
                        <a:pt x="539" y="630"/>
                      </a:lnTo>
                      <a:lnTo>
                        <a:pt x="537" y="630"/>
                      </a:lnTo>
                      <a:lnTo>
                        <a:pt x="533" y="628"/>
                      </a:lnTo>
                      <a:lnTo>
                        <a:pt x="530" y="627"/>
                      </a:lnTo>
                      <a:lnTo>
                        <a:pt x="526" y="625"/>
                      </a:lnTo>
                      <a:lnTo>
                        <a:pt x="523" y="623"/>
                      </a:lnTo>
                      <a:lnTo>
                        <a:pt x="519" y="623"/>
                      </a:lnTo>
                      <a:lnTo>
                        <a:pt x="512" y="621"/>
                      </a:lnTo>
                      <a:lnTo>
                        <a:pt x="508" y="620"/>
                      </a:lnTo>
                      <a:lnTo>
                        <a:pt x="503" y="616"/>
                      </a:lnTo>
                      <a:lnTo>
                        <a:pt x="498" y="616"/>
                      </a:lnTo>
                      <a:lnTo>
                        <a:pt x="491" y="613"/>
                      </a:lnTo>
                      <a:lnTo>
                        <a:pt x="485" y="611"/>
                      </a:lnTo>
                      <a:lnTo>
                        <a:pt x="480" y="609"/>
                      </a:lnTo>
                      <a:lnTo>
                        <a:pt x="473" y="607"/>
                      </a:lnTo>
                      <a:lnTo>
                        <a:pt x="466" y="604"/>
                      </a:lnTo>
                      <a:lnTo>
                        <a:pt x="459" y="602"/>
                      </a:lnTo>
                      <a:lnTo>
                        <a:pt x="454" y="600"/>
                      </a:lnTo>
                      <a:lnTo>
                        <a:pt x="446" y="597"/>
                      </a:lnTo>
                      <a:lnTo>
                        <a:pt x="439" y="595"/>
                      </a:lnTo>
                      <a:lnTo>
                        <a:pt x="434" y="593"/>
                      </a:lnTo>
                      <a:lnTo>
                        <a:pt x="427" y="591"/>
                      </a:lnTo>
                      <a:lnTo>
                        <a:pt x="422" y="590"/>
                      </a:lnTo>
                      <a:lnTo>
                        <a:pt x="415" y="586"/>
                      </a:lnTo>
                      <a:lnTo>
                        <a:pt x="409" y="584"/>
                      </a:lnTo>
                      <a:lnTo>
                        <a:pt x="404" y="582"/>
                      </a:lnTo>
                      <a:lnTo>
                        <a:pt x="399" y="581"/>
                      </a:lnTo>
                      <a:lnTo>
                        <a:pt x="393" y="579"/>
                      </a:lnTo>
                      <a:lnTo>
                        <a:pt x="390" y="579"/>
                      </a:lnTo>
                      <a:lnTo>
                        <a:pt x="386" y="577"/>
                      </a:lnTo>
                      <a:lnTo>
                        <a:pt x="383" y="575"/>
                      </a:lnTo>
                      <a:lnTo>
                        <a:pt x="379" y="574"/>
                      </a:lnTo>
                      <a:lnTo>
                        <a:pt x="376" y="574"/>
                      </a:lnTo>
                      <a:lnTo>
                        <a:pt x="370" y="572"/>
                      </a:lnTo>
                      <a:lnTo>
                        <a:pt x="367" y="572"/>
                      </a:lnTo>
                      <a:lnTo>
                        <a:pt x="361" y="570"/>
                      </a:lnTo>
                      <a:lnTo>
                        <a:pt x="356" y="570"/>
                      </a:lnTo>
                      <a:lnTo>
                        <a:pt x="349" y="570"/>
                      </a:lnTo>
                      <a:lnTo>
                        <a:pt x="344" y="570"/>
                      </a:lnTo>
                      <a:lnTo>
                        <a:pt x="338" y="568"/>
                      </a:lnTo>
                      <a:lnTo>
                        <a:pt x="331" y="568"/>
                      </a:lnTo>
                      <a:lnTo>
                        <a:pt x="324" y="568"/>
                      </a:lnTo>
                      <a:lnTo>
                        <a:pt x="319" y="568"/>
                      </a:lnTo>
                      <a:lnTo>
                        <a:pt x="312" y="568"/>
                      </a:lnTo>
                      <a:lnTo>
                        <a:pt x="305" y="568"/>
                      </a:lnTo>
                      <a:lnTo>
                        <a:pt x="298" y="568"/>
                      </a:lnTo>
                      <a:lnTo>
                        <a:pt x="291" y="568"/>
                      </a:lnTo>
                      <a:lnTo>
                        <a:pt x="284" y="568"/>
                      </a:lnTo>
                      <a:lnTo>
                        <a:pt x="276" y="568"/>
                      </a:lnTo>
                      <a:lnTo>
                        <a:pt x="269" y="568"/>
                      </a:lnTo>
                      <a:lnTo>
                        <a:pt x="262" y="568"/>
                      </a:lnTo>
                      <a:lnTo>
                        <a:pt x="255" y="568"/>
                      </a:lnTo>
                      <a:lnTo>
                        <a:pt x="250" y="570"/>
                      </a:lnTo>
                      <a:lnTo>
                        <a:pt x="243" y="570"/>
                      </a:lnTo>
                      <a:lnTo>
                        <a:pt x="238" y="570"/>
                      </a:lnTo>
                      <a:lnTo>
                        <a:pt x="230" y="570"/>
                      </a:lnTo>
                      <a:lnTo>
                        <a:pt x="225" y="570"/>
                      </a:lnTo>
                      <a:lnTo>
                        <a:pt x="220" y="570"/>
                      </a:lnTo>
                      <a:lnTo>
                        <a:pt x="215" y="570"/>
                      </a:lnTo>
                      <a:lnTo>
                        <a:pt x="209" y="570"/>
                      </a:lnTo>
                      <a:lnTo>
                        <a:pt x="206" y="570"/>
                      </a:lnTo>
                      <a:lnTo>
                        <a:pt x="202" y="570"/>
                      </a:lnTo>
                      <a:lnTo>
                        <a:pt x="199" y="572"/>
                      </a:lnTo>
                      <a:lnTo>
                        <a:pt x="195" y="572"/>
                      </a:lnTo>
                      <a:lnTo>
                        <a:pt x="191" y="572"/>
                      </a:lnTo>
                      <a:lnTo>
                        <a:pt x="186" y="572"/>
                      </a:lnTo>
                      <a:lnTo>
                        <a:pt x="181" y="574"/>
                      </a:lnTo>
                      <a:lnTo>
                        <a:pt x="174" y="574"/>
                      </a:lnTo>
                      <a:lnTo>
                        <a:pt x="168" y="575"/>
                      </a:lnTo>
                      <a:lnTo>
                        <a:pt x="163" y="577"/>
                      </a:lnTo>
                      <a:lnTo>
                        <a:pt x="156" y="579"/>
                      </a:lnTo>
                      <a:lnTo>
                        <a:pt x="149" y="581"/>
                      </a:lnTo>
                      <a:lnTo>
                        <a:pt x="142" y="582"/>
                      </a:lnTo>
                      <a:lnTo>
                        <a:pt x="135" y="584"/>
                      </a:lnTo>
                      <a:lnTo>
                        <a:pt x="128" y="586"/>
                      </a:lnTo>
                      <a:lnTo>
                        <a:pt x="121" y="590"/>
                      </a:lnTo>
                      <a:lnTo>
                        <a:pt x="114" y="591"/>
                      </a:lnTo>
                      <a:lnTo>
                        <a:pt x="106" y="593"/>
                      </a:lnTo>
                      <a:lnTo>
                        <a:pt x="99" y="597"/>
                      </a:lnTo>
                      <a:lnTo>
                        <a:pt x="92" y="598"/>
                      </a:lnTo>
                      <a:lnTo>
                        <a:pt x="85" y="602"/>
                      </a:lnTo>
                      <a:lnTo>
                        <a:pt x="78" y="604"/>
                      </a:lnTo>
                      <a:lnTo>
                        <a:pt x="71" y="605"/>
                      </a:lnTo>
                      <a:lnTo>
                        <a:pt x="64" y="607"/>
                      </a:lnTo>
                      <a:lnTo>
                        <a:pt x="59" y="609"/>
                      </a:lnTo>
                      <a:lnTo>
                        <a:pt x="52" y="611"/>
                      </a:lnTo>
                      <a:lnTo>
                        <a:pt x="48" y="613"/>
                      </a:lnTo>
                      <a:lnTo>
                        <a:pt x="43" y="614"/>
                      </a:lnTo>
                      <a:lnTo>
                        <a:pt x="39" y="616"/>
                      </a:lnTo>
                      <a:lnTo>
                        <a:pt x="34" y="618"/>
                      </a:lnTo>
                      <a:lnTo>
                        <a:pt x="32" y="620"/>
                      </a:lnTo>
                      <a:lnTo>
                        <a:pt x="29" y="620"/>
                      </a:lnTo>
                      <a:lnTo>
                        <a:pt x="27" y="621"/>
                      </a:lnTo>
                      <a:close/>
                    </a:path>
                  </a:pathLst>
                </a:custGeom>
                <a:solidFill>
                  <a:srgbClr val="D9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7" name="Freeform 213"/>
                <p:cNvSpPr>
                  <a:spLocks/>
                </p:cNvSpPr>
                <p:nvPr/>
              </p:nvSpPr>
              <p:spPr bwMode="auto">
                <a:xfrm>
                  <a:off x="4257" y="2826"/>
                  <a:ext cx="406" cy="259"/>
                </a:xfrm>
                <a:custGeom>
                  <a:avLst/>
                  <a:gdLst>
                    <a:gd name="T0" fmla="*/ 0 w 981"/>
                    <a:gd name="T1" fmla="*/ 0 h 624"/>
                    <a:gd name="T2" fmla="*/ 0 w 981"/>
                    <a:gd name="T3" fmla="*/ 0 h 624"/>
                    <a:gd name="T4" fmla="*/ 0 w 981"/>
                    <a:gd name="T5" fmla="*/ 0 h 624"/>
                    <a:gd name="T6" fmla="*/ 0 w 981"/>
                    <a:gd name="T7" fmla="*/ 0 h 624"/>
                    <a:gd name="T8" fmla="*/ 0 w 981"/>
                    <a:gd name="T9" fmla="*/ 0 h 624"/>
                    <a:gd name="T10" fmla="*/ 0 w 981"/>
                    <a:gd name="T11" fmla="*/ 0 h 624"/>
                    <a:gd name="T12" fmla="*/ 0 w 981"/>
                    <a:gd name="T13" fmla="*/ 0 h 624"/>
                    <a:gd name="T14" fmla="*/ 0 w 981"/>
                    <a:gd name="T15" fmla="*/ 0 h 624"/>
                    <a:gd name="T16" fmla="*/ 0 w 981"/>
                    <a:gd name="T17" fmla="*/ 0 h 624"/>
                    <a:gd name="T18" fmla="*/ 0 w 981"/>
                    <a:gd name="T19" fmla="*/ 0 h 624"/>
                    <a:gd name="T20" fmla="*/ 0 w 981"/>
                    <a:gd name="T21" fmla="*/ 0 h 624"/>
                    <a:gd name="T22" fmla="*/ 0 w 981"/>
                    <a:gd name="T23" fmla="*/ 0 h 624"/>
                    <a:gd name="T24" fmla="*/ 0 w 981"/>
                    <a:gd name="T25" fmla="*/ 0 h 624"/>
                    <a:gd name="T26" fmla="*/ 0 w 981"/>
                    <a:gd name="T27" fmla="*/ 0 h 624"/>
                    <a:gd name="T28" fmla="*/ 0 w 981"/>
                    <a:gd name="T29" fmla="*/ 0 h 624"/>
                    <a:gd name="T30" fmla="*/ 0 w 981"/>
                    <a:gd name="T31" fmla="*/ 0 h 624"/>
                    <a:gd name="T32" fmla="*/ 0 w 981"/>
                    <a:gd name="T33" fmla="*/ 0 h 624"/>
                    <a:gd name="T34" fmla="*/ 0 w 981"/>
                    <a:gd name="T35" fmla="*/ 0 h 624"/>
                    <a:gd name="T36" fmla="*/ 0 w 981"/>
                    <a:gd name="T37" fmla="*/ 0 h 624"/>
                    <a:gd name="T38" fmla="*/ 0 w 981"/>
                    <a:gd name="T39" fmla="*/ 0 h 624"/>
                    <a:gd name="T40" fmla="*/ 0 w 981"/>
                    <a:gd name="T41" fmla="*/ 0 h 624"/>
                    <a:gd name="T42" fmla="*/ 0 w 981"/>
                    <a:gd name="T43" fmla="*/ 0 h 624"/>
                    <a:gd name="T44" fmla="*/ 0 w 981"/>
                    <a:gd name="T45" fmla="*/ 0 h 624"/>
                    <a:gd name="T46" fmla="*/ 0 w 981"/>
                    <a:gd name="T47" fmla="*/ 0 h 624"/>
                    <a:gd name="T48" fmla="*/ 0 w 981"/>
                    <a:gd name="T49" fmla="*/ 0 h 624"/>
                    <a:gd name="T50" fmla="*/ 0 w 981"/>
                    <a:gd name="T51" fmla="*/ 0 h 624"/>
                    <a:gd name="T52" fmla="*/ 0 w 981"/>
                    <a:gd name="T53" fmla="*/ 0 h 624"/>
                    <a:gd name="T54" fmla="*/ 0 w 981"/>
                    <a:gd name="T55" fmla="*/ 0 h 624"/>
                    <a:gd name="T56" fmla="*/ 0 w 981"/>
                    <a:gd name="T57" fmla="*/ 0 h 624"/>
                    <a:gd name="T58" fmla="*/ 0 w 981"/>
                    <a:gd name="T59" fmla="*/ 0 h 624"/>
                    <a:gd name="T60" fmla="*/ 0 w 981"/>
                    <a:gd name="T61" fmla="*/ 0 h 624"/>
                    <a:gd name="T62" fmla="*/ 0 w 981"/>
                    <a:gd name="T63" fmla="*/ 0 h 624"/>
                    <a:gd name="T64" fmla="*/ 0 w 981"/>
                    <a:gd name="T65" fmla="*/ 0 h 624"/>
                    <a:gd name="T66" fmla="*/ 0 w 981"/>
                    <a:gd name="T67" fmla="*/ 0 h 624"/>
                    <a:gd name="T68" fmla="*/ 0 w 981"/>
                    <a:gd name="T69" fmla="*/ 0 h 624"/>
                    <a:gd name="T70" fmla="*/ 0 w 981"/>
                    <a:gd name="T71" fmla="*/ 0 h 624"/>
                    <a:gd name="T72" fmla="*/ 0 w 981"/>
                    <a:gd name="T73" fmla="*/ 0 h 624"/>
                    <a:gd name="T74" fmla="*/ 0 w 981"/>
                    <a:gd name="T75" fmla="*/ 0 h 624"/>
                    <a:gd name="T76" fmla="*/ 0 w 981"/>
                    <a:gd name="T77" fmla="*/ 0 h 624"/>
                    <a:gd name="T78" fmla="*/ 0 w 981"/>
                    <a:gd name="T79" fmla="*/ 0 h 624"/>
                    <a:gd name="T80" fmla="*/ 0 w 981"/>
                    <a:gd name="T81" fmla="*/ 0 h 624"/>
                    <a:gd name="T82" fmla="*/ 0 w 981"/>
                    <a:gd name="T83" fmla="*/ 0 h 624"/>
                    <a:gd name="T84" fmla="*/ 0 w 981"/>
                    <a:gd name="T85" fmla="*/ 0 h 624"/>
                    <a:gd name="T86" fmla="*/ 0 w 981"/>
                    <a:gd name="T87" fmla="*/ 0 h 624"/>
                    <a:gd name="T88" fmla="*/ 0 w 981"/>
                    <a:gd name="T89" fmla="*/ 0 h 624"/>
                    <a:gd name="T90" fmla="*/ 0 w 981"/>
                    <a:gd name="T91" fmla="*/ 0 h 624"/>
                    <a:gd name="T92" fmla="*/ 0 w 981"/>
                    <a:gd name="T93" fmla="*/ 0 h 624"/>
                    <a:gd name="T94" fmla="*/ 0 w 981"/>
                    <a:gd name="T95" fmla="*/ 0 h 624"/>
                    <a:gd name="T96" fmla="*/ 0 w 981"/>
                    <a:gd name="T97" fmla="*/ 0 h 624"/>
                    <a:gd name="T98" fmla="*/ 0 w 981"/>
                    <a:gd name="T99" fmla="*/ 0 h 624"/>
                    <a:gd name="T100" fmla="*/ 0 w 981"/>
                    <a:gd name="T101" fmla="*/ 0 h 624"/>
                    <a:gd name="T102" fmla="*/ 0 w 981"/>
                    <a:gd name="T103" fmla="*/ 0 h 624"/>
                    <a:gd name="T104" fmla="*/ 0 w 981"/>
                    <a:gd name="T105" fmla="*/ 0 h 624"/>
                    <a:gd name="T106" fmla="*/ 0 w 981"/>
                    <a:gd name="T107" fmla="*/ 0 h 624"/>
                    <a:gd name="T108" fmla="*/ 0 w 981"/>
                    <a:gd name="T109" fmla="*/ 0 h 624"/>
                    <a:gd name="T110" fmla="*/ 0 w 981"/>
                    <a:gd name="T111" fmla="*/ 0 h 624"/>
                    <a:gd name="T112" fmla="*/ 0 w 981"/>
                    <a:gd name="T113" fmla="*/ 0 h 624"/>
                    <a:gd name="T114" fmla="*/ 0 w 981"/>
                    <a:gd name="T115" fmla="*/ 0 h 624"/>
                    <a:gd name="T116" fmla="*/ 0 w 981"/>
                    <a:gd name="T117" fmla="*/ 0 h 624"/>
                    <a:gd name="T118" fmla="*/ 0 w 981"/>
                    <a:gd name="T119" fmla="*/ 0 h 624"/>
                    <a:gd name="T120" fmla="*/ 0 w 981"/>
                    <a:gd name="T121" fmla="*/ 0 h 624"/>
                    <a:gd name="T122" fmla="*/ 0 w 981"/>
                    <a:gd name="T123" fmla="*/ 0 h 624"/>
                    <a:gd name="T124" fmla="*/ 0 w 981"/>
                    <a:gd name="T125" fmla="*/ 0 h 6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81"/>
                    <a:gd name="T190" fmla="*/ 0 h 624"/>
                    <a:gd name="T191" fmla="*/ 981 w 981"/>
                    <a:gd name="T192" fmla="*/ 624 h 6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81" h="624">
                      <a:moveTo>
                        <a:pt x="18" y="514"/>
                      </a:moveTo>
                      <a:lnTo>
                        <a:pt x="22" y="506"/>
                      </a:lnTo>
                      <a:lnTo>
                        <a:pt x="27" y="499"/>
                      </a:lnTo>
                      <a:lnTo>
                        <a:pt x="32" y="490"/>
                      </a:lnTo>
                      <a:lnTo>
                        <a:pt x="39" y="483"/>
                      </a:lnTo>
                      <a:lnTo>
                        <a:pt x="45" y="476"/>
                      </a:lnTo>
                      <a:lnTo>
                        <a:pt x="52" y="468"/>
                      </a:lnTo>
                      <a:lnTo>
                        <a:pt x="57" y="460"/>
                      </a:lnTo>
                      <a:lnTo>
                        <a:pt x="64" y="453"/>
                      </a:lnTo>
                      <a:lnTo>
                        <a:pt x="71" y="444"/>
                      </a:lnTo>
                      <a:lnTo>
                        <a:pt x="78" y="437"/>
                      </a:lnTo>
                      <a:lnTo>
                        <a:pt x="85" y="428"/>
                      </a:lnTo>
                      <a:lnTo>
                        <a:pt x="94" y="421"/>
                      </a:lnTo>
                      <a:lnTo>
                        <a:pt x="101" y="412"/>
                      </a:lnTo>
                      <a:lnTo>
                        <a:pt x="110" y="405"/>
                      </a:lnTo>
                      <a:lnTo>
                        <a:pt x="119" y="398"/>
                      </a:lnTo>
                      <a:lnTo>
                        <a:pt x="126" y="389"/>
                      </a:lnTo>
                      <a:lnTo>
                        <a:pt x="135" y="382"/>
                      </a:lnTo>
                      <a:lnTo>
                        <a:pt x="144" y="375"/>
                      </a:lnTo>
                      <a:lnTo>
                        <a:pt x="151" y="366"/>
                      </a:lnTo>
                      <a:lnTo>
                        <a:pt x="162" y="359"/>
                      </a:lnTo>
                      <a:lnTo>
                        <a:pt x="170" y="352"/>
                      </a:lnTo>
                      <a:lnTo>
                        <a:pt x="179" y="345"/>
                      </a:lnTo>
                      <a:lnTo>
                        <a:pt x="188" y="336"/>
                      </a:lnTo>
                      <a:lnTo>
                        <a:pt x="199" y="329"/>
                      </a:lnTo>
                      <a:lnTo>
                        <a:pt x="208" y="322"/>
                      </a:lnTo>
                      <a:lnTo>
                        <a:pt x="216" y="315"/>
                      </a:lnTo>
                      <a:lnTo>
                        <a:pt x="225" y="306"/>
                      </a:lnTo>
                      <a:lnTo>
                        <a:pt x="236" y="299"/>
                      </a:lnTo>
                      <a:lnTo>
                        <a:pt x="245" y="292"/>
                      </a:lnTo>
                      <a:lnTo>
                        <a:pt x="255" y="284"/>
                      </a:lnTo>
                      <a:lnTo>
                        <a:pt x="264" y="277"/>
                      </a:lnTo>
                      <a:lnTo>
                        <a:pt x="275" y="272"/>
                      </a:lnTo>
                      <a:lnTo>
                        <a:pt x="286" y="265"/>
                      </a:lnTo>
                      <a:lnTo>
                        <a:pt x="294" y="258"/>
                      </a:lnTo>
                      <a:lnTo>
                        <a:pt x="305" y="251"/>
                      </a:lnTo>
                      <a:lnTo>
                        <a:pt x="314" y="244"/>
                      </a:lnTo>
                      <a:lnTo>
                        <a:pt x="323" y="238"/>
                      </a:lnTo>
                      <a:lnTo>
                        <a:pt x="333" y="231"/>
                      </a:lnTo>
                      <a:lnTo>
                        <a:pt x="344" y="224"/>
                      </a:lnTo>
                      <a:lnTo>
                        <a:pt x="353" y="219"/>
                      </a:lnTo>
                      <a:lnTo>
                        <a:pt x="363" y="214"/>
                      </a:lnTo>
                      <a:lnTo>
                        <a:pt x="372" y="207"/>
                      </a:lnTo>
                      <a:lnTo>
                        <a:pt x="381" y="201"/>
                      </a:lnTo>
                      <a:lnTo>
                        <a:pt x="392" y="196"/>
                      </a:lnTo>
                      <a:lnTo>
                        <a:pt x="401" y="189"/>
                      </a:lnTo>
                      <a:lnTo>
                        <a:pt x="409" y="184"/>
                      </a:lnTo>
                      <a:lnTo>
                        <a:pt x="418" y="180"/>
                      </a:lnTo>
                      <a:lnTo>
                        <a:pt x="427" y="175"/>
                      </a:lnTo>
                      <a:lnTo>
                        <a:pt x="436" y="169"/>
                      </a:lnTo>
                      <a:lnTo>
                        <a:pt x="445" y="164"/>
                      </a:lnTo>
                      <a:lnTo>
                        <a:pt x="454" y="161"/>
                      </a:lnTo>
                      <a:lnTo>
                        <a:pt x="463" y="155"/>
                      </a:lnTo>
                      <a:lnTo>
                        <a:pt x="470" y="150"/>
                      </a:lnTo>
                      <a:lnTo>
                        <a:pt x="479" y="146"/>
                      </a:lnTo>
                      <a:lnTo>
                        <a:pt x="486" y="143"/>
                      </a:lnTo>
                      <a:lnTo>
                        <a:pt x="494" y="139"/>
                      </a:lnTo>
                      <a:lnTo>
                        <a:pt x="502" y="136"/>
                      </a:lnTo>
                      <a:lnTo>
                        <a:pt x="509" y="132"/>
                      </a:lnTo>
                      <a:lnTo>
                        <a:pt x="516" y="129"/>
                      </a:lnTo>
                      <a:lnTo>
                        <a:pt x="523" y="127"/>
                      </a:lnTo>
                      <a:lnTo>
                        <a:pt x="530" y="123"/>
                      </a:lnTo>
                      <a:lnTo>
                        <a:pt x="537" y="120"/>
                      </a:lnTo>
                      <a:lnTo>
                        <a:pt x="542" y="118"/>
                      </a:lnTo>
                      <a:lnTo>
                        <a:pt x="549" y="116"/>
                      </a:lnTo>
                      <a:lnTo>
                        <a:pt x="555" y="113"/>
                      </a:lnTo>
                      <a:lnTo>
                        <a:pt x="560" y="111"/>
                      </a:lnTo>
                      <a:lnTo>
                        <a:pt x="567" y="109"/>
                      </a:lnTo>
                      <a:lnTo>
                        <a:pt x="574" y="108"/>
                      </a:lnTo>
                      <a:lnTo>
                        <a:pt x="581" y="104"/>
                      </a:lnTo>
                      <a:lnTo>
                        <a:pt x="588" y="102"/>
                      </a:lnTo>
                      <a:lnTo>
                        <a:pt x="595" y="100"/>
                      </a:lnTo>
                      <a:lnTo>
                        <a:pt x="604" y="99"/>
                      </a:lnTo>
                      <a:lnTo>
                        <a:pt x="611" y="95"/>
                      </a:lnTo>
                      <a:lnTo>
                        <a:pt x="618" y="93"/>
                      </a:lnTo>
                      <a:lnTo>
                        <a:pt x="627" y="90"/>
                      </a:lnTo>
                      <a:lnTo>
                        <a:pt x="634" y="88"/>
                      </a:lnTo>
                      <a:lnTo>
                        <a:pt x="643" y="84"/>
                      </a:lnTo>
                      <a:lnTo>
                        <a:pt x="652" y="83"/>
                      </a:lnTo>
                      <a:lnTo>
                        <a:pt x="661" y="81"/>
                      </a:lnTo>
                      <a:lnTo>
                        <a:pt x="670" y="79"/>
                      </a:lnTo>
                      <a:lnTo>
                        <a:pt x="679" y="76"/>
                      </a:lnTo>
                      <a:lnTo>
                        <a:pt x="687" y="72"/>
                      </a:lnTo>
                      <a:lnTo>
                        <a:pt x="695" y="70"/>
                      </a:lnTo>
                      <a:lnTo>
                        <a:pt x="705" y="69"/>
                      </a:lnTo>
                      <a:lnTo>
                        <a:pt x="712" y="65"/>
                      </a:lnTo>
                      <a:lnTo>
                        <a:pt x="723" y="63"/>
                      </a:lnTo>
                      <a:lnTo>
                        <a:pt x="732" y="60"/>
                      </a:lnTo>
                      <a:lnTo>
                        <a:pt x="741" y="58"/>
                      </a:lnTo>
                      <a:lnTo>
                        <a:pt x="749" y="56"/>
                      </a:lnTo>
                      <a:lnTo>
                        <a:pt x="758" y="53"/>
                      </a:lnTo>
                      <a:lnTo>
                        <a:pt x="767" y="51"/>
                      </a:lnTo>
                      <a:lnTo>
                        <a:pt x="776" y="49"/>
                      </a:lnTo>
                      <a:lnTo>
                        <a:pt x="785" y="47"/>
                      </a:lnTo>
                      <a:lnTo>
                        <a:pt x="794" y="46"/>
                      </a:lnTo>
                      <a:lnTo>
                        <a:pt x="803" y="42"/>
                      </a:lnTo>
                      <a:lnTo>
                        <a:pt x="813" y="40"/>
                      </a:lnTo>
                      <a:lnTo>
                        <a:pt x="820" y="38"/>
                      </a:lnTo>
                      <a:lnTo>
                        <a:pt x="829" y="35"/>
                      </a:lnTo>
                      <a:lnTo>
                        <a:pt x="838" y="33"/>
                      </a:lnTo>
                      <a:lnTo>
                        <a:pt x="847" y="31"/>
                      </a:lnTo>
                      <a:lnTo>
                        <a:pt x="854" y="30"/>
                      </a:lnTo>
                      <a:lnTo>
                        <a:pt x="861" y="26"/>
                      </a:lnTo>
                      <a:lnTo>
                        <a:pt x="870" y="24"/>
                      </a:lnTo>
                      <a:lnTo>
                        <a:pt x="877" y="23"/>
                      </a:lnTo>
                      <a:lnTo>
                        <a:pt x="884" y="21"/>
                      </a:lnTo>
                      <a:lnTo>
                        <a:pt x="891" y="19"/>
                      </a:lnTo>
                      <a:lnTo>
                        <a:pt x="898" y="17"/>
                      </a:lnTo>
                      <a:lnTo>
                        <a:pt x="905" y="15"/>
                      </a:lnTo>
                      <a:lnTo>
                        <a:pt x="912" y="14"/>
                      </a:lnTo>
                      <a:lnTo>
                        <a:pt x="919" y="12"/>
                      </a:lnTo>
                      <a:lnTo>
                        <a:pt x="925" y="12"/>
                      </a:lnTo>
                      <a:lnTo>
                        <a:pt x="932" y="10"/>
                      </a:lnTo>
                      <a:lnTo>
                        <a:pt x="937" y="8"/>
                      </a:lnTo>
                      <a:lnTo>
                        <a:pt x="942" y="8"/>
                      </a:lnTo>
                      <a:lnTo>
                        <a:pt x="948" y="7"/>
                      </a:lnTo>
                      <a:lnTo>
                        <a:pt x="951" y="5"/>
                      </a:lnTo>
                      <a:lnTo>
                        <a:pt x="957" y="5"/>
                      </a:lnTo>
                      <a:lnTo>
                        <a:pt x="960" y="3"/>
                      </a:lnTo>
                      <a:lnTo>
                        <a:pt x="964" y="1"/>
                      </a:lnTo>
                      <a:lnTo>
                        <a:pt x="969" y="1"/>
                      </a:lnTo>
                      <a:lnTo>
                        <a:pt x="973" y="0"/>
                      </a:lnTo>
                      <a:lnTo>
                        <a:pt x="978" y="0"/>
                      </a:lnTo>
                      <a:lnTo>
                        <a:pt x="981" y="0"/>
                      </a:lnTo>
                      <a:lnTo>
                        <a:pt x="976" y="1"/>
                      </a:lnTo>
                      <a:lnTo>
                        <a:pt x="971" y="5"/>
                      </a:lnTo>
                      <a:lnTo>
                        <a:pt x="965" y="8"/>
                      </a:lnTo>
                      <a:lnTo>
                        <a:pt x="960" y="12"/>
                      </a:lnTo>
                      <a:lnTo>
                        <a:pt x="955" y="14"/>
                      </a:lnTo>
                      <a:lnTo>
                        <a:pt x="950" y="17"/>
                      </a:lnTo>
                      <a:lnTo>
                        <a:pt x="944" y="21"/>
                      </a:lnTo>
                      <a:lnTo>
                        <a:pt x="939" y="24"/>
                      </a:lnTo>
                      <a:lnTo>
                        <a:pt x="932" y="28"/>
                      </a:lnTo>
                      <a:lnTo>
                        <a:pt x="927" y="31"/>
                      </a:lnTo>
                      <a:lnTo>
                        <a:pt x="919" y="37"/>
                      </a:lnTo>
                      <a:lnTo>
                        <a:pt x="912" y="42"/>
                      </a:lnTo>
                      <a:lnTo>
                        <a:pt x="905" y="46"/>
                      </a:lnTo>
                      <a:lnTo>
                        <a:pt x="896" y="51"/>
                      </a:lnTo>
                      <a:lnTo>
                        <a:pt x="889" y="56"/>
                      </a:lnTo>
                      <a:lnTo>
                        <a:pt x="880" y="60"/>
                      </a:lnTo>
                      <a:lnTo>
                        <a:pt x="872" y="67"/>
                      </a:lnTo>
                      <a:lnTo>
                        <a:pt x="863" y="72"/>
                      </a:lnTo>
                      <a:lnTo>
                        <a:pt x="854" y="79"/>
                      </a:lnTo>
                      <a:lnTo>
                        <a:pt x="845" y="84"/>
                      </a:lnTo>
                      <a:lnTo>
                        <a:pt x="836" y="90"/>
                      </a:lnTo>
                      <a:lnTo>
                        <a:pt x="826" y="97"/>
                      </a:lnTo>
                      <a:lnTo>
                        <a:pt x="817" y="102"/>
                      </a:lnTo>
                      <a:lnTo>
                        <a:pt x="806" y="109"/>
                      </a:lnTo>
                      <a:lnTo>
                        <a:pt x="797" y="116"/>
                      </a:lnTo>
                      <a:lnTo>
                        <a:pt x="787" y="123"/>
                      </a:lnTo>
                      <a:lnTo>
                        <a:pt x="776" y="131"/>
                      </a:lnTo>
                      <a:lnTo>
                        <a:pt x="765" y="136"/>
                      </a:lnTo>
                      <a:lnTo>
                        <a:pt x="755" y="143"/>
                      </a:lnTo>
                      <a:lnTo>
                        <a:pt x="744" y="150"/>
                      </a:lnTo>
                      <a:lnTo>
                        <a:pt x="735" y="157"/>
                      </a:lnTo>
                      <a:lnTo>
                        <a:pt x="725" y="164"/>
                      </a:lnTo>
                      <a:lnTo>
                        <a:pt x="712" y="171"/>
                      </a:lnTo>
                      <a:lnTo>
                        <a:pt x="702" y="178"/>
                      </a:lnTo>
                      <a:lnTo>
                        <a:pt x="693" y="187"/>
                      </a:lnTo>
                      <a:lnTo>
                        <a:pt x="682" y="192"/>
                      </a:lnTo>
                      <a:lnTo>
                        <a:pt x="672" y="201"/>
                      </a:lnTo>
                      <a:lnTo>
                        <a:pt x="661" y="208"/>
                      </a:lnTo>
                      <a:lnTo>
                        <a:pt x="650" y="215"/>
                      </a:lnTo>
                      <a:lnTo>
                        <a:pt x="640" y="223"/>
                      </a:lnTo>
                      <a:lnTo>
                        <a:pt x="631" y="230"/>
                      </a:lnTo>
                      <a:lnTo>
                        <a:pt x="620" y="237"/>
                      </a:lnTo>
                      <a:lnTo>
                        <a:pt x="611" y="246"/>
                      </a:lnTo>
                      <a:lnTo>
                        <a:pt x="601" y="251"/>
                      </a:lnTo>
                      <a:lnTo>
                        <a:pt x="592" y="260"/>
                      </a:lnTo>
                      <a:lnTo>
                        <a:pt x="581" y="265"/>
                      </a:lnTo>
                      <a:lnTo>
                        <a:pt x="572" y="274"/>
                      </a:lnTo>
                      <a:lnTo>
                        <a:pt x="564" y="281"/>
                      </a:lnTo>
                      <a:lnTo>
                        <a:pt x="556" y="288"/>
                      </a:lnTo>
                      <a:lnTo>
                        <a:pt x="548" y="295"/>
                      </a:lnTo>
                      <a:lnTo>
                        <a:pt x="539" y="302"/>
                      </a:lnTo>
                      <a:lnTo>
                        <a:pt x="530" y="307"/>
                      </a:lnTo>
                      <a:lnTo>
                        <a:pt x="523" y="315"/>
                      </a:lnTo>
                      <a:lnTo>
                        <a:pt x="516" y="322"/>
                      </a:lnTo>
                      <a:lnTo>
                        <a:pt x="510" y="327"/>
                      </a:lnTo>
                      <a:lnTo>
                        <a:pt x="503" y="334"/>
                      </a:lnTo>
                      <a:lnTo>
                        <a:pt x="498" y="339"/>
                      </a:lnTo>
                      <a:lnTo>
                        <a:pt x="491" y="346"/>
                      </a:lnTo>
                      <a:lnTo>
                        <a:pt x="486" y="352"/>
                      </a:lnTo>
                      <a:lnTo>
                        <a:pt x="480" y="357"/>
                      </a:lnTo>
                      <a:lnTo>
                        <a:pt x="475" y="362"/>
                      </a:lnTo>
                      <a:lnTo>
                        <a:pt x="470" y="369"/>
                      </a:lnTo>
                      <a:lnTo>
                        <a:pt x="466" y="375"/>
                      </a:lnTo>
                      <a:lnTo>
                        <a:pt x="461" y="380"/>
                      </a:lnTo>
                      <a:lnTo>
                        <a:pt x="456" y="385"/>
                      </a:lnTo>
                      <a:lnTo>
                        <a:pt x="452" y="392"/>
                      </a:lnTo>
                      <a:lnTo>
                        <a:pt x="448" y="398"/>
                      </a:lnTo>
                      <a:lnTo>
                        <a:pt x="443" y="405"/>
                      </a:lnTo>
                      <a:lnTo>
                        <a:pt x="440" y="410"/>
                      </a:lnTo>
                      <a:lnTo>
                        <a:pt x="434" y="415"/>
                      </a:lnTo>
                      <a:lnTo>
                        <a:pt x="431" y="422"/>
                      </a:lnTo>
                      <a:lnTo>
                        <a:pt x="427" y="428"/>
                      </a:lnTo>
                      <a:lnTo>
                        <a:pt x="424" y="433"/>
                      </a:lnTo>
                      <a:lnTo>
                        <a:pt x="420" y="438"/>
                      </a:lnTo>
                      <a:lnTo>
                        <a:pt x="418" y="445"/>
                      </a:lnTo>
                      <a:lnTo>
                        <a:pt x="413" y="451"/>
                      </a:lnTo>
                      <a:lnTo>
                        <a:pt x="411" y="456"/>
                      </a:lnTo>
                      <a:lnTo>
                        <a:pt x="408" y="461"/>
                      </a:lnTo>
                      <a:lnTo>
                        <a:pt x="404" y="468"/>
                      </a:lnTo>
                      <a:lnTo>
                        <a:pt x="401" y="474"/>
                      </a:lnTo>
                      <a:lnTo>
                        <a:pt x="399" y="479"/>
                      </a:lnTo>
                      <a:lnTo>
                        <a:pt x="397" y="484"/>
                      </a:lnTo>
                      <a:lnTo>
                        <a:pt x="394" y="490"/>
                      </a:lnTo>
                      <a:lnTo>
                        <a:pt x="392" y="495"/>
                      </a:lnTo>
                      <a:lnTo>
                        <a:pt x="388" y="502"/>
                      </a:lnTo>
                      <a:lnTo>
                        <a:pt x="386" y="506"/>
                      </a:lnTo>
                      <a:lnTo>
                        <a:pt x="385" y="513"/>
                      </a:lnTo>
                      <a:lnTo>
                        <a:pt x="383" y="516"/>
                      </a:lnTo>
                      <a:lnTo>
                        <a:pt x="379" y="523"/>
                      </a:lnTo>
                      <a:lnTo>
                        <a:pt x="378" y="529"/>
                      </a:lnTo>
                      <a:lnTo>
                        <a:pt x="378" y="534"/>
                      </a:lnTo>
                      <a:lnTo>
                        <a:pt x="374" y="538"/>
                      </a:lnTo>
                      <a:lnTo>
                        <a:pt x="372" y="543"/>
                      </a:lnTo>
                      <a:lnTo>
                        <a:pt x="371" y="546"/>
                      </a:lnTo>
                      <a:lnTo>
                        <a:pt x="371" y="552"/>
                      </a:lnTo>
                      <a:lnTo>
                        <a:pt x="367" y="557"/>
                      </a:lnTo>
                      <a:lnTo>
                        <a:pt x="367" y="561"/>
                      </a:lnTo>
                      <a:lnTo>
                        <a:pt x="365" y="564"/>
                      </a:lnTo>
                      <a:lnTo>
                        <a:pt x="365" y="569"/>
                      </a:lnTo>
                      <a:lnTo>
                        <a:pt x="363" y="573"/>
                      </a:lnTo>
                      <a:lnTo>
                        <a:pt x="362" y="576"/>
                      </a:lnTo>
                      <a:lnTo>
                        <a:pt x="360" y="580"/>
                      </a:lnTo>
                      <a:lnTo>
                        <a:pt x="360" y="585"/>
                      </a:lnTo>
                      <a:lnTo>
                        <a:pt x="358" y="591"/>
                      </a:lnTo>
                      <a:lnTo>
                        <a:pt x="356" y="598"/>
                      </a:lnTo>
                      <a:lnTo>
                        <a:pt x="355" y="603"/>
                      </a:lnTo>
                      <a:lnTo>
                        <a:pt x="355" y="608"/>
                      </a:lnTo>
                      <a:lnTo>
                        <a:pt x="353" y="614"/>
                      </a:lnTo>
                      <a:lnTo>
                        <a:pt x="353" y="617"/>
                      </a:lnTo>
                      <a:lnTo>
                        <a:pt x="353" y="622"/>
                      </a:lnTo>
                      <a:lnTo>
                        <a:pt x="353" y="624"/>
                      </a:lnTo>
                      <a:lnTo>
                        <a:pt x="351" y="622"/>
                      </a:lnTo>
                      <a:lnTo>
                        <a:pt x="349" y="621"/>
                      </a:lnTo>
                      <a:lnTo>
                        <a:pt x="346" y="615"/>
                      </a:lnTo>
                      <a:lnTo>
                        <a:pt x="340" y="610"/>
                      </a:lnTo>
                      <a:lnTo>
                        <a:pt x="337" y="607"/>
                      </a:lnTo>
                      <a:lnTo>
                        <a:pt x="333" y="603"/>
                      </a:lnTo>
                      <a:lnTo>
                        <a:pt x="330" y="598"/>
                      </a:lnTo>
                      <a:lnTo>
                        <a:pt x="326" y="594"/>
                      </a:lnTo>
                      <a:lnTo>
                        <a:pt x="323" y="591"/>
                      </a:lnTo>
                      <a:lnTo>
                        <a:pt x="319" y="585"/>
                      </a:lnTo>
                      <a:lnTo>
                        <a:pt x="314" y="582"/>
                      </a:lnTo>
                      <a:lnTo>
                        <a:pt x="310" y="576"/>
                      </a:lnTo>
                      <a:lnTo>
                        <a:pt x="305" y="573"/>
                      </a:lnTo>
                      <a:lnTo>
                        <a:pt x="298" y="568"/>
                      </a:lnTo>
                      <a:lnTo>
                        <a:pt x="293" y="562"/>
                      </a:lnTo>
                      <a:lnTo>
                        <a:pt x="287" y="559"/>
                      </a:lnTo>
                      <a:lnTo>
                        <a:pt x="282" y="553"/>
                      </a:lnTo>
                      <a:lnTo>
                        <a:pt x="275" y="550"/>
                      </a:lnTo>
                      <a:lnTo>
                        <a:pt x="270" y="546"/>
                      </a:lnTo>
                      <a:lnTo>
                        <a:pt x="264" y="543"/>
                      </a:lnTo>
                      <a:lnTo>
                        <a:pt x="257" y="539"/>
                      </a:lnTo>
                      <a:lnTo>
                        <a:pt x="250" y="536"/>
                      </a:lnTo>
                      <a:lnTo>
                        <a:pt x="243" y="532"/>
                      </a:lnTo>
                      <a:lnTo>
                        <a:pt x="238" y="530"/>
                      </a:lnTo>
                      <a:lnTo>
                        <a:pt x="229" y="527"/>
                      </a:lnTo>
                      <a:lnTo>
                        <a:pt x="224" y="525"/>
                      </a:lnTo>
                      <a:lnTo>
                        <a:pt x="216" y="523"/>
                      </a:lnTo>
                      <a:lnTo>
                        <a:pt x="209" y="523"/>
                      </a:lnTo>
                      <a:lnTo>
                        <a:pt x="206" y="523"/>
                      </a:lnTo>
                      <a:lnTo>
                        <a:pt x="202" y="522"/>
                      </a:lnTo>
                      <a:lnTo>
                        <a:pt x="197" y="522"/>
                      </a:lnTo>
                      <a:lnTo>
                        <a:pt x="193" y="522"/>
                      </a:lnTo>
                      <a:lnTo>
                        <a:pt x="190" y="522"/>
                      </a:lnTo>
                      <a:lnTo>
                        <a:pt x="186" y="522"/>
                      </a:lnTo>
                      <a:lnTo>
                        <a:pt x="181" y="522"/>
                      </a:lnTo>
                      <a:lnTo>
                        <a:pt x="178" y="522"/>
                      </a:lnTo>
                      <a:lnTo>
                        <a:pt x="174" y="522"/>
                      </a:lnTo>
                      <a:lnTo>
                        <a:pt x="170" y="522"/>
                      </a:lnTo>
                      <a:lnTo>
                        <a:pt x="165" y="522"/>
                      </a:lnTo>
                      <a:lnTo>
                        <a:pt x="162" y="523"/>
                      </a:lnTo>
                      <a:lnTo>
                        <a:pt x="156" y="523"/>
                      </a:lnTo>
                      <a:lnTo>
                        <a:pt x="153" y="523"/>
                      </a:lnTo>
                      <a:lnTo>
                        <a:pt x="147" y="523"/>
                      </a:lnTo>
                      <a:lnTo>
                        <a:pt x="144" y="525"/>
                      </a:lnTo>
                      <a:lnTo>
                        <a:pt x="140" y="525"/>
                      </a:lnTo>
                      <a:lnTo>
                        <a:pt x="135" y="525"/>
                      </a:lnTo>
                      <a:lnTo>
                        <a:pt x="131" y="525"/>
                      </a:lnTo>
                      <a:lnTo>
                        <a:pt x="126" y="527"/>
                      </a:lnTo>
                      <a:lnTo>
                        <a:pt x="123" y="527"/>
                      </a:lnTo>
                      <a:lnTo>
                        <a:pt x="119" y="529"/>
                      </a:lnTo>
                      <a:lnTo>
                        <a:pt x="114" y="529"/>
                      </a:lnTo>
                      <a:lnTo>
                        <a:pt x="110" y="530"/>
                      </a:lnTo>
                      <a:lnTo>
                        <a:pt x="105" y="530"/>
                      </a:lnTo>
                      <a:lnTo>
                        <a:pt x="101" y="532"/>
                      </a:lnTo>
                      <a:lnTo>
                        <a:pt x="96" y="532"/>
                      </a:lnTo>
                      <a:lnTo>
                        <a:pt x="93" y="532"/>
                      </a:lnTo>
                      <a:lnTo>
                        <a:pt x="89" y="534"/>
                      </a:lnTo>
                      <a:lnTo>
                        <a:pt x="85" y="534"/>
                      </a:lnTo>
                      <a:lnTo>
                        <a:pt x="80" y="536"/>
                      </a:lnTo>
                      <a:lnTo>
                        <a:pt x="77" y="538"/>
                      </a:lnTo>
                      <a:lnTo>
                        <a:pt x="73" y="538"/>
                      </a:lnTo>
                      <a:lnTo>
                        <a:pt x="68" y="539"/>
                      </a:lnTo>
                      <a:lnTo>
                        <a:pt x="64" y="539"/>
                      </a:lnTo>
                      <a:lnTo>
                        <a:pt x="61" y="539"/>
                      </a:lnTo>
                      <a:lnTo>
                        <a:pt x="52" y="541"/>
                      </a:lnTo>
                      <a:lnTo>
                        <a:pt x="46" y="543"/>
                      </a:lnTo>
                      <a:lnTo>
                        <a:pt x="39" y="545"/>
                      </a:lnTo>
                      <a:lnTo>
                        <a:pt x="32" y="546"/>
                      </a:lnTo>
                      <a:lnTo>
                        <a:pt x="27" y="548"/>
                      </a:lnTo>
                      <a:lnTo>
                        <a:pt x="22" y="550"/>
                      </a:lnTo>
                      <a:lnTo>
                        <a:pt x="16" y="550"/>
                      </a:lnTo>
                      <a:lnTo>
                        <a:pt x="13" y="552"/>
                      </a:lnTo>
                      <a:lnTo>
                        <a:pt x="9" y="553"/>
                      </a:lnTo>
                      <a:lnTo>
                        <a:pt x="6" y="555"/>
                      </a:lnTo>
                      <a:lnTo>
                        <a:pt x="2" y="557"/>
                      </a:lnTo>
                      <a:lnTo>
                        <a:pt x="0" y="557"/>
                      </a:lnTo>
                      <a:lnTo>
                        <a:pt x="18" y="514"/>
                      </a:lnTo>
                      <a:close/>
                    </a:path>
                  </a:pathLst>
                </a:custGeom>
                <a:solidFill>
                  <a:srgbClr val="E8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8" name="Freeform 214"/>
                <p:cNvSpPr>
                  <a:spLocks/>
                </p:cNvSpPr>
                <p:nvPr/>
              </p:nvSpPr>
              <p:spPr bwMode="auto">
                <a:xfrm>
                  <a:off x="4244" y="3033"/>
                  <a:ext cx="832" cy="76"/>
                </a:xfrm>
                <a:custGeom>
                  <a:avLst/>
                  <a:gdLst>
                    <a:gd name="T0" fmla="*/ 0 w 2006"/>
                    <a:gd name="T1" fmla="*/ 0 h 183"/>
                    <a:gd name="T2" fmla="*/ 0 w 2006"/>
                    <a:gd name="T3" fmla="*/ 0 h 183"/>
                    <a:gd name="T4" fmla="*/ 0 w 2006"/>
                    <a:gd name="T5" fmla="*/ 0 h 183"/>
                    <a:gd name="T6" fmla="*/ 0 w 2006"/>
                    <a:gd name="T7" fmla="*/ 0 h 183"/>
                    <a:gd name="T8" fmla="*/ 0 w 2006"/>
                    <a:gd name="T9" fmla="*/ 0 h 183"/>
                    <a:gd name="T10" fmla="*/ 0 w 2006"/>
                    <a:gd name="T11" fmla="*/ 0 h 183"/>
                    <a:gd name="T12" fmla="*/ 0 w 2006"/>
                    <a:gd name="T13" fmla="*/ 0 h 183"/>
                    <a:gd name="T14" fmla="*/ 0 w 2006"/>
                    <a:gd name="T15" fmla="*/ 0 h 183"/>
                    <a:gd name="T16" fmla="*/ 0 w 2006"/>
                    <a:gd name="T17" fmla="*/ 0 h 183"/>
                    <a:gd name="T18" fmla="*/ 0 w 2006"/>
                    <a:gd name="T19" fmla="*/ 0 h 183"/>
                    <a:gd name="T20" fmla="*/ 0 w 2006"/>
                    <a:gd name="T21" fmla="*/ 0 h 183"/>
                    <a:gd name="T22" fmla="*/ 0 w 2006"/>
                    <a:gd name="T23" fmla="*/ 0 h 183"/>
                    <a:gd name="T24" fmla="*/ 0 w 2006"/>
                    <a:gd name="T25" fmla="*/ 0 h 183"/>
                    <a:gd name="T26" fmla="*/ 0 w 2006"/>
                    <a:gd name="T27" fmla="*/ 0 h 183"/>
                    <a:gd name="T28" fmla="*/ 0 w 2006"/>
                    <a:gd name="T29" fmla="*/ 0 h 183"/>
                    <a:gd name="T30" fmla="*/ 0 w 2006"/>
                    <a:gd name="T31" fmla="*/ 0 h 183"/>
                    <a:gd name="T32" fmla="*/ 0 w 2006"/>
                    <a:gd name="T33" fmla="*/ 0 h 183"/>
                    <a:gd name="T34" fmla="*/ 0 w 2006"/>
                    <a:gd name="T35" fmla="*/ 0 h 183"/>
                    <a:gd name="T36" fmla="*/ 0 w 2006"/>
                    <a:gd name="T37" fmla="*/ 0 h 183"/>
                    <a:gd name="T38" fmla="*/ 0 w 2006"/>
                    <a:gd name="T39" fmla="*/ 0 h 183"/>
                    <a:gd name="T40" fmla="*/ 0 w 2006"/>
                    <a:gd name="T41" fmla="*/ 0 h 183"/>
                    <a:gd name="T42" fmla="*/ 0 w 2006"/>
                    <a:gd name="T43" fmla="*/ 0 h 183"/>
                    <a:gd name="T44" fmla="*/ 0 w 2006"/>
                    <a:gd name="T45" fmla="*/ 0 h 183"/>
                    <a:gd name="T46" fmla="*/ 0 w 2006"/>
                    <a:gd name="T47" fmla="*/ 0 h 183"/>
                    <a:gd name="T48" fmla="*/ 0 w 2006"/>
                    <a:gd name="T49" fmla="*/ 0 h 183"/>
                    <a:gd name="T50" fmla="*/ 0 w 2006"/>
                    <a:gd name="T51" fmla="*/ 0 h 183"/>
                    <a:gd name="T52" fmla="*/ 0 w 2006"/>
                    <a:gd name="T53" fmla="*/ 0 h 183"/>
                    <a:gd name="T54" fmla="*/ 0 w 2006"/>
                    <a:gd name="T55" fmla="*/ 0 h 183"/>
                    <a:gd name="T56" fmla="*/ 0 w 2006"/>
                    <a:gd name="T57" fmla="*/ 0 h 183"/>
                    <a:gd name="T58" fmla="*/ 0 w 2006"/>
                    <a:gd name="T59" fmla="*/ 0 h 183"/>
                    <a:gd name="T60" fmla="*/ 0 w 2006"/>
                    <a:gd name="T61" fmla="*/ 0 h 183"/>
                    <a:gd name="T62" fmla="*/ 0 w 2006"/>
                    <a:gd name="T63" fmla="*/ 0 h 183"/>
                    <a:gd name="T64" fmla="*/ 0 w 2006"/>
                    <a:gd name="T65" fmla="*/ 0 h 183"/>
                    <a:gd name="T66" fmla="*/ 0 w 2006"/>
                    <a:gd name="T67" fmla="*/ 0 h 183"/>
                    <a:gd name="T68" fmla="*/ 0 w 2006"/>
                    <a:gd name="T69" fmla="*/ 0 h 183"/>
                    <a:gd name="T70" fmla="*/ 0 w 2006"/>
                    <a:gd name="T71" fmla="*/ 0 h 183"/>
                    <a:gd name="T72" fmla="*/ 0 w 2006"/>
                    <a:gd name="T73" fmla="*/ 0 h 183"/>
                    <a:gd name="T74" fmla="*/ 0 w 2006"/>
                    <a:gd name="T75" fmla="*/ 0 h 183"/>
                    <a:gd name="T76" fmla="*/ 0 w 2006"/>
                    <a:gd name="T77" fmla="*/ 0 h 183"/>
                    <a:gd name="T78" fmla="*/ 0 w 2006"/>
                    <a:gd name="T79" fmla="*/ 0 h 183"/>
                    <a:gd name="T80" fmla="*/ 0 w 2006"/>
                    <a:gd name="T81" fmla="*/ 0 h 183"/>
                    <a:gd name="T82" fmla="*/ 0 w 2006"/>
                    <a:gd name="T83" fmla="*/ 0 h 183"/>
                    <a:gd name="T84" fmla="*/ 0 w 2006"/>
                    <a:gd name="T85" fmla="*/ 0 h 183"/>
                    <a:gd name="T86" fmla="*/ 0 w 2006"/>
                    <a:gd name="T87" fmla="*/ 0 h 183"/>
                    <a:gd name="T88" fmla="*/ 0 w 2006"/>
                    <a:gd name="T89" fmla="*/ 0 h 183"/>
                    <a:gd name="T90" fmla="*/ 0 w 2006"/>
                    <a:gd name="T91" fmla="*/ 0 h 183"/>
                    <a:gd name="T92" fmla="*/ 0 w 2006"/>
                    <a:gd name="T93" fmla="*/ 0 h 183"/>
                    <a:gd name="T94" fmla="*/ 0 w 2006"/>
                    <a:gd name="T95" fmla="*/ 0 h 183"/>
                    <a:gd name="T96" fmla="*/ 0 w 2006"/>
                    <a:gd name="T97" fmla="*/ 0 h 183"/>
                    <a:gd name="T98" fmla="*/ 0 w 2006"/>
                    <a:gd name="T99" fmla="*/ 0 h 183"/>
                    <a:gd name="T100" fmla="*/ 0 w 2006"/>
                    <a:gd name="T101" fmla="*/ 0 h 183"/>
                    <a:gd name="T102" fmla="*/ 0 w 2006"/>
                    <a:gd name="T103" fmla="*/ 0 h 183"/>
                    <a:gd name="T104" fmla="*/ 0 w 2006"/>
                    <a:gd name="T105" fmla="*/ 0 h 183"/>
                    <a:gd name="T106" fmla="*/ 0 w 2006"/>
                    <a:gd name="T107" fmla="*/ 0 h 183"/>
                    <a:gd name="T108" fmla="*/ 0 w 2006"/>
                    <a:gd name="T109" fmla="*/ 0 h 183"/>
                    <a:gd name="T110" fmla="*/ 0 w 2006"/>
                    <a:gd name="T111" fmla="*/ 0 h 183"/>
                    <a:gd name="T112" fmla="*/ 0 w 2006"/>
                    <a:gd name="T113" fmla="*/ 0 h 183"/>
                    <a:gd name="T114" fmla="*/ 0 w 2006"/>
                    <a:gd name="T115" fmla="*/ 0 h 183"/>
                    <a:gd name="T116" fmla="*/ 0 w 2006"/>
                    <a:gd name="T117" fmla="*/ 0 h 183"/>
                    <a:gd name="T118" fmla="*/ 0 w 2006"/>
                    <a:gd name="T119" fmla="*/ 0 h 183"/>
                    <a:gd name="T120" fmla="*/ 0 w 2006"/>
                    <a:gd name="T121" fmla="*/ 0 h 183"/>
                    <a:gd name="T122" fmla="*/ 0 w 2006"/>
                    <a:gd name="T123" fmla="*/ 0 h 183"/>
                    <a:gd name="T124" fmla="*/ 0 w 2006"/>
                    <a:gd name="T125" fmla="*/ 0 h 1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06"/>
                    <a:gd name="T190" fmla="*/ 0 h 183"/>
                    <a:gd name="T191" fmla="*/ 2006 w 2006"/>
                    <a:gd name="T192" fmla="*/ 183 h 18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06" h="183">
                      <a:moveTo>
                        <a:pt x="0" y="98"/>
                      </a:moveTo>
                      <a:lnTo>
                        <a:pt x="12" y="92"/>
                      </a:lnTo>
                      <a:lnTo>
                        <a:pt x="24" y="87"/>
                      </a:lnTo>
                      <a:lnTo>
                        <a:pt x="37" y="82"/>
                      </a:lnTo>
                      <a:lnTo>
                        <a:pt x="49" y="76"/>
                      </a:lnTo>
                      <a:lnTo>
                        <a:pt x="60" y="73"/>
                      </a:lnTo>
                      <a:lnTo>
                        <a:pt x="72" y="69"/>
                      </a:lnTo>
                      <a:lnTo>
                        <a:pt x="83" y="66"/>
                      </a:lnTo>
                      <a:lnTo>
                        <a:pt x="93" y="64"/>
                      </a:lnTo>
                      <a:lnTo>
                        <a:pt x="104" y="61"/>
                      </a:lnTo>
                      <a:lnTo>
                        <a:pt x="115" y="59"/>
                      </a:lnTo>
                      <a:lnTo>
                        <a:pt x="125" y="57"/>
                      </a:lnTo>
                      <a:lnTo>
                        <a:pt x="136" y="55"/>
                      </a:lnTo>
                      <a:lnTo>
                        <a:pt x="145" y="53"/>
                      </a:lnTo>
                      <a:lnTo>
                        <a:pt x="155" y="53"/>
                      </a:lnTo>
                      <a:lnTo>
                        <a:pt x="164" y="52"/>
                      </a:lnTo>
                      <a:lnTo>
                        <a:pt x="175" y="52"/>
                      </a:lnTo>
                      <a:lnTo>
                        <a:pt x="182" y="52"/>
                      </a:lnTo>
                      <a:lnTo>
                        <a:pt x="191" y="52"/>
                      </a:lnTo>
                      <a:lnTo>
                        <a:pt x="200" y="52"/>
                      </a:lnTo>
                      <a:lnTo>
                        <a:pt x="209" y="53"/>
                      </a:lnTo>
                      <a:lnTo>
                        <a:pt x="216" y="53"/>
                      </a:lnTo>
                      <a:lnTo>
                        <a:pt x="224" y="55"/>
                      </a:lnTo>
                      <a:lnTo>
                        <a:pt x="232" y="57"/>
                      </a:lnTo>
                      <a:lnTo>
                        <a:pt x="239" y="59"/>
                      </a:lnTo>
                      <a:lnTo>
                        <a:pt x="246" y="61"/>
                      </a:lnTo>
                      <a:lnTo>
                        <a:pt x="253" y="62"/>
                      </a:lnTo>
                      <a:lnTo>
                        <a:pt x="260" y="64"/>
                      </a:lnTo>
                      <a:lnTo>
                        <a:pt x="265" y="66"/>
                      </a:lnTo>
                      <a:lnTo>
                        <a:pt x="272" y="69"/>
                      </a:lnTo>
                      <a:lnTo>
                        <a:pt x="278" y="71"/>
                      </a:lnTo>
                      <a:lnTo>
                        <a:pt x="283" y="73"/>
                      </a:lnTo>
                      <a:lnTo>
                        <a:pt x="290" y="76"/>
                      </a:lnTo>
                      <a:lnTo>
                        <a:pt x="295" y="80"/>
                      </a:lnTo>
                      <a:lnTo>
                        <a:pt x="301" y="82"/>
                      </a:lnTo>
                      <a:lnTo>
                        <a:pt x="304" y="85"/>
                      </a:lnTo>
                      <a:lnTo>
                        <a:pt x="309" y="89"/>
                      </a:lnTo>
                      <a:lnTo>
                        <a:pt x="313" y="91"/>
                      </a:lnTo>
                      <a:lnTo>
                        <a:pt x="318" y="96"/>
                      </a:lnTo>
                      <a:lnTo>
                        <a:pt x="322" y="98"/>
                      </a:lnTo>
                      <a:lnTo>
                        <a:pt x="327" y="101"/>
                      </a:lnTo>
                      <a:lnTo>
                        <a:pt x="334" y="107"/>
                      </a:lnTo>
                      <a:lnTo>
                        <a:pt x="341" y="114"/>
                      </a:lnTo>
                      <a:lnTo>
                        <a:pt x="347" y="119"/>
                      </a:lnTo>
                      <a:lnTo>
                        <a:pt x="352" y="126"/>
                      </a:lnTo>
                      <a:lnTo>
                        <a:pt x="355" y="131"/>
                      </a:lnTo>
                      <a:lnTo>
                        <a:pt x="361" y="137"/>
                      </a:lnTo>
                      <a:lnTo>
                        <a:pt x="363" y="140"/>
                      </a:lnTo>
                      <a:lnTo>
                        <a:pt x="366" y="145"/>
                      </a:lnTo>
                      <a:lnTo>
                        <a:pt x="370" y="151"/>
                      </a:lnTo>
                      <a:lnTo>
                        <a:pt x="371" y="153"/>
                      </a:lnTo>
                      <a:lnTo>
                        <a:pt x="373" y="151"/>
                      </a:lnTo>
                      <a:lnTo>
                        <a:pt x="379" y="147"/>
                      </a:lnTo>
                      <a:lnTo>
                        <a:pt x="382" y="145"/>
                      </a:lnTo>
                      <a:lnTo>
                        <a:pt x="387" y="144"/>
                      </a:lnTo>
                      <a:lnTo>
                        <a:pt x="394" y="140"/>
                      </a:lnTo>
                      <a:lnTo>
                        <a:pt x="402" y="137"/>
                      </a:lnTo>
                      <a:lnTo>
                        <a:pt x="403" y="135"/>
                      </a:lnTo>
                      <a:lnTo>
                        <a:pt x="407" y="133"/>
                      </a:lnTo>
                      <a:lnTo>
                        <a:pt x="412" y="131"/>
                      </a:lnTo>
                      <a:lnTo>
                        <a:pt x="416" y="130"/>
                      </a:lnTo>
                      <a:lnTo>
                        <a:pt x="421" y="128"/>
                      </a:lnTo>
                      <a:lnTo>
                        <a:pt x="425" y="124"/>
                      </a:lnTo>
                      <a:lnTo>
                        <a:pt x="430" y="122"/>
                      </a:lnTo>
                      <a:lnTo>
                        <a:pt x="435" y="121"/>
                      </a:lnTo>
                      <a:lnTo>
                        <a:pt x="439" y="119"/>
                      </a:lnTo>
                      <a:lnTo>
                        <a:pt x="444" y="117"/>
                      </a:lnTo>
                      <a:lnTo>
                        <a:pt x="449" y="115"/>
                      </a:lnTo>
                      <a:lnTo>
                        <a:pt x="456" y="114"/>
                      </a:lnTo>
                      <a:lnTo>
                        <a:pt x="462" y="112"/>
                      </a:lnTo>
                      <a:lnTo>
                        <a:pt x="467" y="110"/>
                      </a:lnTo>
                      <a:lnTo>
                        <a:pt x="472" y="107"/>
                      </a:lnTo>
                      <a:lnTo>
                        <a:pt x="479" y="107"/>
                      </a:lnTo>
                      <a:lnTo>
                        <a:pt x="485" y="103"/>
                      </a:lnTo>
                      <a:lnTo>
                        <a:pt x="492" y="101"/>
                      </a:lnTo>
                      <a:lnTo>
                        <a:pt x="497" y="99"/>
                      </a:lnTo>
                      <a:lnTo>
                        <a:pt x="504" y="98"/>
                      </a:lnTo>
                      <a:lnTo>
                        <a:pt x="510" y="96"/>
                      </a:lnTo>
                      <a:lnTo>
                        <a:pt x="517" y="92"/>
                      </a:lnTo>
                      <a:lnTo>
                        <a:pt x="524" y="91"/>
                      </a:lnTo>
                      <a:lnTo>
                        <a:pt x="531" y="91"/>
                      </a:lnTo>
                      <a:lnTo>
                        <a:pt x="538" y="87"/>
                      </a:lnTo>
                      <a:lnTo>
                        <a:pt x="543" y="85"/>
                      </a:lnTo>
                      <a:lnTo>
                        <a:pt x="550" y="84"/>
                      </a:lnTo>
                      <a:lnTo>
                        <a:pt x="559" y="84"/>
                      </a:lnTo>
                      <a:lnTo>
                        <a:pt x="564" y="82"/>
                      </a:lnTo>
                      <a:lnTo>
                        <a:pt x="573" y="80"/>
                      </a:lnTo>
                      <a:lnTo>
                        <a:pt x="580" y="80"/>
                      </a:lnTo>
                      <a:lnTo>
                        <a:pt x="587" y="78"/>
                      </a:lnTo>
                      <a:lnTo>
                        <a:pt x="595" y="76"/>
                      </a:lnTo>
                      <a:lnTo>
                        <a:pt x="603" y="76"/>
                      </a:lnTo>
                      <a:lnTo>
                        <a:pt x="610" y="75"/>
                      </a:lnTo>
                      <a:lnTo>
                        <a:pt x="618" y="75"/>
                      </a:lnTo>
                      <a:lnTo>
                        <a:pt x="625" y="73"/>
                      </a:lnTo>
                      <a:lnTo>
                        <a:pt x="633" y="73"/>
                      </a:lnTo>
                      <a:lnTo>
                        <a:pt x="641" y="73"/>
                      </a:lnTo>
                      <a:lnTo>
                        <a:pt x="649" y="73"/>
                      </a:lnTo>
                      <a:lnTo>
                        <a:pt x="657" y="73"/>
                      </a:lnTo>
                      <a:lnTo>
                        <a:pt x="664" y="73"/>
                      </a:lnTo>
                      <a:lnTo>
                        <a:pt x="672" y="73"/>
                      </a:lnTo>
                      <a:lnTo>
                        <a:pt x="680" y="73"/>
                      </a:lnTo>
                      <a:lnTo>
                        <a:pt x="687" y="73"/>
                      </a:lnTo>
                      <a:lnTo>
                        <a:pt x="695" y="75"/>
                      </a:lnTo>
                      <a:lnTo>
                        <a:pt x="703" y="76"/>
                      </a:lnTo>
                      <a:lnTo>
                        <a:pt x="711" y="78"/>
                      </a:lnTo>
                      <a:lnTo>
                        <a:pt x="718" y="78"/>
                      </a:lnTo>
                      <a:lnTo>
                        <a:pt x="726" y="80"/>
                      </a:lnTo>
                      <a:lnTo>
                        <a:pt x="733" y="80"/>
                      </a:lnTo>
                      <a:lnTo>
                        <a:pt x="740" y="84"/>
                      </a:lnTo>
                      <a:lnTo>
                        <a:pt x="745" y="84"/>
                      </a:lnTo>
                      <a:lnTo>
                        <a:pt x="752" y="85"/>
                      </a:lnTo>
                      <a:lnTo>
                        <a:pt x="759" y="87"/>
                      </a:lnTo>
                      <a:lnTo>
                        <a:pt x="766" y="89"/>
                      </a:lnTo>
                      <a:lnTo>
                        <a:pt x="770" y="91"/>
                      </a:lnTo>
                      <a:lnTo>
                        <a:pt x="777" y="92"/>
                      </a:lnTo>
                      <a:lnTo>
                        <a:pt x="780" y="94"/>
                      </a:lnTo>
                      <a:lnTo>
                        <a:pt x="788" y="96"/>
                      </a:lnTo>
                      <a:lnTo>
                        <a:pt x="791" y="98"/>
                      </a:lnTo>
                      <a:lnTo>
                        <a:pt x="796" y="99"/>
                      </a:lnTo>
                      <a:lnTo>
                        <a:pt x="802" y="103"/>
                      </a:lnTo>
                      <a:lnTo>
                        <a:pt x="807" y="105"/>
                      </a:lnTo>
                      <a:lnTo>
                        <a:pt x="811" y="107"/>
                      </a:lnTo>
                      <a:lnTo>
                        <a:pt x="814" y="108"/>
                      </a:lnTo>
                      <a:lnTo>
                        <a:pt x="819" y="110"/>
                      </a:lnTo>
                      <a:lnTo>
                        <a:pt x="823" y="114"/>
                      </a:lnTo>
                      <a:lnTo>
                        <a:pt x="830" y="117"/>
                      </a:lnTo>
                      <a:lnTo>
                        <a:pt x="837" y="121"/>
                      </a:lnTo>
                      <a:lnTo>
                        <a:pt x="844" y="126"/>
                      </a:lnTo>
                      <a:lnTo>
                        <a:pt x="850" y="131"/>
                      </a:lnTo>
                      <a:lnTo>
                        <a:pt x="855" y="135"/>
                      </a:lnTo>
                      <a:lnTo>
                        <a:pt x="860" y="140"/>
                      </a:lnTo>
                      <a:lnTo>
                        <a:pt x="864" y="144"/>
                      </a:lnTo>
                      <a:lnTo>
                        <a:pt x="867" y="147"/>
                      </a:lnTo>
                      <a:lnTo>
                        <a:pt x="869" y="151"/>
                      </a:lnTo>
                      <a:lnTo>
                        <a:pt x="874" y="156"/>
                      </a:lnTo>
                      <a:lnTo>
                        <a:pt x="876" y="160"/>
                      </a:lnTo>
                      <a:lnTo>
                        <a:pt x="878" y="163"/>
                      </a:lnTo>
                      <a:lnTo>
                        <a:pt x="880" y="167"/>
                      </a:lnTo>
                      <a:lnTo>
                        <a:pt x="881" y="170"/>
                      </a:lnTo>
                      <a:lnTo>
                        <a:pt x="883" y="176"/>
                      </a:lnTo>
                      <a:lnTo>
                        <a:pt x="885" y="179"/>
                      </a:lnTo>
                      <a:lnTo>
                        <a:pt x="887" y="181"/>
                      </a:lnTo>
                      <a:lnTo>
                        <a:pt x="887" y="183"/>
                      </a:lnTo>
                      <a:lnTo>
                        <a:pt x="888" y="181"/>
                      </a:lnTo>
                      <a:lnTo>
                        <a:pt x="896" y="176"/>
                      </a:lnTo>
                      <a:lnTo>
                        <a:pt x="899" y="172"/>
                      </a:lnTo>
                      <a:lnTo>
                        <a:pt x="904" y="168"/>
                      </a:lnTo>
                      <a:lnTo>
                        <a:pt x="910" y="163"/>
                      </a:lnTo>
                      <a:lnTo>
                        <a:pt x="919" y="160"/>
                      </a:lnTo>
                      <a:lnTo>
                        <a:pt x="920" y="156"/>
                      </a:lnTo>
                      <a:lnTo>
                        <a:pt x="926" y="154"/>
                      </a:lnTo>
                      <a:lnTo>
                        <a:pt x="929" y="151"/>
                      </a:lnTo>
                      <a:lnTo>
                        <a:pt x="933" y="147"/>
                      </a:lnTo>
                      <a:lnTo>
                        <a:pt x="938" y="144"/>
                      </a:lnTo>
                      <a:lnTo>
                        <a:pt x="942" y="142"/>
                      </a:lnTo>
                      <a:lnTo>
                        <a:pt x="947" y="138"/>
                      </a:lnTo>
                      <a:lnTo>
                        <a:pt x="952" y="137"/>
                      </a:lnTo>
                      <a:lnTo>
                        <a:pt x="956" y="133"/>
                      </a:lnTo>
                      <a:lnTo>
                        <a:pt x="963" y="130"/>
                      </a:lnTo>
                      <a:lnTo>
                        <a:pt x="966" y="126"/>
                      </a:lnTo>
                      <a:lnTo>
                        <a:pt x="973" y="124"/>
                      </a:lnTo>
                      <a:lnTo>
                        <a:pt x="979" y="121"/>
                      </a:lnTo>
                      <a:lnTo>
                        <a:pt x="984" y="117"/>
                      </a:lnTo>
                      <a:lnTo>
                        <a:pt x="991" y="114"/>
                      </a:lnTo>
                      <a:lnTo>
                        <a:pt x="996" y="112"/>
                      </a:lnTo>
                      <a:lnTo>
                        <a:pt x="1004" y="108"/>
                      </a:lnTo>
                      <a:lnTo>
                        <a:pt x="1009" y="107"/>
                      </a:lnTo>
                      <a:lnTo>
                        <a:pt x="1014" y="103"/>
                      </a:lnTo>
                      <a:lnTo>
                        <a:pt x="1021" y="99"/>
                      </a:lnTo>
                      <a:lnTo>
                        <a:pt x="1028" y="96"/>
                      </a:lnTo>
                      <a:lnTo>
                        <a:pt x="1034" y="94"/>
                      </a:lnTo>
                      <a:lnTo>
                        <a:pt x="1041" y="91"/>
                      </a:lnTo>
                      <a:lnTo>
                        <a:pt x="1048" y="89"/>
                      </a:lnTo>
                      <a:lnTo>
                        <a:pt x="1055" y="85"/>
                      </a:lnTo>
                      <a:lnTo>
                        <a:pt x="1060" y="84"/>
                      </a:lnTo>
                      <a:lnTo>
                        <a:pt x="1067" y="80"/>
                      </a:lnTo>
                      <a:lnTo>
                        <a:pt x="1074" y="78"/>
                      </a:lnTo>
                      <a:lnTo>
                        <a:pt x="1081" y="76"/>
                      </a:lnTo>
                      <a:lnTo>
                        <a:pt x="1089" y="75"/>
                      </a:lnTo>
                      <a:lnTo>
                        <a:pt x="1096" y="73"/>
                      </a:lnTo>
                      <a:lnTo>
                        <a:pt x="1104" y="71"/>
                      </a:lnTo>
                      <a:lnTo>
                        <a:pt x="1110" y="69"/>
                      </a:lnTo>
                      <a:lnTo>
                        <a:pt x="1117" y="68"/>
                      </a:lnTo>
                      <a:lnTo>
                        <a:pt x="1124" y="66"/>
                      </a:lnTo>
                      <a:lnTo>
                        <a:pt x="1131" y="66"/>
                      </a:lnTo>
                      <a:lnTo>
                        <a:pt x="1138" y="64"/>
                      </a:lnTo>
                      <a:lnTo>
                        <a:pt x="1145" y="64"/>
                      </a:lnTo>
                      <a:lnTo>
                        <a:pt x="1152" y="64"/>
                      </a:lnTo>
                      <a:lnTo>
                        <a:pt x="1161" y="64"/>
                      </a:lnTo>
                      <a:lnTo>
                        <a:pt x="1168" y="64"/>
                      </a:lnTo>
                      <a:lnTo>
                        <a:pt x="1174" y="64"/>
                      </a:lnTo>
                      <a:lnTo>
                        <a:pt x="1182" y="64"/>
                      </a:lnTo>
                      <a:lnTo>
                        <a:pt x="1189" y="64"/>
                      </a:lnTo>
                      <a:lnTo>
                        <a:pt x="1197" y="64"/>
                      </a:lnTo>
                      <a:lnTo>
                        <a:pt x="1204" y="66"/>
                      </a:lnTo>
                      <a:lnTo>
                        <a:pt x="1211" y="68"/>
                      </a:lnTo>
                      <a:lnTo>
                        <a:pt x="1218" y="69"/>
                      </a:lnTo>
                      <a:lnTo>
                        <a:pt x="1223" y="71"/>
                      </a:lnTo>
                      <a:lnTo>
                        <a:pt x="1230" y="73"/>
                      </a:lnTo>
                      <a:lnTo>
                        <a:pt x="1237" y="75"/>
                      </a:lnTo>
                      <a:lnTo>
                        <a:pt x="1243" y="76"/>
                      </a:lnTo>
                      <a:lnTo>
                        <a:pt x="1250" y="78"/>
                      </a:lnTo>
                      <a:lnTo>
                        <a:pt x="1255" y="80"/>
                      </a:lnTo>
                      <a:lnTo>
                        <a:pt x="1260" y="82"/>
                      </a:lnTo>
                      <a:lnTo>
                        <a:pt x="1267" y="84"/>
                      </a:lnTo>
                      <a:lnTo>
                        <a:pt x="1271" y="85"/>
                      </a:lnTo>
                      <a:lnTo>
                        <a:pt x="1276" y="87"/>
                      </a:lnTo>
                      <a:lnTo>
                        <a:pt x="1282" y="89"/>
                      </a:lnTo>
                      <a:lnTo>
                        <a:pt x="1287" y="91"/>
                      </a:lnTo>
                      <a:lnTo>
                        <a:pt x="1292" y="92"/>
                      </a:lnTo>
                      <a:lnTo>
                        <a:pt x="1297" y="96"/>
                      </a:lnTo>
                      <a:lnTo>
                        <a:pt x="1301" y="98"/>
                      </a:lnTo>
                      <a:lnTo>
                        <a:pt x="1306" y="99"/>
                      </a:lnTo>
                      <a:lnTo>
                        <a:pt x="1310" y="101"/>
                      </a:lnTo>
                      <a:lnTo>
                        <a:pt x="1313" y="103"/>
                      </a:lnTo>
                      <a:lnTo>
                        <a:pt x="1317" y="105"/>
                      </a:lnTo>
                      <a:lnTo>
                        <a:pt x="1322" y="107"/>
                      </a:lnTo>
                      <a:lnTo>
                        <a:pt x="1329" y="110"/>
                      </a:lnTo>
                      <a:lnTo>
                        <a:pt x="1336" y="114"/>
                      </a:lnTo>
                      <a:lnTo>
                        <a:pt x="1342" y="117"/>
                      </a:lnTo>
                      <a:lnTo>
                        <a:pt x="1349" y="121"/>
                      </a:lnTo>
                      <a:lnTo>
                        <a:pt x="1352" y="124"/>
                      </a:lnTo>
                      <a:lnTo>
                        <a:pt x="1359" y="128"/>
                      </a:lnTo>
                      <a:lnTo>
                        <a:pt x="1363" y="130"/>
                      </a:lnTo>
                      <a:lnTo>
                        <a:pt x="1367" y="133"/>
                      </a:lnTo>
                      <a:lnTo>
                        <a:pt x="1370" y="137"/>
                      </a:lnTo>
                      <a:lnTo>
                        <a:pt x="1374" y="138"/>
                      </a:lnTo>
                      <a:lnTo>
                        <a:pt x="1379" y="144"/>
                      </a:lnTo>
                      <a:lnTo>
                        <a:pt x="1384" y="149"/>
                      </a:lnTo>
                      <a:lnTo>
                        <a:pt x="1388" y="154"/>
                      </a:lnTo>
                      <a:lnTo>
                        <a:pt x="1390" y="158"/>
                      </a:lnTo>
                      <a:lnTo>
                        <a:pt x="1390" y="156"/>
                      </a:lnTo>
                      <a:lnTo>
                        <a:pt x="1391" y="153"/>
                      </a:lnTo>
                      <a:lnTo>
                        <a:pt x="1393" y="147"/>
                      </a:lnTo>
                      <a:lnTo>
                        <a:pt x="1397" y="142"/>
                      </a:lnTo>
                      <a:lnTo>
                        <a:pt x="1398" y="137"/>
                      </a:lnTo>
                      <a:lnTo>
                        <a:pt x="1400" y="133"/>
                      </a:lnTo>
                      <a:lnTo>
                        <a:pt x="1404" y="130"/>
                      </a:lnTo>
                      <a:lnTo>
                        <a:pt x="1407" y="126"/>
                      </a:lnTo>
                      <a:lnTo>
                        <a:pt x="1409" y="122"/>
                      </a:lnTo>
                      <a:lnTo>
                        <a:pt x="1414" y="117"/>
                      </a:lnTo>
                      <a:lnTo>
                        <a:pt x="1418" y="114"/>
                      </a:lnTo>
                      <a:lnTo>
                        <a:pt x="1423" y="110"/>
                      </a:lnTo>
                      <a:lnTo>
                        <a:pt x="1429" y="107"/>
                      </a:lnTo>
                      <a:lnTo>
                        <a:pt x="1432" y="101"/>
                      </a:lnTo>
                      <a:lnTo>
                        <a:pt x="1439" y="98"/>
                      </a:lnTo>
                      <a:lnTo>
                        <a:pt x="1444" y="94"/>
                      </a:lnTo>
                      <a:lnTo>
                        <a:pt x="1452" y="91"/>
                      </a:lnTo>
                      <a:lnTo>
                        <a:pt x="1459" y="87"/>
                      </a:lnTo>
                      <a:lnTo>
                        <a:pt x="1460" y="85"/>
                      </a:lnTo>
                      <a:lnTo>
                        <a:pt x="1466" y="85"/>
                      </a:lnTo>
                      <a:lnTo>
                        <a:pt x="1469" y="84"/>
                      </a:lnTo>
                      <a:lnTo>
                        <a:pt x="1475" y="84"/>
                      </a:lnTo>
                      <a:lnTo>
                        <a:pt x="1478" y="82"/>
                      </a:lnTo>
                      <a:lnTo>
                        <a:pt x="1482" y="80"/>
                      </a:lnTo>
                      <a:lnTo>
                        <a:pt x="1487" y="80"/>
                      </a:lnTo>
                      <a:lnTo>
                        <a:pt x="1490" y="80"/>
                      </a:lnTo>
                      <a:lnTo>
                        <a:pt x="1496" y="78"/>
                      </a:lnTo>
                      <a:lnTo>
                        <a:pt x="1501" y="78"/>
                      </a:lnTo>
                      <a:lnTo>
                        <a:pt x="1505" y="78"/>
                      </a:lnTo>
                      <a:lnTo>
                        <a:pt x="1512" y="78"/>
                      </a:lnTo>
                      <a:lnTo>
                        <a:pt x="1515" y="76"/>
                      </a:lnTo>
                      <a:lnTo>
                        <a:pt x="1521" y="76"/>
                      </a:lnTo>
                      <a:lnTo>
                        <a:pt x="1526" y="76"/>
                      </a:lnTo>
                      <a:lnTo>
                        <a:pt x="1533" y="78"/>
                      </a:lnTo>
                      <a:lnTo>
                        <a:pt x="1538" y="78"/>
                      </a:lnTo>
                      <a:lnTo>
                        <a:pt x="1544" y="80"/>
                      </a:lnTo>
                      <a:lnTo>
                        <a:pt x="1551" y="80"/>
                      </a:lnTo>
                      <a:lnTo>
                        <a:pt x="1558" y="82"/>
                      </a:lnTo>
                      <a:lnTo>
                        <a:pt x="1563" y="84"/>
                      </a:lnTo>
                      <a:lnTo>
                        <a:pt x="1568" y="84"/>
                      </a:lnTo>
                      <a:lnTo>
                        <a:pt x="1574" y="85"/>
                      </a:lnTo>
                      <a:lnTo>
                        <a:pt x="1579" y="87"/>
                      </a:lnTo>
                      <a:lnTo>
                        <a:pt x="1584" y="87"/>
                      </a:lnTo>
                      <a:lnTo>
                        <a:pt x="1591" y="89"/>
                      </a:lnTo>
                      <a:lnTo>
                        <a:pt x="1595" y="91"/>
                      </a:lnTo>
                      <a:lnTo>
                        <a:pt x="1602" y="92"/>
                      </a:lnTo>
                      <a:lnTo>
                        <a:pt x="1606" y="92"/>
                      </a:lnTo>
                      <a:lnTo>
                        <a:pt x="1611" y="94"/>
                      </a:lnTo>
                      <a:lnTo>
                        <a:pt x="1614" y="96"/>
                      </a:lnTo>
                      <a:lnTo>
                        <a:pt x="1620" y="98"/>
                      </a:lnTo>
                      <a:lnTo>
                        <a:pt x="1623" y="98"/>
                      </a:lnTo>
                      <a:lnTo>
                        <a:pt x="1629" y="99"/>
                      </a:lnTo>
                      <a:lnTo>
                        <a:pt x="1632" y="101"/>
                      </a:lnTo>
                      <a:lnTo>
                        <a:pt x="1636" y="103"/>
                      </a:lnTo>
                      <a:lnTo>
                        <a:pt x="1643" y="107"/>
                      </a:lnTo>
                      <a:lnTo>
                        <a:pt x="1650" y="110"/>
                      </a:lnTo>
                      <a:lnTo>
                        <a:pt x="1657" y="112"/>
                      </a:lnTo>
                      <a:lnTo>
                        <a:pt x="1662" y="115"/>
                      </a:lnTo>
                      <a:lnTo>
                        <a:pt x="1668" y="117"/>
                      </a:lnTo>
                      <a:lnTo>
                        <a:pt x="1673" y="121"/>
                      </a:lnTo>
                      <a:lnTo>
                        <a:pt x="1676" y="122"/>
                      </a:lnTo>
                      <a:lnTo>
                        <a:pt x="1682" y="126"/>
                      </a:lnTo>
                      <a:lnTo>
                        <a:pt x="1687" y="131"/>
                      </a:lnTo>
                      <a:lnTo>
                        <a:pt x="1694" y="137"/>
                      </a:lnTo>
                      <a:lnTo>
                        <a:pt x="1698" y="140"/>
                      </a:lnTo>
                      <a:lnTo>
                        <a:pt x="1701" y="144"/>
                      </a:lnTo>
                      <a:lnTo>
                        <a:pt x="1705" y="149"/>
                      </a:lnTo>
                      <a:lnTo>
                        <a:pt x="1705" y="151"/>
                      </a:lnTo>
                      <a:lnTo>
                        <a:pt x="1707" y="149"/>
                      </a:lnTo>
                      <a:lnTo>
                        <a:pt x="1712" y="144"/>
                      </a:lnTo>
                      <a:lnTo>
                        <a:pt x="1714" y="140"/>
                      </a:lnTo>
                      <a:lnTo>
                        <a:pt x="1719" y="135"/>
                      </a:lnTo>
                      <a:lnTo>
                        <a:pt x="1724" y="130"/>
                      </a:lnTo>
                      <a:lnTo>
                        <a:pt x="1730" y="124"/>
                      </a:lnTo>
                      <a:lnTo>
                        <a:pt x="1737" y="119"/>
                      </a:lnTo>
                      <a:lnTo>
                        <a:pt x="1744" y="112"/>
                      </a:lnTo>
                      <a:lnTo>
                        <a:pt x="1745" y="108"/>
                      </a:lnTo>
                      <a:lnTo>
                        <a:pt x="1749" y="107"/>
                      </a:lnTo>
                      <a:lnTo>
                        <a:pt x="1754" y="103"/>
                      </a:lnTo>
                      <a:lnTo>
                        <a:pt x="1758" y="99"/>
                      </a:lnTo>
                      <a:lnTo>
                        <a:pt x="1761" y="96"/>
                      </a:lnTo>
                      <a:lnTo>
                        <a:pt x="1767" y="94"/>
                      </a:lnTo>
                      <a:lnTo>
                        <a:pt x="1770" y="91"/>
                      </a:lnTo>
                      <a:lnTo>
                        <a:pt x="1776" y="87"/>
                      </a:lnTo>
                      <a:lnTo>
                        <a:pt x="1781" y="84"/>
                      </a:lnTo>
                      <a:lnTo>
                        <a:pt x="1784" y="82"/>
                      </a:lnTo>
                      <a:lnTo>
                        <a:pt x="1790" y="78"/>
                      </a:lnTo>
                      <a:lnTo>
                        <a:pt x="1795" y="76"/>
                      </a:lnTo>
                      <a:lnTo>
                        <a:pt x="1800" y="73"/>
                      </a:lnTo>
                      <a:lnTo>
                        <a:pt x="1806" y="69"/>
                      </a:lnTo>
                      <a:lnTo>
                        <a:pt x="1811" y="66"/>
                      </a:lnTo>
                      <a:lnTo>
                        <a:pt x="1816" y="64"/>
                      </a:lnTo>
                      <a:lnTo>
                        <a:pt x="1822" y="62"/>
                      </a:lnTo>
                      <a:lnTo>
                        <a:pt x="1829" y="59"/>
                      </a:lnTo>
                      <a:lnTo>
                        <a:pt x="1834" y="57"/>
                      </a:lnTo>
                      <a:lnTo>
                        <a:pt x="1839" y="55"/>
                      </a:lnTo>
                      <a:lnTo>
                        <a:pt x="1846" y="53"/>
                      </a:lnTo>
                      <a:lnTo>
                        <a:pt x="1852" y="50"/>
                      </a:lnTo>
                      <a:lnTo>
                        <a:pt x="1859" y="50"/>
                      </a:lnTo>
                      <a:lnTo>
                        <a:pt x="1866" y="48"/>
                      </a:lnTo>
                      <a:lnTo>
                        <a:pt x="1871" y="46"/>
                      </a:lnTo>
                      <a:lnTo>
                        <a:pt x="1878" y="46"/>
                      </a:lnTo>
                      <a:lnTo>
                        <a:pt x="1884" y="46"/>
                      </a:lnTo>
                      <a:lnTo>
                        <a:pt x="1892" y="46"/>
                      </a:lnTo>
                      <a:lnTo>
                        <a:pt x="1898" y="45"/>
                      </a:lnTo>
                      <a:lnTo>
                        <a:pt x="1905" y="45"/>
                      </a:lnTo>
                      <a:lnTo>
                        <a:pt x="1912" y="45"/>
                      </a:lnTo>
                      <a:lnTo>
                        <a:pt x="1919" y="46"/>
                      </a:lnTo>
                      <a:lnTo>
                        <a:pt x="1926" y="46"/>
                      </a:lnTo>
                      <a:lnTo>
                        <a:pt x="1933" y="46"/>
                      </a:lnTo>
                      <a:lnTo>
                        <a:pt x="1940" y="48"/>
                      </a:lnTo>
                      <a:lnTo>
                        <a:pt x="1947" y="50"/>
                      </a:lnTo>
                      <a:lnTo>
                        <a:pt x="1953" y="53"/>
                      </a:lnTo>
                      <a:lnTo>
                        <a:pt x="1961" y="55"/>
                      </a:lnTo>
                      <a:lnTo>
                        <a:pt x="1969" y="57"/>
                      </a:lnTo>
                      <a:lnTo>
                        <a:pt x="1976" y="62"/>
                      </a:lnTo>
                      <a:lnTo>
                        <a:pt x="1983" y="64"/>
                      </a:lnTo>
                      <a:lnTo>
                        <a:pt x="1992" y="69"/>
                      </a:lnTo>
                      <a:lnTo>
                        <a:pt x="1999" y="73"/>
                      </a:lnTo>
                      <a:lnTo>
                        <a:pt x="2006" y="78"/>
                      </a:lnTo>
                      <a:lnTo>
                        <a:pt x="1985" y="2"/>
                      </a:lnTo>
                      <a:lnTo>
                        <a:pt x="1983" y="2"/>
                      </a:lnTo>
                      <a:lnTo>
                        <a:pt x="1981" y="2"/>
                      </a:lnTo>
                      <a:lnTo>
                        <a:pt x="1977" y="2"/>
                      </a:lnTo>
                      <a:lnTo>
                        <a:pt x="1974" y="2"/>
                      </a:lnTo>
                      <a:lnTo>
                        <a:pt x="1970" y="0"/>
                      </a:lnTo>
                      <a:lnTo>
                        <a:pt x="1963" y="0"/>
                      </a:lnTo>
                      <a:lnTo>
                        <a:pt x="1958" y="0"/>
                      </a:lnTo>
                      <a:lnTo>
                        <a:pt x="1951" y="0"/>
                      </a:lnTo>
                      <a:lnTo>
                        <a:pt x="1947" y="0"/>
                      </a:lnTo>
                      <a:lnTo>
                        <a:pt x="1942" y="0"/>
                      </a:lnTo>
                      <a:lnTo>
                        <a:pt x="1938" y="0"/>
                      </a:lnTo>
                      <a:lnTo>
                        <a:pt x="1935" y="0"/>
                      </a:lnTo>
                      <a:lnTo>
                        <a:pt x="1930" y="0"/>
                      </a:lnTo>
                      <a:lnTo>
                        <a:pt x="1926" y="0"/>
                      </a:lnTo>
                      <a:lnTo>
                        <a:pt x="1921" y="0"/>
                      </a:lnTo>
                      <a:lnTo>
                        <a:pt x="1915" y="0"/>
                      </a:lnTo>
                      <a:lnTo>
                        <a:pt x="1910" y="0"/>
                      </a:lnTo>
                      <a:lnTo>
                        <a:pt x="1905" y="0"/>
                      </a:lnTo>
                      <a:lnTo>
                        <a:pt x="1900" y="0"/>
                      </a:lnTo>
                      <a:lnTo>
                        <a:pt x="1896" y="0"/>
                      </a:lnTo>
                      <a:lnTo>
                        <a:pt x="1889" y="0"/>
                      </a:lnTo>
                      <a:lnTo>
                        <a:pt x="1884" y="2"/>
                      </a:lnTo>
                      <a:lnTo>
                        <a:pt x="1880" y="2"/>
                      </a:lnTo>
                      <a:lnTo>
                        <a:pt x="1875" y="4"/>
                      </a:lnTo>
                      <a:lnTo>
                        <a:pt x="1868" y="4"/>
                      </a:lnTo>
                      <a:lnTo>
                        <a:pt x="1862" y="4"/>
                      </a:lnTo>
                      <a:lnTo>
                        <a:pt x="1857" y="6"/>
                      </a:lnTo>
                      <a:lnTo>
                        <a:pt x="1852" y="6"/>
                      </a:lnTo>
                      <a:lnTo>
                        <a:pt x="1846" y="6"/>
                      </a:lnTo>
                      <a:lnTo>
                        <a:pt x="1839" y="7"/>
                      </a:lnTo>
                      <a:lnTo>
                        <a:pt x="1834" y="9"/>
                      </a:lnTo>
                      <a:lnTo>
                        <a:pt x="1829" y="9"/>
                      </a:lnTo>
                      <a:lnTo>
                        <a:pt x="1823" y="11"/>
                      </a:lnTo>
                      <a:lnTo>
                        <a:pt x="1818" y="13"/>
                      </a:lnTo>
                      <a:lnTo>
                        <a:pt x="1811" y="13"/>
                      </a:lnTo>
                      <a:lnTo>
                        <a:pt x="1806" y="14"/>
                      </a:lnTo>
                      <a:lnTo>
                        <a:pt x="1800" y="16"/>
                      </a:lnTo>
                      <a:lnTo>
                        <a:pt x="1795" y="18"/>
                      </a:lnTo>
                      <a:lnTo>
                        <a:pt x="1790" y="20"/>
                      </a:lnTo>
                      <a:lnTo>
                        <a:pt x="1784" y="23"/>
                      </a:lnTo>
                      <a:lnTo>
                        <a:pt x="1779" y="25"/>
                      </a:lnTo>
                      <a:lnTo>
                        <a:pt x="1774" y="27"/>
                      </a:lnTo>
                      <a:lnTo>
                        <a:pt x="1768" y="29"/>
                      </a:lnTo>
                      <a:lnTo>
                        <a:pt x="1763" y="32"/>
                      </a:lnTo>
                      <a:lnTo>
                        <a:pt x="1758" y="34"/>
                      </a:lnTo>
                      <a:lnTo>
                        <a:pt x="1754" y="38"/>
                      </a:lnTo>
                      <a:lnTo>
                        <a:pt x="1749" y="39"/>
                      </a:lnTo>
                      <a:lnTo>
                        <a:pt x="1745" y="43"/>
                      </a:lnTo>
                      <a:lnTo>
                        <a:pt x="1740" y="46"/>
                      </a:lnTo>
                      <a:lnTo>
                        <a:pt x="1737" y="50"/>
                      </a:lnTo>
                      <a:lnTo>
                        <a:pt x="1731" y="52"/>
                      </a:lnTo>
                      <a:lnTo>
                        <a:pt x="1728" y="57"/>
                      </a:lnTo>
                      <a:lnTo>
                        <a:pt x="1724" y="61"/>
                      </a:lnTo>
                      <a:lnTo>
                        <a:pt x="1721" y="64"/>
                      </a:lnTo>
                      <a:lnTo>
                        <a:pt x="1717" y="69"/>
                      </a:lnTo>
                      <a:lnTo>
                        <a:pt x="1714" y="73"/>
                      </a:lnTo>
                      <a:lnTo>
                        <a:pt x="1712" y="73"/>
                      </a:lnTo>
                      <a:lnTo>
                        <a:pt x="1710" y="73"/>
                      </a:lnTo>
                      <a:lnTo>
                        <a:pt x="1707" y="69"/>
                      </a:lnTo>
                      <a:lnTo>
                        <a:pt x="1703" y="69"/>
                      </a:lnTo>
                      <a:lnTo>
                        <a:pt x="1698" y="66"/>
                      </a:lnTo>
                      <a:lnTo>
                        <a:pt x="1691" y="62"/>
                      </a:lnTo>
                      <a:lnTo>
                        <a:pt x="1683" y="61"/>
                      </a:lnTo>
                      <a:lnTo>
                        <a:pt x="1676" y="57"/>
                      </a:lnTo>
                      <a:lnTo>
                        <a:pt x="1673" y="55"/>
                      </a:lnTo>
                      <a:lnTo>
                        <a:pt x="1668" y="53"/>
                      </a:lnTo>
                      <a:lnTo>
                        <a:pt x="1662" y="52"/>
                      </a:lnTo>
                      <a:lnTo>
                        <a:pt x="1657" y="50"/>
                      </a:lnTo>
                      <a:lnTo>
                        <a:pt x="1652" y="48"/>
                      </a:lnTo>
                      <a:lnTo>
                        <a:pt x="1646" y="46"/>
                      </a:lnTo>
                      <a:lnTo>
                        <a:pt x="1643" y="45"/>
                      </a:lnTo>
                      <a:lnTo>
                        <a:pt x="1637" y="43"/>
                      </a:lnTo>
                      <a:lnTo>
                        <a:pt x="1632" y="41"/>
                      </a:lnTo>
                      <a:lnTo>
                        <a:pt x="1625" y="39"/>
                      </a:lnTo>
                      <a:lnTo>
                        <a:pt x="1620" y="38"/>
                      </a:lnTo>
                      <a:lnTo>
                        <a:pt x="1614" y="36"/>
                      </a:lnTo>
                      <a:lnTo>
                        <a:pt x="1607" y="34"/>
                      </a:lnTo>
                      <a:lnTo>
                        <a:pt x="1602" y="34"/>
                      </a:lnTo>
                      <a:lnTo>
                        <a:pt x="1595" y="32"/>
                      </a:lnTo>
                      <a:lnTo>
                        <a:pt x="1590" y="32"/>
                      </a:lnTo>
                      <a:lnTo>
                        <a:pt x="1583" y="29"/>
                      </a:lnTo>
                      <a:lnTo>
                        <a:pt x="1575" y="29"/>
                      </a:lnTo>
                      <a:lnTo>
                        <a:pt x="1570" y="27"/>
                      </a:lnTo>
                      <a:lnTo>
                        <a:pt x="1563" y="27"/>
                      </a:lnTo>
                      <a:lnTo>
                        <a:pt x="1556" y="25"/>
                      </a:lnTo>
                      <a:lnTo>
                        <a:pt x="1551" y="25"/>
                      </a:lnTo>
                      <a:lnTo>
                        <a:pt x="1544" y="25"/>
                      </a:lnTo>
                      <a:lnTo>
                        <a:pt x="1537" y="25"/>
                      </a:lnTo>
                      <a:lnTo>
                        <a:pt x="1529" y="23"/>
                      </a:lnTo>
                      <a:lnTo>
                        <a:pt x="1522" y="23"/>
                      </a:lnTo>
                      <a:lnTo>
                        <a:pt x="1515" y="23"/>
                      </a:lnTo>
                      <a:lnTo>
                        <a:pt x="1510" y="25"/>
                      </a:lnTo>
                      <a:lnTo>
                        <a:pt x="1503" y="25"/>
                      </a:lnTo>
                      <a:lnTo>
                        <a:pt x="1496" y="27"/>
                      </a:lnTo>
                      <a:lnTo>
                        <a:pt x="1490" y="27"/>
                      </a:lnTo>
                      <a:lnTo>
                        <a:pt x="1483" y="29"/>
                      </a:lnTo>
                      <a:lnTo>
                        <a:pt x="1476" y="30"/>
                      </a:lnTo>
                      <a:lnTo>
                        <a:pt x="1469" y="32"/>
                      </a:lnTo>
                      <a:lnTo>
                        <a:pt x="1464" y="34"/>
                      </a:lnTo>
                      <a:lnTo>
                        <a:pt x="1457" y="36"/>
                      </a:lnTo>
                      <a:lnTo>
                        <a:pt x="1450" y="38"/>
                      </a:lnTo>
                      <a:lnTo>
                        <a:pt x="1444" y="39"/>
                      </a:lnTo>
                      <a:lnTo>
                        <a:pt x="1439" y="43"/>
                      </a:lnTo>
                      <a:lnTo>
                        <a:pt x="1432" y="46"/>
                      </a:lnTo>
                      <a:lnTo>
                        <a:pt x="1427" y="50"/>
                      </a:lnTo>
                      <a:lnTo>
                        <a:pt x="1420" y="53"/>
                      </a:lnTo>
                      <a:lnTo>
                        <a:pt x="1414" y="57"/>
                      </a:lnTo>
                      <a:lnTo>
                        <a:pt x="1409" y="62"/>
                      </a:lnTo>
                      <a:lnTo>
                        <a:pt x="1404" y="66"/>
                      </a:lnTo>
                      <a:lnTo>
                        <a:pt x="1398" y="73"/>
                      </a:lnTo>
                      <a:lnTo>
                        <a:pt x="1395" y="76"/>
                      </a:lnTo>
                      <a:lnTo>
                        <a:pt x="1390" y="84"/>
                      </a:lnTo>
                      <a:lnTo>
                        <a:pt x="1390" y="82"/>
                      </a:lnTo>
                      <a:lnTo>
                        <a:pt x="1386" y="80"/>
                      </a:lnTo>
                      <a:lnTo>
                        <a:pt x="1382" y="78"/>
                      </a:lnTo>
                      <a:lnTo>
                        <a:pt x="1379" y="75"/>
                      </a:lnTo>
                      <a:lnTo>
                        <a:pt x="1375" y="73"/>
                      </a:lnTo>
                      <a:lnTo>
                        <a:pt x="1372" y="71"/>
                      </a:lnTo>
                      <a:lnTo>
                        <a:pt x="1367" y="69"/>
                      </a:lnTo>
                      <a:lnTo>
                        <a:pt x="1363" y="66"/>
                      </a:lnTo>
                      <a:lnTo>
                        <a:pt x="1359" y="64"/>
                      </a:lnTo>
                      <a:lnTo>
                        <a:pt x="1354" y="62"/>
                      </a:lnTo>
                      <a:lnTo>
                        <a:pt x="1351" y="59"/>
                      </a:lnTo>
                      <a:lnTo>
                        <a:pt x="1345" y="57"/>
                      </a:lnTo>
                      <a:lnTo>
                        <a:pt x="1338" y="53"/>
                      </a:lnTo>
                      <a:lnTo>
                        <a:pt x="1333" y="50"/>
                      </a:lnTo>
                      <a:lnTo>
                        <a:pt x="1326" y="46"/>
                      </a:lnTo>
                      <a:lnTo>
                        <a:pt x="1321" y="45"/>
                      </a:lnTo>
                      <a:lnTo>
                        <a:pt x="1313" y="41"/>
                      </a:lnTo>
                      <a:lnTo>
                        <a:pt x="1306" y="39"/>
                      </a:lnTo>
                      <a:lnTo>
                        <a:pt x="1299" y="36"/>
                      </a:lnTo>
                      <a:lnTo>
                        <a:pt x="1292" y="34"/>
                      </a:lnTo>
                      <a:lnTo>
                        <a:pt x="1285" y="30"/>
                      </a:lnTo>
                      <a:lnTo>
                        <a:pt x="1276" y="29"/>
                      </a:lnTo>
                      <a:lnTo>
                        <a:pt x="1269" y="25"/>
                      </a:lnTo>
                      <a:lnTo>
                        <a:pt x="1262" y="23"/>
                      </a:lnTo>
                      <a:lnTo>
                        <a:pt x="1253" y="20"/>
                      </a:lnTo>
                      <a:lnTo>
                        <a:pt x="1244" y="18"/>
                      </a:lnTo>
                      <a:lnTo>
                        <a:pt x="1236" y="16"/>
                      </a:lnTo>
                      <a:lnTo>
                        <a:pt x="1228" y="14"/>
                      </a:lnTo>
                      <a:lnTo>
                        <a:pt x="1220" y="13"/>
                      </a:lnTo>
                      <a:lnTo>
                        <a:pt x="1209" y="11"/>
                      </a:lnTo>
                      <a:lnTo>
                        <a:pt x="1200" y="9"/>
                      </a:lnTo>
                      <a:lnTo>
                        <a:pt x="1191" y="7"/>
                      </a:lnTo>
                      <a:lnTo>
                        <a:pt x="1181" y="6"/>
                      </a:lnTo>
                      <a:lnTo>
                        <a:pt x="1172" y="6"/>
                      </a:lnTo>
                      <a:lnTo>
                        <a:pt x="1161" y="6"/>
                      </a:lnTo>
                      <a:lnTo>
                        <a:pt x="1152" y="6"/>
                      </a:lnTo>
                      <a:lnTo>
                        <a:pt x="1142" y="4"/>
                      </a:lnTo>
                      <a:lnTo>
                        <a:pt x="1131" y="4"/>
                      </a:lnTo>
                      <a:lnTo>
                        <a:pt x="1122" y="6"/>
                      </a:lnTo>
                      <a:lnTo>
                        <a:pt x="1112" y="6"/>
                      </a:lnTo>
                      <a:lnTo>
                        <a:pt x="1101" y="7"/>
                      </a:lnTo>
                      <a:lnTo>
                        <a:pt x="1092" y="9"/>
                      </a:lnTo>
                      <a:lnTo>
                        <a:pt x="1081" y="11"/>
                      </a:lnTo>
                      <a:lnTo>
                        <a:pt x="1071" y="13"/>
                      </a:lnTo>
                      <a:lnTo>
                        <a:pt x="1060" y="16"/>
                      </a:lnTo>
                      <a:lnTo>
                        <a:pt x="1050" y="18"/>
                      </a:lnTo>
                      <a:lnTo>
                        <a:pt x="1039" y="22"/>
                      </a:lnTo>
                      <a:lnTo>
                        <a:pt x="1030" y="25"/>
                      </a:lnTo>
                      <a:lnTo>
                        <a:pt x="1018" y="29"/>
                      </a:lnTo>
                      <a:lnTo>
                        <a:pt x="1009" y="34"/>
                      </a:lnTo>
                      <a:lnTo>
                        <a:pt x="998" y="39"/>
                      </a:lnTo>
                      <a:lnTo>
                        <a:pt x="988" y="45"/>
                      </a:lnTo>
                      <a:lnTo>
                        <a:pt x="977" y="50"/>
                      </a:lnTo>
                      <a:lnTo>
                        <a:pt x="966" y="57"/>
                      </a:lnTo>
                      <a:lnTo>
                        <a:pt x="956" y="64"/>
                      </a:lnTo>
                      <a:lnTo>
                        <a:pt x="947" y="73"/>
                      </a:lnTo>
                      <a:lnTo>
                        <a:pt x="936" y="80"/>
                      </a:lnTo>
                      <a:lnTo>
                        <a:pt x="926" y="91"/>
                      </a:lnTo>
                      <a:lnTo>
                        <a:pt x="915" y="98"/>
                      </a:lnTo>
                      <a:lnTo>
                        <a:pt x="906" y="110"/>
                      </a:lnTo>
                      <a:lnTo>
                        <a:pt x="904" y="108"/>
                      </a:lnTo>
                      <a:lnTo>
                        <a:pt x="903" y="107"/>
                      </a:lnTo>
                      <a:lnTo>
                        <a:pt x="899" y="103"/>
                      </a:lnTo>
                      <a:lnTo>
                        <a:pt x="894" y="101"/>
                      </a:lnTo>
                      <a:lnTo>
                        <a:pt x="890" y="99"/>
                      </a:lnTo>
                      <a:lnTo>
                        <a:pt x="887" y="98"/>
                      </a:lnTo>
                      <a:lnTo>
                        <a:pt x="883" y="96"/>
                      </a:lnTo>
                      <a:lnTo>
                        <a:pt x="880" y="92"/>
                      </a:lnTo>
                      <a:lnTo>
                        <a:pt x="874" y="91"/>
                      </a:lnTo>
                      <a:lnTo>
                        <a:pt x="871" y="87"/>
                      </a:lnTo>
                      <a:lnTo>
                        <a:pt x="865" y="85"/>
                      </a:lnTo>
                      <a:lnTo>
                        <a:pt x="862" y="84"/>
                      </a:lnTo>
                      <a:lnTo>
                        <a:pt x="855" y="80"/>
                      </a:lnTo>
                      <a:lnTo>
                        <a:pt x="850" y="76"/>
                      </a:lnTo>
                      <a:lnTo>
                        <a:pt x="844" y="73"/>
                      </a:lnTo>
                      <a:lnTo>
                        <a:pt x="837" y="71"/>
                      </a:lnTo>
                      <a:lnTo>
                        <a:pt x="830" y="68"/>
                      </a:lnTo>
                      <a:lnTo>
                        <a:pt x="825" y="64"/>
                      </a:lnTo>
                      <a:lnTo>
                        <a:pt x="818" y="62"/>
                      </a:lnTo>
                      <a:lnTo>
                        <a:pt x="811" y="59"/>
                      </a:lnTo>
                      <a:lnTo>
                        <a:pt x="802" y="55"/>
                      </a:lnTo>
                      <a:lnTo>
                        <a:pt x="795" y="53"/>
                      </a:lnTo>
                      <a:lnTo>
                        <a:pt x="786" y="50"/>
                      </a:lnTo>
                      <a:lnTo>
                        <a:pt x="779" y="48"/>
                      </a:lnTo>
                      <a:lnTo>
                        <a:pt x="770" y="45"/>
                      </a:lnTo>
                      <a:lnTo>
                        <a:pt x="761" y="43"/>
                      </a:lnTo>
                      <a:lnTo>
                        <a:pt x="752" y="41"/>
                      </a:lnTo>
                      <a:lnTo>
                        <a:pt x="743" y="39"/>
                      </a:lnTo>
                      <a:lnTo>
                        <a:pt x="734" y="36"/>
                      </a:lnTo>
                      <a:lnTo>
                        <a:pt x="726" y="34"/>
                      </a:lnTo>
                      <a:lnTo>
                        <a:pt x="715" y="32"/>
                      </a:lnTo>
                      <a:lnTo>
                        <a:pt x="706" y="30"/>
                      </a:lnTo>
                      <a:lnTo>
                        <a:pt x="695" y="29"/>
                      </a:lnTo>
                      <a:lnTo>
                        <a:pt x="685" y="27"/>
                      </a:lnTo>
                      <a:lnTo>
                        <a:pt x="676" y="25"/>
                      </a:lnTo>
                      <a:lnTo>
                        <a:pt x="665" y="23"/>
                      </a:lnTo>
                      <a:lnTo>
                        <a:pt x="655" y="23"/>
                      </a:lnTo>
                      <a:lnTo>
                        <a:pt x="644" y="22"/>
                      </a:lnTo>
                      <a:lnTo>
                        <a:pt x="633" y="22"/>
                      </a:lnTo>
                      <a:lnTo>
                        <a:pt x="623" y="23"/>
                      </a:lnTo>
                      <a:lnTo>
                        <a:pt x="610" y="23"/>
                      </a:lnTo>
                      <a:lnTo>
                        <a:pt x="600" y="23"/>
                      </a:lnTo>
                      <a:lnTo>
                        <a:pt x="589" y="23"/>
                      </a:lnTo>
                      <a:lnTo>
                        <a:pt x="579" y="25"/>
                      </a:lnTo>
                      <a:lnTo>
                        <a:pt x="566" y="27"/>
                      </a:lnTo>
                      <a:lnTo>
                        <a:pt x="556" y="29"/>
                      </a:lnTo>
                      <a:lnTo>
                        <a:pt x="543" y="30"/>
                      </a:lnTo>
                      <a:lnTo>
                        <a:pt x="533" y="32"/>
                      </a:lnTo>
                      <a:lnTo>
                        <a:pt x="520" y="34"/>
                      </a:lnTo>
                      <a:lnTo>
                        <a:pt x="510" y="39"/>
                      </a:lnTo>
                      <a:lnTo>
                        <a:pt x="497" y="43"/>
                      </a:lnTo>
                      <a:lnTo>
                        <a:pt x="487" y="46"/>
                      </a:lnTo>
                      <a:lnTo>
                        <a:pt x="474" y="52"/>
                      </a:lnTo>
                      <a:lnTo>
                        <a:pt x="463" y="57"/>
                      </a:lnTo>
                      <a:lnTo>
                        <a:pt x="451" y="62"/>
                      </a:lnTo>
                      <a:lnTo>
                        <a:pt x="439" y="68"/>
                      </a:lnTo>
                      <a:lnTo>
                        <a:pt x="428" y="75"/>
                      </a:lnTo>
                      <a:lnTo>
                        <a:pt x="416" y="82"/>
                      </a:lnTo>
                      <a:lnTo>
                        <a:pt x="403" y="89"/>
                      </a:lnTo>
                      <a:lnTo>
                        <a:pt x="393" y="98"/>
                      </a:lnTo>
                      <a:lnTo>
                        <a:pt x="391" y="96"/>
                      </a:lnTo>
                      <a:lnTo>
                        <a:pt x="386" y="89"/>
                      </a:lnTo>
                      <a:lnTo>
                        <a:pt x="382" y="85"/>
                      </a:lnTo>
                      <a:lnTo>
                        <a:pt x="379" y="82"/>
                      </a:lnTo>
                      <a:lnTo>
                        <a:pt x="373" y="76"/>
                      </a:lnTo>
                      <a:lnTo>
                        <a:pt x="368" y="71"/>
                      </a:lnTo>
                      <a:lnTo>
                        <a:pt x="361" y="64"/>
                      </a:lnTo>
                      <a:lnTo>
                        <a:pt x="355" y="59"/>
                      </a:lnTo>
                      <a:lnTo>
                        <a:pt x="350" y="55"/>
                      </a:lnTo>
                      <a:lnTo>
                        <a:pt x="347" y="53"/>
                      </a:lnTo>
                      <a:lnTo>
                        <a:pt x="343" y="50"/>
                      </a:lnTo>
                      <a:lnTo>
                        <a:pt x="340" y="48"/>
                      </a:lnTo>
                      <a:lnTo>
                        <a:pt x="334" y="45"/>
                      </a:lnTo>
                      <a:lnTo>
                        <a:pt x="331" y="41"/>
                      </a:lnTo>
                      <a:lnTo>
                        <a:pt x="325" y="39"/>
                      </a:lnTo>
                      <a:lnTo>
                        <a:pt x="320" y="36"/>
                      </a:lnTo>
                      <a:lnTo>
                        <a:pt x="315" y="32"/>
                      </a:lnTo>
                      <a:lnTo>
                        <a:pt x="309" y="30"/>
                      </a:lnTo>
                      <a:lnTo>
                        <a:pt x="304" y="29"/>
                      </a:lnTo>
                      <a:lnTo>
                        <a:pt x="299" y="25"/>
                      </a:lnTo>
                      <a:lnTo>
                        <a:pt x="292" y="23"/>
                      </a:lnTo>
                      <a:lnTo>
                        <a:pt x="285" y="20"/>
                      </a:lnTo>
                      <a:lnTo>
                        <a:pt x="279" y="18"/>
                      </a:lnTo>
                      <a:lnTo>
                        <a:pt x="272" y="16"/>
                      </a:lnTo>
                      <a:lnTo>
                        <a:pt x="265" y="13"/>
                      </a:lnTo>
                      <a:lnTo>
                        <a:pt x="258" y="11"/>
                      </a:lnTo>
                      <a:lnTo>
                        <a:pt x="251" y="9"/>
                      </a:lnTo>
                      <a:lnTo>
                        <a:pt x="244" y="9"/>
                      </a:lnTo>
                      <a:lnTo>
                        <a:pt x="237" y="6"/>
                      </a:lnTo>
                      <a:lnTo>
                        <a:pt x="228" y="6"/>
                      </a:lnTo>
                      <a:lnTo>
                        <a:pt x="221" y="4"/>
                      </a:lnTo>
                      <a:lnTo>
                        <a:pt x="212" y="4"/>
                      </a:lnTo>
                      <a:lnTo>
                        <a:pt x="203" y="4"/>
                      </a:lnTo>
                      <a:lnTo>
                        <a:pt x="194" y="2"/>
                      </a:lnTo>
                      <a:lnTo>
                        <a:pt x="187" y="2"/>
                      </a:lnTo>
                      <a:lnTo>
                        <a:pt x="178" y="4"/>
                      </a:lnTo>
                      <a:lnTo>
                        <a:pt x="168" y="4"/>
                      </a:lnTo>
                      <a:lnTo>
                        <a:pt x="159" y="4"/>
                      </a:lnTo>
                      <a:lnTo>
                        <a:pt x="148" y="6"/>
                      </a:lnTo>
                      <a:lnTo>
                        <a:pt x="139" y="6"/>
                      </a:lnTo>
                      <a:lnTo>
                        <a:pt x="129" y="7"/>
                      </a:lnTo>
                      <a:lnTo>
                        <a:pt x="118" y="9"/>
                      </a:lnTo>
                      <a:lnTo>
                        <a:pt x="108" y="13"/>
                      </a:lnTo>
                      <a:lnTo>
                        <a:pt x="97" y="16"/>
                      </a:lnTo>
                      <a:lnTo>
                        <a:pt x="86" y="18"/>
                      </a:lnTo>
                      <a:lnTo>
                        <a:pt x="76" y="22"/>
                      </a:lnTo>
                      <a:lnTo>
                        <a:pt x="63" y="25"/>
                      </a:lnTo>
                      <a:lnTo>
                        <a:pt x="53" y="29"/>
                      </a:lnTo>
                      <a:lnTo>
                        <a:pt x="40" y="34"/>
                      </a:lnTo>
                      <a:lnTo>
                        <a:pt x="28" y="39"/>
                      </a:lnTo>
                      <a:lnTo>
                        <a:pt x="16" y="45"/>
                      </a:lnTo>
                      <a:lnTo>
                        <a:pt x="5" y="50"/>
                      </a:lnTo>
                      <a:lnTo>
                        <a:pt x="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9" name="Freeform 215"/>
                <p:cNvSpPr>
                  <a:spLocks/>
                </p:cNvSpPr>
                <p:nvPr/>
              </p:nvSpPr>
              <p:spPr bwMode="auto">
                <a:xfrm>
                  <a:off x="4620" y="3054"/>
                  <a:ext cx="92" cy="223"/>
                </a:xfrm>
                <a:custGeom>
                  <a:avLst/>
                  <a:gdLst>
                    <a:gd name="T0" fmla="*/ 0 w 220"/>
                    <a:gd name="T1" fmla="*/ 0 h 536"/>
                    <a:gd name="T2" fmla="*/ 0 w 220"/>
                    <a:gd name="T3" fmla="*/ 0 h 536"/>
                    <a:gd name="T4" fmla="*/ 0 w 220"/>
                    <a:gd name="T5" fmla="*/ 0 h 536"/>
                    <a:gd name="T6" fmla="*/ 0 w 220"/>
                    <a:gd name="T7" fmla="*/ 0 h 536"/>
                    <a:gd name="T8" fmla="*/ 0 w 220"/>
                    <a:gd name="T9" fmla="*/ 0 h 536"/>
                    <a:gd name="T10" fmla="*/ 0 w 220"/>
                    <a:gd name="T11" fmla="*/ 0 h 536"/>
                    <a:gd name="T12" fmla="*/ 0 w 220"/>
                    <a:gd name="T13" fmla="*/ 0 h 536"/>
                    <a:gd name="T14" fmla="*/ 0 w 220"/>
                    <a:gd name="T15" fmla="*/ 0 h 536"/>
                    <a:gd name="T16" fmla="*/ 0 w 220"/>
                    <a:gd name="T17" fmla="*/ 0 h 536"/>
                    <a:gd name="T18" fmla="*/ 0 w 220"/>
                    <a:gd name="T19" fmla="*/ 0 h 536"/>
                    <a:gd name="T20" fmla="*/ 0 w 220"/>
                    <a:gd name="T21" fmla="*/ 0 h 536"/>
                    <a:gd name="T22" fmla="*/ 0 w 220"/>
                    <a:gd name="T23" fmla="*/ 0 h 536"/>
                    <a:gd name="T24" fmla="*/ 0 w 220"/>
                    <a:gd name="T25" fmla="*/ 0 h 536"/>
                    <a:gd name="T26" fmla="*/ 0 w 220"/>
                    <a:gd name="T27" fmla="*/ 0 h 536"/>
                    <a:gd name="T28" fmla="*/ 0 w 220"/>
                    <a:gd name="T29" fmla="*/ 0 h 536"/>
                    <a:gd name="T30" fmla="*/ 0 w 220"/>
                    <a:gd name="T31" fmla="*/ 0 h 536"/>
                    <a:gd name="T32" fmla="*/ 0 w 220"/>
                    <a:gd name="T33" fmla="*/ 0 h 536"/>
                    <a:gd name="T34" fmla="*/ 0 w 220"/>
                    <a:gd name="T35" fmla="*/ 0 h 536"/>
                    <a:gd name="T36" fmla="*/ 0 w 220"/>
                    <a:gd name="T37" fmla="*/ 0 h 536"/>
                    <a:gd name="T38" fmla="*/ 0 w 220"/>
                    <a:gd name="T39" fmla="*/ 0 h 536"/>
                    <a:gd name="T40" fmla="*/ 0 w 220"/>
                    <a:gd name="T41" fmla="*/ 0 h 536"/>
                    <a:gd name="T42" fmla="*/ 0 w 220"/>
                    <a:gd name="T43" fmla="*/ 0 h 536"/>
                    <a:gd name="T44" fmla="*/ 0 w 220"/>
                    <a:gd name="T45" fmla="*/ 0 h 536"/>
                    <a:gd name="T46" fmla="*/ 0 w 220"/>
                    <a:gd name="T47" fmla="*/ 0 h 536"/>
                    <a:gd name="T48" fmla="*/ 0 w 220"/>
                    <a:gd name="T49" fmla="*/ 0 h 536"/>
                    <a:gd name="T50" fmla="*/ 0 w 220"/>
                    <a:gd name="T51" fmla="*/ 0 h 536"/>
                    <a:gd name="T52" fmla="*/ 0 w 220"/>
                    <a:gd name="T53" fmla="*/ 0 h 536"/>
                    <a:gd name="T54" fmla="*/ 0 w 220"/>
                    <a:gd name="T55" fmla="*/ 0 h 536"/>
                    <a:gd name="T56" fmla="*/ 0 w 220"/>
                    <a:gd name="T57" fmla="*/ 0 h 536"/>
                    <a:gd name="T58" fmla="*/ 0 w 220"/>
                    <a:gd name="T59" fmla="*/ 0 h 536"/>
                    <a:gd name="T60" fmla="*/ 0 w 220"/>
                    <a:gd name="T61" fmla="*/ 0 h 536"/>
                    <a:gd name="T62" fmla="*/ 0 w 220"/>
                    <a:gd name="T63" fmla="*/ 0 h 536"/>
                    <a:gd name="T64" fmla="*/ 0 w 220"/>
                    <a:gd name="T65" fmla="*/ 0 h 536"/>
                    <a:gd name="T66" fmla="*/ 0 w 220"/>
                    <a:gd name="T67" fmla="*/ 0 h 536"/>
                    <a:gd name="T68" fmla="*/ 0 w 220"/>
                    <a:gd name="T69" fmla="*/ 0 h 536"/>
                    <a:gd name="T70" fmla="*/ 0 w 220"/>
                    <a:gd name="T71" fmla="*/ 0 h 536"/>
                    <a:gd name="T72" fmla="*/ 0 w 220"/>
                    <a:gd name="T73" fmla="*/ 0 h 536"/>
                    <a:gd name="T74" fmla="*/ 0 w 220"/>
                    <a:gd name="T75" fmla="*/ 0 h 536"/>
                    <a:gd name="T76" fmla="*/ 0 w 220"/>
                    <a:gd name="T77" fmla="*/ 0 h 536"/>
                    <a:gd name="T78" fmla="*/ 0 w 220"/>
                    <a:gd name="T79" fmla="*/ 0 h 536"/>
                    <a:gd name="T80" fmla="*/ 0 w 220"/>
                    <a:gd name="T81" fmla="*/ 0 h 536"/>
                    <a:gd name="T82" fmla="*/ 0 w 220"/>
                    <a:gd name="T83" fmla="*/ 0 h 536"/>
                    <a:gd name="T84" fmla="*/ 0 w 220"/>
                    <a:gd name="T85" fmla="*/ 0 h 536"/>
                    <a:gd name="T86" fmla="*/ 0 w 220"/>
                    <a:gd name="T87" fmla="*/ 0 h 536"/>
                    <a:gd name="T88" fmla="*/ 0 w 220"/>
                    <a:gd name="T89" fmla="*/ 0 h 536"/>
                    <a:gd name="T90" fmla="*/ 0 w 220"/>
                    <a:gd name="T91" fmla="*/ 0 h 536"/>
                    <a:gd name="T92" fmla="*/ 0 w 220"/>
                    <a:gd name="T93" fmla="*/ 0 h 536"/>
                    <a:gd name="T94" fmla="*/ 0 w 220"/>
                    <a:gd name="T95" fmla="*/ 0 h 536"/>
                    <a:gd name="T96" fmla="*/ 0 w 220"/>
                    <a:gd name="T97" fmla="*/ 0 h 536"/>
                    <a:gd name="T98" fmla="*/ 0 w 220"/>
                    <a:gd name="T99" fmla="*/ 0 h 536"/>
                    <a:gd name="T100" fmla="*/ 0 w 220"/>
                    <a:gd name="T101" fmla="*/ 0 h 536"/>
                    <a:gd name="T102" fmla="*/ 0 w 220"/>
                    <a:gd name="T103" fmla="*/ 0 h 536"/>
                    <a:gd name="T104" fmla="*/ 0 w 220"/>
                    <a:gd name="T105" fmla="*/ 0 h 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0"/>
                    <a:gd name="T160" fmla="*/ 0 h 536"/>
                    <a:gd name="T161" fmla="*/ 220 w 220"/>
                    <a:gd name="T162" fmla="*/ 536 h 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0" h="536">
                      <a:moveTo>
                        <a:pt x="147" y="23"/>
                      </a:moveTo>
                      <a:lnTo>
                        <a:pt x="147" y="34"/>
                      </a:lnTo>
                      <a:lnTo>
                        <a:pt x="149" y="46"/>
                      </a:lnTo>
                      <a:lnTo>
                        <a:pt x="149" y="57"/>
                      </a:lnTo>
                      <a:lnTo>
                        <a:pt x="149" y="67"/>
                      </a:lnTo>
                      <a:lnTo>
                        <a:pt x="149" y="76"/>
                      </a:lnTo>
                      <a:lnTo>
                        <a:pt x="150" y="87"/>
                      </a:lnTo>
                      <a:lnTo>
                        <a:pt x="150" y="97"/>
                      </a:lnTo>
                      <a:lnTo>
                        <a:pt x="152" y="106"/>
                      </a:lnTo>
                      <a:lnTo>
                        <a:pt x="152" y="115"/>
                      </a:lnTo>
                      <a:lnTo>
                        <a:pt x="152" y="126"/>
                      </a:lnTo>
                      <a:lnTo>
                        <a:pt x="154" y="134"/>
                      </a:lnTo>
                      <a:lnTo>
                        <a:pt x="154" y="143"/>
                      </a:lnTo>
                      <a:lnTo>
                        <a:pt x="156" y="150"/>
                      </a:lnTo>
                      <a:lnTo>
                        <a:pt x="156" y="159"/>
                      </a:lnTo>
                      <a:lnTo>
                        <a:pt x="156" y="168"/>
                      </a:lnTo>
                      <a:lnTo>
                        <a:pt x="158" y="177"/>
                      </a:lnTo>
                      <a:lnTo>
                        <a:pt x="158" y="184"/>
                      </a:lnTo>
                      <a:lnTo>
                        <a:pt x="159" y="191"/>
                      </a:lnTo>
                      <a:lnTo>
                        <a:pt x="159" y="198"/>
                      </a:lnTo>
                      <a:lnTo>
                        <a:pt x="161" y="205"/>
                      </a:lnTo>
                      <a:lnTo>
                        <a:pt x="161" y="212"/>
                      </a:lnTo>
                      <a:lnTo>
                        <a:pt x="163" y="221"/>
                      </a:lnTo>
                      <a:lnTo>
                        <a:pt x="163" y="226"/>
                      </a:lnTo>
                      <a:lnTo>
                        <a:pt x="163" y="233"/>
                      </a:lnTo>
                      <a:lnTo>
                        <a:pt x="163" y="241"/>
                      </a:lnTo>
                      <a:lnTo>
                        <a:pt x="165" y="248"/>
                      </a:lnTo>
                      <a:lnTo>
                        <a:pt x="165" y="253"/>
                      </a:lnTo>
                      <a:lnTo>
                        <a:pt x="166" y="260"/>
                      </a:lnTo>
                      <a:lnTo>
                        <a:pt x="166" y="265"/>
                      </a:lnTo>
                      <a:lnTo>
                        <a:pt x="166" y="271"/>
                      </a:lnTo>
                      <a:lnTo>
                        <a:pt x="168" y="276"/>
                      </a:lnTo>
                      <a:lnTo>
                        <a:pt x="168" y="283"/>
                      </a:lnTo>
                      <a:lnTo>
                        <a:pt x="168" y="288"/>
                      </a:lnTo>
                      <a:lnTo>
                        <a:pt x="168" y="294"/>
                      </a:lnTo>
                      <a:lnTo>
                        <a:pt x="168" y="299"/>
                      </a:lnTo>
                      <a:lnTo>
                        <a:pt x="170" y="304"/>
                      </a:lnTo>
                      <a:lnTo>
                        <a:pt x="170" y="308"/>
                      </a:lnTo>
                      <a:lnTo>
                        <a:pt x="170" y="315"/>
                      </a:lnTo>
                      <a:lnTo>
                        <a:pt x="170" y="318"/>
                      </a:lnTo>
                      <a:lnTo>
                        <a:pt x="170" y="324"/>
                      </a:lnTo>
                      <a:lnTo>
                        <a:pt x="170" y="329"/>
                      </a:lnTo>
                      <a:lnTo>
                        <a:pt x="170" y="333"/>
                      </a:lnTo>
                      <a:lnTo>
                        <a:pt x="170" y="338"/>
                      </a:lnTo>
                      <a:lnTo>
                        <a:pt x="170" y="343"/>
                      </a:lnTo>
                      <a:lnTo>
                        <a:pt x="168" y="347"/>
                      </a:lnTo>
                      <a:lnTo>
                        <a:pt x="168" y="350"/>
                      </a:lnTo>
                      <a:lnTo>
                        <a:pt x="168" y="356"/>
                      </a:lnTo>
                      <a:lnTo>
                        <a:pt x="168" y="361"/>
                      </a:lnTo>
                      <a:lnTo>
                        <a:pt x="166" y="364"/>
                      </a:lnTo>
                      <a:lnTo>
                        <a:pt x="166" y="368"/>
                      </a:lnTo>
                      <a:lnTo>
                        <a:pt x="166" y="373"/>
                      </a:lnTo>
                      <a:lnTo>
                        <a:pt x="166" y="377"/>
                      </a:lnTo>
                      <a:lnTo>
                        <a:pt x="165" y="380"/>
                      </a:lnTo>
                      <a:lnTo>
                        <a:pt x="163" y="384"/>
                      </a:lnTo>
                      <a:lnTo>
                        <a:pt x="163" y="389"/>
                      </a:lnTo>
                      <a:lnTo>
                        <a:pt x="161" y="393"/>
                      </a:lnTo>
                      <a:lnTo>
                        <a:pt x="159" y="396"/>
                      </a:lnTo>
                      <a:lnTo>
                        <a:pt x="159" y="402"/>
                      </a:lnTo>
                      <a:lnTo>
                        <a:pt x="158" y="405"/>
                      </a:lnTo>
                      <a:lnTo>
                        <a:pt x="156" y="409"/>
                      </a:lnTo>
                      <a:lnTo>
                        <a:pt x="154" y="414"/>
                      </a:lnTo>
                      <a:lnTo>
                        <a:pt x="152" y="418"/>
                      </a:lnTo>
                      <a:lnTo>
                        <a:pt x="152" y="423"/>
                      </a:lnTo>
                      <a:lnTo>
                        <a:pt x="150" y="426"/>
                      </a:lnTo>
                      <a:lnTo>
                        <a:pt x="145" y="433"/>
                      </a:lnTo>
                      <a:lnTo>
                        <a:pt x="142" y="441"/>
                      </a:lnTo>
                      <a:lnTo>
                        <a:pt x="136" y="448"/>
                      </a:lnTo>
                      <a:lnTo>
                        <a:pt x="133" y="455"/>
                      </a:lnTo>
                      <a:lnTo>
                        <a:pt x="127" y="460"/>
                      </a:lnTo>
                      <a:lnTo>
                        <a:pt x="122" y="464"/>
                      </a:lnTo>
                      <a:lnTo>
                        <a:pt x="119" y="469"/>
                      </a:lnTo>
                      <a:lnTo>
                        <a:pt x="113" y="472"/>
                      </a:lnTo>
                      <a:lnTo>
                        <a:pt x="108" y="476"/>
                      </a:lnTo>
                      <a:lnTo>
                        <a:pt x="103" y="479"/>
                      </a:lnTo>
                      <a:lnTo>
                        <a:pt x="97" y="481"/>
                      </a:lnTo>
                      <a:lnTo>
                        <a:pt x="92" y="483"/>
                      </a:lnTo>
                      <a:lnTo>
                        <a:pt x="87" y="485"/>
                      </a:lnTo>
                      <a:lnTo>
                        <a:pt x="81" y="487"/>
                      </a:lnTo>
                      <a:lnTo>
                        <a:pt x="78" y="487"/>
                      </a:lnTo>
                      <a:lnTo>
                        <a:pt x="73" y="487"/>
                      </a:lnTo>
                      <a:lnTo>
                        <a:pt x="67" y="487"/>
                      </a:lnTo>
                      <a:lnTo>
                        <a:pt x="62" y="487"/>
                      </a:lnTo>
                      <a:lnTo>
                        <a:pt x="58" y="485"/>
                      </a:lnTo>
                      <a:lnTo>
                        <a:pt x="55" y="483"/>
                      </a:lnTo>
                      <a:lnTo>
                        <a:pt x="50" y="481"/>
                      </a:lnTo>
                      <a:lnTo>
                        <a:pt x="46" y="479"/>
                      </a:lnTo>
                      <a:lnTo>
                        <a:pt x="41" y="478"/>
                      </a:lnTo>
                      <a:lnTo>
                        <a:pt x="39" y="476"/>
                      </a:lnTo>
                      <a:lnTo>
                        <a:pt x="32" y="469"/>
                      </a:lnTo>
                      <a:lnTo>
                        <a:pt x="26" y="464"/>
                      </a:lnTo>
                      <a:lnTo>
                        <a:pt x="25" y="458"/>
                      </a:lnTo>
                      <a:lnTo>
                        <a:pt x="23" y="455"/>
                      </a:lnTo>
                      <a:lnTo>
                        <a:pt x="21" y="451"/>
                      </a:lnTo>
                      <a:lnTo>
                        <a:pt x="21" y="448"/>
                      </a:lnTo>
                      <a:lnTo>
                        <a:pt x="19" y="442"/>
                      </a:lnTo>
                      <a:lnTo>
                        <a:pt x="18" y="439"/>
                      </a:lnTo>
                      <a:lnTo>
                        <a:pt x="18" y="435"/>
                      </a:lnTo>
                      <a:lnTo>
                        <a:pt x="16" y="433"/>
                      </a:lnTo>
                      <a:lnTo>
                        <a:pt x="14" y="428"/>
                      </a:lnTo>
                      <a:lnTo>
                        <a:pt x="11" y="426"/>
                      </a:lnTo>
                      <a:lnTo>
                        <a:pt x="5" y="426"/>
                      </a:lnTo>
                      <a:lnTo>
                        <a:pt x="2" y="432"/>
                      </a:lnTo>
                      <a:lnTo>
                        <a:pt x="0" y="435"/>
                      </a:lnTo>
                      <a:lnTo>
                        <a:pt x="0" y="441"/>
                      </a:lnTo>
                      <a:lnTo>
                        <a:pt x="0" y="444"/>
                      </a:lnTo>
                      <a:lnTo>
                        <a:pt x="0" y="448"/>
                      </a:lnTo>
                      <a:lnTo>
                        <a:pt x="0" y="451"/>
                      </a:lnTo>
                      <a:lnTo>
                        <a:pt x="0" y="455"/>
                      </a:lnTo>
                      <a:lnTo>
                        <a:pt x="0" y="458"/>
                      </a:lnTo>
                      <a:lnTo>
                        <a:pt x="0" y="464"/>
                      </a:lnTo>
                      <a:lnTo>
                        <a:pt x="2" y="467"/>
                      </a:lnTo>
                      <a:lnTo>
                        <a:pt x="3" y="472"/>
                      </a:lnTo>
                      <a:lnTo>
                        <a:pt x="5" y="476"/>
                      </a:lnTo>
                      <a:lnTo>
                        <a:pt x="7" y="481"/>
                      </a:lnTo>
                      <a:lnTo>
                        <a:pt x="9" y="487"/>
                      </a:lnTo>
                      <a:lnTo>
                        <a:pt x="12" y="494"/>
                      </a:lnTo>
                      <a:lnTo>
                        <a:pt x="14" y="499"/>
                      </a:lnTo>
                      <a:lnTo>
                        <a:pt x="18" y="504"/>
                      </a:lnTo>
                      <a:lnTo>
                        <a:pt x="21" y="508"/>
                      </a:lnTo>
                      <a:lnTo>
                        <a:pt x="25" y="511"/>
                      </a:lnTo>
                      <a:lnTo>
                        <a:pt x="30" y="515"/>
                      </a:lnTo>
                      <a:lnTo>
                        <a:pt x="34" y="520"/>
                      </a:lnTo>
                      <a:lnTo>
                        <a:pt x="39" y="524"/>
                      </a:lnTo>
                      <a:lnTo>
                        <a:pt x="44" y="527"/>
                      </a:lnTo>
                      <a:lnTo>
                        <a:pt x="50" y="529"/>
                      </a:lnTo>
                      <a:lnTo>
                        <a:pt x="55" y="531"/>
                      </a:lnTo>
                      <a:lnTo>
                        <a:pt x="62" y="533"/>
                      </a:lnTo>
                      <a:lnTo>
                        <a:pt x="67" y="534"/>
                      </a:lnTo>
                      <a:lnTo>
                        <a:pt x="73" y="534"/>
                      </a:lnTo>
                      <a:lnTo>
                        <a:pt x="80" y="536"/>
                      </a:lnTo>
                      <a:lnTo>
                        <a:pt x="87" y="536"/>
                      </a:lnTo>
                      <a:lnTo>
                        <a:pt x="94" y="536"/>
                      </a:lnTo>
                      <a:lnTo>
                        <a:pt x="99" y="534"/>
                      </a:lnTo>
                      <a:lnTo>
                        <a:pt x="106" y="533"/>
                      </a:lnTo>
                      <a:lnTo>
                        <a:pt x="113" y="531"/>
                      </a:lnTo>
                      <a:lnTo>
                        <a:pt x="120" y="527"/>
                      </a:lnTo>
                      <a:lnTo>
                        <a:pt x="126" y="524"/>
                      </a:lnTo>
                      <a:lnTo>
                        <a:pt x="133" y="520"/>
                      </a:lnTo>
                      <a:lnTo>
                        <a:pt x="140" y="517"/>
                      </a:lnTo>
                      <a:lnTo>
                        <a:pt x="147" y="511"/>
                      </a:lnTo>
                      <a:lnTo>
                        <a:pt x="152" y="506"/>
                      </a:lnTo>
                      <a:lnTo>
                        <a:pt x="159" y="501"/>
                      </a:lnTo>
                      <a:lnTo>
                        <a:pt x="166" y="494"/>
                      </a:lnTo>
                      <a:lnTo>
                        <a:pt x="172" y="487"/>
                      </a:lnTo>
                      <a:lnTo>
                        <a:pt x="175" y="483"/>
                      </a:lnTo>
                      <a:lnTo>
                        <a:pt x="177" y="478"/>
                      </a:lnTo>
                      <a:lnTo>
                        <a:pt x="181" y="474"/>
                      </a:lnTo>
                      <a:lnTo>
                        <a:pt x="184" y="471"/>
                      </a:lnTo>
                      <a:lnTo>
                        <a:pt x="188" y="465"/>
                      </a:lnTo>
                      <a:lnTo>
                        <a:pt x="189" y="462"/>
                      </a:lnTo>
                      <a:lnTo>
                        <a:pt x="193" y="456"/>
                      </a:lnTo>
                      <a:lnTo>
                        <a:pt x="196" y="453"/>
                      </a:lnTo>
                      <a:lnTo>
                        <a:pt x="198" y="446"/>
                      </a:lnTo>
                      <a:lnTo>
                        <a:pt x="200" y="441"/>
                      </a:lnTo>
                      <a:lnTo>
                        <a:pt x="204" y="433"/>
                      </a:lnTo>
                      <a:lnTo>
                        <a:pt x="205" y="428"/>
                      </a:lnTo>
                      <a:lnTo>
                        <a:pt x="207" y="421"/>
                      </a:lnTo>
                      <a:lnTo>
                        <a:pt x="209" y="414"/>
                      </a:lnTo>
                      <a:lnTo>
                        <a:pt x="211" y="407"/>
                      </a:lnTo>
                      <a:lnTo>
                        <a:pt x="212" y="400"/>
                      </a:lnTo>
                      <a:lnTo>
                        <a:pt x="212" y="393"/>
                      </a:lnTo>
                      <a:lnTo>
                        <a:pt x="214" y="384"/>
                      </a:lnTo>
                      <a:lnTo>
                        <a:pt x="216" y="377"/>
                      </a:lnTo>
                      <a:lnTo>
                        <a:pt x="216" y="368"/>
                      </a:lnTo>
                      <a:lnTo>
                        <a:pt x="218" y="359"/>
                      </a:lnTo>
                      <a:lnTo>
                        <a:pt x="218" y="350"/>
                      </a:lnTo>
                      <a:lnTo>
                        <a:pt x="218" y="343"/>
                      </a:lnTo>
                      <a:lnTo>
                        <a:pt x="220" y="334"/>
                      </a:lnTo>
                      <a:lnTo>
                        <a:pt x="220" y="325"/>
                      </a:lnTo>
                      <a:lnTo>
                        <a:pt x="220" y="315"/>
                      </a:lnTo>
                      <a:lnTo>
                        <a:pt x="220" y="306"/>
                      </a:lnTo>
                      <a:lnTo>
                        <a:pt x="220" y="297"/>
                      </a:lnTo>
                      <a:lnTo>
                        <a:pt x="218" y="287"/>
                      </a:lnTo>
                      <a:lnTo>
                        <a:pt x="218" y="278"/>
                      </a:lnTo>
                      <a:lnTo>
                        <a:pt x="218" y="269"/>
                      </a:lnTo>
                      <a:lnTo>
                        <a:pt x="218" y="260"/>
                      </a:lnTo>
                      <a:lnTo>
                        <a:pt x="218" y="249"/>
                      </a:lnTo>
                      <a:lnTo>
                        <a:pt x="218" y="241"/>
                      </a:lnTo>
                      <a:lnTo>
                        <a:pt x="216" y="230"/>
                      </a:lnTo>
                      <a:lnTo>
                        <a:pt x="216" y="221"/>
                      </a:lnTo>
                      <a:lnTo>
                        <a:pt x="216" y="210"/>
                      </a:lnTo>
                      <a:lnTo>
                        <a:pt x="216" y="202"/>
                      </a:lnTo>
                      <a:lnTo>
                        <a:pt x="214" y="193"/>
                      </a:lnTo>
                      <a:lnTo>
                        <a:pt x="214" y="184"/>
                      </a:lnTo>
                      <a:lnTo>
                        <a:pt x="212" y="173"/>
                      </a:lnTo>
                      <a:lnTo>
                        <a:pt x="212" y="164"/>
                      </a:lnTo>
                      <a:lnTo>
                        <a:pt x="211" y="156"/>
                      </a:lnTo>
                      <a:lnTo>
                        <a:pt x="211" y="147"/>
                      </a:lnTo>
                      <a:lnTo>
                        <a:pt x="209" y="138"/>
                      </a:lnTo>
                      <a:lnTo>
                        <a:pt x="207" y="129"/>
                      </a:lnTo>
                      <a:lnTo>
                        <a:pt x="207" y="120"/>
                      </a:lnTo>
                      <a:lnTo>
                        <a:pt x="207" y="111"/>
                      </a:lnTo>
                      <a:lnTo>
                        <a:pt x="205" y="104"/>
                      </a:lnTo>
                      <a:lnTo>
                        <a:pt x="204" y="95"/>
                      </a:lnTo>
                      <a:lnTo>
                        <a:pt x="204" y="88"/>
                      </a:lnTo>
                      <a:lnTo>
                        <a:pt x="202" y="81"/>
                      </a:lnTo>
                      <a:lnTo>
                        <a:pt x="200" y="74"/>
                      </a:lnTo>
                      <a:lnTo>
                        <a:pt x="200" y="67"/>
                      </a:lnTo>
                      <a:lnTo>
                        <a:pt x="198" y="60"/>
                      </a:lnTo>
                      <a:lnTo>
                        <a:pt x="198" y="53"/>
                      </a:lnTo>
                      <a:lnTo>
                        <a:pt x="196" y="48"/>
                      </a:lnTo>
                      <a:lnTo>
                        <a:pt x="196" y="41"/>
                      </a:lnTo>
                      <a:lnTo>
                        <a:pt x="195" y="35"/>
                      </a:lnTo>
                      <a:lnTo>
                        <a:pt x="195" y="30"/>
                      </a:lnTo>
                      <a:lnTo>
                        <a:pt x="193" y="25"/>
                      </a:lnTo>
                      <a:lnTo>
                        <a:pt x="193" y="21"/>
                      </a:lnTo>
                      <a:lnTo>
                        <a:pt x="191" y="16"/>
                      </a:lnTo>
                      <a:lnTo>
                        <a:pt x="191" y="14"/>
                      </a:lnTo>
                      <a:lnTo>
                        <a:pt x="189" y="7"/>
                      </a:lnTo>
                      <a:lnTo>
                        <a:pt x="189" y="3"/>
                      </a:lnTo>
                      <a:lnTo>
                        <a:pt x="189" y="0"/>
                      </a:lnTo>
                      <a:lnTo>
                        <a:pt x="14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40" name="Freeform 216"/>
                <p:cNvSpPr>
                  <a:spLocks/>
                </p:cNvSpPr>
                <p:nvPr/>
              </p:nvSpPr>
              <p:spPr bwMode="auto">
                <a:xfrm>
                  <a:off x="4244" y="2821"/>
                  <a:ext cx="832" cy="242"/>
                </a:xfrm>
                <a:custGeom>
                  <a:avLst/>
                  <a:gdLst>
                    <a:gd name="T0" fmla="*/ 0 w 2006"/>
                    <a:gd name="T1" fmla="*/ 0 h 586"/>
                    <a:gd name="T2" fmla="*/ 0 w 2006"/>
                    <a:gd name="T3" fmla="*/ 0 h 586"/>
                    <a:gd name="T4" fmla="*/ 0 w 2006"/>
                    <a:gd name="T5" fmla="*/ 0 h 586"/>
                    <a:gd name="T6" fmla="*/ 0 w 2006"/>
                    <a:gd name="T7" fmla="*/ 0 h 586"/>
                    <a:gd name="T8" fmla="*/ 0 w 2006"/>
                    <a:gd name="T9" fmla="*/ 0 h 586"/>
                    <a:gd name="T10" fmla="*/ 0 w 2006"/>
                    <a:gd name="T11" fmla="*/ 0 h 586"/>
                    <a:gd name="T12" fmla="*/ 0 w 2006"/>
                    <a:gd name="T13" fmla="*/ 0 h 586"/>
                    <a:gd name="T14" fmla="*/ 0 w 2006"/>
                    <a:gd name="T15" fmla="*/ 0 h 586"/>
                    <a:gd name="T16" fmla="*/ 0 w 2006"/>
                    <a:gd name="T17" fmla="*/ 0 h 586"/>
                    <a:gd name="T18" fmla="*/ 0 w 2006"/>
                    <a:gd name="T19" fmla="*/ 0 h 586"/>
                    <a:gd name="T20" fmla="*/ 0 w 2006"/>
                    <a:gd name="T21" fmla="*/ 0 h 586"/>
                    <a:gd name="T22" fmla="*/ 0 w 2006"/>
                    <a:gd name="T23" fmla="*/ 0 h 586"/>
                    <a:gd name="T24" fmla="*/ 0 w 2006"/>
                    <a:gd name="T25" fmla="*/ 0 h 586"/>
                    <a:gd name="T26" fmla="*/ 0 w 2006"/>
                    <a:gd name="T27" fmla="*/ 0 h 586"/>
                    <a:gd name="T28" fmla="*/ 0 w 2006"/>
                    <a:gd name="T29" fmla="*/ 0 h 586"/>
                    <a:gd name="T30" fmla="*/ 0 w 2006"/>
                    <a:gd name="T31" fmla="*/ 0 h 586"/>
                    <a:gd name="T32" fmla="*/ 0 w 2006"/>
                    <a:gd name="T33" fmla="*/ 0 h 586"/>
                    <a:gd name="T34" fmla="*/ 0 w 2006"/>
                    <a:gd name="T35" fmla="*/ 0 h 586"/>
                    <a:gd name="T36" fmla="*/ 0 w 2006"/>
                    <a:gd name="T37" fmla="*/ 0 h 586"/>
                    <a:gd name="T38" fmla="*/ 0 w 2006"/>
                    <a:gd name="T39" fmla="*/ 0 h 586"/>
                    <a:gd name="T40" fmla="*/ 0 w 2006"/>
                    <a:gd name="T41" fmla="*/ 0 h 586"/>
                    <a:gd name="T42" fmla="*/ 0 w 2006"/>
                    <a:gd name="T43" fmla="*/ 0 h 586"/>
                    <a:gd name="T44" fmla="*/ 0 w 2006"/>
                    <a:gd name="T45" fmla="*/ 0 h 586"/>
                    <a:gd name="T46" fmla="*/ 0 w 2006"/>
                    <a:gd name="T47" fmla="*/ 0 h 586"/>
                    <a:gd name="T48" fmla="*/ 0 w 2006"/>
                    <a:gd name="T49" fmla="*/ 0 h 586"/>
                    <a:gd name="T50" fmla="*/ 0 w 2006"/>
                    <a:gd name="T51" fmla="*/ 0 h 586"/>
                    <a:gd name="T52" fmla="*/ 0 w 2006"/>
                    <a:gd name="T53" fmla="*/ 0 h 586"/>
                    <a:gd name="T54" fmla="*/ 0 w 2006"/>
                    <a:gd name="T55" fmla="*/ 0 h 586"/>
                    <a:gd name="T56" fmla="*/ 0 w 2006"/>
                    <a:gd name="T57" fmla="*/ 0 h 586"/>
                    <a:gd name="T58" fmla="*/ 0 w 2006"/>
                    <a:gd name="T59" fmla="*/ 0 h 586"/>
                    <a:gd name="T60" fmla="*/ 0 w 2006"/>
                    <a:gd name="T61" fmla="*/ 0 h 586"/>
                    <a:gd name="T62" fmla="*/ 0 w 2006"/>
                    <a:gd name="T63" fmla="*/ 0 h 586"/>
                    <a:gd name="T64" fmla="*/ 0 w 2006"/>
                    <a:gd name="T65" fmla="*/ 0 h 586"/>
                    <a:gd name="T66" fmla="*/ 0 w 2006"/>
                    <a:gd name="T67" fmla="*/ 0 h 586"/>
                    <a:gd name="T68" fmla="*/ 0 w 2006"/>
                    <a:gd name="T69" fmla="*/ 0 h 586"/>
                    <a:gd name="T70" fmla="*/ 0 w 2006"/>
                    <a:gd name="T71" fmla="*/ 0 h 586"/>
                    <a:gd name="T72" fmla="*/ 0 w 2006"/>
                    <a:gd name="T73" fmla="*/ 0 h 586"/>
                    <a:gd name="T74" fmla="*/ 0 w 2006"/>
                    <a:gd name="T75" fmla="*/ 0 h 586"/>
                    <a:gd name="T76" fmla="*/ 0 w 2006"/>
                    <a:gd name="T77" fmla="*/ 0 h 586"/>
                    <a:gd name="T78" fmla="*/ 0 w 2006"/>
                    <a:gd name="T79" fmla="*/ 0 h 586"/>
                    <a:gd name="T80" fmla="*/ 0 w 2006"/>
                    <a:gd name="T81" fmla="*/ 0 h 586"/>
                    <a:gd name="T82" fmla="*/ 0 w 2006"/>
                    <a:gd name="T83" fmla="*/ 0 h 586"/>
                    <a:gd name="T84" fmla="*/ 0 w 2006"/>
                    <a:gd name="T85" fmla="*/ 0 h 586"/>
                    <a:gd name="T86" fmla="*/ 0 w 2006"/>
                    <a:gd name="T87" fmla="*/ 0 h 586"/>
                    <a:gd name="T88" fmla="*/ 0 w 2006"/>
                    <a:gd name="T89" fmla="*/ 0 h 586"/>
                    <a:gd name="T90" fmla="*/ 0 w 2006"/>
                    <a:gd name="T91" fmla="*/ 0 h 586"/>
                    <a:gd name="T92" fmla="*/ 0 w 2006"/>
                    <a:gd name="T93" fmla="*/ 0 h 586"/>
                    <a:gd name="T94" fmla="*/ 0 w 2006"/>
                    <a:gd name="T95" fmla="*/ 0 h 586"/>
                    <a:gd name="T96" fmla="*/ 0 w 2006"/>
                    <a:gd name="T97" fmla="*/ 0 h 586"/>
                    <a:gd name="T98" fmla="*/ 0 w 2006"/>
                    <a:gd name="T99" fmla="*/ 0 h 586"/>
                    <a:gd name="T100" fmla="*/ 0 w 2006"/>
                    <a:gd name="T101" fmla="*/ 0 h 5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006"/>
                    <a:gd name="T154" fmla="*/ 0 h 586"/>
                    <a:gd name="T155" fmla="*/ 2006 w 2006"/>
                    <a:gd name="T156" fmla="*/ 586 h 5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006" h="586">
                      <a:moveTo>
                        <a:pt x="0" y="586"/>
                      </a:moveTo>
                      <a:lnTo>
                        <a:pt x="5" y="572"/>
                      </a:lnTo>
                      <a:lnTo>
                        <a:pt x="12" y="556"/>
                      </a:lnTo>
                      <a:lnTo>
                        <a:pt x="17" y="542"/>
                      </a:lnTo>
                      <a:lnTo>
                        <a:pt x="26" y="529"/>
                      </a:lnTo>
                      <a:lnTo>
                        <a:pt x="33" y="515"/>
                      </a:lnTo>
                      <a:lnTo>
                        <a:pt x="42" y="501"/>
                      </a:lnTo>
                      <a:lnTo>
                        <a:pt x="49" y="487"/>
                      </a:lnTo>
                      <a:lnTo>
                        <a:pt x="60" y="473"/>
                      </a:lnTo>
                      <a:lnTo>
                        <a:pt x="69" y="460"/>
                      </a:lnTo>
                      <a:lnTo>
                        <a:pt x="79" y="446"/>
                      </a:lnTo>
                      <a:lnTo>
                        <a:pt x="90" y="434"/>
                      </a:lnTo>
                      <a:lnTo>
                        <a:pt x="102" y="421"/>
                      </a:lnTo>
                      <a:lnTo>
                        <a:pt x="113" y="407"/>
                      </a:lnTo>
                      <a:lnTo>
                        <a:pt x="125" y="395"/>
                      </a:lnTo>
                      <a:lnTo>
                        <a:pt x="138" y="382"/>
                      </a:lnTo>
                      <a:lnTo>
                        <a:pt x="152" y="370"/>
                      </a:lnTo>
                      <a:lnTo>
                        <a:pt x="164" y="358"/>
                      </a:lnTo>
                      <a:lnTo>
                        <a:pt x="177" y="345"/>
                      </a:lnTo>
                      <a:lnTo>
                        <a:pt x="191" y="333"/>
                      </a:lnTo>
                      <a:lnTo>
                        <a:pt x="205" y="320"/>
                      </a:lnTo>
                      <a:lnTo>
                        <a:pt x="219" y="308"/>
                      </a:lnTo>
                      <a:lnTo>
                        <a:pt x="235" y="297"/>
                      </a:lnTo>
                      <a:lnTo>
                        <a:pt x="249" y="287"/>
                      </a:lnTo>
                      <a:lnTo>
                        <a:pt x="265" y="276"/>
                      </a:lnTo>
                      <a:lnTo>
                        <a:pt x="279" y="264"/>
                      </a:lnTo>
                      <a:lnTo>
                        <a:pt x="295" y="253"/>
                      </a:lnTo>
                      <a:lnTo>
                        <a:pt x="311" y="243"/>
                      </a:lnTo>
                      <a:lnTo>
                        <a:pt x="329" y="234"/>
                      </a:lnTo>
                      <a:lnTo>
                        <a:pt x="345" y="223"/>
                      </a:lnTo>
                      <a:lnTo>
                        <a:pt x="361" y="213"/>
                      </a:lnTo>
                      <a:lnTo>
                        <a:pt x="379" y="204"/>
                      </a:lnTo>
                      <a:lnTo>
                        <a:pt x="396" y="195"/>
                      </a:lnTo>
                      <a:lnTo>
                        <a:pt x="414" y="184"/>
                      </a:lnTo>
                      <a:lnTo>
                        <a:pt x="432" y="175"/>
                      </a:lnTo>
                      <a:lnTo>
                        <a:pt x="448" y="167"/>
                      </a:lnTo>
                      <a:lnTo>
                        <a:pt x="467" y="158"/>
                      </a:lnTo>
                      <a:lnTo>
                        <a:pt x="483" y="149"/>
                      </a:lnTo>
                      <a:lnTo>
                        <a:pt x="502" y="140"/>
                      </a:lnTo>
                      <a:lnTo>
                        <a:pt x="520" y="131"/>
                      </a:lnTo>
                      <a:lnTo>
                        <a:pt x="540" y="124"/>
                      </a:lnTo>
                      <a:lnTo>
                        <a:pt x="557" y="115"/>
                      </a:lnTo>
                      <a:lnTo>
                        <a:pt x="575" y="108"/>
                      </a:lnTo>
                      <a:lnTo>
                        <a:pt x="593" y="99"/>
                      </a:lnTo>
                      <a:lnTo>
                        <a:pt x="612" y="94"/>
                      </a:lnTo>
                      <a:lnTo>
                        <a:pt x="630" y="87"/>
                      </a:lnTo>
                      <a:lnTo>
                        <a:pt x="649" y="80"/>
                      </a:lnTo>
                      <a:lnTo>
                        <a:pt x="667" y="73"/>
                      </a:lnTo>
                      <a:lnTo>
                        <a:pt x="687" y="67"/>
                      </a:lnTo>
                      <a:lnTo>
                        <a:pt x="704" y="62"/>
                      </a:lnTo>
                      <a:lnTo>
                        <a:pt x="724" y="55"/>
                      </a:lnTo>
                      <a:lnTo>
                        <a:pt x="741" y="50"/>
                      </a:lnTo>
                      <a:lnTo>
                        <a:pt x="761" y="44"/>
                      </a:lnTo>
                      <a:lnTo>
                        <a:pt x="779" y="39"/>
                      </a:lnTo>
                      <a:lnTo>
                        <a:pt x="796" y="36"/>
                      </a:lnTo>
                      <a:lnTo>
                        <a:pt x="816" y="30"/>
                      </a:lnTo>
                      <a:lnTo>
                        <a:pt x="834" y="27"/>
                      </a:lnTo>
                      <a:lnTo>
                        <a:pt x="851" y="23"/>
                      </a:lnTo>
                      <a:lnTo>
                        <a:pt x="869" y="20"/>
                      </a:lnTo>
                      <a:lnTo>
                        <a:pt x="888" y="16"/>
                      </a:lnTo>
                      <a:lnTo>
                        <a:pt x="906" y="14"/>
                      </a:lnTo>
                      <a:lnTo>
                        <a:pt x="922" y="11"/>
                      </a:lnTo>
                      <a:lnTo>
                        <a:pt x="942" y="7"/>
                      </a:lnTo>
                      <a:lnTo>
                        <a:pt x="958" y="5"/>
                      </a:lnTo>
                      <a:lnTo>
                        <a:pt x="975" y="4"/>
                      </a:lnTo>
                      <a:lnTo>
                        <a:pt x="993" y="2"/>
                      </a:lnTo>
                      <a:lnTo>
                        <a:pt x="1009" y="0"/>
                      </a:lnTo>
                      <a:lnTo>
                        <a:pt x="1027" y="0"/>
                      </a:lnTo>
                      <a:lnTo>
                        <a:pt x="1044" y="0"/>
                      </a:lnTo>
                      <a:lnTo>
                        <a:pt x="1062" y="0"/>
                      </a:lnTo>
                      <a:lnTo>
                        <a:pt x="1081" y="0"/>
                      </a:lnTo>
                      <a:lnTo>
                        <a:pt x="1099" y="2"/>
                      </a:lnTo>
                      <a:lnTo>
                        <a:pt x="1119" y="4"/>
                      </a:lnTo>
                      <a:lnTo>
                        <a:pt x="1136" y="5"/>
                      </a:lnTo>
                      <a:lnTo>
                        <a:pt x="1156" y="9"/>
                      </a:lnTo>
                      <a:lnTo>
                        <a:pt x="1175" y="11"/>
                      </a:lnTo>
                      <a:lnTo>
                        <a:pt x="1195" y="16"/>
                      </a:lnTo>
                      <a:lnTo>
                        <a:pt x="1214" y="20"/>
                      </a:lnTo>
                      <a:lnTo>
                        <a:pt x="1234" y="23"/>
                      </a:lnTo>
                      <a:lnTo>
                        <a:pt x="1253" y="28"/>
                      </a:lnTo>
                      <a:lnTo>
                        <a:pt x="1273" y="34"/>
                      </a:lnTo>
                      <a:lnTo>
                        <a:pt x="1292" y="39"/>
                      </a:lnTo>
                      <a:lnTo>
                        <a:pt x="1312" y="44"/>
                      </a:lnTo>
                      <a:lnTo>
                        <a:pt x="1331" y="51"/>
                      </a:lnTo>
                      <a:lnTo>
                        <a:pt x="1351" y="59"/>
                      </a:lnTo>
                      <a:lnTo>
                        <a:pt x="1370" y="64"/>
                      </a:lnTo>
                      <a:lnTo>
                        <a:pt x="1390" y="73"/>
                      </a:lnTo>
                      <a:lnTo>
                        <a:pt x="1409" y="80"/>
                      </a:lnTo>
                      <a:lnTo>
                        <a:pt x="1430" y="89"/>
                      </a:lnTo>
                      <a:lnTo>
                        <a:pt x="1450" y="96"/>
                      </a:lnTo>
                      <a:lnTo>
                        <a:pt x="1467" y="105"/>
                      </a:lnTo>
                      <a:lnTo>
                        <a:pt x="1487" y="115"/>
                      </a:lnTo>
                      <a:lnTo>
                        <a:pt x="1506" y="124"/>
                      </a:lnTo>
                      <a:lnTo>
                        <a:pt x="1526" y="133"/>
                      </a:lnTo>
                      <a:lnTo>
                        <a:pt x="1545" y="144"/>
                      </a:lnTo>
                      <a:lnTo>
                        <a:pt x="1565" y="154"/>
                      </a:lnTo>
                      <a:lnTo>
                        <a:pt x="1583" y="165"/>
                      </a:lnTo>
                      <a:lnTo>
                        <a:pt x="1602" y="175"/>
                      </a:lnTo>
                      <a:lnTo>
                        <a:pt x="1620" y="186"/>
                      </a:lnTo>
                      <a:lnTo>
                        <a:pt x="1637" y="197"/>
                      </a:lnTo>
                      <a:lnTo>
                        <a:pt x="1655" y="209"/>
                      </a:lnTo>
                      <a:lnTo>
                        <a:pt x="1673" y="220"/>
                      </a:lnTo>
                      <a:lnTo>
                        <a:pt x="1691" y="230"/>
                      </a:lnTo>
                      <a:lnTo>
                        <a:pt x="1708" y="243"/>
                      </a:lnTo>
                      <a:lnTo>
                        <a:pt x="1724" y="255"/>
                      </a:lnTo>
                      <a:lnTo>
                        <a:pt x="1740" y="267"/>
                      </a:lnTo>
                      <a:lnTo>
                        <a:pt x="1758" y="280"/>
                      </a:lnTo>
                      <a:lnTo>
                        <a:pt x="1772" y="292"/>
                      </a:lnTo>
                      <a:lnTo>
                        <a:pt x="1788" y="306"/>
                      </a:lnTo>
                      <a:lnTo>
                        <a:pt x="1804" y="319"/>
                      </a:lnTo>
                      <a:lnTo>
                        <a:pt x="1818" y="331"/>
                      </a:lnTo>
                      <a:lnTo>
                        <a:pt x="1832" y="345"/>
                      </a:lnTo>
                      <a:lnTo>
                        <a:pt x="1848" y="359"/>
                      </a:lnTo>
                      <a:lnTo>
                        <a:pt x="1861" y="372"/>
                      </a:lnTo>
                      <a:lnTo>
                        <a:pt x="1873" y="386"/>
                      </a:lnTo>
                      <a:lnTo>
                        <a:pt x="1885" y="398"/>
                      </a:lnTo>
                      <a:lnTo>
                        <a:pt x="1900" y="412"/>
                      </a:lnTo>
                      <a:lnTo>
                        <a:pt x="1910" y="427"/>
                      </a:lnTo>
                      <a:lnTo>
                        <a:pt x="1923" y="441"/>
                      </a:lnTo>
                      <a:lnTo>
                        <a:pt x="1933" y="455"/>
                      </a:lnTo>
                      <a:lnTo>
                        <a:pt x="1944" y="469"/>
                      </a:lnTo>
                      <a:lnTo>
                        <a:pt x="1953" y="483"/>
                      </a:lnTo>
                      <a:lnTo>
                        <a:pt x="1963" y="497"/>
                      </a:lnTo>
                      <a:lnTo>
                        <a:pt x="1970" y="512"/>
                      </a:lnTo>
                      <a:lnTo>
                        <a:pt x="1979" y="526"/>
                      </a:lnTo>
                      <a:lnTo>
                        <a:pt x="1986" y="540"/>
                      </a:lnTo>
                      <a:lnTo>
                        <a:pt x="1993" y="554"/>
                      </a:lnTo>
                      <a:lnTo>
                        <a:pt x="1999" y="568"/>
                      </a:lnTo>
                      <a:lnTo>
                        <a:pt x="2006" y="582"/>
                      </a:lnTo>
                      <a:lnTo>
                        <a:pt x="1947" y="545"/>
                      </a:lnTo>
                      <a:lnTo>
                        <a:pt x="1946" y="543"/>
                      </a:lnTo>
                      <a:lnTo>
                        <a:pt x="1942" y="538"/>
                      </a:lnTo>
                      <a:lnTo>
                        <a:pt x="1938" y="535"/>
                      </a:lnTo>
                      <a:lnTo>
                        <a:pt x="1935" y="531"/>
                      </a:lnTo>
                      <a:lnTo>
                        <a:pt x="1930" y="526"/>
                      </a:lnTo>
                      <a:lnTo>
                        <a:pt x="1926" y="522"/>
                      </a:lnTo>
                      <a:lnTo>
                        <a:pt x="1919" y="515"/>
                      </a:lnTo>
                      <a:lnTo>
                        <a:pt x="1914" y="508"/>
                      </a:lnTo>
                      <a:lnTo>
                        <a:pt x="1907" y="501"/>
                      </a:lnTo>
                      <a:lnTo>
                        <a:pt x="1900" y="494"/>
                      </a:lnTo>
                      <a:lnTo>
                        <a:pt x="1891" y="485"/>
                      </a:lnTo>
                      <a:lnTo>
                        <a:pt x="1882" y="476"/>
                      </a:lnTo>
                      <a:lnTo>
                        <a:pt x="1873" y="467"/>
                      </a:lnTo>
                      <a:lnTo>
                        <a:pt x="1864" y="458"/>
                      </a:lnTo>
                      <a:lnTo>
                        <a:pt x="1853" y="448"/>
                      </a:lnTo>
                      <a:lnTo>
                        <a:pt x="1843" y="437"/>
                      </a:lnTo>
                      <a:lnTo>
                        <a:pt x="1830" y="427"/>
                      </a:lnTo>
                      <a:lnTo>
                        <a:pt x="1820" y="416"/>
                      </a:lnTo>
                      <a:lnTo>
                        <a:pt x="1806" y="405"/>
                      </a:lnTo>
                      <a:lnTo>
                        <a:pt x="1795" y="393"/>
                      </a:lnTo>
                      <a:lnTo>
                        <a:pt x="1781" y="382"/>
                      </a:lnTo>
                      <a:lnTo>
                        <a:pt x="1768" y="370"/>
                      </a:lnTo>
                      <a:lnTo>
                        <a:pt x="1754" y="358"/>
                      </a:lnTo>
                      <a:lnTo>
                        <a:pt x="1738" y="347"/>
                      </a:lnTo>
                      <a:lnTo>
                        <a:pt x="1724" y="335"/>
                      </a:lnTo>
                      <a:lnTo>
                        <a:pt x="1710" y="322"/>
                      </a:lnTo>
                      <a:lnTo>
                        <a:pt x="1692" y="308"/>
                      </a:lnTo>
                      <a:lnTo>
                        <a:pt x="1676" y="297"/>
                      </a:lnTo>
                      <a:lnTo>
                        <a:pt x="1660" y="285"/>
                      </a:lnTo>
                      <a:lnTo>
                        <a:pt x="1645" y="273"/>
                      </a:lnTo>
                      <a:lnTo>
                        <a:pt x="1627" y="260"/>
                      </a:lnTo>
                      <a:lnTo>
                        <a:pt x="1609" y="246"/>
                      </a:lnTo>
                      <a:lnTo>
                        <a:pt x="1591" y="234"/>
                      </a:lnTo>
                      <a:lnTo>
                        <a:pt x="1574" y="223"/>
                      </a:lnTo>
                      <a:lnTo>
                        <a:pt x="1554" y="211"/>
                      </a:lnTo>
                      <a:lnTo>
                        <a:pt x="1537" y="198"/>
                      </a:lnTo>
                      <a:lnTo>
                        <a:pt x="1517" y="188"/>
                      </a:lnTo>
                      <a:lnTo>
                        <a:pt x="1498" y="177"/>
                      </a:lnTo>
                      <a:lnTo>
                        <a:pt x="1478" y="165"/>
                      </a:lnTo>
                      <a:lnTo>
                        <a:pt x="1459" y="154"/>
                      </a:lnTo>
                      <a:lnTo>
                        <a:pt x="1437" y="144"/>
                      </a:lnTo>
                      <a:lnTo>
                        <a:pt x="1418" y="135"/>
                      </a:lnTo>
                      <a:lnTo>
                        <a:pt x="1397" y="124"/>
                      </a:lnTo>
                      <a:lnTo>
                        <a:pt x="1375" y="115"/>
                      </a:lnTo>
                      <a:lnTo>
                        <a:pt x="1356" y="106"/>
                      </a:lnTo>
                      <a:lnTo>
                        <a:pt x="1335" y="99"/>
                      </a:lnTo>
                      <a:lnTo>
                        <a:pt x="1312" y="90"/>
                      </a:lnTo>
                      <a:lnTo>
                        <a:pt x="1290" y="83"/>
                      </a:lnTo>
                      <a:lnTo>
                        <a:pt x="1269" y="76"/>
                      </a:lnTo>
                      <a:lnTo>
                        <a:pt x="1248" y="69"/>
                      </a:lnTo>
                      <a:lnTo>
                        <a:pt x="1225" y="62"/>
                      </a:lnTo>
                      <a:lnTo>
                        <a:pt x="1204" y="59"/>
                      </a:lnTo>
                      <a:lnTo>
                        <a:pt x="1181" y="55"/>
                      </a:lnTo>
                      <a:lnTo>
                        <a:pt x="1159" y="51"/>
                      </a:lnTo>
                      <a:lnTo>
                        <a:pt x="1136" y="48"/>
                      </a:lnTo>
                      <a:lnTo>
                        <a:pt x="1113" y="44"/>
                      </a:lnTo>
                      <a:lnTo>
                        <a:pt x="1090" y="44"/>
                      </a:lnTo>
                      <a:lnTo>
                        <a:pt x="1069" y="44"/>
                      </a:lnTo>
                      <a:lnTo>
                        <a:pt x="1046" y="43"/>
                      </a:lnTo>
                      <a:lnTo>
                        <a:pt x="1023" y="44"/>
                      </a:lnTo>
                      <a:lnTo>
                        <a:pt x="1000" y="46"/>
                      </a:lnTo>
                      <a:lnTo>
                        <a:pt x="979" y="50"/>
                      </a:lnTo>
                      <a:lnTo>
                        <a:pt x="956" y="51"/>
                      </a:lnTo>
                      <a:lnTo>
                        <a:pt x="933" y="55"/>
                      </a:lnTo>
                      <a:lnTo>
                        <a:pt x="911" y="59"/>
                      </a:lnTo>
                      <a:lnTo>
                        <a:pt x="888" y="62"/>
                      </a:lnTo>
                      <a:lnTo>
                        <a:pt x="867" y="67"/>
                      </a:lnTo>
                      <a:lnTo>
                        <a:pt x="846" y="71"/>
                      </a:lnTo>
                      <a:lnTo>
                        <a:pt x="825" y="76"/>
                      </a:lnTo>
                      <a:lnTo>
                        <a:pt x="805" y="82"/>
                      </a:lnTo>
                      <a:lnTo>
                        <a:pt x="786" y="85"/>
                      </a:lnTo>
                      <a:lnTo>
                        <a:pt x="765" y="92"/>
                      </a:lnTo>
                      <a:lnTo>
                        <a:pt x="745" y="97"/>
                      </a:lnTo>
                      <a:lnTo>
                        <a:pt x="726" y="103"/>
                      </a:lnTo>
                      <a:lnTo>
                        <a:pt x="706" y="110"/>
                      </a:lnTo>
                      <a:lnTo>
                        <a:pt x="688" y="115"/>
                      </a:lnTo>
                      <a:lnTo>
                        <a:pt x="669" y="122"/>
                      </a:lnTo>
                      <a:lnTo>
                        <a:pt x="651" y="129"/>
                      </a:lnTo>
                      <a:lnTo>
                        <a:pt x="633" y="136"/>
                      </a:lnTo>
                      <a:lnTo>
                        <a:pt x="616" y="142"/>
                      </a:lnTo>
                      <a:lnTo>
                        <a:pt x="598" y="149"/>
                      </a:lnTo>
                      <a:lnTo>
                        <a:pt x="580" y="156"/>
                      </a:lnTo>
                      <a:lnTo>
                        <a:pt x="564" y="163"/>
                      </a:lnTo>
                      <a:lnTo>
                        <a:pt x="547" y="172"/>
                      </a:lnTo>
                      <a:lnTo>
                        <a:pt x="531" y="179"/>
                      </a:lnTo>
                      <a:lnTo>
                        <a:pt x="515" y="188"/>
                      </a:lnTo>
                      <a:lnTo>
                        <a:pt x="499" y="195"/>
                      </a:lnTo>
                      <a:lnTo>
                        <a:pt x="483" y="204"/>
                      </a:lnTo>
                      <a:lnTo>
                        <a:pt x="469" y="211"/>
                      </a:lnTo>
                      <a:lnTo>
                        <a:pt x="453" y="220"/>
                      </a:lnTo>
                      <a:lnTo>
                        <a:pt x="439" y="228"/>
                      </a:lnTo>
                      <a:lnTo>
                        <a:pt x="425" y="237"/>
                      </a:lnTo>
                      <a:lnTo>
                        <a:pt x="409" y="246"/>
                      </a:lnTo>
                      <a:lnTo>
                        <a:pt x="396" y="255"/>
                      </a:lnTo>
                      <a:lnTo>
                        <a:pt x="380" y="264"/>
                      </a:lnTo>
                      <a:lnTo>
                        <a:pt x="368" y="273"/>
                      </a:lnTo>
                      <a:lnTo>
                        <a:pt x="354" y="282"/>
                      </a:lnTo>
                      <a:lnTo>
                        <a:pt x="341" y="290"/>
                      </a:lnTo>
                      <a:lnTo>
                        <a:pt x="327" y="299"/>
                      </a:lnTo>
                      <a:lnTo>
                        <a:pt x="315" y="310"/>
                      </a:lnTo>
                      <a:lnTo>
                        <a:pt x="302" y="319"/>
                      </a:lnTo>
                      <a:lnTo>
                        <a:pt x="290" y="329"/>
                      </a:lnTo>
                      <a:lnTo>
                        <a:pt x="278" y="338"/>
                      </a:lnTo>
                      <a:lnTo>
                        <a:pt x="265" y="349"/>
                      </a:lnTo>
                      <a:lnTo>
                        <a:pt x="255" y="358"/>
                      </a:lnTo>
                      <a:lnTo>
                        <a:pt x="242" y="368"/>
                      </a:lnTo>
                      <a:lnTo>
                        <a:pt x="232" y="377"/>
                      </a:lnTo>
                      <a:lnTo>
                        <a:pt x="221" y="388"/>
                      </a:lnTo>
                      <a:lnTo>
                        <a:pt x="209" y="397"/>
                      </a:lnTo>
                      <a:lnTo>
                        <a:pt x="200" y="407"/>
                      </a:lnTo>
                      <a:lnTo>
                        <a:pt x="189" y="416"/>
                      </a:lnTo>
                      <a:lnTo>
                        <a:pt x="178" y="427"/>
                      </a:lnTo>
                      <a:lnTo>
                        <a:pt x="168" y="435"/>
                      </a:lnTo>
                      <a:lnTo>
                        <a:pt x="157" y="446"/>
                      </a:lnTo>
                      <a:lnTo>
                        <a:pt x="147" y="455"/>
                      </a:lnTo>
                      <a:lnTo>
                        <a:pt x="138" y="466"/>
                      </a:lnTo>
                      <a:lnTo>
                        <a:pt x="129" y="476"/>
                      </a:lnTo>
                      <a:lnTo>
                        <a:pt x="120" y="487"/>
                      </a:lnTo>
                      <a:lnTo>
                        <a:pt x="111" y="496"/>
                      </a:lnTo>
                      <a:lnTo>
                        <a:pt x="101" y="506"/>
                      </a:lnTo>
                      <a:lnTo>
                        <a:pt x="93" y="515"/>
                      </a:lnTo>
                      <a:lnTo>
                        <a:pt x="85" y="526"/>
                      </a:lnTo>
                      <a:lnTo>
                        <a:pt x="76" y="535"/>
                      </a:lnTo>
                      <a:lnTo>
                        <a:pt x="67" y="545"/>
                      </a:lnTo>
                      <a:lnTo>
                        <a:pt x="60" y="556"/>
                      </a:lnTo>
                      <a:lnTo>
                        <a:pt x="53" y="565"/>
                      </a:lnTo>
                      <a:lnTo>
                        <a:pt x="0" y="5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41" name="Freeform 217"/>
                <p:cNvSpPr>
                  <a:spLocks/>
                </p:cNvSpPr>
                <p:nvPr/>
              </p:nvSpPr>
              <p:spPr bwMode="auto">
                <a:xfrm>
                  <a:off x="4370" y="2885"/>
                  <a:ext cx="146" cy="101"/>
                </a:xfrm>
                <a:custGeom>
                  <a:avLst/>
                  <a:gdLst>
                    <a:gd name="T0" fmla="*/ 0 w 353"/>
                    <a:gd name="T1" fmla="*/ 0 h 242"/>
                    <a:gd name="T2" fmla="*/ 0 w 353"/>
                    <a:gd name="T3" fmla="*/ 0 h 242"/>
                    <a:gd name="T4" fmla="*/ 0 w 353"/>
                    <a:gd name="T5" fmla="*/ 0 h 242"/>
                    <a:gd name="T6" fmla="*/ 0 w 353"/>
                    <a:gd name="T7" fmla="*/ 0 h 242"/>
                    <a:gd name="T8" fmla="*/ 0 w 353"/>
                    <a:gd name="T9" fmla="*/ 0 h 242"/>
                    <a:gd name="T10" fmla="*/ 0 w 353"/>
                    <a:gd name="T11" fmla="*/ 0 h 242"/>
                    <a:gd name="T12" fmla="*/ 0 w 353"/>
                    <a:gd name="T13" fmla="*/ 0 h 242"/>
                    <a:gd name="T14" fmla="*/ 0 w 353"/>
                    <a:gd name="T15" fmla="*/ 0 h 242"/>
                    <a:gd name="T16" fmla="*/ 0 w 353"/>
                    <a:gd name="T17" fmla="*/ 0 h 242"/>
                    <a:gd name="T18" fmla="*/ 0 w 353"/>
                    <a:gd name="T19" fmla="*/ 0 h 242"/>
                    <a:gd name="T20" fmla="*/ 0 w 353"/>
                    <a:gd name="T21" fmla="*/ 0 h 242"/>
                    <a:gd name="T22" fmla="*/ 0 w 353"/>
                    <a:gd name="T23" fmla="*/ 0 h 242"/>
                    <a:gd name="T24" fmla="*/ 0 w 353"/>
                    <a:gd name="T25" fmla="*/ 0 h 242"/>
                    <a:gd name="T26" fmla="*/ 0 w 353"/>
                    <a:gd name="T27" fmla="*/ 0 h 242"/>
                    <a:gd name="T28" fmla="*/ 0 w 353"/>
                    <a:gd name="T29" fmla="*/ 0 h 242"/>
                    <a:gd name="T30" fmla="*/ 0 w 353"/>
                    <a:gd name="T31" fmla="*/ 0 h 242"/>
                    <a:gd name="T32" fmla="*/ 0 w 353"/>
                    <a:gd name="T33" fmla="*/ 0 h 242"/>
                    <a:gd name="T34" fmla="*/ 0 w 353"/>
                    <a:gd name="T35" fmla="*/ 0 h 242"/>
                    <a:gd name="T36" fmla="*/ 0 w 353"/>
                    <a:gd name="T37" fmla="*/ 0 h 242"/>
                    <a:gd name="T38" fmla="*/ 0 w 353"/>
                    <a:gd name="T39" fmla="*/ 0 h 242"/>
                    <a:gd name="T40" fmla="*/ 0 w 353"/>
                    <a:gd name="T41" fmla="*/ 0 h 242"/>
                    <a:gd name="T42" fmla="*/ 0 w 353"/>
                    <a:gd name="T43" fmla="*/ 0 h 242"/>
                    <a:gd name="T44" fmla="*/ 0 w 353"/>
                    <a:gd name="T45" fmla="*/ 0 h 242"/>
                    <a:gd name="T46" fmla="*/ 0 w 353"/>
                    <a:gd name="T47" fmla="*/ 0 h 242"/>
                    <a:gd name="T48" fmla="*/ 0 w 353"/>
                    <a:gd name="T49" fmla="*/ 0 h 242"/>
                    <a:gd name="T50" fmla="*/ 0 w 353"/>
                    <a:gd name="T51" fmla="*/ 0 h 242"/>
                    <a:gd name="T52" fmla="*/ 0 w 353"/>
                    <a:gd name="T53" fmla="*/ 0 h 242"/>
                    <a:gd name="T54" fmla="*/ 0 w 353"/>
                    <a:gd name="T55" fmla="*/ 0 h 242"/>
                    <a:gd name="T56" fmla="*/ 0 w 353"/>
                    <a:gd name="T57" fmla="*/ 0 h 242"/>
                    <a:gd name="T58" fmla="*/ 0 w 353"/>
                    <a:gd name="T59" fmla="*/ 0 h 242"/>
                    <a:gd name="T60" fmla="*/ 0 w 353"/>
                    <a:gd name="T61" fmla="*/ 0 h 242"/>
                    <a:gd name="T62" fmla="*/ 0 w 353"/>
                    <a:gd name="T63" fmla="*/ 0 h 242"/>
                    <a:gd name="T64" fmla="*/ 0 w 353"/>
                    <a:gd name="T65" fmla="*/ 0 h 242"/>
                    <a:gd name="T66" fmla="*/ 0 w 353"/>
                    <a:gd name="T67" fmla="*/ 0 h 242"/>
                    <a:gd name="T68" fmla="*/ 0 w 353"/>
                    <a:gd name="T69" fmla="*/ 0 h 242"/>
                    <a:gd name="T70" fmla="*/ 0 w 353"/>
                    <a:gd name="T71" fmla="*/ 0 h 242"/>
                    <a:gd name="T72" fmla="*/ 0 w 353"/>
                    <a:gd name="T73" fmla="*/ 0 h 242"/>
                    <a:gd name="T74" fmla="*/ 0 w 353"/>
                    <a:gd name="T75" fmla="*/ 0 h 242"/>
                    <a:gd name="T76" fmla="*/ 0 w 353"/>
                    <a:gd name="T77" fmla="*/ 0 h 242"/>
                    <a:gd name="T78" fmla="*/ 0 w 353"/>
                    <a:gd name="T79" fmla="*/ 0 h 242"/>
                    <a:gd name="T80" fmla="*/ 0 w 353"/>
                    <a:gd name="T81" fmla="*/ 0 h 242"/>
                    <a:gd name="T82" fmla="*/ 0 w 353"/>
                    <a:gd name="T83" fmla="*/ 0 h 242"/>
                    <a:gd name="T84" fmla="*/ 0 w 353"/>
                    <a:gd name="T85" fmla="*/ 0 h 242"/>
                    <a:gd name="T86" fmla="*/ 0 w 353"/>
                    <a:gd name="T87" fmla="*/ 0 h 242"/>
                    <a:gd name="T88" fmla="*/ 0 w 353"/>
                    <a:gd name="T89" fmla="*/ 0 h 242"/>
                    <a:gd name="T90" fmla="*/ 0 w 353"/>
                    <a:gd name="T91" fmla="*/ 0 h 242"/>
                    <a:gd name="T92" fmla="*/ 0 w 353"/>
                    <a:gd name="T93" fmla="*/ 0 h 242"/>
                    <a:gd name="T94" fmla="*/ 0 w 353"/>
                    <a:gd name="T95" fmla="*/ 0 h 2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3"/>
                    <a:gd name="T145" fmla="*/ 0 h 242"/>
                    <a:gd name="T146" fmla="*/ 353 w 353"/>
                    <a:gd name="T147" fmla="*/ 242 h 24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3" h="242">
                      <a:moveTo>
                        <a:pt x="310" y="0"/>
                      </a:moveTo>
                      <a:lnTo>
                        <a:pt x="314" y="0"/>
                      </a:lnTo>
                      <a:lnTo>
                        <a:pt x="319" y="3"/>
                      </a:lnTo>
                      <a:lnTo>
                        <a:pt x="324" y="7"/>
                      </a:lnTo>
                      <a:lnTo>
                        <a:pt x="331" y="12"/>
                      </a:lnTo>
                      <a:lnTo>
                        <a:pt x="337" y="18"/>
                      </a:lnTo>
                      <a:lnTo>
                        <a:pt x="344" y="23"/>
                      </a:lnTo>
                      <a:lnTo>
                        <a:pt x="349" y="28"/>
                      </a:lnTo>
                      <a:lnTo>
                        <a:pt x="353" y="32"/>
                      </a:lnTo>
                      <a:lnTo>
                        <a:pt x="347" y="34"/>
                      </a:lnTo>
                      <a:lnTo>
                        <a:pt x="342" y="37"/>
                      </a:lnTo>
                      <a:lnTo>
                        <a:pt x="337" y="41"/>
                      </a:lnTo>
                      <a:lnTo>
                        <a:pt x="331" y="42"/>
                      </a:lnTo>
                      <a:lnTo>
                        <a:pt x="326" y="46"/>
                      </a:lnTo>
                      <a:lnTo>
                        <a:pt x="321" y="48"/>
                      </a:lnTo>
                      <a:lnTo>
                        <a:pt x="315" y="51"/>
                      </a:lnTo>
                      <a:lnTo>
                        <a:pt x="310" y="55"/>
                      </a:lnTo>
                      <a:lnTo>
                        <a:pt x="305" y="57"/>
                      </a:lnTo>
                      <a:lnTo>
                        <a:pt x="299" y="60"/>
                      </a:lnTo>
                      <a:lnTo>
                        <a:pt x="294" y="62"/>
                      </a:lnTo>
                      <a:lnTo>
                        <a:pt x="291" y="65"/>
                      </a:lnTo>
                      <a:lnTo>
                        <a:pt x="283" y="67"/>
                      </a:lnTo>
                      <a:lnTo>
                        <a:pt x="280" y="71"/>
                      </a:lnTo>
                      <a:lnTo>
                        <a:pt x="275" y="72"/>
                      </a:lnTo>
                      <a:lnTo>
                        <a:pt x="269" y="76"/>
                      </a:lnTo>
                      <a:lnTo>
                        <a:pt x="264" y="78"/>
                      </a:lnTo>
                      <a:lnTo>
                        <a:pt x="259" y="80"/>
                      </a:lnTo>
                      <a:lnTo>
                        <a:pt x="253" y="83"/>
                      </a:lnTo>
                      <a:lnTo>
                        <a:pt x="248" y="87"/>
                      </a:lnTo>
                      <a:lnTo>
                        <a:pt x="243" y="88"/>
                      </a:lnTo>
                      <a:lnTo>
                        <a:pt x="239" y="90"/>
                      </a:lnTo>
                      <a:lnTo>
                        <a:pt x="232" y="94"/>
                      </a:lnTo>
                      <a:lnTo>
                        <a:pt x="229" y="97"/>
                      </a:lnTo>
                      <a:lnTo>
                        <a:pt x="223" y="99"/>
                      </a:lnTo>
                      <a:lnTo>
                        <a:pt x="218" y="101"/>
                      </a:lnTo>
                      <a:lnTo>
                        <a:pt x="213" y="104"/>
                      </a:lnTo>
                      <a:lnTo>
                        <a:pt x="207" y="108"/>
                      </a:lnTo>
                      <a:lnTo>
                        <a:pt x="202" y="110"/>
                      </a:lnTo>
                      <a:lnTo>
                        <a:pt x="198" y="111"/>
                      </a:lnTo>
                      <a:lnTo>
                        <a:pt x="193" y="115"/>
                      </a:lnTo>
                      <a:lnTo>
                        <a:pt x="188" y="118"/>
                      </a:lnTo>
                      <a:lnTo>
                        <a:pt x="183" y="120"/>
                      </a:lnTo>
                      <a:lnTo>
                        <a:pt x="177" y="124"/>
                      </a:lnTo>
                      <a:lnTo>
                        <a:pt x="172" y="127"/>
                      </a:lnTo>
                      <a:lnTo>
                        <a:pt x="168" y="129"/>
                      </a:lnTo>
                      <a:lnTo>
                        <a:pt x="163" y="133"/>
                      </a:lnTo>
                      <a:lnTo>
                        <a:pt x="158" y="136"/>
                      </a:lnTo>
                      <a:lnTo>
                        <a:pt x="152" y="138"/>
                      </a:lnTo>
                      <a:lnTo>
                        <a:pt x="149" y="141"/>
                      </a:lnTo>
                      <a:lnTo>
                        <a:pt x="144" y="145"/>
                      </a:lnTo>
                      <a:lnTo>
                        <a:pt x="138" y="149"/>
                      </a:lnTo>
                      <a:lnTo>
                        <a:pt x="133" y="152"/>
                      </a:lnTo>
                      <a:lnTo>
                        <a:pt x="129" y="156"/>
                      </a:lnTo>
                      <a:lnTo>
                        <a:pt x="124" y="157"/>
                      </a:lnTo>
                      <a:lnTo>
                        <a:pt x="119" y="161"/>
                      </a:lnTo>
                      <a:lnTo>
                        <a:pt x="115" y="164"/>
                      </a:lnTo>
                      <a:lnTo>
                        <a:pt x="110" y="170"/>
                      </a:lnTo>
                      <a:lnTo>
                        <a:pt x="105" y="173"/>
                      </a:lnTo>
                      <a:lnTo>
                        <a:pt x="101" y="177"/>
                      </a:lnTo>
                      <a:lnTo>
                        <a:pt x="96" y="180"/>
                      </a:lnTo>
                      <a:lnTo>
                        <a:pt x="90" y="184"/>
                      </a:lnTo>
                      <a:lnTo>
                        <a:pt x="87" y="187"/>
                      </a:lnTo>
                      <a:lnTo>
                        <a:pt x="82" y="193"/>
                      </a:lnTo>
                      <a:lnTo>
                        <a:pt x="76" y="196"/>
                      </a:lnTo>
                      <a:lnTo>
                        <a:pt x="73" y="202"/>
                      </a:lnTo>
                      <a:lnTo>
                        <a:pt x="67" y="205"/>
                      </a:lnTo>
                      <a:lnTo>
                        <a:pt x="64" y="209"/>
                      </a:lnTo>
                      <a:lnTo>
                        <a:pt x="59" y="214"/>
                      </a:lnTo>
                      <a:lnTo>
                        <a:pt x="55" y="218"/>
                      </a:lnTo>
                      <a:lnTo>
                        <a:pt x="50" y="223"/>
                      </a:lnTo>
                      <a:lnTo>
                        <a:pt x="46" y="228"/>
                      </a:lnTo>
                      <a:lnTo>
                        <a:pt x="43" y="232"/>
                      </a:lnTo>
                      <a:lnTo>
                        <a:pt x="37" y="239"/>
                      </a:lnTo>
                      <a:lnTo>
                        <a:pt x="32" y="239"/>
                      </a:lnTo>
                      <a:lnTo>
                        <a:pt x="28" y="239"/>
                      </a:lnTo>
                      <a:lnTo>
                        <a:pt x="23" y="239"/>
                      </a:lnTo>
                      <a:lnTo>
                        <a:pt x="20" y="241"/>
                      </a:lnTo>
                      <a:lnTo>
                        <a:pt x="14" y="241"/>
                      </a:lnTo>
                      <a:lnTo>
                        <a:pt x="9" y="241"/>
                      </a:lnTo>
                      <a:lnTo>
                        <a:pt x="4" y="242"/>
                      </a:lnTo>
                      <a:lnTo>
                        <a:pt x="0" y="242"/>
                      </a:lnTo>
                      <a:lnTo>
                        <a:pt x="0" y="235"/>
                      </a:lnTo>
                      <a:lnTo>
                        <a:pt x="0" y="228"/>
                      </a:lnTo>
                      <a:lnTo>
                        <a:pt x="0" y="223"/>
                      </a:lnTo>
                      <a:lnTo>
                        <a:pt x="4" y="216"/>
                      </a:lnTo>
                      <a:lnTo>
                        <a:pt x="5" y="209"/>
                      </a:lnTo>
                      <a:lnTo>
                        <a:pt x="9" y="203"/>
                      </a:lnTo>
                      <a:lnTo>
                        <a:pt x="11" y="198"/>
                      </a:lnTo>
                      <a:lnTo>
                        <a:pt x="16" y="193"/>
                      </a:lnTo>
                      <a:lnTo>
                        <a:pt x="20" y="187"/>
                      </a:lnTo>
                      <a:lnTo>
                        <a:pt x="23" y="182"/>
                      </a:lnTo>
                      <a:lnTo>
                        <a:pt x="28" y="177"/>
                      </a:lnTo>
                      <a:lnTo>
                        <a:pt x="34" y="172"/>
                      </a:lnTo>
                      <a:lnTo>
                        <a:pt x="37" y="168"/>
                      </a:lnTo>
                      <a:lnTo>
                        <a:pt x="43" y="163"/>
                      </a:lnTo>
                      <a:lnTo>
                        <a:pt x="50" y="159"/>
                      </a:lnTo>
                      <a:lnTo>
                        <a:pt x="55" y="154"/>
                      </a:lnTo>
                      <a:lnTo>
                        <a:pt x="60" y="150"/>
                      </a:lnTo>
                      <a:lnTo>
                        <a:pt x="67" y="145"/>
                      </a:lnTo>
                      <a:lnTo>
                        <a:pt x="73" y="141"/>
                      </a:lnTo>
                      <a:lnTo>
                        <a:pt x="80" y="138"/>
                      </a:lnTo>
                      <a:lnTo>
                        <a:pt x="85" y="133"/>
                      </a:lnTo>
                      <a:lnTo>
                        <a:pt x="90" y="129"/>
                      </a:lnTo>
                      <a:lnTo>
                        <a:pt x="98" y="126"/>
                      </a:lnTo>
                      <a:lnTo>
                        <a:pt x="105" y="122"/>
                      </a:lnTo>
                      <a:lnTo>
                        <a:pt x="110" y="118"/>
                      </a:lnTo>
                      <a:lnTo>
                        <a:pt x="115" y="115"/>
                      </a:lnTo>
                      <a:lnTo>
                        <a:pt x="121" y="111"/>
                      </a:lnTo>
                      <a:lnTo>
                        <a:pt x="126" y="108"/>
                      </a:lnTo>
                      <a:lnTo>
                        <a:pt x="131" y="104"/>
                      </a:lnTo>
                      <a:lnTo>
                        <a:pt x="136" y="101"/>
                      </a:lnTo>
                      <a:lnTo>
                        <a:pt x="142" y="97"/>
                      </a:lnTo>
                      <a:lnTo>
                        <a:pt x="147" y="95"/>
                      </a:lnTo>
                      <a:lnTo>
                        <a:pt x="151" y="90"/>
                      </a:lnTo>
                      <a:lnTo>
                        <a:pt x="156" y="87"/>
                      </a:lnTo>
                      <a:lnTo>
                        <a:pt x="161" y="83"/>
                      </a:lnTo>
                      <a:lnTo>
                        <a:pt x="165" y="80"/>
                      </a:lnTo>
                      <a:lnTo>
                        <a:pt x="170" y="76"/>
                      </a:lnTo>
                      <a:lnTo>
                        <a:pt x="177" y="72"/>
                      </a:lnTo>
                      <a:lnTo>
                        <a:pt x="181" y="71"/>
                      </a:lnTo>
                      <a:lnTo>
                        <a:pt x="188" y="67"/>
                      </a:lnTo>
                      <a:lnTo>
                        <a:pt x="191" y="65"/>
                      </a:lnTo>
                      <a:lnTo>
                        <a:pt x="197" y="62"/>
                      </a:lnTo>
                      <a:lnTo>
                        <a:pt x="202" y="60"/>
                      </a:lnTo>
                      <a:lnTo>
                        <a:pt x="207" y="58"/>
                      </a:lnTo>
                      <a:lnTo>
                        <a:pt x="213" y="55"/>
                      </a:lnTo>
                      <a:lnTo>
                        <a:pt x="218" y="53"/>
                      </a:lnTo>
                      <a:lnTo>
                        <a:pt x="225" y="51"/>
                      </a:lnTo>
                      <a:lnTo>
                        <a:pt x="230" y="49"/>
                      </a:lnTo>
                      <a:lnTo>
                        <a:pt x="236" y="46"/>
                      </a:lnTo>
                      <a:lnTo>
                        <a:pt x="239" y="44"/>
                      </a:lnTo>
                      <a:lnTo>
                        <a:pt x="244" y="41"/>
                      </a:lnTo>
                      <a:lnTo>
                        <a:pt x="250" y="39"/>
                      </a:lnTo>
                      <a:lnTo>
                        <a:pt x="255" y="37"/>
                      </a:lnTo>
                      <a:lnTo>
                        <a:pt x="260" y="34"/>
                      </a:lnTo>
                      <a:lnTo>
                        <a:pt x="266" y="30"/>
                      </a:lnTo>
                      <a:lnTo>
                        <a:pt x="273" y="28"/>
                      </a:lnTo>
                      <a:lnTo>
                        <a:pt x="276" y="25"/>
                      </a:lnTo>
                      <a:lnTo>
                        <a:pt x="282" y="21"/>
                      </a:lnTo>
                      <a:lnTo>
                        <a:pt x="287" y="18"/>
                      </a:lnTo>
                      <a:lnTo>
                        <a:pt x="291" y="14"/>
                      </a:lnTo>
                      <a:lnTo>
                        <a:pt x="296" y="11"/>
                      </a:lnTo>
                      <a:lnTo>
                        <a:pt x="301" y="7"/>
                      </a:lnTo>
                      <a:lnTo>
                        <a:pt x="306" y="3"/>
                      </a:lnTo>
                      <a:lnTo>
                        <a:pt x="310" y="0"/>
                      </a:lnTo>
                      <a:close/>
                    </a:path>
                  </a:pathLst>
                </a:custGeom>
                <a:solidFill>
                  <a:srgbClr val="F5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7227" name="Group 218"/>
            <p:cNvGrpSpPr>
              <a:grpSpLocks/>
            </p:cNvGrpSpPr>
            <p:nvPr/>
          </p:nvGrpSpPr>
          <p:grpSpPr bwMode="auto">
            <a:xfrm>
              <a:off x="492" y="1542"/>
              <a:ext cx="718" cy="712"/>
              <a:chOff x="2994" y="578"/>
              <a:chExt cx="1266" cy="1256"/>
            </a:xfrm>
          </p:grpSpPr>
          <p:sp>
            <p:nvSpPr>
              <p:cNvPr id="7228" name="Freeform 219"/>
              <p:cNvSpPr>
                <a:spLocks/>
              </p:cNvSpPr>
              <p:nvPr/>
            </p:nvSpPr>
            <p:spPr bwMode="auto">
              <a:xfrm>
                <a:off x="2994" y="578"/>
                <a:ext cx="1266" cy="1256"/>
              </a:xfrm>
              <a:custGeom>
                <a:avLst/>
                <a:gdLst>
                  <a:gd name="T0" fmla="*/ 20 w 1770"/>
                  <a:gd name="T1" fmla="*/ 22 h 1755"/>
                  <a:gd name="T2" fmla="*/ 21 w 1770"/>
                  <a:gd name="T3" fmla="*/ 22 h 1755"/>
                  <a:gd name="T4" fmla="*/ 21 w 1770"/>
                  <a:gd name="T5" fmla="*/ 22 h 1755"/>
                  <a:gd name="T6" fmla="*/ 21 w 1770"/>
                  <a:gd name="T7" fmla="*/ 22 h 1755"/>
                  <a:gd name="T8" fmla="*/ 22 w 1770"/>
                  <a:gd name="T9" fmla="*/ 22 h 1755"/>
                  <a:gd name="T10" fmla="*/ 22 w 1770"/>
                  <a:gd name="T11" fmla="*/ 21 h 1755"/>
                  <a:gd name="T12" fmla="*/ 22 w 1770"/>
                  <a:gd name="T13" fmla="*/ 21 h 1755"/>
                  <a:gd name="T14" fmla="*/ 22 w 1770"/>
                  <a:gd name="T15" fmla="*/ 21 h 1755"/>
                  <a:gd name="T16" fmla="*/ 22 w 1770"/>
                  <a:gd name="T17" fmla="*/ 20 h 1755"/>
                  <a:gd name="T18" fmla="*/ 22 w 1770"/>
                  <a:gd name="T19" fmla="*/ 3 h 1755"/>
                  <a:gd name="T20" fmla="*/ 22 w 1770"/>
                  <a:gd name="T21" fmla="*/ 2 h 1755"/>
                  <a:gd name="T22" fmla="*/ 22 w 1770"/>
                  <a:gd name="T23" fmla="*/ 1 h 1755"/>
                  <a:gd name="T24" fmla="*/ 22 w 1770"/>
                  <a:gd name="T25" fmla="*/ 1 h 1755"/>
                  <a:gd name="T26" fmla="*/ 22 w 1770"/>
                  <a:gd name="T27" fmla="*/ 1 h 1755"/>
                  <a:gd name="T28" fmla="*/ 21 w 1770"/>
                  <a:gd name="T29" fmla="*/ 1 h 1755"/>
                  <a:gd name="T30" fmla="*/ 21 w 1770"/>
                  <a:gd name="T31" fmla="*/ 1 h 1755"/>
                  <a:gd name="T32" fmla="*/ 21 w 1770"/>
                  <a:gd name="T33" fmla="*/ 1 h 1755"/>
                  <a:gd name="T34" fmla="*/ 20 w 1770"/>
                  <a:gd name="T35" fmla="*/ 0 h 1755"/>
                  <a:gd name="T36" fmla="*/ 3 w 1770"/>
                  <a:gd name="T37" fmla="*/ 0 h 1755"/>
                  <a:gd name="T38" fmla="*/ 2 w 1770"/>
                  <a:gd name="T39" fmla="*/ 1 h 1755"/>
                  <a:gd name="T40" fmla="*/ 1 w 1770"/>
                  <a:gd name="T41" fmla="*/ 1 h 1755"/>
                  <a:gd name="T42" fmla="*/ 1 w 1770"/>
                  <a:gd name="T43" fmla="*/ 1 h 1755"/>
                  <a:gd name="T44" fmla="*/ 1 w 1770"/>
                  <a:gd name="T45" fmla="*/ 1 h 1755"/>
                  <a:gd name="T46" fmla="*/ 1 w 1770"/>
                  <a:gd name="T47" fmla="*/ 1 h 1755"/>
                  <a:gd name="T48" fmla="*/ 1 w 1770"/>
                  <a:gd name="T49" fmla="*/ 1 h 1755"/>
                  <a:gd name="T50" fmla="*/ 1 w 1770"/>
                  <a:gd name="T51" fmla="*/ 2 h 1755"/>
                  <a:gd name="T52" fmla="*/ 0 w 1770"/>
                  <a:gd name="T53" fmla="*/ 3 h 1755"/>
                  <a:gd name="T54" fmla="*/ 0 w 1770"/>
                  <a:gd name="T55" fmla="*/ 20 h 1755"/>
                  <a:gd name="T56" fmla="*/ 1 w 1770"/>
                  <a:gd name="T57" fmla="*/ 21 h 1755"/>
                  <a:gd name="T58" fmla="*/ 1 w 1770"/>
                  <a:gd name="T59" fmla="*/ 21 h 1755"/>
                  <a:gd name="T60" fmla="*/ 1 w 1770"/>
                  <a:gd name="T61" fmla="*/ 21 h 1755"/>
                  <a:gd name="T62" fmla="*/ 1 w 1770"/>
                  <a:gd name="T63" fmla="*/ 22 h 1755"/>
                  <a:gd name="T64" fmla="*/ 1 w 1770"/>
                  <a:gd name="T65" fmla="*/ 22 h 1755"/>
                  <a:gd name="T66" fmla="*/ 1 w 1770"/>
                  <a:gd name="T67" fmla="*/ 22 h 1755"/>
                  <a:gd name="T68" fmla="*/ 2 w 1770"/>
                  <a:gd name="T69" fmla="*/ 22 h 1755"/>
                  <a:gd name="T70" fmla="*/ 3 w 1770"/>
                  <a:gd name="T71" fmla="*/ 22 h 1755"/>
                  <a:gd name="T72" fmla="*/ 20 w 1770"/>
                  <a:gd name="T73" fmla="*/ 22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7229" name="Picture 220" descr="bl0052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2" y="695"/>
                <a:ext cx="1050" cy="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9" name="Group 113"/>
          <p:cNvGrpSpPr>
            <a:grpSpLocks/>
          </p:cNvGrpSpPr>
          <p:nvPr/>
        </p:nvGrpSpPr>
        <p:grpSpPr bwMode="auto">
          <a:xfrm>
            <a:off x="3654425" y="812800"/>
            <a:ext cx="4160838" cy="5592763"/>
            <a:chOff x="3654425" y="812800"/>
            <a:chExt cx="4160838" cy="5592763"/>
          </a:xfrm>
        </p:grpSpPr>
        <p:grpSp>
          <p:nvGrpSpPr>
            <p:cNvPr id="7185" name="Group 141"/>
            <p:cNvGrpSpPr>
              <a:grpSpLocks/>
            </p:cNvGrpSpPr>
            <p:nvPr/>
          </p:nvGrpSpPr>
          <p:grpSpPr bwMode="auto">
            <a:xfrm>
              <a:off x="6910388" y="5135563"/>
              <a:ext cx="904875" cy="1270000"/>
              <a:chOff x="3870" y="2092"/>
              <a:chExt cx="570" cy="800"/>
            </a:xfrm>
          </p:grpSpPr>
          <p:sp>
            <p:nvSpPr>
              <p:cNvPr id="7220" name="Line 142"/>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1" name="Line 143"/>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2" name="AutoShape 144"/>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7223" name="Freeform 145"/>
              <p:cNvSpPr>
                <a:spLocks/>
              </p:cNvSpPr>
              <p:nvPr/>
            </p:nvSpPr>
            <p:spPr bwMode="auto">
              <a:xfrm>
                <a:off x="4114" y="2691"/>
                <a:ext cx="97" cy="201"/>
              </a:xfrm>
              <a:custGeom>
                <a:avLst/>
                <a:gdLst>
                  <a:gd name="T0" fmla="*/ 760 w 75"/>
                  <a:gd name="T1" fmla="*/ 76 h 156"/>
                  <a:gd name="T2" fmla="*/ 0 w 75"/>
                  <a:gd name="T3" fmla="*/ 3078 h 156"/>
                  <a:gd name="T4" fmla="*/ 1099 w 75"/>
                  <a:gd name="T5" fmla="*/ 4207 h 156"/>
                  <a:gd name="T6" fmla="*/ 2126 w 75"/>
                  <a:gd name="T7" fmla="*/ 3078 h 156"/>
                  <a:gd name="T8" fmla="*/ 1344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7224" name="AutoShape 146"/>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grpSp>
          <p:nvGrpSpPr>
            <p:cNvPr id="7186" name="Group 147"/>
            <p:cNvGrpSpPr>
              <a:grpSpLocks/>
            </p:cNvGrpSpPr>
            <p:nvPr/>
          </p:nvGrpSpPr>
          <p:grpSpPr bwMode="auto">
            <a:xfrm>
              <a:off x="3717925" y="5156200"/>
              <a:ext cx="854075" cy="1098550"/>
              <a:chOff x="2634" y="2618"/>
              <a:chExt cx="538" cy="692"/>
            </a:xfrm>
          </p:grpSpPr>
          <p:sp>
            <p:nvSpPr>
              <p:cNvPr id="7208" name="AutoShape 148"/>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7209" name="Freeform 149"/>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7210" name="Freeform 150"/>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7211" name="Rectangle 151"/>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7212" name="Rectangle 152"/>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7213" name="Oval 153"/>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7214" name="Oval 154"/>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7215" name="Oval 155"/>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7216" name="Oval 156"/>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7217" name="Freeform 157"/>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18" name="Freeform 158"/>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19" name="Freeform 159"/>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7187" name="Group 161"/>
            <p:cNvGrpSpPr>
              <a:grpSpLocks/>
            </p:cNvGrpSpPr>
            <p:nvPr/>
          </p:nvGrpSpPr>
          <p:grpSpPr bwMode="auto">
            <a:xfrm>
              <a:off x="3654425" y="812800"/>
              <a:ext cx="979488" cy="933450"/>
              <a:chOff x="3917" y="3057"/>
              <a:chExt cx="809" cy="771"/>
            </a:xfrm>
          </p:grpSpPr>
          <p:sp>
            <p:nvSpPr>
              <p:cNvPr id="7203" name="AutoShape 162"/>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204" name="Oval 163"/>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7205" name="Freeform 164"/>
              <p:cNvSpPr>
                <a:spLocks/>
              </p:cNvSpPr>
              <p:nvPr/>
            </p:nvSpPr>
            <p:spPr bwMode="auto">
              <a:xfrm>
                <a:off x="4387" y="3376"/>
                <a:ext cx="270" cy="365"/>
              </a:xfrm>
              <a:custGeom>
                <a:avLst/>
                <a:gdLst>
                  <a:gd name="T0" fmla="*/ 0 w 162"/>
                  <a:gd name="T1" fmla="*/ 197928 h 216"/>
                  <a:gd name="T2" fmla="*/ 57328 w 162"/>
                  <a:gd name="T3" fmla="*/ 167405 h 216"/>
                  <a:gd name="T4" fmla="*/ 107963 w 162"/>
                  <a:gd name="T5" fmla="*/ 77044 h 216"/>
                  <a:gd name="T6" fmla="*/ 124037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06" name="Freeform 165"/>
              <p:cNvSpPr>
                <a:spLocks/>
              </p:cNvSpPr>
              <p:nvPr/>
            </p:nvSpPr>
            <p:spPr bwMode="auto">
              <a:xfrm>
                <a:off x="3939" y="3057"/>
                <a:ext cx="740" cy="349"/>
              </a:xfrm>
              <a:custGeom>
                <a:avLst/>
                <a:gdLst>
                  <a:gd name="T0" fmla="*/ 0 w 446"/>
                  <a:gd name="T1" fmla="*/ 158192 h 206"/>
                  <a:gd name="T2" fmla="*/ 21800 w 446"/>
                  <a:gd name="T3" fmla="*/ 72663 h 206"/>
                  <a:gd name="T4" fmla="*/ 104129 w 446"/>
                  <a:gd name="T5" fmla="*/ 19061 h 206"/>
                  <a:gd name="T6" fmla="*/ 177552 w 446"/>
                  <a:gd name="T7" fmla="*/ 4679 h 206"/>
                  <a:gd name="T8" fmla="*/ 264250 w 446"/>
                  <a:gd name="T9" fmla="*/ 47508 h 206"/>
                  <a:gd name="T10" fmla="*/ 314284 w 446"/>
                  <a:gd name="T11" fmla="*/ 140820 h 206"/>
                  <a:gd name="T12" fmla="*/ 312093 w 446"/>
                  <a:gd name="T13" fmla="*/ 194983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07" name="Oval 166"/>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sp>
          <p:nvSpPr>
            <p:cNvPr id="7188" name="Line 201"/>
            <p:cNvSpPr>
              <a:spLocks noChangeShapeType="1"/>
            </p:cNvSpPr>
            <p:nvPr/>
          </p:nvSpPr>
          <p:spPr bwMode="auto">
            <a:xfrm>
              <a:off x="4394200" y="1643063"/>
              <a:ext cx="1023938" cy="1087438"/>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9" name="Line 202"/>
            <p:cNvSpPr>
              <a:spLocks noChangeShapeType="1"/>
            </p:cNvSpPr>
            <p:nvPr/>
          </p:nvSpPr>
          <p:spPr bwMode="auto">
            <a:xfrm flipH="1">
              <a:off x="6346825" y="1687513"/>
              <a:ext cx="582613" cy="1062038"/>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0" name="Line 203"/>
            <p:cNvSpPr>
              <a:spLocks noChangeShapeType="1"/>
            </p:cNvSpPr>
            <p:nvPr/>
          </p:nvSpPr>
          <p:spPr bwMode="auto">
            <a:xfrm flipV="1">
              <a:off x="4418013" y="4100513"/>
              <a:ext cx="860425" cy="117475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1" name="Line 204"/>
            <p:cNvSpPr>
              <a:spLocks noChangeShapeType="1"/>
            </p:cNvSpPr>
            <p:nvPr/>
          </p:nvSpPr>
          <p:spPr bwMode="auto">
            <a:xfrm flipH="1" flipV="1">
              <a:off x="6411913" y="4065588"/>
              <a:ext cx="692150" cy="113030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92" name="Group 155"/>
            <p:cNvGrpSpPr>
              <a:grpSpLocks/>
            </p:cNvGrpSpPr>
            <p:nvPr/>
          </p:nvGrpSpPr>
          <p:grpSpPr bwMode="auto">
            <a:xfrm>
              <a:off x="6701776" y="881270"/>
              <a:ext cx="1078120" cy="971073"/>
              <a:chOff x="370" y="1819"/>
              <a:chExt cx="696" cy="627"/>
            </a:xfrm>
          </p:grpSpPr>
          <p:sp>
            <p:nvSpPr>
              <p:cNvPr id="7193" name="AutoShape 156"/>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7194" name="Group 157"/>
              <p:cNvGrpSpPr>
                <a:grpSpLocks/>
              </p:cNvGrpSpPr>
              <p:nvPr/>
            </p:nvGrpSpPr>
            <p:grpSpPr bwMode="auto">
              <a:xfrm>
                <a:off x="760" y="2101"/>
                <a:ext cx="306" cy="345"/>
                <a:chOff x="2768" y="2267"/>
                <a:chExt cx="624" cy="704"/>
              </a:xfrm>
            </p:grpSpPr>
            <p:sp>
              <p:nvSpPr>
                <p:cNvPr id="7195"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6"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7197"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7198" name="Group 161"/>
                <p:cNvGrpSpPr>
                  <a:grpSpLocks/>
                </p:cNvGrpSpPr>
                <p:nvPr/>
              </p:nvGrpSpPr>
              <p:grpSpPr bwMode="auto">
                <a:xfrm>
                  <a:off x="3136" y="2620"/>
                  <a:ext cx="231" cy="343"/>
                  <a:chOff x="2784" y="3210"/>
                  <a:chExt cx="523" cy="772"/>
                </a:xfrm>
              </p:grpSpPr>
              <p:sp>
                <p:nvSpPr>
                  <p:cNvPr id="7199"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7200"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7201"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7202"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grpSp>
        <p:nvGrpSpPr>
          <p:cNvPr id="7179" name="Group 4"/>
          <p:cNvGrpSpPr>
            <a:grpSpLocks/>
          </p:cNvGrpSpPr>
          <p:nvPr/>
        </p:nvGrpSpPr>
        <p:grpSpPr bwMode="auto">
          <a:xfrm>
            <a:off x="8632825" y="79375"/>
            <a:ext cx="431800" cy="461963"/>
            <a:chOff x="3777" y="1768"/>
            <a:chExt cx="467" cy="499"/>
          </a:xfrm>
        </p:grpSpPr>
        <p:sp>
          <p:nvSpPr>
            <p:cNvPr id="7183" name="Rectangle 5"/>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184" name="AutoShape 6"/>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7" name="Group 7"/>
          <p:cNvGrpSpPr>
            <a:grpSpLocks/>
          </p:cNvGrpSpPr>
          <p:nvPr/>
        </p:nvGrpSpPr>
        <p:grpSpPr bwMode="auto">
          <a:xfrm>
            <a:off x="8632825" y="79375"/>
            <a:ext cx="431800" cy="461963"/>
            <a:chOff x="2967" y="1718"/>
            <a:chExt cx="467" cy="499"/>
          </a:xfrm>
        </p:grpSpPr>
        <p:sp>
          <p:nvSpPr>
            <p:cNvPr id="7181" name="Rectangle 8"/>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182" name="Rectangle 9"/>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727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727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7277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par>
                          <p:cTn id="21" fill="hold" nodeType="afterGroup">
                            <p:stCondLst>
                              <p:cond delay="0"/>
                            </p:stCondLst>
                            <p:childTnLst>
                              <p:par>
                                <p:cTn id="22" presetID="17" presetClass="entr" presetSubtype="10"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2770" grpId="0"/>
      <p:bldP spid="3872771" grpId="0"/>
      <p:bldP spid="387277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2"/>
          <p:cNvSpPr>
            <a:spLocks noChangeArrowheads="1"/>
          </p:cNvSpPr>
          <p:nvPr/>
        </p:nvSpPr>
        <p:spPr bwMode="auto">
          <a:xfrm>
            <a:off x="327025" y="1179513"/>
            <a:ext cx="2395538" cy="2863850"/>
          </a:xfrm>
          <a:prstGeom prst="rect">
            <a:avLst/>
          </a:prstGeom>
          <a:solidFill>
            <a:schemeClr val="tx1">
              <a:alpha val="50195"/>
            </a:schemeClr>
          </a:solidFill>
          <a:ln w="28575" algn="ctr">
            <a:solidFill>
              <a:schemeClr val="accent1"/>
            </a:solidFill>
            <a:miter lim="800000"/>
            <a:headEnd/>
            <a:tailEnd/>
          </a:ln>
        </p:spPr>
        <p:txBody>
          <a:bodyPr anchor="ctr"/>
          <a:lstStyle/>
          <a:p>
            <a:pPr>
              <a:buClr>
                <a:srgbClr val="FFFFFF"/>
              </a:buClr>
            </a:pPr>
            <a:endParaRPr lang="en-US" sz="1400" b="0" smtClean="0">
              <a:solidFill>
                <a:srgbClr val="000000"/>
              </a:solidFill>
            </a:endParaRPr>
          </a:p>
        </p:txBody>
      </p:sp>
      <p:sp>
        <p:nvSpPr>
          <p:cNvPr id="11267" name="Rectangle 61"/>
          <p:cNvSpPr>
            <a:spLocks noChangeArrowheads="1"/>
          </p:cNvSpPr>
          <p:nvPr/>
        </p:nvSpPr>
        <p:spPr bwMode="auto">
          <a:xfrm>
            <a:off x="3030538" y="1857375"/>
            <a:ext cx="3017837" cy="1985963"/>
          </a:xfrm>
          <a:prstGeom prst="rect">
            <a:avLst/>
          </a:prstGeom>
          <a:noFill/>
          <a:ln w="381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buClr>
                <a:srgbClr val="FFFFFF"/>
              </a:buClr>
            </a:pPr>
            <a:endParaRPr lang="en-US" sz="1400" b="0" smtClean="0">
              <a:solidFill>
                <a:srgbClr val="000000"/>
              </a:solidFill>
            </a:endParaRPr>
          </a:p>
        </p:txBody>
      </p:sp>
      <p:sp>
        <p:nvSpPr>
          <p:cNvPr id="11268" name="Rectangle 34"/>
          <p:cNvSpPr>
            <a:spLocks noChangeArrowheads="1"/>
          </p:cNvSpPr>
          <p:nvPr/>
        </p:nvSpPr>
        <p:spPr bwMode="auto">
          <a:xfrm>
            <a:off x="2930525" y="1198563"/>
            <a:ext cx="3409950" cy="283051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buClr>
                <a:srgbClr val="FFFFFF"/>
              </a:buClr>
            </a:pPr>
            <a:endParaRPr lang="en-US" sz="1400" b="0" smtClean="0">
              <a:solidFill>
                <a:srgbClr val="000000"/>
              </a:solidFill>
            </a:endParaRPr>
          </a:p>
        </p:txBody>
      </p:sp>
      <p:sp>
        <p:nvSpPr>
          <p:cNvPr id="11269" name="Text Box 35"/>
          <p:cNvSpPr txBox="1">
            <a:spLocks noChangeArrowheads="1"/>
          </p:cNvSpPr>
          <p:nvPr/>
        </p:nvSpPr>
        <p:spPr bwMode="invGray">
          <a:xfrm>
            <a:off x="2973388" y="1477963"/>
            <a:ext cx="326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spcAft>
                <a:spcPct val="0"/>
              </a:spcAft>
              <a:buClrTx/>
            </a:pPr>
            <a:r>
              <a:rPr lang="en-US" sz="2000" smtClean="0">
                <a:solidFill>
                  <a:srgbClr val="000000"/>
                </a:solidFill>
                <a:latin typeface="MetaPlusBook-Roman" pitchFamily="34" charset="0"/>
              </a:rPr>
              <a:t>Guidewire Application</a:t>
            </a:r>
          </a:p>
        </p:txBody>
      </p:sp>
      <p:sp>
        <p:nvSpPr>
          <p:cNvPr id="11273" name="Line 43"/>
          <p:cNvSpPr>
            <a:spLocks noChangeShapeType="1"/>
          </p:cNvSpPr>
          <p:nvPr/>
        </p:nvSpPr>
        <p:spPr bwMode="auto">
          <a:xfrm>
            <a:off x="5338763" y="3043238"/>
            <a:ext cx="1662112" cy="414337"/>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pPr>
              <a:buClr>
                <a:srgbClr val="FFFFFF"/>
              </a:buClr>
            </a:pPr>
            <a:endParaRPr lang="en-US" sz="1400" b="0" smtClean="0">
              <a:solidFill>
                <a:srgbClr val="000000"/>
              </a:solidFill>
            </a:endParaRPr>
          </a:p>
        </p:txBody>
      </p:sp>
      <p:sp>
        <p:nvSpPr>
          <p:cNvPr id="11274" name="Line 44"/>
          <p:cNvSpPr>
            <a:spLocks noChangeShapeType="1"/>
          </p:cNvSpPr>
          <p:nvPr/>
        </p:nvSpPr>
        <p:spPr bwMode="auto">
          <a:xfrm flipV="1">
            <a:off x="5349875" y="2770188"/>
            <a:ext cx="1508125" cy="46037"/>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pPr>
              <a:buClr>
                <a:srgbClr val="FFFFFF"/>
              </a:buClr>
            </a:pPr>
            <a:endParaRPr lang="en-US" sz="1400" b="0" smtClean="0">
              <a:solidFill>
                <a:srgbClr val="000000"/>
              </a:solidFill>
            </a:endParaRPr>
          </a:p>
        </p:txBody>
      </p:sp>
      <p:sp>
        <p:nvSpPr>
          <p:cNvPr id="11275" name="Line 45"/>
          <p:cNvSpPr>
            <a:spLocks noChangeShapeType="1"/>
          </p:cNvSpPr>
          <p:nvPr/>
        </p:nvSpPr>
        <p:spPr bwMode="auto">
          <a:xfrm flipV="1">
            <a:off x="5349875" y="2100263"/>
            <a:ext cx="1336675" cy="488950"/>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pPr>
              <a:buClr>
                <a:srgbClr val="FFFFFF"/>
              </a:buClr>
            </a:pPr>
            <a:endParaRPr lang="en-US" sz="1400" b="0" smtClean="0">
              <a:solidFill>
                <a:srgbClr val="000000"/>
              </a:solidFill>
            </a:endParaRPr>
          </a:p>
        </p:txBody>
      </p:sp>
      <p:sp>
        <p:nvSpPr>
          <p:cNvPr id="11277" name="AutoShape 7"/>
          <p:cNvSpPr>
            <a:spLocks noChangeArrowheads="1"/>
          </p:cNvSpPr>
          <p:nvPr/>
        </p:nvSpPr>
        <p:spPr bwMode="auto">
          <a:xfrm>
            <a:off x="949325" y="2222500"/>
            <a:ext cx="1085850" cy="893763"/>
          </a:xfrm>
          <a:prstGeom prst="can">
            <a:avLst>
              <a:gd name="adj" fmla="val 25000"/>
            </a:avLst>
          </a:prstGeom>
          <a:solidFill>
            <a:schemeClr val="bg2"/>
          </a:solidFill>
          <a:ln w="28575">
            <a:solidFill>
              <a:schemeClr val="bg1"/>
            </a:solidFill>
            <a:round/>
            <a:headEnd/>
            <a:tailEnd/>
          </a:ln>
        </p:spPr>
        <p:txBody>
          <a:bodyPr wrap="none" anchor="ctr"/>
          <a:lstStyle/>
          <a:p>
            <a:pPr>
              <a:buClr>
                <a:srgbClr val="FFFFFF"/>
              </a:buClr>
            </a:pPr>
            <a:endParaRPr lang="en-US" sz="1400" b="0" smtClean="0">
              <a:solidFill>
                <a:srgbClr val="000000"/>
              </a:solidFill>
            </a:endParaRPr>
          </a:p>
        </p:txBody>
      </p:sp>
      <p:sp>
        <p:nvSpPr>
          <p:cNvPr id="11278" name="Text Box 11"/>
          <p:cNvSpPr txBox="1">
            <a:spLocks noChangeArrowheads="1"/>
          </p:cNvSpPr>
          <p:nvPr/>
        </p:nvSpPr>
        <p:spPr bwMode="auto">
          <a:xfrm>
            <a:off x="307975" y="1477963"/>
            <a:ext cx="237013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spcAft>
                <a:spcPct val="0"/>
              </a:spcAft>
              <a:buClrTx/>
            </a:pPr>
            <a:r>
              <a:rPr lang="en-US" sz="2000" smtClean="0">
                <a:solidFill>
                  <a:srgbClr val="000000"/>
                </a:solidFill>
                <a:latin typeface="MetaPlusBook-Roman" pitchFamily="34" charset="0"/>
              </a:rPr>
              <a:t>Operational</a:t>
            </a:r>
            <a:br>
              <a:rPr lang="en-US" sz="2000" smtClean="0">
                <a:solidFill>
                  <a:srgbClr val="000000"/>
                </a:solidFill>
                <a:latin typeface="MetaPlusBook-Roman" pitchFamily="34" charset="0"/>
              </a:rPr>
            </a:br>
            <a:r>
              <a:rPr lang="en-US" sz="2000" smtClean="0">
                <a:solidFill>
                  <a:srgbClr val="000000"/>
                </a:solidFill>
                <a:latin typeface="MetaPlusBook-Roman" pitchFamily="34" charset="0"/>
              </a:rPr>
              <a:t>Database</a:t>
            </a:r>
          </a:p>
        </p:txBody>
      </p:sp>
      <p:grpSp>
        <p:nvGrpSpPr>
          <p:cNvPr id="11279" name="Group 9"/>
          <p:cNvGrpSpPr>
            <a:grpSpLocks/>
          </p:cNvGrpSpPr>
          <p:nvPr/>
        </p:nvGrpSpPr>
        <p:grpSpPr bwMode="auto">
          <a:xfrm rot="5400000">
            <a:off x="8522495" y="5149056"/>
            <a:ext cx="106362" cy="441325"/>
            <a:chOff x="682" y="3110"/>
            <a:chExt cx="67" cy="278"/>
          </a:xfrm>
        </p:grpSpPr>
        <p:sp>
          <p:nvSpPr>
            <p:cNvPr id="11309" name="Oval 10"/>
            <p:cNvSpPr>
              <a:spLocks noChangeArrowheads="1"/>
            </p:cNvSpPr>
            <p:nvPr/>
          </p:nvSpPr>
          <p:spPr bwMode="auto">
            <a:xfrm>
              <a:off x="682" y="3110"/>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pPr>
                <a:buClr>
                  <a:srgbClr val="FFFFFF"/>
                </a:buClr>
              </a:pPr>
              <a:endParaRPr lang="en-US" sz="1400" b="0" smtClean="0">
                <a:solidFill>
                  <a:srgbClr val="000000"/>
                </a:solidFill>
              </a:endParaRPr>
            </a:p>
          </p:txBody>
        </p:sp>
        <p:sp>
          <p:nvSpPr>
            <p:cNvPr id="11310" name="Oval 11"/>
            <p:cNvSpPr>
              <a:spLocks noChangeArrowheads="1"/>
            </p:cNvSpPr>
            <p:nvPr/>
          </p:nvSpPr>
          <p:spPr bwMode="auto">
            <a:xfrm>
              <a:off x="682" y="3215"/>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pPr>
                <a:buClr>
                  <a:srgbClr val="FFFFFF"/>
                </a:buClr>
              </a:pPr>
              <a:endParaRPr lang="en-US" sz="1400" b="0" smtClean="0">
                <a:solidFill>
                  <a:srgbClr val="000000"/>
                </a:solidFill>
              </a:endParaRPr>
            </a:p>
          </p:txBody>
        </p:sp>
        <p:sp>
          <p:nvSpPr>
            <p:cNvPr id="11311" name="Oval 12"/>
            <p:cNvSpPr>
              <a:spLocks noChangeArrowheads="1"/>
            </p:cNvSpPr>
            <p:nvPr/>
          </p:nvSpPr>
          <p:spPr bwMode="auto">
            <a:xfrm>
              <a:off x="682" y="3321"/>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pPr>
                <a:buClr>
                  <a:srgbClr val="FFFFFF"/>
                </a:buClr>
              </a:pPr>
              <a:endParaRPr lang="en-US" sz="1400" b="0" smtClean="0">
                <a:solidFill>
                  <a:srgbClr val="000000"/>
                </a:solidFill>
              </a:endParaRPr>
            </a:p>
          </p:txBody>
        </p:sp>
      </p:grpSp>
      <p:grpSp>
        <p:nvGrpSpPr>
          <p:cNvPr id="11280" name="Group 74"/>
          <p:cNvGrpSpPr>
            <a:grpSpLocks/>
          </p:cNvGrpSpPr>
          <p:nvPr/>
        </p:nvGrpSpPr>
        <p:grpSpPr bwMode="auto">
          <a:xfrm>
            <a:off x="901700" y="4462463"/>
            <a:ext cx="2322513" cy="931862"/>
            <a:chOff x="301624" y="4706938"/>
            <a:chExt cx="2322513" cy="931862"/>
          </a:xfrm>
        </p:grpSpPr>
        <p:sp>
          <p:nvSpPr>
            <p:cNvPr id="11306" name="Rectangle 64"/>
            <p:cNvSpPr>
              <a:spLocks noChangeArrowheads="1"/>
            </p:cNvSpPr>
            <p:nvPr/>
          </p:nvSpPr>
          <p:spPr bwMode="auto">
            <a:xfrm>
              <a:off x="301624" y="4710113"/>
              <a:ext cx="2293938" cy="928687"/>
            </a:xfrm>
            <a:prstGeom prst="rect">
              <a:avLst/>
            </a:prstGeom>
            <a:solidFill>
              <a:srgbClr val="FFFFFF"/>
            </a:solidFill>
            <a:ln w="28575" algn="ctr">
              <a:solidFill>
                <a:schemeClr val="accent1"/>
              </a:solidFill>
              <a:miter lim="800000"/>
              <a:headEnd/>
              <a:tailEnd/>
            </a:ln>
          </p:spPr>
          <p:txBody>
            <a:bodyPr anchor="ctr"/>
            <a:lstStyle/>
            <a:p>
              <a:pPr>
                <a:buClr>
                  <a:srgbClr val="FFFFFF"/>
                </a:buClr>
              </a:pPr>
              <a:endParaRPr lang="en-US" sz="1400" b="0" smtClean="0">
                <a:solidFill>
                  <a:srgbClr val="000000"/>
                </a:solidFill>
              </a:endParaRPr>
            </a:p>
          </p:txBody>
        </p:sp>
        <p:sp>
          <p:nvSpPr>
            <p:cNvPr id="11307" name="Text Box 27"/>
            <p:cNvSpPr txBox="1">
              <a:spLocks noChangeArrowheads="1"/>
            </p:cNvSpPr>
            <p:nvPr/>
          </p:nvSpPr>
          <p:spPr bwMode="auto">
            <a:xfrm>
              <a:off x="1217612" y="4816475"/>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dirty="0" smtClean="0">
                  <a:solidFill>
                    <a:srgbClr val="003399"/>
                  </a:solidFill>
                  <a:latin typeface="MetaPlusBook-Roman" pitchFamily="34" charset="0"/>
                </a:rPr>
                <a:t>Claims</a:t>
              </a:r>
              <a:br>
                <a:rPr lang="en-US" sz="2000" dirty="0" smtClean="0">
                  <a:solidFill>
                    <a:srgbClr val="003399"/>
                  </a:solidFill>
                  <a:latin typeface="MetaPlusBook-Roman" pitchFamily="34" charset="0"/>
                </a:rPr>
              </a:br>
              <a:r>
                <a:rPr lang="en-US" sz="2000" dirty="0" smtClean="0">
                  <a:solidFill>
                    <a:srgbClr val="003399"/>
                  </a:solidFill>
                  <a:latin typeface="MetaPlusBook-Roman" pitchFamily="34" charset="0"/>
                </a:rPr>
                <a:t>Admin.</a:t>
              </a:r>
            </a:p>
          </p:txBody>
        </p:sp>
        <p:pic>
          <p:nvPicPr>
            <p:cNvPr id="11308" name="Picture 2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262" y="4706938"/>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1281" name="Straight Connector 65"/>
          <p:cNvCxnSpPr>
            <a:cxnSpLocks noChangeShapeType="1"/>
          </p:cNvCxnSpPr>
          <p:nvPr/>
        </p:nvCxnSpPr>
        <p:spPr bwMode="auto">
          <a:xfrm>
            <a:off x="2011363" y="2744788"/>
            <a:ext cx="1793875" cy="1587"/>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cxnSp>
      <p:grpSp>
        <p:nvGrpSpPr>
          <p:cNvPr id="11282" name="Group 75"/>
          <p:cNvGrpSpPr>
            <a:grpSpLocks/>
          </p:cNvGrpSpPr>
          <p:nvPr/>
        </p:nvGrpSpPr>
        <p:grpSpPr bwMode="auto">
          <a:xfrm>
            <a:off x="2168525" y="5241925"/>
            <a:ext cx="2322513" cy="941388"/>
            <a:chOff x="1401762" y="5513388"/>
            <a:chExt cx="2322513" cy="941387"/>
          </a:xfrm>
        </p:grpSpPr>
        <p:sp>
          <p:nvSpPr>
            <p:cNvPr id="11303" name="Rectangle 65"/>
            <p:cNvSpPr>
              <a:spLocks noChangeArrowheads="1"/>
            </p:cNvSpPr>
            <p:nvPr/>
          </p:nvSpPr>
          <p:spPr bwMode="auto">
            <a:xfrm>
              <a:off x="1401762" y="5526088"/>
              <a:ext cx="2293938" cy="928687"/>
            </a:xfrm>
            <a:prstGeom prst="rect">
              <a:avLst/>
            </a:prstGeom>
            <a:solidFill>
              <a:srgbClr val="FFFFFF"/>
            </a:solidFill>
            <a:ln w="28575" algn="ctr">
              <a:solidFill>
                <a:schemeClr val="accent1"/>
              </a:solidFill>
              <a:miter lim="800000"/>
              <a:headEnd/>
              <a:tailEnd/>
            </a:ln>
          </p:spPr>
          <p:txBody>
            <a:bodyPr anchor="ctr"/>
            <a:lstStyle/>
            <a:p>
              <a:pPr>
                <a:buClr>
                  <a:srgbClr val="FFFFFF"/>
                </a:buClr>
              </a:pPr>
              <a:endParaRPr lang="en-US" sz="1400" b="0" smtClean="0">
                <a:solidFill>
                  <a:srgbClr val="000000"/>
                </a:solidFill>
              </a:endParaRPr>
            </a:p>
          </p:txBody>
        </p:sp>
        <p:sp>
          <p:nvSpPr>
            <p:cNvPr id="11304" name="Text Box 18"/>
            <p:cNvSpPr txBox="1">
              <a:spLocks noChangeArrowheads="1"/>
            </p:cNvSpPr>
            <p:nvPr/>
          </p:nvSpPr>
          <p:spPr bwMode="auto">
            <a:xfrm>
              <a:off x="2317750" y="5622925"/>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smtClean="0">
                  <a:solidFill>
                    <a:srgbClr val="003399"/>
                  </a:solidFill>
                  <a:latin typeface="MetaPlusBook-Roman" pitchFamily="34" charset="0"/>
                </a:rPr>
                <a:t>Address</a:t>
              </a:r>
              <a:br>
                <a:rPr lang="en-US" sz="2000" smtClean="0">
                  <a:solidFill>
                    <a:srgbClr val="003399"/>
                  </a:solidFill>
                  <a:latin typeface="MetaPlusBook-Roman" pitchFamily="34" charset="0"/>
                </a:rPr>
              </a:br>
              <a:r>
                <a:rPr lang="en-US" sz="2000" smtClean="0">
                  <a:solidFill>
                    <a:srgbClr val="003399"/>
                  </a:solidFill>
                  <a:latin typeface="MetaPlusBook-Roman" pitchFamily="34" charset="0"/>
                </a:rPr>
                <a:t>Book</a:t>
              </a:r>
            </a:p>
          </p:txBody>
        </p:sp>
        <p:pic>
          <p:nvPicPr>
            <p:cNvPr id="11305" name="Picture 17"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2400" y="5513388"/>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3" name="Group 78"/>
          <p:cNvGrpSpPr>
            <a:grpSpLocks/>
          </p:cNvGrpSpPr>
          <p:nvPr/>
        </p:nvGrpSpPr>
        <p:grpSpPr bwMode="auto">
          <a:xfrm>
            <a:off x="3435350" y="4462463"/>
            <a:ext cx="2293938" cy="936625"/>
            <a:chOff x="3416300" y="4619626"/>
            <a:chExt cx="2293938" cy="936625"/>
          </a:xfrm>
        </p:grpSpPr>
        <p:sp>
          <p:nvSpPr>
            <p:cNvPr id="11300" name="Rectangle 66"/>
            <p:cNvSpPr>
              <a:spLocks noChangeArrowheads="1"/>
            </p:cNvSpPr>
            <p:nvPr/>
          </p:nvSpPr>
          <p:spPr bwMode="auto">
            <a:xfrm>
              <a:off x="3416300" y="4627563"/>
              <a:ext cx="2293938" cy="928688"/>
            </a:xfrm>
            <a:prstGeom prst="rect">
              <a:avLst/>
            </a:prstGeom>
            <a:solidFill>
              <a:srgbClr val="FFFFFF"/>
            </a:solidFill>
            <a:ln w="28575" algn="ctr">
              <a:solidFill>
                <a:schemeClr val="accent1"/>
              </a:solidFill>
              <a:miter lim="800000"/>
              <a:headEnd/>
              <a:tailEnd/>
            </a:ln>
          </p:spPr>
          <p:txBody>
            <a:bodyPr anchor="ctr"/>
            <a:lstStyle/>
            <a:p>
              <a:pPr>
                <a:buClr>
                  <a:srgbClr val="FFFFFF"/>
                </a:buClr>
              </a:pPr>
              <a:endParaRPr lang="en-US" sz="1400" b="0" smtClean="0">
                <a:solidFill>
                  <a:srgbClr val="000000"/>
                </a:solidFill>
              </a:endParaRPr>
            </a:p>
          </p:txBody>
        </p:sp>
        <p:sp>
          <p:nvSpPr>
            <p:cNvPr id="11301" name="Text Box 21"/>
            <p:cNvSpPr txBox="1">
              <a:spLocks noChangeArrowheads="1"/>
            </p:cNvSpPr>
            <p:nvPr/>
          </p:nvSpPr>
          <p:spPr bwMode="auto">
            <a:xfrm>
              <a:off x="4332288" y="4729163"/>
              <a:ext cx="12938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smtClean="0">
                  <a:solidFill>
                    <a:srgbClr val="003399"/>
                  </a:solidFill>
                  <a:latin typeface="MetaPlusBook-Roman" pitchFamily="34" charset="0"/>
                </a:rPr>
                <a:t>Authen-</a:t>
              </a:r>
              <a:br>
                <a:rPr lang="en-US" sz="2000" smtClean="0">
                  <a:solidFill>
                    <a:srgbClr val="003399"/>
                  </a:solidFill>
                  <a:latin typeface="MetaPlusBook-Roman" pitchFamily="34" charset="0"/>
                </a:rPr>
              </a:br>
              <a:r>
                <a:rPr lang="en-US" sz="2000" smtClean="0">
                  <a:solidFill>
                    <a:srgbClr val="003399"/>
                  </a:solidFill>
                  <a:latin typeface="MetaPlusBook-Roman" pitchFamily="34" charset="0"/>
                </a:rPr>
                <a:t>tication</a:t>
              </a:r>
            </a:p>
          </p:txBody>
        </p:sp>
        <p:pic>
          <p:nvPicPr>
            <p:cNvPr id="11302" name="Picture 2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938" y="4619626"/>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4" name="Group 76"/>
          <p:cNvGrpSpPr>
            <a:grpSpLocks/>
          </p:cNvGrpSpPr>
          <p:nvPr/>
        </p:nvGrpSpPr>
        <p:grpSpPr bwMode="auto">
          <a:xfrm>
            <a:off x="4673600" y="5251450"/>
            <a:ext cx="2322513" cy="931863"/>
            <a:chOff x="5316537" y="5486400"/>
            <a:chExt cx="2322513" cy="931863"/>
          </a:xfrm>
        </p:grpSpPr>
        <p:sp>
          <p:nvSpPr>
            <p:cNvPr id="11297" name="Rectangle 63"/>
            <p:cNvSpPr>
              <a:spLocks noChangeArrowheads="1"/>
            </p:cNvSpPr>
            <p:nvPr/>
          </p:nvSpPr>
          <p:spPr bwMode="auto">
            <a:xfrm>
              <a:off x="5316537" y="5486400"/>
              <a:ext cx="2293938" cy="928688"/>
            </a:xfrm>
            <a:prstGeom prst="rect">
              <a:avLst/>
            </a:prstGeom>
            <a:solidFill>
              <a:srgbClr val="FFFFFF"/>
            </a:solidFill>
            <a:ln w="28575" algn="ctr">
              <a:solidFill>
                <a:schemeClr val="accent1"/>
              </a:solidFill>
              <a:miter lim="800000"/>
              <a:headEnd/>
              <a:tailEnd/>
            </a:ln>
          </p:spPr>
          <p:txBody>
            <a:bodyPr anchor="ctr"/>
            <a:lstStyle/>
            <a:p>
              <a:pPr>
                <a:buClr>
                  <a:srgbClr val="FFFFFF"/>
                </a:buClr>
              </a:pPr>
              <a:endParaRPr lang="en-US" sz="1400" b="0" smtClean="0">
                <a:solidFill>
                  <a:srgbClr val="000000"/>
                </a:solidFill>
              </a:endParaRPr>
            </a:p>
          </p:txBody>
        </p:sp>
        <p:sp>
          <p:nvSpPr>
            <p:cNvPr id="11298" name="Text Box 24"/>
            <p:cNvSpPr txBox="1">
              <a:spLocks noChangeArrowheads="1"/>
            </p:cNvSpPr>
            <p:nvPr/>
          </p:nvSpPr>
          <p:spPr bwMode="auto">
            <a:xfrm>
              <a:off x="6232525" y="5607050"/>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dirty="0" smtClean="0">
                  <a:solidFill>
                    <a:srgbClr val="003399"/>
                  </a:solidFill>
                  <a:latin typeface="MetaPlusBook-Roman" pitchFamily="34" charset="0"/>
                </a:rPr>
                <a:t>Billing</a:t>
              </a:r>
              <a:br>
                <a:rPr lang="en-US" sz="2000" dirty="0" smtClean="0">
                  <a:solidFill>
                    <a:srgbClr val="003399"/>
                  </a:solidFill>
                  <a:latin typeface="MetaPlusBook-Roman" pitchFamily="34" charset="0"/>
                </a:rPr>
              </a:br>
              <a:r>
                <a:rPr lang="en-US" sz="2000" dirty="0" smtClean="0">
                  <a:solidFill>
                    <a:srgbClr val="003399"/>
                  </a:solidFill>
                  <a:latin typeface="MetaPlusBook-Roman" pitchFamily="34" charset="0"/>
                </a:rPr>
                <a:t>Admin</a:t>
              </a:r>
            </a:p>
          </p:txBody>
        </p:sp>
        <p:pic>
          <p:nvPicPr>
            <p:cNvPr id="11299" name="Picture 23"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7175" y="5497513"/>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5" name="Group 77"/>
          <p:cNvGrpSpPr>
            <a:grpSpLocks/>
          </p:cNvGrpSpPr>
          <p:nvPr/>
        </p:nvGrpSpPr>
        <p:grpSpPr bwMode="auto">
          <a:xfrm>
            <a:off x="5940425" y="4462463"/>
            <a:ext cx="2403475" cy="928687"/>
            <a:chOff x="6540502" y="4613273"/>
            <a:chExt cx="2403475" cy="928688"/>
          </a:xfrm>
        </p:grpSpPr>
        <p:sp>
          <p:nvSpPr>
            <p:cNvPr id="11294" name="Rectangle 94"/>
            <p:cNvSpPr>
              <a:spLocks noChangeArrowheads="1"/>
            </p:cNvSpPr>
            <p:nvPr/>
          </p:nvSpPr>
          <p:spPr bwMode="auto">
            <a:xfrm>
              <a:off x="6540502" y="4613273"/>
              <a:ext cx="2293938" cy="928688"/>
            </a:xfrm>
            <a:prstGeom prst="rect">
              <a:avLst/>
            </a:prstGeom>
            <a:solidFill>
              <a:srgbClr val="FFFFFF"/>
            </a:solidFill>
            <a:ln w="28575" algn="ctr">
              <a:solidFill>
                <a:schemeClr val="accent1"/>
              </a:solidFill>
              <a:miter lim="800000"/>
              <a:headEnd/>
              <a:tailEnd/>
            </a:ln>
          </p:spPr>
          <p:txBody>
            <a:bodyPr anchor="ctr"/>
            <a:lstStyle/>
            <a:p>
              <a:pPr>
                <a:buClr>
                  <a:srgbClr val="FFFFFF"/>
                </a:buClr>
              </a:pPr>
              <a:endParaRPr lang="en-US" sz="1400" b="0" smtClean="0">
                <a:solidFill>
                  <a:srgbClr val="000000"/>
                </a:solidFill>
              </a:endParaRPr>
            </a:p>
          </p:txBody>
        </p:sp>
        <p:pic>
          <p:nvPicPr>
            <p:cNvPr id="11295" name="Picture 14"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1615" y="4618036"/>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6" name="Text Box 15"/>
            <p:cNvSpPr txBox="1">
              <a:spLocks noChangeArrowheads="1"/>
            </p:cNvSpPr>
            <p:nvPr/>
          </p:nvSpPr>
          <p:spPr bwMode="auto">
            <a:xfrm>
              <a:off x="7418389" y="4743449"/>
              <a:ext cx="1525588"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dirty="0" smtClean="0">
                  <a:solidFill>
                    <a:srgbClr val="003399"/>
                  </a:solidFill>
                  <a:latin typeface="MetaPlusBook-Roman" pitchFamily="34" charset="0"/>
                </a:rPr>
                <a:t>Reporting</a:t>
              </a:r>
            </a:p>
          </p:txBody>
        </p:sp>
      </p:grpSp>
      <p:cxnSp>
        <p:nvCxnSpPr>
          <p:cNvPr id="11286" name="Straight Connector 82"/>
          <p:cNvCxnSpPr>
            <a:cxnSpLocks noChangeShapeType="1"/>
          </p:cNvCxnSpPr>
          <p:nvPr/>
        </p:nvCxnSpPr>
        <p:spPr bwMode="auto">
          <a:xfrm rot="16200000" flipV="1">
            <a:off x="2865438" y="4249738"/>
            <a:ext cx="430212" cy="4762"/>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1287" name="Straight Connector 84"/>
          <p:cNvCxnSpPr>
            <a:cxnSpLocks noChangeShapeType="1"/>
            <a:stCxn id="11303" idx="0"/>
          </p:cNvCxnSpPr>
          <p:nvPr/>
        </p:nvCxnSpPr>
        <p:spPr bwMode="auto">
          <a:xfrm rot="5400000" flipH="1" flipV="1">
            <a:off x="2705100" y="4641850"/>
            <a:ext cx="1222375" cy="3175"/>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1288" name="Straight Connector 85"/>
          <p:cNvCxnSpPr>
            <a:cxnSpLocks noChangeShapeType="1"/>
          </p:cNvCxnSpPr>
          <p:nvPr/>
        </p:nvCxnSpPr>
        <p:spPr bwMode="auto">
          <a:xfrm rot="16200000" flipV="1">
            <a:off x="5943601" y="4249737"/>
            <a:ext cx="430212" cy="4763"/>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1289" name="Straight Connector 86"/>
          <p:cNvCxnSpPr>
            <a:cxnSpLocks noChangeShapeType="1"/>
          </p:cNvCxnSpPr>
          <p:nvPr/>
        </p:nvCxnSpPr>
        <p:spPr bwMode="auto">
          <a:xfrm rot="5400000" flipH="1" flipV="1">
            <a:off x="5232400" y="4649788"/>
            <a:ext cx="1222375" cy="3175"/>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1290" name="Straight Connector 87"/>
          <p:cNvCxnSpPr>
            <a:cxnSpLocks noChangeShapeType="1"/>
          </p:cNvCxnSpPr>
          <p:nvPr/>
        </p:nvCxnSpPr>
        <p:spPr bwMode="auto">
          <a:xfrm rot="16200000" flipV="1">
            <a:off x="4323557" y="4245768"/>
            <a:ext cx="431800" cy="4763"/>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cxnSp>
      <p:sp>
        <p:nvSpPr>
          <p:cNvPr id="11291" name="Title 1"/>
          <p:cNvSpPr txBox="1">
            <a:spLocks/>
          </p:cNvSpPr>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lnSpc>
                <a:spcPct val="90000"/>
              </a:lnSpc>
              <a:spcBef>
                <a:spcPct val="0"/>
              </a:spcBef>
              <a:spcAft>
                <a:spcPct val="0"/>
              </a:spcAft>
              <a:buClrTx/>
            </a:pPr>
            <a:r>
              <a:rPr lang="en-US" sz="3400" smtClean="0">
                <a:solidFill>
                  <a:srgbClr val="04628C"/>
                </a:solidFill>
                <a:latin typeface="Calibri" pitchFamily="34" charset="0"/>
                <a:ea typeface="Calibri" pitchFamily="34" charset="0"/>
                <a:cs typeface="Calibri" pitchFamily="34" charset="0"/>
              </a:rPr>
              <a:t>Guidewire applications architecture</a:t>
            </a:r>
          </a:p>
        </p:txBody>
      </p:sp>
      <p:sp>
        <p:nvSpPr>
          <p:cNvPr id="11292" name="Text Box 35"/>
          <p:cNvSpPr txBox="1">
            <a:spLocks noChangeArrowheads="1"/>
          </p:cNvSpPr>
          <p:nvPr/>
        </p:nvSpPr>
        <p:spPr bwMode="invGray">
          <a:xfrm>
            <a:off x="6834188" y="1292225"/>
            <a:ext cx="14128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spcAft>
                <a:spcPct val="0"/>
              </a:spcAft>
              <a:buClrTx/>
            </a:pPr>
            <a:r>
              <a:rPr lang="en-US" sz="2000" smtClean="0">
                <a:solidFill>
                  <a:srgbClr val="000000"/>
                </a:solidFill>
                <a:latin typeface="MetaPlusBook-Roman" pitchFamily="34" charset="0"/>
              </a:rPr>
              <a:t>Users</a:t>
            </a:r>
          </a:p>
        </p:txBody>
      </p:sp>
      <p:pic>
        <p:nvPicPr>
          <p:cNvPr id="54" name="Picture 21" descr="policy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05238" y="2015566"/>
            <a:ext cx="1554163" cy="1555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8975" y="3182172"/>
            <a:ext cx="1928149" cy="701145"/>
          </a:xfrm>
          <a:prstGeom prst="rect">
            <a:avLst/>
          </a:prstGeom>
          <a:noFill/>
          <a:ln w="28575" cap="flat" cmpd="sng" algn="ctr">
            <a:solidFill>
              <a:schemeClr val="accent1"/>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pic>
      <p:pic>
        <p:nvPicPr>
          <p:cNvPr id="58"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5651" y="2471211"/>
            <a:ext cx="1928149" cy="701145"/>
          </a:xfrm>
          <a:prstGeom prst="rect">
            <a:avLst/>
          </a:prstGeom>
          <a:noFill/>
          <a:ln w="28575" cap="flat" cmpd="sng" algn="ctr">
            <a:solidFill>
              <a:schemeClr val="accent1"/>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pic>
      <p:pic>
        <p:nvPicPr>
          <p:cNvPr id="59"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2775" y="1749690"/>
            <a:ext cx="1928149" cy="701145"/>
          </a:xfrm>
          <a:prstGeom prst="rect">
            <a:avLst/>
          </a:prstGeom>
          <a:noFill/>
          <a:ln w="28575" cap="flat" cmpd="sng" algn="ctr">
            <a:solidFill>
              <a:schemeClr val="accent1"/>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3373891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Common points of integration</a:t>
            </a:r>
          </a:p>
        </p:txBody>
      </p:sp>
      <p:sp>
        <p:nvSpPr>
          <p:cNvPr id="19459" name="Rectangle 3"/>
          <p:cNvSpPr>
            <a:spLocks noGrp="1" noChangeArrowheads="1"/>
          </p:cNvSpPr>
          <p:nvPr>
            <p:ph idx="1"/>
          </p:nvPr>
        </p:nvSpPr>
        <p:spPr>
          <a:xfrm>
            <a:off x="519113" y="1662113"/>
            <a:ext cx="4113212" cy="4432300"/>
          </a:xfrm>
        </p:spPr>
        <p:txBody>
          <a:bodyPr/>
          <a:lstStyle/>
          <a:p>
            <a:pPr>
              <a:buFont typeface="Arial" charset="0"/>
              <a:buChar char="•"/>
            </a:pPr>
            <a:r>
              <a:rPr lang="en-US" sz="2800" dirty="0" smtClean="0"/>
              <a:t>Policy Processing</a:t>
            </a:r>
          </a:p>
          <a:p>
            <a:pPr lvl="1"/>
            <a:r>
              <a:rPr lang="en-US" dirty="0" smtClean="0"/>
              <a:t>Legacy policy admin.</a:t>
            </a:r>
            <a:endParaRPr lang="en-US" sz="2600" dirty="0" smtClean="0"/>
          </a:p>
          <a:p>
            <a:pPr lvl="1"/>
            <a:r>
              <a:rPr lang="en-US" dirty="0" smtClean="0"/>
              <a:t>Document production</a:t>
            </a:r>
          </a:p>
          <a:p>
            <a:pPr lvl="1"/>
            <a:r>
              <a:rPr lang="en-US" dirty="0" smtClean="0"/>
              <a:t>Document storage</a:t>
            </a:r>
          </a:p>
          <a:p>
            <a:pPr lvl="1"/>
            <a:r>
              <a:rPr lang="en-US" dirty="0" smtClean="0"/>
              <a:t>Billing</a:t>
            </a:r>
          </a:p>
          <a:p>
            <a:pPr>
              <a:buFont typeface="Arial" charset="0"/>
              <a:buChar char="•"/>
            </a:pPr>
            <a:r>
              <a:rPr lang="en-US" sz="2800" dirty="0" smtClean="0"/>
              <a:t>Policy Pricing</a:t>
            </a:r>
          </a:p>
          <a:p>
            <a:pPr lvl="1"/>
            <a:r>
              <a:rPr lang="en-US" dirty="0" smtClean="0"/>
              <a:t>ISO</a:t>
            </a:r>
          </a:p>
          <a:p>
            <a:pPr lvl="1"/>
            <a:r>
              <a:rPr lang="en-US" dirty="0" smtClean="0"/>
              <a:t>Credit rating</a:t>
            </a:r>
          </a:p>
          <a:p>
            <a:pPr lvl="1"/>
            <a:r>
              <a:rPr lang="en-US" dirty="0" smtClean="0"/>
              <a:t>Claims</a:t>
            </a:r>
          </a:p>
          <a:p>
            <a:pPr lvl="1"/>
            <a:r>
              <a:rPr lang="en-US" dirty="0" smtClean="0"/>
              <a:t>Rating</a:t>
            </a:r>
            <a:endParaRPr lang="en-US" dirty="0"/>
          </a:p>
        </p:txBody>
      </p:sp>
      <p:sp>
        <p:nvSpPr>
          <p:cNvPr id="19460" name="Rectangle 4"/>
          <p:cNvSpPr>
            <a:spLocks noChangeArrowheads="1"/>
          </p:cNvSpPr>
          <p:nvPr/>
        </p:nvSpPr>
        <p:spPr bwMode="auto">
          <a:xfrm>
            <a:off x="4678363" y="1662113"/>
            <a:ext cx="4240212"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indent="-285750" algn="l" eaLnBrk="0" hangingPunct="0">
              <a:spcBef>
                <a:spcPct val="40000"/>
              </a:spcBef>
              <a:spcAft>
                <a:spcPct val="0"/>
              </a:spcAft>
              <a:buClr>
                <a:srgbClr val="04628C"/>
              </a:buClr>
              <a:buSzPct val="90000"/>
              <a:buFont typeface="Arial" charset="0"/>
              <a:buChar char="•"/>
            </a:pPr>
            <a:r>
              <a:rPr lang="en-US" sz="2800" b="0" dirty="0">
                <a:solidFill>
                  <a:schemeClr val="bg1"/>
                </a:solidFill>
                <a:latin typeface="+mn-lt"/>
                <a:ea typeface="Calibri" pitchFamily="34" charset="0"/>
                <a:cs typeface="Calibri" pitchFamily="34" charset="0"/>
              </a:rPr>
              <a:t>User Management</a:t>
            </a:r>
          </a:p>
          <a:p>
            <a:pPr marL="628650" lvl="1" indent="-228600" algn="l" eaLnBrk="0" hangingPunct="0">
              <a:spcBef>
                <a:spcPct val="20000"/>
              </a:spcBef>
              <a:spcAft>
                <a:spcPct val="0"/>
              </a:spcAft>
              <a:buClr>
                <a:srgbClr val="04628C"/>
              </a:buClr>
              <a:buSzPct val="90000"/>
              <a:buFont typeface="Calibri" pitchFamily="34" charset="0"/>
              <a:buChar char="-"/>
            </a:pPr>
            <a:r>
              <a:rPr lang="en-US" sz="2200" b="0" dirty="0">
                <a:solidFill>
                  <a:schemeClr val="bg1"/>
                </a:solidFill>
                <a:latin typeface="+mn-lt"/>
                <a:ea typeface="Calibri" pitchFamily="34" charset="0"/>
                <a:cs typeface="Calibri" pitchFamily="34" charset="0"/>
              </a:rPr>
              <a:t>Authentication</a:t>
            </a:r>
          </a:p>
          <a:p>
            <a:pPr marL="628650" lvl="1" indent="-228600" algn="l" eaLnBrk="0" hangingPunct="0">
              <a:spcBef>
                <a:spcPct val="20000"/>
              </a:spcBef>
              <a:spcAft>
                <a:spcPct val="0"/>
              </a:spcAft>
              <a:buClr>
                <a:srgbClr val="04628C"/>
              </a:buClr>
              <a:buSzPct val="90000"/>
              <a:buFont typeface="Calibri" pitchFamily="34" charset="0"/>
              <a:buChar char="-"/>
            </a:pPr>
            <a:r>
              <a:rPr lang="en-US" sz="2200" b="0" dirty="0">
                <a:solidFill>
                  <a:schemeClr val="bg1"/>
                </a:solidFill>
                <a:latin typeface="+mn-lt"/>
                <a:ea typeface="Calibri" pitchFamily="34" charset="0"/>
                <a:cs typeface="Calibri" pitchFamily="34" charset="0"/>
              </a:rPr>
              <a:t>Agent Management System</a:t>
            </a:r>
          </a:p>
          <a:p>
            <a:pPr marL="628650" lvl="1" indent="-228600" algn="l" eaLnBrk="0" hangingPunct="0">
              <a:spcBef>
                <a:spcPct val="20000"/>
              </a:spcBef>
              <a:spcAft>
                <a:spcPct val="0"/>
              </a:spcAft>
              <a:buClr>
                <a:srgbClr val="04628C"/>
              </a:buClr>
              <a:buSzPct val="90000"/>
              <a:buFont typeface="Calibri" pitchFamily="34" charset="0"/>
              <a:buChar char="-"/>
            </a:pPr>
            <a:r>
              <a:rPr lang="en-US" sz="2200" b="0" dirty="0">
                <a:solidFill>
                  <a:schemeClr val="bg1"/>
                </a:solidFill>
                <a:latin typeface="+mn-lt"/>
                <a:ea typeface="Calibri" pitchFamily="34" charset="0"/>
                <a:cs typeface="Calibri" pitchFamily="34" charset="0"/>
              </a:rPr>
              <a:t>Contact Manager</a:t>
            </a:r>
          </a:p>
          <a:p>
            <a:pPr marL="285750" indent="-285750" algn="l" eaLnBrk="0" hangingPunct="0">
              <a:spcBef>
                <a:spcPct val="40000"/>
              </a:spcBef>
              <a:spcAft>
                <a:spcPct val="0"/>
              </a:spcAft>
              <a:buClr>
                <a:srgbClr val="04628C"/>
              </a:buClr>
              <a:buSzPct val="90000"/>
              <a:buFont typeface="Arial" charset="0"/>
              <a:buChar char="•"/>
            </a:pPr>
            <a:r>
              <a:rPr lang="en-US" sz="2800" b="0" dirty="0">
                <a:solidFill>
                  <a:schemeClr val="bg1"/>
                </a:solidFill>
                <a:latin typeface="+mn-lt"/>
                <a:ea typeface="Calibri" pitchFamily="34" charset="0"/>
                <a:cs typeface="Calibri" pitchFamily="34" charset="0"/>
              </a:rPr>
              <a:t>Miscellaneous</a:t>
            </a:r>
          </a:p>
          <a:p>
            <a:pPr marL="628650" lvl="1" indent="-228600" algn="l" eaLnBrk="0" hangingPunct="0">
              <a:spcBef>
                <a:spcPct val="20000"/>
              </a:spcBef>
              <a:spcAft>
                <a:spcPct val="0"/>
              </a:spcAft>
              <a:buClr>
                <a:srgbClr val="04628C"/>
              </a:buClr>
              <a:buSzPct val="90000"/>
              <a:buFont typeface="Calibri" pitchFamily="34" charset="0"/>
              <a:buChar char="-"/>
            </a:pPr>
            <a:r>
              <a:rPr lang="en-US" sz="2200" b="0" dirty="0">
                <a:solidFill>
                  <a:schemeClr val="bg1"/>
                </a:solidFill>
                <a:latin typeface="+mn-lt"/>
                <a:ea typeface="Calibri" pitchFamily="34" charset="0"/>
                <a:cs typeface="Calibri" pitchFamily="34" charset="0"/>
              </a:rPr>
              <a:t>Address normalization</a:t>
            </a:r>
          </a:p>
          <a:p>
            <a:pPr marL="628650" lvl="1" indent="-228600" algn="l" eaLnBrk="0" hangingPunct="0">
              <a:spcBef>
                <a:spcPct val="20000"/>
              </a:spcBef>
              <a:spcAft>
                <a:spcPct val="0"/>
              </a:spcAft>
              <a:buClr>
                <a:srgbClr val="04628C"/>
              </a:buClr>
              <a:buSzPct val="90000"/>
              <a:buFont typeface="Calibri" pitchFamily="34" charset="0"/>
              <a:buChar char="-"/>
            </a:pPr>
            <a:r>
              <a:rPr lang="en-US" sz="2200" b="0" dirty="0" smtClean="0">
                <a:solidFill>
                  <a:schemeClr val="bg1"/>
                </a:solidFill>
                <a:latin typeface="+mn-lt"/>
                <a:ea typeface="Calibri" pitchFamily="34" charset="0"/>
                <a:cs typeface="Calibri" pitchFamily="34" charset="0"/>
              </a:rPr>
              <a:t>Reporting</a:t>
            </a:r>
            <a:endParaRPr lang="en-US" sz="2200" b="0" dirty="0">
              <a:solidFill>
                <a:schemeClr val="bg1"/>
              </a:solidFill>
              <a:latin typeface="+mn-lt"/>
              <a:ea typeface="Calibri" pitchFamily="34" charset="0"/>
              <a:cs typeface="Calibri" pitchFamily="34" charset="0"/>
            </a:endParaRPr>
          </a:p>
        </p:txBody>
      </p:sp>
      <p:pic>
        <p:nvPicPr>
          <p:cNvPr id="19461" name="Picture 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6613" y="625475"/>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 Box 7"/>
          <p:cNvSpPr txBox="1">
            <a:spLocks noChangeArrowheads="1"/>
          </p:cNvSpPr>
          <p:nvPr/>
        </p:nvSpPr>
        <p:spPr bwMode="auto">
          <a:xfrm>
            <a:off x="4271963" y="735013"/>
            <a:ext cx="1406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a:solidFill>
                  <a:srgbClr val="003399"/>
                </a:solidFill>
                <a:latin typeface="MetaPlusBook-Roman" pitchFamily="34" charset="0"/>
              </a:rPr>
              <a:t>External</a:t>
            </a:r>
            <a:br>
              <a:rPr lang="en-US" sz="1800">
                <a:solidFill>
                  <a:srgbClr val="003399"/>
                </a:solidFill>
                <a:latin typeface="MetaPlusBook-Roman" pitchFamily="34" charset="0"/>
              </a:rPr>
            </a:br>
            <a:r>
              <a:rPr lang="en-US" sz="1800">
                <a:solidFill>
                  <a:srgbClr val="003399"/>
                </a:solidFill>
                <a:latin typeface="MetaPlusBook-Roman" pitchFamily="34" charset="0"/>
              </a:rPr>
              <a:t>System</a:t>
            </a:r>
          </a:p>
        </p:txBody>
      </p:sp>
    </p:spTree>
    <p:extLst>
      <p:ext uri="{BB962C8B-B14F-4D97-AF65-F5344CB8AC3E}">
        <p14:creationId xmlns:p14="http://schemas.microsoft.com/office/powerpoint/2010/main" val="128759305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0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PresentationTemplate_Dartmouth">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7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8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9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CDF85C58-A45E-43B2-8F31-ECDDFAEB93F9}"/>
</file>

<file path=customXml/itemProps2.xml><?xml version="1.0" encoding="utf-8"?>
<ds:datastoreItem xmlns:ds="http://schemas.openxmlformats.org/officeDocument/2006/customXml" ds:itemID="{2E18FDCC-FB99-4E28-9BD0-760F57318683}"/>
</file>

<file path=customXml/itemProps3.xml><?xml version="1.0" encoding="utf-8"?>
<ds:datastoreItem xmlns:ds="http://schemas.openxmlformats.org/officeDocument/2006/customXml" ds:itemID="{B3231CF1-410D-4C0E-A39D-1436D2C7BDDF}"/>
</file>

<file path=docProps/app.xml><?xml version="1.0" encoding="utf-8"?>
<Properties xmlns="http://schemas.openxmlformats.org/officeDocument/2006/extended-properties" xmlns:vt="http://schemas.openxmlformats.org/officeDocument/2006/docPropsVTypes">
  <Template/>
  <TotalTime>43707</TotalTime>
  <Words>6415</Words>
  <Application>Microsoft Office PowerPoint</Application>
  <PresentationFormat>On-screen Show (4:3)</PresentationFormat>
  <Paragraphs>539</Paragraphs>
  <Slides>48</Slides>
  <Notes>48</Notes>
  <HiddenSlides>1</HiddenSlides>
  <MMClips>0</MMClips>
  <ScaleCrop>false</ScaleCrop>
  <HeadingPairs>
    <vt:vector size="4" baseType="variant">
      <vt:variant>
        <vt:lpstr>Theme</vt:lpstr>
      </vt:variant>
      <vt:variant>
        <vt:i4>15</vt:i4>
      </vt:variant>
      <vt:variant>
        <vt:lpstr>Slide Titles</vt:lpstr>
      </vt:variant>
      <vt:variant>
        <vt:i4>48</vt:i4>
      </vt:variant>
    </vt:vector>
  </HeadingPairs>
  <TitlesOfParts>
    <vt:vector size="63" baseType="lpstr">
      <vt:lpstr>2_test-template</vt:lpstr>
      <vt:lpstr>1_test-template</vt:lpstr>
      <vt:lpstr>3_test-template</vt:lpstr>
      <vt:lpstr>4_test-template</vt:lpstr>
      <vt:lpstr>5_test-template</vt:lpstr>
      <vt:lpstr>6_test-template</vt:lpstr>
      <vt:lpstr>7_test-template</vt:lpstr>
      <vt:lpstr>8_test-template</vt:lpstr>
      <vt:lpstr>9_test-template</vt:lpstr>
      <vt:lpstr>10_test-template</vt:lpstr>
      <vt:lpstr>11_test-template</vt:lpstr>
      <vt:lpstr>PresentationTemplate_Dartmouth</vt:lpstr>
      <vt:lpstr>12_test-template</vt:lpstr>
      <vt:lpstr>13_test-template</vt:lpstr>
      <vt:lpstr>14_test-template</vt:lpstr>
      <vt:lpstr>PolicyCenter Overview</vt:lpstr>
      <vt:lpstr> Lesson objectives</vt:lpstr>
      <vt:lpstr>Lesson outline</vt:lpstr>
      <vt:lpstr>Guidewire product landscape</vt:lpstr>
      <vt:lpstr>Guidewire products</vt:lpstr>
      <vt:lpstr>PolicyCenter</vt:lpstr>
      <vt:lpstr>Value proposition of PolicyCenter</vt:lpstr>
      <vt:lpstr>PowerPoint Presentation</vt:lpstr>
      <vt:lpstr>Common points of integration</vt:lpstr>
      <vt:lpstr>(Notes only slide)</vt:lpstr>
      <vt:lpstr>Lesson outline</vt:lpstr>
      <vt:lpstr>Accessing PolicyCenter</vt:lpstr>
      <vt:lpstr>Login page</vt:lpstr>
      <vt:lpstr>Authentication and authorization</vt:lpstr>
      <vt:lpstr>Startup view</vt:lpstr>
      <vt:lpstr>User permissions</vt:lpstr>
      <vt:lpstr>Logging out</vt:lpstr>
      <vt:lpstr>Unsaved work list</vt:lpstr>
      <vt:lpstr>Logging off with unsaved work</vt:lpstr>
      <vt:lpstr>Lesson outline</vt:lpstr>
      <vt:lpstr>Main areas of the user interface</vt:lpstr>
      <vt:lpstr>Tab bar</vt:lpstr>
      <vt:lpstr>Desktop tab</vt:lpstr>
      <vt:lpstr>Account tab</vt:lpstr>
      <vt:lpstr>Policy tab</vt:lpstr>
      <vt:lpstr>Contact tab</vt:lpstr>
      <vt:lpstr>Search Tab</vt:lpstr>
      <vt:lpstr>Two types of search for policies: Basic, Advanced</vt:lpstr>
      <vt:lpstr>Basic Policy Search (Free Text Search if enabled) </vt:lpstr>
      <vt:lpstr>Actions menu</vt:lpstr>
      <vt:lpstr>The "QuickJump" field</vt:lpstr>
      <vt:lpstr>Side bar modes</vt:lpstr>
      <vt:lpstr>Drop-down list</vt:lpstr>
      <vt:lpstr>User configurable lists</vt:lpstr>
      <vt:lpstr>Clear layout preference</vt:lpstr>
      <vt:lpstr>Editing lists</vt:lpstr>
      <vt:lpstr>Localization</vt:lpstr>
      <vt:lpstr>Setting user locale</vt:lpstr>
      <vt:lpstr>Lesson outline</vt:lpstr>
      <vt:lpstr>Guidewire implementation team</vt:lpstr>
      <vt:lpstr>Configure PolicyCenter using Guidewire Studio</vt:lpstr>
      <vt:lpstr>Example: Editing fields in the user interface</vt:lpstr>
      <vt:lpstr>Product Designer</vt:lpstr>
      <vt:lpstr>PolicyCenter Documentation </vt:lpstr>
      <vt:lpstr>Location of Documentation</vt:lpstr>
      <vt:lpstr> 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Guidewire GScript</dc:title>
  <dc:subject>ClaimCenter 4.0 Foundation Training</dc:subject>
  <dc:creator>Guidewire</dc:creator>
  <dc:description>DO NOT DISTRIBUTE WITHOUT PERMISSION!</dc:description>
  <cp:lastModifiedBy>Dyuti Sengupta</cp:lastModifiedBy>
  <cp:revision>1956</cp:revision>
  <dcterms:created xsi:type="dcterms:W3CDTF">2007-08-02T20:13:16Z</dcterms:created>
  <dcterms:modified xsi:type="dcterms:W3CDTF">2014-05-20T20:45:45Z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0x01010080108DB332E651468B7C8D0348561ABA</vt:lpwstr>
  </property>
</Properties>
</file>