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2.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xml" ContentType="application/vnd.openxmlformats-officedocument.presentationml.slide+xml"/>
  <Override PartName="/ppt/slides/slide23.xml" ContentType="application/vnd.openxmlformats-officedocument.presentationml.slide+xml"/>
  <Override PartName="/ppt/slides/slide2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3.xml" ContentType="application/vnd.openxmlformats-officedocument.presentationml.slide+xml"/>
  <Override PartName="/ppt/slides/slide42.xml" ContentType="application/vnd.openxmlformats-officedocument.presentationml.slide+xml"/>
  <Override PartName="/ppt/slides/slide24.xml" ContentType="application/vnd.openxmlformats-officedocument.presentationml.slide+xml"/>
  <Override PartName="/ppt/slides/slide35.xml" ContentType="application/vnd.openxmlformats-officedocument.presentationml.slide+xml"/>
  <Override PartName="/ppt/slides/slide33.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34.xml" ContentType="application/vnd.openxmlformats-officedocument.presentationml.slide+xml"/>
  <Override PartName="/ppt/slides/slide28.xml" ContentType="application/vnd.openxmlformats-officedocument.presentationml.slide+xml"/>
  <Override PartName="/ppt/slides/slide30.xml" ContentType="application/vnd.openxmlformats-officedocument.presentationml.slide+xml"/>
  <Override PartName="/ppt/slides/slide32.xml" ContentType="application/vnd.openxmlformats-officedocument.presentationml.slide+xml"/>
  <Override PartName="/ppt/slides/slide31.xml" ContentType="application/vnd.openxmlformats-officedocument.presentationml.slide+xml"/>
  <Override PartName="/ppt/slides/slide29.xml" ContentType="application/vnd.openxmlformats-officedocument.presentationml.slide+xml"/>
  <Override PartName="/ppt/slideMasters/slideMaster3.xml" ContentType="application/vnd.openxmlformats-officedocument.presentationml.slideMaster+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slideLayouts/slideLayout35.xml" ContentType="application/vnd.openxmlformats-officedocument.presentationml.slideLayout+xml"/>
  <Override PartName="/ppt/slideLayouts/slideLayout34.xml" ContentType="application/vnd.openxmlformats-officedocument.presentationml.slideLayout+xml"/>
  <Override PartName="/ppt/slideLayouts/slideLayout33.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4.xml" ContentType="application/vnd.openxmlformats-officedocument.presentationml.notesSlide+xml"/>
  <Override PartName="/ppt/notesSlides/notesSlide12.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slideLayouts/slideLayout28.xml" ContentType="application/vnd.openxmlformats-officedocument.presentationml.slideLayout+xml"/>
  <Override PartName="/ppt/slideLayouts/slideLayout27.xml" ContentType="application/vnd.openxmlformats-officedocument.presentationml.slideLayout+xml"/>
  <Override PartName="/ppt/slideLayouts/slideLayout26.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notesSlides/notesSlide19.xml" ContentType="application/vnd.openxmlformats-officedocument.presentationml.notesSlide+xml"/>
  <Override PartName="/ppt/notesSlides/notesSlide13.xml" ContentType="application/vnd.openxmlformats-officedocument.presentationml.notesSlide+xml"/>
  <Override PartName="/ppt/notesSlides/notesSlide43.xml" ContentType="application/vnd.openxmlformats-officedocument.presentationml.notesSlide+xml"/>
  <Override PartName="/ppt/notesSlides/notesSlide33.xml" ContentType="application/vnd.openxmlformats-officedocument.presentationml.notesSlide+xml"/>
  <Override PartName="/ppt/notesSlides/notesSlide32.xml" ContentType="application/vnd.openxmlformats-officedocument.presentationml.notesSlide+xml"/>
  <Override PartName="/ppt/notesSlides/notesSlide31.xml" ContentType="application/vnd.openxmlformats-officedocument.presentationml.notesSlide+xml"/>
  <Override PartName="/ppt/notesSlides/notesSlide30.xml" ContentType="application/vnd.openxmlformats-officedocument.presentationml.notesSlide+xml"/>
  <Override PartName="/ppt/notesSlides/notesSlide29.xml" ContentType="application/vnd.openxmlformats-officedocument.presentationml.notesSlide+xml"/>
  <Override PartName="/ppt/notesSlides/notesSlide28.xml" ContentType="application/vnd.openxmlformats-officedocument.presentationml.notesSlide+xml"/>
  <Override PartName="/ppt/notesSlides/notesSlide27.xml" ContentType="application/vnd.openxmlformats-officedocument.presentationml.notesSlide+xml"/>
  <Override PartName="/ppt/notesSlides/notesSlide34.xml" ContentType="application/vnd.openxmlformats-officedocument.presentationml.notesSlide+xml"/>
  <Override PartName="/ppt/notesSlides/notesSlide20.xml" ContentType="application/vnd.openxmlformats-officedocument.presentationml.notesSlide+xml"/>
  <Override PartName="/ppt/notesSlides/notesSlide36.xml" ContentType="application/vnd.openxmlformats-officedocument.presentationml.notesSlide+xml"/>
  <Override PartName="/ppt/notesSlides/notesSlide42.xml" ContentType="application/vnd.openxmlformats-officedocument.presentationml.notesSlide+xml"/>
  <Override PartName="/ppt/notesSlides/notesSlide41.xml" ContentType="application/vnd.openxmlformats-officedocument.presentationml.notesSlide+xml"/>
  <Override PartName="/ppt/notesSlides/notesSlide40.xml" ContentType="application/vnd.openxmlformats-officedocument.presentationml.notesSlide+xml"/>
  <Override PartName="/ppt/notesSlides/notesSlide39.xml" ContentType="application/vnd.openxmlformats-officedocument.presentationml.notesSlide+xml"/>
  <Override PartName="/ppt/notesSlides/notesSlide38.xml" ContentType="application/vnd.openxmlformats-officedocument.presentationml.notesSlide+xml"/>
  <Override PartName="/ppt/notesSlides/notesSlide37.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ppt/notesSlides/notesSlide21.xml" ContentType="application/vnd.openxmlformats-officedocument.presentationml.notesSlide+xml"/>
  <Override PartName="/ppt/notesSlides/notesSlide24.xml" ContentType="application/vnd.openxmlformats-officedocument.presentationml.notesSlide+xml"/>
  <Override PartName="/ppt/notesSlides/notesSlide22.xml" ContentType="application/vnd.openxmlformats-officedocument.presentationml.notesSlide+xml"/>
  <Override PartName="/ppt/notesSlides/notesSlide25.xml" ContentType="application/vnd.openxmlformats-officedocument.presentationml.notesSlide+xml"/>
  <Override PartName="/ppt/notesSlides/notesSlide23.xml" ContentType="application/vnd.openxmlformats-officedocument.presentationml.notes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heme/theme1.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2.xml" ContentType="application/vnd.openxmlformats-officedocument.them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custom.xml" ContentType="application/vnd.openxmlformats-officedocument.custom-propertie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08" r:id="rId1"/>
    <p:sldMasterId id="2147483875" r:id="rId2"/>
    <p:sldMasterId id="2147483887" r:id="rId3"/>
  </p:sldMasterIdLst>
  <p:notesMasterIdLst>
    <p:notesMasterId r:id="rId47"/>
  </p:notesMasterIdLst>
  <p:handoutMasterIdLst>
    <p:handoutMasterId r:id="rId48"/>
  </p:handoutMasterIdLst>
  <p:sldIdLst>
    <p:sldId id="1192" r:id="rId4"/>
    <p:sldId id="1299" r:id="rId5"/>
    <p:sldId id="1300" r:id="rId6"/>
    <p:sldId id="1557" r:id="rId7"/>
    <p:sldId id="1611" r:id="rId8"/>
    <p:sldId id="1558" r:id="rId9"/>
    <p:sldId id="1559" r:id="rId10"/>
    <p:sldId id="1560" r:id="rId11"/>
    <p:sldId id="1561" r:id="rId12"/>
    <p:sldId id="1562" r:id="rId13"/>
    <p:sldId id="1563" r:id="rId14"/>
    <p:sldId id="1618" r:id="rId15"/>
    <p:sldId id="1623" r:id="rId16"/>
    <p:sldId id="1565" r:id="rId17"/>
    <p:sldId id="1597" r:id="rId18"/>
    <p:sldId id="1594" r:id="rId19"/>
    <p:sldId id="1567" r:id="rId20"/>
    <p:sldId id="1568" r:id="rId21"/>
    <p:sldId id="1612" r:id="rId22"/>
    <p:sldId id="1569" r:id="rId23"/>
    <p:sldId id="1570" r:id="rId24"/>
    <p:sldId id="1572" r:id="rId25"/>
    <p:sldId id="1573" r:id="rId26"/>
    <p:sldId id="1574" r:id="rId27"/>
    <p:sldId id="1575" r:id="rId28"/>
    <p:sldId id="1595" r:id="rId29"/>
    <p:sldId id="1577" r:id="rId30"/>
    <p:sldId id="1619" r:id="rId31"/>
    <p:sldId id="1620" r:id="rId32"/>
    <p:sldId id="1607" r:id="rId33"/>
    <p:sldId id="1621" r:id="rId34"/>
    <p:sldId id="1596" r:id="rId35"/>
    <p:sldId id="1599" r:id="rId36"/>
    <p:sldId id="1609" r:id="rId37"/>
    <p:sldId id="1600" r:id="rId38"/>
    <p:sldId id="1601" r:id="rId39"/>
    <p:sldId id="1602" r:id="rId40"/>
    <p:sldId id="1603" r:id="rId41"/>
    <p:sldId id="1604" r:id="rId42"/>
    <p:sldId id="1605" r:id="rId43"/>
    <p:sldId id="1551" r:id="rId44"/>
    <p:sldId id="1554" r:id="rId45"/>
    <p:sldId id="1626" r:id="rId46"/>
  </p:sldIdLst>
  <p:sldSz cx="9144000" cy="6858000" type="screen4x3"/>
  <p:notesSz cx="6858000" cy="9296400"/>
  <p:defaultTextStyle>
    <a:defPPr>
      <a:defRPr lang="en-US"/>
    </a:defPPr>
    <a:lvl1pPr algn="ctr" rtl="0" fontAlgn="base">
      <a:spcBef>
        <a:spcPct val="50000"/>
      </a:spcBef>
      <a:spcAft>
        <a:spcPct val="30000"/>
      </a:spcAft>
      <a:buClr>
        <a:schemeClr val="tx1"/>
      </a:buClr>
      <a:defRPr sz="2000" b="1" kern="1200">
        <a:solidFill>
          <a:srgbClr val="FF0000"/>
        </a:solidFill>
        <a:latin typeface="Arial" charset="0"/>
        <a:ea typeface="+mn-ea"/>
        <a:cs typeface="+mn-cs"/>
      </a:defRPr>
    </a:lvl1pPr>
    <a:lvl2pPr marL="457200" algn="ctr" rtl="0" fontAlgn="base">
      <a:spcBef>
        <a:spcPct val="50000"/>
      </a:spcBef>
      <a:spcAft>
        <a:spcPct val="30000"/>
      </a:spcAft>
      <a:buClr>
        <a:schemeClr val="tx1"/>
      </a:buClr>
      <a:defRPr sz="2000" b="1" kern="1200">
        <a:solidFill>
          <a:srgbClr val="FF0000"/>
        </a:solidFill>
        <a:latin typeface="Arial" charset="0"/>
        <a:ea typeface="+mn-ea"/>
        <a:cs typeface="+mn-cs"/>
      </a:defRPr>
    </a:lvl2pPr>
    <a:lvl3pPr marL="914400" algn="ctr" rtl="0" fontAlgn="base">
      <a:spcBef>
        <a:spcPct val="50000"/>
      </a:spcBef>
      <a:spcAft>
        <a:spcPct val="30000"/>
      </a:spcAft>
      <a:buClr>
        <a:schemeClr val="tx1"/>
      </a:buClr>
      <a:defRPr sz="2000" b="1" kern="1200">
        <a:solidFill>
          <a:srgbClr val="FF0000"/>
        </a:solidFill>
        <a:latin typeface="Arial" charset="0"/>
        <a:ea typeface="+mn-ea"/>
        <a:cs typeface="+mn-cs"/>
      </a:defRPr>
    </a:lvl3pPr>
    <a:lvl4pPr marL="1371600" algn="ctr" rtl="0" fontAlgn="base">
      <a:spcBef>
        <a:spcPct val="50000"/>
      </a:spcBef>
      <a:spcAft>
        <a:spcPct val="30000"/>
      </a:spcAft>
      <a:buClr>
        <a:schemeClr val="tx1"/>
      </a:buClr>
      <a:defRPr sz="2000" b="1" kern="1200">
        <a:solidFill>
          <a:srgbClr val="FF0000"/>
        </a:solidFill>
        <a:latin typeface="Arial" charset="0"/>
        <a:ea typeface="+mn-ea"/>
        <a:cs typeface="+mn-cs"/>
      </a:defRPr>
    </a:lvl4pPr>
    <a:lvl5pPr marL="1828800" algn="ctr" rtl="0" fontAlgn="base">
      <a:spcBef>
        <a:spcPct val="50000"/>
      </a:spcBef>
      <a:spcAft>
        <a:spcPct val="30000"/>
      </a:spcAft>
      <a:buClr>
        <a:schemeClr val="tx1"/>
      </a:buClr>
      <a:defRPr sz="2000" b="1" kern="1200">
        <a:solidFill>
          <a:srgbClr val="FF0000"/>
        </a:solidFill>
        <a:latin typeface="Arial" charset="0"/>
        <a:ea typeface="+mn-ea"/>
        <a:cs typeface="+mn-cs"/>
      </a:defRPr>
    </a:lvl5pPr>
    <a:lvl6pPr marL="2286000" algn="l" defTabSz="914400" rtl="0" eaLnBrk="1" latinLnBrk="0" hangingPunct="1">
      <a:defRPr sz="2000" b="1" kern="1200">
        <a:solidFill>
          <a:srgbClr val="FF0000"/>
        </a:solidFill>
        <a:latin typeface="Arial" charset="0"/>
        <a:ea typeface="+mn-ea"/>
        <a:cs typeface="+mn-cs"/>
      </a:defRPr>
    </a:lvl6pPr>
    <a:lvl7pPr marL="2743200" algn="l" defTabSz="914400" rtl="0" eaLnBrk="1" latinLnBrk="0" hangingPunct="1">
      <a:defRPr sz="2000" b="1" kern="1200">
        <a:solidFill>
          <a:srgbClr val="FF0000"/>
        </a:solidFill>
        <a:latin typeface="Arial" charset="0"/>
        <a:ea typeface="+mn-ea"/>
        <a:cs typeface="+mn-cs"/>
      </a:defRPr>
    </a:lvl7pPr>
    <a:lvl8pPr marL="3200400" algn="l" defTabSz="914400" rtl="0" eaLnBrk="1" latinLnBrk="0" hangingPunct="1">
      <a:defRPr sz="2000" b="1" kern="1200">
        <a:solidFill>
          <a:srgbClr val="FF0000"/>
        </a:solidFill>
        <a:latin typeface="Arial" charset="0"/>
        <a:ea typeface="+mn-ea"/>
        <a:cs typeface="+mn-cs"/>
      </a:defRPr>
    </a:lvl8pPr>
    <a:lvl9pPr marL="3657600" algn="l" defTabSz="914400" rtl="0" eaLnBrk="1" latinLnBrk="0" hangingPunct="1">
      <a:defRPr sz="2000" b="1" kern="1200">
        <a:solidFill>
          <a:srgbClr val="FF0000"/>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notes" clrMode="bw" scaleToFitPaper="1" frameSlides="1"/>
  <p:clrMru>
    <a:srgbClr val="D33941"/>
    <a:srgbClr val="0033CC"/>
    <a:srgbClr val="FF0000"/>
    <a:srgbClr val="FFFF00"/>
    <a:srgbClr val="CCFFCC"/>
    <a:srgbClr val="3366FF"/>
    <a:srgbClr val="CC0099"/>
    <a:srgbClr val="CCE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4" autoAdjust="0"/>
    <p:restoredTop sz="74532" autoAdjust="0"/>
  </p:normalViewPr>
  <p:slideViewPr>
    <p:cSldViewPr snapToGrid="0">
      <p:cViewPr>
        <p:scale>
          <a:sx n="100" d="100"/>
          <a:sy n="100" d="100"/>
        </p:scale>
        <p:origin x="-1104" y="-66"/>
      </p:cViewPr>
      <p:guideLst>
        <p:guide orient="horz" pos="2160"/>
        <p:guide pos="2880"/>
      </p:guideLst>
    </p:cSldViewPr>
  </p:slideViewPr>
  <p:outlineViewPr>
    <p:cViewPr>
      <p:scale>
        <a:sx n="25" d="100"/>
        <a:sy n="25" d="100"/>
      </p:scale>
      <p:origin x="0" y="0"/>
    </p:cViewPr>
    <p:sldLst>
      <p:sld r:id="rId1" collapse="1"/>
      <p:sld r:id="rId2" collapse="1"/>
      <p:sld r:id="rId3" collapse="1"/>
      <p:sld r:id="rId4" collapse="1"/>
    </p:sldLst>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68" d="100"/>
          <a:sy n="68" d="100"/>
        </p:scale>
        <p:origin x="-3276" y="-120"/>
      </p:cViewPr>
      <p:guideLst>
        <p:guide orient="horz" pos="2928"/>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notesMaster" Target="notesMasters/notesMaster1.xml"/><Relationship Id="rId50" Type="http://schemas.openxmlformats.org/officeDocument/2006/relationships/viewProps" Target="viewProps.xml"/><Relationship Id="rId55" Type="http://schemas.openxmlformats.org/officeDocument/2006/relationships/customXml" Target="../customXml/item3.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customXml" Target="../customXml/item1.xml"/><Relationship Id="rId5" Type="http://schemas.openxmlformats.org/officeDocument/2006/relationships/slide" Target="slides/slide2.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handoutMaster" Target="handoutMasters/handoutMaster1.xml"/><Relationship Id="rId8" Type="http://schemas.openxmlformats.org/officeDocument/2006/relationships/slide" Target="slides/slide5.xml"/><Relationship Id="rId51" Type="http://schemas.openxmlformats.org/officeDocument/2006/relationships/theme" Target="theme/theme1.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customXml" Target="../customXml/item2.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presProps" Target="presProps.xml"/></Relationships>
</file>

<file path=ppt/_rels/viewProps.xml.rels><?xml version="1.0" encoding="UTF-8" standalone="yes"?>
<Relationships xmlns="http://schemas.openxmlformats.org/package/2006/relationships"><Relationship Id="rId3" Type="http://schemas.openxmlformats.org/officeDocument/2006/relationships/slide" Target="slides/slide26.xml"/><Relationship Id="rId2" Type="http://schemas.openxmlformats.org/officeDocument/2006/relationships/slide" Target="slides/slide16.xml"/><Relationship Id="rId1" Type="http://schemas.openxmlformats.org/officeDocument/2006/relationships/slide" Target="slides/slide3.xml"/><Relationship Id="rId4" Type="http://schemas.openxmlformats.org/officeDocument/2006/relationships/slide" Target="slides/slide3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034" name="Rectangle 2"/>
          <p:cNvSpPr>
            <a:spLocks noGrp="1" noChangeArrowheads="1"/>
          </p:cNvSpPr>
          <p:nvPr>
            <p:ph type="hdr" sz="quarter"/>
          </p:nvPr>
        </p:nvSpPr>
        <p:spPr bwMode="auto">
          <a:xfrm>
            <a:off x="0" y="0"/>
            <a:ext cx="2971800"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l" defTabSz="931863">
              <a:spcBef>
                <a:spcPct val="0"/>
              </a:spcBef>
              <a:spcAft>
                <a:spcPct val="0"/>
              </a:spcAft>
              <a:buClrTx/>
              <a:defRPr sz="1200">
                <a:solidFill>
                  <a:schemeClr val="tx1"/>
                </a:solidFill>
                <a:latin typeface="Times New Roman" pitchFamily="18" charset="0"/>
              </a:defRPr>
            </a:lvl1pPr>
          </a:lstStyle>
          <a:p>
            <a:pPr>
              <a:defRPr/>
            </a:pPr>
            <a:endParaRPr lang="en-US" altLang="en-US"/>
          </a:p>
        </p:txBody>
      </p:sp>
      <p:sp>
        <p:nvSpPr>
          <p:cNvPr id="44035" name="Rectangle 3"/>
          <p:cNvSpPr>
            <a:spLocks noGrp="1" noChangeArrowheads="1"/>
          </p:cNvSpPr>
          <p:nvPr>
            <p:ph type="dt" sz="quarter" idx="1"/>
          </p:nvPr>
        </p:nvSpPr>
        <p:spPr bwMode="auto">
          <a:xfrm>
            <a:off x="3886200" y="0"/>
            <a:ext cx="2971800"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r" defTabSz="931863">
              <a:spcBef>
                <a:spcPct val="0"/>
              </a:spcBef>
              <a:spcAft>
                <a:spcPct val="0"/>
              </a:spcAft>
              <a:buClrTx/>
              <a:defRPr sz="1200">
                <a:solidFill>
                  <a:schemeClr val="tx1"/>
                </a:solidFill>
                <a:latin typeface="Times New Roman" pitchFamily="18" charset="0"/>
              </a:defRPr>
            </a:lvl1pPr>
          </a:lstStyle>
          <a:p>
            <a:pPr>
              <a:defRPr/>
            </a:pPr>
            <a:endParaRPr lang="en-US" altLang="en-US"/>
          </a:p>
        </p:txBody>
      </p:sp>
      <p:sp>
        <p:nvSpPr>
          <p:cNvPr id="44036" name="Rectangle 4"/>
          <p:cNvSpPr>
            <a:spLocks noGrp="1" noChangeArrowheads="1"/>
          </p:cNvSpPr>
          <p:nvPr>
            <p:ph type="ftr" sz="quarter" idx="2"/>
          </p:nvPr>
        </p:nvSpPr>
        <p:spPr bwMode="auto">
          <a:xfrm>
            <a:off x="0" y="8831263"/>
            <a:ext cx="2971800" cy="465137"/>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l" defTabSz="931863">
              <a:spcBef>
                <a:spcPct val="0"/>
              </a:spcBef>
              <a:spcAft>
                <a:spcPct val="0"/>
              </a:spcAft>
              <a:buClrTx/>
              <a:defRPr sz="1200">
                <a:solidFill>
                  <a:schemeClr val="tx1"/>
                </a:solidFill>
                <a:latin typeface="Times New Roman" pitchFamily="18" charset="0"/>
              </a:defRPr>
            </a:lvl1pPr>
          </a:lstStyle>
          <a:p>
            <a:pPr>
              <a:defRPr/>
            </a:pPr>
            <a:endParaRPr lang="en-US" altLang="en-US"/>
          </a:p>
        </p:txBody>
      </p:sp>
      <p:sp>
        <p:nvSpPr>
          <p:cNvPr id="44037" name="Rectangle 5"/>
          <p:cNvSpPr>
            <a:spLocks noGrp="1" noChangeArrowheads="1"/>
          </p:cNvSpPr>
          <p:nvPr>
            <p:ph type="sldNum" sz="quarter" idx="3"/>
          </p:nvPr>
        </p:nvSpPr>
        <p:spPr bwMode="auto">
          <a:xfrm>
            <a:off x="3886200" y="8831263"/>
            <a:ext cx="2971800" cy="465137"/>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r" defTabSz="931863">
              <a:spcBef>
                <a:spcPct val="0"/>
              </a:spcBef>
              <a:spcAft>
                <a:spcPct val="0"/>
              </a:spcAft>
              <a:buClrTx/>
              <a:defRPr sz="1200">
                <a:solidFill>
                  <a:schemeClr val="tx1"/>
                </a:solidFill>
                <a:latin typeface="Times New Roman" pitchFamily="18" charset="0"/>
              </a:defRPr>
            </a:lvl1pPr>
          </a:lstStyle>
          <a:p>
            <a:pPr>
              <a:defRPr/>
            </a:pPr>
            <a:fld id="{772A1695-588E-43DC-959F-A4E35D51A1AD}" type="slidenum">
              <a:rPr lang="en-US" altLang="en-US"/>
              <a:pPr>
                <a:defRPr/>
              </a:pPr>
              <a:t>‹#›</a:t>
            </a:fld>
            <a:endParaRPr lang="en-US" altLang="en-US"/>
          </a:p>
        </p:txBody>
      </p:sp>
    </p:spTree>
    <p:extLst>
      <p:ext uri="{BB962C8B-B14F-4D97-AF65-F5344CB8AC3E}">
        <p14:creationId xmlns:p14="http://schemas.microsoft.com/office/powerpoint/2010/main" val="142586784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9154" name="Overhead"/>
          <p:cNvSpPr>
            <a:spLocks noGrp="1" noRot="1" noChangeAspect="1" noChangeArrowheads="1" noTextEdit="1"/>
          </p:cNvSpPr>
          <p:nvPr>
            <p:ph type="sldImg" idx="2"/>
          </p:nvPr>
        </p:nvSpPr>
        <p:spPr bwMode="auto">
          <a:xfrm>
            <a:off x="717550" y="630238"/>
            <a:ext cx="5430838" cy="40735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3" name="StudentNote"/>
          <p:cNvSpPr>
            <a:spLocks noGrp="1" noChangeArrowheads="1"/>
          </p:cNvSpPr>
          <p:nvPr>
            <p:ph type="body" sz="quarter" idx="3"/>
          </p:nvPr>
        </p:nvSpPr>
        <p:spPr bwMode="auto">
          <a:xfrm>
            <a:off x="406400" y="4899025"/>
            <a:ext cx="6069013" cy="383540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p>
            <a:pPr lvl="0"/>
            <a:r>
              <a:rPr lang="en-US" altLang="en-US" noProof="0" smtClean="0"/>
              <a:t>Click to edit Master text styles</a:t>
            </a:r>
          </a:p>
          <a:p>
            <a:pPr lvl="1"/>
            <a:r>
              <a:rPr lang="en-US" altLang="en-US" noProof="0" smtClean="0"/>
              <a:t>Second level</a:t>
            </a:r>
          </a:p>
          <a:p>
            <a:pPr lvl="2"/>
            <a:r>
              <a:rPr lang="en-US" altLang="en-US" noProof="0" smtClean="0"/>
              <a:t>Third level</a:t>
            </a:r>
          </a:p>
          <a:p>
            <a:pPr lvl="3"/>
            <a:r>
              <a:rPr lang="en-US" altLang="en-US" noProof="0" smtClean="0"/>
              <a:t>Fourth level</a:t>
            </a:r>
          </a:p>
          <a:p>
            <a:pPr lvl="4"/>
            <a:r>
              <a:rPr lang="en-US" altLang="en-US" noProof="0" smtClean="0"/>
              <a:t>Fifth level</a:t>
            </a:r>
          </a:p>
        </p:txBody>
      </p:sp>
      <p:sp>
        <p:nvSpPr>
          <p:cNvPr id="22535" name="Copyright"/>
          <p:cNvSpPr>
            <a:spLocks noGrp="1" noChangeArrowheads="1"/>
          </p:cNvSpPr>
          <p:nvPr>
            <p:ph type="sldNum" sz="quarter" idx="5"/>
          </p:nvPr>
        </p:nvSpPr>
        <p:spPr bwMode="auto">
          <a:xfrm>
            <a:off x="454025" y="8905875"/>
            <a:ext cx="5951538" cy="261938"/>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l" defTabSz="931863">
              <a:spcBef>
                <a:spcPct val="0"/>
              </a:spcBef>
              <a:spcAft>
                <a:spcPct val="0"/>
              </a:spcAft>
              <a:buClrTx/>
              <a:tabLst>
                <a:tab pos="2743200" algn="ctr"/>
              </a:tabLst>
              <a:defRPr sz="1200" b="0">
                <a:solidFill>
                  <a:schemeClr val="tx1"/>
                </a:solidFill>
              </a:defRPr>
            </a:lvl1pPr>
          </a:lstStyle>
          <a:p>
            <a:pPr>
              <a:defRPr/>
            </a:pPr>
            <a:r>
              <a:rPr lang="en-US" altLang="en-US"/>
              <a:t>	Policy Transactions - </a:t>
            </a:r>
            <a:fld id="{DB62CCEC-AAEE-4D6B-AF14-A03EDE55FFF3}" type="slidenum">
              <a:rPr lang="en-US" altLang="en-US"/>
              <a:pPr>
                <a:defRPr/>
              </a:pPr>
              <a:t>‹#›</a:t>
            </a:fld>
            <a:endParaRPr lang="en-US" altLang="en-US"/>
          </a:p>
        </p:txBody>
      </p:sp>
      <p:sp>
        <p:nvSpPr>
          <p:cNvPr id="22543" name="SectionName"/>
          <p:cNvSpPr>
            <a:spLocks noGrp="1" noChangeArrowheads="1"/>
          </p:cNvSpPr>
          <p:nvPr>
            <p:ph type="hdr" sz="quarter"/>
          </p:nvPr>
        </p:nvSpPr>
        <p:spPr bwMode="auto">
          <a:xfrm>
            <a:off x="692150" y="320675"/>
            <a:ext cx="5480050" cy="212725"/>
          </a:xfrm>
          <a:prstGeom prst="rect">
            <a:avLst/>
          </a:prstGeom>
          <a:noFill/>
          <a:ln w="9525">
            <a:noFill/>
            <a:miter lim="800000"/>
            <a:headEnd/>
            <a:tailEnd/>
          </a:ln>
          <a:effectLst/>
        </p:spPr>
        <p:txBody>
          <a:bodyPr vert="horz" wrap="square" lIns="0" tIns="0" rIns="0" bIns="0" numCol="1" anchor="b" anchorCtr="0" compatLnSpc="1">
            <a:prstTxWarp prst="textNoShape">
              <a:avLst/>
            </a:prstTxWarp>
          </a:bodyPr>
          <a:lstStyle>
            <a:lvl1pPr algn="l" defTabSz="942975" eaLnBrk="0" hangingPunct="0">
              <a:lnSpc>
                <a:spcPts val="1875"/>
              </a:lnSpc>
              <a:spcBef>
                <a:spcPts val="625"/>
              </a:spcBef>
              <a:spcAft>
                <a:spcPct val="0"/>
              </a:spcAft>
              <a:buClrTx/>
              <a:buFont typeface="Wingdings" pitchFamily="2" charset="2"/>
              <a:buNone/>
              <a:tabLst>
                <a:tab pos="5591175" algn="r"/>
              </a:tabLst>
              <a:defRPr sz="1200" b="0">
                <a:solidFill>
                  <a:schemeClr val="tx1"/>
                </a:solidFill>
              </a:defRPr>
            </a:lvl1pPr>
          </a:lstStyle>
          <a:p>
            <a:pPr>
              <a:defRPr/>
            </a:pPr>
            <a:r>
              <a:rPr lang="en-US" altLang="en-US"/>
              <a:t>	</a:t>
            </a:r>
            <a:endParaRPr lang="en-US"/>
          </a:p>
        </p:txBody>
      </p:sp>
      <p:sp>
        <p:nvSpPr>
          <p:cNvPr id="22544" name="ModuleNumber" hidden="1"/>
          <p:cNvSpPr>
            <a:spLocks noChangeArrowheads="1"/>
          </p:cNvSpPr>
          <p:nvPr/>
        </p:nvSpPr>
        <p:spPr bwMode="auto">
          <a:xfrm>
            <a:off x="4157663" y="320675"/>
            <a:ext cx="2551112" cy="157163"/>
          </a:xfrm>
          <a:prstGeom prst="rect">
            <a:avLst/>
          </a:prstGeom>
          <a:noFill/>
          <a:ln w="9525">
            <a:noFill/>
            <a:miter lim="800000"/>
            <a:headEnd/>
            <a:tailEnd/>
          </a:ln>
          <a:effectLst/>
        </p:spPr>
        <p:txBody>
          <a:bodyPr lIns="0" tIns="0" rIns="0" bIns="0" anchor="b"/>
          <a:lstStyle/>
          <a:p>
            <a:pPr algn="r" defTabSz="942975" eaLnBrk="0" hangingPunct="0">
              <a:lnSpc>
                <a:spcPts val="1875"/>
              </a:lnSpc>
              <a:spcBef>
                <a:spcPts val="625"/>
              </a:spcBef>
              <a:spcAft>
                <a:spcPct val="0"/>
              </a:spcAft>
              <a:buClrTx/>
              <a:buFont typeface="Wingdings" pitchFamily="2" charset="2"/>
              <a:buNone/>
              <a:defRPr/>
            </a:pPr>
            <a:r>
              <a:rPr lang="en-US" sz="1100" b="0" i="1">
                <a:solidFill>
                  <a:srgbClr val="000000"/>
                </a:solidFill>
                <a:latin typeface="Times New Roman" pitchFamily="18" charset="0"/>
                <a:cs typeface="Times New Roman" pitchFamily="18" charset="0"/>
              </a:rPr>
              <a:t>Introduction, 2.</a:t>
            </a:r>
            <a:fld id="{83C77E91-CCDB-4D48-A7F8-D2907C3FD04C}" type="slidenum">
              <a:rPr lang="en-US" sz="1100" b="0" i="1">
                <a:solidFill>
                  <a:srgbClr val="000000"/>
                </a:solidFill>
                <a:latin typeface="Times New Roman" pitchFamily="18" charset="0"/>
                <a:cs typeface="Times New Roman" pitchFamily="18" charset="0"/>
              </a:rPr>
              <a:pPr algn="r" defTabSz="942975" eaLnBrk="0" hangingPunct="0">
                <a:lnSpc>
                  <a:spcPts val="1875"/>
                </a:lnSpc>
                <a:spcBef>
                  <a:spcPts val="625"/>
                </a:spcBef>
                <a:spcAft>
                  <a:spcPct val="0"/>
                </a:spcAft>
                <a:buClrTx/>
                <a:buFont typeface="Wingdings" pitchFamily="2" charset="2"/>
                <a:buNone/>
                <a:defRPr/>
              </a:pPr>
              <a:t>‹#›</a:t>
            </a:fld>
            <a:endParaRPr lang="en-US" sz="1100" b="0" i="1">
              <a:solidFill>
                <a:srgbClr val="000000"/>
              </a:solidFill>
              <a:latin typeface="Times New Roman" pitchFamily="18" charset="0"/>
              <a:cs typeface="Times New Roman" pitchFamily="18" charset="0"/>
            </a:endParaRPr>
          </a:p>
        </p:txBody>
      </p:sp>
      <p:sp>
        <p:nvSpPr>
          <p:cNvPr id="22546" name="Line 18"/>
          <p:cNvSpPr>
            <a:spLocks noChangeShapeType="1"/>
          </p:cNvSpPr>
          <p:nvPr/>
        </p:nvSpPr>
        <p:spPr bwMode="auto">
          <a:xfrm>
            <a:off x="406400" y="8905875"/>
            <a:ext cx="6069013" cy="0"/>
          </a:xfrm>
          <a:prstGeom prst="line">
            <a:avLst/>
          </a:prstGeom>
          <a:noFill/>
          <a:ln w="6350">
            <a:solidFill>
              <a:schemeClr val="tx2"/>
            </a:solidFill>
            <a:round/>
            <a:headEnd/>
            <a:tailEnd/>
          </a:ln>
          <a:effectLst/>
        </p:spPr>
        <p:txBody>
          <a:bodyPr lIns="0" tIns="0" rIns="0" bIns="0" anchor="ctr">
            <a:spAutoFit/>
          </a:bodyPr>
          <a:lstStyle/>
          <a:p>
            <a:pPr>
              <a:defRPr/>
            </a:pPr>
            <a:endParaRPr lang="en-US"/>
          </a:p>
        </p:txBody>
      </p:sp>
    </p:spTree>
    <p:extLst>
      <p:ext uri="{BB962C8B-B14F-4D97-AF65-F5344CB8AC3E}">
        <p14:creationId xmlns:p14="http://schemas.microsoft.com/office/powerpoint/2010/main" val="1085418949"/>
      </p:ext>
    </p:extLst>
  </p:cSld>
  <p:clrMap bg1="lt1" tx1="dk1" bg2="lt2" tx2="dk2" accent1="accent1" accent2="accent2" accent3="accent3" accent4="accent4" accent5="accent5" accent6="accent6" hlink="hlink" folHlink="folHlink"/>
  <p:hf ftr="0" dt="0"/>
  <p:notesStyle>
    <a:lvl1pPr algn="l" rtl="0" eaLnBrk="0" fontAlgn="base" hangingPunct="0">
      <a:spcBef>
        <a:spcPct val="10000"/>
      </a:spcBef>
      <a:spcAft>
        <a:spcPct val="0"/>
      </a:spcAft>
      <a:defRPr sz="1000" kern="1200">
        <a:solidFill>
          <a:schemeClr val="tx1"/>
        </a:solidFill>
        <a:latin typeface="Arial" charset="0"/>
        <a:ea typeface="+mn-ea"/>
        <a:cs typeface="+mn-cs"/>
      </a:defRPr>
    </a:lvl1pPr>
    <a:lvl2pPr marL="342900" indent="-114300" algn="l" rtl="0" eaLnBrk="0" fontAlgn="base" hangingPunct="0">
      <a:spcBef>
        <a:spcPct val="10000"/>
      </a:spcBef>
      <a:spcAft>
        <a:spcPct val="0"/>
      </a:spcAft>
      <a:buChar char="•"/>
      <a:defRPr sz="1000" kern="1200">
        <a:solidFill>
          <a:schemeClr val="tx1"/>
        </a:solidFill>
        <a:latin typeface="Arial" charset="0"/>
        <a:ea typeface="+mn-ea"/>
        <a:cs typeface="+mn-cs"/>
      </a:defRPr>
    </a:lvl2pPr>
    <a:lvl3pPr marL="571500" indent="-114300" algn="l" rtl="0" eaLnBrk="0" fontAlgn="base" hangingPunct="0">
      <a:spcBef>
        <a:spcPct val="10000"/>
      </a:spcBef>
      <a:spcAft>
        <a:spcPct val="0"/>
      </a:spcAft>
      <a:buChar char="•"/>
      <a:defRPr sz="1000" kern="1200">
        <a:solidFill>
          <a:schemeClr val="tx1"/>
        </a:solidFill>
        <a:latin typeface="Arial" charset="0"/>
        <a:ea typeface="+mn-ea"/>
        <a:cs typeface="+mn-cs"/>
      </a:defRPr>
    </a:lvl3pPr>
    <a:lvl4pPr marL="800100" indent="-114300" algn="l" rtl="0" eaLnBrk="0" fontAlgn="base" hangingPunct="0">
      <a:spcBef>
        <a:spcPct val="10000"/>
      </a:spcBef>
      <a:spcAft>
        <a:spcPct val="0"/>
      </a:spcAft>
      <a:buChar char="•"/>
      <a:defRPr sz="1000" kern="1200">
        <a:solidFill>
          <a:schemeClr val="tx1"/>
        </a:solidFill>
        <a:latin typeface="Arial" charset="0"/>
        <a:ea typeface="+mn-ea"/>
        <a:cs typeface="+mn-cs"/>
      </a:defRPr>
    </a:lvl4pPr>
    <a:lvl5pPr marL="1028700" indent="-114300" algn="l" rtl="0" eaLnBrk="0" fontAlgn="base" hangingPunct="0">
      <a:spcBef>
        <a:spcPct val="10000"/>
      </a:spcBef>
      <a:spcAft>
        <a:spcPct val="0"/>
      </a:spcAft>
      <a:buChar char="•"/>
      <a:defRPr sz="10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Policy Transactions - </a:t>
            </a:r>
            <a:fld id="{1A5BAF18-8B05-41CA-850D-07458B59895B}" type="slidenum">
              <a:rPr lang="en-US" altLang="en-US" sz="1200" b="0" smtClean="0">
                <a:solidFill>
                  <a:schemeClr val="tx1"/>
                </a:solidFill>
              </a:rPr>
              <a:pPr eaLnBrk="1" hangingPunct="1"/>
              <a:t>1</a:t>
            </a:fld>
            <a:endParaRPr lang="en-US" altLang="en-US" sz="1200" b="0" smtClean="0">
              <a:solidFill>
                <a:schemeClr val="tx1"/>
              </a:solidFill>
            </a:endParaRPr>
          </a:p>
        </p:txBody>
      </p:sp>
      <p:sp>
        <p:nvSpPr>
          <p:cNvPr id="50179"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50180" name="Rectangle 2"/>
          <p:cNvSpPr>
            <a:spLocks noGrp="1" noRot="1" noChangeAspect="1" noChangeArrowheads="1" noTextEdit="1"/>
          </p:cNvSpPr>
          <p:nvPr>
            <p:ph type="sldImg"/>
          </p:nvPr>
        </p:nvSpPr>
        <p:spPr>
          <a:xfrm>
            <a:off x="715963" y="630238"/>
            <a:ext cx="5430837" cy="4073525"/>
          </a:xfrm>
          <a:ln/>
        </p:spPr>
      </p:sp>
      <p:sp>
        <p:nvSpPr>
          <p:cNvPr id="5018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Guidewire training materials contain Guidewire proprietary information that is subject to confidentiality and non-disclosure agreements. You agree to use the information in this manual solely for the purpose of training to implement Guidewire software solutions. You also agree not to disclose the information in this manual to third parties or copy this manual without prior written consent from Guidewire. Guidewire training may be given only by Guidewire employees or certified Guidewire partners under the appropriate agreement with Guidewire.</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Policy Transactions - </a:t>
            </a:r>
            <a:fld id="{80651D19-F1C3-4004-B6F6-63E5A3EB76A1}" type="slidenum">
              <a:rPr lang="en-US" altLang="en-US" sz="1200" b="0" smtClean="0">
                <a:solidFill>
                  <a:schemeClr val="tx1"/>
                </a:solidFill>
              </a:rPr>
              <a:pPr eaLnBrk="1" hangingPunct="1"/>
              <a:t>10</a:t>
            </a:fld>
            <a:endParaRPr lang="en-US" altLang="en-US" sz="1200" b="0" smtClean="0">
              <a:solidFill>
                <a:schemeClr val="tx1"/>
              </a:solidFill>
            </a:endParaRPr>
          </a:p>
        </p:txBody>
      </p:sp>
      <p:sp>
        <p:nvSpPr>
          <p:cNvPr id="59395"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59396" name="Rectangle 5"/>
          <p:cNvSpPr>
            <a:spLocks noGrp="1" noRot="1" noChangeAspect="1" noChangeArrowheads="1" noTextEdit="1"/>
          </p:cNvSpPr>
          <p:nvPr>
            <p:ph type="sldImg"/>
          </p:nvPr>
        </p:nvSpPr>
        <p:spPr>
          <a:ln/>
        </p:spPr>
      </p:sp>
      <p:sp>
        <p:nvSpPr>
          <p:cNvPr id="59397" name="Rectangle 6"/>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Policy Transactions - </a:t>
            </a:r>
            <a:fld id="{D4E768D3-BEF8-4F43-8C70-864A7B6C1A9C}" type="slidenum">
              <a:rPr lang="en-US" altLang="en-US" sz="1200" b="0" smtClean="0">
                <a:solidFill>
                  <a:schemeClr val="tx1"/>
                </a:solidFill>
              </a:rPr>
              <a:pPr eaLnBrk="1" hangingPunct="1"/>
              <a:t>11</a:t>
            </a:fld>
            <a:endParaRPr lang="en-US" altLang="en-US" sz="1200" b="0" smtClean="0">
              <a:solidFill>
                <a:schemeClr val="tx1"/>
              </a:solidFill>
            </a:endParaRPr>
          </a:p>
        </p:txBody>
      </p:sp>
      <p:sp>
        <p:nvSpPr>
          <p:cNvPr id="60419"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60420" name="Rectangle 4"/>
          <p:cNvSpPr>
            <a:spLocks noGrp="1" noRot="1" noChangeAspect="1" noChangeArrowheads="1" noTextEdit="1"/>
          </p:cNvSpPr>
          <p:nvPr>
            <p:ph type="sldImg"/>
          </p:nvPr>
        </p:nvSpPr>
        <p:spPr>
          <a:ln/>
        </p:spPr>
      </p:sp>
      <p:sp>
        <p:nvSpPr>
          <p:cNvPr id="60421" name="Rectangle 5"/>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A rewrite involves a change to a policy that is significant enough that it cannot be captured with a policy change. Although there is no absolute rule in the insurance industry that dictates when something must be done as a rewrite versus as a policy change, there is at least one common use cases for this type of transaction:</a:t>
            </a:r>
          </a:p>
          <a:p>
            <a:pPr eaLnBrk="1" hangingPunct="1"/>
            <a:r>
              <a:rPr lang="en-US" dirty="0" smtClean="0"/>
              <a:t>People who work for the carrier may make clerical errors when entering policy information. For example, during a discussion with an applicant, the underwriter might have agreed to provide a certain type of coverage but forgotten to enter it into the policy system. The documents issued from the submission policy transaction are wrong, and the insured may prefer to have a new set of documents drafted so that they have physical proof of exactly what was covered. In this case, a rewrite is required because the customer wants a full set of policy documents showing the correct information. If the requirement was to just make the change then a policy change could have handled this. This rewrite must have an effective date as of the start of the policy. </a:t>
            </a:r>
          </a:p>
          <a:p>
            <a:pPr eaLnBrk="1" hangingPunct="1"/>
            <a:r>
              <a:rPr lang="en-US" dirty="0" smtClean="0"/>
              <a:t>Rewrite feature allows you to do the following:</a:t>
            </a:r>
          </a:p>
          <a:p>
            <a:pPr eaLnBrk="1" hangingPunct="1"/>
            <a:r>
              <a:rPr lang="en-US" b="1" dirty="0" smtClean="0"/>
              <a:t>Full-Term Rewrite: </a:t>
            </a:r>
            <a:r>
              <a:rPr lang="en-US" dirty="0" smtClean="0"/>
              <a:t>A full-term rewrite replaces the original policy for the complete policy term. A full-term rewrite can have a lapse in coverage. </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Policy Transactions - </a:t>
            </a:r>
            <a:fld id="{2D4A99B7-0A76-4FE9-81E5-481E86BAF10A}" type="slidenum">
              <a:rPr lang="en-US" altLang="en-US" sz="1200" b="0" smtClean="0">
                <a:solidFill>
                  <a:schemeClr val="tx1"/>
                </a:solidFill>
              </a:rPr>
              <a:pPr eaLnBrk="1" hangingPunct="1"/>
              <a:t>12</a:t>
            </a:fld>
            <a:endParaRPr lang="en-US" altLang="en-US" sz="1200" b="0" smtClean="0">
              <a:solidFill>
                <a:schemeClr val="tx1"/>
              </a:solidFill>
            </a:endParaRPr>
          </a:p>
        </p:txBody>
      </p:sp>
      <p:sp>
        <p:nvSpPr>
          <p:cNvPr id="61443"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61444" name="Rectangle 2"/>
          <p:cNvSpPr>
            <a:spLocks noGrp="1" noRot="1" noChangeAspect="1" noChangeArrowheads="1" noTextEdit="1"/>
          </p:cNvSpPr>
          <p:nvPr>
            <p:ph type="sldImg"/>
          </p:nvPr>
        </p:nvSpPr>
        <p:spPr>
          <a:ln/>
        </p:spPr>
      </p:sp>
      <p:sp>
        <p:nvSpPr>
          <p:cNvPr id="6144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b="1" dirty="0" smtClean="0"/>
              <a:t>Mid-Term Rewrite: </a:t>
            </a:r>
            <a:r>
              <a:rPr lang="en-US" dirty="0" smtClean="0"/>
              <a:t>A mid-term rewrite replaces a portion of the original term and allows you to rewrite the policy to the original policy end date or to a new end date. </a:t>
            </a:r>
          </a:p>
          <a:p>
            <a:pPr eaLnBrk="1" hangingPunct="1"/>
            <a:r>
              <a:rPr lang="en-US" dirty="0" smtClean="0"/>
              <a:t>Every transaction has two different dates:</a:t>
            </a:r>
          </a:p>
          <a:p>
            <a:pPr eaLnBrk="1" hangingPunct="1">
              <a:buFontTx/>
              <a:buChar char="•"/>
            </a:pPr>
            <a:r>
              <a:rPr lang="en-US" b="1" dirty="0" smtClean="0"/>
              <a:t>transaction</a:t>
            </a:r>
            <a:r>
              <a:rPr lang="en-US" dirty="0" smtClean="0"/>
              <a:t> </a:t>
            </a:r>
            <a:r>
              <a:rPr lang="en-US" b="1" dirty="0" smtClean="0"/>
              <a:t>close date</a:t>
            </a:r>
            <a:r>
              <a:rPr lang="en-US" dirty="0" smtClean="0"/>
              <a:t> or </a:t>
            </a:r>
            <a:r>
              <a:rPr lang="en-US" b="1" dirty="0" smtClean="0"/>
              <a:t>close date - </a:t>
            </a:r>
            <a:r>
              <a:rPr lang="en-US" dirty="0" smtClean="0"/>
              <a:t>the date the policy transaction was completed.</a:t>
            </a:r>
          </a:p>
          <a:p>
            <a:pPr eaLnBrk="1" hangingPunct="1">
              <a:buFontTx/>
              <a:buChar char="•"/>
            </a:pPr>
            <a:r>
              <a:rPr lang="en-US" b="1" dirty="0" smtClean="0"/>
              <a:t>effective date</a:t>
            </a:r>
            <a:r>
              <a:rPr lang="en-US" dirty="0" smtClean="0"/>
              <a:t> - the date that the information in the policy transaction becomes legal and binding.</a:t>
            </a:r>
          </a:p>
          <a:p>
            <a:pPr eaLnBrk="1" hangingPunct="1"/>
            <a:r>
              <a:rPr lang="en-US" dirty="0" smtClean="0"/>
              <a:t>In some cases, the transaction close date comes </a:t>
            </a:r>
            <a:r>
              <a:rPr lang="en-US" b="1" i="1" dirty="0" smtClean="0"/>
              <a:t>before</a:t>
            </a:r>
            <a:r>
              <a:rPr lang="en-US" dirty="0" smtClean="0"/>
              <a:t> the effective date. For example, a submission policy transaction is typically completed before the policy goes into effect.</a:t>
            </a:r>
          </a:p>
          <a:p>
            <a:pPr eaLnBrk="1" hangingPunct="1"/>
            <a:r>
              <a:rPr lang="en-US" dirty="0" smtClean="0"/>
              <a:t>In other cases, the transaction close date comes </a:t>
            </a:r>
            <a:r>
              <a:rPr lang="en-US" b="1" i="1" dirty="0" smtClean="0"/>
              <a:t>after</a:t>
            </a:r>
            <a:r>
              <a:rPr lang="en-US" dirty="0" smtClean="0"/>
              <a:t> the effective date. For example, a rewrite policy transaction that corrects a clerical error may be run several weeks after the policy has become effective, but the rewrite is effective at the start of the policy.</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a:ln/>
        </p:spPr>
      </p:sp>
      <p:sp>
        <p:nvSpPr>
          <p:cNvPr id="624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Rewriting a policy to another account means moving the policy going forward to another account, but the policy history including earlier policy terms stay with its current account. For example, a young adult has a policy in his parent’s personal auto account. He graduates from college, and wants to move his policy to his own account. The insurer cancels his policy, and rewrites it to his new account.</a:t>
            </a:r>
          </a:p>
          <a:p>
            <a:r>
              <a:rPr lang="en-US" dirty="0" smtClean="0"/>
              <a:t>When the user chooses to rewrite a policy to a new account, a rewrite new account policy transaction is created on the new account. This policy transaction takes data from an existing policy and creates a new policy with a new policy number in the new account. The policies on the new and old accounts cannot overlap.  Because of this, no policy transaction can be created on the source policy for a date later than the rewrite date (effective date of the rewritten policy). The policy does not exist on the source account after that date. </a:t>
            </a:r>
          </a:p>
          <a:p>
            <a:r>
              <a:rPr lang="en-US" dirty="0" smtClean="0"/>
              <a:t>Unlike a rewrite policy transaction, a rewrite new policy transaction</a:t>
            </a:r>
            <a:r>
              <a:rPr lang="en-US" baseline="0" dirty="0" smtClean="0"/>
              <a:t> </a:t>
            </a:r>
            <a:r>
              <a:rPr lang="en-US" dirty="0" smtClean="0"/>
              <a:t>can have pre-qualification questions. Pre-qualification questions are discussed later in this course in the Submissions and Question Set lessons in detail.</a:t>
            </a:r>
          </a:p>
        </p:txBody>
      </p:sp>
      <p:sp>
        <p:nvSpPr>
          <p:cNvPr id="6246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Policy Transactions - </a:t>
            </a:r>
            <a:fld id="{EF13AAAF-0408-4FDB-B65C-AA8F308FB312}" type="slidenum">
              <a:rPr lang="en-US" altLang="en-US" sz="1200" b="0" smtClean="0">
                <a:solidFill>
                  <a:schemeClr val="tx1"/>
                </a:solidFill>
              </a:rPr>
              <a:pPr eaLnBrk="1" hangingPunct="1"/>
              <a:t>13</a:t>
            </a:fld>
            <a:endParaRPr lang="en-US" altLang="en-US" sz="1200" b="0" smtClean="0">
              <a:solidFill>
                <a:schemeClr val="tx1"/>
              </a:solidFill>
            </a:endParaRPr>
          </a:p>
        </p:txBody>
      </p:sp>
      <p:sp>
        <p:nvSpPr>
          <p:cNvPr id="62469" name="Header Placeholder 4"/>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Policy Transactions - </a:t>
            </a:r>
            <a:fld id="{3C1DDA6A-8C61-47B2-898C-C60392815CB8}" type="slidenum">
              <a:rPr lang="en-US" altLang="en-US" sz="1200" b="0" smtClean="0">
                <a:solidFill>
                  <a:schemeClr val="tx1"/>
                </a:solidFill>
              </a:rPr>
              <a:pPr eaLnBrk="1" hangingPunct="1"/>
              <a:t>14</a:t>
            </a:fld>
            <a:endParaRPr lang="en-US" altLang="en-US" sz="1200" b="0" smtClean="0">
              <a:solidFill>
                <a:schemeClr val="tx1"/>
              </a:solidFill>
            </a:endParaRPr>
          </a:p>
        </p:txBody>
      </p:sp>
      <p:sp>
        <p:nvSpPr>
          <p:cNvPr id="63491"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63492" name="Rectangle 4"/>
          <p:cNvSpPr>
            <a:spLocks noGrp="1" noRot="1" noChangeAspect="1" noChangeArrowheads="1" noTextEdit="1"/>
          </p:cNvSpPr>
          <p:nvPr>
            <p:ph type="sldImg"/>
          </p:nvPr>
        </p:nvSpPr>
        <p:spPr>
          <a:ln/>
        </p:spPr>
      </p:sp>
      <p:sp>
        <p:nvSpPr>
          <p:cNvPr id="63493" name="Rectangle 5"/>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Audits are unlike the other transactions for the following reasons:</a:t>
            </a:r>
          </a:p>
          <a:p>
            <a:pPr lvl="1" eaLnBrk="1" hangingPunct="1"/>
            <a:r>
              <a:rPr lang="en-US" dirty="0" smtClean="0"/>
              <a:t>Audits utilize the policy information and are tied to the policy periods but they cannot alter the policy contract. </a:t>
            </a:r>
          </a:p>
          <a:p>
            <a:pPr lvl="1" eaLnBrk="1" hangingPunct="1"/>
            <a:r>
              <a:rPr lang="en-US" dirty="0" smtClean="0"/>
              <a:t>Audits don’t have an edit effective date associated with them and do not get “issued”.</a:t>
            </a:r>
          </a:p>
          <a:p>
            <a:pPr lvl="1" eaLnBrk="1" hangingPunct="1"/>
            <a:r>
              <a:rPr lang="en-US" dirty="0" smtClean="0"/>
              <a:t>They can be executed at any time within the policy term. (The only other transaction</a:t>
            </a:r>
            <a:r>
              <a:rPr lang="en-US" baseline="0" dirty="0" smtClean="0"/>
              <a:t> </a:t>
            </a:r>
            <a:r>
              <a:rPr lang="en-US" dirty="0" smtClean="0"/>
              <a:t>that typically executes on a recurring basis is a renewal, and even that technically occurs only once per term.)</a:t>
            </a:r>
          </a:p>
          <a:p>
            <a:pPr lvl="1" eaLnBrk="1" hangingPunct="1"/>
            <a:r>
              <a:rPr lang="en-US" dirty="0" smtClean="0"/>
              <a:t>They are initiated and are viewable in a separate place in the PolicyCenter interface.</a:t>
            </a:r>
          </a:p>
          <a:p>
            <a:pPr eaLnBrk="1" hangingPunct="1">
              <a:buFont typeface="Courier New" pitchFamily="49" charset="0"/>
              <a:buNone/>
            </a:pPr>
            <a:r>
              <a:rPr lang="en-US" dirty="0" smtClean="0"/>
              <a:t>In case of workers' compensation line of business the premium is typically based on the payroll of the insured workers. One usually cannot say for certain how many workers will be employed during the policy term or what their salaries will be. Consequently, the payroll is estimated. Hence an audit is required to convert this estimated amount to actual data which in turn is reflected on the policy premium. Sometimes, a LOB that does not appear to be based on estimates may be subject to a Final Audit (for example Business Auto). Final Audits or other audit ‘reporting’ can be applied to several lines of businesses.</a:t>
            </a:r>
          </a:p>
          <a:p>
            <a:pPr eaLnBrk="1" hangingPunct="1">
              <a:buFont typeface="Courier New" pitchFamily="49" charset="0"/>
              <a:buNone/>
            </a:pPr>
            <a:r>
              <a:rPr lang="en-US" dirty="0" smtClean="0"/>
              <a:t>Premium Reports are available for workers’ compensation. Final Audits are available for worker’s compensation and general liability LOBs. </a:t>
            </a:r>
          </a:p>
          <a:p>
            <a:pPr eaLnBrk="1" hangingPunct="1">
              <a:buFont typeface="Courier New" pitchFamily="49" charset="0"/>
              <a:buNone/>
            </a:pPr>
            <a:r>
              <a:rPr lang="en-US" b="1" dirty="0" smtClean="0"/>
              <a:t>Premium Reports: </a:t>
            </a:r>
            <a:r>
              <a:rPr lang="en-US" dirty="0" smtClean="0"/>
              <a:t>Premium reports are a subtype of audit that are created for interim periods within a policy period. Premium reporting audits adjust estimated data, such as payroll, inventory, and course of construction reports. The primary distinction between the two types of activities is that an "audit" is executed by the carrier whereas a “premium report" is prepared exclusively by the policyholder (or their representative) and is not typically verified by the carrier</a:t>
            </a:r>
            <a:r>
              <a:rPr lang="en-US" b="1" dirty="0" smtClean="0"/>
              <a:t>. </a:t>
            </a:r>
            <a:r>
              <a:rPr lang="en-US" dirty="0" smtClean="0"/>
              <a:t>A</a:t>
            </a:r>
            <a:r>
              <a:rPr lang="en-US" b="1" dirty="0" smtClean="0"/>
              <a:t> </a:t>
            </a:r>
            <a:r>
              <a:rPr lang="en-US" dirty="0" smtClean="0"/>
              <a:t>premium report or a final audit is created using any of the available audit methods (voluntary, phone, physical or estimate).</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Policy Transactions - </a:t>
            </a:r>
            <a:fld id="{CCCF418D-7182-45AC-BCA6-D25C1894D194}" type="slidenum">
              <a:rPr lang="en-US" altLang="en-US" sz="1200" b="0" smtClean="0">
                <a:solidFill>
                  <a:schemeClr val="tx1"/>
                </a:solidFill>
              </a:rPr>
              <a:pPr eaLnBrk="1" hangingPunct="1"/>
              <a:t>15</a:t>
            </a:fld>
            <a:endParaRPr lang="en-US" altLang="en-US" sz="1200" b="0" smtClean="0">
              <a:solidFill>
                <a:schemeClr val="tx1"/>
              </a:solidFill>
            </a:endParaRPr>
          </a:p>
        </p:txBody>
      </p:sp>
      <p:sp>
        <p:nvSpPr>
          <p:cNvPr id="64515"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64516" name="Rectangle 4"/>
          <p:cNvSpPr>
            <a:spLocks noGrp="1" noRot="1" noChangeAspect="1" noChangeArrowheads="1" noTextEdit="1"/>
          </p:cNvSpPr>
          <p:nvPr>
            <p:ph type="sldImg"/>
          </p:nvPr>
        </p:nvSpPr>
        <p:spPr>
          <a:ln/>
        </p:spPr>
      </p:sp>
      <p:sp>
        <p:nvSpPr>
          <p:cNvPr id="64517" name="Rectangle 5"/>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Also refer to slide 5 to review all the policy transactions.</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Policy Transactions - </a:t>
            </a:r>
            <a:fld id="{3CC47198-BADB-4782-8B72-47A9759BCE15}" type="slidenum">
              <a:rPr lang="en-US" altLang="en-US" sz="1200" b="0" smtClean="0">
                <a:solidFill>
                  <a:schemeClr val="tx1"/>
                </a:solidFill>
              </a:rPr>
              <a:pPr eaLnBrk="1" hangingPunct="1"/>
              <a:t>16</a:t>
            </a:fld>
            <a:endParaRPr lang="en-US" altLang="en-US" sz="1200" b="0" smtClean="0">
              <a:solidFill>
                <a:schemeClr val="tx1"/>
              </a:solidFill>
            </a:endParaRPr>
          </a:p>
        </p:txBody>
      </p:sp>
      <p:sp>
        <p:nvSpPr>
          <p:cNvPr id="65539"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65540" name="Rectangle 2"/>
          <p:cNvSpPr>
            <a:spLocks noGrp="1" noRot="1" noChangeAspect="1" noChangeArrowheads="1" noTextEdit="1"/>
          </p:cNvSpPr>
          <p:nvPr>
            <p:ph type="sldImg"/>
          </p:nvPr>
        </p:nvSpPr>
        <p:spPr>
          <a:ln/>
        </p:spPr>
      </p:sp>
      <p:sp>
        <p:nvSpPr>
          <p:cNvPr id="6554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Policy Transactions - </a:t>
            </a:r>
            <a:fld id="{4B3CF876-0BC7-4266-BB19-3B2C5EF24787}" type="slidenum">
              <a:rPr lang="en-US" altLang="en-US" sz="1200" b="0" smtClean="0">
                <a:solidFill>
                  <a:schemeClr val="tx1"/>
                </a:solidFill>
              </a:rPr>
              <a:pPr eaLnBrk="1" hangingPunct="1"/>
              <a:t>17</a:t>
            </a:fld>
            <a:endParaRPr lang="en-US" altLang="en-US" sz="1200" b="0" smtClean="0">
              <a:solidFill>
                <a:schemeClr val="tx1"/>
              </a:solidFill>
            </a:endParaRPr>
          </a:p>
        </p:txBody>
      </p:sp>
      <p:sp>
        <p:nvSpPr>
          <p:cNvPr id="66563"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66564" name="Rectangle 4"/>
          <p:cNvSpPr>
            <a:spLocks noGrp="1" noRot="1" noChangeAspect="1" noChangeArrowheads="1" noTextEdit="1"/>
          </p:cNvSpPr>
          <p:nvPr>
            <p:ph type="sldImg"/>
          </p:nvPr>
        </p:nvSpPr>
        <p:spPr>
          <a:ln/>
        </p:spPr>
      </p:sp>
      <p:sp>
        <p:nvSpPr>
          <p:cNvPr id="66565" name="Rectangle 5"/>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The term "policy transaction" is more typical in the industry and is used in the user interface. The term "job" is used in the data model, in user interface configuration, and in business rules.</a:t>
            </a:r>
          </a:p>
          <a:p>
            <a:pPr eaLnBrk="1" hangingPunct="1"/>
            <a:r>
              <a:rPr lang="en-US" dirty="0" smtClean="0"/>
              <a:t>A policy transaction is used to execute a transaction. Once it completes, it becomes a transaction on the policy but has an associated policy transaction number.</a:t>
            </a:r>
          </a:p>
          <a:p>
            <a:pPr eaLnBrk="1" hangingPunct="1"/>
            <a:endParaRPr lang="en-US" dirty="0"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Policy Transactions - </a:t>
            </a:r>
            <a:fld id="{36D74D21-9A30-48E2-81E5-BE407726DE18}" type="slidenum">
              <a:rPr lang="en-US" altLang="en-US" sz="1200" b="0" smtClean="0">
                <a:solidFill>
                  <a:schemeClr val="tx1"/>
                </a:solidFill>
              </a:rPr>
              <a:pPr eaLnBrk="1" hangingPunct="1"/>
              <a:t>18</a:t>
            </a:fld>
            <a:endParaRPr lang="en-US" altLang="en-US" sz="1200" b="0" smtClean="0">
              <a:solidFill>
                <a:schemeClr val="tx1"/>
              </a:solidFill>
            </a:endParaRPr>
          </a:p>
        </p:txBody>
      </p:sp>
      <p:sp>
        <p:nvSpPr>
          <p:cNvPr id="67587"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67588" name="Rectangle 4"/>
          <p:cNvSpPr>
            <a:spLocks noGrp="1" noRot="1" noChangeAspect="1" noChangeArrowheads="1" noTextEdit="1"/>
          </p:cNvSpPr>
          <p:nvPr>
            <p:ph type="sldImg"/>
          </p:nvPr>
        </p:nvSpPr>
        <p:spPr>
          <a:ln/>
        </p:spPr>
      </p:sp>
      <p:sp>
        <p:nvSpPr>
          <p:cNvPr id="67589" name="Rectangle 5"/>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Job Processes control the job flow and may use workflows. W</a:t>
            </a:r>
            <a:r>
              <a:rPr lang="fr-FR" dirty="0" err="1" smtClean="0"/>
              <a:t>orkflows</a:t>
            </a:r>
            <a:r>
              <a:rPr lang="fr-FR" dirty="0" smtClean="0"/>
              <a:t> </a:t>
            </a:r>
            <a:r>
              <a:rPr lang="fr-FR" dirty="0" err="1" smtClean="0"/>
              <a:t>can</a:t>
            </a:r>
            <a:r>
              <a:rPr lang="fr-FR" dirty="0" smtClean="0"/>
              <a:t> </a:t>
            </a:r>
            <a:r>
              <a:rPr lang="fr-FR" dirty="0" err="1" smtClean="0"/>
              <a:t>be</a:t>
            </a:r>
            <a:r>
              <a:rPr lang="fr-FR" dirty="0" smtClean="0"/>
              <a:t> </a:t>
            </a:r>
            <a:r>
              <a:rPr lang="fr-FR" dirty="0" err="1" smtClean="0"/>
              <a:t>invoked</a:t>
            </a:r>
            <a:r>
              <a:rPr lang="fr-FR" dirty="0" smtClean="0"/>
              <a:t> by a  job </a:t>
            </a:r>
            <a:r>
              <a:rPr lang="fr-FR" dirty="0" err="1" smtClean="0"/>
              <a:t>process</a:t>
            </a:r>
            <a:r>
              <a:rPr lang="fr-FR" dirty="0" smtClean="0"/>
              <a:t> class as </a:t>
            </a:r>
            <a:r>
              <a:rPr lang="fr-FR" dirty="0" err="1" smtClean="0"/>
              <a:t>appropriate</a:t>
            </a:r>
            <a:r>
              <a:rPr lang="fr-FR" dirty="0" smtClean="0"/>
              <a:t> for </a:t>
            </a:r>
            <a:r>
              <a:rPr lang="fr-FR" dirty="0" err="1" smtClean="0"/>
              <a:t>asynchronous</a:t>
            </a:r>
            <a:r>
              <a:rPr lang="fr-FR" dirty="0" smtClean="0"/>
              <a:t> </a:t>
            </a:r>
            <a:r>
              <a:rPr lang="fr-FR" dirty="0" err="1" smtClean="0"/>
              <a:t>processes</a:t>
            </a:r>
            <a:r>
              <a:rPr lang="fr-FR" dirty="0" smtClean="0"/>
              <a:t>. User actions in the user interface </a:t>
            </a:r>
            <a:r>
              <a:rPr lang="fr-FR" dirty="0" err="1" smtClean="0"/>
              <a:t>directly</a:t>
            </a:r>
            <a:r>
              <a:rPr lang="fr-FR" dirty="0" smtClean="0"/>
              <a:t> </a:t>
            </a:r>
            <a:r>
              <a:rPr lang="fr-FR" dirty="0" err="1" smtClean="0"/>
              <a:t>invoke</a:t>
            </a:r>
            <a:r>
              <a:rPr lang="fr-FR" dirty="0" smtClean="0"/>
              <a:t> </a:t>
            </a:r>
            <a:r>
              <a:rPr lang="fr-FR" dirty="0" err="1" smtClean="0"/>
              <a:t>methods</a:t>
            </a:r>
            <a:r>
              <a:rPr lang="fr-FR" dirty="0" smtClean="0"/>
              <a:t> on the job </a:t>
            </a:r>
            <a:r>
              <a:rPr lang="fr-FR" dirty="0" err="1" smtClean="0"/>
              <a:t>process</a:t>
            </a:r>
            <a:r>
              <a:rPr lang="fr-FR" dirty="0" smtClean="0"/>
              <a:t>. The </a:t>
            </a:r>
            <a:r>
              <a:rPr lang="fr-FR" dirty="0" err="1" smtClean="0"/>
              <a:t>other</a:t>
            </a:r>
            <a:r>
              <a:rPr lang="fr-FR" dirty="0" smtClean="0"/>
              <a:t> places </a:t>
            </a:r>
            <a:r>
              <a:rPr lang="fr-FR" dirty="0" err="1" smtClean="0"/>
              <a:t>where</a:t>
            </a:r>
            <a:r>
              <a:rPr lang="fr-FR" dirty="0" smtClean="0"/>
              <a:t> </a:t>
            </a:r>
            <a:r>
              <a:rPr lang="fr-FR" dirty="0" err="1" smtClean="0"/>
              <a:t>logic</a:t>
            </a:r>
            <a:r>
              <a:rPr lang="fr-FR" dirty="0" smtClean="0"/>
              <a:t> </a:t>
            </a:r>
            <a:r>
              <a:rPr lang="fr-FR" dirty="0" err="1" smtClean="0"/>
              <a:t>could</a:t>
            </a:r>
            <a:r>
              <a:rPr lang="fr-FR" dirty="0" smtClean="0"/>
              <a:t> </a:t>
            </a:r>
            <a:r>
              <a:rPr lang="fr-FR" dirty="0" err="1" smtClean="0"/>
              <a:t>be</a:t>
            </a:r>
            <a:r>
              <a:rPr lang="fr-FR" dirty="0" smtClean="0"/>
              <a:t> </a:t>
            </a:r>
            <a:r>
              <a:rPr lang="fr-FR" dirty="0" err="1" smtClean="0"/>
              <a:t>defined</a:t>
            </a:r>
            <a:r>
              <a:rPr lang="fr-FR" dirty="0" smtClean="0"/>
              <a:t> </a:t>
            </a:r>
            <a:r>
              <a:rPr lang="fr-FR" dirty="0" err="1" smtClean="0"/>
              <a:t>that</a:t>
            </a:r>
            <a:r>
              <a:rPr lang="fr-FR" dirty="0" smtClean="0"/>
              <a:t> </a:t>
            </a:r>
            <a:r>
              <a:rPr lang="fr-FR" dirty="0" err="1" smtClean="0"/>
              <a:t>could</a:t>
            </a:r>
            <a:r>
              <a:rPr lang="fr-FR" dirty="0" smtClean="0"/>
              <a:t> impact how a job </a:t>
            </a:r>
            <a:r>
              <a:rPr lang="fr-FR" dirty="0" err="1" smtClean="0"/>
              <a:t>is</a:t>
            </a:r>
            <a:r>
              <a:rPr lang="fr-FR" dirty="0" smtClean="0"/>
              <a:t> </a:t>
            </a:r>
            <a:r>
              <a:rPr lang="fr-FR" dirty="0" err="1" smtClean="0"/>
              <a:t>executed</a:t>
            </a:r>
            <a:r>
              <a:rPr lang="fr-FR" dirty="0" smtClean="0"/>
              <a:t>, </a:t>
            </a:r>
            <a:r>
              <a:rPr lang="fr-FR" dirty="0" err="1" smtClean="0"/>
              <a:t>include</a:t>
            </a:r>
            <a:r>
              <a:rPr lang="fr-FR" dirty="0" smtClean="0"/>
              <a:t> </a:t>
            </a:r>
            <a:r>
              <a:rPr lang="fr-FR" dirty="0" err="1" smtClean="0"/>
              <a:t>functions</a:t>
            </a:r>
            <a:r>
              <a:rPr lang="fr-FR" dirty="0" smtClean="0"/>
              <a:t> </a:t>
            </a:r>
            <a:r>
              <a:rPr lang="fr-FR" dirty="0" err="1" smtClean="0"/>
              <a:t>called</a:t>
            </a:r>
            <a:r>
              <a:rPr lang="fr-FR" dirty="0" smtClean="0"/>
              <a:t> by </a:t>
            </a:r>
            <a:r>
              <a:rPr lang="en-US" dirty="0" smtClean="0"/>
              <a:t>business rules and/or changes to the </a:t>
            </a:r>
            <a:r>
              <a:rPr lang="en-US" dirty="0" err="1" smtClean="0"/>
              <a:t>Guidewire’s</a:t>
            </a:r>
            <a:r>
              <a:rPr lang="en-US" dirty="0" smtClean="0"/>
              <a:t> default Java class model. But the majority of the configuration work occurs in the above listed six categories.</a:t>
            </a:r>
          </a:p>
          <a:p>
            <a:pPr eaLnBrk="1" hangingPunct="1"/>
            <a:r>
              <a:rPr lang="en-US" dirty="0" smtClean="0"/>
              <a:t>With the exception of the Product model, none of the features are unique to PolicyCenter. They are platform-level features that are also used in </a:t>
            </a:r>
            <a:r>
              <a:rPr lang="en-US" dirty="0" err="1" smtClean="0"/>
              <a:t>ClaimCenter</a:t>
            </a:r>
            <a:r>
              <a:rPr lang="en-US" dirty="0" smtClean="0"/>
              <a:t> and </a:t>
            </a:r>
            <a:r>
              <a:rPr lang="en-US" dirty="0" err="1" smtClean="0"/>
              <a:t>BillingCenter</a:t>
            </a:r>
            <a:r>
              <a:rPr lang="en-US" dirty="0" smtClean="0"/>
              <a:t>. Because policy processing involves more complex business processes than claims processing, PolicyCenter makes more extensive use of wizards and workflow.</a:t>
            </a:r>
          </a:p>
          <a:p>
            <a:pPr eaLnBrk="1" hangingPunct="1"/>
            <a:r>
              <a:rPr lang="en-US" dirty="0" smtClean="0"/>
              <a:t>The categories listed above are defined in the next few slides. </a:t>
            </a:r>
          </a:p>
          <a:p>
            <a:pPr eaLnBrk="1" hangingPunct="1"/>
            <a:endParaRPr lang="en-US" dirty="0"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Policy Transactions - </a:t>
            </a:r>
            <a:fld id="{82FC2020-465F-4DCD-8DE2-DA2571080FBC}" type="slidenum">
              <a:rPr lang="en-US" altLang="en-US" sz="1200" b="0" smtClean="0">
                <a:solidFill>
                  <a:schemeClr val="tx1"/>
                </a:solidFill>
              </a:rPr>
              <a:pPr eaLnBrk="1" hangingPunct="1"/>
              <a:t>19</a:t>
            </a:fld>
            <a:endParaRPr lang="en-US" altLang="en-US" sz="1200" b="0" smtClean="0">
              <a:solidFill>
                <a:schemeClr val="tx1"/>
              </a:solidFill>
            </a:endParaRPr>
          </a:p>
        </p:txBody>
      </p:sp>
      <p:sp>
        <p:nvSpPr>
          <p:cNvPr id="68611"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68612" name="Rectangle 2"/>
          <p:cNvSpPr>
            <a:spLocks noGrp="1" noRot="1" noChangeAspect="1" noChangeArrowheads="1" noTextEdit="1"/>
          </p:cNvSpPr>
          <p:nvPr>
            <p:ph type="sldImg"/>
          </p:nvPr>
        </p:nvSpPr>
        <p:spPr>
          <a:ln/>
        </p:spPr>
      </p:sp>
      <p:sp>
        <p:nvSpPr>
          <p:cNvPr id="6861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90500" indent="-190500" eaLnBrk="1" hangingPunct="1"/>
            <a:r>
              <a:rPr lang="en-US" dirty="0" smtClean="0"/>
              <a:t>PolicyCenter uses both workflows and job process. Job processes are editable</a:t>
            </a:r>
            <a:r>
              <a:rPr lang="en-US" dirty="0" smtClean="0">
                <a:latin typeface="Courier New" pitchFamily="49" charset="0"/>
              </a:rPr>
              <a:t>. </a:t>
            </a:r>
            <a:r>
              <a:rPr lang="en-US" dirty="0" smtClean="0"/>
              <a:t>The JobProcess.gs </a:t>
            </a:r>
            <a:r>
              <a:rPr lang="en-US" dirty="0" err="1" smtClean="0"/>
              <a:t>Gosu</a:t>
            </a:r>
            <a:r>
              <a:rPr lang="en-US" dirty="0" smtClean="0"/>
              <a:t> class contains methods that are common to all jobs and can be viewed in Studio. For example, consider the above job process steps involved in a submission job process. The SubmissionProcess.gs class exists in Guidewire Studio and has the actions taken within a submission job. The above</a:t>
            </a:r>
            <a:r>
              <a:rPr lang="en-US" baseline="0" dirty="0" smtClean="0"/>
              <a:t> snippet is showing only the Full App submission and not the Quick Quote submission </a:t>
            </a:r>
            <a:r>
              <a:rPr lang="en-US" baseline="0" smtClean="0"/>
              <a:t>for simplicity.</a:t>
            </a:r>
            <a:endParaRPr lang="en-US" dirty="0" smtClean="0"/>
          </a:p>
          <a:p>
            <a:pPr marL="190500" indent="-190500" eaLnBrk="1" hangingPunct="1"/>
            <a:endParaRPr lang="en-US" dirty="0"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Policy Transactions - </a:t>
            </a:r>
            <a:fld id="{3934F13A-7432-453A-ADFA-24B88EFD02AA}" type="slidenum">
              <a:rPr lang="en-US" altLang="en-US" sz="1200" b="0" smtClean="0">
                <a:solidFill>
                  <a:schemeClr val="tx1"/>
                </a:solidFill>
              </a:rPr>
              <a:pPr eaLnBrk="1" hangingPunct="1"/>
              <a:t>2</a:t>
            </a:fld>
            <a:endParaRPr lang="en-US" altLang="en-US" sz="1200" b="0" smtClean="0">
              <a:solidFill>
                <a:schemeClr val="tx1"/>
              </a:solidFill>
            </a:endParaRPr>
          </a:p>
        </p:txBody>
      </p:sp>
      <p:sp>
        <p:nvSpPr>
          <p:cNvPr id="51203"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51204" name="Rectangle 2"/>
          <p:cNvSpPr>
            <a:spLocks noGrp="1" noRot="1" noChangeAspect="1" noChangeArrowheads="1" noTextEdit="1"/>
          </p:cNvSpPr>
          <p:nvPr>
            <p:ph type="sldImg"/>
          </p:nvPr>
        </p:nvSpPr>
        <p:spPr>
          <a:ln/>
        </p:spPr>
      </p:sp>
      <p:sp>
        <p:nvSpPr>
          <p:cNvPr id="5120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Policy Transactions - </a:t>
            </a:r>
            <a:fld id="{D1ADD374-C32C-4A50-98A8-FF2A2BCF837F}" type="slidenum">
              <a:rPr lang="en-US" altLang="en-US" sz="1200" b="0" smtClean="0">
                <a:solidFill>
                  <a:schemeClr val="tx1"/>
                </a:solidFill>
              </a:rPr>
              <a:pPr eaLnBrk="1" hangingPunct="1"/>
              <a:t>20</a:t>
            </a:fld>
            <a:endParaRPr lang="en-US" altLang="en-US" sz="1200" b="0" smtClean="0">
              <a:solidFill>
                <a:schemeClr val="tx1"/>
              </a:solidFill>
            </a:endParaRPr>
          </a:p>
        </p:txBody>
      </p:sp>
      <p:sp>
        <p:nvSpPr>
          <p:cNvPr id="69635"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69636" name="Rectangle 4"/>
          <p:cNvSpPr>
            <a:spLocks noGrp="1" noRot="1" noChangeAspect="1" noChangeArrowheads="1" noTextEdit="1"/>
          </p:cNvSpPr>
          <p:nvPr>
            <p:ph type="sldImg"/>
          </p:nvPr>
        </p:nvSpPr>
        <p:spPr>
          <a:ln/>
        </p:spPr>
      </p:sp>
      <p:sp>
        <p:nvSpPr>
          <p:cNvPr id="69637" name="Rectangle 5"/>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Workflow is recommended for automation and coordination of activities (including manual activities) between PolicyCenter and external systems. Workflows are used for asynchronous steps and for automated processes. The workflow is called by the transaction</a:t>
            </a:r>
            <a:r>
              <a:rPr lang="en-US" baseline="0" dirty="0" smtClean="0"/>
              <a:t> </a:t>
            </a:r>
            <a:r>
              <a:rPr lang="en-US" dirty="0" smtClean="0"/>
              <a:t>code and by rules in the rule sets. In some cases, the wizard calls the workflow and sends control back to the wizard. </a:t>
            </a:r>
          </a:p>
          <a:p>
            <a:pPr eaLnBrk="1" hangingPunct="1"/>
            <a:r>
              <a:rPr lang="en-US" dirty="0" smtClean="0"/>
              <a:t>In the default installation, only renewal and cancellation transaction</a:t>
            </a:r>
            <a:r>
              <a:rPr lang="en-US" baseline="0" dirty="0" smtClean="0"/>
              <a:t>s </a:t>
            </a:r>
            <a:r>
              <a:rPr lang="en-US" dirty="0" smtClean="0"/>
              <a:t>have workflows. Cancellation has a workflow that handles the potential waiting period between the time the cancellation is scheduled or issued and completed. </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Policy Transactions - </a:t>
            </a:r>
            <a:fld id="{C3450617-EB0A-4DD8-A0DB-5E4AA966C5F2}" type="slidenum">
              <a:rPr lang="en-US" altLang="en-US" sz="1200" b="0" smtClean="0">
                <a:solidFill>
                  <a:schemeClr val="tx1"/>
                </a:solidFill>
              </a:rPr>
              <a:pPr eaLnBrk="1" hangingPunct="1"/>
              <a:t>21</a:t>
            </a:fld>
            <a:endParaRPr lang="en-US" altLang="en-US" sz="1200" b="0" smtClean="0">
              <a:solidFill>
                <a:schemeClr val="tx1"/>
              </a:solidFill>
            </a:endParaRPr>
          </a:p>
        </p:txBody>
      </p:sp>
      <p:sp>
        <p:nvSpPr>
          <p:cNvPr id="70659"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70660" name="Rectangle 4"/>
          <p:cNvSpPr>
            <a:spLocks noGrp="1" noRot="1" noChangeAspect="1" noChangeArrowheads="1" noTextEdit="1"/>
          </p:cNvSpPr>
          <p:nvPr>
            <p:ph type="sldImg"/>
          </p:nvPr>
        </p:nvSpPr>
        <p:spPr>
          <a:ln/>
        </p:spPr>
      </p:sp>
      <p:sp>
        <p:nvSpPr>
          <p:cNvPr id="70661" name="Rectangle 5"/>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Policy Transactions - </a:t>
            </a:r>
            <a:fld id="{AF51FB09-345F-416C-9155-CCE676705114}" type="slidenum">
              <a:rPr lang="en-US" altLang="en-US" sz="1200" b="0" smtClean="0">
                <a:solidFill>
                  <a:schemeClr val="tx1"/>
                </a:solidFill>
              </a:rPr>
              <a:pPr eaLnBrk="1" hangingPunct="1"/>
              <a:t>22</a:t>
            </a:fld>
            <a:endParaRPr lang="en-US" altLang="en-US" sz="1200" b="0" smtClean="0">
              <a:solidFill>
                <a:schemeClr val="tx1"/>
              </a:solidFill>
            </a:endParaRPr>
          </a:p>
        </p:txBody>
      </p:sp>
      <p:sp>
        <p:nvSpPr>
          <p:cNvPr id="71683"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71684" name="Rectangle 4"/>
          <p:cNvSpPr>
            <a:spLocks noGrp="1" noRot="1" noChangeAspect="1" noChangeArrowheads="1" noTextEdit="1"/>
          </p:cNvSpPr>
          <p:nvPr>
            <p:ph type="sldImg"/>
          </p:nvPr>
        </p:nvSpPr>
        <p:spPr>
          <a:ln/>
        </p:spPr>
      </p:sp>
      <p:sp>
        <p:nvSpPr>
          <p:cNvPr id="71685" name="Rectangle 5"/>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The transaction</a:t>
            </a:r>
            <a:r>
              <a:rPr lang="en-US" baseline="0" dirty="0" smtClean="0"/>
              <a:t> </a:t>
            </a:r>
            <a:r>
              <a:rPr lang="en-US" dirty="0" smtClean="0"/>
              <a:t>code and workflows access the rule sets. Business rules are often implemented and executed within </a:t>
            </a:r>
            <a:r>
              <a:rPr lang="en-US" dirty="0" err="1" smtClean="0"/>
              <a:t>Gosu</a:t>
            </a:r>
            <a:r>
              <a:rPr lang="en-US" dirty="0" smtClean="0"/>
              <a:t> classes. Inserting logic in the transaction</a:t>
            </a:r>
            <a:r>
              <a:rPr lang="en-US" baseline="0" dirty="0" smtClean="0"/>
              <a:t> </a:t>
            </a:r>
            <a:r>
              <a:rPr lang="en-US" dirty="0" smtClean="0"/>
              <a:t>code allows for a more centralized job flow and is easier to debug. The default application puts most of the business logic in the </a:t>
            </a:r>
            <a:r>
              <a:rPr lang="en-US" dirty="0" err="1" smtClean="0"/>
              <a:t>Gosu</a:t>
            </a:r>
            <a:r>
              <a:rPr lang="en-US" dirty="0" smtClean="0"/>
              <a:t> job process code. Rules can be used to check for a simple set of conditions and then follow with a set of simple actions. Rules are grouped by function for the purpose of customizing a process, such as a submission, to follow established business procedures. </a:t>
            </a:r>
          </a:p>
          <a:p>
            <a:pPr eaLnBrk="1" hangingPunct="1"/>
            <a:endParaRPr lang="en-US" dirty="0"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Policy Transactions - </a:t>
            </a:r>
            <a:fld id="{6F9D48B8-43BD-45A5-B64E-AF64592500AD}" type="slidenum">
              <a:rPr lang="en-US" altLang="en-US" sz="1200" b="0" smtClean="0">
                <a:solidFill>
                  <a:schemeClr val="tx1"/>
                </a:solidFill>
              </a:rPr>
              <a:pPr eaLnBrk="1" hangingPunct="1"/>
              <a:t>23</a:t>
            </a:fld>
            <a:endParaRPr lang="en-US" altLang="en-US" sz="1200" b="0" smtClean="0">
              <a:solidFill>
                <a:schemeClr val="tx1"/>
              </a:solidFill>
            </a:endParaRPr>
          </a:p>
        </p:txBody>
      </p:sp>
      <p:sp>
        <p:nvSpPr>
          <p:cNvPr id="72707"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72708" name="Rectangle 4"/>
          <p:cNvSpPr>
            <a:spLocks noGrp="1" noRot="1" noChangeAspect="1" noChangeArrowheads="1" noTextEdit="1"/>
          </p:cNvSpPr>
          <p:nvPr>
            <p:ph type="sldImg"/>
          </p:nvPr>
        </p:nvSpPr>
        <p:spPr>
          <a:ln/>
        </p:spPr>
      </p:sp>
      <p:sp>
        <p:nvSpPr>
          <p:cNvPr id="72709" name="Rectangle 5"/>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The product model is basically a product configurator. It specifies the structure of each product (what coverages are available, what terms are available for those coverages, what questions are asked during submission to establish qualification, and so on). You can configure the product model using Product Designer.</a:t>
            </a:r>
          </a:p>
          <a:p>
            <a:pPr eaLnBrk="1" hangingPunct="1"/>
            <a:r>
              <a:rPr lang="en-US" dirty="0" smtClean="0"/>
              <a:t>The above screenshot has been taken from a </a:t>
            </a:r>
            <a:r>
              <a:rPr lang="en-US" dirty="0" err="1" smtClean="0"/>
              <a:t>BusinessOwners</a:t>
            </a:r>
            <a:r>
              <a:rPr lang="en-US" baseline="0" dirty="0" smtClean="0"/>
              <a:t> Line page on a BOP submission.</a:t>
            </a:r>
            <a:endParaRPr lang="en-US" dirty="0"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Policy Transactions - </a:t>
            </a:r>
            <a:fld id="{0CF12E2E-06AE-4EDA-938C-C4CEF71A09ED}" type="slidenum">
              <a:rPr lang="en-US" altLang="en-US" sz="1200" b="0" smtClean="0">
                <a:solidFill>
                  <a:schemeClr val="tx1"/>
                </a:solidFill>
              </a:rPr>
              <a:pPr eaLnBrk="1" hangingPunct="1"/>
              <a:t>24</a:t>
            </a:fld>
            <a:endParaRPr lang="en-US" altLang="en-US" sz="1200" b="0" smtClean="0">
              <a:solidFill>
                <a:schemeClr val="tx1"/>
              </a:solidFill>
            </a:endParaRPr>
          </a:p>
        </p:txBody>
      </p:sp>
      <p:sp>
        <p:nvSpPr>
          <p:cNvPr id="73731"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73732" name="Rectangle 4"/>
          <p:cNvSpPr>
            <a:spLocks noGrp="1" noRot="1" noChangeAspect="1" noChangeArrowheads="1" noTextEdit="1"/>
          </p:cNvSpPr>
          <p:nvPr>
            <p:ph type="sldImg"/>
          </p:nvPr>
        </p:nvSpPr>
        <p:spPr>
          <a:ln/>
        </p:spPr>
      </p:sp>
      <p:sp>
        <p:nvSpPr>
          <p:cNvPr id="73733" name="Rectangle 5"/>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914400" rtl="0" eaLnBrk="1" fontAlgn="base" latinLnBrk="0" hangingPunct="1">
              <a:lnSpc>
                <a:spcPct val="100000"/>
              </a:lnSpc>
              <a:spcBef>
                <a:spcPct val="10000"/>
              </a:spcBef>
              <a:spcAft>
                <a:spcPct val="0"/>
              </a:spcAft>
              <a:buClrTx/>
              <a:buSzTx/>
              <a:buFont typeface="Arial" charset="0"/>
              <a:buNone/>
              <a:tabLst/>
              <a:defRPr/>
            </a:pPr>
            <a:r>
              <a:rPr lang="en-US" dirty="0" smtClean="0"/>
              <a:t>Carriers typically use MVRs to evaluate the risks associated with a given driver. Number of accidents and violations are important in determining premium. MVRs can vary from jurisdiction to jurisdiction.</a:t>
            </a:r>
            <a:r>
              <a:rPr lang="en-US" baseline="0" dirty="0" smtClean="0"/>
              <a:t> </a:t>
            </a:r>
            <a:r>
              <a:rPr lang="en-US" dirty="0" smtClean="0"/>
              <a:t>For example, in the USA information in the report comes from state DMVs (Department of Motor Vehicle). </a:t>
            </a:r>
          </a:p>
          <a:p>
            <a:pPr eaLnBrk="1" hangingPunct="1"/>
            <a:r>
              <a:rPr lang="en-US" dirty="0" smtClean="0"/>
              <a:t>External systems are not discussed in detail in this course. For further information, refer to the PolicyCenter documentation.</a:t>
            </a:r>
          </a:p>
          <a:p>
            <a:pPr eaLnBrk="1" hangingPunct="1"/>
            <a:endParaRPr lang="en-US" dirty="0" smtClean="0"/>
          </a:p>
          <a:p>
            <a:pPr marL="0" marR="0" indent="0" algn="l" defTabSz="914400" rtl="0" eaLnBrk="1" fontAlgn="base" latinLnBrk="0" hangingPunct="1">
              <a:lnSpc>
                <a:spcPct val="100000"/>
              </a:lnSpc>
              <a:spcBef>
                <a:spcPct val="10000"/>
              </a:spcBef>
              <a:spcAft>
                <a:spcPct val="0"/>
              </a:spcAft>
              <a:buClrTx/>
              <a:buSzTx/>
              <a:buFont typeface="Arial" charset="0"/>
              <a:buNone/>
              <a:tabLst/>
              <a:defRPr/>
            </a:pPr>
            <a:endParaRPr lang="en-US" dirty="0" smtClean="0"/>
          </a:p>
          <a:p>
            <a:pPr marL="0" marR="0" indent="0" algn="l" defTabSz="914400" rtl="0" eaLnBrk="1" fontAlgn="base" latinLnBrk="0" hangingPunct="1">
              <a:lnSpc>
                <a:spcPct val="100000"/>
              </a:lnSpc>
              <a:spcBef>
                <a:spcPct val="10000"/>
              </a:spcBef>
              <a:spcAft>
                <a:spcPct val="0"/>
              </a:spcAft>
              <a:buClrTx/>
              <a:buSzTx/>
              <a:buFont typeface="Arial" charset="0"/>
              <a:buNone/>
              <a:tabLst/>
              <a:defRPr/>
            </a:pPr>
            <a:endParaRPr lang="en-US" dirty="0" smtClean="0"/>
          </a:p>
          <a:p>
            <a:pPr eaLnBrk="1" hangingPunct="1">
              <a:buFont typeface="Arial" charset="0"/>
              <a:buNone/>
            </a:pPr>
            <a:endParaRPr lang="en-US" dirty="0"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Policy Transactions - </a:t>
            </a:r>
            <a:fld id="{F3A918C0-259D-4898-9B84-C4F10F6FDEF5}" type="slidenum">
              <a:rPr lang="en-US" altLang="en-US" sz="1200" b="0" smtClean="0">
                <a:solidFill>
                  <a:schemeClr val="tx1"/>
                </a:solidFill>
              </a:rPr>
              <a:pPr eaLnBrk="1" hangingPunct="1"/>
              <a:t>25</a:t>
            </a:fld>
            <a:endParaRPr lang="en-US" altLang="en-US" sz="1200" b="0" smtClean="0">
              <a:solidFill>
                <a:schemeClr val="tx1"/>
              </a:solidFill>
            </a:endParaRPr>
          </a:p>
        </p:txBody>
      </p:sp>
      <p:sp>
        <p:nvSpPr>
          <p:cNvPr id="74755"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74756" name="Rectangle 4"/>
          <p:cNvSpPr>
            <a:spLocks noGrp="1" noRot="1" noChangeAspect="1" noChangeArrowheads="1" noTextEdit="1"/>
          </p:cNvSpPr>
          <p:nvPr>
            <p:ph type="sldImg"/>
          </p:nvPr>
        </p:nvSpPr>
        <p:spPr>
          <a:ln/>
        </p:spPr>
      </p:sp>
      <p:sp>
        <p:nvSpPr>
          <p:cNvPr id="74757" name="Rectangle 5"/>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The transactions that can be executed depend on the state of the policy. For example, you cannot initiate a reinstatement transaction</a:t>
            </a:r>
            <a:r>
              <a:rPr lang="en-US" baseline="0" dirty="0" smtClean="0"/>
              <a:t> </a:t>
            </a:r>
            <a:r>
              <a:rPr lang="en-US" dirty="0" smtClean="0"/>
              <a:t>against a policy that hasn't been cancelled.</a:t>
            </a:r>
          </a:p>
          <a:p>
            <a:pPr eaLnBrk="1" hangingPunct="1"/>
            <a:r>
              <a:rPr lang="en-US" dirty="0" smtClean="0"/>
              <a:t>Submission, policy change, cancellation, reinstatement, rewrite, and audit transactions are typically initiated by the end user through menu actions.</a:t>
            </a:r>
          </a:p>
          <a:p>
            <a:pPr eaLnBrk="1" hangingPunct="1"/>
            <a:r>
              <a:rPr lang="en-US" dirty="0" smtClean="0"/>
              <a:t>Renewal transactions are typically initiated automatically by a PolicyCenter batch process.</a:t>
            </a:r>
          </a:p>
          <a:p>
            <a:pPr eaLnBrk="1" hangingPunct="1"/>
            <a:r>
              <a:rPr lang="en-US" dirty="0" smtClean="0"/>
              <a:t>Also cancellation transactions might be initiated automatically by a billing application due to non-payment.</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Policy Transactions - </a:t>
            </a:r>
            <a:fld id="{4FFC130B-1565-4848-82D4-9445B8BF7E24}" type="slidenum">
              <a:rPr lang="en-US" altLang="en-US" sz="1200" b="0" smtClean="0">
                <a:solidFill>
                  <a:schemeClr val="tx1"/>
                </a:solidFill>
              </a:rPr>
              <a:pPr eaLnBrk="1" hangingPunct="1"/>
              <a:t>26</a:t>
            </a:fld>
            <a:endParaRPr lang="en-US" altLang="en-US" sz="1200" b="0" smtClean="0">
              <a:solidFill>
                <a:schemeClr val="tx1"/>
              </a:solidFill>
            </a:endParaRPr>
          </a:p>
        </p:txBody>
      </p:sp>
      <p:sp>
        <p:nvSpPr>
          <p:cNvPr id="75779"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75780" name="Rectangle 2"/>
          <p:cNvSpPr>
            <a:spLocks noGrp="1" noRot="1" noChangeAspect="1" noChangeArrowheads="1" noTextEdit="1"/>
          </p:cNvSpPr>
          <p:nvPr>
            <p:ph type="sldImg"/>
          </p:nvPr>
        </p:nvSpPr>
        <p:spPr>
          <a:ln/>
        </p:spPr>
      </p:sp>
      <p:sp>
        <p:nvSpPr>
          <p:cNvPr id="7578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Policy Transactions - </a:t>
            </a:r>
            <a:fld id="{E5A54C84-811B-4984-BD44-881D3793C3D0}" type="slidenum">
              <a:rPr lang="en-US" altLang="en-US" sz="1200" b="0" smtClean="0">
                <a:solidFill>
                  <a:schemeClr val="tx1"/>
                </a:solidFill>
              </a:rPr>
              <a:pPr eaLnBrk="1" hangingPunct="1"/>
              <a:t>27</a:t>
            </a:fld>
            <a:endParaRPr lang="en-US" altLang="en-US" sz="1200" b="0" smtClean="0">
              <a:solidFill>
                <a:schemeClr val="tx1"/>
              </a:solidFill>
            </a:endParaRPr>
          </a:p>
        </p:txBody>
      </p:sp>
      <p:sp>
        <p:nvSpPr>
          <p:cNvPr id="76803"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76804" name="Rectangle 4"/>
          <p:cNvSpPr>
            <a:spLocks noGrp="1" noRot="1" noChangeAspect="1" noChangeArrowheads="1" noTextEdit="1"/>
          </p:cNvSpPr>
          <p:nvPr>
            <p:ph type="sldImg"/>
          </p:nvPr>
        </p:nvSpPr>
        <p:spPr>
          <a:ln/>
        </p:spPr>
      </p:sp>
      <p:sp>
        <p:nvSpPr>
          <p:cNvPr id="76805" name="Rectangle 5"/>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If a policy is created, not modified, and then either canceled before the renewal date or not renewed at the expiration date, then the policy never changed over time. In all other circumstances, the policy changes over time.</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Policy Transactions - </a:t>
            </a:r>
            <a:fld id="{C9537A03-4A64-4703-A8B3-6EE1CCD35BB2}" type="slidenum">
              <a:rPr lang="en-US" altLang="en-US" sz="1200" b="0" smtClean="0">
                <a:solidFill>
                  <a:schemeClr val="tx1"/>
                </a:solidFill>
              </a:rPr>
              <a:pPr eaLnBrk="1" hangingPunct="1"/>
              <a:t>28</a:t>
            </a:fld>
            <a:endParaRPr lang="en-US" altLang="en-US" sz="1200" b="0" smtClean="0">
              <a:solidFill>
                <a:schemeClr val="tx1"/>
              </a:solidFill>
            </a:endParaRPr>
          </a:p>
        </p:txBody>
      </p:sp>
      <p:sp>
        <p:nvSpPr>
          <p:cNvPr id="77827"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77828" name="Copyright"/>
          <p:cNvSpPr txBox="1">
            <a:spLocks noGrp="1" noChangeArrowheads="1"/>
          </p:cNvSpPr>
          <p:nvPr/>
        </p:nvSpPr>
        <p:spPr bwMode="auto">
          <a:xfrm>
            <a:off x="454025" y="8905875"/>
            <a:ext cx="5951538"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177" tIns="46589" rIns="93177" bIns="46589" anchor="b"/>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algn="l" eaLnBrk="1" hangingPunct="1">
              <a:spcBef>
                <a:spcPct val="0"/>
              </a:spcBef>
              <a:spcAft>
                <a:spcPct val="0"/>
              </a:spcAft>
              <a:buClrTx/>
            </a:pPr>
            <a:r>
              <a:rPr lang="en-US" altLang="en-US" sz="1200" b="0">
                <a:solidFill>
                  <a:schemeClr val="tx1"/>
                </a:solidFill>
              </a:rPr>
              <a:t>	Policy Transactions - </a:t>
            </a:r>
            <a:fld id="{A535CC0E-A94F-428D-8851-DE6FDB97A60B}" type="slidenum">
              <a:rPr lang="en-US" altLang="en-US" sz="1200" b="0">
                <a:solidFill>
                  <a:schemeClr val="tx1"/>
                </a:solidFill>
              </a:rPr>
              <a:pPr algn="l" eaLnBrk="1" hangingPunct="1">
                <a:spcBef>
                  <a:spcPct val="0"/>
                </a:spcBef>
                <a:spcAft>
                  <a:spcPct val="0"/>
                </a:spcAft>
                <a:buClrTx/>
              </a:pPr>
              <a:t>28</a:t>
            </a:fld>
            <a:endParaRPr lang="en-US" altLang="en-US" sz="1200" b="0">
              <a:solidFill>
                <a:schemeClr val="tx1"/>
              </a:solidFill>
            </a:endParaRPr>
          </a:p>
        </p:txBody>
      </p:sp>
      <p:sp>
        <p:nvSpPr>
          <p:cNvPr id="77829" name="SectionName"/>
          <p:cNvSpPr txBox="1">
            <a:spLocks noGrp="1" noChangeArrowheads="1"/>
          </p:cNvSpPr>
          <p:nvPr/>
        </p:nvSpPr>
        <p:spPr bwMode="auto">
          <a:xfrm>
            <a:off x="692150" y="320675"/>
            <a:ext cx="5480050"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pPr algn="l">
              <a:lnSpc>
                <a:spcPts val="1875"/>
              </a:lnSpc>
              <a:spcBef>
                <a:spcPts val="625"/>
              </a:spcBef>
              <a:spcAft>
                <a:spcPct val="0"/>
              </a:spcAft>
              <a:buClrTx/>
              <a:buFont typeface="Wingdings" pitchFamily="2" charset="2"/>
              <a:buNone/>
            </a:pPr>
            <a:r>
              <a:rPr lang="en-US" altLang="en-US" sz="1200" b="0">
                <a:solidFill>
                  <a:schemeClr val="tx1"/>
                </a:solidFill>
              </a:rPr>
              <a:t>	</a:t>
            </a:r>
            <a:endParaRPr lang="en-US" sz="1200" b="0">
              <a:solidFill>
                <a:schemeClr val="tx1"/>
              </a:solidFill>
            </a:endParaRPr>
          </a:p>
        </p:txBody>
      </p:sp>
      <p:sp>
        <p:nvSpPr>
          <p:cNvPr id="77830" name="Rectangle 2"/>
          <p:cNvSpPr>
            <a:spLocks noGrp="1" noRot="1" noChangeAspect="1" noChangeArrowheads="1" noTextEdit="1"/>
          </p:cNvSpPr>
          <p:nvPr>
            <p:ph type="sldImg"/>
          </p:nvPr>
        </p:nvSpPr>
        <p:spPr>
          <a:ln/>
        </p:spPr>
      </p:sp>
      <p:sp>
        <p:nvSpPr>
          <p:cNvPr id="778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b="1" dirty="0" smtClean="0"/>
              <a:t>The PolicyPeriod entity contains information about all effective dates within a single </a:t>
            </a:r>
            <a:r>
              <a:rPr lang="en-US" b="1" dirty="0" err="1" smtClean="0"/>
              <a:t>PolicyTerm</a:t>
            </a:r>
            <a:r>
              <a:rPr lang="en-US" b="1" dirty="0" smtClean="0"/>
              <a:t> or period</a:t>
            </a:r>
            <a:r>
              <a:rPr lang="en-US" dirty="0" smtClean="0"/>
              <a:t> which means that every change in policy is represented by a PolicyPeriod entity at the root of a complex graph of sub-objects such as policy lines, vehicles, coverages, and many others. The entire hierarchy of Guidewire entities is cloned in the database into new rows during policy changes, renewals, or other jobs that result in cloning everything in a branch. The cloned branch is updated with the changes (such as delete a driver or add a new car etc.).  The changes made to this cloned branch will be visible only when a user views the policy from that branch’s effective date. This cloned branch becomes the base to be cloned for future changes and so forth. (In contrast, a submission transaction’s branch is not cloned from another branch.) </a:t>
            </a:r>
          </a:p>
          <a:p>
            <a:pPr eaLnBrk="1" hangingPunct="1"/>
            <a:r>
              <a:rPr lang="en-US" dirty="0" smtClean="0"/>
              <a:t>Policy term and policy periods:</a:t>
            </a:r>
          </a:p>
          <a:p>
            <a:pPr eaLnBrk="1" hangingPunct="1"/>
            <a:r>
              <a:rPr lang="en-US" b="1" dirty="0" smtClean="0"/>
              <a:t>PolicyPeriod</a:t>
            </a:r>
          </a:p>
          <a:p>
            <a:pPr eaLnBrk="1" hangingPunct="1"/>
            <a:r>
              <a:rPr lang="en-US" dirty="0" smtClean="0"/>
              <a:t>The PolicyPeriod entity stores information for a specific revision of the contractual period of a policy. A revision occurs anytime a transaction</a:t>
            </a:r>
            <a:r>
              <a:rPr lang="en-US" baseline="0" dirty="0" smtClean="0"/>
              <a:t> </a:t>
            </a:r>
            <a:r>
              <a:rPr lang="en-US" dirty="0" smtClean="0"/>
              <a:t>occurs on a policy. A submission creates the first revision. Each additional transaction on the policy (such as a policy change) creates a new revision. Therefore, a policy almost always has multiple revisions, with one PolicyPeriod entity for each revision. During the contractual period, only one PolicyPeriod entity is in effect at a time. A new revision is created when you process a policy change that adds a car to the policy. The </a:t>
            </a:r>
            <a:r>
              <a:rPr lang="en-US" dirty="0" err="1" smtClean="0"/>
              <a:t>EffectiveDate</a:t>
            </a:r>
            <a:r>
              <a:rPr lang="en-US" dirty="0" smtClean="0"/>
              <a:t> for the car is several months into the contractual period, and the </a:t>
            </a:r>
            <a:r>
              <a:rPr lang="en-US" dirty="0" err="1" smtClean="0"/>
              <a:t>ExpirationDate</a:t>
            </a:r>
            <a:r>
              <a:rPr lang="en-US" dirty="0" smtClean="0"/>
              <a:t> extends to the end of the period. PolicyCenter clones a new PolicyPeriod entity and its </a:t>
            </a:r>
            <a:r>
              <a:rPr lang="en-US" dirty="0" err="1" smtClean="0"/>
              <a:t>subentities</a:t>
            </a:r>
            <a:r>
              <a:rPr lang="en-US" dirty="0" smtClean="0"/>
              <a:t> and adds an entity for the new car. The contractual period now has two </a:t>
            </a:r>
            <a:r>
              <a:rPr lang="en-US" dirty="0" err="1" smtClean="0"/>
              <a:t>PolicyPeriods</a:t>
            </a:r>
            <a:r>
              <a:rPr lang="en-US" dirty="0" smtClean="0"/>
              <a:t>. The new PolicyPeriod entity is in effect. The old PolicyPeriod entity is preserved as a historical record of the policy.</a:t>
            </a:r>
          </a:p>
          <a:p>
            <a:pPr algn="ctr" eaLnBrk="1" hangingPunct="1"/>
            <a:r>
              <a:rPr lang="en-US" dirty="0" smtClean="0"/>
              <a:t>(continued)</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Policy Transactions - </a:t>
            </a:r>
            <a:fld id="{0C7651FA-E5A4-4138-92B9-423E3D0D302B}" type="slidenum">
              <a:rPr lang="en-US" altLang="en-US" sz="1200" b="0" smtClean="0">
                <a:solidFill>
                  <a:schemeClr val="tx1"/>
                </a:solidFill>
              </a:rPr>
              <a:pPr eaLnBrk="1" hangingPunct="1"/>
              <a:t>29</a:t>
            </a:fld>
            <a:endParaRPr lang="en-US" altLang="en-US" sz="1200" b="0" smtClean="0">
              <a:solidFill>
                <a:schemeClr val="tx1"/>
              </a:solidFill>
            </a:endParaRPr>
          </a:p>
        </p:txBody>
      </p:sp>
      <p:sp>
        <p:nvSpPr>
          <p:cNvPr id="78851"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78852" name="Rectangle 2"/>
          <p:cNvSpPr>
            <a:spLocks noGrp="1" noRot="1" noChangeAspect="1" noChangeArrowheads="1" noTextEdit="1"/>
          </p:cNvSpPr>
          <p:nvPr>
            <p:ph type="sldImg"/>
          </p:nvPr>
        </p:nvSpPr>
        <p:spPr>
          <a:xfrm>
            <a:off x="715963" y="630238"/>
            <a:ext cx="5432425" cy="4073525"/>
          </a:xfrm>
          <a:ln/>
        </p:spPr>
      </p:sp>
      <p:sp>
        <p:nvSpPr>
          <p:cNvPr id="7885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b="1" dirty="0" err="1" smtClean="0"/>
              <a:t>PolicyTerm</a:t>
            </a:r>
            <a:endParaRPr lang="en-US" b="1" dirty="0" smtClean="0"/>
          </a:p>
          <a:p>
            <a:pPr eaLnBrk="1" hangingPunct="1"/>
            <a:r>
              <a:rPr lang="en-US" dirty="0" smtClean="0"/>
              <a:t>A new </a:t>
            </a:r>
            <a:r>
              <a:rPr lang="en-US" dirty="0" err="1" smtClean="0"/>
              <a:t>PolicyTerm</a:t>
            </a:r>
            <a:r>
              <a:rPr lang="en-US" dirty="0" smtClean="0"/>
              <a:t> is created whenever the policy contract is completely recreated. This occurs with a new policy (submission), a renewal, or a rewrite of an existing contract. A new </a:t>
            </a:r>
            <a:r>
              <a:rPr lang="en-US" dirty="0" err="1" smtClean="0"/>
              <a:t>PolicyTerm</a:t>
            </a:r>
            <a:r>
              <a:rPr lang="en-US" dirty="0" smtClean="0"/>
              <a:t> is not created when you amend a policy contract with a policy change transaction.</a:t>
            </a:r>
            <a:endParaRPr lang="en-US" b="1" dirty="0" smtClean="0"/>
          </a:p>
          <a:p>
            <a:pPr eaLnBrk="1" hangingPunct="1"/>
            <a:endParaRPr lang="en-US" dirty="0" smtClean="0"/>
          </a:p>
          <a:p>
            <a:pPr eaLnBrk="1" hangingPunct="1"/>
            <a:r>
              <a:rPr lang="en-US" dirty="0" smtClean="0"/>
              <a:t>The terms “policy period” and “policy term” are used pretty much synonymously throughout the industry.  The PolicyPeriod entity represents one historical version of a particular “policy period” or “policy term”, but there can be many </a:t>
            </a:r>
            <a:r>
              <a:rPr lang="en-US" dirty="0" err="1" smtClean="0"/>
              <a:t>PolicyPeriods</a:t>
            </a:r>
            <a:r>
              <a:rPr lang="en-US" dirty="0" smtClean="0"/>
              <a:t> for one “policy period” or “policy term”, all representing what the policy looked like at different points in model time.  Thus “PolicyPeriod” is somewhat different than “policy period”.  In order to avoid confusion about which we are talking about at any given time, throughout this course we will use the term “policy term” to refer to a “policy period” or “policy term”, and use “PolicyPeriod” only to refer to the entity, that is, a specific version of a “policy term”.</a:t>
            </a:r>
          </a:p>
          <a:p>
            <a:pPr eaLnBrk="1" hangingPunct="1"/>
            <a:endParaRPr lang="en-US" dirty="0"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Policy Transactions - </a:t>
            </a:r>
            <a:fld id="{56A4247D-7A4F-429E-AC6B-B80AAB838FDF}" type="slidenum">
              <a:rPr lang="en-US" altLang="en-US" sz="1200" b="0" smtClean="0">
                <a:solidFill>
                  <a:schemeClr val="tx1"/>
                </a:solidFill>
              </a:rPr>
              <a:pPr eaLnBrk="1" hangingPunct="1"/>
              <a:t>3</a:t>
            </a:fld>
            <a:endParaRPr lang="en-US" altLang="en-US" sz="1200" b="0" smtClean="0">
              <a:solidFill>
                <a:schemeClr val="tx1"/>
              </a:solidFill>
            </a:endParaRPr>
          </a:p>
        </p:txBody>
      </p:sp>
      <p:sp>
        <p:nvSpPr>
          <p:cNvPr id="52227"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52228" name="Rectangle 2"/>
          <p:cNvSpPr>
            <a:spLocks noGrp="1" noRot="1" noChangeAspect="1" noChangeArrowheads="1" noTextEdit="1"/>
          </p:cNvSpPr>
          <p:nvPr>
            <p:ph type="sldImg"/>
          </p:nvPr>
        </p:nvSpPr>
        <p:spPr>
          <a:ln/>
        </p:spPr>
      </p:sp>
      <p:sp>
        <p:nvSpPr>
          <p:cNvPr id="5222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Policy Transactions - </a:t>
            </a:r>
            <a:fld id="{E17E341C-2943-46B5-A53D-C9A31A583DB4}" type="slidenum">
              <a:rPr lang="en-US" altLang="en-US" sz="1200" b="0" smtClean="0">
                <a:solidFill>
                  <a:schemeClr val="tx1"/>
                </a:solidFill>
              </a:rPr>
              <a:pPr eaLnBrk="1" hangingPunct="1"/>
              <a:t>30</a:t>
            </a:fld>
            <a:endParaRPr lang="en-US" altLang="en-US" sz="1200" b="0" smtClean="0">
              <a:solidFill>
                <a:schemeClr val="tx1"/>
              </a:solidFill>
            </a:endParaRPr>
          </a:p>
        </p:txBody>
      </p:sp>
      <p:sp>
        <p:nvSpPr>
          <p:cNvPr id="79875"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79876" name="Rectangle 4"/>
          <p:cNvSpPr>
            <a:spLocks noGrp="1" noRot="1" noChangeAspect="1" noChangeArrowheads="1" noTextEdit="1"/>
          </p:cNvSpPr>
          <p:nvPr>
            <p:ph type="sldImg"/>
          </p:nvPr>
        </p:nvSpPr>
        <p:spPr>
          <a:ln/>
        </p:spPr>
      </p:sp>
      <p:sp>
        <p:nvSpPr>
          <p:cNvPr id="79877" name="Rectangle 5"/>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In a simple world, only one transaction</a:t>
            </a:r>
            <a:r>
              <a:rPr lang="en-US" baseline="0" dirty="0" smtClean="0"/>
              <a:t> </a:t>
            </a:r>
            <a:r>
              <a:rPr lang="en-US" dirty="0" smtClean="0"/>
              <a:t>would be run against a policy at a given time, and every transaction</a:t>
            </a:r>
            <a:r>
              <a:rPr lang="en-US" baseline="0" dirty="0" smtClean="0"/>
              <a:t> </a:t>
            </a:r>
            <a:r>
              <a:rPr lang="en-US" dirty="0" smtClean="0"/>
              <a:t>would be executed in the order in which it was supposed to take effect. In practice, this is not always the case.</a:t>
            </a:r>
          </a:p>
          <a:p>
            <a:pPr eaLnBrk="1" hangingPunct="1"/>
            <a:r>
              <a:rPr lang="en-US" dirty="0" smtClean="0"/>
              <a:t>"Preemption" is a policy transaction phenomenon that occurs when two or more transactions are running on a policy at a given time. This can cause a problem because both transactions are based on the same version of the policy. When one transaction</a:t>
            </a:r>
            <a:r>
              <a:rPr lang="en-US" baseline="0" dirty="0" smtClean="0"/>
              <a:t> </a:t>
            </a:r>
            <a:r>
              <a:rPr lang="en-US" dirty="0" smtClean="0"/>
              <a:t>finishes, the state of the policy changes, and this could cause conflicts for the other transaction. (For example, an auto policy could have one car on it. Then, a change transaction</a:t>
            </a:r>
            <a:r>
              <a:rPr lang="en-US" baseline="0" dirty="0" smtClean="0"/>
              <a:t> </a:t>
            </a:r>
            <a:r>
              <a:rPr lang="en-US" dirty="0" smtClean="0"/>
              <a:t>is executed to add a motorcycle to it, and a second change transaction</a:t>
            </a:r>
            <a:r>
              <a:rPr lang="en-US" baseline="0" dirty="0" smtClean="0"/>
              <a:t> </a:t>
            </a:r>
            <a:r>
              <a:rPr lang="en-US" dirty="0" smtClean="0"/>
              <a:t>is executed to add a truck to it. If the motorcycle transaction</a:t>
            </a:r>
            <a:r>
              <a:rPr lang="en-US" baseline="0" dirty="0" smtClean="0"/>
              <a:t> </a:t>
            </a:r>
            <a:r>
              <a:rPr lang="en-US" dirty="0" smtClean="0"/>
              <a:t>finishes first, then the car policy becomes a car + motorcycle policy. However, the truck transaction</a:t>
            </a:r>
            <a:r>
              <a:rPr lang="en-US" baseline="0" dirty="0" smtClean="0"/>
              <a:t> </a:t>
            </a:r>
            <a:r>
              <a:rPr lang="en-US" dirty="0" smtClean="0"/>
              <a:t>was started on a policy that had just a car on it. When that transaction</a:t>
            </a:r>
            <a:r>
              <a:rPr lang="en-US" baseline="0" dirty="0" smtClean="0"/>
              <a:t> </a:t>
            </a:r>
            <a:r>
              <a:rPr lang="en-US" dirty="0" smtClean="0"/>
              <a:t>finishes, the motorcycle cannot be discarded. Somehow, the results of the motorcycle change transaction</a:t>
            </a:r>
            <a:r>
              <a:rPr lang="en-US" baseline="0" dirty="0" smtClean="0"/>
              <a:t> </a:t>
            </a:r>
            <a:r>
              <a:rPr lang="en-US" dirty="0" smtClean="0"/>
              <a:t>and the truck change transaction</a:t>
            </a:r>
            <a:r>
              <a:rPr lang="en-US" baseline="0" dirty="0" smtClean="0"/>
              <a:t> </a:t>
            </a:r>
            <a:r>
              <a:rPr lang="en-US" dirty="0" smtClean="0"/>
              <a:t>must be reconciled.)</a:t>
            </a:r>
          </a:p>
          <a:p>
            <a:pPr eaLnBrk="1" hangingPunct="1"/>
            <a:r>
              <a:rPr lang="en-US" dirty="0" smtClean="0"/>
              <a:t>An "out of sequence transaction" (also referred to in the industry as an "out of sequence endorsement") is a policy transaction that is executed after some other policy transaction but becomes effective before that policy transaction. The second transaction</a:t>
            </a:r>
            <a:r>
              <a:rPr lang="en-US" baseline="0" dirty="0" smtClean="0"/>
              <a:t> </a:t>
            </a:r>
            <a:r>
              <a:rPr lang="en-US" dirty="0" smtClean="0"/>
              <a:t>changes the state of the policy that could impact how the first transaction</a:t>
            </a:r>
            <a:r>
              <a:rPr lang="en-US" baseline="0" dirty="0" smtClean="0"/>
              <a:t> </a:t>
            </a:r>
            <a:r>
              <a:rPr lang="en-US" dirty="0" smtClean="0"/>
              <a:t>should be executed. (For example, in January, an auto policy could have one car on it. Then, a change transaction</a:t>
            </a:r>
            <a:r>
              <a:rPr lang="en-US" baseline="0" dirty="0" smtClean="0"/>
              <a:t> </a:t>
            </a:r>
            <a:r>
              <a:rPr lang="en-US" dirty="0" smtClean="0"/>
              <a:t>is executed to add a motorcycle to the policy as of June. After that, a change transaction</a:t>
            </a:r>
            <a:r>
              <a:rPr lang="en-US" baseline="0" dirty="0" smtClean="0"/>
              <a:t> </a:t>
            </a:r>
            <a:r>
              <a:rPr lang="en-US" dirty="0" smtClean="0"/>
              <a:t>is executed to add a truck to the policy as of March. The second transaction</a:t>
            </a:r>
            <a:r>
              <a:rPr lang="en-US" baseline="0" dirty="0" smtClean="0"/>
              <a:t> </a:t>
            </a:r>
            <a:r>
              <a:rPr lang="en-US" dirty="0" smtClean="0"/>
              <a:t>must be treated in two pieces: March to June (in which only a truck is being added) and June forward (in which a car and a truck are being added).</a:t>
            </a:r>
          </a:p>
          <a:p>
            <a:pPr eaLnBrk="1" hangingPunct="1"/>
            <a:r>
              <a:rPr lang="en-US" dirty="0" smtClean="0"/>
              <a:t>Preemptions and out-of-sequence transactions are discussed later in this course in the Out-Of-Sequence Transactions lesson.</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Policy Transactions - </a:t>
            </a:r>
            <a:fld id="{EF7EB116-ABE0-44F1-B478-1375EC9435DF}" type="slidenum">
              <a:rPr lang="en-US" altLang="en-US" sz="1200" b="0" smtClean="0">
                <a:solidFill>
                  <a:schemeClr val="tx1"/>
                </a:solidFill>
              </a:rPr>
              <a:pPr eaLnBrk="1" hangingPunct="1"/>
              <a:t>31</a:t>
            </a:fld>
            <a:endParaRPr lang="en-US" altLang="en-US" sz="1200" b="0" smtClean="0">
              <a:solidFill>
                <a:schemeClr val="tx1"/>
              </a:solidFill>
            </a:endParaRPr>
          </a:p>
        </p:txBody>
      </p:sp>
      <p:sp>
        <p:nvSpPr>
          <p:cNvPr id="80899"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80900" name="Copyright"/>
          <p:cNvSpPr txBox="1">
            <a:spLocks noGrp="1" noChangeArrowheads="1"/>
          </p:cNvSpPr>
          <p:nvPr/>
        </p:nvSpPr>
        <p:spPr bwMode="auto">
          <a:xfrm>
            <a:off x="454025" y="8905875"/>
            <a:ext cx="5951538"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177" tIns="46589" rIns="93177" bIns="46589" anchor="b"/>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algn="l" eaLnBrk="1" hangingPunct="1">
              <a:spcBef>
                <a:spcPct val="0"/>
              </a:spcBef>
              <a:spcAft>
                <a:spcPct val="0"/>
              </a:spcAft>
              <a:buClrTx/>
            </a:pPr>
            <a:r>
              <a:rPr lang="en-US" altLang="en-US" sz="1200" b="0">
                <a:solidFill>
                  <a:schemeClr val="tx1"/>
                </a:solidFill>
              </a:rPr>
              <a:t>	Policy Transactions - </a:t>
            </a:r>
            <a:fld id="{D8CADC41-454F-4BA2-9CE7-CB826C3C340A}" type="slidenum">
              <a:rPr lang="en-US" altLang="en-US" sz="1200" b="0">
                <a:solidFill>
                  <a:schemeClr val="tx1"/>
                </a:solidFill>
              </a:rPr>
              <a:pPr algn="l" eaLnBrk="1" hangingPunct="1">
                <a:spcBef>
                  <a:spcPct val="0"/>
                </a:spcBef>
                <a:spcAft>
                  <a:spcPct val="0"/>
                </a:spcAft>
                <a:buClrTx/>
              </a:pPr>
              <a:t>31</a:t>
            </a:fld>
            <a:endParaRPr lang="en-US" altLang="en-US" sz="1200" b="0">
              <a:solidFill>
                <a:schemeClr val="tx1"/>
              </a:solidFill>
            </a:endParaRPr>
          </a:p>
        </p:txBody>
      </p:sp>
      <p:sp>
        <p:nvSpPr>
          <p:cNvPr id="80901" name="SectionName"/>
          <p:cNvSpPr txBox="1">
            <a:spLocks noGrp="1" noChangeArrowheads="1"/>
          </p:cNvSpPr>
          <p:nvPr/>
        </p:nvSpPr>
        <p:spPr bwMode="auto">
          <a:xfrm>
            <a:off x="692150" y="320675"/>
            <a:ext cx="5480050"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pPr algn="l">
              <a:lnSpc>
                <a:spcPts val="1875"/>
              </a:lnSpc>
              <a:spcBef>
                <a:spcPts val="625"/>
              </a:spcBef>
              <a:spcAft>
                <a:spcPct val="0"/>
              </a:spcAft>
              <a:buClrTx/>
              <a:buFont typeface="Wingdings" pitchFamily="2" charset="2"/>
              <a:buNone/>
            </a:pPr>
            <a:r>
              <a:rPr lang="en-US" altLang="en-US" sz="1200" b="0">
                <a:solidFill>
                  <a:schemeClr val="tx1"/>
                </a:solidFill>
              </a:rPr>
              <a:t>	</a:t>
            </a:r>
            <a:endParaRPr lang="en-US" sz="1200" b="0">
              <a:solidFill>
                <a:schemeClr val="tx1"/>
              </a:solidFill>
            </a:endParaRPr>
          </a:p>
        </p:txBody>
      </p:sp>
      <p:sp>
        <p:nvSpPr>
          <p:cNvPr id="80902" name="Rectangle 4"/>
          <p:cNvSpPr>
            <a:spLocks noGrp="1" noRot="1" noChangeAspect="1" noChangeArrowheads="1" noTextEdit="1"/>
          </p:cNvSpPr>
          <p:nvPr>
            <p:ph type="sldImg"/>
          </p:nvPr>
        </p:nvSpPr>
        <p:spPr>
          <a:ln/>
        </p:spPr>
      </p:sp>
      <p:sp>
        <p:nvSpPr>
          <p:cNvPr id="80903" name="Rectangle 5"/>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Review that the effective date of a policy is the date the policy is in effect. The expiration date is the date the policy expires. The diagram above represents the effective dates of each transaction, not the date the transaction</a:t>
            </a:r>
            <a:r>
              <a:rPr lang="en-US" baseline="0" dirty="0" smtClean="0"/>
              <a:t> </a:t>
            </a:r>
            <a:r>
              <a:rPr lang="en-US" dirty="0" smtClean="0"/>
              <a:t>was actually run. </a:t>
            </a:r>
          </a:p>
          <a:p>
            <a:pPr eaLnBrk="1" hangingPunct="1"/>
            <a:r>
              <a:rPr lang="en-US" dirty="0" smtClean="0"/>
              <a:t>For example, a renewal transaction</a:t>
            </a:r>
            <a:r>
              <a:rPr lang="en-US" baseline="0" dirty="0" smtClean="0"/>
              <a:t> </a:t>
            </a:r>
            <a:r>
              <a:rPr lang="en-US" dirty="0" smtClean="0"/>
              <a:t>often takes several weeks (or even months) to run. Therefore, it must be executed well in advance of the expiration date. The "renewal" label shown above indicates when the transaction</a:t>
            </a:r>
            <a:r>
              <a:rPr lang="en-US" baseline="0" dirty="0" smtClean="0"/>
              <a:t> </a:t>
            </a:r>
            <a:r>
              <a:rPr lang="en-US" dirty="0" smtClean="0"/>
              <a:t>became effective. The date the transaction</a:t>
            </a:r>
            <a:r>
              <a:rPr lang="en-US" baseline="0" dirty="0" smtClean="0"/>
              <a:t> </a:t>
            </a:r>
            <a:r>
              <a:rPr lang="en-US" dirty="0" smtClean="0"/>
              <a:t>was started would be well in advance of the date indicated by the "renewal" arrow. The data model uses the term “Edit Effective Date” for transaction</a:t>
            </a:r>
            <a:r>
              <a:rPr lang="en-US" baseline="0" dirty="0" smtClean="0"/>
              <a:t> </a:t>
            </a:r>
            <a:r>
              <a:rPr lang="en-US" dirty="0" smtClean="0"/>
              <a:t>policy periods so that it is not confused with the policy term dates. Although they both show up as Effective Date on the user interface.</a:t>
            </a:r>
          </a:p>
          <a:p>
            <a:pPr eaLnBrk="1" hangingPunct="1"/>
            <a:r>
              <a:rPr lang="en-US" dirty="0" smtClean="0"/>
              <a:t>For the example above, the policy term has an effective date of 4/20/08 and an expiration date of 4/20/09.  But the renewal transaction</a:t>
            </a:r>
            <a:r>
              <a:rPr lang="en-US" baseline="0" dirty="0" smtClean="0"/>
              <a:t> </a:t>
            </a:r>
            <a:r>
              <a:rPr lang="en-US" dirty="0" smtClean="0"/>
              <a:t>has an edit effective date of 4/20/09 and an expiration date of 4/20/10. The policy term dates are different from the transaction</a:t>
            </a:r>
            <a:r>
              <a:rPr lang="en-US" baseline="0" dirty="0" smtClean="0"/>
              <a:t> </a:t>
            </a:r>
            <a:r>
              <a:rPr lang="en-US" dirty="0" smtClean="0"/>
              <a:t>dates.</a:t>
            </a:r>
          </a:p>
          <a:p>
            <a:pPr eaLnBrk="1" hangingPunct="1"/>
            <a:endParaRPr lang="en-US" dirty="0"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Policy Transactions - </a:t>
            </a:r>
            <a:fld id="{9B70AB44-5A07-4D91-AD5A-0C7695ECE606}" type="slidenum">
              <a:rPr lang="en-US" altLang="en-US" sz="1200" b="0" smtClean="0">
                <a:solidFill>
                  <a:schemeClr val="tx1"/>
                </a:solidFill>
              </a:rPr>
              <a:pPr eaLnBrk="1" hangingPunct="1"/>
              <a:t>32</a:t>
            </a:fld>
            <a:endParaRPr lang="en-US" altLang="en-US" sz="1200" b="0" smtClean="0">
              <a:solidFill>
                <a:schemeClr val="tx1"/>
              </a:solidFill>
            </a:endParaRPr>
          </a:p>
        </p:txBody>
      </p:sp>
      <p:sp>
        <p:nvSpPr>
          <p:cNvPr id="81923"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81924" name="Rectangle 2"/>
          <p:cNvSpPr>
            <a:spLocks noGrp="1" noRot="1" noChangeAspect="1" noChangeArrowheads="1" noTextEdit="1"/>
          </p:cNvSpPr>
          <p:nvPr>
            <p:ph type="sldImg"/>
          </p:nvPr>
        </p:nvSpPr>
        <p:spPr>
          <a:ln/>
        </p:spPr>
      </p:sp>
      <p:sp>
        <p:nvSpPr>
          <p:cNvPr id="8192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Policy Transactions - </a:t>
            </a:r>
            <a:fld id="{37F60513-AFB9-47E3-9A8A-60F2C182827A}" type="slidenum">
              <a:rPr lang="en-US" altLang="en-US" sz="1200" b="0" smtClean="0">
                <a:solidFill>
                  <a:schemeClr val="tx1"/>
                </a:solidFill>
              </a:rPr>
              <a:pPr eaLnBrk="1" hangingPunct="1"/>
              <a:t>33</a:t>
            </a:fld>
            <a:endParaRPr lang="en-US" altLang="en-US" sz="1200" b="0" smtClean="0">
              <a:solidFill>
                <a:schemeClr val="tx1"/>
              </a:solidFill>
            </a:endParaRPr>
          </a:p>
        </p:txBody>
      </p:sp>
      <p:sp>
        <p:nvSpPr>
          <p:cNvPr id="82947"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82948" name="Rectangle 4"/>
          <p:cNvSpPr>
            <a:spLocks noGrp="1" noRot="1" noChangeAspect="1" noChangeArrowheads="1" noTextEdit="1"/>
          </p:cNvSpPr>
          <p:nvPr>
            <p:ph type="sldImg"/>
          </p:nvPr>
        </p:nvSpPr>
        <p:spPr>
          <a:ln/>
        </p:spPr>
      </p:sp>
      <p:sp>
        <p:nvSpPr>
          <p:cNvPr id="82949" name="Rectangle 5"/>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The user can see what the policy looks like on any particular effective date by using the date selector. You can view any policy term and the latest PolicyPeriod for that term by entering the "as of" date in the date selector at the bottom of the Policy Contract links and entering return. But whatever date you select (as long as it’s within the same policy term) you are viewing the same PolicyPeriod. </a:t>
            </a:r>
          </a:p>
          <a:p>
            <a:pPr eaLnBrk="1" hangingPunct="1"/>
            <a:r>
              <a:rPr lang="en-US" dirty="0" smtClean="0"/>
              <a:t>The “Associated Policy Transaction” section on the screenshot displays information about the policy transaction that created this period.</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Policy Transactions - </a:t>
            </a:r>
            <a:fld id="{E8CBE5DC-6D99-4D1E-8839-015A73AEA1C5}" type="slidenum">
              <a:rPr lang="en-US" altLang="en-US" sz="1200" b="0" smtClean="0">
                <a:solidFill>
                  <a:schemeClr val="tx1"/>
                </a:solidFill>
              </a:rPr>
              <a:pPr eaLnBrk="1" hangingPunct="1"/>
              <a:t>34</a:t>
            </a:fld>
            <a:endParaRPr lang="en-US" altLang="en-US" sz="1200" b="0" smtClean="0">
              <a:solidFill>
                <a:schemeClr val="tx1"/>
              </a:solidFill>
            </a:endParaRPr>
          </a:p>
        </p:txBody>
      </p:sp>
      <p:sp>
        <p:nvSpPr>
          <p:cNvPr id="83971"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83972" name="Rectangle 4"/>
          <p:cNvSpPr>
            <a:spLocks noGrp="1" noRot="1" noChangeAspect="1" noChangeArrowheads="1" noTextEdit="1"/>
          </p:cNvSpPr>
          <p:nvPr>
            <p:ph type="sldImg"/>
          </p:nvPr>
        </p:nvSpPr>
        <p:spPr>
          <a:ln/>
        </p:spPr>
      </p:sp>
      <p:sp>
        <p:nvSpPr>
          <p:cNvPr id="83973" name="Rectangle 5"/>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Policy Transactions - </a:t>
            </a:r>
            <a:fld id="{071155DD-B457-4833-B1F5-1F1E54E61D81}" type="slidenum">
              <a:rPr lang="en-US" altLang="en-US" sz="1200" b="0" smtClean="0">
                <a:solidFill>
                  <a:schemeClr val="tx1"/>
                </a:solidFill>
              </a:rPr>
              <a:pPr eaLnBrk="1" hangingPunct="1"/>
              <a:t>35</a:t>
            </a:fld>
            <a:endParaRPr lang="en-US" altLang="en-US" sz="1200" b="0" smtClean="0">
              <a:solidFill>
                <a:schemeClr val="tx1"/>
              </a:solidFill>
            </a:endParaRPr>
          </a:p>
        </p:txBody>
      </p:sp>
      <p:sp>
        <p:nvSpPr>
          <p:cNvPr id="84995"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84996" name="Rectangle 2"/>
          <p:cNvSpPr>
            <a:spLocks noGrp="1" noRot="1" noChangeAspect="1" noChangeArrowheads="1" noTextEdit="1"/>
          </p:cNvSpPr>
          <p:nvPr>
            <p:ph type="sldImg"/>
          </p:nvPr>
        </p:nvSpPr>
        <p:spPr>
          <a:ln/>
        </p:spPr>
      </p:sp>
      <p:sp>
        <p:nvSpPr>
          <p:cNvPr id="8499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When viewing a term of the policy other than the current term, the expired term will be displayed.</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Policy Transactions - </a:t>
            </a:r>
            <a:fld id="{27733138-AAB3-4928-9E5A-BD52FC83D456}" type="slidenum">
              <a:rPr lang="en-US" altLang="en-US" sz="1200" b="0" smtClean="0">
                <a:solidFill>
                  <a:schemeClr val="tx1"/>
                </a:solidFill>
              </a:rPr>
              <a:pPr eaLnBrk="1" hangingPunct="1"/>
              <a:t>36</a:t>
            </a:fld>
            <a:endParaRPr lang="en-US" altLang="en-US" sz="1200" b="0" smtClean="0">
              <a:solidFill>
                <a:schemeClr val="tx1"/>
              </a:solidFill>
            </a:endParaRPr>
          </a:p>
        </p:txBody>
      </p:sp>
      <p:sp>
        <p:nvSpPr>
          <p:cNvPr id="86019"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86020" name="Rectangle 2"/>
          <p:cNvSpPr>
            <a:spLocks noGrp="1" noRot="1" noChangeAspect="1" noChangeArrowheads="1" noTextEdit="1"/>
          </p:cNvSpPr>
          <p:nvPr>
            <p:ph type="sldImg"/>
          </p:nvPr>
        </p:nvSpPr>
        <p:spPr>
          <a:ln/>
        </p:spPr>
      </p:sp>
      <p:sp>
        <p:nvSpPr>
          <p:cNvPr id="8602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If you attempt to view the policy as of a date when the policy is not in force (either because the date is before the first submission, after the current expiration date, or in between a cancellation and a reinstatement), the system displays an error message stating "No period effective on &lt;date&gt;".</a:t>
            </a:r>
          </a:p>
          <a:p>
            <a:pPr eaLnBrk="1" hangingPunct="1"/>
            <a:endParaRPr lang="en-US" smtClean="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Policy Transactions - </a:t>
            </a:r>
            <a:fld id="{B4B94748-F0CF-4A36-9DDF-070A10BC91A7}" type="slidenum">
              <a:rPr lang="en-US" altLang="en-US" sz="1200" b="0" smtClean="0">
                <a:solidFill>
                  <a:schemeClr val="tx1"/>
                </a:solidFill>
              </a:rPr>
              <a:pPr eaLnBrk="1" hangingPunct="1"/>
              <a:t>37</a:t>
            </a:fld>
            <a:endParaRPr lang="en-US" altLang="en-US" sz="1200" b="0" smtClean="0">
              <a:solidFill>
                <a:schemeClr val="tx1"/>
              </a:solidFill>
            </a:endParaRPr>
          </a:p>
        </p:txBody>
      </p:sp>
      <p:sp>
        <p:nvSpPr>
          <p:cNvPr id="87043"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87044" name="Rectangle 2"/>
          <p:cNvSpPr>
            <a:spLocks noGrp="1" noRot="1" noChangeAspect="1" noChangeArrowheads="1" noTextEdit="1"/>
          </p:cNvSpPr>
          <p:nvPr>
            <p:ph type="sldImg"/>
          </p:nvPr>
        </p:nvSpPr>
        <p:spPr>
          <a:ln/>
        </p:spPr>
      </p:sp>
      <p:sp>
        <p:nvSpPr>
          <p:cNvPr id="8704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All of the transaction</a:t>
            </a:r>
            <a:r>
              <a:rPr lang="en-US" baseline="0" dirty="0" smtClean="0"/>
              <a:t>s </a:t>
            </a:r>
            <a:r>
              <a:rPr lang="en-US" dirty="0" smtClean="0"/>
              <a:t>executed against a policy are listed in the “Completed Policy Transactions" or “Pending Policy Transactions” list in chronological order by the effective date of the transaction.</a:t>
            </a: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Policy Transactions - </a:t>
            </a:r>
            <a:fld id="{DC087B44-DC0D-43FD-8581-0A40210196EF}" type="slidenum">
              <a:rPr lang="en-US" altLang="en-US" sz="1200" b="0" smtClean="0">
                <a:solidFill>
                  <a:schemeClr val="tx1"/>
                </a:solidFill>
              </a:rPr>
              <a:pPr eaLnBrk="1" hangingPunct="1"/>
              <a:t>38</a:t>
            </a:fld>
            <a:endParaRPr lang="en-US" altLang="en-US" sz="1200" b="0" smtClean="0">
              <a:solidFill>
                <a:schemeClr val="tx1"/>
              </a:solidFill>
            </a:endParaRPr>
          </a:p>
        </p:txBody>
      </p:sp>
      <p:sp>
        <p:nvSpPr>
          <p:cNvPr id="88067"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88068" name="Rectangle 2"/>
          <p:cNvSpPr>
            <a:spLocks noGrp="1" noRot="1" noChangeAspect="1" noChangeArrowheads="1" noTextEdit="1"/>
          </p:cNvSpPr>
          <p:nvPr>
            <p:ph type="sldImg"/>
          </p:nvPr>
        </p:nvSpPr>
        <p:spPr>
          <a:ln/>
        </p:spPr>
      </p:sp>
      <p:sp>
        <p:nvSpPr>
          <p:cNvPr id="8806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When you click a link in the “Transaction #" column of the Policy Transaction list, PolicyCenter displays the data collected by the job. You can see all information entered by the users who worked on the transaction. However, you cannot modify any of the information</a:t>
            </a:r>
            <a:r>
              <a:rPr lang="en-US" baseline="0" dirty="0" smtClean="0"/>
              <a:t> since it is a completed transaction.</a:t>
            </a:r>
            <a:endParaRPr lang="en-US" dirty="0" smtClean="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Policy Transactions - </a:t>
            </a:r>
            <a:fld id="{64FF6D71-3823-40CA-90A2-D28243BE2D3E}" type="slidenum">
              <a:rPr lang="en-US" altLang="en-US" sz="1200" b="0" smtClean="0">
                <a:solidFill>
                  <a:schemeClr val="tx1"/>
                </a:solidFill>
              </a:rPr>
              <a:pPr eaLnBrk="1" hangingPunct="1"/>
              <a:t>39</a:t>
            </a:fld>
            <a:endParaRPr lang="en-US" altLang="en-US" sz="1200" b="0" smtClean="0">
              <a:solidFill>
                <a:schemeClr val="tx1"/>
              </a:solidFill>
            </a:endParaRPr>
          </a:p>
        </p:txBody>
      </p:sp>
      <p:sp>
        <p:nvSpPr>
          <p:cNvPr id="89091"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89092" name="Rectangle 2"/>
          <p:cNvSpPr>
            <a:spLocks noGrp="1" noRot="1" noChangeAspect="1" noChangeArrowheads="1" noTextEdit="1"/>
          </p:cNvSpPr>
          <p:nvPr>
            <p:ph type="sldImg"/>
          </p:nvPr>
        </p:nvSpPr>
        <p:spPr>
          <a:ln/>
        </p:spPr>
      </p:sp>
      <p:sp>
        <p:nvSpPr>
          <p:cNvPr id="8909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When viewing a transaction, you can return to the policy itself by clicking the policy number in the info bar.</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Policy Transactions - </a:t>
            </a:r>
            <a:fld id="{AB83A82D-DB66-44D4-A419-F35802707628}" type="slidenum">
              <a:rPr lang="en-US" altLang="en-US" sz="1200" b="0" smtClean="0">
                <a:solidFill>
                  <a:schemeClr val="tx1"/>
                </a:solidFill>
              </a:rPr>
              <a:pPr eaLnBrk="1" hangingPunct="1"/>
              <a:t>4</a:t>
            </a:fld>
            <a:endParaRPr lang="en-US" altLang="en-US" sz="1200" b="0" smtClean="0">
              <a:solidFill>
                <a:schemeClr val="tx1"/>
              </a:solidFill>
            </a:endParaRPr>
          </a:p>
        </p:txBody>
      </p:sp>
      <p:sp>
        <p:nvSpPr>
          <p:cNvPr id="53251"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53252" name="Rectangle 4"/>
          <p:cNvSpPr>
            <a:spLocks noGrp="1" noRot="1" noChangeAspect="1" noChangeArrowheads="1" noTextEdit="1"/>
          </p:cNvSpPr>
          <p:nvPr>
            <p:ph type="sldImg"/>
          </p:nvPr>
        </p:nvSpPr>
        <p:spPr>
          <a:ln/>
        </p:spPr>
      </p:sp>
      <p:sp>
        <p:nvSpPr>
          <p:cNvPr id="53253" name="Rectangle 5"/>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The question "When does a policy end?" does not have a universal answer in the insurance industry. </a:t>
            </a:r>
            <a:r>
              <a:rPr lang="en-US" dirty="0" smtClean="0">
                <a:sym typeface="Wingdings" pitchFamily="2" charset="2"/>
              </a:rPr>
              <a:t>Personal lines carriers are more likely to view successive policy terms as a single policy; and Commercial Lines carriers are likely to view each term as a “policy”.</a:t>
            </a:r>
            <a:r>
              <a:rPr lang="en-US" dirty="0" smtClean="0"/>
              <a:t> </a:t>
            </a:r>
          </a:p>
          <a:p>
            <a:pPr eaLnBrk="1" hangingPunct="1"/>
            <a:r>
              <a:rPr lang="en-US" dirty="0" smtClean="0"/>
              <a:t>Assume for a moment that a given policy has a one-year term, and at renewal time a new policy number is not generated. (This is often the case, but not always the case with every insurance company.) At the end of that year, the policy is renewed, and the policy has the same policy number. Did the original policy end? </a:t>
            </a:r>
          </a:p>
          <a:p>
            <a:pPr eaLnBrk="1" hangingPunct="1"/>
            <a:r>
              <a:rPr lang="en-US" dirty="0" smtClean="0"/>
              <a:t>Some would say yes, that when the expiration date is reached, the policy ends. A new policy with the same number is created, but it is a different policy. </a:t>
            </a:r>
          </a:p>
          <a:p>
            <a:pPr eaLnBrk="1" hangingPunct="1"/>
            <a:r>
              <a:rPr lang="en-US" dirty="0" smtClean="0"/>
              <a:t>Others would say no, if the two time periods are governed by a document with the same policy number, then it is in fact the same policy.</a:t>
            </a: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Policy Transactions - </a:t>
            </a:r>
            <a:fld id="{BFFE667B-6FBE-4687-B67A-FD13FCC515E7}" type="slidenum">
              <a:rPr lang="en-US" altLang="en-US" sz="1200" b="0" smtClean="0">
                <a:solidFill>
                  <a:schemeClr val="tx1"/>
                </a:solidFill>
              </a:rPr>
              <a:pPr eaLnBrk="1" hangingPunct="1"/>
              <a:t>40</a:t>
            </a:fld>
            <a:endParaRPr lang="en-US" altLang="en-US" sz="1200" b="0" smtClean="0">
              <a:solidFill>
                <a:schemeClr val="tx1"/>
              </a:solidFill>
            </a:endParaRPr>
          </a:p>
        </p:txBody>
      </p:sp>
      <p:sp>
        <p:nvSpPr>
          <p:cNvPr id="90115"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90116" name="Rectangle 2"/>
          <p:cNvSpPr>
            <a:spLocks noGrp="1" noRot="1" noChangeAspect="1" noChangeArrowheads="1" noTextEdit="1"/>
          </p:cNvSpPr>
          <p:nvPr>
            <p:ph type="sldImg"/>
          </p:nvPr>
        </p:nvSpPr>
        <p:spPr>
          <a:ln/>
        </p:spPr>
      </p:sp>
      <p:sp>
        <p:nvSpPr>
          <p:cNvPr id="9011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Policy Transactions - </a:t>
            </a:r>
            <a:fld id="{7DD92DB7-76E7-4A3C-A9E0-2E00F8A32292}" type="slidenum">
              <a:rPr lang="en-US" altLang="en-US" sz="1200" b="0" smtClean="0">
                <a:solidFill>
                  <a:schemeClr val="tx1"/>
                </a:solidFill>
              </a:rPr>
              <a:pPr eaLnBrk="1" hangingPunct="1"/>
              <a:t>41</a:t>
            </a:fld>
            <a:endParaRPr lang="en-US" altLang="en-US" sz="1200" b="0" smtClean="0">
              <a:solidFill>
                <a:schemeClr val="tx1"/>
              </a:solidFill>
            </a:endParaRPr>
          </a:p>
        </p:txBody>
      </p:sp>
      <p:sp>
        <p:nvSpPr>
          <p:cNvPr id="91139"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91140" name="Rectangle 2"/>
          <p:cNvSpPr>
            <a:spLocks noGrp="1" noRot="1" noChangeAspect="1" noChangeArrowheads="1" noTextEdit="1"/>
          </p:cNvSpPr>
          <p:nvPr>
            <p:ph type="sldImg"/>
          </p:nvPr>
        </p:nvSpPr>
        <p:spPr>
          <a:xfrm>
            <a:off x="715963" y="630238"/>
            <a:ext cx="5432425" cy="4073525"/>
          </a:xfrm>
          <a:ln/>
        </p:spPr>
      </p:sp>
      <p:sp>
        <p:nvSpPr>
          <p:cNvPr id="9114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Policy Transactions - </a:t>
            </a:r>
            <a:fld id="{A0CA3C97-9483-4256-AF8A-E681483F0AFA}" type="slidenum">
              <a:rPr lang="en-US" altLang="en-US" sz="1200" b="0" smtClean="0">
                <a:solidFill>
                  <a:schemeClr val="tx1"/>
                </a:solidFill>
              </a:rPr>
              <a:pPr eaLnBrk="1" hangingPunct="1"/>
              <a:t>42</a:t>
            </a:fld>
            <a:endParaRPr lang="en-US" altLang="en-US" sz="1200" b="0" dirty="0" smtClean="0">
              <a:solidFill>
                <a:schemeClr val="tx1"/>
              </a:solidFill>
            </a:endParaRPr>
          </a:p>
        </p:txBody>
      </p:sp>
      <p:sp>
        <p:nvSpPr>
          <p:cNvPr id="92163"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92164" name="Rectangle 2"/>
          <p:cNvSpPr>
            <a:spLocks noGrp="1" noRot="1" noChangeAspect="1" noChangeArrowheads="1" noTextEdit="1"/>
          </p:cNvSpPr>
          <p:nvPr>
            <p:ph type="sldImg"/>
          </p:nvPr>
        </p:nvSpPr>
        <p:spPr>
          <a:xfrm>
            <a:off x="715963" y="630238"/>
            <a:ext cx="5432425" cy="4073525"/>
          </a:xfrm>
          <a:ln/>
        </p:spPr>
      </p:sp>
      <p:sp>
        <p:nvSpPr>
          <p:cNvPr id="9216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09550" indent="-209550" eaLnBrk="1" hangingPunct="1"/>
            <a:r>
              <a:rPr lang="en-US" b="1" dirty="0" smtClean="0"/>
              <a:t>Answers</a:t>
            </a:r>
          </a:p>
          <a:p>
            <a:pPr marL="209550" indent="-209550" eaLnBrk="1" hangingPunct="1"/>
            <a:r>
              <a:rPr lang="en-US" dirty="0" smtClean="0"/>
              <a:t>1. The policy could be renewed, or the policy could simply expire.</a:t>
            </a:r>
          </a:p>
          <a:p>
            <a:pPr marL="209550" indent="-209550" eaLnBrk="1" hangingPunct="1"/>
            <a:r>
              <a:rPr lang="en-US" dirty="0" smtClean="0"/>
              <a:t>2. Possible </a:t>
            </a:r>
            <a:r>
              <a:rPr lang="en-US" dirty="0" err="1" smtClean="0"/>
              <a:t>answers:policy</a:t>
            </a:r>
            <a:r>
              <a:rPr lang="en-US" dirty="0" smtClean="0"/>
              <a:t> change, cancellation, reinstatement, rewrite. (Audits don’t really become “effective” like the other transaction</a:t>
            </a:r>
            <a:r>
              <a:rPr lang="en-US" baseline="0" dirty="0" smtClean="0"/>
              <a:t>s</a:t>
            </a:r>
            <a:r>
              <a:rPr lang="en-US" dirty="0" smtClean="0"/>
              <a:t>.)</a:t>
            </a:r>
          </a:p>
          <a:p>
            <a:pPr marL="209550" indent="-209550" eaLnBrk="1" hangingPunct="1"/>
            <a:r>
              <a:rPr lang="en-US" dirty="0" smtClean="0"/>
              <a:t>3. In a business sense there is just one “policy term” or “policy period”.  However, in PolicyCenter there are two PolicyPeriod entity instances created . The second PolicyPeriod entity instance (created as a consequence of the “Policy Change” transaction) supersedes the first one (created as a consequence the original “Submission” transaction). </a:t>
            </a:r>
            <a:r>
              <a:rPr lang="en-US" b="1" dirty="0" smtClean="0"/>
              <a:t>Most importantly, </a:t>
            </a:r>
            <a:r>
              <a:rPr lang="en-US" b="1" u="sng" dirty="0" smtClean="0"/>
              <a:t>both</a:t>
            </a:r>
            <a:r>
              <a:rPr lang="en-US" b="1" dirty="0" smtClean="0"/>
              <a:t> PolicyPeriod entity instances cover the </a:t>
            </a:r>
            <a:r>
              <a:rPr lang="en-US" b="1" u="sng" dirty="0" smtClean="0"/>
              <a:t>entire duration of the policy term</a:t>
            </a:r>
            <a:r>
              <a:rPr lang="en-US" b="1" dirty="0" smtClean="0"/>
              <a:t>, from Monday to the expiration date of the policy.</a:t>
            </a:r>
            <a:r>
              <a:rPr lang="en-US" dirty="0" smtClean="0"/>
              <a:t>  So there are two </a:t>
            </a:r>
            <a:r>
              <a:rPr lang="en-US" dirty="0" err="1" smtClean="0"/>
              <a:t>PolicyPeriods</a:t>
            </a:r>
            <a:r>
              <a:rPr lang="en-US" dirty="0" smtClean="0"/>
              <a:t>. The second policy period supersedes the first one. Both </a:t>
            </a:r>
            <a:r>
              <a:rPr lang="en-US" dirty="0" err="1" smtClean="0"/>
              <a:t>PolicyPeriods</a:t>
            </a:r>
            <a:r>
              <a:rPr lang="en-US" dirty="0" smtClean="0"/>
              <a:t> cover the entire time of the term, from Monday to the expiration date of the policy. </a:t>
            </a:r>
          </a:p>
          <a:p>
            <a:pPr marL="209550" indent="-209550" eaLnBrk="1" hangingPunct="1"/>
            <a:r>
              <a:rPr lang="en-US" dirty="0" smtClean="0"/>
              <a:t>4. The user interface states that there is no policy in effect as of the given date.</a:t>
            </a: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Copyright"/>
          <p:cNvSpPr>
            <a:spLocks noGrp="1" noChangeArrowheads="1"/>
          </p:cNvSpPr>
          <p:nvPr>
            <p:ph type="sldNum" sz="quarter" idx="5"/>
          </p:nvPr>
        </p:nvSpPr>
        <p:spPr/>
        <p:txBody>
          <a:bodyPr/>
          <a:lstStyle/>
          <a:p>
            <a:pPr>
              <a:buClr>
                <a:prstClr val="black"/>
              </a:buClr>
              <a:defRPr/>
            </a:pPr>
            <a:r>
              <a:rPr lang="en-US" altLang="en-US" smtClean="0">
                <a:solidFill>
                  <a:prstClr val="white"/>
                </a:solidFill>
              </a:rPr>
              <a:t>	Notices - </a:t>
            </a:r>
            <a:fld id="{211C349A-83C9-44D0-A356-DBEB3FC715FC}" type="slidenum">
              <a:rPr lang="en-US" altLang="en-US" smtClean="0">
                <a:solidFill>
                  <a:prstClr val="white"/>
                </a:solidFill>
              </a:rPr>
              <a:pPr>
                <a:buClr>
                  <a:prstClr val="black"/>
                </a:buClr>
                <a:defRPr/>
              </a:pPr>
              <a:t>43</a:t>
            </a:fld>
            <a:endParaRPr lang="en-US" altLang="en-US" dirty="0" smtClean="0">
              <a:solidFill>
                <a:prstClr val="white"/>
              </a:solidFill>
            </a:endParaRPr>
          </a:p>
        </p:txBody>
      </p:sp>
      <p:sp>
        <p:nvSpPr>
          <p:cNvPr id="100355" name="SectionName"/>
          <p:cNvSpPr>
            <a:spLocks noGrp="1" noChangeArrowheads="1"/>
          </p:cNvSpPr>
          <p:nvPr>
            <p:ph type="hdr" sz="quarter"/>
          </p:nvPr>
        </p:nvSpPr>
        <p:spPr/>
        <p:txBody>
          <a:bodyPr/>
          <a:lstStyle/>
          <a:p>
            <a:pPr>
              <a:buClr>
                <a:prstClr val="black"/>
              </a:buClr>
              <a:defRPr/>
            </a:pPr>
            <a:r>
              <a:rPr lang="en-US" altLang="en-US" smtClean="0">
                <a:solidFill>
                  <a:prstClr val="white"/>
                </a:solidFill>
              </a:rPr>
              <a:t>	</a:t>
            </a:r>
            <a:endParaRPr lang="en-US" smtClean="0">
              <a:solidFill>
                <a:prstClr val="white"/>
              </a:solidFill>
            </a:endParaRPr>
          </a:p>
        </p:txBody>
      </p:sp>
      <p:sp>
        <p:nvSpPr>
          <p:cNvPr id="100356" name="Rectangle 2"/>
          <p:cNvSpPr>
            <a:spLocks noGrp="1" noRot="1" noChangeAspect="1" noChangeArrowheads="1" noTextEdit="1"/>
          </p:cNvSpPr>
          <p:nvPr>
            <p:ph type="sldImg"/>
          </p:nvPr>
        </p:nvSpPr>
        <p:spPr>
          <a:ln/>
        </p:spPr>
      </p:sp>
      <p:sp>
        <p:nvSpPr>
          <p:cNvPr id="10035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
        <p:nvSpPr>
          <p:cNvPr id="6" name="Copyright"/>
          <p:cNvSpPr txBox="1">
            <a:spLocks noChangeArrowheads="1"/>
          </p:cNvSpPr>
          <p:nvPr/>
        </p:nvSpPr>
        <p:spPr bwMode="auto">
          <a:xfrm>
            <a:off x="606425" y="8931663"/>
            <a:ext cx="5951538" cy="261938"/>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177" tIns="46589" rIns="93177" bIns="46589" numCol="1" anchor="b" anchorCtr="0" compatLnSpc="1">
            <a:prstTxWarp prst="textNoShape">
              <a:avLst/>
            </a:prstTxWarp>
          </a:bodyPr>
          <a:lstStyle>
            <a:defPPr>
              <a:defRPr lang="en-US"/>
            </a:defPPr>
            <a:lvl1pPr algn="l" defTabSz="931863" rtl="0" eaLnBrk="0" fontAlgn="base" hangingPunct="0">
              <a:spcBef>
                <a:spcPct val="0"/>
              </a:spcBef>
              <a:spcAft>
                <a:spcPct val="0"/>
              </a:spcAft>
              <a:buClrTx/>
              <a:tabLst>
                <a:tab pos="2743200" algn="ctr"/>
              </a:tabLst>
              <a:defRPr sz="2000" b="1" kern="1200">
                <a:solidFill>
                  <a:srgbClr val="FF0000"/>
                </a:solidFill>
                <a:latin typeface="Arial" charset="0"/>
                <a:ea typeface="+mn-ea"/>
                <a:cs typeface="+mn-cs"/>
              </a:defRPr>
            </a:lvl1pPr>
            <a:lvl2pPr marL="742950" indent="-285750" algn="ctr" defTabSz="931863" rtl="0" eaLnBrk="0" fontAlgn="base" hangingPunct="0">
              <a:spcBef>
                <a:spcPct val="50000"/>
              </a:spcBef>
              <a:spcAft>
                <a:spcPct val="30000"/>
              </a:spcAft>
              <a:buClr>
                <a:schemeClr val="tx1"/>
              </a:buClr>
              <a:tabLst>
                <a:tab pos="2743200" algn="ctr"/>
              </a:tabLst>
              <a:defRPr sz="2000" b="1" kern="1200">
                <a:solidFill>
                  <a:srgbClr val="FF0000"/>
                </a:solidFill>
                <a:latin typeface="Arial" charset="0"/>
                <a:ea typeface="+mn-ea"/>
                <a:cs typeface="+mn-cs"/>
              </a:defRPr>
            </a:lvl2pPr>
            <a:lvl3pPr marL="1143000" indent="-228600" algn="ctr" defTabSz="931863" rtl="0" eaLnBrk="0" fontAlgn="base" hangingPunct="0">
              <a:spcBef>
                <a:spcPct val="50000"/>
              </a:spcBef>
              <a:spcAft>
                <a:spcPct val="30000"/>
              </a:spcAft>
              <a:buClr>
                <a:schemeClr val="tx1"/>
              </a:buClr>
              <a:tabLst>
                <a:tab pos="2743200" algn="ctr"/>
              </a:tabLst>
              <a:defRPr sz="2000" b="1" kern="1200">
                <a:solidFill>
                  <a:srgbClr val="FF0000"/>
                </a:solidFill>
                <a:latin typeface="Arial" charset="0"/>
                <a:ea typeface="+mn-ea"/>
                <a:cs typeface="+mn-cs"/>
              </a:defRPr>
            </a:lvl3pPr>
            <a:lvl4pPr marL="1600200" indent="-228600" algn="ctr" defTabSz="931863" rtl="0" eaLnBrk="0" fontAlgn="base" hangingPunct="0">
              <a:spcBef>
                <a:spcPct val="50000"/>
              </a:spcBef>
              <a:spcAft>
                <a:spcPct val="30000"/>
              </a:spcAft>
              <a:buClr>
                <a:schemeClr val="tx1"/>
              </a:buClr>
              <a:tabLst>
                <a:tab pos="2743200" algn="ctr"/>
              </a:tabLst>
              <a:defRPr sz="2000" b="1" kern="1200">
                <a:solidFill>
                  <a:srgbClr val="FF0000"/>
                </a:solidFill>
                <a:latin typeface="Arial" charset="0"/>
                <a:ea typeface="+mn-ea"/>
                <a:cs typeface="+mn-cs"/>
              </a:defRPr>
            </a:lvl4pPr>
            <a:lvl5pPr marL="2057400" indent="-228600" algn="ctr" defTabSz="931863" rtl="0" eaLnBrk="0" fontAlgn="base" hangingPunct="0">
              <a:spcBef>
                <a:spcPct val="50000"/>
              </a:spcBef>
              <a:spcAft>
                <a:spcPct val="30000"/>
              </a:spcAft>
              <a:buClr>
                <a:schemeClr val="tx1"/>
              </a:buClr>
              <a:tabLst>
                <a:tab pos="2743200" algn="ctr"/>
              </a:tabLst>
              <a:defRPr sz="2000" b="1" kern="1200">
                <a:solidFill>
                  <a:srgbClr val="FF0000"/>
                </a:solidFill>
                <a:latin typeface="Arial" charset="0"/>
                <a:ea typeface="+mn-ea"/>
                <a:cs typeface="+mn-cs"/>
              </a:defRPr>
            </a:lvl5pPr>
            <a:lvl6pPr marL="2514600" indent="-228600" algn="ctr" defTabSz="931863" rtl="0" eaLnBrk="0" fontAlgn="base" latinLnBrk="0" hangingPunct="0">
              <a:spcBef>
                <a:spcPct val="50000"/>
              </a:spcBef>
              <a:spcAft>
                <a:spcPct val="30000"/>
              </a:spcAft>
              <a:buClr>
                <a:schemeClr val="tx1"/>
              </a:buClr>
              <a:tabLst>
                <a:tab pos="2743200" algn="ctr"/>
              </a:tabLst>
              <a:defRPr sz="2000" b="1" kern="1200">
                <a:solidFill>
                  <a:srgbClr val="FF0000"/>
                </a:solidFill>
                <a:latin typeface="Arial" charset="0"/>
                <a:ea typeface="+mn-ea"/>
                <a:cs typeface="+mn-cs"/>
              </a:defRPr>
            </a:lvl6pPr>
            <a:lvl7pPr marL="2971800" indent="-228600" algn="ctr" defTabSz="931863" rtl="0" eaLnBrk="0" fontAlgn="base" latinLnBrk="0" hangingPunct="0">
              <a:spcBef>
                <a:spcPct val="50000"/>
              </a:spcBef>
              <a:spcAft>
                <a:spcPct val="30000"/>
              </a:spcAft>
              <a:buClr>
                <a:schemeClr val="tx1"/>
              </a:buClr>
              <a:tabLst>
                <a:tab pos="2743200" algn="ctr"/>
              </a:tabLst>
              <a:defRPr sz="2000" b="1" kern="1200">
                <a:solidFill>
                  <a:srgbClr val="FF0000"/>
                </a:solidFill>
                <a:latin typeface="Arial" charset="0"/>
                <a:ea typeface="+mn-ea"/>
                <a:cs typeface="+mn-cs"/>
              </a:defRPr>
            </a:lvl7pPr>
            <a:lvl8pPr marL="3429000" indent="-228600" algn="ctr" defTabSz="931863" rtl="0" eaLnBrk="0" fontAlgn="base" latinLnBrk="0" hangingPunct="0">
              <a:spcBef>
                <a:spcPct val="50000"/>
              </a:spcBef>
              <a:spcAft>
                <a:spcPct val="30000"/>
              </a:spcAft>
              <a:buClr>
                <a:schemeClr val="tx1"/>
              </a:buClr>
              <a:tabLst>
                <a:tab pos="2743200" algn="ctr"/>
              </a:tabLst>
              <a:defRPr sz="2000" b="1" kern="1200">
                <a:solidFill>
                  <a:srgbClr val="FF0000"/>
                </a:solidFill>
                <a:latin typeface="Arial" charset="0"/>
                <a:ea typeface="+mn-ea"/>
                <a:cs typeface="+mn-cs"/>
              </a:defRPr>
            </a:lvl8pPr>
            <a:lvl9pPr marL="3886200" indent="-228600" algn="ctr" defTabSz="931863" rtl="0" eaLnBrk="0" fontAlgn="base" latinLnBrk="0" hangingPunct="0">
              <a:spcBef>
                <a:spcPct val="50000"/>
              </a:spcBef>
              <a:spcAft>
                <a:spcPct val="30000"/>
              </a:spcAft>
              <a:buClr>
                <a:schemeClr val="tx1"/>
              </a:buClr>
              <a:tabLst>
                <a:tab pos="2743200" algn="ctr"/>
              </a:tabLst>
              <a:defRPr sz="2000" b="1" kern="1200">
                <a:solidFill>
                  <a:srgbClr val="FF0000"/>
                </a:solidFill>
                <a:latin typeface="Arial" charset="0"/>
                <a:ea typeface="+mn-ea"/>
                <a:cs typeface="+mn-cs"/>
              </a:defRPr>
            </a:lvl9pPr>
          </a:lstStyle>
          <a:p>
            <a:pPr eaLnBrk="1" hangingPunct="1"/>
            <a:r>
              <a:rPr lang="en-US" altLang="en-US" sz="1200" b="0" smtClean="0">
                <a:solidFill>
                  <a:schemeClr val="tx1"/>
                </a:solidFill>
              </a:rPr>
              <a:t>	Policy Transactions - </a:t>
            </a:r>
            <a:fld id="{A0CA3C97-9483-4256-AF8A-E681483F0AFA}" type="slidenum">
              <a:rPr lang="en-US" altLang="en-US" sz="1200" b="0" smtClean="0">
                <a:solidFill>
                  <a:schemeClr val="tx1"/>
                </a:solidFill>
              </a:rPr>
              <a:pPr eaLnBrk="1" hangingPunct="1"/>
              <a:t>43</a:t>
            </a:fld>
            <a:endParaRPr lang="en-US" altLang="en-US" sz="1200" b="0" dirty="0" smtClean="0">
              <a:solidFill>
                <a:schemeClr val="tx1"/>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Policy Transactions - </a:t>
            </a:r>
            <a:fld id="{39300459-8CC6-4768-8B0F-291502B07063}" type="slidenum">
              <a:rPr lang="en-US" altLang="en-US" sz="1200" b="0" smtClean="0">
                <a:solidFill>
                  <a:schemeClr val="tx1"/>
                </a:solidFill>
              </a:rPr>
              <a:pPr eaLnBrk="1" hangingPunct="1"/>
              <a:t>5</a:t>
            </a:fld>
            <a:endParaRPr lang="en-US" altLang="en-US" sz="1200" b="0" smtClean="0">
              <a:solidFill>
                <a:schemeClr val="tx1"/>
              </a:solidFill>
            </a:endParaRPr>
          </a:p>
        </p:txBody>
      </p:sp>
      <p:sp>
        <p:nvSpPr>
          <p:cNvPr id="54275"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54276" name="Rectangle 2"/>
          <p:cNvSpPr>
            <a:spLocks noGrp="1" noRot="1" noChangeAspect="1" noChangeArrowheads="1" noTextEdit="1"/>
          </p:cNvSpPr>
          <p:nvPr>
            <p:ph type="sldImg"/>
          </p:nvPr>
        </p:nvSpPr>
        <p:spPr>
          <a:ln/>
        </p:spPr>
      </p:sp>
      <p:sp>
        <p:nvSpPr>
          <p:cNvPr id="5427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The core of PolicyCenter revolves around the policy. Examples of policy changes are: creation of a new policy, renewal of a policy for a new term, and cancellation of a policy. The only transaction </a:t>
            </a:r>
            <a:r>
              <a:rPr lang="en-US" b="1" smtClean="0"/>
              <a:t>not</a:t>
            </a:r>
            <a:r>
              <a:rPr lang="en-US" smtClean="0"/>
              <a:t> included in the slide above is Audit. Audits can occur at any time during a policy term.  A final audit can happen at the end of each policy term. Each of the above transactions is discussed in the slides to follow. </a:t>
            </a:r>
          </a:p>
          <a:p>
            <a:pPr eaLnBrk="1" hangingPunct="1"/>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Policy Transactions - </a:t>
            </a:r>
            <a:fld id="{4FC7B99B-6B2F-4382-9F1E-1F42C1BBB1C7}" type="slidenum">
              <a:rPr lang="en-US" altLang="en-US" sz="1200" b="0" smtClean="0">
                <a:solidFill>
                  <a:schemeClr val="tx1"/>
                </a:solidFill>
              </a:rPr>
              <a:pPr eaLnBrk="1" hangingPunct="1"/>
              <a:t>6</a:t>
            </a:fld>
            <a:endParaRPr lang="en-US" altLang="en-US" sz="1200" b="0" smtClean="0">
              <a:solidFill>
                <a:schemeClr val="tx1"/>
              </a:solidFill>
            </a:endParaRPr>
          </a:p>
        </p:txBody>
      </p:sp>
      <p:sp>
        <p:nvSpPr>
          <p:cNvPr id="55299"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55300" name="Rectangle 4"/>
          <p:cNvSpPr>
            <a:spLocks noGrp="1" noRot="1" noChangeAspect="1" noChangeArrowheads="1" noTextEdit="1"/>
          </p:cNvSpPr>
          <p:nvPr>
            <p:ph type="sldImg"/>
          </p:nvPr>
        </p:nvSpPr>
        <p:spPr>
          <a:ln/>
        </p:spPr>
      </p:sp>
      <p:sp>
        <p:nvSpPr>
          <p:cNvPr id="55301" name="Rectangle 5"/>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All transactions (including submissions) have a create date, an effective date, and a close date. </a:t>
            </a:r>
          </a:p>
          <a:p>
            <a:pPr eaLnBrk="1" hangingPunct="1">
              <a:buFontTx/>
              <a:buChar char="•"/>
            </a:pPr>
            <a:r>
              <a:rPr lang="en-US" dirty="0" smtClean="0"/>
              <a:t>The </a:t>
            </a:r>
            <a:r>
              <a:rPr lang="en-US" b="1" dirty="0" smtClean="0"/>
              <a:t>create date</a:t>
            </a:r>
            <a:r>
              <a:rPr lang="en-US" dirty="0" smtClean="0"/>
              <a:t> is the date that the transaction was initiated.</a:t>
            </a:r>
          </a:p>
          <a:p>
            <a:pPr eaLnBrk="1" hangingPunct="1">
              <a:buFontTx/>
              <a:buChar char="•"/>
            </a:pPr>
            <a:r>
              <a:rPr lang="en-US" b="1" dirty="0" smtClean="0"/>
              <a:t>transaction</a:t>
            </a:r>
            <a:r>
              <a:rPr lang="en-US" dirty="0" smtClean="0"/>
              <a:t> </a:t>
            </a:r>
            <a:r>
              <a:rPr lang="en-US" b="1" dirty="0" smtClean="0"/>
              <a:t>close date</a:t>
            </a:r>
            <a:r>
              <a:rPr lang="en-US" dirty="0" smtClean="0"/>
              <a:t> or </a:t>
            </a:r>
            <a:r>
              <a:rPr lang="en-US" b="1" dirty="0" smtClean="0"/>
              <a:t>close date - </a:t>
            </a:r>
            <a:r>
              <a:rPr lang="en-US" dirty="0" smtClean="0"/>
              <a:t>the date the policy transaction was completed.</a:t>
            </a:r>
          </a:p>
          <a:p>
            <a:pPr eaLnBrk="1" hangingPunct="1">
              <a:buFontTx/>
              <a:buChar char="•"/>
            </a:pPr>
            <a:r>
              <a:rPr lang="en-US" b="1" dirty="0" smtClean="0"/>
              <a:t>Effective date</a:t>
            </a:r>
            <a:r>
              <a:rPr lang="en-US" dirty="0" smtClean="0"/>
              <a:t> - the date that the information in the policy transaction becomes legal and binding. The </a:t>
            </a:r>
            <a:r>
              <a:rPr lang="en-US" b="1" dirty="0" smtClean="0"/>
              <a:t>effective date</a:t>
            </a:r>
            <a:r>
              <a:rPr lang="en-US" dirty="0" smtClean="0"/>
              <a:t> is the date that the transaction becomes effective. For example, you could create and complete a submission today for an auto policy that will not take effect until Monday of next week. Today would be the written date, but Monday of next week is the effective date. </a:t>
            </a:r>
          </a:p>
          <a:p>
            <a:pPr eaLnBrk="1" hangingPunct="1"/>
            <a:r>
              <a:rPr lang="en-US" dirty="0" smtClean="0"/>
              <a:t>In some cases, the transaction close date comes </a:t>
            </a:r>
            <a:r>
              <a:rPr lang="en-US" b="1" i="1" dirty="0" smtClean="0"/>
              <a:t>before</a:t>
            </a:r>
            <a:r>
              <a:rPr lang="en-US" dirty="0" smtClean="0"/>
              <a:t> the effective date. For example, a submission policy transaction is typically completed before the policy goes into effect.</a:t>
            </a:r>
          </a:p>
          <a:p>
            <a:pPr eaLnBrk="1" hangingPunct="1"/>
            <a:r>
              <a:rPr lang="en-US" dirty="0" smtClean="0"/>
              <a:t>In other cases, the transaction close date comes </a:t>
            </a:r>
            <a:r>
              <a:rPr lang="en-US" b="1" i="1" dirty="0" smtClean="0"/>
              <a:t>after</a:t>
            </a:r>
            <a:r>
              <a:rPr lang="en-US" dirty="0" smtClean="0"/>
              <a:t> the effective date. For example, a rewrite policy transaction that corrects a clerical error may be run several weeks after the policy has become effective, but the rewrite is effective at the start of the policy.</a:t>
            </a:r>
          </a:p>
          <a:p>
            <a:pPr eaLnBrk="1" hangingPunct="1"/>
            <a:r>
              <a:rPr lang="en-US" b="1" dirty="0" smtClean="0"/>
              <a:t>Issuance policy transaction: </a:t>
            </a:r>
            <a:r>
              <a:rPr lang="en-US" dirty="0" smtClean="0"/>
              <a:t>An issuance policy transaction always occurs with a submission policy transaction if necessary. There are times that a user may choose to bind a submission without issuing it. Perhaps you need to collect additional information that binding does not require but issuing</a:t>
            </a:r>
            <a:r>
              <a:rPr lang="en-US" i="1" dirty="0" smtClean="0"/>
              <a:t> </a:t>
            </a:r>
            <a:r>
              <a:rPr lang="en-US" dirty="0" smtClean="0"/>
              <a:t>the final policy contract requires, such as verification of eligibility for discounts in an auto policy. To start an issuance policy transaction, the policy must already be bound (submission), but not issued. In addition, there must be no other open policy transactions on the policy. </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Policy Transactions - </a:t>
            </a:r>
            <a:fld id="{2499F492-958F-46D7-BFAD-95D3076B0FBC}" type="slidenum">
              <a:rPr lang="en-US" altLang="en-US" sz="1200" b="0" smtClean="0">
                <a:solidFill>
                  <a:schemeClr val="tx1"/>
                </a:solidFill>
              </a:rPr>
              <a:pPr eaLnBrk="1" hangingPunct="1"/>
              <a:t>7</a:t>
            </a:fld>
            <a:endParaRPr lang="en-US" altLang="en-US" sz="1200" b="0" smtClean="0">
              <a:solidFill>
                <a:schemeClr val="tx1"/>
              </a:solidFill>
            </a:endParaRPr>
          </a:p>
        </p:txBody>
      </p:sp>
      <p:sp>
        <p:nvSpPr>
          <p:cNvPr id="56323"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56324" name="Rectangle 4"/>
          <p:cNvSpPr>
            <a:spLocks noGrp="1" noRot="1" noChangeAspect="1" noChangeArrowheads="1" noTextEdit="1"/>
          </p:cNvSpPr>
          <p:nvPr>
            <p:ph type="sldImg"/>
          </p:nvPr>
        </p:nvSpPr>
        <p:spPr>
          <a:ln/>
        </p:spPr>
      </p:sp>
      <p:sp>
        <p:nvSpPr>
          <p:cNvPr id="56325" name="Rectangle 5"/>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A change transaction is also referred to as a "policy change". A "material change" is a change to a policy that affects what is covered. Policy changes typically involve material changes. Policy changes almost always involve a change to the policy's premium.</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Policy Transactions - </a:t>
            </a:r>
            <a:fld id="{5FC8B479-235A-4E3B-B40A-773DA613286A}" type="slidenum">
              <a:rPr lang="en-US" altLang="en-US" sz="1200" b="0" smtClean="0">
                <a:solidFill>
                  <a:schemeClr val="tx1"/>
                </a:solidFill>
              </a:rPr>
              <a:pPr eaLnBrk="1" hangingPunct="1"/>
              <a:t>8</a:t>
            </a:fld>
            <a:endParaRPr lang="en-US" altLang="en-US" sz="1200" b="0" smtClean="0">
              <a:solidFill>
                <a:schemeClr val="tx1"/>
              </a:solidFill>
            </a:endParaRPr>
          </a:p>
        </p:txBody>
      </p:sp>
      <p:sp>
        <p:nvSpPr>
          <p:cNvPr id="57347"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57348" name="Rectangle 4"/>
          <p:cNvSpPr>
            <a:spLocks noGrp="1" noRot="1" noChangeAspect="1" noChangeArrowheads="1" noTextEdit="1"/>
          </p:cNvSpPr>
          <p:nvPr>
            <p:ph type="sldImg"/>
          </p:nvPr>
        </p:nvSpPr>
        <p:spPr>
          <a:ln/>
        </p:spPr>
      </p:sp>
      <p:sp>
        <p:nvSpPr>
          <p:cNvPr id="57349" name="Rectangle 5"/>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An insured might choose to not renew a policy because he or she found a better-priced policy elsewhere, or because the policy premium has changed (perhaps because of changes in the industry or because of claims made against the original policy) and the insured does not wish to pay the new premium.</a:t>
            </a:r>
          </a:p>
          <a:p>
            <a:pPr eaLnBrk="1" hangingPunct="1"/>
            <a:r>
              <a:rPr lang="en-US" smtClean="0"/>
              <a:t>A carrier might choose to not renew a policy because the policy is considered financially unfavorable (perhaps because too many claims were filed against the policy).</a:t>
            </a:r>
          </a:p>
          <a:p>
            <a:pPr eaLnBrk="1" hangingPunct="1"/>
            <a:r>
              <a:rPr lang="en-US" smtClean="0"/>
              <a:t>Renewals can be highly regulated from jurisdiction to jurisdiction. There are restrictions in some jurisdictions relating to non-renewal because of losses. There are also restrictions in many jurisdictions relating to rate increases on renewals in excess of a given percent. And, there are restrictions in essentially all jurisdictions relating to the carrier non-renewing without providing a specified amount of prior notice. Renewal regulation at a jurisdiction level is largely a consumer protection issue. It is focused principally on personal lines (homeowners, personal auto) and harder to place on commercial lines. </a:t>
            </a:r>
          </a:p>
          <a:p>
            <a:pPr eaLnBrk="1" hangingPunct="1"/>
            <a:endParaRPr lang="en-US" smtClean="0"/>
          </a:p>
          <a:p>
            <a:pPr eaLnBrk="1" hangingPunct="1"/>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Policy Transactions - </a:t>
            </a:r>
            <a:fld id="{7E951684-F40A-44ED-B6DC-3AF394C1A2DA}" type="slidenum">
              <a:rPr lang="en-US" altLang="en-US" sz="1200" b="0" smtClean="0">
                <a:solidFill>
                  <a:schemeClr val="tx1"/>
                </a:solidFill>
              </a:rPr>
              <a:pPr eaLnBrk="1" hangingPunct="1"/>
              <a:t>9</a:t>
            </a:fld>
            <a:endParaRPr lang="en-US" altLang="en-US" sz="1200" b="0" smtClean="0">
              <a:solidFill>
                <a:schemeClr val="tx1"/>
              </a:solidFill>
            </a:endParaRPr>
          </a:p>
        </p:txBody>
      </p:sp>
      <p:sp>
        <p:nvSpPr>
          <p:cNvPr id="58371"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58372" name="Rectangle 4"/>
          <p:cNvSpPr>
            <a:spLocks noGrp="1" noRot="1" noChangeAspect="1" noChangeArrowheads="1" noTextEdit="1"/>
          </p:cNvSpPr>
          <p:nvPr>
            <p:ph type="sldImg"/>
          </p:nvPr>
        </p:nvSpPr>
        <p:spPr>
          <a:ln/>
        </p:spPr>
      </p:sp>
      <p:sp>
        <p:nvSpPr>
          <p:cNvPr id="58373" name="Rectangle 5"/>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Cancellations are more easily executed by the insured than they are by the insurer. In many cases, the insured can choose to discontinue a policy and not need to have any reason for it. However, an insurer cannot discontinue a policy unless they can demonstrate some just cause, such as non-payment of premiums, purposefully inaccurate information provided at the time of submission, or fraud.</a:t>
            </a: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4" name="Rectangle 2"/>
          <p:cNvSpPr>
            <a:spLocks noGrp="1" noChangeArrowheads="1"/>
          </p:cNvSpPr>
          <p:nvPr>
            <p:ph type="ctrTitle"/>
          </p:nvPr>
        </p:nvSpPr>
        <p:spPr>
          <a:xfrm>
            <a:off x="458788" y="2957371"/>
            <a:ext cx="8348662" cy="457200"/>
          </a:xfrm>
        </p:spPr>
        <p:txBody>
          <a:bodyPr anchor="t"/>
          <a:lstStyle>
            <a:lvl1pPr algn="r">
              <a:lnSpc>
                <a:spcPct val="100000"/>
              </a:lnSpc>
              <a:spcAft>
                <a:spcPct val="20000"/>
              </a:spcAft>
              <a:defRPr sz="3600" b="1">
                <a:solidFill>
                  <a:schemeClr val="tx1"/>
                </a:solidFill>
                <a:latin typeface="Calibri" pitchFamily="34" charset="0"/>
                <a:cs typeface="Calibri" pitchFamily="34" charset="0"/>
              </a:defRPr>
            </a:lvl1pPr>
          </a:lstStyle>
          <a:p>
            <a:r>
              <a:rPr lang="en-US" altLang="en-US" dirty="0"/>
              <a:t>Click to edit lesson title </a:t>
            </a:r>
          </a:p>
        </p:txBody>
      </p:sp>
      <p:sp>
        <p:nvSpPr>
          <p:cNvPr id="7" name="Text Placeholder 7"/>
          <p:cNvSpPr>
            <a:spLocks noGrp="1"/>
          </p:cNvSpPr>
          <p:nvPr>
            <p:ph type="body" sz="quarter" idx="10"/>
          </p:nvPr>
        </p:nvSpPr>
        <p:spPr>
          <a:xfrm>
            <a:off x="5718123" y="6167776"/>
            <a:ext cx="3089327" cy="273255"/>
          </a:xfrm>
        </p:spPr>
        <p:txBody>
          <a:bodyPr/>
          <a:lstStyle>
            <a:lvl1pPr algn="r">
              <a:buNone/>
              <a:defRPr sz="1400">
                <a:solidFill>
                  <a:schemeClr val="tx1"/>
                </a:solidFill>
                <a:latin typeface="Calibri" pitchFamily="34" charset="0"/>
                <a:cs typeface="Calibri" pitchFamily="34" charset="0"/>
              </a:defRPr>
            </a:lvl1pPr>
          </a:lstStyle>
          <a:p>
            <a:pPr lvl="0"/>
            <a:r>
              <a:rPr lang="en-US" dirty="0" smtClean="0"/>
              <a:t>Click to edit Master text styles</a:t>
            </a:r>
          </a:p>
        </p:txBody>
      </p:sp>
    </p:spTree>
    <p:extLst>
      <p:ext uri="{BB962C8B-B14F-4D97-AF65-F5344CB8AC3E}">
        <p14:creationId xmlns:p14="http://schemas.microsoft.com/office/powerpoint/2010/main" val="1902340161"/>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53225" y="120650"/>
            <a:ext cx="2084388" cy="6269038"/>
          </a:xfrm>
        </p:spPr>
        <p:txBody>
          <a:bodyPr vert="eaVert"/>
          <a:lstStyle>
            <a:lvl1pPr>
              <a:defRPr sz="3400"/>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a:xfrm>
            <a:off x="495300" y="120650"/>
            <a:ext cx="6105525" cy="6269038"/>
          </a:xfrm>
        </p:spPr>
        <p:txBody>
          <a:bodyPr vert="eaVert"/>
          <a:lstStyle>
            <a:lvl1pPr>
              <a:buSzPct val="90000"/>
              <a:buFont typeface="Arial" pitchFamily="34" charset="0"/>
              <a:buChar char="•"/>
              <a:defRPr/>
            </a:lvl1pPr>
            <a:lvl2pPr>
              <a:buFont typeface="Arial" pitchFamily="34" charset="0"/>
              <a:buChar char="-"/>
              <a:defRPr/>
            </a:lvl2pPr>
            <a:lvl3pPr>
              <a:buFont typeface="Arial" pitchFamily="34" charset="0"/>
              <a:buChar char="-"/>
              <a:defRPr/>
            </a:lvl3pPr>
            <a:lvl4pPr>
              <a:buFont typeface="Arial" pitchFamily="34" charset="0"/>
              <a:buChar char="-"/>
              <a:defRPr/>
            </a:lvl4pPr>
            <a:lvl5pPr>
              <a:buFont typeface="Arial"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1381308218"/>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95300" y="120650"/>
            <a:ext cx="8318500" cy="742950"/>
          </a:xfrm>
        </p:spPr>
        <p:txBody>
          <a:bodyPr/>
          <a:lstStyle>
            <a:lvl1pPr>
              <a:defRPr sz="3400"/>
            </a:lvl1pPr>
          </a:lstStyle>
          <a:p>
            <a:r>
              <a:rPr lang="en-US" dirty="0" smtClean="0"/>
              <a:t>Click to edit Master title style</a:t>
            </a:r>
            <a:endParaRPr lang="en-US" dirty="0"/>
          </a:p>
        </p:txBody>
      </p:sp>
      <p:sp>
        <p:nvSpPr>
          <p:cNvPr id="3" name="Table Placeholder 2"/>
          <p:cNvSpPr>
            <a:spLocks noGrp="1"/>
          </p:cNvSpPr>
          <p:nvPr>
            <p:ph type="tbl" idx="1"/>
          </p:nvPr>
        </p:nvSpPr>
        <p:spPr>
          <a:xfrm>
            <a:off x="519113" y="1192213"/>
            <a:ext cx="8318500" cy="5197475"/>
          </a:xfrm>
        </p:spPr>
        <p:txBody>
          <a:bodyPr/>
          <a:lstStyle>
            <a:lvl1pPr>
              <a:buSzPct val="90000"/>
              <a:buFont typeface="Arial" pitchFamily="34" charset="0"/>
              <a:buChar char="•"/>
              <a:defRPr/>
            </a:lvl1pPr>
          </a:lstStyle>
          <a:p>
            <a:pPr lvl="0"/>
            <a:endParaRPr lang="en-US" noProof="0"/>
          </a:p>
        </p:txBody>
      </p:sp>
    </p:spTree>
    <p:extLst>
      <p:ext uri="{BB962C8B-B14F-4D97-AF65-F5344CB8AC3E}">
        <p14:creationId xmlns:p14="http://schemas.microsoft.com/office/powerpoint/2010/main" val="974983530"/>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pic>
        <p:nvPicPr>
          <p:cNvPr id="4" name="Picture 159" descr="slidebkgrnd_title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4763"/>
            <a:ext cx="9144000" cy="686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4" name="Rectangle 2"/>
          <p:cNvSpPr>
            <a:spLocks noGrp="1" noChangeArrowheads="1"/>
          </p:cNvSpPr>
          <p:nvPr>
            <p:ph type="ctrTitle"/>
          </p:nvPr>
        </p:nvSpPr>
        <p:spPr>
          <a:xfrm>
            <a:off x="458788" y="4181475"/>
            <a:ext cx="8348662" cy="457200"/>
          </a:xfrm>
        </p:spPr>
        <p:txBody>
          <a:bodyPr anchor="t"/>
          <a:lstStyle>
            <a:lvl1pPr>
              <a:lnSpc>
                <a:spcPct val="100000"/>
              </a:lnSpc>
              <a:spcAft>
                <a:spcPct val="20000"/>
              </a:spcAft>
              <a:defRPr sz="3600" b="0">
                <a:solidFill>
                  <a:schemeClr val="bg1"/>
                </a:solidFill>
              </a:defRPr>
            </a:lvl1pPr>
          </a:lstStyle>
          <a:p>
            <a:r>
              <a:rPr lang="en-US" altLang="en-US"/>
              <a:t>Click to edit lesson title </a:t>
            </a:r>
          </a:p>
        </p:txBody>
      </p:sp>
      <p:sp>
        <p:nvSpPr>
          <p:cNvPr id="33795" name="Rectangle 3"/>
          <p:cNvSpPr>
            <a:spLocks noGrp="1" noChangeArrowheads="1"/>
          </p:cNvSpPr>
          <p:nvPr>
            <p:ph type="subTitle" idx="1"/>
          </p:nvPr>
        </p:nvSpPr>
        <p:spPr>
          <a:xfrm>
            <a:off x="455613" y="1452563"/>
            <a:ext cx="8342312" cy="228600"/>
          </a:xfrm>
          <a:ln algn="ctr"/>
        </p:spPr>
        <p:txBody>
          <a:bodyPr/>
          <a:lstStyle>
            <a:lvl1pPr marL="0" indent="0">
              <a:buClr>
                <a:srgbClr val="800000"/>
              </a:buClr>
              <a:buFont typeface="Wingdings 3" pitchFamily="18" charset="2"/>
              <a:buNone/>
              <a:defRPr sz="2500"/>
            </a:lvl1pPr>
          </a:lstStyle>
          <a:p>
            <a:r>
              <a:rPr lang="en-US" altLang="en-US" dirty="0"/>
              <a:t>Click to edit course title</a:t>
            </a:r>
          </a:p>
        </p:txBody>
      </p:sp>
    </p:spTree>
    <p:extLst>
      <p:ext uri="{BB962C8B-B14F-4D97-AF65-F5344CB8AC3E}">
        <p14:creationId xmlns:p14="http://schemas.microsoft.com/office/powerpoint/2010/main" val="2766974506"/>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4" name="Rectangle 2"/>
          <p:cNvSpPr>
            <a:spLocks noGrp="1" noChangeArrowheads="1"/>
          </p:cNvSpPr>
          <p:nvPr>
            <p:ph type="ctrTitle"/>
          </p:nvPr>
        </p:nvSpPr>
        <p:spPr>
          <a:xfrm>
            <a:off x="458788" y="2957371"/>
            <a:ext cx="8348662" cy="457200"/>
          </a:xfrm>
        </p:spPr>
        <p:txBody>
          <a:bodyPr/>
          <a:lstStyle>
            <a:lvl1pPr algn="r">
              <a:lnSpc>
                <a:spcPct val="100000"/>
              </a:lnSpc>
              <a:spcAft>
                <a:spcPct val="20000"/>
              </a:spcAft>
              <a:defRPr sz="3600" b="1">
                <a:solidFill>
                  <a:schemeClr val="tx1"/>
                </a:solidFill>
                <a:latin typeface="Calibri" pitchFamily="34" charset="0"/>
                <a:cs typeface="Calibri" pitchFamily="34" charset="0"/>
              </a:defRPr>
            </a:lvl1pPr>
          </a:lstStyle>
          <a:p>
            <a:r>
              <a:rPr lang="en-US" altLang="en-US" dirty="0"/>
              <a:t>Click to edit lesson title </a:t>
            </a:r>
          </a:p>
        </p:txBody>
      </p:sp>
      <p:sp>
        <p:nvSpPr>
          <p:cNvPr id="7" name="Text Placeholder 7"/>
          <p:cNvSpPr>
            <a:spLocks noGrp="1"/>
          </p:cNvSpPr>
          <p:nvPr>
            <p:ph type="body" sz="quarter" idx="10"/>
          </p:nvPr>
        </p:nvSpPr>
        <p:spPr>
          <a:xfrm>
            <a:off x="5718123" y="6167776"/>
            <a:ext cx="3089327" cy="273255"/>
          </a:xfrm>
        </p:spPr>
        <p:txBody>
          <a:bodyPr/>
          <a:lstStyle>
            <a:lvl1pPr algn="r">
              <a:buNone/>
              <a:defRPr sz="1400">
                <a:solidFill>
                  <a:schemeClr val="tx1"/>
                </a:solidFill>
                <a:latin typeface="Calibri" pitchFamily="34" charset="0"/>
                <a:cs typeface="Calibri" pitchFamily="34" charset="0"/>
              </a:defRPr>
            </a:lvl1pPr>
          </a:lstStyle>
          <a:p>
            <a:pPr lvl="0"/>
            <a:r>
              <a:rPr lang="en-US" dirty="0" smtClean="0"/>
              <a:t>Click to edit Master text styles</a:t>
            </a:r>
          </a:p>
        </p:txBody>
      </p:sp>
    </p:spTree>
    <p:extLst>
      <p:ext uri="{BB962C8B-B14F-4D97-AF65-F5344CB8AC3E}">
        <p14:creationId xmlns:p14="http://schemas.microsoft.com/office/powerpoint/2010/main" val="2236405680"/>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nSpc>
                <a:spcPct val="80000"/>
              </a:lnSpc>
              <a:defRPr>
                <a:solidFill>
                  <a:srgbClr val="04628C"/>
                </a:solidFill>
                <a:latin typeface="Calibri" pitchFamily="34" charset="0"/>
                <a:cs typeface="Calibri"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519113" y="914400"/>
            <a:ext cx="831850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4932009"/>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
        <p:nvSpPr>
          <p:cNvPr id="3" name="Content Placeholder 2"/>
          <p:cNvSpPr>
            <a:spLocks noGrp="1"/>
          </p:cNvSpPr>
          <p:nvPr>
            <p:ph sz="half" idx="1"/>
          </p:nvPr>
        </p:nvSpPr>
        <p:spPr>
          <a:xfrm>
            <a:off x="519113" y="1192213"/>
            <a:ext cx="4083050" cy="5197475"/>
          </a:xfrm>
        </p:spPr>
        <p:txBody>
          <a:bodyPr/>
          <a:lstStyle>
            <a:lvl1pPr>
              <a:buSzPct val="90000"/>
              <a:buFont typeface="Arial" pitchFamily="34" charset="0"/>
              <a:buChar char="•"/>
              <a:defRPr sz="2400"/>
            </a:lvl1pPr>
            <a:lvl2pPr>
              <a:buClr>
                <a:srgbClr val="04628C"/>
              </a:buClr>
              <a:buFont typeface="Arial" pitchFamily="34" charset="0"/>
              <a:buChar char="-"/>
              <a:defRPr sz="2200"/>
            </a:lvl2pPr>
            <a:lvl3pPr>
              <a:buClr>
                <a:srgbClr val="04628C"/>
              </a:buClr>
              <a:buFont typeface="Arial" pitchFamily="34" charset="0"/>
              <a:buChar char="-"/>
              <a:defRPr sz="2000"/>
            </a:lvl3pPr>
            <a:lvl4pPr>
              <a:buClr>
                <a:srgbClr val="04628C"/>
              </a:buClr>
              <a:buFont typeface="Arial" pitchFamily="34" charset="0"/>
              <a:buChar char="-"/>
              <a:defRPr sz="18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Content Placeholder 3"/>
          <p:cNvSpPr>
            <a:spLocks noGrp="1"/>
          </p:cNvSpPr>
          <p:nvPr>
            <p:ph sz="half" idx="2"/>
          </p:nvPr>
        </p:nvSpPr>
        <p:spPr>
          <a:xfrm>
            <a:off x="4754563" y="1192213"/>
            <a:ext cx="4083050" cy="5197475"/>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latin typeface="+mn-lt"/>
              </a:defRPr>
            </a:lvl2pPr>
            <a:lvl3pPr>
              <a:buClr>
                <a:srgbClr val="04628C"/>
              </a:buClr>
              <a:buFont typeface="Arial" pitchFamily="34" charset="0"/>
              <a:buChar char="-"/>
              <a:defRPr sz="2000">
                <a:latin typeface="+mn-lt"/>
              </a:defRPr>
            </a:lvl3pPr>
            <a:lvl4pPr>
              <a:buClr>
                <a:srgbClr val="04628C"/>
              </a:buClr>
              <a:buFont typeface="Arial" pitchFamily="34" charset="0"/>
              <a:buChar char="-"/>
              <a:defRPr sz="18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2052407870"/>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Tree>
    <p:extLst>
      <p:ext uri="{BB962C8B-B14F-4D97-AF65-F5344CB8AC3E}">
        <p14:creationId xmlns:p14="http://schemas.microsoft.com/office/powerpoint/2010/main" val="3931020897"/>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561576920"/>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07992052"/>
      </p:ext>
    </p:extLst>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dirty="0"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buSzPct val="90000"/>
              <a:buFont typeface="Arial" pitchFamily="34" charset="0"/>
              <a:buChar char="•"/>
              <a:defRPr sz="2400">
                <a:latin typeface="Calibri" pitchFamily="34" charset="0"/>
                <a:cs typeface="Calibri" pitchFamily="34" charset="0"/>
              </a:defRPr>
            </a:lvl1pPr>
            <a:lvl2pPr>
              <a:buClr>
                <a:srgbClr val="04628C"/>
              </a:buClr>
              <a:buFont typeface="Arial" pitchFamily="34" charset="0"/>
              <a:buChar char="-"/>
              <a:defRPr sz="2400">
                <a:latin typeface="Calibri" pitchFamily="34" charset="0"/>
                <a:cs typeface="Calibri" pitchFamily="34" charset="0"/>
              </a:defRPr>
            </a:lvl2pPr>
            <a:lvl3pPr>
              <a:buClr>
                <a:srgbClr val="04628C"/>
              </a:buClr>
              <a:buFont typeface="Arial" pitchFamily="34" charset="0"/>
              <a:buChar char="-"/>
              <a:defRPr sz="2200">
                <a:latin typeface="Calibri" pitchFamily="34" charset="0"/>
                <a:cs typeface="Calibri" pitchFamily="34" charset="0"/>
              </a:defRPr>
            </a:lvl3pPr>
            <a:lvl4pPr>
              <a:buClr>
                <a:srgbClr val="04628C"/>
              </a:buClr>
              <a:buFont typeface="Arial" pitchFamily="34" charset="0"/>
              <a:buChar char="-"/>
              <a:defRPr sz="1800">
                <a:latin typeface="Calibri" pitchFamily="34" charset="0"/>
                <a:cs typeface="Calibri" pitchFamily="34" charset="0"/>
              </a:defRPr>
            </a:lvl4pPr>
            <a:lvl5pPr>
              <a:buClr>
                <a:srgbClr val="04628C"/>
              </a:buClr>
              <a:buFont typeface="Arial" pitchFamily="34" charset="0"/>
              <a:buChar char="-"/>
              <a:defRPr sz="1800">
                <a:latin typeface="Calibri" pitchFamily="34" charset="0"/>
                <a:cs typeface="Calibri" pitchFamily="34" charset="0"/>
              </a:defRPr>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3384481701"/>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4628C"/>
                </a:solidFill>
                <a:latin typeface="Calibri" pitchFamily="34" charset="0"/>
                <a:cs typeface="Calibri"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519113" y="914400"/>
            <a:ext cx="831850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177329410"/>
      </p:ext>
    </p:extLst>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dirty="0" smtClean="0"/>
              <a:t>Click to edit Master title style</a:t>
            </a:r>
            <a:endParaRPr lang="en-US"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2533392022"/>
      </p:ext>
    </p:extLst>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p:txBody>
          <a:bodyPr vert="eaVert"/>
          <a:lstStyle>
            <a:lvl1pPr>
              <a:buSzPct val="90000"/>
              <a:buFont typeface="Arial" pitchFamily="34" charset="0"/>
              <a:buChar char="•"/>
              <a:defRPr/>
            </a:lvl1pPr>
            <a:lvl2pPr>
              <a:buFont typeface="Arial" pitchFamily="34" charset="0"/>
              <a:buChar char="-"/>
              <a:defRPr/>
            </a:lvl2pPr>
            <a:lvl3pPr>
              <a:buFont typeface="Arial" pitchFamily="34" charset="0"/>
              <a:buChar char="-"/>
              <a:defRPr/>
            </a:lvl3pPr>
            <a:lvl4pPr>
              <a:buFont typeface="Arial" pitchFamily="34" charset="0"/>
              <a:buChar char="-"/>
              <a:defRPr/>
            </a:lvl4pPr>
            <a:lvl5pPr>
              <a:buFont typeface="Arial"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2302762433"/>
      </p:ext>
    </p:extLst>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53225" y="120650"/>
            <a:ext cx="2084388" cy="6269038"/>
          </a:xfrm>
        </p:spPr>
        <p:txBody>
          <a:bodyPr vert="eaVert"/>
          <a:lstStyle>
            <a:lvl1pPr>
              <a:defRPr sz="3400"/>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a:xfrm>
            <a:off x="495300" y="120650"/>
            <a:ext cx="6105525" cy="6269038"/>
          </a:xfrm>
        </p:spPr>
        <p:txBody>
          <a:bodyPr vert="eaVert"/>
          <a:lstStyle>
            <a:lvl1pPr>
              <a:buSzPct val="90000"/>
              <a:buFont typeface="Arial" pitchFamily="34" charset="0"/>
              <a:buChar char="•"/>
              <a:defRPr/>
            </a:lvl1pPr>
            <a:lvl2pPr>
              <a:buFont typeface="Arial" pitchFamily="34" charset="0"/>
              <a:buChar char="-"/>
              <a:defRPr/>
            </a:lvl2pPr>
            <a:lvl3pPr>
              <a:buFont typeface="Arial" pitchFamily="34" charset="0"/>
              <a:buChar char="-"/>
              <a:defRPr/>
            </a:lvl3pPr>
            <a:lvl4pPr>
              <a:buFont typeface="Arial" pitchFamily="34" charset="0"/>
              <a:buChar char="-"/>
              <a:defRPr/>
            </a:lvl4pPr>
            <a:lvl5pPr>
              <a:buFont typeface="Arial"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2052316496"/>
      </p:ext>
    </p:extLst>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95300" y="120650"/>
            <a:ext cx="8318500" cy="742950"/>
          </a:xfrm>
        </p:spPr>
        <p:txBody>
          <a:bodyPr/>
          <a:lstStyle>
            <a:lvl1pPr>
              <a:defRPr sz="3400"/>
            </a:lvl1pPr>
          </a:lstStyle>
          <a:p>
            <a:r>
              <a:rPr lang="en-US" dirty="0" smtClean="0"/>
              <a:t>Click to edit Master title style</a:t>
            </a:r>
            <a:endParaRPr lang="en-US" dirty="0"/>
          </a:p>
        </p:txBody>
      </p:sp>
      <p:sp>
        <p:nvSpPr>
          <p:cNvPr id="3" name="Table Placeholder 2"/>
          <p:cNvSpPr>
            <a:spLocks noGrp="1"/>
          </p:cNvSpPr>
          <p:nvPr>
            <p:ph type="tbl" idx="1"/>
          </p:nvPr>
        </p:nvSpPr>
        <p:spPr>
          <a:xfrm>
            <a:off x="519113" y="1192213"/>
            <a:ext cx="8318500" cy="5197475"/>
          </a:xfrm>
        </p:spPr>
        <p:txBody>
          <a:bodyPr/>
          <a:lstStyle>
            <a:lvl1pPr>
              <a:buSzPct val="90000"/>
              <a:buFont typeface="Arial" pitchFamily="34" charset="0"/>
              <a:buChar char="•"/>
              <a:defRPr/>
            </a:lvl1pPr>
          </a:lstStyle>
          <a:p>
            <a:pPr lvl="0"/>
            <a:endParaRPr lang="en-US" noProof="0" dirty="0"/>
          </a:p>
        </p:txBody>
      </p:sp>
    </p:spTree>
    <p:extLst>
      <p:ext uri="{BB962C8B-B14F-4D97-AF65-F5344CB8AC3E}">
        <p14:creationId xmlns:p14="http://schemas.microsoft.com/office/powerpoint/2010/main" val="2997618308"/>
      </p:ext>
    </p:extLst>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4" name="Rectangle 2"/>
          <p:cNvSpPr>
            <a:spLocks noGrp="1" noChangeArrowheads="1"/>
          </p:cNvSpPr>
          <p:nvPr>
            <p:ph type="ctrTitle"/>
          </p:nvPr>
        </p:nvSpPr>
        <p:spPr>
          <a:xfrm>
            <a:off x="458788" y="2957371"/>
            <a:ext cx="8348662" cy="457200"/>
          </a:xfrm>
        </p:spPr>
        <p:txBody>
          <a:bodyPr/>
          <a:lstStyle>
            <a:lvl1pPr algn="r">
              <a:lnSpc>
                <a:spcPct val="100000"/>
              </a:lnSpc>
              <a:spcAft>
                <a:spcPct val="20000"/>
              </a:spcAft>
              <a:defRPr sz="3600" b="1">
                <a:solidFill>
                  <a:schemeClr val="tx1"/>
                </a:solidFill>
                <a:latin typeface="Calibri" pitchFamily="34" charset="0"/>
                <a:cs typeface="Calibri" pitchFamily="34" charset="0"/>
              </a:defRPr>
            </a:lvl1pPr>
          </a:lstStyle>
          <a:p>
            <a:r>
              <a:rPr lang="en-US" altLang="en-US" dirty="0"/>
              <a:t>Click to edit lesson title </a:t>
            </a:r>
          </a:p>
        </p:txBody>
      </p:sp>
      <p:sp>
        <p:nvSpPr>
          <p:cNvPr id="7" name="Text Placeholder 7"/>
          <p:cNvSpPr>
            <a:spLocks noGrp="1"/>
          </p:cNvSpPr>
          <p:nvPr>
            <p:ph type="body" sz="quarter" idx="10"/>
          </p:nvPr>
        </p:nvSpPr>
        <p:spPr>
          <a:xfrm>
            <a:off x="5718123" y="6167776"/>
            <a:ext cx="3089327" cy="273255"/>
          </a:xfrm>
        </p:spPr>
        <p:txBody>
          <a:bodyPr/>
          <a:lstStyle>
            <a:lvl1pPr algn="r">
              <a:buNone/>
              <a:defRPr sz="1400">
                <a:solidFill>
                  <a:schemeClr val="tx1"/>
                </a:solidFill>
                <a:latin typeface="Calibri" pitchFamily="34" charset="0"/>
                <a:cs typeface="Calibri" pitchFamily="34" charset="0"/>
              </a:defRPr>
            </a:lvl1pPr>
          </a:lstStyle>
          <a:p>
            <a:pPr lvl="0"/>
            <a:r>
              <a:rPr lang="en-US" dirty="0" smtClean="0"/>
              <a:t>Click to edit Master text styles</a:t>
            </a:r>
          </a:p>
        </p:txBody>
      </p:sp>
    </p:spTree>
    <p:extLst>
      <p:ext uri="{BB962C8B-B14F-4D97-AF65-F5344CB8AC3E}">
        <p14:creationId xmlns:p14="http://schemas.microsoft.com/office/powerpoint/2010/main" val="2678679745"/>
      </p:ext>
    </p:extLst>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nSpc>
                <a:spcPct val="80000"/>
              </a:lnSpc>
              <a:defRPr>
                <a:solidFill>
                  <a:srgbClr val="04628C"/>
                </a:solidFill>
                <a:latin typeface="Calibri" pitchFamily="34" charset="0"/>
                <a:cs typeface="Calibri"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519113" y="914400"/>
            <a:ext cx="831850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2315812053"/>
      </p:ext>
    </p:extLst>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
        <p:nvSpPr>
          <p:cNvPr id="3" name="Content Placeholder 2"/>
          <p:cNvSpPr>
            <a:spLocks noGrp="1"/>
          </p:cNvSpPr>
          <p:nvPr>
            <p:ph sz="half" idx="1"/>
          </p:nvPr>
        </p:nvSpPr>
        <p:spPr>
          <a:xfrm>
            <a:off x="519113" y="1192213"/>
            <a:ext cx="4083050" cy="5197475"/>
          </a:xfrm>
        </p:spPr>
        <p:txBody>
          <a:bodyPr/>
          <a:lstStyle>
            <a:lvl1pPr>
              <a:buSzPct val="90000"/>
              <a:buFont typeface="Arial" pitchFamily="34" charset="0"/>
              <a:buChar char="•"/>
              <a:defRPr sz="2400"/>
            </a:lvl1pPr>
            <a:lvl2pPr>
              <a:buClr>
                <a:srgbClr val="04628C"/>
              </a:buClr>
              <a:buFont typeface="Arial" pitchFamily="34" charset="0"/>
              <a:buChar char="-"/>
              <a:defRPr sz="2200"/>
            </a:lvl2pPr>
            <a:lvl3pPr>
              <a:buClr>
                <a:srgbClr val="04628C"/>
              </a:buClr>
              <a:buFont typeface="Arial" pitchFamily="34" charset="0"/>
              <a:buChar char="-"/>
              <a:defRPr sz="2000"/>
            </a:lvl3pPr>
            <a:lvl4pPr>
              <a:buClr>
                <a:srgbClr val="04628C"/>
              </a:buClr>
              <a:buFont typeface="Arial" pitchFamily="34" charset="0"/>
              <a:buChar char="-"/>
              <a:defRPr sz="18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Content Placeholder 3"/>
          <p:cNvSpPr>
            <a:spLocks noGrp="1"/>
          </p:cNvSpPr>
          <p:nvPr>
            <p:ph sz="half" idx="2"/>
          </p:nvPr>
        </p:nvSpPr>
        <p:spPr>
          <a:xfrm>
            <a:off x="4754563" y="1192213"/>
            <a:ext cx="4083050" cy="5197475"/>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latin typeface="+mn-lt"/>
              </a:defRPr>
            </a:lvl2pPr>
            <a:lvl3pPr>
              <a:buClr>
                <a:srgbClr val="04628C"/>
              </a:buClr>
              <a:buFont typeface="Arial" pitchFamily="34" charset="0"/>
              <a:buChar char="-"/>
              <a:defRPr sz="2000">
                <a:latin typeface="+mn-lt"/>
              </a:defRPr>
            </a:lvl3pPr>
            <a:lvl4pPr>
              <a:buClr>
                <a:srgbClr val="04628C"/>
              </a:buClr>
              <a:buFont typeface="Arial" pitchFamily="34" charset="0"/>
              <a:buChar char="-"/>
              <a:defRPr sz="18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2585925147"/>
      </p:ext>
    </p:extLst>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Tree>
    <p:extLst>
      <p:ext uri="{BB962C8B-B14F-4D97-AF65-F5344CB8AC3E}">
        <p14:creationId xmlns:p14="http://schemas.microsoft.com/office/powerpoint/2010/main" val="2648963291"/>
      </p:ext>
    </p:extLst>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4175382149"/>
      </p:ext>
    </p:extLst>
  </p:cSld>
  <p:clrMapOvr>
    <a:masterClrMapping/>
  </p:clrMapOv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448236262"/>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
        <p:nvSpPr>
          <p:cNvPr id="3" name="Content Placeholder 2"/>
          <p:cNvSpPr>
            <a:spLocks noGrp="1"/>
          </p:cNvSpPr>
          <p:nvPr>
            <p:ph sz="half" idx="1"/>
          </p:nvPr>
        </p:nvSpPr>
        <p:spPr>
          <a:xfrm>
            <a:off x="519113" y="1192213"/>
            <a:ext cx="4083050" cy="5197475"/>
          </a:xfrm>
        </p:spPr>
        <p:txBody>
          <a:bodyPr/>
          <a:lstStyle>
            <a:lvl1pPr>
              <a:buSzPct val="90000"/>
              <a:buFont typeface="Arial" pitchFamily="34" charset="0"/>
              <a:buChar char="•"/>
              <a:defRPr sz="2400"/>
            </a:lvl1pPr>
            <a:lvl2pPr>
              <a:buClr>
                <a:srgbClr val="04628C"/>
              </a:buClr>
              <a:buFont typeface="Arial" pitchFamily="34" charset="0"/>
              <a:buChar char="-"/>
              <a:defRPr sz="2200"/>
            </a:lvl2pPr>
            <a:lvl3pPr>
              <a:buClr>
                <a:srgbClr val="04628C"/>
              </a:buClr>
              <a:buFont typeface="Arial" pitchFamily="34" charset="0"/>
              <a:buChar char="-"/>
              <a:defRPr sz="2000"/>
            </a:lvl3pPr>
            <a:lvl4pPr>
              <a:buClr>
                <a:srgbClr val="04628C"/>
              </a:buClr>
              <a:buFont typeface="Arial" pitchFamily="34" charset="0"/>
              <a:buChar char="-"/>
              <a:defRPr sz="18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Content Placeholder 3"/>
          <p:cNvSpPr>
            <a:spLocks noGrp="1"/>
          </p:cNvSpPr>
          <p:nvPr>
            <p:ph sz="half" idx="2"/>
          </p:nvPr>
        </p:nvSpPr>
        <p:spPr>
          <a:xfrm>
            <a:off x="4754563" y="1192213"/>
            <a:ext cx="4083050" cy="5197475"/>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latin typeface="+mn-lt"/>
              </a:defRPr>
            </a:lvl2pPr>
            <a:lvl3pPr>
              <a:buClr>
                <a:srgbClr val="04628C"/>
              </a:buClr>
              <a:buFont typeface="Arial" pitchFamily="34" charset="0"/>
              <a:buChar char="-"/>
              <a:defRPr sz="2000">
                <a:latin typeface="+mn-lt"/>
              </a:defRPr>
            </a:lvl3pPr>
            <a:lvl4pPr>
              <a:buClr>
                <a:srgbClr val="04628C"/>
              </a:buClr>
              <a:buFont typeface="Arial" pitchFamily="34" charset="0"/>
              <a:buChar char="-"/>
              <a:defRPr sz="18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1933351306"/>
      </p:ext>
    </p:extLst>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dirty="0"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buSzPct val="90000"/>
              <a:buFont typeface="Arial" pitchFamily="34" charset="0"/>
              <a:buChar char="•"/>
              <a:defRPr sz="2400">
                <a:latin typeface="Calibri" pitchFamily="34" charset="0"/>
                <a:cs typeface="Calibri" pitchFamily="34" charset="0"/>
              </a:defRPr>
            </a:lvl1pPr>
            <a:lvl2pPr>
              <a:buClr>
                <a:srgbClr val="04628C"/>
              </a:buClr>
              <a:buFont typeface="Arial" pitchFamily="34" charset="0"/>
              <a:buChar char="-"/>
              <a:defRPr sz="2400">
                <a:latin typeface="Calibri" pitchFamily="34" charset="0"/>
                <a:cs typeface="Calibri" pitchFamily="34" charset="0"/>
              </a:defRPr>
            </a:lvl2pPr>
            <a:lvl3pPr>
              <a:buClr>
                <a:srgbClr val="04628C"/>
              </a:buClr>
              <a:buFont typeface="Arial" pitchFamily="34" charset="0"/>
              <a:buChar char="-"/>
              <a:defRPr sz="2200">
                <a:latin typeface="Calibri" pitchFamily="34" charset="0"/>
                <a:cs typeface="Calibri" pitchFamily="34" charset="0"/>
              </a:defRPr>
            </a:lvl3pPr>
            <a:lvl4pPr>
              <a:buClr>
                <a:srgbClr val="04628C"/>
              </a:buClr>
              <a:buFont typeface="Arial" pitchFamily="34" charset="0"/>
              <a:buChar char="-"/>
              <a:defRPr sz="1800">
                <a:latin typeface="Calibri" pitchFamily="34" charset="0"/>
                <a:cs typeface="Calibri" pitchFamily="34" charset="0"/>
              </a:defRPr>
            </a:lvl4pPr>
            <a:lvl5pPr>
              <a:buClr>
                <a:srgbClr val="04628C"/>
              </a:buClr>
              <a:buFont typeface="Arial" pitchFamily="34" charset="0"/>
              <a:buChar char="-"/>
              <a:defRPr sz="1800">
                <a:latin typeface="Calibri" pitchFamily="34" charset="0"/>
                <a:cs typeface="Calibri" pitchFamily="34" charset="0"/>
              </a:defRPr>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1551949050"/>
      </p:ext>
    </p:extLst>
  </p:cSld>
  <p:clrMapOvr>
    <a:masterClrMapping/>
  </p:clrMapOv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dirty="0" smtClean="0"/>
              <a:t>Click to edit Master title style</a:t>
            </a:r>
            <a:endParaRPr lang="en-US"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3165179227"/>
      </p:ext>
    </p:extLst>
  </p:cSld>
  <p:clrMapOvr>
    <a:masterClrMapping/>
  </p:clrMapOv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p:txBody>
          <a:bodyPr vert="eaVert"/>
          <a:lstStyle>
            <a:lvl1pPr>
              <a:buSzPct val="90000"/>
              <a:buFont typeface="Arial" pitchFamily="34" charset="0"/>
              <a:buChar char="•"/>
              <a:defRPr/>
            </a:lvl1pPr>
            <a:lvl2pPr>
              <a:buFont typeface="Arial" pitchFamily="34" charset="0"/>
              <a:buChar char="-"/>
              <a:defRPr/>
            </a:lvl2pPr>
            <a:lvl3pPr>
              <a:buFont typeface="Arial" pitchFamily="34" charset="0"/>
              <a:buChar char="-"/>
              <a:defRPr/>
            </a:lvl3pPr>
            <a:lvl4pPr>
              <a:buFont typeface="Arial" pitchFamily="34" charset="0"/>
              <a:buChar char="-"/>
              <a:defRPr/>
            </a:lvl4pPr>
            <a:lvl5pPr>
              <a:buFont typeface="Arial"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462969821"/>
      </p:ext>
    </p:extLst>
  </p:cSld>
  <p:clrMapOvr>
    <a:masterClrMapping/>
  </p:clrMapOv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53225" y="120650"/>
            <a:ext cx="2084388" cy="6269038"/>
          </a:xfrm>
        </p:spPr>
        <p:txBody>
          <a:bodyPr vert="eaVert"/>
          <a:lstStyle>
            <a:lvl1pPr>
              <a:defRPr sz="3400"/>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a:xfrm>
            <a:off x="495300" y="120650"/>
            <a:ext cx="6105525" cy="6269038"/>
          </a:xfrm>
        </p:spPr>
        <p:txBody>
          <a:bodyPr vert="eaVert"/>
          <a:lstStyle>
            <a:lvl1pPr>
              <a:buSzPct val="90000"/>
              <a:buFont typeface="Arial" pitchFamily="34" charset="0"/>
              <a:buChar char="•"/>
              <a:defRPr/>
            </a:lvl1pPr>
            <a:lvl2pPr>
              <a:buFont typeface="Arial" pitchFamily="34" charset="0"/>
              <a:buChar char="-"/>
              <a:defRPr/>
            </a:lvl2pPr>
            <a:lvl3pPr>
              <a:buFont typeface="Arial" pitchFamily="34" charset="0"/>
              <a:buChar char="-"/>
              <a:defRPr/>
            </a:lvl3pPr>
            <a:lvl4pPr>
              <a:buFont typeface="Arial" pitchFamily="34" charset="0"/>
              <a:buChar char="-"/>
              <a:defRPr/>
            </a:lvl4pPr>
            <a:lvl5pPr>
              <a:buFont typeface="Arial"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2223401801"/>
      </p:ext>
    </p:extLst>
  </p:cSld>
  <p:clrMapOvr>
    <a:masterClrMapping/>
  </p:clrMapOvr>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95300" y="120650"/>
            <a:ext cx="8318500" cy="742950"/>
          </a:xfrm>
        </p:spPr>
        <p:txBody>
          <a:bodyPr/>
          <a:lstStyle>
            <a:lvl1pPr>
              <a:defRPr sz="3400"/>
            </a:lvl1pPr>
          </a:lstStyle>
          <a:p>
            <a:r>
              <a:rPr lang="en-US" dirty="0" smtClean="0"/>
              <a:t>Click to edit Master title style</a:t>
            </a:r>
            <a:endParaRPr lang="en-US" dirty="0"/>
          </a:p>
        </p:txBody>
      </p:sp>
      <p:sp>
        <p:nvSpPr>
          <p:cNvPr id="3" name="Table Placeholder 2"/>
          <p:cNvSpPr>
            <a:spLocks noGrp="1"/>
          </p:cNvSpPr>
          <p:nvPr>
            <p:ph type="tbl" idx="1"/>
          </p:nvPr>
        </p:nvSpPr>
        <p:spPr>
          <a:xfrm>
            <a:off x="519113" y="1192213"/>
            <a:ext cx="8318500" cy="5197475"/>
          </a:xfrm>
        </p:spPr>
        <p:txBody>
          <a:bodyPr/>
          <a:lstStyle>
            <a:lvl1pPr>
              <a:buSzPct val="90000"/>
              <a:buFont typeface="Arial" pitchFamily="34" charset="0"/>
              <a:buChar char="•"/>
              <a:defRPr/>
            </a:lvl1pPr>
          </a:lstStyle>
          <a:p>
            <a:pPr lvl="0"/>
            <a:endParaRPr lang="en-US" noProof="0" dirty="0"/>
          </a:p>
        </p:txBody>
      </p:sp>
    </p:spTree>
    <p:extLst>
      <p:ext uri="{BB962C8B-B14F-4D97-AF65-F5344CB8AC3E}">
        <p14:creationId xmlns:p14="http://schemas.microsoft.com/office/powerpoint/2010/main" val="1077126715"/>
      </p:ext>
    </p:extLst>
  </p:cSld>
  <p:clrMapOvr>
    <a:masterClrMapping/>
  </p:clrMapOvr>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pic>
        <p:nvPicPr>
          <p:cNvPr id="4" name="Picture 159" descr="slidebkgrnd_title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1588"/>
            <a:ext cx="9144000" cy="686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4" name="Rectangle 2"/>
          <p:cNvSpPr>
            <a:spLocks noGrp="1" noChangeArrowheads="1"/>
          </p:cNvSpPr>
          <p:nvPr>
            <p:ph type="ctrTitle"/>
          </p:nvPr>
        </p:nvSpPr>
        <p:spPr>
          <a:xfrm>
            <a:off x="458788" y="4181475"/>
            <a:ext cx="8348662" cy="457200"/>
          </a:xfrm>
        </p:spPr>
        <p:txBody>
          <a:bodyPr/>
          <a:lstStyle>
            <a:lvl1pPr>
              <a:lnSpc>
                <a:spcPct val="100000"/>
              </a:lnSpc>
              <a:spcAft>
                <a:spcPct val="20000"/>
              </a:spcAft>
              <a:defRPr sz="3600" b="0">
                <a:solidFill>
                  <a:schemeClr val="bg1"/>
                </a:solidFill>
              </a:defRPr>
            </a:lvl1pPr>
          </a:lstStyle>
          <a:p>
            <a:r>
              <a:rPr lang="en-US" altLang="en-US"/>
              <a:t>Click to edit lesson title </a:t>
            </a:r>
          </a:p>
        </p:txBody>
      </p:sp>
      <p:sp>
        <p:nvSpPr>
          <p:cNvPr id="33795" name="Rectangle 3"/>
          <p:cNvSpPr>
            <a:spLocks noGrp="1" noChangeArrowheads="1"/>
          </p:cNvSpPr>
          <p:nvPr>
            <p:ph type="subTitle" idx="1"/>
          </p:nvPr>
        </p:nvSpPr>
        <p:spPr>
          <a:xfrm>
            <a:off x="455613" y="1452563"/>
            <a:ext cx="8342312" cy="228600"/>
          </a:xfrm>
          <a:ln algn="ctr"/>
        </p:spPr>
        <p:txBody>
          <a:bodyPr/>
          <a:lstStyle>
            <a:lvl1pPr marL="0" indent="0">
              <a:buClr>
                <a:srgbClr val="800000"/>
              </a:buClr>
              <a:buFont typeface="Wingdings 3" pitchFamily="18" charset="2"/>
              <a:buNone/>
              <a:defRPr sz="2500"/>
            </a:lvl1pPr>
          </a:lstStyle>
          <a:p>
            <a:r>
              <a:rPr lang="en-US" altLang="en-US"/>
              <a:t>Click to edit course title</a:t>
            </a:r>
          </a:p>
        </p:txBody>
      </p:sp>
    </p:spTree>
    <p:extLst>
      <p:ext uri="{BB962C8B-B14F-4D97-AF65-F5344CB8AC3E}">
        <p14:creationId xmlns:p14="http://schemas.microsoft.com/office/powerpoint/2010/main" val="1572403171"/>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Tree>
    <p:extLst>
      <p:ext uri="{BB962C8B-B14F-4D97-AF65-F5344CB8AC3E}">
        <p14:creationId xmlns:p14="http://schemas.microsoft.com/office/powerpoint/2010/main" val="3689240975"/>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517697325"/>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629827051"/>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dirty="0"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buSzPct val="90000"/>
              <a:buFont typeface="Arial" pitchFamily="34" charset="0"/>
              <a:buChar char="•"/>
              <a:defRPr sz="2400">
                <a:latin typeface="Calibri" pitchFamily="34" charset="0"/>
                <a:cs typeface="Calibri" pitchFamily="34" charset="0"/>
              </a:defRPr>
            </a:lvl1pPr>
            <a:lvl2pPr>
              <a:buClr>
                <a:srgbClr val="04628C"/>
              </a:buClr>
              <a:buFont typeface="Arial" pitchFamily="34" charset="0"/>
              <a:buChar char="-"/>
              <a:defRPr sz="2400">
                <a:latin typeface="Calibri" pitchFamily="34" charset="0"/>
                <a:cs typeface="Calibri" pitchFamily="34" charset="0"/>
              </a:defRPr>
            </a:lvl2pPr>
            <a:lvl3pPr>
              <a:buClr>
                <a:srgbClr val="04628C"/>
              </a:buClr>
              <a:buFont typeface="Arial" pitchFamily="34" charset="0"/>
              <a:buChar char="-"/>
              <a:defRPr sz="2200">
                <a:latin typeface="Calibri" pitchFamily="34" charset="0"/>
                <a:cs typeface="Calibri" pitchFamily="34" charset="0"/>
              </a:defRPr>
            </a:lvl3pPr>
            <a:lvl4pPr>
              <a:buClr>
                <a:srgbClr val="04628C"/>
              </a:buClr>
              <a:buFont typeface="Arial" pitchFamily="34" charset="0"/>
              <a:buChar char="-"/>
              <a:defRPr sz="1800">
                <a:latin typeface="Calibri" pitchFamily="34" charset="0"/>
                <a:cs typeface="Calibri" pitchFamily="34" charset="0"/>
              </a:defRPr>
            </a:lvl4pPr>
            <a:lvl5pPr>
              <a:buClr>
                <a:srgbClr val="04628C"/>
              </a:buClr>
              <a:buFont typeface="Arial" pitchFamily="34" charset="0"/>
              <a:buChar char="-"/>
              <a:defRPr sz="1800">
                <a:latin typeface="Calibri" pitchFamily="34" charset="0"/>
                <a:cs typeface="Calibri" pitchFamily="34" charset="0"/>
              </a:defRPr>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3285597750"/>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dirty="0" smtClean="0"/>
              <a:t>Click to edit Master title style</a:t>
            </a:r>
            <a:endParaRPr lang="en-US"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2345952335"/>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p:txBody>
          <a:bodyPr vert="eaVert"/>
          <a:lstStyle>
            <a:lvl1pPr>
              <a:buSzPct val="90000"/>
              <a:buFont typeface="Arial" pitchFamily="34" charset="0"/>
              <a:buChar char="•"/>
              <a:defRPr/>
            </a:lvl1pPr>
            <a:lvl2pPr>
              <a:buFont typeface="Arial" pitchFamily="34" charset="0"/>
              <a:buChar char="-"/>
              <a:defRPr/>
            </a:lvl2pPr>
            <a:lvl3pPr>
              <a:buFont typeface="Arial" pitchFamily="34" charset="0"/>
              <a:buChar char="-"/>
              <a:defRPr/>
            </a:lvl3pPr>
            <a:lvl4pPr>
              <a:buFont typeface="Arial" pitchFamily="34" charset="0"/>
              <a:buChar char="-"/>
              <a:defRPr/>
            </a:lvl4pPr>
            <a:lvl5pPr>
              <a:buFont typeface="Arial"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2864423544"/>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1.png"/><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2.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theme" Target="../theme/theme3.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5" Type="http://schemas.openxmlformats.org/officeDocument/2006/relationships/image" Target="../media/image2.png"/><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grpSp>
        <p:nvGrpSpPr>
          <p:cNvPr id="1026" name="Group 110"/>
          <p:cNvGrpSpPr>
            <a:grpSpLocks/>
          </p:cNvGrpSpPr>
          <p:nvPr/>
        </p:nvGrpSpPr>
        <p:grpSpPr bwMode="auto">
          <a:xfrm>
            <a:off x="127000" y="0"/>
            <a:ext cx="8885238" cy="6858000"/>
            <a:chOff x="80" y="0"/>
            <a:chExt cx="5597" cy="4320"/>
          </a:xfrm>
        </p:grpSpPr>
        <p:sp>
          <p:nvSpPr>
            <p:cNvPr id="1131" name="Rectangle 107"/>
            <p:cNvSpPr>
              <a:spLocks noChangeArrowheads="1"/>
            </p:cNvSpPr>
            <p:nvPr userDrawn="1"/>
          </p:nvSpPr>
          <p:spPr bwMode="auto">
            <a:xfrm>
              <a:off x="80" y="80"/>
              <a:ext cx="5597" cy="4158"/>
            </a:xfrm>
            <a:prstGeom prst="rect">
              <a:avLst/>
            </a:prstGeom>
            <a:noFill/>
            <a:ln w="0" cap="rnd">
              <a:noFill/>
              <a:prstDash val="sysDot"/>
              <a:miter lim="800000"/>
              <a:headEnd/>
              <a:tailEnd/>
            </a:ln>
            <a:effectLst/>
          </p:spPr>
          <p:txBody>
            <a:bodyPr wrap="none" lIns="91418" tIns="45709" rIns="91418" bIns="45709" anchor="ctr"/>
            <a:lstStyle/>
            <a:p>
              <a:pPr eaLnBrk="0" hangingPunct="0">
                <a:defRPr/>
              </a:pPr>
              <a:endParaRPr lang="en-US" sz="1600" b="0">
                <a:solidFill>
                  <a:srgbClr val="000000"/>
                </a:solidFill>
              </a:endParaRPr>
            </a:p>
          </p:txBody>
        </p:sp>
        <p:sp>
          <p:nvSpPr>
            <p:cNvPr id="1132" name="Line 108"/>
            <p:cNvSpPr>
              <a:spLocks noChangeShapeType="1"/>
            </p:cNvSpPr>
            <p:nvPr userDrawn="1"/>
          </p:nvSpPr>
          <p:spPr bwMode="auto">
            <a:xfrm>
              <a:off x="292" y="0"/>
              <a:ext cx="0" cy="4320"/>
            </a:xfrm>
            <a:prstGeom prst="line">
              <a:avLst/>
            </a:prstGeom>
            <a:noFill/>
            <a:ln w="3175">
              <a:noFill/>
              <a:round/>
              <a:headEnd/>
              <a:tailEnd/>
            </a:ln>
            <a:effectLst/>
          </p:spPr>
          <p:txBody>
            <a:bodyPr wrap="none" lIns="0" tIns="0" rIns="0" bIns="0" anchor="ctr">
              <a:spAutoFit/>
            </a:bodyPr>
            <a:lstStyle/>
            <a:p>
              <a:pPr>
                <a:defRPr/>
              </a:pPr>
              <a:endParaRPr lang="en-US"/>
            </a:p>
          </p:txBody>
        </p:sp>
      </p:grpSp>
      <p:sp>
        <p:nvSpPr>
          <p:cNvPr id="1027" name="Rectangle 2"/>
          <p:cNvSpPr>
            <a:spLocks noGrp="1" noChangeArrowheads="1"/>
          </p:cNvSpPr>
          <p:nvPr>
            <p:ph type="title"/>
          </p:nvPr>
        </p:nvSpPr>
        <p:spPr bwMode="auto">
          <a:xfrm>
            <a:off x="495300" y="120650"/>
            <a:ext cx="8318500"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bodyPr>
          <a:lstStyle/>
          <a:p>
            <a:pPr lvl="0"/>
            <a:r>
              <a:rPr lang="en-US" altLang="en-US" smtClean="0"/>
              <a:t>Click to edit Master title style</a:t>
            </a:r>
          </a:p>
        </p:txBody>
      </p:sp>
      <p:sp>
        <p:nvSpPr>
          <p:cNvPr id="1028" name="Rectangle 3"/>
          <p:cNvSpPr>
            <a:spLocks noGrp="1" noChangeArrowheads="1"/>
          </p:cNvSpPr>
          <p:nvPr>
            <p:ph type="body" idx="1"/>
          </p:nvPr>
        </p:nvSpPr>
        <p:spPr bwMode="auto">
          <a:xfrm>
            <a:off x="519113" y="1192213"/>
            <a:ext cx="8318500" cy="5197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text styles </a:t>
            </a:r>
          </a:p>
          <a:p>
            <a:pPr lvl="1"/>
            <a:r>
              <a:rPr lang="en-US" altLang="en-US" smtClean="0"/>
              <a:t>Second level</a:t>
            </a:r>
          </a:p>
          <a:p>
            <a:pPr lvl="2"/>
            <a:r>
              <a:rPr lang="en-US" altLang="en-US" smtClean="0"/>
              <a:t>Third level</a:t>
            </a:r>
          </a:p>
          <a:p>
            <a:pPr lvl="3"/>
            <a:r>
              <a:rPr lang="en-US" altLang="en-US" smtClean="0"/>
              <a:t>Fourth level</a:t>
            </a:r>
          </a:p>
        </p:txBody>
      </p:sp>
      <p:sp>
        <p:nvSpPr>
          <p:cNvPr id="1127" name="PageNumberBox"/>
          <p:cNvSpPr txBox="1">
            <a:spLocks noChangeArrowheads="1"/>
          </p:cNvSpPr>
          <p:nvPr/>
        </p:nvSpPr>
        <p:spPr bwMode="auto">
          <a:xfrm>
            <a:off x="4327525" y="6518275"/>
            <a:ext cx="519113" cy="227013"/>
          </a:xfrm>
          <a:prstGeom prst="rect">
            <a:avLst/>
          </a:prstGeom>
          <a:noFill/>
          <a:ln w="6350" algn="ctr">
            <a:noFill/>
            <a:miter lim="800000"/>
            <a:headEnd/>
            <a:tailEnd/>
          </a:ln>
          <a:effectLst/>
        </p:spPr>
        <p:txBody>
          <a:bodyPr lIns="0" tIns="0" rIns="0" bIns="0"/>
          <a:lstStyle/>
          <a:p>
            <a:pPr eaLnBrk="0" hangingPunct="0">
              <a:lnSpc>
                <a:spcPts val="1800"/>
              </a:lnSpc>
              <a:spcBef>
                <a:spcPts val="600"/>
              </a:spcBef>
              <a:buFont typeface="Wingdings" pitchFamily="2" charset="2"/>
              <a:buNone/>
              <a:defRPr/>
            </a:pPr>
            <a:fld id="{ECDEA0EE-5D28-4126-AB30-59F38207719A}" type="slidenum">
              <a:rPr lang="en-US" sz="1200">
                <a:solidFill>
                  <a:srgbClr val="B2B2B2"/>
                </a:solidFill>
                <a:latin typeface="Calibri" pitchFamily="34" charset="0"/>
                <a:cs typeface="Calibri" pitchFamily="34" charset="0"/>
              </a:rPr>
              <a:pPr eaLnBrk="0" hangingPunct="0">
                <a:lnSpc>
                  <a:spcPts val="1800"/>
                </a:lnSpc>
                <a:spcBef>
                  <a:spcPts val="600"/>
                </a:spcBef>
                <a:buFont typeface="Wingdings" pitchFamily="2" charset="2"/>
                <a:buNone/>
                <a:defRPr/>
              </a:pPr>
              <a:t>‹#›</a:t>
            </a:fld>
            <a:r>
              <a:rPr lang="en-US" sz="1800" i="1">
                <a:solidFill>
                  <a:srgbClr val="B2B2B2"/>
                </a:solidFill>
                <a:cs typeface="Times New Roman" pitchFamily="18" charset="0"/>
              </a:rPr>
              <a:t> </a:t>
            </a:r>
          </a:p>
        </p:txBody>
      </p:sp>
      <p:pic>
        <p:nvPicPr>
          <p:cNvPr id="1030" name="Picture 127"/>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0" y="0"/>
            <a:ext cx="10795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1" name="Picture 11" descr="guidewire.png"/>
          <p:cNvPicPr>
            <a:picLocks noChangeAspect="1"/>
          </p:cNvPicPr>
          <p:nvPr userDrawn="1"/>
        </p:nvPicPr>
        <p:blipFill>
          <a:blip r:embed="rId15" cstate="print">
            <a:extLst>
              <a:ext uri="{28A0092B-C50C-407E-A947-70E740481C1C}">
                <a14:useLocalDpi xmlns:a14="http://schemas.microsoft.com/office/drawing/2010/main" val="0"/>
              </a:ext>
            </a:extLst>
          </a:blip>
          <a:srcRect/>
          <a:stretch>
            <a:fillRect/>
          </a:stretch>
        </p:blipFill>
        <p:spPr bwMode="auto">
          <a:xfrm>
            <a:off x="7412038" y="6543675"/>
            <a:ext cx="1608137"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Box 12"/>
          <p:cNvSpPr txBox="1"/>
          <p:nvPr userDrawn="1"/>
        </p:nvSpPr>
        <p:spPr>
          <a:xfrm>
            <a:off x="560388" y="6570663"/>
            <a:ext cx="2647950" cy="93662"/>
          </a:xfrm>
          <a:prstGeom prst="rect">
            <a:avLst/>
          </a:prstGeom>
          <a:noFill/>
        </p:spPr>
        <p:txBody>
          <a:bodyPr wrap="none" lIns="0" tIns="0" rIns="0" bIns="0">
            <a:spAutoFit/>
          </a:bodyPr>
          <a:lstStyle/>
          <a:p>
            <a:pPr algn="r">
              <a:spcBef>
                <a:spcPts val="600"/>
              </a:spcBef>
              <a:buClr>
                <a:schemeClr val="tx2"/>
              </a:buClr>
              <a:buFont typeface="Arial" charset="0"/>
              <a:buNone/>
              <a:defRPr/>
            </a:pPr>
            <a:r>
              <a:rPr lang="en-US" sz="600">
                <a:solidFill>
                  <a:srgbClr val="B2B2B2"/>
                </a:solidFill>
                <a:latin typeface="+mn-lt"/>
              </a:rPr>
              <a:t>© Guidewire Software, Inc. All rights reserved. Do not distribute without permission.</a:t>
            </a:r>
          </a:p>
        </p:txBody>
      </p:sp>
    </p:spTree>
  </p:cSld>
  <p:clrMap bg1="dk2" tx1="lt1" bg2="dk1" tx2="lt2" accent1="accent1" accent2="accent2" accent3="accent3" accent4="accent4" accent5="accent5" accent6="accent6" hlink="hlink" folHlink="folHlink"/>
  <p:sldLayoutIdLst>
    <p:sldLayoutId id="2147483873" r:id="rId1"/>
    <p:sldLayoutId id="2147483863" r:id="rId2"/>
    <p:sldLayoutId id="2147483864" r:id="rId3"/>
    <p:sldLayoutId id="2147483865" r:id="rId4"/>
    <p:sldLayoutId id="2147483866" r:id="rId5"/>
    <p:sldLayoutId id="2147483867" r:id="rId6"/>
    <p:sldLayoutId id="2147483868" r:id="rId7"/>
    <p:sldLayoutId id="2147483869" r:id="rId8"/>
    <p:sldLayoutId id="2147483870" r:id="rId9"/>
    <p:sldLayoutId id="2147483871" r:id="rId10"/>
    <p:sldLayoutId id="2147483872" r:id="rId11"/>
    <p:sldLayoutId id="2147483874" r:id="rId12"/>
  </p:sldLayoutIdLst>
  <p:transition/>
  <p:txStyles>
    <p:title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p:titleStyle>
    <p:bodyStyle>
      <a:lvl1pPr marL="285750" indent="-285750" algn="l" rtl="0" eaLnBrk="0" fontAlgn="base" hangingPunct="0">
        <a:spcBef>
          <a:spcPct val="40000"/>
        </a:spcBef>
        <a:spcAft>
          <a:spcPct val="0"/>
        </a:spcAft>
        <a:buClr>
          <a:srgbClr val="04628C"/>
        </a:buClr>
        <a:buSzPct val="90000"/>
        <a:buFont typeface="Arial" charset="0"/>
        <a:buChar char="•"/>
        <a:defRPr sz="2400">
          <a:solidFill>
            <a:schemeClr val="bg1"/>
          </a:solidFill>
          <a:latin typeface="+mn-lt"/>
          <a:ea typeface="Calibri" pitchFamily="34" charset="0"/>
          <a:cs typeface="Calibri" pitchFamily="34" charset="0"/>
        </a:defRPr>
      </a:lvl1pPr>
      <a:lvl2pPr marL="628650" indent="-228600" algn="l" rtl="0" eaLnBrk="0" fontAlgn="base" hangingPunct="0">
        <a:spcBef>
          <a:spcPct val="20000"/>
        </a:spcBef>
        <a:spcAft>
          <a:spcPct val="0"/>
        </a:spcAft>
        <a:buClr>
          <a:srgbClr val="04628C"/>
        </a:buClr>
        <a:buSzPct val="90000"/>
        <a:buFont typeface="Arial" charset="0"/>
        <a:buChar char="-"/>
        <a:defRPr sz="2200">
          <a:solidFill>
            <a:schemeClr val="bg1"/>
          </a:solidFill>
          <a:latin typeface="+mn-lt"/>
          <a:ea typeface="Calibri" pitchFamily="34" charset="0"/>
          <a:cs typeface="Calibri" pitchFamily="34" charset="0"/>
        </a:defRPr>
      </a:lvl2pPr>
      <a:lvl3pPr marL="969963" indent="-227013" algn="l" rtl="0" eaLnBrk="0" fontAlgn="base" hangingPunct="0">
        <a:spcBef>
          <a:spcPct val="20000"/>
        </a:spcBef>
        <a:spcAft>
          <a:spcPct val="0"/>
        </a:spcAft>
        <a:buClr>
          <a:srgbClr val="04628C"/>
        </a:buClr>
        <a:buSzPct val="85000"/>
        <a:buFont typeface="Arial" charset="0"/>
        <a:buChar char="-"/>
        <a:defRPr sz="2000">
          <a:solidFill>
            <a:schemeClr val="bg1"/>
          </a:solidFill>
          <a:latin typeface="+mn-lt"/>
          <a:ea typeface="Calibri" pitchFamily="34" charset="0"/>
          <a:cs typeface="Calibri" pitchFamily="34" charset="0"/>
        </a:defRPr>
      </a:lvl3pPr>
      <a:lvl4pPr marL="1376363" indent="-292100" algn="l" rtl="0" eaLnBrk="0" fontAlgn="base" hangingPunct="0">
        <a:spcBef>
          <a:spcPct val="20000"/>
        </a:spcBef>
        <a:spcAft>
          <a:spcPct val="0"/>
        </a:spcAft>
        <a:buClr>
          <a:srgbClr val="04628C"/>
        </a:buClr>
        <a:buSzPct val="85000"/>
        <a:buFont typeface="Arial" charset="0"/>
        <a:buChar char="-"/>
        <a:defRPr>
          <a:solidFill>
            <a:schemeClr val="bg1"/>
          </a:solidFill>
          <a:latin typeface="+mn-lt"/>
          <a:ea typeface="Calibri" pitchFamily="34" charset="0"/>
          <a:cs typeface="Calibri" pitchFamily="34" charset="0"/>
        </a:defRPr>
      </a:lvl4pPr>
      <a:lvl5pPr marL="1941513" indent="-225425" algn="l" rtl="0" eaLnBrk="0" fontAlgn="base" hangingPunct="0">
        <a:spcBef>
          <a:spcPct val="20000"/>
        </a:spcBef>
        <a:spcAft>
          <a:spcPct val="0"/>
        </a:spcAft>
        <a:buClr>
          <a:srgbClr val="0146AD"/>
        </a:buClr>
        <a:buSzPct val="120000"/>
        <a:buChar char="•"/>
        <a:defRPr sz="1400">
          <a:solidFill>
            <a:schemeClr val="bg1"/>
          </a:solidFill>
          <a:latin typeface="+mn-lt"/>
          <a:ea typeface="Calibri" pitchFamily="34" charset="0"/>
          <a:cs typeface="Calibri" pitchFamily="34" charset="0"/>
        </a:defRPr>
      </a:lvl5pPr>
      <a:lvl6pPr marL="2398713" indent="-225425" algn="l" rtl="0" eaLnBrk="0" fontAlgn="base" hangingPunct="0">
        <a:spcBef>
          <a:spcPct val="20000"/>
        </a:spcBef>
        <a:spcAft>
          <a:spcPct val="0"/>
        </a:spcAft>
        <a:buClr>
          <a:srgbClr val="0146AD"/>
        </a:buClr>
        <a:buSzPct val="120000"/>
        <a:buChar char="•"/>
        <a:defRPr sz="1400">
          <a:solidFill>
            <a:schemeClr val="bg1"/>
          </a:solidFill>
          <a:latin typeface="+mn-lt"/>
        </a:defRPr>
      </a:lvl6pPr>
      <a:lvl7pPr marL="2855913" indent="-225425" algn="l" rtl="0" eaLnBrk="0" fontAlgn="base" hangingPunct="0">
        <a:spcBef>
          <a:spcPct val="20000"/>
        </a:spcBef>
        <a:spcAft>
          <a:spcPct val="0"/>
        </a:spcAft>
        <a:buClr>
          <a:srgbClr val="0146AD"/>
        </a:buClr>
        <a:buSzPct val="120000"/>
        <a:buChar char="•"/>
        <a:defRPr sz="1400">
          <a:solidFill>
            <a:schemeClr val="bg1"/>
          </a:solidFill>
          <a:latin typeface="+mn-lt"/>
        </a:defRPr>
      </a:lvl7pPr>
      <a:lvl8pPr marL="3313113" indent="-225425" algn="l" rtl="0" eaLnBrk="0" fontAlgn="base" hangingPunct="0">
        <a:spcBef>
          <a:spcPct val="20000"/>
        </a:spcBef>
        <a:spcAft>
          <a:spcPct val="0"/>
        </a:spcAft>
        <a:buClr>
          <a:srgbClr val="0146AD"/>
        </a:buClr>
        <a:buSzPct val="120000"/>
        <a:buChar char="•"/>
        <a:defRPr sz="1400">
          <a:solidFill>
            <a:schemeClr val="bg1"/>
          </a:solidFill>
          <a:latin typeface="+mn-lt"/>
        </a:defRPr>
      </a:lvl8pPr>
      <a:lvl9pPr marL="3770313" indent="-225425" algn="l" rtl="0" eaLnBrk="0" fontAlgn="base" hangingPunct="0">
        <a:spcBef>
          <a:spcPct val="20000"/>
        </a:spcBef>
        <a:spcAft>
          <a:spcPct val="0"/>
        </a:spcAft>
        <a:buClr>
          <a:srgbClr val="0146AD"/>
        </a:buClr>
        <a:buSzPct val="120000"/>
        <a:buChar char="•"/>
        <a:defRPr sz="14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grpSp>
        <p:nvGrpSpPr>
          <p:cNvPr id="1026" name="Group 110"/>
          <p:cNvGrpSpPr>
            <a:grpSpLocks/>
          </p:cNvGrpSpPr>
          <p:nvPr/>
        </p:nvGrpSpPr>
        <p:grpSpPr bwMode="auto">
          <a:xfrm>
            <a:off x="127000" y="0"/>
            <a:ext cx="8885238" cy="6858000"/>
            <a:chOff x="80" y="0"/>
            <a:chExt cx="5597" cy="4320"/>
          </a:xfrm>
        </p:grpSpPr>
        <p:sp>
          <p:nvSpPr>
            <p:cNvPr id="1033" name="Rectangle 107"/>
            <p:cNvSpPr>
              <a:spLocks noChangeArrowheads="1"/>
            </p:cNvSpPr>
            <p:nvPr userDrawn="1"/>
          </p:nvSpPr>
          <p:spPr bwMode="auto">
            <a:xfrm>
              <a:off x="80" y="80"/>
              <a:ext cx="5597" cy="41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cap="rnd">
                  <a:solidFill>
                    <a:srgbClr val="000000"/>
                  </a:solidFill>
                  <a:prstDash val="sysDot"/>
                  <a:miter lim="800000"/>
                  <a:headEnd/>
                  <a:tailEnd/>
                </a14:hiddenLine>
              </a:ext>
            </a:extLst>
          </p:spPr>
          <p:txBody>
            <a:bodyPr wrap="none" lIns="91418" tIns="45709" rIns="91418" bIns="45709" anchor="ctr"/>
            <a:lstStyle/>
            <a:p>
              <a:pPr eaLnBrk="0" hangingPunct="0">
                <a:spcAft>
                  <a:spcPct val="0"/>
                </a:spcAft>
                <a:buClrTx/>
              </a:pPr>
              <a:endParaRPr lang="en-US" sz="1600" b="0" smtClean="0">
                <a:solidFill>
                  <a:srgbClr val="000000"/>
                </a:solidFill>
                <a:cs typeface="Arial" charset="0"/>
              </a:endParaRPr>
            </a:p>
          </p:txBody>
        </p:sp>
        <p:sp>
          <p:nvSpPr>
            <p:cNvPr id="1034" name="Line 108"/>
            <p:cNvSpPr>
              <a:spLocks noChangeShapeType="1"/>
            </p:cNvSpPr>
            <p:nvPr userDrawn="1"/>
          </p:nvSpPr>
          <p:spPr bwMode="auto">
            <a:xfrm>
              <a:off x="292" y="0"/>
              <a:ext cx="0" cy="432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3175">
                  <a:solidFill>
                    <a:srgbClr val="000000"/>
                  </a:solidFill>
                  <a:round/>
                  <a:headEnd/>
                  <a:tailEnd/>
                </a14:hiddenLine>
              </a:ext>
            </a:extLst>
          </p:spPr>
          <p:txBody>
            <a:bodyPr wrap="none" lIns="0" tIns="0" rIns="0" bIns="0" anchor="ctr">
              <a:spAutoFit/>
            </a:bodyPr>
            <a:lstStyle/>
            <a:p>
              <a:pPr algn="l">
                <a:spcBef>
                  <a:spcPct val="0"/>
                </a:spcBef>
                <a:spcAft>
                  <a:spcPct val="0"/>
                </a:spcAft>
                <a:buClrTx/>
              </a:pPr>
              <a:endParaRPr lang="en-US" smtClean="0">
                <a:cs typeface="Arial" charset="0"/>
              </a:endParaRPr>
            </a:p>
          </p:txBody>
        </p:sp>
      </p:grpSp>
      <p:sp>
        <p:nvSpPr>
          <p:cNvPr id="1027" name="Rectangle 2"/>
          <p:cNvSpPr>
            <a:spLocks noGrp="1" noChangeArrowheads="1"/>
          </p:cNvSpPr>
          <p:nvPr>
            <p:ph type="title"/>
          </p:nvPr>
        </p:nvSpPr>
        <p:spPr bwMode="auto">
          <a:xfrm>
            <a:off x="495300" y="120650"/>
            <a:ext cx="8318500"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title style</a:t>
            </a:r>
          </a:p>
        </p:txBody>
      </p:sp>
      <p:sp>
        <p:nvSpPr>
          <p:cNvPr id="1028" name="Rectangle 3"/>
          <p:cNvSpPr>
            <a:spLocks noGrp="1" noChangeArrowheads="1"/>
          </p:cNvSpPr>
          <p:nvPr>
            <p:ph type="body" idx="1"/>
          </p:nvPr>
        </p:nvSpPr>
        <p:spPr bwMode="auto">
          <a:xfrm>
            <a:off x="519113" y="1192213"/>
            <a:ext cx="8318500" cy="5197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text styles </a:t>
            </a:r>
          </a:p>
          <a:p>
            <a:pPr lvl="1"/>
            <a:r>
              <a:rPr lang="en-US" altLang="en-US" smtClean="0"/>
              <a:t>Second level</a:t>
            </a:r>
          </a:p>
          <a:p>
            <a:pPr lvl="2"/>
            <a:r>
              <a:rPr lang="en-US" altLang="en-US" smtClean="0"/>
              <a:t>Third level</a:t>
            </a:r>
          </a:p>
          <a:p>
            <a:pPr lvl="3"/>
            <a:r>
              <a:rPr lang="en-US" altLang="en-US" smtClean="0"/>
              <a:t>Fourth level</a:t>
            </a:r>
          </a:p>
        </p:txBody>
      </p:sp>
      <p:sp>
        <p:nvSpPr>
          <p:cNvPr id="1029" name="PageNumberBox"/>
          <p:cNvSpPr txBox="1">
            <a:spLocks noChangeArrowheads="1"/>
          </p:cNvSpPr>
          <p:nvPr/>
        </p:nvSpPr>
        <p:spPr bwMode="auto">
          <a:xfrm>
            <a:off x="4327525" y="6518275"/>
            <a:ext cx="519113" cy="227013"/>
          </a:xfrm>
          <a:prstGeom prst="rect">
            <a:avLst/>
          </a:prstGeom>
          <a:noFill/>
          <a:ln>
            <a:noFill/>
          </a:ln>
          <a:extLst/>
        </p:spPr>
        <p:txBody>
          <a:bodyPr lIns="0" tIns="0" rIns="0" bIns="0"/>
          <a:lstStyle>
            <a:lvl1pPr eaLnBrk="0" hangingPunct="0">
              <a:defRPr sz="2000" b="1">
                <a:solidFill>
                  <a:srgbClr val="FF0000"/>
                </a:solidFill>
                <a:latin typeface="Arial" charset="0"/>
                <a:cs typeface="Arial" charset="0"/>
              </a:defRPr>
            </a:lvl1pPr>
            <a:lvl2pPr marL="742950" indent="-285750" eaLnBrk="0" hangingPunct="0">
              <a:defRPr sz="2000" b="1">
                <a:solidFill>
                  <a:srgbClr val="FF0000"/>
                </a:solidFill>
                <a:latin typeface="Arial" charset="0"/>
                <a:cs typeface="Arial" charset="0"/>
              </a:defRPr>
            </a:lvl2pPr>
            <a:lvl3pPr marL="1143000" indent="-228600" eaLnBrk="0" hangingPunct="0">
              <a:defRPr sz="2000" b="1">
                <a:solidFill>
                  <a:srgbClr val="FF0000"/>
                </a:solidFill>
                <a:latin typeface="Arial" charset="0"/>
                <a:cs typeface="Arial" charset="0"/>
              </a:defRPr>
            </a:lvl3pPr>
            <a:lvl4pPr marL="1600200" indent="-228600" eaLnBrk="0" hangingPunct="0">
              <a:defRPr sz="2000" b="1">
                <a:solidFill>
                  <a:srgbClr val="FF0000"/>
                </a:solidFill>
                <a:latin typeface="Arial" charset="0"/>
                <a:cs typeface="Arial" charset="0"/>
              </a:defRPr>
            </a:lvl4pPr>
            <a:lvl5pPr marL="2057400" indent="-228600" eaLnBrk="0" hangingPunct="0">
              <a:defRPr sz="2000" b="1">
                <a:solidFill>
                  <a:srgbClr val="FF0000"/>
                </a:solidFill>
                <a:latin typeface="Arial" charset="0"/>
                <a:cs typeface="Arial" charset="0"/>
              </a:defRPr>
            </a:lvl5pPr>
            <a:lvl6pPr marL="2514600" indent="-228600" eaLnBrk="0" fontAlgn="base" hangingPunct="0">
              <a:spcBef>
                <a:spcPct val="0"/>
              </a:spcBef>
              <a:spcAft>
                <a:spcPct val="0"/>
              </a:spcAft>
              <a:defRPr sz="2000" b="1">
                <a:solidFill>
                  <a:srgbClr val="FF0000"/>
                </a:solidFill>
                <a:latin typeface="Arial" charset="0"/>
                <a:cs typeface="Arial" charset="0"/>
              </a:defRPr>
            </a:lvl6pPr>
            <a:lvl7pPr marL="2971800" indent="-228600" eaLnBrk="0" fontAlgn="base" hangingPunct="0">
              <a:spcBef>
                <a:spcPct val="0"/>
              </a:spcBef>
              <a:spcAft>
                <a:spcPct val="0"/>
              </a:spcAft>
              <a:defRPr sz="2000" b="1">
                <a:solidFill>
                  <a:srgbClr val="FF0000"/>
                </a:solidFill>
                <a:latin typeface="Arial" charset="0"/>
                <a:cs typeface="Arial" charset="0"/>
              </a:defRPr>
            </a:lvl7pPr>
            <a:lvl8pPr marL="3429000" indent="-228600" eaLnBrk="0" fontAlgn="base" hangingPunct="0">
              <a:spcBef>
                <a:spcPct val="0"/>
              </a:spcBef>
              <a:spcAft>
                <a:spcPct val="0"/>
              </a:spcAft>
              <a:defRPr sz="2000" b="1">
                <a:solidFill>
                  <a:srgbClr val="FF0000"/>
                </a:solidFill>
                <a:latin typeface="Arial" charset="0"/>
                <a:cs typeface="Arial" charset="0"/>
              </a:defRPr>
            </a:lvl8pPr>
            <a:lvl9pPr marL="3886200" indent="-228600" eaLnBrk="0" fontAlgn="base" hangingPunct="0">
              <a:spcBef>
                <a:spcPct val="0"/>
              </a:spcBef>
              <a:spcAft>
                <a:spcPct val="0"/>
              </a:spcAft>
              <a:defRPr sz="2000" b="1">
                <a:solidFill>
                  <a:srgbClr val="FF0000"/>
                </a:solidFill>
                <a:latin typeface="Arial" charset="0"/>
                <a:cs typeface="Arial" charset="0"/>
              </a:defRPr>
            </a:lvl9pPr>
          </a:lstStyle>
          <a:p>
            <a:pPr>
              <a:lnSpc>
                <a:spcPts val="1800"/>
              </a:lnSpc>
              <a:spcBef>
                <a:spcPts val="600"/>
              </a:spcBef>
              <a:spcAft>
                <a:spcPct val="0"/>
              </a:spcAft>
              <a:buClrTx/>
              <a:buFont typeface="Wingdings" pitchFamily="2" charset="2"/>
              <a:buNone/>
              <a:defRPr/>
            </a:pPr>
            <a:fld id="{2DACD83F-34F5-4AC9-9909-F33E74B7C57F}" type="slidenum">
              <a:rPr lang="en-US" sz="1200" smtClean="0">
                <a:solidFill>
                  <a:srgbClr val="B2B2B2"/>
                </a:solidFill>
                <a:latin typeface="Calibri" pitchFamily="34" charset="0"/>
                <a:cs typeface="Calibri" pitchFamily="34" charset="0"/>
              </a:rPr>
              <a:pPr>
                <a:lnSpc>
                  <a:spcPts val="1800"/>
                </a:lnSpc>
                <a:spcBef>
                  <a:spcPts val="600"/>
                </a:spcBef>
                <a:spcAft>
                  <a:spcPct val="0"/>
                </a:spcAft>
                <a:buClrTx/>
                <a:buFont typeface="Wingdings" pitchFamily="2" charset="2"/>
                <a:buNone/>
                <a:defRPr/>
              </a:pPr>
              <a:t>‹#›</a:t>
            </a:fld>
            <a:r>
              <a:rPr lang="en-US" sz="1800" i="1" smtClean="0">
                <a:solidFill>
                  <a:srgbClr val="B2B2B2"/>
                </a:solidFill>
                <a:cs typeface="Times New Roman" pitchFamily="18" charset="0"/>
              </a:rPr>
              <a:t> </a:t>
            </a:r>
          </a:p>
        </p:txBody>
      </p:sp>
      <p:pic>
        <p:nvPicPr>
          <p:cNvPr id="1030" name="Picture 127"/>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0"/>
            <a:ext cx="10795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1" name="Picture 11" descr="guidewire.png"/>
          <p:cNvPicPr>
            <a:picLocks noChangeAspect="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7412038" y="6543675"/>
            <a:ext cx="1608137"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2" name="TextBox 12"/>
          <p:cNvSpPr txBox="1">
            <a:spLocks noChangeArrowheads="1"/>
          </p:cNvSpPr>
          <p:nvPr userDrawn="1"/>
        </p:nvSpPr>
        <p:spPr bwMode="auto">
          <a:xfrm>
            <a:off x="560388" y="6570663"/>
            <a:ext cx="2647950" cy="93662"/>
          </a:xfrm>
          <a:prstGeom prst="rect">
            <a:avLst/>
          </a:prstGeom>
          <a:noFill/>
          <a:ln>
            <a:noFill/>
          </a:ln>
          <a:extLst/>
        </p:spPr>
        <p:txBody>
          <a:bodyPr wrap="none" lIns="0" tIns="0" rIns="0" bIns="0">
            <a:spAutoFit/>
          </a:bodyPr>
          <a:lstStyle>
            <a:lvl1pPr eaLnBrk="0" hangingPunct="0">
              <a:defRPr sz="2000" b="1">
                <a:solidFill>
                  <a:srgbClr val="FF0000"/>
                </a:solidFill>
                <a:latin typeface="Arial" charset="0"/>
                <a:cs typeface="Arial" charset="0"/>
              </a:defRPr>
            </a:lvl1pPr>
            <a:lvl2pPr marL="742950" indent="-285750" eaLnBrk="0" hangingPunct="0">
              <a:defRPr sz="2000" b="1">
                <a:solidFill>
                  <a:srgbClr val="FF0000"/>
                </a:solidFill>
                <a:latin typeface="Arial" charset="0"/>
                <a:cs typeface="Arial" charset="0"/>
              </a:defRPr>
            </a:lvl2pPr>
            <a:lvl3pPr marL="1143000" indent="-228600" eaLnBrk="0" hangingPunct="0">
              <a:defRPr sz="2000" b="1">
                <a:solidFill>
                  <a:srgbClr val="FF0000"/>
                </a:solidFill>
                <a:latin typeface="Arial" charset="0"/>
                <a:cs typeface="Arial" charset="0"/>
              </a:defRPr>
            </a:lvl3pPr>
            <a:lvl4pPr marL="1600200" indent="-228600" eaLnBrk="0" hangingPunct="0">
              <a:defRPr sz="2000" b="1">
                <a:solidFill>
                  <a:srgbClr val="FF0000"/>
                </a:solidFill>
                <a:latin typeface="Arial" charset="0"/>
                <a:cs typeface="Arial" charset="0"/>
              </a:defRPr>
            </a:lvl4pPr>
            <a:lvl5pPr marL="2057400" indent="-228600" eaLnBrk="0" hangingPunct="0">
              <a:defRPr sz="2000" b="1">
                <a:solidFill>
                  <a:srgbClr val="FF0000"/>
                </a:solidFill>
                <a:latin typeface="Arial" charset="0"/>
                <a:cs typeface="Arial" charset="0"/>
              </a:defRPr>
            </a:lvl5pPr>
            <a:lvl6pPr marL="2514600" indent="-228600" eaLnBrk="0" fontAlgn="base" hangingPunct="0">
              <a:spcBef>
                <a:spcPct val="0"/>
              </a:spcBef>
              <a:spcAft>
                <a:spcPct val="0"/>
              </a:spcAft>
              <a:defRPr sz="2000" b="1">
                <a:solidFill>
                  <a:srgbClr val="FF0000"/>
                </a:solidFill>
                <a:latin typeface="Arial" charset="0"/>
                <a:cs typeface="Arial" charset="0"/>
              </a:defRPr>
            </a:lvl6pPr>
            <a:lvl7pPr marL="2971800" indent="-228600" eaLnBrk="0" fontAlgn="base" hangingPunct="0">
              <a:spcBef>
                <a:spcPct val="0"/>
              </a:spcBef>
              <a:spcAft>
                <a:spcPct val="0"/>
              </a:spcAft>
              <a:defRPr sz="2000" b="1">
                <a:solidFill>
                  <a:srgbClr val="FF0000"/>
                </a:solidFill>
                <a:latin typeface="Arial" charset="0"/>
                <a:cs typeface="Arial" charset="0"/>
              </a:defRPr>
            </a:lvl7pPr>
            <a:lvl8pPr marL="3429000" indent="-228600" eaLnBrk="0" fontAlgn="base" hangingPunct="0">
              <a:spcBef>
                <a:spcPct val="0"/>
              </a:spcBef>
              <a:spcAft>
                <a:spcPct val="0"/>
              </a:spcAft>
              <a:defRPr sz="2000" b="1">
                <a:solidFill>
                  <a:srgbClr val="FF0000"/>
                </a:solidFill>
                <a:latin typeface="Arial" charset="0"/>
                <a:cs typeface="Arial" charset="0"/>
              </a:defRPr>
            </a:lvl8pPr>
            <a:lvl9pPr marL="3886200" indent="-228600" eaLnBrk="0" fontAlgn="base" hangingPunct="0">
              <a:spcBef>
                <a:spcPct val="0"/>
              </a:spcBef>
              <a:spcAft>
                <a:spcPct val="0"/>
              </a:spcAft>
              <a:defRPr sz="2000" b="1">
                <a:solidFill>
                  <a:srgbClr val="FF0000"/>
                </a:solidFill>
                <a:latin typeface="Arial" charset="0"/>
                <a:cs typeface="Arial" charset="0"/>
              </a:defRPr>
            </a:lvl9pPr>
          </a:lstStyle>
          <a:p>
            <a:pPr algn="r" eaLnBrk="1" hangingPunct="1">
              <a:spcBef>
                <a:spcPts val="600"/>
              </a:spcBef>
              <a:spcAft>
                <a:spcPct val="0"/>
              </a:spcAft>
              <a:buClr>
                <a:srgbClr val="DADAB3"/>
              </a:buClr>
              <a:buFont typeface="Arial" charset="0"/>
              <a:buNone/>
              <a:defRPr/>
            </a:pPr>
            <a:r>
              <a:rPr lang="en-US" sz="600" smtClean="0">
                <a:solidFill>
                  <a:srgbClr val="B2B2B2"/>
                </a:solidFill>
              </a:rPr>
              <a:t>© Guidewire Software, Inc. All rights reserved. Do not distribute without permission.</a:t>
            </a:r>
          </a:p>
        </p:txBody>
      </p:sp>
    </p:spTree>
    <p:extLst>
      <p:ext uri="{BB962C8B-B14F-4D97-AF65-F5344CB8AC3E}">
        <p14:creationId xmlns:p14="http://schemas.microsoft.com/office/powerpoint/2010/main" val="2370844004"/>
      </p:ext>
    </p:extLst>
  </p:cSld>
  <p:clrMap bg1="dk2" tx1="lt1" bg2="dk1" tx2="lt2" accent1="accent1" accent2="accent2" accent3="accent3" accent4="accent4" accent5="accent5" accent6="accent6" hlink="hlink" folHlink="folHlink"/>
  <p:sldLayoutIdLst>
    <p:sldLayoutId id="2147483876" r:id="rId1"/>
    <p:sldLayoutId id="2147483877" r:id="rId2"/>
    <p:sldLayoutId id="2147483878" r:id="rId3"/>
    <p:sldLayoutId id="2147483879" r:id="rId4"/>
    <p:sldLayoutId id="2147483880" r:id="rId5"/>
    <p:sldLayoutId id="2147483881" r:id="rId6"/>
    <p:sldLayoutId id="2147483882" r:id="rId7"/>
    <p:sldLayoutId id="2147483883" r:id="rId8"/>
    <p:sldLayoutId id="2147483884" r:id="rId9"/>
    <p:sldLayoutId id="2147483885" r:id="rId10"/>
    <p:sldLayoutId id="2147483886" r:id="rId11"/>
  </p:sldLayoutIdLst>
  <p:transition/>
  <p:txStyles>
    <p:titleStyle>
      <a:lvl1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p:titleStyle>
    <p:bodyStyle>
      <a:lvl1pPr marL="285750" indent="-285750" algn="l" rtl="0" eaLnBrk="0" fontAlgn="base" hangingPunct="0">
        <a:spcBef>
          <a:spcPct val="40000"/>
        </a:spcBef>
        <a:spcAft>
          <a:spcPct val="0"/>
        </a:spcAft>
        <a:buClr>
          <a:srgbClr val="04628C"/>
        </a:buClr>
        <a:buSzPct val="90000"/>
        <a:buFont typeface="Arial" charset="0"/>
        <a:buChar char="•"/>
        <a:defRPr sz="2400">
          <a:solidFill>
            <a:schemeClr val="bg1"/>
          </a:solidFill>
          <a:latin typeface="+mn-lt"/>
          <a:ea typeface="Calibri" pitchFamily="34" charset="0"/>
          <a:cs typeface="Calibri" pitchFamily="34" charset="0"/>
        </a:defRPr>
      </a:lvl1pPr>
      <a:lvl2pPr marL="628650" indent="-228600" algn="l" rtl="0" eaLnBrk="0" fontAlgn="base" hangingPunct="0">
        <a:spcBef>
          <a:spcPct val="20000"/>
        </a:spcBef>
        <a:spcAft>
          <a:spcPct val="0"/>
        </a:spcAft>
        <a:buClr>
          <a:srgbClr val="04628C"/>
        </a:buClr>
        <a:buSzPct val="90000"/>
        <a:buFont typeface="Arial" charset="0"/>
        <a:buChar char="-"/>
        <a:defRPr sz="2200">
          <a:solidFill>
            <a:schemeClr val="bg1"/>
          </a:solidFill>
          <a:latin typeface="+mn-lt"/>
          <a:ea typeface="Calibri" pitchFamily="34" charset="0"/>
          <a:cs typeface="Calibri" pitchFamily="34" charset="0"/>
        </a:defRPr>
      </a:lvl2pPr>
      <a:lvl3pPr marL="969963" indent="-227013" algn="l" rtl="0" eaLnBrk="0" fontAlgn="base" hangingPunct="0">
        <a:spcBef>
          <a:spcPct val="20000"/>
        </a:spcBef>
        <a:spcAft>
          <a:spcPct val="0"/>
        </a:spcAft>
        <a:buClr>
          <a:srgbClr val="04628C"/>
        </a:buClr>
        <a:buSzPct val="85000"/>
        <a:buFont typeface="Arial" charset="0"/>
        <a:buChar char="-"/>
        <a:defRPr sz="2000">
          <a:solidFill>
            <a:schemeClr val="bg1"/>
          </a:solidFill>
          <a:latin typeface="+mn-lt"/>
          <a:ea typeface="Calibri" pitchFamily="34" charset="0"/>
          <a:cs typeface="Calibri" pitchFamily="34" charset="0"/>
        </a:defRPr>
      </a:lvl3pPr>
      <a:lvl4pPr marL="1376363" indent="-292100" algn="l" rtl="0" eaLnBrk="0" fontAlgn="base" hangingPunct="0">
        <a:spcBef>
          <a:spcPct val="20000"/>
        </a:spcBef>
        <a:spcAft>
          <a:spcPct val="0"/>
        </a:spcAft>
        <a:buClr>
          <a:srgbClr val="04628C"/>
        </a:buClr>
        <a:buSzPct val="85000"/>
        <a:buFont typeface="Arial" charset="0"/>
        <a:buChar char="-"/>
        <a:defRPr sz="2000">
          <a:solidFill>
            <a:schemeClr val="bg1"/>
          </a:solidFill>
          <a:latin typeface="+mn-lt"/>
          <a:ea typeface="Calibri" pitchFamily="34" charset="0"/>
          <a:cs typeface="Calibri" pitchFamily="34" charset="0"/>
        </a:defRPr>
      </a:lvl4pPr>
      <a:lvl5pPr marL="1941513" indent="-225425" algn="l" rtl="0" eaLnBrk="0" fontAlgn="base" hangingPunct="0">
        <a:spcBef>
          <a:spcPct val="20000"/>
        </a:spcBef>
        <a:spcAft>
          <a:spcPct val="0"/>
        </a:spcAft>
        <a:buClr>
          <a:srgbClr val="0146AD"/>
        </a:buClr>
        <a:buSzPct val="120000"/>
        <a:buChar char="•"/>
        <a:defRPr sz="1400">
          <a:solidFill>
            <a:schemeClr val="bg1"/>
          </a:solidFill>
          <a:latin typeface="+mn-lt"/>
          <a:ea typeface="Calibri" pitchFamily="34" charset="0"/>
          <a:cs typeface="Calibri" pitchFamily="34" charset="0"/>
        </a:defRPr>
      </a:lvl5pPr>
      <a:lvl6pPr marL="2398713" indent="-225425" algn="l" rtl="0" eaLnBrk="0" fontAlgn="base" hangingPunct="0">
        <a:spcBef>
          <a:spcPct val="20000"/>
        </a:spcBef>
        <a:spcAft>
          <a:spcPct val="0"/>
        </a:spcAft>
        <a:buClr>
          <a:srgbClr val="0146AD"/>
        </a:buClr>
        <a:buSzPct val="120000"/>
        <a:buChar char="•"/>
        <a:defRPr sz="1400">
          <a:solidFill>
            <a:schemeClr val="bg1"/>
          </a:solidFill>
          <a:latin typeface="+mn-lt"/>
        </a:defRPr>
      </a:lvl6pPr>
      <a:lvl7pPr marL="2855913" indent="-225425" algn="l" rtl="0" eaLnBrk="0" fontAlgn="base" hangingPunct="0">
        <a:spcBef>
          <a:spcPct val="20000"/>
        </a:spcBef>
        <a:spcAft>
          <a:spcPct val="0"/>
        </a:spcAft>
        <a:buClr>
          <a:srgbClr val="0146AD"/>
        </a:buClr>
        <a:buSzPct val="120000"/>
        <a:buChar char="•"/>
        <a:defRPr sz="1400">
          <a:solidFill>
            <a:schemeClr val="bg1"/>
          </a:solidFill>
          <a:latin typeface="+mn-lt"/>
        </a:defRPr>
      </a:lvl7pPr>
      <a:lvl8pPr marL="3313113" indent="-225425" algn="l" rtl="0" eaLnBrk="0" fontAlgn="base" hangingPunct="0">
        <a:spcBef>
          <a:spcPct val="20000"/>
        </a:spcBef>
        <a:spcAft>
          <a:spcPct val="0"/>
        </a:spcAft>
        <a:buClr>
          <a:srgbClr val="0146AD"/>
        </a:buClr>
        <a:buSzPct val="120000"/>
        <a:buChar char="•"/>
        <a:defRPr sz="1400">
          <a:solidFill>
            <a:schemeClr val="bg1"/>
          </a:solidFill>
          <a:latin typeface="+mn-lt"/>
        </a:defRPr>
      </a:lvl8pPr>
      <a:lvl9pPr marL="3770313" indent="-225425" algn="l" rtl="0" eaLnBrk="0" fontAlgn="base" hangingPunct="0">
        <a:spcBef>
          <a:spcPct val="20000"/>
        </a:spcBef>
        <a:spcAft>
          <a:spcPct val="0"/>
        </a:spcAft>
        <a:buClr>
          <a:srgbClr val="0146AD"/>
        </a:buClr>
        <a:buSzPct val="120000"/>
        <a:buChar char="•"/>
        <a:defRPr sz="14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grpSp>
        <p:nvGrpSpPr>
          <p:cNvPr id="1026" name="Group 110"/>
          <p:cNvGrpSpPr>
            <a:grpSpLocks/>
          </p:cNvGrpSpPr>
          <p:nvPr/>
        </p:nvGrpSpPr>
        <p:grpSpPr bwMode="auto">
          <a:xfrm>
            <a:off x="127000" y="0"/>
            <a:ext cx="8885238" cy="6858000"/>
            <a:chOff x="80" y="0"/>
            <a:chExt cx="5597" cy="4320"/>
          </a:xfrm>
        </p:grpSpPr>
        <p:sp>
          <p:nvSpPr>
            <p:cNvPr id="1033" name="Rectangle 107"/>
            <p:cNvSpPr>
              <a:spLocks noChangeArrowheads="1"/>
            </p:cNvSpPr>
            <p:nvPr userDrawn="1"/>
          </p:nvSpPr>
          <p:spPr bwMode="auto">
            <a:xfrm>
              <a:off x="80" y="80"/>
              <a:ext cx="5597" cy="41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cap="rnd">
                  <a:solidFill>
                    <a:srgbClr val="000000"/>
                  </a:solidFill>
                  <a:prstDash val="sysDot"/>
                  <a:miter lim="800000"/>
                  <a:headEnd/>
                  <a:tailEnd/>
                </a14:hiddenLine>
              </a:ext>
            </a:extLst>
          </p:spPr>
          <p:txBody>
            <a:bodyPr wrap="none" lIns="91418" tIns="45709" rIns="91418" bIns="45709" anchor="ctr"/>
            <a:lstStyle/>
            <a:p>
              <a:pPr eaLnBrk="0" hangingPunct="0">
                <a:buClr>
                  <a:srgbClr val="FFFFFF"/>
                </a:buClr>
              </a:pPr>
              <a:endParaRPr lang="en-US" sz="1600" b="0">
                <a:solidFill>
                  <a:srgbClr val="000000"/>
                </a:solidFill>
              </a:endParaRPr>
            </a:p>
          </p:txBody>
        </p:sp>
        <p:sp>
          <p:nvSpPr>
            <p:cNvPr id="1034" name="Line 108"/>
            <p:cNvSpPr>
              <a:spLocks noChangeShapeType="1"/>
            </p:cNvSpPr>
            <p:nvPr userDrawn="1"/>
          </p:nvSpPr>
          <p:spPr bwMode="auto">
            <a:xfrm>
              <a:off x="292" y="0"/>
              <a:ext cx="0" cy="432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3175">
                  <a:solidFill>
                    <a:srgbClr val="000000"/>
                  </a:solidFill>
                  <a:round/>
                  <a:headEnd/>
                  <a:tailEnd/>
                </a14:hiddenLine>
              </a:ext>
            </a:extLst>
          </p:spPr>
          <p:txBody>
            <a:bodyPr wrap="none" lIns="0" tIns="0" rIns="0" bIns="0" anchor="ctr">
              <a:spAutoFit/>
            </a:bodyPr>
            <a:lstStyle/>
            <a:p>
              <a:pPr>
                <a:buClr>
                  <a:srgbClr val="FFFFFF"/>
                </a:buClr>
              </a:pPr>
              <a:endParaRPr lang="en-US" sz="1400" b="0">
                <a:solidFill>
                  <a:srgbClr val="000000"/>
                </a:solidFill>
              </a:endParaRPr>
            </a:p>
          </p:txBody>
        </p:sp>
      </p:grpSp>
      <p:sp>
        <p:nvSpPr>
          <p:cNvPr id="1027" name="Rectangle 2"/>
          <p:cNvSpPr>
            <a:spLocks noGrp="1" noChangeArrowheads="1"/>
          </p:cNvSpPr>
          <p:nvPr>
            <p:ph type="title"/>
          </p:nvPr>
        </p:nvSpPr>
        <p:spPr bwMode="auto">
          <a:xfrm>
            <a:off x="495300" y="120650"/>
            <a:ext cx="8318500"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title style</a:t>
            </a:r>
          </a:p>
        </p:txBody>
      </p:sp>
      <p:sp>
        <p:nvSpPr>
          <p:cNvPr id="1028" name="Rectangle 3"/>
          <p:cNvSpPr>
            <a:spLocks noGrp="1" noChangeArrowheads="1"/>
          </p:cNvSpPr>
          <p:nvPr>
            <p:ph type="body" idx="1"/>
          </p:nvPr>
        </p:nvSpPr>
        <p:spPr bwMode="auto">
          <a:xfrm>
            <a:off x="519113" y="1192213"/>
            <a:ext cx="8318500" cy="5197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text styles </a:t>
            </a:r>
          </a:p>
          <a:p>
            <a:pPr lvl="1"/>
            <a:r>
              <a:rPr lang="en-US" altLang="en-US" smtClean="0"/>
              <a:t>Second level</a:t>
            </a:r>
          </a:p>
          <a:p>
            <a:pPr lvl="2"/>
            <a:r>
              <a:rPr lang="en-US" altLang="en-US" smtClean="0"/>
              <a:t>Third level</a:t>
            </a:r>
          </a:p>
          <a:p>
            <a:pPr lvl="3"/>
            <a:r>
              <a:rPr lang="en-US" altLang="en-US" smtClean="0"/>
              <a:t>Fourth level</a:t>
            </a:r>
          </a:p>
        </p:txBody>
      </p:sp>
      <p:sp>
        <p:nvSpPr>
          <p:cNvPr id="1029" name="PageNumberBox"/>
          <p:cNvSpPr txBox="1">
            <a:spLocks noChangeArrowheads="1"/>
          </p:cNvSpPr>
          <p:nvPr/>
        </p:nvSpPr>
        <p:spPr bwMode="auto">
          <a:xfrm>
            <a:off x="4327525" y="6518275"/>
            <a:ext cx="519113" cy="227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0" tIns="0" rIns="0" bIns="0"/>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nSpc>
                <a:spcPts val="1800"/>
              </a:lnSpc>
              <a:spcBef>
                <a:spcPts val="600"/>
              </a:spcBef>
              <a:buClr>
                <a:srgbClr val="FFFFFF"/>
              </a:buClr>
              <a:buFont typeface="Wingdings" pitchFamily="2" charset="2"/>
              <a:buNone/>
            </a:pPr>
            <a:fld id="{6DAF3D0A-5E61-49CD-BB88-9E021525CE97}" type="slidenum">
              <a:rPr lang="en-US" sz="1200" b="0">
                <a:solidFill>
                  <a:srgbClr val="B2B2B2"/>
                </a:solidFill>
                <a:latin typeface="Calibri" pitchFamily="34" charset="0"/>
                <a:ea typeface="Calibri" pitchFamily="34" charset="0"/>
                <a:cs typeface="Calibri" pitchFamily="34" charset="0"/>
              </a:rPr>
              <a:pPr>
                <a:lnSpc>
                  <a:spcPts val="1800"/>
                </a:lnSpc>
                <a:spcBef>
                  <a:spcPts val="600"/>
                </a:spcBef>
                <a:buClr>
                  <a:srgbClr val="FFFFFF"/>
                </a:buClr>
                <a:buFont typeface="Wingdings" pitchFamily="2" charset="2"/>
                <a:buNone/>
              </a:pPr>
              <a:t>‹#›</a:t>
            </a:fld>
            <a:r>
              <a:rPr lang="en-US" sz="1800" b="0" i="1">
                <a:solidFill>
                  <a:srgbClr val="B2B2B2"/>
                </a:solidFill>
                <a:cs typeface="Times New Roman" pitchFamily="18" charset="0"/>
              </a:rPr>
              <a:t> </a:t>
            </a:r>
          </a:p>
        </p:txBody>
      </p:sp>
      <p:pic>
        <p:nvPicPr>
          <p:cNvPr id="1030" name="Picture 127"/>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0" y="0"/>
            <a:ext cx="10795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1" name="Picture 11" descr="guidewire.png"/>
          <p:cNvPicPr>
            <a:picLocks noChangeAspect="1"/>
          </p:cNvPicPr>
          <p:nvPr userDrawn="1"/>
        </p:nvPicPr>
        <p:blipFill>
          <a:blip r:embed="rId15" cstate="print">
            <a:extLst>
              <a:ext uri="{28A0092B-C50C-407E-A947-70E740481C1C}">
                <a14:useLocalDpi xmlns:a14="http://schemas.microsoft.com/office/drawing/2010/main" val="0"/>
              </a:ext>
            </a:extLst>
          </a:blip>
          <a:srcRect/>
          <a:stretch>
            <a:fillRect/>
          </a:stretch>
        </p:blipFill>
        <p:spPr bwMode="auto">
          <a:xfrm>
            <a:off x="7412038" y="6543675"/>
            <a:ext cx="1608137"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2" name="TextBox 12"/>
          <p:cNvSpPr txBox="1">
            <a:spLocks noChangeArrowheads="1"/>
          </p:cNvSpPr>
          <p:nvPr userDrawn="1"/>
        </p:nvSpPr>
        <p:spPr bwMode="auto">
          <a:xfrm>
            <a:off x="560388" y="6570663"/>
            <a:ext cx="2647950" cy="93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r" eaLnBrk="1" hangingPunct="1">
              <a:spcBef>
                <a:spcPts val="600"/>
              </a:spcBef>
              <a:buClr>
                <a:srgbClr val="DADAB3"/>
              </a:buClr>
              <a:buFont typeface="Arial" charset="0"/>
              <a:buNone/>
            </a:pPr>
            <a:r>
              <a:rPr lang="en-US" sz="600" b="0">
                <a:solidFill>
                  <a:srgbClr val="B2B2B2"/>
                </a:solidFill>
              </a:rPr>
              <a:t>© Guidewire Software, Inc. All rights reserved. Do not distribute without permission.</a:t>
            </a:r>
          </a:p>
        </p:txBody>
      </p:sp>
    </p:spTree>
    <p:extLst>
      <p:ext uri="{BB962C8B-B14F-4D97-AF65-F5344CB8AC3E}">
        <p14:creationId xmlns:p14="http://schemas.microsoft.com/office/powerpoint/2010/main" val="3507371199"/>
      </p:ext>
    </p:extLst>
  </p:cSld>
  <p:clrMap bg1="dk2" tx1="lt1" bg2="dk1" tx2="lt2" accent1="accent1" accent2="accent2" accent3="accent3" accent4="accent4" accent5="accent5" accent6="accent6" hlink="hlink" folHlink="folHlink"/>
  <p:sldLayoutIdLst>
    <p:sldLayoutId id="2147483888" r:id="rId1"/>
    <p:sldLayoutId id="2147483889" r:id="rId2"/>
    <p:sldLayoutId id="2147483890" r:id="rId3"/>
    <p:sldLayoutId id="2147483891" r:id="rId4"/>
    <p:sldLayoutId id="2147483892" r:id="rId5"/>
    <p:sldLayoutId id="2147483893" r:id="rId6"/>
    <p:sldLayoutId id="2147483894" r:id="rId7"/>
    <p:sldLayoutId id="2147483895" r:id="rId8"/>
    <p:sldLayoutId id="2147483896" r:id="rId9"/>
    <p:sldLayoutId id="2147483897" r:id="rId10"/>
    <p:sldLayoutId id="2147483898" r:id="rId11"/>
    <p:sldLayoutId id="2147483899" r:id="rId12"/>
  </p:sldLayoutIdLst>
  <p:transition/>
  <p:txStyles>
    <p:titleStyle>
      <a:lvl1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p:titleStyle>
    <p:bodyStyle>
      <a:lvl1pPr marL="285750" indent="-285750" algn="l" rtl="0" eaLnBrk="0" fontAlgn="base" hangingPunct="0">
        <a:spcBef>
          <a:spcPct val="40000"/>
        </a:spcBef>
        <a:spcAft>
          <a:spcPct val="0"/>
        </a:spcAft>
        <a:buClr>
          <a:srgbClr val="04628C"/>
        </a:buClr>
        <a:buSzPct val="90000"/>
        <a:buFont typeface="Arial" charset="0"/>
        <a:buChar char="•"/>
        <a:defRPr sz="2400">
          <a:solidFill>
            <a:schemeClr val="bg1"/>
          </a:solidFill>
          <a:latin typeface="+mn-lt"/>
          <a:ea typeface="Calibri" pitchFamily="34" charset="0"/>
          <a:cs typeface="Calibri" pitchFamily="34" charset="0"/>
        </a:defRPr>
      </a:lvl1pPr>
      <a:lvl2pPr marL="628650" indent="-228600" algn="l" rtl="0" eaLnBrk="0" fontAlgn="base" hangingPunct="0">
        <a:spcBef>
          <a:spcPct val="20000"/>
        </a:spcBef>
        <a:spcAft>
          <a:spcPct val="0"/>
        </a:spcAft>
        <a:buClr>
          <a:srgbClr val="04628C"/>
        </a:buClr>
        <a:buSzPct val="90000"/>
        <a:buFont typeface="Arial" charset="0"/>
        <a:buChar char="-"/>
        <a:defRPr sz="2200">
          <a:solidFill>
            <a:schemeClr val="bg1"/>
          </a:solidFill>
          <a:latin typeface="+mn-lt"/>
          <a:ea typeface="Calibri" pitchFamily="34" charset="0"/>
          <a:cs typeface="Calibri" pitchFamily="34" charset="0"/>
        </a:defRPr>
      </a:lvl2pPr>
      <a:lvl3pPr marL="969963" indent="-227013" algn="l" rtl="0" eaLnBrk="0" fontAlgn="base" hangingPunct="0">
        <a:spcBef>
          <a:spcPct val="20000"/>
        </a:spcBef>
        <a:spcAft>
          <a:spcPct val="0"/>
        </a:spcAft>
        <a:buClr>
          <a:srgbClr val="04628C"/>
        </a:buClr>
        <a:buSzPct val="85000"/>
        <a:buFont typeface="Arial" charset="0"/>
        <a:buChar char="-"/>
        <a:defRPr sz="2000">
          <a:solidFill>
            <a:schemeClr val="bg1"/>
          </a:solidFill>
          <a:latin typeface="+mn-lt"/>
          <a:ea typeface="Calibri" pitchFamily="34" charset="0"/>
          <a:cs typeface="Calibri" pitchFamily="34" charset="0"/>
        </a:defRPr>
      </a:lvl3pPr>
      <a:lvl4pPr marL="1376363" indent="-292100" algn="l" rtl="0" eaLnBrk="0" fontAlgn="base" hangingPunct="0">
        <a:spcBef>
          <a:spcPct val="20000"/>
        </a:spcBef>
        <a:spcAft>
          <a:spcPct val="0"/>
        </a:spcAft>
        <a:buClr>
          <a:srgbClr val="04628C"/>
        </a:buClr>
        <a:buSzPct val="85000"/>
        <a:buFont typeface="Arial" charset="0"/>
        <a:buChar char="-"/>
        <a:defRPr>
          <a:solidFill>
            <a:schemeClr val="bg1"/>
          </a:solidFill>
          <a:latin typeface="+mn-lt"/>
          <a:ea typeface="Calibri" pitchFamily="34" charset="0"/>
          <a:cs typeface="Calibri" pitchFamily="34" charset="0"/>
        </a:defRPr>
      </a:lvl4pPr>
      <a:lvl5pPr marL="1941513" indent="-225425" algn="l" rtl="0" eaLnBrk="0" fontAlgn="base" hangingPunct="0">
        <a:spcBef>
          <a:spcPct val="20000"/>
        </a:spcBef>
        <a:spcAft>
          <a:spcPct val="0"/>
        </a:spcAft>
        <a:buClr>
          <a:srgbClr val="0146AD"/>
        </a:buClr>
        <a:buSzPct val="120000"/>
        <a:buChar char="•"/>
        <a:defRPr sz="1400">
          <a:solidFill>
            <a:schemeClr val="bg1"/>
          </a:solidFill>
          <a:latin typeface="+mn-lt"/>
          <a:ea typeface="Calibri" pitchFamily="34" charset="0"/>
          <a:cs typeface="Calibri" pitchFamily="34" charset="0"/>
        </a:defRPr>
      </a:lvl5pPr>
      <a:lvl6pPr marL="2398713" indent="-225425" algn="l" rtl="0" eaLnBrk="0" fontAlgn="base" hangingPunct="0">
        <a:spcBef>
          <a:spcPct val="20000"/>
        </a:spcBef>
        <a:spcAft>
          <a:spcPct val="0"/>
        </a:spcAft>
        <a:buClr>
          <a:srgbClr val="0146AD"/>
        </a:buClr>
        <a:buSzPct val="120000"/>
        <a:buChar char="•"/>
        <a:defRPr sz="1400">
          <a:solidFill>
            <a:schemeClr val="bg1"/>
          </a:solidFill>
          <a:latin typeface="+mn-lt"/>
        </a:defRPr>
      </a:lvl6pPr>
      <a:lvl7pPr marL="2855913" indent="-225425" algn="l" rtl="0" eaLnBrk="0" fontAlgn="base" hangingPunct="0">
        <a:spcBef>
          <a:spcPct val="20000"/>
        </a:spcBef>
        <a:spcAft>
          <a:spcPct val="0"/>
        </a:spcAft>
        <a:buClr>
          <a:srgbClr val="0146AD"/>
        </a:buClr>
        <a:buSzPct val="120000"/>
        <a:buChar char="•"/>
        <a:defRPr sz="1400">
          <a:solidFill>
            <a:schemeClr val="bg1"/>
          </a:solidFill>
          <a:latin typeface="+mn-lt"/>
        </a:defRPr>
      </a:lvl7pPr>
      <a:lvl8pPr marL="3313113" indent="-225425" algn="l" rtl="0" eaLnBrk="0" fontAlgn="base" hangingPunct="0">
        <a:spcBef>
          <a:spcPct val="20000"/>
        </a:spcBef>
        <a:spcAft>
          <a:spcPct val="0"/>
        </a:spcAft>
        <a:buClr>
          <a:srgbClr val="0146AD"/>
        </a:buClr>
        <a:buSzPct val="120000"/>
        <a:buChar char="•"/>
        <a:defRPr sz="1400">
          <a:solidFill>
            <a:schemeClr val="bg1"/>
          </a:solidFill>
          <a:latin typeface="+mn-lt"/>
        </a:defRPr>
      </a:lvl8pPr>
      <a:lvl9pPr marL="3770313" indent="-225425" algn="l" rtl="0" eaLnBrk="0" fontAlgn="base" hangingPunct="0">
        <a:spcBef>
          <a:spcPct val="20000"/>
        </a:spcBef>
        <a:spcAft>
          <a:spcPct val="0"/>
        </a:spcAft>
        <a:buClr>
          <a:srgbClr val="0146AD"/>
        </a:buClr>
        <a:buSzPct val="120000"/>
        <a:buChar char="•"/>
        <a:defRPr sz="14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5.wmf"/></Relationships>
</file>

<file path=ppt/slides/_rels/slide19.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5.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25.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3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3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3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3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9.xml"/><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5.wmf"/></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0.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458788" y="2957513"/>
            <a:ext cx="8348662" cy="457200"/>
          </a:xfrm>
        </p:spPr>
        <p:txBody>
          <a:bodyPr/>
          <a:lstStyle/>
          <a:p>
            <a:pPr eaLnBrk="1" hangingPunct="1"/>
            <a:r>
              <a:rPr lang="en-US" smtClean="0"/>
              <a:t>Policy Transactions</a:t>
            </a:r>
          </a:p>
        </p:txBody>
      </p:sp>
      <p:sp>
        <p:nvSpPr>
          <p:cNvPr id="4099" name="Text Placeholder 4"/>
          <p:cNvSpPr>
            <a:spLocks noGrp="1"/>
          </p:cNvSpPr>
          <p:nvPr>
            <p:ph type="body" sz="quarter" idx="10"/>
          </p:nvPr>
        </p:nvSpPr>
        <p:spPr>
          <a:xfrm>
            <a:off x="5718175" y="6167438"/>
            <a:ext cx="3089275" cy="273050"/>
          </a:xfrm>
        </p:spPr>
        <p:txBody>
          <a:bodyPr/>
          <a:lstStyle/>
          <a:p>
            <a:r>
              <a:rPr lang="en-US" dirty="0" smtClean="0"/>
              <a:t>18 </a:t>
            </a:r>
            <a:r>
              <a:rPr lang="en-US" dirty="0" smtClean="0"/>
              <a:t>April 2014</a:t>
            </a: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US" smtClean="0"/>
              <a:t>Reinstatements</a:t>
            </a:r>
          </a:p>
        </p:txBody>
      </p:sp>
      <p:sp>
        <p:nvSpPr>
          <p:cNvPr id="13315" name="Rectangle 4"/>
          <p:cNvSpPr>
            <a:spLocks noGrp="1" noChangeArrowheads="1"/>
          </p:cNvSpPr>
          <p:nvPr>
            <p:ph idx="1"/>
          </p:nvPr>
        </p:nvSpPr>
        <p:spPr>
          <a:xfrm>
            <a:off x="733425" y="3295650"/>
            <a:ext cx="7781925" cy="3144838"/>
          </a:xfrm>
        </p:spPr>
        <p:txBody>
          <a:bodyPr>
            <a:spAutoFit/>
          </a:bodyPr>
          <a:lstStyle/>
          <a:p>
            <a:pPr>
              <a:buFont typeface="Arial" charset="0"/>
              <a:buChar char="•"/>
            </a:pPr>
            <a:r>
              <a:rPr lang="en-US" smtClean="0"/>
              <a:t>A </a:t>
            </a:r>
            <a:r>
              <a:rPr lang="en-US" b="1" smtClean="0"/>
              <a:t>reinstatement </a:t>
            </a:r>
            <a:r>
              <a:rPr lang="en-US" smtClean="0"/>
              <a:t>reinstates canceled policy with original terms</a:t>
            </a:r>
          </a:p>
          <a:p>
            <a:pPr lvl="1"/>
            <a:r>
              <a:rPr lang="en-US" smtClean="0"/>
              <a:t>Cancellation and reinstatement always have same effective date</a:t>
            </a:r>
          </a:p>
          <a:p>
            <a:pPr lvl="2"/>
            <a:r>
              <a:rPr lang="en-US" smtClean="0"/>
              <a:t>No lapse in coverage</a:t>
            </a:r>
          </a:p>
          <a:p>
            <a:pPr>
              <a:buFont typeface="Arial" charset="0"/>
              <a:buChar char="•"/>
            </a:pPr>
            <a:r>
              <a:rPr lang="en-US" smtClean="0"/>
              <a:t>Can happen when issue causing cancellation has been rectified</a:t>
            </a:r>
          </a:p>
          <a:p>
            <a:pPr lvl="1"/>
            <a:r>
              <a:rPr lang="en-US" smtClean="0"/>
              <a:t>For example, insured pays overdue premiums</a:t>
            </a:r>
          </a:p>
        </p:txBody>
      </p:sp>
      <p:sp>
        <p:nvSpPr>
          <p:cNvPr id="13316" name="Line 3"/>
          <p:cNvSpPr>
            <a:spLocks noChangeShapeType="1"/>
          </p:cNvSpPr>
          <p:nvPr/>
        </p:nvSpPr>
        <p:spPr bwMode="auto">
          <a:xfrm>
            <a:off x="5230813" y="2024063"/>
            <a:ext cx="211137" cy="304800"/>
          </a:xfrm>
          <a:prstGeom prst="line">
            <a:avLst/>
          </a:prstGeom>
          <a:noFill/>
          <a:ln w="19050">
            <a:solidFill>
              <a:srgbClr val="0033CC"/>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pic>
        <p:nvPicPr>
          <p:cNvPr id="13317" name="Picture 5" descr="MCj0319178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4410075" y="1066800"/>
            <a:ext cx="1138238"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8" name="Text Box 6"/>
          <p:cNvSpPr txBox="1">
            <a:spLocks noChangeArrowheads="1"/>
          </p:cNvSpPr>
          <p:nvPr/>
        </p:nvSpPr>
        <p:spPr bwMode="auto">
          <a:xfrm>
            <a:off x="3732213" y="788988"/>
            <a:ext cx="16986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r" eaLnBrk="1" hangingPunct="1"/>
            <a:r>
              <a:rPr lang="en-US">
                <a:solidFill>
                  <a:schemeClr val="bg1"/>
                </a:solidFill>
              </a:rPr>
              <a:t>cancellation</a:t>
            </a:r>
          </a:p>
        </p:txBody>
      </p:sp>
      <p:pic>
        <p:nvPicPr>
          <p:cNvPr id="13319" name="Picture 7" descr="MCj0319178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5613400" y="1060450"/>
            <a:ext cx="1138238"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20" name="Text Box 8"/>
          <p:cNvSpPr txBox="1">
            <a:spLocks noChangeArrowheads="1"/>
          </p:cNvSpPr>
          <p:nvPr/>
        </p:nvSpPr>
        <p:spPr bwMode="auto">
          <a:xfrm>
            <a:off x="5654675" y="796925"/>
            <a:ext cx="18923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a:solidFill>
                  <a:schemeClr val="bg1"/>
                </a:solidFill>
              </a:rPr>
              <a:t>reinstatement</a:t>
            </a:r>
          </a:p>
        </p:txBody>
      </p:sp>
      <p:sp>
        <p:nvSpPr>
          <p:cNvPr id="13321" name="Line 9"/>
          <p:cNvSpPr>
            <a:spLocks noChangeShapeType="1"/>
          </p:cNvSpPr>
          <p:nvPr/>
        </p:nvSpPr>
        <p:spPr bwMode="auto">
          <a:xfrm flipH="1">
            <a:off x="5454650" y="2019300"/>
            <a:ext cx="211138" cy="304800"/>
          </a:xfrm>
          <a:prstGeom prst="line">
            <a:avLst/>
          </a:prstGeom>
          <a:noFill/>
          <a:ln w="19050">
            <a:solidFill>
              <a:srgbClr val="0033CC"/>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3322" name="Rectangle 10"/>
          <p:cNvSpPr>
            <a:spLocks noChangeArrowheads="1"/>
          </p:cNvSpPr>
          <p:nvPr/>
        </p:nvSpPr>
        <p:spPr bwMode="auto">
          <a:xfrm>
            <a:off x="1685925" y="2411413"/>
            <a:ext cx="5403850" cy="390525"/>
          </a:xfrm>
          <a:prstGeom prst="rect">
            <a:avLst/>
          </a:prstGeom>
          <a:solidFill>
            <a:srgbClr val="FF99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13323" name="Text Box 11"/>
          <p:cNvSpPr txBox="1">
            <a:spLocks noChangeArrowheads="1"/>
          </p:cNvSpPr>
          <p:nvPr/>
        </p:nvSpPr>
        <p:spPr bwMode="auto">
          <a:xfrm>
            <a:off x="3422650" y="2462213"/>
            <a:ext cx="1931988"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policy term</a:t>
            </a:r>
          </a:p>
        </p:txBody>
      </p:sp>
      <p:sp>
        <p:nvSpPr>
          <p:cNvPr id="13324" name="Line 12"/>
          <p:cNvSpPr>
            <a:spLocks noChangeShapeType="1"/>
          </p:cNvSpPr>
          <p:nvPr/>
        </p:nvSpPr>
        <p:spPr bwMode="auto">
          <a:xfrm>
            <a:off x="5443538" y="2179638"/>
            <a:ext cx="11112" cy="733425"/>
          </a:xfrm>
          <a:prstGeom prst="line">
            <a:avLst/>
          </a:prstGeom>
          <a:noFill/>
          <a:ln w="19050">
            <a:solidFill>
              <a:srgbClr val="D33941"/>
            </a:solidFill>
            <a:round/>
            <a:headEnd/>
            <a:tailEnd type="arrow"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3325" name="Text Box 15"/>
          <p:cNvSpPr txBox="1">
            <a:spLocks noChangeArrowheads="1"/>
          </p:cNvSpPr>
          <p:nvPr/>
        </p:nvSpPr>
        <p:spPr bwMode="auto">
          <a:xfrm>
            <a:off x="4687888" y="2890838"/>
            <a:ext cx="162083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effective date</a:t>
            </a:r>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ChangeArrowheads="1"/>
          </p:cNvSpPr>
          <p:nvPr/>
        </p:nvSpPr>
        <p:spPr bwMode="auto">
          <a:xfrm>
            <a:off x="1984375" y="2506663"/>
            <a:ext cx="5403850" cy="303212"/>
          </a:xfrm>
          <a:prstGeom prst="rect">
            <a:avLst/>
          </a:prstGeom>
          <a:noFill/>
          <a:ln w="28575" algn="ctr">
            <a:solidFill>
              <a:srgbClr val="FF9900"/>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sz="1800">
              <a:solidFill>
                <a:srgbClr val="FFFFFF"/>
              </a:solidFill>
            </a:endParaRPr>
          </a:p>
        </p:txBody>
      </p:sp>
      <p:sp>
        <p:nvSpPr>
          <p:cNvPr id="14339" name="Rectangle 2"/>
          <p:cNvSpPr>
            <a:spLocks noGrp="1" noChangeArrowheads="1"/>
          </p:cNvSpPr>
          <p:nvPr>
            <p:ph type="title"/>
          </p:nvPr>
        </p:nvSpPr>
        <p:spPr/>
        <p:txBody>
          <a:bodyPr/>
          <a:lstStyle/>
          <a:p>
            <a:pPr eaLnBrk="1" hangingPunct="1"/>
            <a:r>
              <a:rPr lang="en-US" smtClean="0"/>
              <a:t>Rewrites</a:t>
            </a:r>
          </a:p>
        </p:txBody>
      </p:sp>
      <p:sp>
        <p:nvSpPr>
          <p:cNvPr id="14340" name="Rectangle 15"/>
          <p:cNvSpPr>
            <a:spLocks noGrp="1" noChangeArrowheads="1"/>
          </p:cNvSpPr>
          <p:nvPr>
            <p:ph idx="1"/>
          </p:nvPr>
        </p:nvSpPr>
        <p:spPr>
          <a:xfrm>
            <a:off x="542925" y="3481388"/>
            <a:ext cx="8105775" cy="3046412"/>
          </a:xfrm>
        </p:spPr>
        <p:txBody>
          <a:bodyPr>
            <a:spAutoFit/>
          </a:bodyPr>
          <a:lstStyle/>
          <a:p>
            <a:pPr>
              <a:buFont typeface="Arial" charset="0"/>
              <a:buChar char="•"/>
            </a:pPr>
            <a:r>
              <a:rPr lang="en-US" sz="2200" smtClean="0"/>
              <a:t>A </a:t>
            </a:r>
            <a:r>
              <a:rPr lang="en-US" sz="2200" b="1" smtClean="0"/>
              <a:t>rewrite </a:t>
            </a:r>
            <a:r>
              <a:rPr lang="en-US" sz="2200" smtClean="0"/>
              <a:t>creates new policy from existing policy</a:t>
            </a:r>
          </a:p>
          <a:p>
            <a:pPr lvl="1"/>
            <a:r>
              <a:rPr lang="en-US" sz="2000" smtClean="0"/>
              <a:t>Typically done when some error occurred during initial submission of policy, and original policy does not reflect original intent of policy and </a:t>
            </a:r>
          </a:p>
          <a:p>
            <a:pPr lvl="1"/>
            <a:r>
              <a:rPr lang="en-US" sz="2000" smtClean="0"/>
              <a:t>New set of policy documents showing correct information is required</a:t>
            </a:r>
          </a:p>
          <a:p>
            <a:pPr lvl="1"/>
            <a:r>
              <a:rPr lang="en-US" sz="2000" smtClean="0"/>
              <a:t>Can have a lapse in coverage</a:t>
            </a:r>
          </a:p>
          <a:p>
            <a:pPr lvl="1"/>
            <a:r>
              <a:rPr lang="en-US" sz="2000" smtClean="0"/>
              <a:t>Rewrites are carrier specific and there is no universal definition of what might cause a rewrite</a:t>
            </a:r>
            <a:endParaRPr lang="en-US" smtClean="0"/>
          </a:p>
        </p:txBody>
      </p:sp>
      <p:sp>
        <p:nvSpPr>
          <p:cNvPr id="14341" name="Line 3"/>
          <p:cNvSpPr>
            <a:spLocks noChangeShapeType="1"/>
          </p:cNvSpPr>
          <p:nvPr/>
        </p:nvSpPr>
        <p:spPr bwMode="auto">
          <a:xfrm>
            <a:off x="1985963" y="2309813"/>
            <a:ext cx="1612900" cy="0"/>
          </a:xfrm>
          <a:prstGeom prst="line">
            <a:avLst/>
          </a:prstGeom>
          <a:noFill/>
          <a:ln w="28575">
            <a:solidFill>
              <a:srgbClr val="0033CC"/>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4342" name="Line 4"/>
          <p:cNvSpPr>
            <a:spLocks noChangeShapeType="1"/>
          </p:cNvSpPr>
          <p:nvPr/>
        </p:nvSpPr>
        <p:spPr bwMode="auto">
          <a:xfrm flipV="1">
            <a:off x="2398713" y="1985963"/>
            <a:ext cx="0" cy="304800"/>
          </a:xfrm>
          <a:prstGeom prst="line">
            <a:avLst/>
          </a:prstGeom>
          <a:noFill/>
          <a:ln w="28575">
            <a:solidFill>
              <a:srgbClr val="0033CC"/>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4343" name="Line 5"/>
          <p:cNvSpPr>
            <a:spLocks noChangeShapeType="1"/>
          </p:cNvSpPr>
          <p:nvPr/>
        </p:nvSpPr>
        <p:spPr bwMode="auto">
          <a:xfrm flipV="1">
            <a:off x="3581400" y="1914525"/>
            <a:ext cx="0" cy="395288"/>
          </a:xfrm>
          <a:prstGeom prst="line">
            <a:avLst/>
          </a:prstGeom>
          <a:noFill/>
          <a:ln w="28575">
            <a:solidFill>
              <a:srgbClr val="0033CC"/>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4344" name="Text Box 6"/>
          <p:cNvSpPr txBox="1">
            <a:spLocks noChangeArrowheads="1"/>
          </p:cNvSpPr>
          <p:nvPr/>
        </p:nvSpPr>
        <p:spPr bwMode="auto">
          <a:xfrm>
            <a:off x="3721100" y="2514600"/>
            <a:ext cx="1931988"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accent2"/>
                </a:solidFill>
              </a:rPr>
              <a:t>policy term</a:t>
            </a:r>
          </a:p>
        </p:txBody>
      </p:sp>
      <p:sp>
        <p:nvSpPr>
          <p:cNvPr id="14345" name="Rectangle 8"/>
          <p:cNvSpPr>
            <a:spLocks noChangeArrowheads="1"/>
          </p:cNvSpPr>
          <p:nvPr/>
        </p:nvSpPr>
        <p:spPr bwMode="auto">
          <a:xfrm>
            <a:off x="1984375" y="3052763"/>
            <a:ext cx="5403850" cy="390525"/>
          </a:xfrm>
          <a:prstGeom prst="rect">
            <a:avLst/>
          </a:prstGeom>
          <a:solidFill>
            <a:srgbClr val="D60093"/>
          </a:solidFill>
          <a:ln w="28575" algn="ctr">
            <a:solidFill>
              <a:srgbClr val="D60093"/>
            </a:solidFill>
            <a:miter lim="800000"/>
            <a:headEnd/>
            <a:tailEnd/>
          </a:ln>
        </p:spPr>
        <p:txBody>
          <a:bodyPr lIns="0" tIns="0" rIns="0" bIns="0" anchor="ctr">
            <a:spAutoFit/>
          </a:bodyPr>
          <a:lstStyle/>
          <a:p>
            <a:endParaRPr lang="en-US"/>
          </a:p>
        </p:txBody>
      </p:sp>
      <p:sp>
        <p:nvSpPr>
          <p:cNvPr id="14346" name="Text Box 9"/>
          <p:cNvSpPr txBox="1">
            <a:spLocks noChangeArrowheads="1"/>
          </p:cNvSpPr>
          <p:nvPr/>
        </p:nvSpPr>
        <p:spPr bwMode="invGray">
          <a:xfrm>
            <a:off x="3721100" y="3103563"/>
            <a:ext cx="1931988"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new policy term</a:t>
            </a:r>
          </a:p>
        </p:txBody>
      </p:sp>
      <p:sp>
        <p:nvSpPr>
          <p:cNvPr id="14347" name="Text Box 10"/>
          <p:cNvSpPr txBox="1">
            <a:spLocks noChangeArrowheads="1"/>
          </p:cNvSpPr>
          <p:nvPr/>
        </p:nvSpPr>
        <p:spPr bwMode="auto">
          <a:xfrm>
            <a:off x="2917825" y="874713"/>
            <a:ext cx="141763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rewrite</a:t>
            </a:r>
          </a:p>
        </p:txBody>
      </p:sp>
      <p:pic>
        <p:nvPicPr>
          <p:cNvPr id="14348" name="Picture 11" descr="MCj0319178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1920875" y="1152525"/>
            <a:ext cx="1138238"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49" name="Text Box 12"/>
          <p:cNvSpPr txBox="1">
            <a:spLocks noChangeArrowheads="1"/>
          </p:cNvSpPr>
          <p:nvPr/>
        </p:nvSpPr>
        <p:spPr bwMode="auto">
          <a:xfrm>
            <a:off x="1365250" y="874713"/>
            <a:ext cx="16986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r" eaLnBrk="1" hangingPunct="1"/>
            <a:r>
              <a:rPr lang="en-US">
                <a:solidFill>
                  <a:schemeClr val="bg1"/>
                </a:solidFill>
              </a:rPr>
              <a:t>cancellation</a:t>
            </a:r>
          </a:p>
        </p:txBody>
      </p:sp>
      <p:pic>
        <p:nvPicPr>
          <p:cNvPr id="14350" name="Picture 13" descr="MCj0319178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3124200" y="1146175"/>
            <a:ext cx="1138238"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51" name="Line 14"/>
          <p:cNvSpPr>
            <a:spLocks noChangeShapeType="1"/>
          </p:cNvSpPr>
          <p:nvPr/>
        </p:nvSpPr>
        <p:spPr bwMode="auto">
          <a:xfrm>
            <a:off x="1990725" y="2309813"/>
            <a:ext cx="0" cy="685800"/>
          </a:xfrm>
          <a:prstGeom prst="line">
            <a:avLst/>
          </a:prstGeom>
          <a:noFill/>
          <a:ln w="28575">
            <a:solidFill>
              <a:srgbClr val="0033CC"/>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3"/>
          <p:cNvSpPr>
            <a:spLocks noGrp="1" noChangeArrowheads="1"/>
          </p:cNvSpPr>
          <p:nvPr>
            <p:ph type="title"/>
          </p:nvPr>
        </p:nvSpPr>
        <p:spPr/>
        <p:txBody>
          <a:bodyPr/>
          <a:lstStyle/>
          <a:p>
            <a:pPr eaLnBrk="1" hangingPunct="1"/>
            <a:r>
              <a:rPr lang="en-US" smtClean="0"/>
              <a:t>Mid-term rewrites</a:t>
            </a:r>
          </a:p>
        </p:txBody>
      </p:sp>
      <p:sp>
        <p:nvSpPr>
          <p:cNvPr id="15363" name="Rectangle 15"/>
          <p:cNvSpPr>
            <a:spLocks noGrp="1" noChangeArrowheads="1"/>
          </p:cNvSpPr>
          <p:nvPr>
            <p:ph idx="1"/>
          </p:nvPr>
        </p:nvSpPr>
        <p:spPr>
          <a:xfrm>
            <a:off x="542925" y="3946525"/>
            <a:ext cx="8105775" cy="1514261"/>
          </a:xfrm>
        </p:spPr>
        <p:txBody>
          <a:bodyPr>
            <a:spAutoFit/>
          </a:bodyPr>
          <a:lstStyle/>
          <a:p>
            <a:pPr>
              <a:buFont typeface="Arial" charset="0"/>
              <a:buChar char="•"/>
            </a:pPr>
            <a:r>
              <a:rPr lang="en-US" dirty="0" smtClean="0"/>
              <a:t>A </a:t>
            </a:r>
            <a:r>
              <a:rPr lang="en-US" b="1" dirty="0" smtClean="0"/>
              <a:t>mid-term rewrite </a:t>
            </a:r>
            <a:r>
              <a:rPr lang="en-US" dirty="0" smtClean="0"/>
              <a:t>replaces a portion of the original term and allows you to rewrite the policy with the original policy end date or to a new end date</a:t>
            </a:r>
          </a:p>
          <a:p>
            <a:pPr lvl="1"/>
            <a:r>
              <a:rPr lang="en-US" dirty="0" smtClean="0"/>
              <a:t>Can create a lapse in coverage</a:t>
            </a:r>
          </a:p>
        </p:txBody>
      </p:sp>
      <p:sp>
        <p:nvSpPr>
          <p:cNvPr id="15364" name="Line 4"/>
          <p:cNvSpPr>
            <a:spLocks noChangeShapeType="1"/>
          </p:cNvSpPr>
          <p:nvPr/>
        </p:nvSpPr>
        <p:spPr bwMode="auto">
          <a:xfrm>
            <a:off x="3919538" y="2439988"/>
            <a:ext cx="1612900" cy="0"/>
          </a:xfrm>
          <a:prstGeom prst="line">
            <a:avLst/>
          </a:prstGeom>
          <a:noFill/>
          <a:ln w="28575">
            <a:solidFill>
              <a:srgbClr val="0033CC"/>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5365" name="Line 5"/>
          <p:cNvSpPr>
            <a:spLocks noChangeShapeType="1"/>
          </p:cNvSpPr>
          <p:nvPr/>
        </p:nvSpPr>
        <p:spPr bwMode="auto">
          <a:xfrm flipV="1">
            <a:off x="4332288" y="2116138"/>
            <a:ext cx="0" cy="304800"/>
          </a:xfrm>
          <a:prstGeom prst="line">
            <a:avLst/>
          </a:prstGeom>
          <a:noFill/>
          <a:ln w="28575">
            <a:solidFill>
              <a:srgbClr val="0033CC"/>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5366" name="Line 6"/>
          <p:cNvSpPr>
            <a:spLocks noChangeShapeType="1"/>
          </p:cNvSpPr>
          <p:nvPr/>
        </p:nvSpPr>
        <p:spPr bwMode="auto">
          <a:xfrm flipV="1">
            <a:off x="5514975" y="2044700"/>
            <a:ext cx="0" cy="395288"/>
          </a:xfrm>
          <a:prstGeom prst="line">
            <a:avLst/>
          </a:prstGeom>
          <a:noFill/>
          <a:ln w="28575">
            <a:solidFill>
              <a:srgbClr val="0033CC"/>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nvGrpSpPr>
          <p:cNvPr id="15367" name="Group 17"/>
          <p:cNvGrpSpPr>
            <a:grpSpLocks/>
          </p:cNvGrpSpPr>
          <p:nvPr/>
        </p:nvGrpSpPr>
        <p:grpSpPr bwMode="auto">
          <a:xfrm>
            <a:off x="1984375" y="2636838"/>
            <a:ext cx="5403850" cy="303212"/>
            <a:chOff x="1250" y="1661"/>
            <a:chExt cx="3404" cy="191"/>
          </a:xfrm>
        </p:grpSpPr>
        <p:sp>
          <p:nvSpPr>
            <p:cNvPr id="15376" name="Rectangle 2"/>
            <p:cNvSpPr>
              <a:spLocks noChangeArrowheads="1"/>
            </p:cNvSpPr>
            <p:nvPr/>
          </p:nvSpPr>
          <p:spPr bwMode="auto">
            <a:xfrm>
              <a:off x="1250" y="1661"/>
              <a:ext cx="3404" cy="191"/>
            </a:xfrm>
            <a:prstGeom prst="rect">
              <a:avLst/>
            </a:prstGeom>
            <a:noFill/>
            <a:ln w="28575" algn="ctr">
              <a:solidFill>
                <a:srgbClr val="FF9900"/>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sz="1800">
                <a:solidFill>
                  <a:srgbClr val="FFFFFF"/>
                </a:solidFill>
              </a:endParaRPr>
            </a:p>
          </p:txBody>
        </p:sp>
        <p:sp>
          <p:nvSpPr>
            <p:cNvPr id="15377" name="Text Box 7"/>
            <p:cNvSpPr txBox="1">
              <a:spLocks noChangeArrowheads="1"/>
            </p:cNvSpPr>
            <p:nvPr/>
          </p:nvSpPr>
          <p:spPr bwMode="auto">
            <a:xfrm>
              <a:off x="2344" y="1666"/>
              <a:ext cx="1217"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accent2"/>
                  </a:solidFill>
                </a:rPr>
                <a:t>policy term</a:t>
              </a:r>
            </a:p>
          </p:txBody>
        </p:sp>
      </p:grpSp>
      <p:grpSp>
        <p:nvGrpSpPr>
          <p:cNvPr id="15368" name="Group 16"/>
          <p:cNvGrpSpPr>
            <a:grpSpLocks/>
          </p:cNvGrpSpPr>
          <p:nvPr/>
        </p:nvGrpSpPr>
        <p:grpSpPr bwMode="auto">
          <a:xfrm>
            <a:off x="3935413" y="3182938"/>
            <a:ext cx="4337050" cy="390525"/>
            <a:chOff x="2479" y="2005"/>
            <a:chExt cx="2732" cy="246"/>
          </a:xfrm>
        </p:grpSpPr>
        <p:sp>
          <p:nvSpPr>
            <p:cNvPr id="15374" name="Rectangle 8"/>
            <p:cNvSpPr>
              <a:spLocks noChangeArrowheads="1"/>
            </p:cNvSpPr>
            <p:nvPr/>
          </p:nvSpPr>
          <p:spPr bwMode="auto">
            <a:xfrm>
              <a:off x="2479" y="2005"/>
              <a:ext cx="2732" cy="246"/>
            </a:xfrm>
            <a:prstGeom prst="rect">
              <a:avLst/>
            </a:prstGeom>
            <a:solidFill>
              <a:srgbClr val="D60093"/>
            </a:solidFill>
            <a:ln w="28575" algn="ctr">
              <a:solidFill>
                <a:srgbClr val="D60093"/>
              </a:solidFill>
              <a:miter lim="800000"/>
              <a:headEnd/>
              <a:tailEnd/>
            </a:ln>
          </p:spPr>
          <p:txBody>
            <a:bodyPr lIns="0" tIns="0" rIns="0" bIns="0" anchor="ctr">
              <a:spAutoFit/>
            </a:bodyPr>
            <a:lstStyle/>
            <a:p>
              <a:endParaRPr lang="en-US"/>
            </a:p>
          </p:txBody>
        </p:sp>
        <p:sp>
          <p:nvSpPr>
            <p:cNvPr id="15375" name="Text Box 9"/>
            <p:cNvSpPr txBox="1">
              <a:spLocks noChangeArrowheads="1"/>
            </p:cNvSpPr>
            <p:nvPr/>
          </p:nvSpPr>
          <p:spPr bwMode="invGray">
            <a:xfrm>
              <a:off x="3261" y="2037"/>
              <a:ext cx="1217"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new policy term</a:t>
              </a:r>
            </a:p>
          </p:txBody>
        </p:sp>
      </p:grpSp>
      <p:sp>
        <p:nvSpPr>
          <p:cNvPr id="15369" name="Text Box 10"/>
          <p:cNvSpPr txBox="1">
            <a:spLocks noChangeArrowheads="1"/>
          </p:cNvSpPr>
          <p:nvPr/>
        </p:nvSpPr>
        <p:spPr bwMode="auto">
          <a:xfrm>
            <a:off x="4851400" y="952500"/>
            <a:ext cx="141763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rewrite</a:t>
            </a:r>
          </a:p>
        </p:txBody>
      </p:sp>
      <p:pic>
        <p:nvPicPr>
          <p:cNvPr id="15370" name="Picture 11" descr="MCj0319178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3854450" y="1282700"/>
            <a:ext cx="1138238"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71" name="Text Box 12"/>
          <p:cNvSpPr txBox="1">
            <a:spLocks noChangeArrowheads="1"/>
          </p:cNvSpPr>
          <p:nvPr/>
        </p:nvSpPr>
        <p:spPr bwMode="auto">
          <a:xfrm>
            <a:off x="3074988" y="939800"/>
            <a:ext cx="16986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r" eaLnBrk="1" hangingPunct="1"/>
            <a:r>
              <a:rPr lang="en-US">
                <a:solidFill>
                  <a:schemeClr val="bg1"/>
                </a:solidFill>
              </a:rPr>
              <a:t>cancellation</a:t>
            </a:r>
          </a:p>
        </p:txBody>
      </p:sp>
      <p:pic>
        <p:nvPicPr>
          <p:cNvPr id="15372" name="Picture 13" descr="MCj0319178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5057775" y="1276350"/>
            <a:ext cx="1138238"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73" name="Line 14"/>
          <p:cNvSpPr>
            <a:spLocks noChangeShapeType="1"/>
          </p:cNvSpPr>
          <p:nvPr/>
        </p:nvSpPr>
        <p:spPr bwMode="auto">
          <a:xfrm>
            <a:off x="3924300" y="2439988"/>
            <a:ext cx="0" cy="685800"/>
          </a:xfrm>
          <a:prstGeom prst="line">
            <a:avLst/>
          </a:prstGeom>
          <a:noFill/>
          <a:ln w="28575">
            <a:solidFill>
              <a:srgbClr val="0033CC"/>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smtClean="0"/>
              <a:t>Rewrite new account</a:t>
            </a:r>
          </a:p>
        </p:txBody>
      </p:sp>
      <p:sp>
        <p:nvSpPr>
          <p:cNvPr id="16387" name="Content Placeholder 2"/>
          <p:cNvSpPr>
            <a:spLocks noGrp="1"/>
          </p:cNvSpPr>
          <p:nvPr>
            <p:ph idx="1"/>
          </p:nvPr>
        </p:nvSpPr>
        <p:spPr>
          <a:xfrm>
            <a:off x="519113" y="4171950"/>
            <a:ext cx="8318500" cy="2228850"/>
          </a:xfrm>
        </p:spPr>
        <p:txBody>
          <a:bodyPr/>
          <a:lstStyle/>
          <a:p>
            <a:pPr>
              <a:buFont typeface="Arial" charset="0"/>
              <a:buChar char="•"/>
            </a:pPr>
            <a:r>
              <a:rPr lang="en-US" smtClean="0"/>
              <a:t>Rewrites policy to a new target account</a:t>
            </a:r>
          </a:p>
          <a:p>
            <a:pPr lvl="1"/>
            <a:r>
              <a:rPr lang="en-US" smtClean="0"/>
              <a:t>Takes data from an existing policy and creates a new policy with a new policy number in new account</a:t>
            </a:r>
          </a:p>
          <a:p>
            <a:pPr>
              <a:buFont typeface="Arial" charset="0"/>
              <a:buChar char="•"/>
            </a:pPr>
            <a:r>
              <a:rPr lang="en-US" smtClean="0"/>
              <a:t>Rewrites only canceled or expired policies to new account</a:t>
            </a:r>
          </a:p>
          <a:p>
            <a:pPr>
              <a:buFont typeface="Arial" charset="0"/>
              <a:buChar char="•"/>
            </a:pPr>
            <a:r>
              <a:rPr lang="en-US" smtClean="0"/>
              <a:t>Policy terms can have a gap between them</a:t>
            </a:r>
          </a:p>
        </p:txBody>
      </p:sp>
      <p:sp>
        <p:nvSpPr>
          <p:cNvPr id="16388" name="Line 4"/>
          <p:cNvSpPr>
            <a:spLocks noChangeShapeType="1"/>
          </p:cNvSpPr>
          <p:nvPr/>
        </p:nvSpPr>
        <p:spPr bwMode="auto">
          <a:xfrm flipV="1">
            <a:off x="3678238" y="2470150"/>
            <a:ext cx="1262062" cy="4763"/>
          </a:xfrm>
          <a:prstGeom prst="line">
            <a:avLst/>
          </a:prstGeom>
          <a:noFill/>
          <a:ln w="28575">
            <a:solidFill>
              <a:srgbClr val="0033CC"/>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6389" name="Line 6"/>
          <p:cNvSpPr>
            <a:spLocks noChangeShapeType="1"/>
          </p:cNvSpPr>
          <p:nvPr/>
        </p:nvSpPr>
        <p:spPr bwMode="auto">
          <a:xfrm flipV="1">
            <a:off x="3670300" y="2081213"/>
            <a:ext cx="0" cy="395287"/>
          </a:xfrm>
          <a:prstGeom prst="line">
            <a:avLst/>
          </a:prstGeom>
          <a:noFill/>
          <a:ln w="28575">
            <a:solidFill>
              <a:srgbClr val="0033CC"/>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nvGrpSpPr>
          <p:cNvPr id="16390" name="Group 17"/>
          <p:cNvGrpSpPr>
            <a:grpSpLocks/>
          </p:cNvGrpSpPr>
          <p:nvPr/>
        </p:nvGrpSpPr>
        <p:grpSpPr bwMode="auto">
          <a:xfrm>
            <a:off x="1190625" y="2662238"/>
            <a:ext cx="3752850" cy="303212"/>
            <a:chOff x="1250" y="1661"/>
            <a:chExt cx="3404" cy="191"/>
          </a:xfrm>
        </p:grpSpPr>
        <p:sp>
          <p:nvSpPr>
            <p:cNvPr id="16399" name="Rectangle 2"/>
            <p:cNvSpPr>
              <a:spLocks noChangeArrowheads="1"/>
            </p:cNvSpPr>
            <p:nvPr/>
          </p:nvSpPr>
          <p:spPr bwMode="auto">
            <a:xfrm>
              <a:off x="1250" y="1661"/>
              <a:ext cx="3404" cy="191"/>
            </a:xfrm>
            <a:prstGeom prst="rect">
              <a:avLst/>
            </a:prstGeom>
            <a:noFill/>
            <a:ln w="28575" algn="ctr">
              <a:solidFill>
                <a:srgbClr val="FF9900"/>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sz="1800">
                <a:solidFill>
                  <a:srgbClr val="FFFFFF"/>
                </a:solidFill>
              </a:endParaRPr>
            </a:p>
          </p:txBody>
        </p:sp>
        <p:sp>
          <p:nvSpPr>
            <p:cNvPr id="16400" name="Text Box 7"/>
            <p:cNvSpPr txBox="1">
              <a:spLocks noChangeArrowheads="1"/>
            </p:cNvSpPr>
            <p:nvPr/>
          </p:nvSpPr>
          <p:spPr bwMode="auto">
            <a:xfrm>
              <a:off x="2344" y="1666"/>
              <a:ext cx="1408"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accent2"/>
                  </a:solidFill>
                </a:rPr>
                <a:t>policy term</a:t>
              </a:r>
            </a:p>
          </p:txBody>
        </p:sp>
      </p:grpSp>
      <p:pic>
        <p:nvPicPr>
          <p:cNvPr id="16391" name="Picture 13" descr="MCj0319178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3246438" y="1301750"/>
            <a:ext cx="1138237"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92" name="Line 14"/>
          <p:cNvSpPr>
            <a:spLocks noChangeShapeType="1"/>
          </p:cNvSpPr>
          <p:nvPr/>
        </p:nvSpPr>
        <p:spPr bwMode="auto">
          <a:xfrm flipH="1">
            <a:off x="4949825" y="2457450"/>
            <a:ext cx="1588" cy="1173163"/>
          </a:xfrm>
          <a:prstGeom prst="line">
            <a:avLst/>
          </a:prstGeom>
          <a:noFill/>
          <a:ln w="28575">
            <a:solidFill>
              <a:srgbClr val="0033CC"/>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6393" name="TextBox 17"/>
          <p:cNvSpPr txBox="1">
            <a:spLocks noChangeArrowheads="1"/>
          </p:cNvSpPr>
          <p:nvPr/>
        </p:nvSpPr>
        <p:spPr bwMode="auto">
          <a:xfrm>
            <a:off x="1252538" y="2300288"/>
            <a:ext cx="1290637" cy="331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rgbClr val="C00000"/>
                </a:solidFill>
                <a:cs typeface="Arial" charset="0"/>
              </a:rPr>
              <a:t>Source acct</a:t>
            </a:r>
          </a:p>
        </p:txBody>
      </p:sp>
      <p:sp>
        <p:nvSpPr>
          <p:cNvPr id="16394" name="TextBox 24"/>
          <p:cNvSpPr txBox="1">
            <a:spLocks noChangeArrowheads="1"/>
          </p:cNvSpPr>
          <p:nvPr/>
        </p:nvSpPr>
        <p:spPr bwMode="auto">
          <a:xfrm>
            <a:off x="5049838" y="3151188"/>
            <a:ext cx="2822575" cy="331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rgbClr val="C00000"/>
                </a:solidFill>
                <a:cs typeface="Arial" charset="0"/>
              </a:rPr>
              <a:t>Rewritten to target acct</a:t>
            </a:r>
          </a:p>
        </p:txBody>
      </p:sp>
      <p:grpSp>
        <p:nvGrpSpPr>
          <p:cNvPr id="16395" name="Group 16"/>
          <p:cNvGrpSpPr>
            <a:grpSpLocks/>
          </p:cNvGrpSpPr>
          <p:nvPr/>
        </p:nvGrpSpPr>
        <p:grpSpPr bwMode="auto">
          <a:xfrm>
            <a:off x="4951413" y="3627438"/>
            <a:ext cx="3748087" cy="390525"/>
            <a:chOff x="2479" y="2005"/>
            <a:chExt cx="2732" cy="246"/>
          </a:xfrm>
        </p:grpSpPr>
        <p:sp>
          <p:nvSpPr>
            <p:cNvPr id="16397" name="Rectangle 8"/>
            <p:cNvSpPr>
              <a:spLocks noChangeArrowheads="1"/>
            </p:cNvSpPr>
            <p:nvPr/>
          </p:nvSpPr>
          <p:spPr bwMode="auto">
            <a:xfrm>
              <a:off x="2479" y="2005"/>
              <a:ext cx="2732" cy="246"/>
            </a:xfrm>
            <a:prstGeom prst="rect">
              <a:avLst/>
            </a:prstGeom>
            <a:solidFill>
              <a:srgbClr val="D60093"/>
            </a:solidFill>
            <a:ln w="28575" algn="ctr">
              <a:solidFill>
                <a:srgbClr val="D60093"/>
              </a:solidFill>
              <a:miter lim="800000"/>
              <a:headEnd/>
              <a:tailEnd/>
            </a:ln>
          </p:spPr>
          <p:txBody>
            <a:bodyPr lIns="0" tIns="0" rIns="0" bIns="0" anchor="ctr">
              <a:spAutoFit/>
            </a:bodyPr>
            <a:lstStyle/>
            <a:p>
              <a:endParaRPr lang="en-US"/>
            </a:p>
          </p:txBody>
        </p:sp>
        <p:sp>
          <p:nvSpPr>
            <p:cNvPr id="16398" name="Text Box 9"/>
            <p:cNvSpPr txBox="1">
              <a:spLocks noChangeArrowheads="1"/>
            </p:cNvSpPr>
            <p:nvPr/>
          </p:nvSpPr>
          <p:spPr bwMode="invGray">
            <a:xfrm>
              <a:off x="3156" y="2037"/>
              <a:ext cx="1712"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new policy term</a:t>
              </a:r>
            </a:p>
          </p:txBody>
        </p:sp>
      </p:grpSp>
      <p:sp>
        <p:nvSpPr>
          <p:cNvPr id="16396" name="Text Box 10"/>
          <p:cNvSpPr txBox="1">
            <a:spLocks noChangeArrowheads="1"/>
          </p:cNvSpPr>
          <p:nvPr/>
        </p:nvSpPr>
        <p:spPr bwMode="auto">
          <a:xfrm>
            <a:off x="3022600" y="992188"/>
            <a:ext cx="141763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rewrite</a:t>
            </a:r>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smtClean="0"/>
              <a:t>Audits / final audits</a:t>
            </a:r>
          </a:p>
        </p:txBody>
      </p:sp>
      <p:sp>
        <p:nvSpPr>
          <p:cNvPr id="17411" name="Rectangle 4"/>
          <p:cNvSpPr>
            <a:spLocks noGrp="1" noChangeArrowheads="1"/>
          </p:cNvSpPr>
          <p:nvPr>
            <p:ph idx="1"/>
          </p:nvPr>
        </p:nvSpPr>
        <p:spPr>
          <a:xfrm>
            <a:off x="722313" y="2981325"/>
            <a:ext cx="7781925" cy="3395663"/>
          </a:xfrm>
        </p:spPr>
        <p:txBody>
          <a:bodyPr>
            <a:spAutoFit/>
          </a:bodyPr>
          <a:lstStyle/>
          <a:p>
            <a:pPr>
              <a:buFont typeface="Arial" charset="0"/>
              <a:buChar char="•"/>
            </a:pPr>
            <a:r>
              <a:rPr lang="en-US" dirty="0" smtClean="0"/>
              <a:t>Audits are policy line (LOB) specific</a:t>
            </a:r>
          </a:p>
          <a:p>
            <a:pPr>
              <a:buFont typeface="Arial" charset="0"/>
              <a:buChar char="•"/>
            </a:pPr>
            <a:r>
              <a:rPr lang="en-US" dirty="0" smtClean="0"/>
              <a:t>A submission creates a policy with premium based on estimated information (such as the insured's revenue)</a:t>
            </a:r>
          </a:p>
          <a:p>
            <a:pPr>
              <a:buFont typeface="Arial" charset="0"/>
              <a:buChar char="•"/>
            </a:pPr>
            <a:r>
              <a:rPr lang="en-US" dirty="0" smtClean="0"/>
              <a:t>An </a:t>
            </a:r>
            <a:r>
              <a:rPr lang="en-US" b="1" dirty="0" smtClean="0"/>
              <a:t>audit</a:t>
            </a:r>
            <a:r>
              <a:rPr lang="en-US" dirty="0" smtClean="0"/>
              <a:t> updates policy by adjusting estimated amounts with actual data</a:t>
            </a:r>
          </a:p>
          <a:p>
            <a:pPr lvl="1"/>
            <a:r>
              <a:rPr lang="en-US" dirty="0" smtClean="0"/>
              <a:t>Can change policy premium</a:t>
            </a:r>
          </a:p>
          <a:p>
            <a:pPr>
              <a:buFont typeface="Arial" charset="0"/>
              <a:buChar char="•"/>
            </a:pPr>
            <a:r>
              <a:rPr lang="en-US" dirty="0" smtClean="0"/>
              <a:t>A final audit </a:t>
            </a:r>
            <a:r>
              <a:rPr lang="en-US" i="1" dirty="0" smtClean="0"/>
              <a:t>may</a:t>
            </a:r>
            <a:r>
              <a:rPr lang="en-US" dirty="0" smtClean="0"/>
              <a:t> happen at end of term to ensure policy reflects no estimated data</a:t>
            </a:r>
          </a:p>
        </p:txBody>
      </p:sp>
      <p:sp>
        <p:nvSpPr>
          <p:cNvPr id="17412" name="Line 5"/>
          <p:cNvSpPr>
            <a:spLocks noChangeShapeType="1"/>
          </p:cNvSpPr>
          <p:nvPr/>
        </p:nvSpPr>
        <p:spPr bwMode="auto">
          <a:xfrm>
            <a:off x="4603750" y="2024063"/>
            <a:ext cx="0" cy="304800"/>
          </a:xfrm>
          <a:prstGeom prst="line">
            <a:avLst/>
          </a:prstGeom>
          <a:noFill/>
          <a:ln w="28575">
            <a:solidFill>
              <a:srgbClr val="0033CC"/>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pic>
        <p:nvPicPr>
          <p:cNvPr id="17413" name="Picture 6" descr="MCj0319178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4133850" y="1066800"/>
            <a:ext cx="1138238"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4" name="Text Box 7"/>
          <p:cNvSpPr txBox="1">
            <a:spLocks noChangeArrowheads="1"/>
          </p:cNvSpPr>
          <p:nvPr/>
        </p:nvSpPr>
        <p:spPr bwMode="auto">
          <a:xfrm>
            <a:off x="3914775" y="788988"/>
            <a:ext cx="13763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audit</a:t>
            </a:r>
          </a:p>
        </p:txBody>
      </p:sp>
      <p:sp>
        <p:nvSpPr>
          <p:cNvPr id="17415" name="Rectangle 9"/>
          <p:cNvSpPr>
            <a:spLocks noChangeArrowheads="1"/>
          </p:cNvSpPr>
          <p:nvPr/>
        </p:nvSpPr>
        <p:spPr bwMode="auto">
          <a:xfrm>
            <a:off x="1685925" y="2393950"/>
            <a:ext cx="5403850" cy="390525"/>
          </a:xfrm>
          <a:prstGeom prst="rect">
            <a:avLst/>
          </a:prstGeom>
          <a:solidFill>
            <a:srgbClr val="FF99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17416" name="Text Box 10"/>
          <p:cNvSpPr txBox="1">
            <a:spLocks noChangeArrowheads="1"/>
          </p:cNvSpPr>
          <p:nvPr/>
        </p:nvSpPr>
        <p:spPr bwMode="auto">
          <a:xfrm>
            <a:off x="1906588" y="2466975"/>
            <a:ext cx="1931987"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policy term</a:t>
            </a:r>
          </a:p>
        </p:txBody>
      </p:sp>
      <p:sp>
        <p:nvSpPr>
          <p:cNvPr id="17417" name="Line 11"/>
          <p:cNvSpPr>
            <a:spLocks noChangeShapeType="1"/>
          </p:cNvSpPr>
          <p:nvPr/>
        </p:nvSpPr>
        <p:spPr bwMode="auto">
          <a:xfrm>
            <a:off x="7069138" y="2024063"/>
            <a:ext cx="0" cy="304800"/>
          </a:xfrm>
          <a:prstGeom prst="line">
            <a:avLst/>
          </a:prstGeom>
          <a:noFill/>
          <a:ln w="28575">
            <a:solidFill>
              <a:srgbClr val="0033CC"/>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pic>
        <p:nvPicPr>
          <p:cNvPr id="17418" name="Picture 12" descr="MCj0319178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6599238" y="1066800"/>
            <a:ext cx="1138237"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9" name="Text Box 13"/>
          <p:cNvSpPr txBox="1">
            <a:spLocks noChangeArrowheads="1"/>
          </p:cNvSpPr>
          <p:nvPr/>
        </p:nvSpPr>
        <p:spPr bwMode="auto">
          <a:xfrm>
            <a:off x="6380163" y="788988"/>
            <a:ext cx="13763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final audit</a:t>
            </a:r>
          </a:p>
        </p:txBody>
      </p:sp>
      <p:sp>
        <p:nvSpPr>
          <p:cNvPr id="17420" name="Line 14"/>
          <p:cNvSpPr>
            <a:spLocks noChangeShapeType="1"/>
          </p:cNvSpPr>
          <p:nvPr/>
        </p:nvSpPr>
        <p:spPr bwMode="auto">
          <a:xfrm>
            <a:off x="2632075" y="2024063"/>
            <a:ext cx="0" cy="304800"/>
          </a:xfrm>
          <a:prstGeom prst="line">
            <a:avLst/>
          </a:prstGeom>
          <a:noFill/>
          <a:ln w="28575">
            <a:solidFill>
              <a:srgbClr val="0033CC"/>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pic>
        <p:nvPicPr>
          <p:cNvPr id="17421" name="Picture 15" descr="MCj0319178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2162175" y="1066800"/>
            <a:ext cx="1138238"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22" name="Text Box 16"/>
          <p:cNvSpPr txBox="1">
            <a:spLocks noChangeArrowheads="1"/>
          </p:cNvSpPr>
          <p:nvPr/>
        </p:nvSpPr>
        <p:spPr bwMode="auto">
          <a:xfrm>
            <a:off x="1943100" y="788988"/>
            <a:ext cx="13763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audit</a:t>
            </a:r>
          </a:p>
        </p:txBody>
      </p:sp>
      <p:sp>
        <p:nvSpPr>
          <p:cNvPr id="17423" name="Text Box 17"/>
          <p:cNvSpPr txBox="1">
            <a:spLocks noChangeArrowheads="1"/>
          </p:cNvSpPr>
          <p:nvPr/>
        </p:nvSpPr>
        <p:spPr bwMode="auto">
          <a:xfrm>
            <a:off x="3875088" y="2451100"/>
            <a:ext cx="26416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(estimate  </a:t>
            </a:r>
            <a:r>
              <a:rPr lang="en-US" sz="1800">
                <a:solidFill>
                  <a:schemeClr val="bg1"/>
                </a:solidFill>
                <a:sym typeface="Wingdings" pitchFamily="2" charset="2"/>
              </a:rPr>
              <a:t> actual)</a:t>
            </a:r>
            <a:endParaRPr lang="en-US" sz="1800">
              <a:solidFill>
                <a:schemeClr val="bg1"/>
              </a:solidFill>
            </a:endParaRPr>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smtClean="0"/>
              <a:t>Review: Policy transactions</a:t>
            </a:r>
          </a:p>
        </p:txBody>
      </p:sp>
      <p:grpSp>
        <p:nvGrpSpPr>
          <p:cNvPr id="18435" name="Group 50"/>
          <p:cNvGrpSpPr>
            <a:grpSpLocks/>
          </p:cNvGrpSpPr>
          <p:nvPr/>
        </p:nvGrpSpPr>
        <p:grpSpPr bwMode="auto">
          <a:xfrm>
            <a:off x="806450" y="1190625"/>
            <a:ext cx="2678113" cy="1047750"/>
            <a:chOff x="508" y="750"/>
            <a:chExt cx="1687" cy="660"/>
          </a:xfrm>
        </p:grpSpPr>
        <p:sp>
          <p:nvSpPr>
            <p:cNvPr id="18471" name="Rectangle 4"/>
            <p:cNvSpPr>
              <a:spLocks noChangeArrowheads="1"/>
            </p:cNvSpPr>
            <p:nvPr/>
          </p:nvSpPr>
          <p:spPr bwMode="auto">
            <a:xfrm>
              <a:off x="657" y="1174"/>
              <a:ext cx="1538" cy="236"/>
            </a:xfrm>
            <a:prstGeom prst="rect">
              <a:avLst/>
            </a:prstGeom>
            <a:solidFill>
              <a:srgbClr val="FF99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18472" name="Line 5"/>
            <p:cNvSpPr>
              <a:spLocks noChangeShapeType="1"/>
            </p:cNvSpPr>
            <p:nvPr/>
          </p:nvSpPr>
          <p:spPr bwMode="auto">
            <a:xfrm>
              <a:off x="665" y="1038"/>
              <a:ext cx="0" cy="150"/>
            </a:xfrm>
            <a:prstGeom prst="line">
              <a:avLst/>
            </a:prstGeom>
            <a:noFill/>
            <a:ln w="28575">
              <a:solidFill>
                <a:srgbClr val="9999FF"/>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pic>
          <p:nvPicPr>
            <p:cNvPr id="18473" name="Picture 6" descr="MCj0319178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508" y="750"/>
              <a:ext cx="325" cy="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74" name="Text Box 7"/>
            <p:cNvSpPr txBox="1">
              <a:spLocks noChangeArrowheads="1"/>
            </p:cNvSpPr>
            <p:nvPr/>
          </p:nvSpPr>
          <p:spPr bwMode="auto">
            <a:xfrm>
              <a:off x="863" y="778"/>
              <a:ext cx="1217"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2400">
                  <a:solidFill>
                    <a:schemeClr val="bg1"/>
                  </a:solidFill>
                </a:rPr>
                <a:t>submission</a:t>
              </a:r>
            </a:p>
          </p:txBody>
        </p:sp>
      </p:grpSp>
      <p:sp>
        <p:nvSpPr>
          <p:cNvPr id="18436" name="Rectangle 26"/>
          <p:cNvSpPr>
            <a:spLocks noChangeArrowheads="1"/>
          </p:cNvSpPr>
          <p:nvPr/>
        </p:nvSpPr>
        <p:spPr bwMode="auto">
          <a:xfrm>
            <a:off x="1042988" y="3254375"/>
            <a:ext cx="2441575" cy="346075"/>
          </a:xfrm>
          <a:prstGeom prst="rect">
            <a:avLst/>
          </a:prstGeom>
          <a:solidFill>
            <a:srgbClr val="FF99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18437" name="Line 27"/>
          <p:cNvSpPr>
            <a:spLocks noChangeShapeType="1"/>
          </p:cNvSpPr>
          <p:nvPr/>
        </p:nvSpPr>
        <p:spPr bwMode="auto">
          <a:xfrm>
            <a:off x="1944688" y="3024188"/>
            <a:ext cx="0" cy="238125"/>
          </a:xfrm>
          <a:prstGeom prst="line">
            <a:avLst/>
          </a:prstGeom>
          <a:noFill/>
          <a:ln w="28575">
            <a:solidFill>
              <a:srgbClr val="9999FF"/>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pic>
        <p:nvPicPr>
          <p:cNvPr id="18438" name="Picture 28" descr="MCj0319178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1695450" y="2566988"/>
            <a:ext cx="515938" cy="477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9" name="Text Box 29"/>
          <p:cNvSpPr txBox="1">
            <a:spLocks noChangeArrowheads="1"/>
          </p:cNvSpPr>
          <p:nvPr/>
        </p:nvSpPr>
        <p:spPr bwMode="auto">
          <a:xfrm>
            <a:off x="2335213" y="2611438"/>
            <a:ext cx="1117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2400">
                <a:solidFill>
                  <a:schemeClr val="bg1"/>
                </a:solidFill>
              </a:rPr>
              <a:t>change</a:t>
            </a:r>
          </a:p>
        </p:txBody>
      </p:sp>
      <p:sp>
        <p:nvSpPr>
          <p:cNvPr id="18440" name="Rectangle 31"/>
          <p:cNvSpPr>
            <a:spLocks noChangeArrowheads="1"/>
          </p:cNvSpPr>
          <p:nvPr/>
        </p:nvSpPr>
        <p:spPr bwMode="auto">
          <a:xfrm>
            <a:off x="1042988" y="4616450"/>
            <a:ext cx="2441575" cy="374650"/>
          </a:xfrm>
          <a:prstGeom prst="rect">
            <a:avLst/>
          </a:prstGeom>
          <a:solidFill>
            <a:srgbClr val="FF99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18441" name="Line 32"/>
          <p:cNvSpPr>
            <a:spLocks noChangeShapeType="1"/>
          </p:cNvSpPr>
          <p:nvPr/>
        </p:nvSpPr>
        <p:spPr bwMode="auto">
          <a:xfrm>
            <a:off x="3484563" y="4400550"/>
            <a:ext cx="0" cy="238125"/>
          </a:xfrm>
          <a:prstGeom prst="line">
            <a:avLst/>
          </a:prstGeom>
          <a:noFill/>
          <a:ln w="28575">
            <a:solidFill>
              <a:srgbClr val="9999FF"/>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pic>
        <p:nvPicPr>
          <p:cNvPr id="18442" name="Picture 33" descr="MCj0319178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3235325" y="3943350"/>
            <a:ext cx="515938" cy="477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43" name="Text Box 34"/>
          <p:cNvSpPr txBox="1">
            <a:spLocks noChangeArrowheads="1"/>
          </p:cNvSpPr>
          <p:nvPr/>
        </p:nvSpPr>
        <p:spPr bwMode="auto">
          <a:xfrm>
            <a:off x="1370013" y="3987800"/>
            <a:ext cx="1931987"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2400">
                <a:solidFill>
                  <a:schemeClr val="bg1"/>
                </a:solidFill>
              </a:rPr>
              <a:t>renewal</a:t>
            </a:r>
          </a:p>
        </p:txBody>
      </p:sp>
      <p:sp>
        <p:nvSpPr>
          <p:cNvPr id="18444" name="Rectangle 36"/>
          <p:cNvSpPr>
            <a:spLocks noChangeArrowheads="1"/>
          </p:cNvSpPr>
          <p:nvPr/>
        </p:nvSpPr>
        <p:spPr bwMode="auto">
          <a:xfrm>
            <a:off x="1109663" y="5994400"/>
            <a:ext cx="2441575" cy="374650"/>
          </a:xfrm>
          <a:prstGeom prst="rect">
            <a:avLst/>
          </a:prstGeom>
          <a:solidFill>
            <a:srgbClr val="FF99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18445" name="Line 37"/>
          <p:cNvSpPr>
            <a:spLocks noChangeShapeType="1"/>
          </p:cNvSpPr>
          <p:nvPr/>
        </p:nvSpPr>
        <p:spPr bwMode="auto">
          <a:xfrm>
            <a:off x="2106613" y="5778500"/>
            <a:ext cx="0" cy="238125"/>
          </a:xfrm>
          <a:prstGeom prst="line">
            <a:avLst/>
          </a:prstGeom>
          <a:noFill/>
          <a:ln w="28575">
            <a:solidFill>
              <a:srgbClr val="9999FF"/>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pic>
        <p:nvPicPr>
          <p:cNvPr id="18446" name="Picture 38" descr="MCj0319178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1857375" y="5321300"/>
            <a:ext cx="515938" cy="477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47" name="Text Box 39"/>
          <p:cNvSpPr txBox="1">
            <a:spLocks noChangeArrowheads="1"/>
          </p:cNvSpPr>
          <p:nvPr/>
        </p:nvSpPr>
        <p:spPr bwMode="auto">
          <a:xfrm>
            <a:off x="2379663" y="5365750"/>
            <a:ext cx="1068387"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2400">
                <a:solidFill>
                  <a:schemeClr val="bg1"/>
                </a:solidFill>
              </a:rPr>
              <a:t>audit</a:t>
            </a:r>
          </a:p>
        </p:txBody>
      </p:sp>
      <p:sp>
        <p:nvSpPr>
          <p:cNvPr id="18448" name="Text Box 41"/>
          <p:cNvSpPr txBox="1">
            <a:spLocks noChangeArrowheads="1"/>
          </p:cNvSpPr>
          <p:nvPr/>
        </p:nvSpPr>
        <p:spPr bwMode="auto">
          <a:xfrm>
            <a:off x="1216025" y="6030913"/>
            <a:ext cx="1050925"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estimate</a:t>
            </a:r>
          </a:p>
        </p:txBody>
      </p:sp>
      <p:sp>
        <p:nvSpPr>
          <p:cNvPr id="18449" name="Text Box 42"/>
          <p:cNvSpPr txBox="1">
            <a:spLocks noChangeArrowheads="1"/>
          </p:cNvSpPr>
          <p:nvPr/>
        </p:nvSpPr>
        <p:spPr bwMode="auto">
          <a:xfrm>
            <a:off x="2309813" y="6030913"/>
            <a:ext cx="1050925"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sym typeface="Wingdings" pitchFamily="2" charset="2"/>
              </a:rPr>
              <a:t>  </a:t>
            </a:r>
            <a:r>
              <a:rPr lang="en-US" sz="1800">
                <a:solidFill>
                  <a:schemeClr val="bg1"/>
                </a:solidFill>
              </a:rPr>
              <a:t>actual</a:t>
            </a:r>
          </a:p>
        </p:txBody>
      </p:sp>
      <p:sp>
        <p:nvSpPr>
          <p:cNvPr id="18450" name="Text Box 43"/>
          <p:cNvSpPr txBox="1">
            <a:spLocks noChangeArrowheads="1"/>
          </p:cNvSpPr>
          <p:nvPr/>
        </p:nvSpPr>
        <p:spPr bwMode="auto">
          <a:xfrm>
            <a:off x="1139825" y="3281363"/>
            <a:ext cx="1050925"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a:solidFill>
                  <a:schemeClr val="bg1"/>
                </a:solidFill>
              </a:rPr>
              <a:t>car 1</a:t>
            </a:r>
          </a:p>
        </p:txBody>
      </p:sp>
      <p:sp>
        <p:nvSpPr>
          <p:cNvPr id="18451" name="Text Box 44"/>
          <p:cNvSpPr txBox="1">
            <a:spLocks noChangeArrowheads="1"/>
          </p:cNvSpPr>
          <p:nvPr/>
        </p:nvSpPr>
        <p:spPr bwMode="auto">
          <a:xfrm>
            <a:off x="1963738" y="3282950"/>
            <a:ext cx="1520825" cy="303213"/>
          </a:xfrm>
          <a:prstGeom prst="rect">
            <a:avLst/>
          </a:prstGeom>
          <a:solidFill>
            <a:srgbClr val="009900"/>
          </a:solidFill>
          <a:ln w="28575" algn="ctr">
            <a:solidFill>
              <a:srgbClr val="009900"/>
            </a:solidFill>
            <a:miter lim="800000"/>
            <a:headEnd/>
            <a:tailEnd/>
          </a:ln>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a:solidFill>
                  <a:schemeClr val="bg1"/>
                </a:solidFill>
              </a:rPr>
              <a:t>+car 2</a:t>
            </a:r>
          </a:p>
        </p:txBody>
      </p:sp>
      <p:grpSp>
        <p:nvGrpSpPr>
          <p:cNvPr id="18452" name="Group 79"/>
          <p:cNvGrpSpPr>
            <a:grpSpLocks/>
          </p:cNvGrpSpPr>
          <p:nvPr/>
        </p:nvGrpSpPr>
        <p:grpSpPr bwMode="auto">
          <a:xfrm>
            <a:off x="5216525" y="1190625"/>
            <a:ext cx="2495550" cy="1047750"/>
            <a:chOff x="3286" y="750"/>
            <a:chExt cx="1572" cy="660"/>
          </a:xfrm>
        </p:grpSpPr>
        <p:sp>
          <p:nvSpPr>
            <p:cNvPr id="18466" name="Rectangle 45"/>
            <p:cNvSpPr>
              <a:spLocks noChangeArrowheads="1"/>
            </p:cNvSpPr>
            <p:nvPr/>
          </p:nvSpPr>
          <p:spPr bwMode="auto">
            <a:xfrm>
              <a:off x="3315" y="1174"/>
              <a:ext cx="1538" cy="236"/>
            </a:xfrm>
            <a:prstGeom prst="rect">
              <a:avLst/>
            </a:prstGeom>
            <a:noFill/>
            <a:ln w="28575" algn="ctr">
              <a:solidFill>
                <a:srgbClr val="FF99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8467" name="Line 46"/>
            <p:cNvSpPr>
              <a:spLocks noChangeShapeType="1"/>
            </p:cNvSpPr>
            <p:nvPr/>
          </p:nvSpPr>
          <p:spPr bwMode="auto">
            <a:xfrm>
              <a:off x="3443" y="1038"/>
              <a:ext cx="157" cy="150"/>
            </a:xfrm>
            <a:prstGeom prst="line">
              <a:avLst/>
            </a:prstGeom>
            <a:noFill/>
            <a:ln w="28575">
              <a:solidFill>
                <a:srgbClr val="9999FF"/>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pic>
          <p:nvPicPr>
            <p:cNvPr id="18468" name="Picture 47" descr="MCj0319178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3286" y="750"/>
              <a:ext cx="325" cy="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69" name="Text Box 48"/>
            <p:cNvSpPr txBox="1">
              <a:spLocks noChangeArrowheads="1"/>
            </p:cNvSpPr>
            <p:nvPr/>
          </p:nvSpPr>
          <p:spPr bwMode="auto">
            <a:xfrm>
              <a:off x="3641" y="778"/>
              <a:ext cx="1217"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2400">
                  <a:solidFill>
                    <a:schemeClr val="bg1"/>
                  </a:solidFill>
                </a:rPr>
                <a:t>cancellation</a:t>
              </a:r>
            </a:p>
          </p:txBody>
        </p:sp>
        <p:sp>
          <p:nvSpPr>
            <p:cNvPr id="18470" name="Rectangle 51"/>
            <p:cNvSpPr>
              <a:spLocks noChangeArrowheads="1"/>
            </p:cNvSpPr>
            <p:nvPr/>
          </p:nvSpPr>
          <p:spPr bwMode="auto">
            <a:xfrm>
              <a:off x="3315" y="1174"/>
              <a:ext cx="313" cy="236"/>
            </a:xfrm>
            <a:prstGeom prst="rect">
              <a:avLst/>
            </a:prstGeom>
            <a:solidFill>
              <a:srgbClr val="FF99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grpSp>
      <p:sp>
        <p:nvSpPr>
          <p:cNvPr id="18453" name="Rectangle 54"/>
          <p:cNvSpPr>
            <a:spLocks noChangeArrowheads="1"/>
          </p:cNvSpPr>
          <p:nvPr/>
        </p:nvSpPr>
        <p:spPr bwMode="auto">
          <a:xfrm>
            <a:off x="5270500" y="3598863"/>
            <a:ext cx="2441575" cy="374650"/>
          </a:xfrm>
          <a:prstGeom prst="rect">
            <a:avLst/>
          </a:prstGeom>
          <a:noFill/>
          <a:ln w="28575" algn="ctr">
            <a:solidFill>
              <a:srgbClr val="FF99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8454" name="Line 55"/>
          <p:cNvSpPr>
            <a:spLocks noChangeShapeType="1"/>
          </p:cNvSpPr>
          <p:nvPr/>
        </p:nvSpPr>
        <p:spPr bwMode="auto">
          <a:xfrm flipH="1">
            <a:off x="5751513" y="3382963"/>
            <a:ext cx="182562" cy="238125"/>
          </a:xfrm>
          <a:prstGeom prst="line">
            <a:avLst/>
          </a:prstGeom>
          <a:noFill/>
          <a:ln w="28575">
            <a:solidFill>
              <a:srgbClr val="9999FF"/>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pic>
        <p:nvPicPr>
          <p:cNvPr id="18455" name="Picture 56" descr="MCj0319178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5716588" y="2925763"/>
            <a:ext cx="515937" cy="477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56" name="Text Box 57"/>
          <p:cNvSpPr txBox="1">
            <a:spLocks noChangeArrowheads="1"/>
          </p:cNvSpPr>
          <p:nvPr/>
        </p:nvSpPr>
        <p:spPr bwMode="auto">
          <a:xfrm>
            <a:off x="6280150" y="2970213"/>
            <a:ext cx="2081213"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2400">
                <a:solidFill>
                  <a:schemeClr val="bg1"/>
                </a:solidFill>
              </a:rPr>
              <a:t>reinstatement</a:t>
            </a:r>
          </a:p>
        </p:txBody>
      </p:sp>
      <p:sp>
        <p:nvSpPr>
          <p:cNvPr id="18457" name="Rectangle 58"/>
          <p:cNvSpPr>
            <a:spLocks noChangeArrowheads="1"/>
          </p:cNvSpPr>
          <p:nvPr/>
        </p:nvSpPr>
        <p:spPr bwMode="auto">
          <a:xfrm>
            <a:off x="5270500" y="3598863"/>
            <a:ext cx="2439988" cy="374650"/>
          </a:xfrm>
          <a:prstGeom prst="rect">
            <a:avLst/>
          </a:prstGeom>
          <a:solidFill>
            <a:srgbClr val="FF99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18458" name="Line 59"/>
          <p:cNvSpPr>
            <a:spLocks noChangeShapeType="1"/>
          </p:cNvSpPr>
          <p:nvPr/>
        </p:nvSpPr>
        <p:spPr bwMode="auto">
          <a:xfrm>
            <a:off x="5738813" y="3454400"/>
            <a:ext cx="0" cy="665163"/>
          </a:xfrm>
          <a:prstGeom prst="line">
            <a:avLst/>
          </a:prstGeom>
          <a:noFill/>
          <a:ln w="12700">
            <a:solidFill>
              <a:srgbClr val="FF0000"/>
            </a:solidFill>
            <a:prstDash val="dash"/>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nvGrpSpPr>
          <p:cNvPr id="18459" name="Group 77"/>
          <p:cNvGrpSpPr>
            <a:grpSpLocks/>
          </p:cNvGrpSpPr>
          <p:nvPr/>
        </p:nvGrpSpPr>
        <p:grpSpPr bwMode="auto">
          <a:xfrm>
            <a:off x="5072063" y="4806950"/>
            <a:ext cx="2662237" cy="1562100"/>
            <a:chOff x="3195" y="2549"/>
            <a:chExt cx="1677" cy="984"/>
          </a:xfrm>
        </p:grpSpPr>
        <p:sp>
          <p:nvSpPr>
            <p:cNvPr id="18461" name="Rectangle 70"/>
            <p:cNvSpPr>
              <a:spLocks noChangeArrowheads="1"/>
            </p:cNvSpPr>
            <p:nvPr/>
          </p:nvSpPr>
          <p:spPr bwMode="auto">
            <a:xfrm>
              <a:off x="3334" y="2973"/>
              <a:ext cx="1538" cy="236"/>
            </a:xfrm>
            <a:prstGeom prst="rect">
              <a:avLst/>
            </a:prstGeom>
            <a:noFill/>
            <a:ln w="28575" algn="ctr">
              <a:solidFill>
                <a:srgbClr val="FF9900"/>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pic>
          <p:nvPicPr>
            <p:cNvPr id="18462" name="Picture 72" descr="MCj0319178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3195" y="2549"/>
              <a:ext cx="325" cy="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63" name="Text Box 73"/>
            <p:cNvSpPr txBox="1">
              <a:spLocks noChangeArrowheads="1"/>
            </p:cNvSpPr>
            <p:nvPr/>
          </p:nvSpPr>
          <p:spPr bwMode="auto">
            <a:xfrm>
              <a:off x="3580" y="2577"/>
              <a:ext cx="1217"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2400">
                  <a:solidFill>
                    <a:schemeClr val="bg1"/>
                  </a:solidFill>
                </a:rPr>
                <a:t>rewrite</a:t>
              </a:r>
            </a:p>
          </p:txBody>
        </p:sp>
        <p:sp>
          <p:nvSpPr>
            <p:cNvPr id="18464" name="Rectangle 75"/>
            <p:cNvSpPr>
              <a:spLocks noChangeArrowheads="1"/>
            </p:cNvSpPr>
            <p:nvPr/>
          </p:nvSpPr>
          <p:spPr bwMode="auto">
            <a:xfrm>
              <a:off x="3330" y="3297"/>
              <a:ext cx="1538" cy="236"/>
            </a:xfrm>
            <a:prstGeom prst="rect">
              <a:avLst/>
            </a:prstGeom>
            <a:solidFill>
              <a:srgbClr val="CC0099"/>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18465" name="Line 76"/>
            <p:cNvSpPr>
              <a:spLocks noChangeShapeType="1"/>
            </p:cNvSpPr>
            <p:nvPr/>
          </p:nvSpPr>
          <p:spPr bwMode="auto">
            <a:xfrm>
              <a:off x="3338" y="2835"/>
              <a:ext cx="0" cy="507"/>
            </a:xfrm>
            <a:prstGeom prst="line">
              <a:avLst/>
            </a:prstGeom>
            <a:noFill/>
            <a:ln w="28575">
              <a:solidFill>
                <a:srgbClr val="9999FF"/>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sp>
        <p:nvSpPr>
          <p:cNvPr id="18460" name="Line 81"/>
          <p:cNvSpPr>
            <a:spLocks noChangeShapeType="1"/>
          </p:cNvSpPr>
          <p:nvPr/>
        </p:nvSpPr>
        <p:spPr bwMode="auto">
          <a:xfrm>
            <a:off x="5770563" y="1727200"/>
            <a:ext cx="0" cy="665163"/>
          </a:xfrm>
          <a:prstGeom prst="line">
            <a:avLst/>
          </a:prstGeom>
          <a:noFill/>
          <a:ln w="12700">
            <a:solidFill>
              <a:srgbClr val="FF0000"/>
            </a:solidFill>
            <a:prstDash val="dash"/>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smtClean="0"/>
              <a:t>Lesson outline</a:t>
            </a:r>
          </a:p>
        </p:txBody>
      </p:sp>
      <p:sp>
        <p:nvSpPr>
          <p:cNvPr id="19459" name="Rectangle 3"/>
          <p:cNvSpPr>
            <a:spLocks noGrp="1" noChangeArrowheads="1"/>
          </p:cNvSpPr>
          <p:nvPr>
            <p:ph idx="1"/>
          </p:nvPr>
        </p:nvSpPr>
        <p:spPr bwMode="gray"/>
        <p:txBody>
          <a:bodyPr/>
          <a:lstStyle/>
          <a:p>
            <a:pPr>
              <a:lnSpc>
                <a:spcPct val="150000"/>
              </a:lnSpc>
              <a:buFont typeface="Arial" charset="0"/>
              <a:buChar char="•"/>
            </a:pPr>
            <a:r>
              <a:rPr lang="en-US" sz="2800" dirty="0" smtClean="0">
                <a:solidFill>
                  <a:schemeClr val="hlink"/>
                </a:solidFill>
              </a:rPr>
              <a:t>Types of policy transactions</a:t>
            </a:r>
          </a:p>
          <a:p>
            <a:pPr>
              <a:lnSpc>
                <a:spcPct val="150000"/>
              </a:lnSpc>
              <a:buFont typeface="Arial" charset="0"/>
              <a:buChar char="•"/>
            </a:pPr>
            <a:r>
              <a:rPr lang="en-US" sz="2800" dirty="0" smtClean="0"/>
              <a:t>Policy transaction logic</a:t>
            </a:r>
          </a:p>
          <a:p>
            <a:pPr>
              <a:lnSpc>
                <a:spcPct val="150000"/>
              </a:lnSpc>
              <a:buFont typeface="Arial" charset="0"/>
              <a:buChar char="•"/>
            </a:pPr>
            <a:r>
              <a:rPr lang="en-US" sz="2800" dirty="0" smtClean="0">
                <a:solidFill>
                  <a:schemeClr val="hlink"/>
                </a:solidFill>
              </a:rPr>
              <a:t>Representing policies</a:t>
            </a:r>
          </a:p>
          <a:p>
            <a:pPr>
              <a:lnSpc>
                <a:spcPct val="150000"/>
              </a:lnSpc>
              <a:buFont typeface="Arial" charset="0"/>
              <a:buChar char="•"/>
            </a:pPr>
            <a:r>
              <a:rPr lang="en-US" sz="2800" dirty="0" smtClean="0">
                <a:solidFill>
                  <a:srgbClr val="C0C0C0"/>
                </a:solidFill>
              </a:rPr>
              <a:t>Viewing policies</a:t>
            </a:r>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US" dirty="0" smtClean="0"/>
              <a:t>Transaction </a:t>
            </a:r>
            <a:r>
              <a:rPr lang="en-US" dirty="0" err="1" smtClean="0"/>
              <a:t>vs</a:t>
            </a:r>
            <a:r>
              <a:rPr lang="en-US" dirty="0" smtClean="0"/>
              <a:t> Job</a:t>
            </a:r>
          </a:p>
        </p:txBody>
      </p:sp>
      <p:sp>
        <p:nvSpPr>
          <p:cNvPr id="20483" name="Rectangle 3"/>
          <p:cNvSpPr>
            <a:spLocks noGrp="1" noChangeArrowheads="1"/>
          </p:cNvSpPr>
          <p:nvPr>
            <p:ph idx="1"/>
          </p:nvPr>
        </p:nvSpPr>
        <p:spPr>
          <a:xfrm>
            <a:off x="390525" y="3810001"/>
            <a:ext cx="8410575" cy="2495550"/>
          </a:xfrm>
        </p:spPr>
        <p:txBody>
          <a:bodyPr/>
          <a:lstStyle/>
          <a:p>
            <a:pPr marL="285750" lvl="1" indent="-285750">
              <a:spcBef>
                <a:spcPct val="40000"/>
              </a:spcBef>
              <a:buFont typeface="Arial" charset="0"/>
              <a:buChar char="•"/>
            </a:pPr>
            <a:r>
              <a:rPr lang="en-US" b="1" dirty="0"/>
              <a:t>Policy Transactions</a:t>
            </a:r>
            <a:r>
              <a:rPr lang="en-US" dirty="0"/>
              <a:t> are represented in PolicyCenter by </a:t>
            </a:r>
            <a:r>
              <a:rPr lang="en-US" b="1" dirty="0" smtClean="0"/>
              <a:t>Jobs</a:t>
            </a:r>
          </a:p>
          <a:p>
            <a:pPr marL="627063" lvl="2" indent="-285750">
              <a:spcBef>
                <a:spcPct val="40000"/>
              </a:spcBef>
              <a:buFont typeface="Arial" charset="0"/>
              <a:buChar char="•"/>
            </a:pPr>
            <a:r>
              <a:rPr lang="en-US" dirty="0" smtClean="0"/>
              <a:t>Essentially </a:t>
            </a:r>
            <a:r>
              <a:rPr lang="en-US" dirty="0"/>
              <a:t>"job" and "policy transaction" are </a:t>
            </a:r>
            <a:r>
              <a:rPr lang="en-US" dirty="0" smtClean="0"/>
              <a:t>synonymous</a:t>
            </a:r>
          </a:p>
          <a:p>
            <a:pPr marL="627063" lvl="2" indent="-285750">
              <a:spcBef>
                <a:spcPct val="40000"/>
              </a:spcBef>
              <a:buFont typeface="Arial" charset="0"/>
              <a:buChar char="•"/>
            </a:pPr>
            <a:r>
              <a:rPr lang="en-US" dirty="0"/>
              <a:t>“Policy Transaction” and “Transaction” are used in the user interface, while “Job” is used throughout the configuration</a:t>
            </a:r>
          </a:p>
          <a:p>
            <a:pPr>
              <a:buFont typeface="Arial" charset="0"/>
              <a:buChar char="•"/>
            </a:pPr>
            <a:r>
              <a:rPr lang="en-US" sz="2200" dirty="0" smtClean="0"/>
              <a:t>Jobs </a:t>
            </a:r>
            <a:r>
              <a:rPr lang="en-US" sz="2200" dirty="0"/>
              <a:t>coordinate all of the work associated with </a:t>
            </a:r>
            <a:r>
              <a:rPr lang="en-US" sz="2200" dirty="0" smtClean="0"/>
              <a:t>transactions</a:t>
            </a:r>
          </a:p>
        </p:txBody>
      </p:sp>
      <p:pic>
        <p:nvPicPr>
          <p:cNvPr id="20484" name="Picture 4" descr="MCj0319178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2073275" y="1357313"/>
            <a:ext cx="1585913" cy="1468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5" name="Text Box 5"/>
          <p:cNvSpPr txBox="1">
            <a:spLocks noChangeArrowheads="1"/>
          </p:cNvSpPr>
          <p:nvPr/>
        </p:nvSpPr>
        <p:spPr bwMode="auto">
          <a:xfrm>
            <a:off x="1819275" y="2814638"/>
            <a:ext cx="19558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submission</a:t>
            </a:r>
            <a:br>
              <a:rPr lang="en-US">
                <a:solidFill>
                  <a:schemeClr val="bg1"/>
                </a:solidFill>
              </a:rPr>
            </a:br>
            <a:r>
              <a:rPr lang="en-US">
                <a:solidFill>
                  <a:schemeClr val="bg1"/>
                </a:solidFill>
              </a:rPr>
              <a:t>transaction</a:t>
            </a:r>
          </a:p>
        </p:txBody>
      </p:sp>
      <p:pic>
        <p:nvPicPr>
          <p:cNvPr id="20486" name="Picture 6" descr="MCj0319178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5510213" y="1395413"/>
            <a:ext cx="1585912" cy="1468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7" name="Text Box 7"/>
          <p:cNvSpPr txBox="1">
            <a:spLocks noChangeArrowheads="1"/>
          </p:cNvSpPr>
          <p:nvPr/>
        </p:nvSpPr>
        <p:spPr bwMode="auto">
          <a:xfrm>
            <a:off x="5256213" y="2852738"/>
            <a:ext cx="19558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dirty="0">
                <a:solidFill>
                  <a:schemeClr val="bg1"/>
                </a:solidFill>
              </a:rPr>
              <a:t>submission</a:t>
            </a:r>
            <a:br>
              <a:rPr lang="en-US" dirty="0">
                <a:solidFill>
                  <a:schemeClr val="bg1"/>
                </a:solidFill>
              </a:rPr>
            </a:br>
            <a:r>
              <a:rPr lang="en-US" dirty="0">
                <a:solidFill>
                  <a:schemeClr val="bg1"/>
                </a:solidFill>
              </a:rPr>
              <a:t>job</a:t>
            </a:r>
          </a:p>
        </p:txBody>
      </p:sp>
      <p:sp>
        <p:nvSpPr>
          <p:cNvPr id="20488" name="Rectangle 8"/>
          <p:cNvSpPr>
            <a:spLocks noChangeArrowheads="1"/>
          </p:cNvSpPr>
          <p:nvPr/>
        </p:nvSpPr>
        <p:spPr bwMode="auto">
          <a:xfrm>
            <a:off x="4071938" y="1839913"/>
            <a:ext cx="1008062" cy="260350"/>
          </a:xfrm>
          <a:prstGeom prst="rect">
            <a:avLst/>
          </a:prstGeom>
          <a:solidFill>
            <a:srgbClr val="93BAE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lstStyle/>
          <a:p>
            <a:endParaRPr lang="en-US"/>
          </a:p>
        </p:txBody>
      </p:sp>
      <p:sp>
        <p:nvSpPr>
          <p:cNvPr id="20489" name="Rectangle 9"/>
          <p:cNvSpPr>
            <a:spLocks noChangeArrowheads="1"/>
          </p:cNvSpPr>
          <p:nvPr/>
        </p:nvSpPr>
        <p:spPr bwMode="auto">
          <a:xfrm>
            <a:off x="4075113" y="2251075"/>
            <a:ext cx="1008062" cy="260350"/>
          </a:xfrm>
          <a:prstGeom prst="rect">
            <a:avLst/>
          </a:prstGeom>
          <a:solidFill>
            <a:srgbClr val="93BAE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lstStyle/>
          <a:p>
            <a:endParaRPr lang="en-US"/>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9"/>
          <p:cNvSpPr>
            <a:spLocks noGrp="1" noChangeArrowheads="1"/>
          </p:cNvSpPr>
          <p:nvPr>
            <p:ph type="title"/>
          </p:nvPr>
        </p:nvSpPr>
        <p:spPr/>
        <p:txBody>
          <a:bodyPr/>
          <a:lstStyle/>
          <a:p>
            <a:pPr eaLnBrk="1" hangingPunct="1"/>
            <a:r>
              <a:rPr lang="en-US" dirty="0" smtClean="0"/>
              <a:t>Objects that define policy transaction logic</a:t>
            </a:r>
          </a:p>
        </p:txBody>
      </p:sp>
      <p:pic>
        <p:nvPicPr>
          <p:cNvPr id="21507" name="Picture 80" descr="MCj0233616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62725" y="4117975"/>
            <a:ext cx="1470025" cy="143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08" name="Text Box 84"/>
          <p:cNvSpPr txBox="1">
            <a:spLocks noChangeArrowheads="1"/>
          </p:cNvSpPr>
          <p:nvPr/>
        </p:nvSpPr>
        <p:spPr bwMode="auto">
          <a:xfrm>
            <a:off x="3554413" y="3248025"/>
            <a:ext cx="1955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2400">
                <a:solidFill>
                  <a:schemeClr val="bg1"/>
                </a:solidFill>
              </a:rPr>
              <a:t>Workflows</a:t>
            </a:r>
          </a:p>
        </p:txBody>
      </p:sp>
      <p:sp>
        <p:nvSpPr>
          <p:cNvPr id="21509" name="Text Box 85"/>
          <p:cNvSpPr txBox="1">
            <a:spLocks noChangeArrowheads="1"/>
          </p:cNvSpPr>
          <p:nvPr/>
        </p:nvSpPr>
        <p:spPr bwMode="auto">
          <a:xfrm>
            <a:off x="6256338" y="3248025"/>
            <a:ext cx="1955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2400">
                <a:solidFill>
                  <a:schemeClr val="bg1"/>
                </a:solidFill>
              </a:rPr>
              <a:t>Wizards</a:t>
            </a:r>
          </a:p>
        </p:txBody>
      </p:sp>
      <p:sp>
        <p:nvSpPr>
          <p:cNvPr id="21510" name="Text Box 86"/>
          <p:cNvSpPr txBox="1">
            <a:spLocks noChangeArrowheads="1"/>
          </p:cNvSpPr>
          <p:nvPr/>
        </p:nvSpPr>
        <p:spPr bwMode="auto">
          <a:xfrm>
            <a:off x="3233738" y="5735638"/>
            <a:ext cx="23907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2400">
                <a:solidFill>
                  <a:schemeClr val="bg1"/>
                </a:solidFill>
              </a:rPr>
              <a:t>Business rules</a:t>
            </a:r>
          </a:p>
        </p:txBody>
      </p:sp>
      <p:sp>
        <p:nvSpPr>
          <p:cNvPr id="21511" name="Text Box 87"/>
          <p:cNvSpPr txBox="1">
            <a:spLocks noChangeArrowheads="1"/>
          </p:cNvSpPr>
          <p:nvPr/>
        </p:nvSpPr>
        <p:spPr bwMode="auto">
          <a:xfrm>
            <a:off x="555625" y="5735638"/>
            <a:ext cx="2468563"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2400">
                <a:solidFill>
                  <a:schemeClr val="bg1"/>
                </a:solidFill>
              </a:rPr>
              <a:t>Product model</a:t>
            </a:r>
          </a:p>
        </p:txBody>
      </p:sp>
      <p:sp>
        <p:nvSpPr>
          <p:cNvPr id="21512" name="Text Box 88"/>
          <p:cNvSpPr txBox="1">
            <a:spLocks noChangeArrowheads="1"/>
          </p:cNvSpPr>
          <p:nvPr/>
        </p:nvSpPr>
        <p:spPr bwMode="auto">
          <a:xfrm>
            <a:off x="6026150" y="5735638"/>
            <a:ext cx="2544763"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2400">
                <a:solidFill>
                  <a:schemeClr val="bg1"/>
                </a:solidFill>
              </a:rPr>
              <a:t>External systems</a:t>
            </a:r>
          </a:p>
        </p:txBody>
      </p:sp>
      <p:grpSp>
        <p:nvGrpSpPr>
          <p:cNvPr id="21513" name="Group 103"/>
          <p:cNvGrpSpPr>
            <a:grpSpLocks/>
          </p:cNvGrpSpPr>
          <p:nvPr/>
        </p:nvGrpSpPr>
        <p:grpSpPr bwMode="auto">
          <a:xfrm>
            <a:off x="712788" y="3929063"/>
            <a:ext cx="1576387" cy="1728787"/>
            <a:chOff x="3064" y="2624"/>
            <a:chExt cx="889" cy="975"/>
          </a:xfrm>
        </p:grpSpPr>
        <p:sp>
          <p:nvSpPr>
            <p:cNvPr id="21577" name="AutoShape 104"/>
            <p:cNvSpPr>
              <a:spLocks noChangeArrowheads="1"/>
            </p:cNvSpPr>
            <p:nvPr/>
          </p:nvSpPr>
          <p:spPr bwMode="auto">
            <a:xfrm rot="-5400000">
              <a:off x="3324" y="2970"/>
              <a:ext cx="666" cy="592"/>
            </a:xfrm>
            <a:prstGeom prst="foldedCorner">
              <a:avLst>
                <a:gd name="adj" fmla="val 20287"/>
              </a:avLst>
            </a:prstGeom>
            <a:noFill/>
            <a:ln w="12700">
              <a:solidFill>
                <a:schemeClr val="bg1"/>
              </a:solidFill>
              <a:prstDash val="sysDot"/>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21578" name="Freeform 105"/>
            <p:cNvSpPr>
              <a:spLocks/>
            </p:cNvSpPr>
            <p:nvPr/>
          </p:nvSpPr>
          <p:spPr bwMode="auto">
            <a:xfrm>
              <a:off x="3436" y="2965"/>
              <a:ext cx="146" cy="187"/>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noFill/>
            <a:ln w="12700">
              <a:solidFill>
                <a:schemeClr val="bg1"/>
              </a:solidFill>
              <a:prstDash val="sysDot"/>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21579" name="Freeform 106"/>
            <p:cNvSpPr>
              <a:spLocks/>
            </p:cNvSpPr>
            <p:nvPr/>
          </p:nvSpPr>
          <p:spPr bwMode="auto">
            <a:xfrm>
              <a:off x="3436" y="3176"/>
              <a:ext cx="146" cy="186"/>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noFill/>
            <a:ln w="12700">
              <a:solidFill>
                <a:schemeClr val="bg1"/>
              </a:solidFill>
              <a:prstDash val="sysDot"/>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21580" name="Freeform 107"/>
            <p:cNvSpPr>
              <a:spLocks/>
            </p:cNvSpPr>
            <p:nvPr/>
          </p:nvSpPr>
          <p:spPr bwMode="auto">
            <a:xfrm>
              <a:off x="3436" y="3386"/>
              <a:ext cx="146" cy="186"/>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noFill/>
            <a:ln w="12700">
              <a:solidFill>
                <a:schemeClr val="bg1"/>
              </a:solidFill>
              <a:prstDash val="sysDot"/>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21581" name="Freeform 108"/>
            <p:cNvSpPr>
              <a:spLocks/>
            </p:cNvSpPr>
            <p:nvPr/>
          </p:nvSpPr>
          <p:spPr bwMode="auto">
            <a:xfrm rot="16872589" flipH="1">
              <a:off x="3476" y="2625"/>
              <a:ext cx="360" cy="358"/>
            </a:xfrm>
            <a:custGeom>
              <a:avLst/>
              <a:gdLst>
                <a:gd name="T0" fmla="*/ 0 w 903"/>
                <a:gd name="T1" fmla="*/ 0 h 895"/>
                <a:gd name="T2" fmla="*/ 0 w 903"/>
                <a:gd name="T3" fmla="*/ 0 h 895"/>
                <a:gd name="T4" fmla="*/ 0 w 903"/>
                <a:gd name="T5" fmla="*/ 0 h 895"/>
                <a:gd name="T6" fmla="*/ 0 w 903"/>
                <a:gd name="T7" fmla="*/ 0 h 895"/>
                <a:gd name="T8" fmla="*/ 0 w 903"/>
                <a:gd name="T9" fmla="*/ 0 h 895"/>
                <a:gd name="T10" fmla="*/ 0 w 903"/>
                <a:gd name="T11" fmla="*/ 0 h 895"/>
                <a:gd name="T12" fmla="*/ 0 w 903"/>
                <a:gd name="T13" fmla="*/ 0 h 895"/>
                <a:gd name="T14" fmla="*/ 0 w 903"/>
                <a:gd name="T15" fmla="*/ 0 h 895"/>
                <a:gd name="T16" fmla="*/ 0 w 903"/>
                <a:gd name="T17" fmla="*/ 0 h 895"/>
                <a:gd name="T18" fmla="*/ 0 w 903"/>
                <a:gd name="T19" fmla="*/ 0 h 895"/>
                <a:gd name="T20" fmla="*/ 0 w 903"/>
                <a:gd name="T21" fmla="*/ 0 h 895"/>
                <a:gd name="T22" fmla="*/ 0 w 903"/>
                <a:gd name="T23" fmla="*/ 0 h 895"/>
                <a:gd name="T24" fmla="*/ 0 w 903"/>
                <a:gd name="T25" fmla="*/ 0 h 895"/>
                <a:gd name="T26" fmla="*/ 0 w 903"/>
                <a:gd name="T27" fmla="*/ 0 h 895"/>
                <a:gd name="T28" fmla="*/ 0 w 903"/>
                <a:gd name="T29" fmla="*/ 0 h 895"/>
                <a:gd name="T30" fmla="*/ 0 w 903"/>
                <a:gd name="T31" fmla="*/ 0 h 895"/>
                <a:gd name="T32" fmla="*/ 0 w 903"/>
                <a:gd name="T33" fmla="*/ 0 h 895"/>
                <a:gd name="T34" fmla="*/ 0 w 903"/>
                <a:gd name="T35" fmla="*/ 0 h 895"/>
                <a:gd name="T36" fmla="*/ 0 w 903"/>
                <a:gd name="T37" fmla="*/ 0 h 895"/>
                <a:gd name="T38" fmla="*/ 0 w 903"/>
                <a:gd name="T39" fmla="*/ 0 h 895"/>
                <a:gd name="T40" fmla="*/ 0 w 903"/>
                <a:gd name="T41" fmla="*/ 0 h 895"/>
                <a:gd name="T42" fmla="*/ 0 w 903"/>
                <a:gd name="T43" fmla="*/ 0 h 895"/>
                <a:gd name="T44" fmla="*/ 0 w 903"/>
                <a:gd name="T45" fmla="*/ 0 h 895"/>
                <a:gd name="T46" fmla="*/ 0 w 903"/>
                <a:gd name="T47" fmla="*/ 0 h 895"/>
                <a:gd name="T48" fmla="*/ 0 w 903"/>
                <a:gd name="T49" fmla="*/ 0 h 895"/>
                <a:gd name="T50" fmla="*/ 0 w 903"/>
                <a:gd name="T51" fmla="*/ 0 h 895"/>
                <a:gd name="T52" fmla="*/ 0 w 903"/>
                <a:gd name="T53" fmla="*/ 0 h 895"/>
                <a:gd name="T54" fmla="*/ 0 w 903"/>
                <a:gd name="T55" fmla="*/ 0 h 895"/>
                <a:gd name="T56" fmla="*/ 0 w 903"/>
                <a:gd name="T57" fmla="*/ 0 h 895"/>
                <a:gd name="T58" fmla="*/ 0 w 903"/>
                <a:gd name="T59" fmla="*/ 0 h 895"/>
                <a:gd name="T60" fmla="*/ 0 w 903"/>
                <a:gd name="T61" fmla="*/ 0 h 895"/>
                <a:gd name="T62" fmla="*/ 0 w 903"/>
                <a:gd name="T63" fmla="*/ 0 h 895"/>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903"/>
                <a:gd name="T97" fmla="*/ 0 h 895"/>
                <a:gd name="T98" fmla="*/ 903 w 903"/>
                <a:gd name="T99" fmla="*/ 895 h 895"/>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903" h="895">
                  <a:moveTo>
                    <a:pt x="711" y="97"/>
                  </a:moveTo>
                  <a:lnTo>
                    <a:pt x="711" y="95"/>
                  </a:lnTo>
                  <a:lnTo>
                    <a:pt x="715" y="95"/>
                  </a:lnTo>
                  <a:lnTo>
                    <a:pt x="718" y="103"/>
                  </a:lnTo>
                  <a:lnTo>
                    <a:pt x="724" y="109"/>
                  </a:lnTo>
                  <a:lnTo>
                    <a:pt x="730" y="116"/>
                  </a:lnTo>
                  <a:lnTo>
                    <a:pt x="735" y="126"/>
                  </a:lnTo>
                  <a:lnTo>
                    <a:pt x="741" y="131"/>
                  </a:lnTo>
                  <a:lnTo>
                    <a:pt x="747" y="141"/>
                  </a:lnTo>
                  <a:lnTo>
                    <a:pt x="751" y="145"/>
                  </a:lnTo>
                  <a:lnTo>
                    <a:pt x="754" y="150"/>
                  </a:lnTo>
                  <a:lnTo>
                    <a:pt x="758" y="154"/>
                  </a:lnTo>
                  <a:lnTo>
                    <a:pt x="762" y="158"/>
                  </a:lnTo>
                  <a:lnTo>
                    <a:pt x="764" y="164"/>
                  </a:lnTo>
                  <a:lnTo>
                    <a:pt x="768" y="167"/>
                  </a:lnTo>
                  <a:lnTo>
                    <a:pt x="772" y="171"/>
                  </a:lnTo>
                  <a:lnTo>
                    <a:pt x="775" y="175"/>
                  </a:lnTo>
                  <a:lnTo>
                    <a:pt x="777" y="181"/>
                  </a:lnTo>
                  <a:lnTo>
                    <a:pt x="781" y="185"/>
                  </a:lnTo>
                  <a:lnTo>
                    <a:pt x="785" y="188"/>
                  </a:lnTo>
                  <a:lnTo>
                    <a:pt x="789" y="194"/>
                  </a:lnTo>
                  <a:lnTo>
                    <a:pt x="791" y="198"/>
                  </a:lnTo>
                  <a:lnTo>
                    <a:pt x="796" y="204"/>
                  </a:lnTo>
                  <a:lnTo>
                    <a:pt x="798" y="207"/>
                  </a:lnTo>
                  <a:lnTo>
                    <a:pt x="802" y="213"/>
                  </a:lnTo>
                  <a:lnTo>
                    <a:pt x="806" y="217"/>
                  </a:lnTo>
                  <a:lnTo>
                    <a:pt x="810" y="221"/>
                  </a:lnTo>
                  <a:lnTo>
                    <a:pt x="813" y="226"/>
                  </a:lnTo>
                  <a:lnTo>
                    <a:pt x="817" y="232"/>
                  </a:lnTo>
                  <a:lnTo>
                    <a:pt x="821" y="236"/>
                  </a:lnTo>
                  <a:lnTo>
                    <a:pt x="823" y="240"/>
                  </a:lnTo>
                  <a:lnTo>
                    <a:pt x="827" y="243"/>
                  </a:lnTo>
                  <a:lnTo>
                    <a:pt x="830" y="249"/>
                  </a:lnTo>
                  <a:lnTo>
                    <a:pt x="832" y="253"/>
                  </a:lnTo>
                  <a:lnTo>
                    <a:pt x="836" y="257"/>
                  </a:lnTo>
                  <a:lnTo>
                    <a:pt x="840" y="262"/>
                  </a:lnTo>
                  <a:lnTo>
                    <a:pt x="844" y="266"/>
                  </a:lnTo>
                  <a:lnTo>
                    <a:pt x="846" y="270"/>
                  </a:lnTo>
                  <a:lnTo>
                    <a:pt x="849" y="276"/>
                  </a:lnTo>
                  <a:lnTo>
                    <a:pt x="853" y="278"/>
                  </a:lnTo>
                  <a:lnTo>
                    <a:pt x="855" y="283"/>
                  </a:lnTo>
                  <a:lnTo>
                    <a:pt x="863" y="291"/>
                  </a:lnTo>
                  <a:lnTo>
                    <a:pt x="868" y="300"/>
                  </a:lnTo>
                  <a:lnTo>
                    <a:pt x="872" y="306"/>
                  </a:lnTo>
                  <a:lnTo>
                    <a:pt x="878" y="314"/>
                  </a:lnTo>
                  <a:lnTo>
                    <a:pt x="884" y="319"/>
                  </a:lnTo>
                  <a:lnTo>
                    <a:pt x="889" y="327"/>
                  </a:lnTo>
                  <a:lnTo>
                    <a:pt x="891" y="333"/>
                  </a:lnTo>
                  <a:lnTo>
                    <a:pt x="897" y="337"/>
                  </a:lnTo>
                  <a:lnTo>
                    <a:pt x="901" y="342"/>
                  </a:lnTo>
                  <a:lnTo>
                    <a:pt x="903" y="346"/>
                  </a:lnTo>
                  <a:lnTo>
                    <a:pt x="901" y="348"/>
                  </a:lnTo>
                  <a:lnTo>
                    <a:pt x="863" y="688"/>
                  </a:lnTo>
                  <a:lnTo>
                    <a:pt x="574" y="895"/>
                  </a:lnTo>
                  <a:lnTo>
                    <a:pt x="196" y="787"/>
                  </a:lnTo>
                  <a:lnTo>
                    <a:pt x="460" y="610"/>
                  </a:lnTo>
                  <a:lnTo>
                    <a:pt x="513" y="388"/>
                  </a:lnTo>
                  <a:lnTo>
                    <a:pt x="300" y="352"/>
                  </a:lnTo>
                  <a:lnTo>
                    <a:pt x="0" y="553"/>
                  </a:lnTo>
                  <a:lnTo>
                    <a:pt x="21" y="213"/>
                  </a:lnTo>
                  <a:lnTo>
                    <a:pt x="340" y="0"/>
                  </a:lnTo>
                  <a:lnTo>
                    <a:pt x="711" y="97"/>
                  </a:lnTo>
                  <a:close/>
                </a:path>
              </a:pathLst>
            </a:custGeom>
            <a:solidFill>
              <a:srgbClr val="969696"/>
            </a:solidFill>
            <a:ln w="9525">
              <a:solidFill>
                <a:schemeClr val="bg1"/>
              </a:solidFill>
              <a:round/>
              <a:headEnd/>
              <a:tailEnd/>
            </a:ln>
          </p:spPr>
          <p:txBody>
            <a:bodyPr/>
            <a:lstStyle/>
            <a:p>
              <a:endParaRPr lang="en-US"/>
            </a:p>
          </p:txBody>
        </p:sp>
        <p:sp>
          <p:nvSpPr>
            <p:cNvPr id="21582" name="Freeform 109"/>
            <p:cNvSpPr>
              <a:spLocks/>
            </p:cNvSpPr>
            <p:nvPr/>
          </p:nvSpPr>
          <p:spPr bwMode="auto">
            <a:xfrm rot="16872589" flipH="1">
              <a:off x="3094" y="3298"/>
              <a:ext cx="87" cy="95"/>
            </a:xfrm>
            <a:custGeom>
              <a:avLst/>
              <a:gdLst>
                <a:gd name="T0" fmla="*/ 0 w 216"/>
                <a:gd name="T1" fmla="*/ 0 h 240"/>
                <a:gd name="T2" fmla="*/ 0 w 216"/>
                <a:gd name="T3" fmla="*/ 0 h 240"/>
                <a:gd name="T4" fmla="*/ 0 w 216"/>
                <a:gd name="T5" fmla="*/ 0 h 240"/>
                <a:gd name="T6" fmla="*/ 0 w 216"/>
                <a:gd name="T7" fmla="*/ 0 h 240"/>
                <a:gd name="T8" fmla="*/ 0 w 216"/>
                <a:gd name="T9" fmla="*/ 0 h 240"/>
                <a:gd name="T10" fmla="*/ 0 w 216"/>
                <a:gd name="T11" fmla="*/ 0 h 240"/>
                <a:gd name="T12" fmla="*/ 0 w 216"/>
                <a:gd name="T13" fmla="*/ 0 h 240"/>
                <a:gd name="T14" fmla="*/ 0 w 216"/>
                <a:gd name="T15" fmla="*/ 0 h 240"/>
                <a:gd name="T16" fmla="*/ 0 60000 65536"/>
                <a:gd name="T17" fmla="*/ 0 60000 65536"/>
                <a:gd name="T18" fmla="*/ 0 60000 65536"/>
                <a:gd name="T19" fmla="*/ 0 60000 65536"/>
                <a:gd name="T20" fmla="*/ 0 60000 65536"/>
                <a:gd name="T21" fmla="*/ 0 60000 65536"/>
                <a:gd name="T22" fmla="*/ 0 60000 65536"/>
                <a:gd name="T23" fmla="*/ 0 60000 65536"/>
                <a:gd name="T24" fmla="*/ 0 w 216"/>
                <a:gd name="T25" fmla="*/ 0 h 240"/>
                <a:gd name="T26" fmla="*/ 216 w 216"/>
                <a:gd name="T27" fmla="*/ 240 h 24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 h="240">
                  <a:moveTo>
                    <a:pt x="0" y="236"/>
                  </a:moveTo>
                  <a:lnTo>
                    <a:pt x="21" y="108"/>
                  </a:lnTo>
                  <a:lnTo>
                    <a:pt x="216" y="0"/>
                  </a:lnTo>
                  <a:lnTo>
                    <a:pt x="209" y="95"/>
                  </a:lnTo>
                  <a:lnTo>
                    <a:pt x="66" y="167"/>
                  </a:lnTo>
                  <a:lnTo>
                    <a:pt x="61" y="240"/>
                  </a:lnTo>
                  <a:lnTo>
                    <a:pt x="0" y="236"/>
                  </a:lnTo>
                  <a:close/>
                </a:path>
              </a:pathLst>
            </a:custGeom>
            <a:solidFill>
              <a:srgbClr val="969696"/>
            </a:solidFill>
            <a:ln w="9525">
              <a:solidFill>
                <a:schemeClr val="bg1"/>
              </a:solidFill>
              <a:round/>
              <a:headEnd/>
              <a:tailEnd/>
            </a:ln>
          </p:spPr>
          <p:txBody>
            <a:bodyPr/>
            <a:lstStyle/>
            <a:p>
              <a:endParaRPr lang="en-US"/>
            </a:p>
          </p:txBody>
        </p:sp>
        <p:sp>
          <p:nvSpPr>
            <p:cNvPr id="21583" name="Freeform 110"/>
            <p:cNvSpPr>
              <a:spLocks/>
            </p:cNvSpPr>
            <p:nvPr/>
          </p:nvSpPr>
          <p:spPr bwMode="auto">
            <a:xfrm rot="16872589" flipH="1">
              <a:off x="3608" y="2676"/>
              <a:ext cx="183" cy="107"/>
            </a:xfrm>
            <a:custGeom>
              <a:avLst/>
              <a:gdLst>
                <a:gd name="T0" fmla="*/ 0 w 458"/>
                <a:gd name="T1" fmla="*/ 0 h 268"/>
                <a:gd name="T2" fmla="*/ 0 w 458"/>
                <a:gd name="T3" fmla="*/ 0 h 268"/>
                <a:gd name="T4" fmla="*/ 0 w 458"/>
                <a:gd name="T5" fmla="*/ 0 h 268"/>
                <a:gd name="T6" fmla="*/ 0 w 458"/>
                <a:gd name="T7" fmla="*/ 0 h 268"/>
                <a:gd name="T8" fmla="*/ 0 w 458"/>
                <a:gd name="T9" fmla="*/ 0 h 268"/>
                <a:gd name="T10" fmla="*/ 0 w 458"/>
                <a:gd name="T11" fmla="*/ 0 h 268"/>
                <a:gd name="T12" fmla="*/ 0 w 458"/>
                <a:gd name="T13" fmla="*/ 0 h 268"/>
                <a:gd name="T14" fmla="*/ 0 w 458"/>
                <a:gd name="T15" fmla="*/ 0 h 268"/>
                <a:gd name="T16" fmla="*/ 0 60000 65536"/>
                <a:gd name="T17" fmla="*/ 0 60000 65536"/>
                <a:gd name="T18" fmla="*/ 0 60000 65536"/>
                <a:gd name="T19" fmla="*/ 0 60000 65536"/>
                <a:gd name="T20" fmla="*/ 0 60000 65536"/>
                <a:gd name="T21" fmla="*/ 0 60000 65536"/>
                <a:gd name="T22" fmla="*/ 0 60000 65536"/>
                <a:gd name="T23" fmla="*/ 0 60000 65536"/>
                <a:gd name="T24" fmla="*/ 0 w 458"/>
                <a:gd name="T25" fmla="*/ 0 h 268"/>
                <a:gd name="T26" fmla="*/ 458 w 458"/>
                <a:gd name="T27" fmla="*/ 268 h 26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58" h="268">
                  <a:moveTo>
                    <a:pt x="0" y="175"/>
                  </a:moveTo>
                  <a:lnTo>
                    <a:pt x="287" y="0"/>
                  </a:lnTo>
                  <a:lnTo>
                    <a:pt x="458" y="38"/>
                  </a:lnTo>
                  <a:lnTo>
                    <a:pt x="435" y="122"/>
                  </a:lnTo>
                  <a:lnTo>
                    <a:pt x="291" y="93"/>
                  </a:lnTo>
                  <a:lnTo>
                    <a:pt x="30" y="268"/>
                  </a:lnTo>
                  <a:lnTo>
                    <a:pt x="0" y="175"/>
                  </a:lnTo>
                  <a:close/>
                </a:path>
              </a:pathLst>
            </a:custGeom>
            <a:solidFill>
              <a:srgbClr val="969696"/>
            </a:solidFill>
            <a:ln w="9525">
              <a:solidFill>
                <a:schemeClr val="bg1"/>
              </a:solidFill>
              <a:round/>
              <a:headEnd/>
              <a:tailEnd/>
            </a:ln>
          </p:spPr>
          <p:txBody>
            <a:bodyPr/>
            <a:lstStyle/>
            <a:p>
              <a:endParaRPr lang="en-US"/>
            </a:p>
          </p:txBody>
        </p:sp>
        <p:sp>
          <p:nvSpPr>
            <p:cNvPr id="21584" name="Freeform 111"/>
            <p:cNvSpPr>
              <a:spLocks/>
            </p:cNvSpPr>
            <p:nvPr/>
          </p:nvSpPr>
          <p:spPr bwMode="auto">
            <a:xfrm rot="16872589" flipH="1">
              <a:off x="3690" y="2813"/>
              <a:ext cx="258" cy="118"/>
            </a:xfrm>
            <a:custGeom>
              <a:avLst/>
              <a:gdLst>
                <a:gd name="T0" fmla="*/ 0 w 646"/>
                <a:gd name="T1" fmla="*/ 0 h 296"/>
                <a:gd name="T2" fmla="*/ 0 w 646"/>
                <a:gd name="T3" fmla="*/ 0 h 296"/>
                <a:gd name="T4" fmla="*/ 0 w 646"/>
                <a:gd name="T5" fmla="*/ 0 h 296"/>
                <a:gd name="T6" fmla="*/ 0 w 646"/>
                <a:gd name="T7" fmla="*/ 0 h 296"/>
                <a:gd name="T8" fmla="*/ 0 w 646"/>
                <a:gd name="T9" fmla="*/ 0 h 296"/>
                <a:gd name="T10" fmla="*/ 0 w 646"/>
                <a:gd name="T11" fmla="*/ 0 h 296"/>
                <a:gd name="T12" fmla="*/ 0 w 646"/>
                <a:gd name="T13" fmla="*/ 0 h 296"/>
                <a:gd name="T14" fmla="*/ 0 w 646"/>
                <a:gd name="T15" fmla="*/ 0 h 296"/>
                <a:gd name="T16" fmla="*/ 0 60000 65536"/>
                <a:gd name="T17" fmla="*/ 0 60000 65536"/>
                <a:gd name="T18" fmla="*/ 0 60000 65536"/>
                <a:gd name="T19" fmla="*/ 0 60000 65536"/>
                <a:gd name="T20" fmla="*/ 0 60000 65536"/>
                <a:gd name="T21" fmla="*/ 0 60000 65536"/>
                <a:gd name="T22" fmla="*/ 0 60000 65536"/>
                <a:gd name="T23" fmla="*/ 0 60000 65536"/>
                <a:gd name="T24" fmla="*/ 0 w 646"/>
                <a:gd name="T25" fmla="*/ 0 h 296"/>
                <a:gd name="T26" fmla="*/ 646 w 646"/>
                <a:gd name="T27" fmla="*/ 296 h 29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646" h="296">
                  <a:moveTo>
                    <a:pt x="0" y="89"/>
                  </a:moveTo>
                  <a:lnTo>
                    <a:pt x="351" y="203"/>
                  </a:lnTo>
                  <a:lnTo>
                    <a:pt x="646" y="0"/>
                  </a:lnTo>
                  <a:lnTo>
                    <a:pt x="646" y="79"/>
                  </a:lnTo>
                  <a:lnTo>
                    <a:pt x="351" y="296"/>
                  </a:lnTo>
                  <a:lnTo>
                    <a:pt x="34" y="195"/>
                  </a:lnTo>
                  <a:lnTo>
                    <a:pt x="0" y="89"/>
                  </a:lnTo>
                  <a:close/>
                </a:path>
              </a:pathLst>
            </a:custGeom>
            <a:solidFill>
              <a:srgbClr val="969696"/>
            </a:solidFill>
            <a:ln w="9525">
              <a:solidFill>
                <a:schemeClr val="bg1"/>
              </a:solidFill>
              <a:round/>
              <a:headEnd/>
              <a:tailEnd/>
            </a:ln>
          </p:spPr>
          <p:txBody>
            <a:bodyPr/>
            <a:lstStyle/>
            <a:p>
              <a:endParaRPr lang="en-US"/>
            </a:p>
          </p:txBody>
        </p:sp>
        <p:sp>
          <p:nvSpPr>
            <p:cNvPr id="21585" name="Freeform 112"/>
            <p:cNvSpPr>
              <a:spLocks/>
            </p:cNvSpPr>
            <p:nvPr/>
          </p:nvSpPr>
          <p:spPr bwMode="auto">
            <a:xfrm rot="16872589" flipH="1">
              <a:off x="3154" y="3060"/>
              <a:ext cx="547" cy="327"/>
            </a:xfrm>
            <a:custGeom>
              <a:avLst/>
              <a:gdLst>
                <a:gd name="T0" fmla="*/ 0 w 1370"/>
                <a:gd name="T1" fmla="*/ 0 h 821"/>
                <a:gd name="T2" fmla="*/ 0 w 1370"/>
                <a:gd name="T3" fmla="*/ 0 h 821"/>
                <a:gd name="T4" fmla="*/ 0 w 1370"/>
                <a:gd name="T5" fmla="*/ 0 h 821"/>
                <a:gd name="T6" fmla="*/ 0 w 1370"/>
                <a:gd name="T7" fmla="*/ 0 h 821"/>
                <a:gd name="T8" fmla="*/ 0 w 1370"/>
                <a:gd name="T9" fmla="*/ 0 h 821"/>
                <a:gd name="T10" fmla="*/ 0 w 1370"/>
                <a:gd name="T11" fmla="*/ 0 h 821"/>
                <a:gd name="T12" fmla="*/ 0 w 1370"/>
                <a:gd name="T13" fmla="*/ 0 h 821"/>
                <a:gd name="T14" fmla="*/ 0 w 1370"/>
                <a:gd name="T15" fmla="*/ 0 h 821"/>
                <a:gd name="T16" fmla="*/ 0 w 1370"/>
                <a:gd name="T17" fmla="*/ 0 h 821"/>
                <a:gd name="T18" fmla="*/ 0 w 1370"/>
                <a:gd name="T19" fmla="*/ 0 h 82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370"/>
                <a:gd name="T31" fmla="*/ 0 h 821"/>
                <a:gd name="T32" fmla="*/ 1370 w 1370"/>
                <a:gd name="T33" fmla="*/ 821 h 82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370" h="821">
                  <a:moveTo>
                    <a:pt x="17" y="692"/>
                  </a:moveTo>
                  <a:lnTo>
                    <a:pt x="909" y="103"/>
                  </a:lnTo>
                  <a:lnTo>
                    <a:pt x="1163" y="124"/>
                  </a:lnTo>
                  <a:lnTo>
                    <a:pt x="1370" y="0"/>
                  </a:lnTo>
                  <a:lnTo>
                    <a:pt x="1370" y="87"/>
                  </a:lnTo>
                  <a:lnTo>
                    <a:pt x="1188" y="200"/>
                  </a:lnTo>
                  <a:lnTo>
                    <a:pt x="930" y="175"/>
                  </a:lnTo>
                  <a:lnTo>
                    <a:pt x="0" y="821"/>
                  </a:lnTo>
                  <a:lnTo>
                    <a:pt x="17" y="692"/>
                  </a:lnTo>
                  <a:close/>
                </a:path>
              </a:pathLst>
            </a:custGeom>
            <a:solidFill>
              <a:srgbClr val="969696"/>
            </a:solidFill>
            <a:ln w="9525">
              <a:solidFill>
                <a:schemeClr val="bg1"/>
              </a:solidFill>
              <a:round/>
              <a:headEnd/>
              <a:tailEnd/>
            </a:ln>
          </p:spPr>
          <p:txBody>
            <a:bodyPr/>
            <a:lstStyle/>
            <a:p>
              <a:endParaRPr lang="en-US"/>
            </a:p>
          </p:txBody>
        </p:sp>
        <p:sp>
          <p:nvSpPr>
            <p:cNvPr id="21586" name="Freeform 113"/>
            <p:cNvSpPr>
              <a:spLocks/>
            </p:cNvSpPr>
            <p:nvPr/>
          </p:nvSpPr>
          <p:spPr bwMode="auto">
            <a:xfrm rot="16872589" flipH="1">
              <a:off x="3045" y="3222"/>
              <a:ext cx="250" cy="211"/>
            </a:xfrm>
            <a:custGeom>
              <a:avLst/>
              <a:gdLst>
                <a:gd name="T0" fmla="*/ 0 w 625"/>
                <a:gd name="T1" fmla="*/ 0 h 528"/>
                <a:gd name="T2" fmla="*/ 0 w 625"/>
                <a:gd name="T3" fmla="*/ 0 h 528"/>
                <a:gd name="T4" fmla="*/ 0 w 625"/>
                <a:gd name="T5" fmla="*/ 0 h 528"/>
                <a:gd name="T6" fmla="*/ 0 w 625"/>
                <a:gd name="T7" fmla="*/ 0 h 528"/>
                <a:gd name="T8" fmla="*/ 0 w 625"/>
                <a:gd name="T9" fmla="*/ 0 h 528"/>
                <a:gd name="T10" fmla="*/ 0 w 625"/>
                <a:gd name="T11" fmla="*/ 0 h 528"/>
                <a:gd name="T12" fmla="*/ 0 w 625"/>
                <a:gd name="T13" fmla="*/ 0 h 528"/>
                <a:gd name="T14" fmla="*/ 0 w 625"/>
                <a:gd name="T15" fmla="*/ 0 h 528"/>
                <a:gd name="T16" fmla="*/ 0 w 625"/>
                <a:gd name="T17" fmla="*/ 0 h 528"/>
                <a:gd name="T18" fmla="*/ 0 w 625"/>
                <a:gd name="T19" fmla="*/ 0 h 528"/>
                <a:gd name="T20" fmla="*/ 0 w 625"/>
                <a:gd name="T21" fmla="*/ 0 h 528"/>
                <a:gd name="T22" fmla="*/ 0 w 625"/>
                <a:gd name="T23" fmla="*/ 0 h 528"/>
                <a:gd name="T24" fmla="*/ 0 w 625"/>
                <a:gd name="T25" fmla="*/ 0 h 528"/>
                <a:gd name="T26" fmla="*/ 0 w 625"/>
                <a:gd name="T27" fmla="*/ 0 h 528"/>
                <a:gd name="T28" fmla="*/ 0 w 625"/>
                <a:gd name="T29" fmla="*/ 0 h 528"/>
                <a:gd name="T30" fmla="*/ 0 w 625"/>
                <a:gd name="T31" fmla="*/ 0 h 528"/>
                <a:gd name="T32" fmla="*/ 0 w 625"/>
                <a:gd name="T33" fmla="*/ 0 h 528"/>
                <a:gd name="T34" fmla="*/ 0 w 625"/>
                <a:gd name="T35" fmla="*/ 0 h 528"/>
                <a:gd name="T36" fmla="*/ 0 w 625"/>
                <a:gd name="T37" fmla="*/ 0 h 528"/>
                <a:gd name="T38" fmla="*/ 0 w 625"/>
                <a:gd name="T39" fmla="*/ 0 h 528"/>
                <a:gd name="T40" fmla="*/ 0 w 625"/>
                <a:gd name="T41" fmla="*/ 0 h 528"/>
                <a:gd name="T42" fmla="*/ 0 w 625"/>
                <a:gd name="T43" fmla="*/ 0 h 528"/>
                <a:gd name="T44" fmla="*/ 0 w 625"/>
                <a:gd name="T45" fmla="*/ 0 h 528"/>
                <a:gd name="T46" fmla="*/ 0 w 625"/>
                <a:gd name="T47" fmla="*/ 0 h 528"/>
                <a:gd name="T48" fmla="*/ 0 w 625"/>
                <a:gd name="T49" fmla="*/ 0 h 528"/>
                <a:gd name="T50" fmla="*/ 0 w 625"/>
                <a:gd name="T51" fmla="*/ 0 h 528"/>
                <a:gd name="T52" fmla="*/ 0 w 625"/>
                <a:gd name="T53" fmla="*/ 0 h 528"/>
                <a:gd name="T54" fmla="*/ 0 w 625"/>
                <a:gd name="T55" fmla="*/ 0 h 528"/>
                <a:gd name="T56" fmla="*/ 0 w 625"/>
                <a:gd name="T57" fmla="*/ 0 h 528"/>
                <a:gd name="T58" fmla="*/ 0 w 625"/>
                <a:gd name="T59" fmla="*/ 0 h 528"/>
                <a:gd name="T60" fmla="*/ 0 w 625"/>
                <a:gd name="T61" fmla="*/ 0 h 528"/>
                <a:gd name="T62" fmla="*/ 0 w 625"/>
                <a:gd name="T63" fmla="*/ 0 h 528"/>
                <a:gd name="T64" fmla="*/ 0 w 625"/>
                <a:gd name="T65" fmla="*/ 0 h 528"/>
                <a:gd name="T66" fmla="*/ 0 w 625"/>
                <a:gd name="T67" fmla="*/ 0 h 528"/>
                <a:gd name="T68" fmla="*/ 0 w 625"/>
                <a:gd name="T69" fmla="*/ 0 h 528"/>
                <a:gd name="T70" fmla="*/ 0 w 625"/>
                <a:gd name="T71" fmla="*/ 0 h 528"/>
                <a:gd name="T72" fmla="*/ 0 w 625"/>
                <a:gd name="T73" fmla="*/ 0 h 528"/>
                <a:gd name="T74" fmla="*/ 0 w 625"/>
                <a:gd name="T75" fmla="*/ 0 h 528"/>
                <a:gd name="T76" fmla="*/ 0 w 625"/>
                <a:gd name="T77" fmla="*/ 0 h 528"/>
                <a:gd name="T78" fmla="*/ 0 w 625"/>
                <a:gd name="T79" fmla="*/ 0 h 528"/>
                <a:gd name="T80" fmla="*/ 0 w 625"/>
                <a:gd name="T81" fmla="*/ 0 h 528"/>
                <a:gd name="T82" fmla="*/ 0 w 625"/>
                <a:gd name="T83" fmla="*/ 0 h 528"/>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625"/>
                <a:gd name="T127" fmla="*/ 0 h 528"/>
                <a:gd name="T128" fmla="*/ 625 w 625"/>
                <a:gd name="T129" fmla="*/ 528 h 528"/>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625" h="528">
                  <a:moveTo>
                    <a:pt x="148" y="500"/>
                  </a:moveTo>
                  <a:lnTo>
                    <a:pt x="144" y="496"/>
                  </a:lnTo>
                  <a:lnTo>
                    <a:pt x="139" y="490"/>
                  </a:lnTo>
                  <a:lnTo>
                    <a:pt x="137" y="486"/>
                  </a:lnTo>
                  <a:lnTo>
                    <a:pt x="131" y="481"/>
                  </a:lnTo>
                  <a:lnTo>
                    <a:pt x="127" y="475"/>
                  </a:lnTo>
                  <a:lnTo>
                    <a:pt x="123" y="469"/>
                  </a:lnTo>
                  <a:lnTo>
                    <a:pt x="118" y="464"/>
                  </a:lnTo>
                  <a:lnTo>
                    <a:pt x="114" y="458"/>
                  </a:lnTo>
                  <a:lnTo>
                    <a:pt x="106" y="450"/>
                  </a:lnTo>
                  <a:lnTo>
                    <a:pt x="102" y="443"/>
                  </a:lnTo>
                  <a:lnTo>
                    <a:pt x="97" y="437"/>
                  </a:lnTo>
                  <a:lnTo>
                    <a:pt x="91" y="429"/>
                  </a:lnTo>
                  <a:lnTo>
                    <a:pt x="85" y="424"/>
                  </a:lnTo>
                  <a:lnTo>
                    <a:pt x="80" y="418"/>
                  </a:lnTo>
                  <a:lnTo>
                    <a:pt x="74" y="410"/>
                  </a:lnTo>
                  <a:lnTo>
                    <a:pt x="68" y="405"/>
                  </a:lnTo>
                  <a:lnTo>
                    <a:pt x="63" y="397"/>
                  </a:lnTo>
                  <a:lnTo>
                    <a:pt x="57" y="390"/>
                  </a:lnTo>
                  <a:lnTo>
                    <a:pt x="51" y="384"/>
                  </a:lnTo>
                  <a:lnTo>
                    <a:pt x="47" y="376"/>
                  </a:lnTo>
                  <a:lnTo>
                    <a:pt x="40" y="369"/>
                  </a:lnTo>
                  <a:lnTo>
                    <a:pt x="36" y="363"/>
                  </a:lnTo>
                  <a:lnTo>
                    <a:pt x="30" y="357"/>
                  </a:lnTo>
                  <a:lnTo>
                    <a:pt x="26" y="352"/>
                  </a:lnTo>
                  <a:lnTo>
                    <a:pt x="23" y="346"/>
                  </a:lnTo>
                  <a:lnTo>
                    <a:pt x="17" y="340"/>
                  </a:lnTo>
                  <a:lnTo>
                    <a:pt x="13" y="336"/>
                  </a:lnTo>
                  <a:lnTo>
                    <a:pt x="11" y="333"/>
                  </a:lnTo>
                  <a:lnTo>
                    <a:pt x="5" y="327"/>
                  </a:lnTo>
                  <a:lnTo>
                    <a:pt x="4" y="325"/>
                  </a:lnTo>
                  <a:lnTo>
                    <a:pt x="2" y="321"/>
                  </a:lnTo>
                  <a:lnTo>
                    <a:pt x="0" y="319"/>
                  </a:lnTo>
                  <a:lnTo>
                    <a:pt x="2" y="314"/>
                  </a:lnTo>
                  <a:lnTo>
                    <a:pt x="2" y="308"/>
                  </a:lnTo>
                  <a:lnTo>
                    <a:pt x="4" y="302"/>
                  </a:lnTo>
                  <a:lnTo>
                    <a:pt x="5" y="296"/>
                  </a:lnTo>
                  <a:lnTo>
                    <a:pt x="9" y="289"/>
                  </a:lnTo>
                  <a:lnTo>
                    <a:pt x="11" y="281"/>
                  </a:lnTo>
                  <a:lnTo>
                    <a:pt x="13" y="274"/>
                  </a:lnTo>
                  <a:lnTo>
                    <a:pt x="17" y="266"/>
                  </a:lnTo>
                  <a:lnTo>
                    <a:pt x="17" y="260"/>
                  </a:lnTo>
                  <a:lnTo>
                    <a:pt x="19" y="257"/>
                  </a:lnTo>
                  <a:lnTo>
                    <a:pt x="19" y="253"/>
                  </a:lnTo>
                  <a:lnTo>
                    <a:pt x="21" y="247"/>
                  </a:lnTo>
                  <a:lnTo>
                    <a:pt x="23" y="243"/>
                  </a:lnTo>
                  <a:lnTo>
                    <a:pt x="24" y="239"/>
                  </a:lnTo>
                  <a:lnTo>
                    <a:pt x="24" y="236"/>
                  </a:lnTo>
                  <a:lnTo>
                    <a:pt x="26" y="230"/>
                  </a:lnTo>
                  <a:lnTo>
                    <a:pt x="28" y="226"/>
                  </a:lnTo>
                  <a:lnTo>
                    <a:pt x="30" y="222"/>
                  </a:lnTo>
                  <a:lnTo>
                    <a:pt x="30" y="217"/>
                  </a:lnTo>
                  <a:lnTo>
                    <a:pt x="32" y="213"/>
                  </a:lnTo>
                  <a:lnTo>
                    <a:pt x="34" y="207"/>
                  </a:lnTo>
                  <a:lnTo>
                    <a:pt x="36" y="201"/>
                  </a:lnTo>
                  <a:lnTo>
                    <a:pt x="36" y="198"/>
                  </a:lnTo>
                  <a:lnTo>
                    <a:pt x="38" y="194"/>
                  </a:lnTo>
                  <a:lnTo>
                    <a:pt x="40" y="190"/>
                  </a:lnTo>
                  <a:lnTo>
                    <a:pt x="42" y="184"/>
                  </a:lnTo>
                  <a:lnTo>
                    <a:pt x="42" y="181"/>
                  </a:lnTo>
                  <a:lnTo>
                    <a:pt x="43" y="177"/>
                  </a:lnTo>
                  <a:lnTo>
                    <a:pt x="45" y="167"/>
                  </a:lnTo>
                  <a:lnTo>
                    <a:pt x="49" y="160"/>
                  </a:lnTo>
                  <a:lnTo>
                    <a:pt x="51" y="152"/>
                  </a:lnTo>
                  <a:lnTo>
                    <a:pt x="53" y="144"/>
                  </a:lnTo>
                  <a:lnTo>
                    <a:pt x="57" y="137"/>
                  </a:lnTo>
                  <a:lnTo>
                    <a:pt x="59" y="131"/>
                  </a:lnTo>
                  <a:lnTo>
                    <a:pt x="59" y="124"/>
                  </a:lnTo>
                  <a:lnTo>
                    <a:pt x="61" y="120"/>
                  </a:lnTo>
                  <a:lnTo>
                    <a:pt x="63" y="114"/>
                  </a:lnTo>
                  <a:lnTo>
                    <a:pt x="63" y="112"/>
                  </a:lnTo>
                  <a:lnTo>
                    <a:pt x="64" y="106"/>
                  </a:lnTo>
                  <a:lnTo>
                    <a:pt x="66" y="105"/>
                  </a:lnTo>
                  <a:lnTo>
                    <a:pt x="283" y="0"/>
                  </a:lnTo>
                  <a:lnTo>
                    <a:pt x="484" y="57"/>
                  </a:lnTo>
                  <a:lnTo>
                    <a:pt x="264" y="173"/>
                  </a:lnTo>
                  <a:lnTo>
                    <a:pt x="239" y="315"/>
                  </a:lnTo>
                  <a:lnTo>
                    <a:pt x="401" y="334"/>
                  </a:lnTo>
                  <a:lnTo>
                    <a:pt x="625" y="205"/>
                  </a:lnTo>
                  <a:lnTo>
                    <a:pt x="625" y="405"/>
                  </a:lnTo>
                  <a:lnTo>
                    <a:pt x="418" y="528"/>
                  </a:lnTo>
                  <a:lnTo>
                    <a:pt x="150" y="498"/>
                  </a:lnTo>
                  <a:lnTo>
                    <a:pt x="148" y="500"/>
                  </a:lnTo>
                  <a:close/>
                </a:path>
              </a:pathLst>
            </a:custGeom>
            <a:solidFill>
              <a:srgbClr val="969696"/>
            </a:solidFill>
            <a:ln w="9525">
              <a:solidFill>
                <a:schemeClr val="bg1"/>
              </a:solidFill>
              <a:round/>
              <a:headEnd/>
              <a:tailEnd/>
            </a:ln>
          </p:spPr>
          <p:txBody>
            <a:bodyPr/>
            <a:lstStyle/>
            <a:p>
              <a:endParaRPr lang="en-US"/>
            </a:p>
          </p:txBody>
        </p:sp>
        <p:sp>
          <p:nvSpPr>
            <p:cNvPr id="21587" name="Freeform 114"/>
            <p:cNvSpPr>
              <a:spLocks/>
            </p:cNvSpPr>
            <p:nvPr/>
          </p:nvSpPr>
          <p:spPr bwMode="auto">
            <a:xfrm rot="16872589" flipH="1">
              <a:off x="3195" y="2940"/>
              <a:ext cx="409" cy="296"/>
            </a:xfrm>
            <a:custGeom>
              <a:avLst/>
              <a:gdLst>
                <a:gd name="T0" fmla="*/ 0 w 1024"/>
                <a:gd name="T1" fmla="*/ 0 h 739"/>
                <a:gd name="T2" fmla="*/ 0 w 1024"/>
                <a:gd name="T3" fmla="*/ 0 h 739"/>
                <a:gd name="T4" fmla="*/ 0 w 1024"/>
                <a:gd name="T5" fmla="*/ 0 h 739"/>
                <a:gd name="T6" fmla="*/ 0 w 1024"/>
                <a:gd name="T7" fmla="*/ 0 h 739"/>
                <a:gd name="T8" fmla="*/ 0 w 1024"/>
                <a:gd name="T9" fmla="*/ 0 h 739"/>
                <a:gd name="T10" fmla="*/ 0 w 1024"/>
                <a:gd name="T11" fmla="*/ 0 h 739"/>
                <a:gd name="T12" fmla="*/ 0 w 1024"/>
                <a:gd name="T13" fmla="*/ 0 h 739"/>
                <a:gd name="T14" fmla="*/ 0 w 1024"/>
                <a:gd name="T15" fmla="*/ 0 h 739"/>
                <a:gd name="T16" fmla="*/ 0 w 1024"/>
                <a:gd name="T17" fmla="*/ 0 h 739"/>
                <a:gd name="T18" fmla="*/ 0 w 1024"/>
                <a:gd name="T19" fmla="*/ 0 h 739"/>
                <a:gd name="T20" fmla="*/ 0 w 1024"/>
                <a:gd name="T21" fmla="*/ 0 h 739"/>
                <a:gd name="T22" fmla="*/ 0 w 1024"/>
                <a:gd name="T23" fmla="*/ 0 h 739"/>
                <a:gd name="T24" fmla="*/ 0 w 1024"/>
                <a:gd name="T25" fmla="*/ 0 h 739"/>
                <a:gd name="T26" fmla="*/ 0 w 1024"/>
                <a:gd name="T27" fmla="*/ 0 h 739"/>
                <a:gd name="T28" fmla="*/ 0 w 1024"/>
                <a:gd name="T29" fmla="*/ 0 h 739"/>
                <a:gd name="T30" fmla="*/ 0 w 1024"/>
                <a:gd name="T31" fmla="*/ 0 h 739"/>
                <a:gd name="T32" fmla="*/ 0 w 1024"/>
                <a:gd name="T33" fmla="*/ 0 h 739"/>
                <a:gd name="T34" fmla="*/ 0 w 1024"/>
                <a:gd name="T35" fmla="*/ 0 h 739"/>
                <a:gd name="T36" fmla="*/ 0 w 1024"/>
                <a:gd name="T37" fmla="*/ 0 h 739"/>
                <a:gd name="T38" fmla="*/ 0 w 1024"/>
                <a:gd name="T39" fmla="*/ 0 h 739"/>
                <a:gd name="T40" fmla="*/ 0 w 1024"/>
                <a:gd name="T41" fmla="*/ 0 h 739"/>
                <a:gd name="T42" fmla="*/ 0 w 1024"/>
                <a:gd name="T43" fmla="*/ 0 h 739"/>
                <a:gd name="T44" fmla="*/ 0 w 1024"/>
                <a:gd name="T45" fmla="*/ 0 h 739"/>
                <a:gd name="T46" fmla="*/ 0 w 1024"/>
                <a:gd name="T47" fmla="*/ 0 h 739"/>
                <a:gd name="T48" fmla="*/ 0 w 1024"/>
                <a:gd name="T49" fmla="*/ 0 h 739"/>
                <a:gd name="T50" fmla="*/ 0 w 1024"/>
                <a:gd name="T51" fmla="*/ 0 h 739"/>
                <a:gd name="T52" fmla="*/ 0 w 1024"/>
                <a:gd name="T53" fmla="*/ 0 h 739"/>
                <a:gd name="T54" fmla="*/ 0 w 1024"/>
                <a:gd name="T55" fmla="*/ 0 h 739"/>
                <a:gd name="T56" fmla="*/ 0 w 1024"/>
                <a:gd name="T57" fmla="*/ 0 h 739"/>
                <a:gd name="T58" fmla="*/ 0 w 1024"/>
                <a:gd name="T59" fmla="*/ 0 h 739"/>
                <a:gd name="T60" fmla="*/ 0 w 1024"/>
                <a:gd name="T61" fmla="*/ 0 h 739"/>
                <a:gd name="T62" fmla="*/ 0 w 1024"/>
                <a:gd name="T63" fmla="*/ 0 h 739"/>
                <a:gd name="T64" fmla="*/ 0 w 1024"/>
                <a:gd name="T65" fmla="*/ 0 h 739"/>
                <a:gd name="T66" fmla="*/ 0 w 1024"/>
                <a:gd name="T67" fmla="*/ 0 h 739"/>
                <a:gd name="T68" fmla="*/ 0 w 1024"/>
                <a:gd name="T69" fmla="*/ 0 h 739"/>
                <a:gd name="T70" fmla="*/ 0 w 1024"/>
                <a:gd name="T71" fmla="*/ 0 h 739"/>
                <a:gd name="T72" fmla="*/ 0 w 1024"/>
                <a:gd name="T73" fmla="*/ 0 h 739"/>
                <a:gd name="T74" fmla="*/ 0 w 1024"/>
                <a:gd name="T75" fmla="*/ 0 h 739"/>
                <a:gd name="T76" fmla="*/ 0 w 1024"/>
                <a:gd name="T77" fmla="*/ 0 h 739"/>
                <a:gd name="T78" fmla="*/ 0 w 1024"/>
                <a:gd name="T79" fmla="*/ 0 h 739"/>
                <a:gd name="T80" fmla="*/ 0 w 1024"/>
                <a:gd name="T81" fmla="*/ 0 h 739"/>
                <a:gd name="T82" fmla="*/ 0 w 1024"/>
                <a:gd name="T83" fmla="*/ 0 h 739"/>
                <a:gd name="T84" fmla="*/ 0 w 1024"/>
                <a:gd name="T85" fmla="*/ 0 h 739"/>
                <a:gd name="T86" fmla="*/ 0 w 1024"/>
                <a:gd name="T87" fmla="*/ 0 h 739"/>
                <a:gd name="T88" fmla="*/ 0 w 1024"/>
                <a:gd name="T89" fmla="*/ 0 h 739"/>
                <a:gd name="T90" fmla="*/ 0 w 1024"/>
                <a:gd name="T91" fmla="*/ 0 h 739"/>
                <a:gd name="T92" fmla="*/ 0 w 1024"/>
                <a:gd name="T93" fmla="*/ 0 h 739"/>
                <a:gd name="T94" fmla="*/ 0 w 1024"/>
                <a:gd name="T95" fmla="*/ 0 h 739"/>
                <a:gd name="T96" fmla="*/ 0 w 1024"/>
                <a:gd name="T97" fmla="*/ 0 h 739"/>
                <a:gd name="T98" fmla="*/ 0 w 1024"/>
                <a:gd name="T99" fmla="*/ 0 h 739"/>
                <a:gd name="T100" fmla="*/ 0 w 1024"/>
                <a:gd name="T101" fmla="*/ 0 h 739"/>
                <a:gd name="T102" fmla="*/ 0 w 1024"/>
                <a:gd name="T103" fmla="*/ 0 h 739"/>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1024"/>
                <a:gd name="T157" fmla="*/ 0 h 739"/>
                <a:gd name="T158" fmla="*/ 1024 w 1024"/>
                <a:gd name="T159" fmla="*/ 739 h 739"/>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1024" h="739">
                  <a:moveTo>
                    <a:pt x="175" y="739"/>
                  </a:moveTo>
                  <a:lnTo>
                    <a:pt x="171" y="733"/>
                  </a:lnTo>
                  <a:lnTo>
                    <a:pt x="167" y="730"/>
                  </a:lnTo>
                  <a:lnTo>
                    <a:pt x="164" y="724"/>
                  </a:lnTo>
                  <a:lnTo>
                    <a:pt x="162" y="718"/>
                  </a:lnTo>
                  <a:lnTo>
                    <a:pt x="156" y="711"/>
                  </a:lnTo>
                  <a:lnTo>
                    <a:pt x="152" y="703"/>
                  </a:lnTo>
                  <a:lnTo>
                    <a:pt x="146" y="697"/>
                  </a:lnTo>
                  <a:lnTo>
                    <a:pt x="143" y="690"/>
                  </a:lnTo>
                  <a:lnTo>
                    <a:pt x="137" y="682"/>
                  </a:lnTo>
                  <a:lnTo>
                    <a:pt x="129" y="674"/>
                  </a:lnTo>
                  <a:lnTo>
                    <a:pt x="127" y="669"/>
                  </a:lnTo>
                  <a:lnTo>
                    <a:pt x="124" y="665"/>
                  </a:lnTo>
                  <a:lnTo>
                    <a:pt x="122" y="661"/>
                  </a:lnTo>
                  <a:lnTo>
                    <a:pt x="118" y="657"/>
                  </a:lnTo>
                  <a:lnTo>
                    <a:pt x="116" y="652"/>
                  </a:lnTo>
                  <a:lnTo>
                    <a:pt x="112" y="648"/>
                  </a:lnTo>
                  <a:lnTo>
                    <a:pt x="108" y="644"/>
                  </a:lnTo>
                  <a:lnTo>
                    <a:pt x="107" y="638"/>
                  </a:lnTo>
                  <a:lnTo>
                    <a:pt x="103" y="633"/>
                  </a:lnTo>
                  <a:lnTo>
                    <a:pt x="101" y="629"/>
                  </a:lnTo>
                  <a:lnTo>
                    <a:pt x="97" y="625"/>
                  </a:lnTo>
                  <a:lnTo>
                    <a:pt x="95" y="621"/>
                  </a:lnTo>
                  <a:lnTo>
                    <a:pt x="91" y="616"/>
                  </a:lnTo>
                  <a:lnTo>
                    <a:pt x="88" y="610"/>
                  </a:lnTo>
                  <a:lnTo>
                    <a:pt x="84" y="606"/>
                  </a:lnTo>
                  <a:lnTo>
                    <a:pt x="80" y="600"/>
                  </a:lnTo>
                  <a:lnTo>
                    <a:pt x="76" y="597"/>
                  </a:lnTo>
                  <a:lnTo>
                    <a:pt x="74" y="591"/>
                  </a:lnTo>
                  <a:lnTo>
                    <a:pt x="70" y="587"/>
                  </a:lnTo>
                  <a:lnTo>
                    <a:pt x="69" y="581"/>
                  </a:lnTo>
                  <a:lnTo>
                    <a:pt x="63" y="576"/>
                  </a:lnTo>
                  <a:lnTo>
                    <a:pt x="61" y="572"/>
                  </a:lnTo>
                  <a:lnTo>
                    <a:pt x="57" y="568"/>
                  </a:lnTo>
                  <a:lnTo>
                    <a:pt x="55" y="562"/>
                  </a:lnTo>
                  <a:lnTo>
                    <a:pt x="50" y="559"/>
                  </a:lnTo>
                  <a:lnTo>
                    <a:pt x="50" y="553"/>
                  </a:lnTo>
                  <a:lnTo>
                    <a:pt x="44" y="549"/>
                  </a:lnTo>
                  <a:lnTo>
                    <a:pt x="42" y="545"/>
                  </a:lnTo>
                  <a:lnTo>
                    <a:pt x="38" y="541"/>
                  </a:lnTo>
                  <a:lnTo>
                    <a:pt x="36" y="536"/>
                  </a:lnTo>
                  <a:lnTo>
                    <a:pt x="32" y="530"/>
                  </a:lnTo>
                  <a:lnTo>
                    <a:pt x="31" y="526"/>
                  </a:lnTo>
                  <a:lnTo>
                    <a:pt x="25" y="519"/>
                  </a:lnTo>
                  <a:lnTo>
                    <a:pt x="19" y="511"/>
                  </a:lnTo>
                  <a:lnTo>
                    <a:pt x="13" y="503"/>
                  </a:lnTo>
                  <a:lnTo>
                    <a:pt x="8" y="496"/>
                  </a:lnTo>
                  <a:lnTo>
                    <a:pt x="4" y="488"/>
                  </a:lnTo>
                  <a:lnTo>
                    <a:pt x="0" y="483"/>
                  </a:lnTo>
                  <a:lnTo>
                    <a:pt x="6" y="477"/>
                  </a:lnTo>
                  <a:lnTo>
                    <a:pt x="15" y="473"/>
                  </a:lnTo>
                  <a:lnTo>
                    <a:pt x="25" y="467"/>
                  </a:lnTo>
                  <a:lnTo>
                    <a:pt x="36" y="462"/>
                  </a:lnTo>
                  <a:lnTo>
                    <a:pt x="46" y="456"/>
                  </a:lnTo>
                  <a:lnTo>
                    <a:pt x="55" y="450"/>
                  </a:lnTo>
                  <a:lnTo>
                    <a:pt x="69" y="443"/>
                  </a:lnTo>
                  <a:lnTo>
                    <a:pt x="80" y="437"/>
                  </a:lnTo>
                  <a:lnTo>
                    <a:pt x="91" y="429"/>
                  </a:lnTo>
                  <a:lnTo>
                    <a:pt x="105" y="422"/>
                  </a:lnTo>
                  <a:lnTo>
                    <a:pt x="118" y="416"/>
                  </a:lnTo>
                  <a:lnTo>
                    <a:pt x="131" y="408"/>
                  </a:lnTo>
                  <a:lnTo>
                    <a:pt x="145" y="401"/>
                  </a:lnTo>
                  <a:lnTo>
                    <a:pt x="160" y="393"/>
                  </a:lnTo>
                  <a:lnTo>
                    <a:pt x="175" y="384"/>
                  </a:lnTo>
                  <a:lnTo>
                    <a:pt x="188" y="378"/>
                  </a:lnTo>
                  <a:lnTo>
                    <a:pt x="203" y="369"/>
                  </a:lnTo>
                  <a:lnTo>
                    <a:pt x="219" y="359"/>
                  </a:lnTo>
                  <a:lnTo>
                    <a:pt x="234" y="351"/>
                  </a:lnTo>
                  <a:lnTo>
                    <a:pt x="249" y="342"/>
                  </a:lnTo>
                  <a:lnTo>
                    <a:pt x="266" y="334"/>
                  </a:lnTo>
                  <a:lnTo>
                    <a:pt x="281" y="325"/>
                  </a:lnTo>
                  <a:lnTo>
                    <a:pt x="298" y="315"/>
                  </a:lnTo>
                  <a:lnTo>
                    <a:pt x="316" y="308"/>
                  </a:lnTo>
                  <a:lnTo>
                    <a:pt x="331" y="298"/>
                  </a:lnTo>
                  <a:lnTo>
                    <a:pt x="348" y="289"/>
                  </a:lnTo>
                  <a:lnTo>
                    <a:pt x="365" y="279"/>
                  </a:lnTo>
                  <a:lnTo>
                    <a:pt x="382" y="270"/>
                  </a:lnTo>
                  <a:lnTo>
                    <a:pt x="399" y="260"/>
                  </a:lnTo>
                  <a:lnTo>
                    <a:pt x="416" y="251"/>
                  </a:lnTo>
                  <a:lnTo>
                    <a:pt x="433" y="243"/>
                  </a:lnTo>
                  <a:lnTo>
                    <a:pt x="451" y="234"/>
                  </a:lnTo>
                  <a:lnTo>
                    <a:pt x="468" y="222"/>
                  </a:lnTo>
                  <a:lnTo>
                    <a:pt x="483" y="213"/>
                  </a:lnTo>
                  <a:lnTo>
                    <a:pt x="500" y="205"/>
                  </a:lnTo>
                  <a:lnTo>
                    <a:pt x="517" y="196"/>
                  </a:lnTo>
                  <a:lnTo>
                    <a:pt x="532" y="186"/>
                  </a:lnTo>
                  <a:lnTo>
                    <a:pt x="551" y="177"/>
                  </a:lnTo>
                  <a:lnTo>
                    <a:pt x="566" y="167"/>
                  </a:lnTo>
                  <a:lnTo>
                    <a:pt x="584" y="160"/>
                  </a:lnTo>
                  <a:lnTo>
                    <a:pt x="599" y="150"/>
                  </a:lnTo>
                  <a:lnTo>
                    <a:pt x="614" y="141"/>
                  </a:lnTo>
                  <a:lnTo>
                    <a:pt x="631" y="131"/>
                  </a:lnTo>
                  <a:lnTo>
                    <a:pt x="644" y="125"/>
                  </a:lnTo>
                  <a:lnTo>
                    <a:pt x="660" y="116"/>
                  </a:lnTo>
                  <a:lnTo>
                    <a:pt x="677" y="108"/>
                  </a:lnTo>
                  <a:lnTo>
                    <a:pt x="690" y="99"/>
                  </a:lnTo>
                  <a:lnTo>
                    <a:pt x="705" y="93"/>
                  </a:lnTo>
                  <a:lnTo>
                    <a:pt x="718" y="84"/>
                  </a:lnTo>
                  <a:lnTo>
                    <a:pt x="732" y="76"/>
                  </a:lnTo>
                  <a:lnTo>
                    <a:pt x="745" y="68"/>
                  </a:lnTo>
                  <a:lnTo>
                    <a:pt x="758" y="63"/>
                  </a:lnTo>
                  <a:lnTo>
                    <a:pt x="770" y="55"/>
                  </a:lnTo>
                  <a:lnTo>
                    <a:pt x="781" y="49"/>
                  </a:lnTo>
                  <a:lnTo>
                    <a:pt x="793" y="42"/>
                  </a:lnTo>
                  <a:lnTo>
                    <a:pt x="804" y="38"/>
                  </a:lnTo>
                  <a:lnTo>
                    <a:pt x="813" y="30"/>
                  </a:lnTo>
                  <a:lnTo>
                    <a:pt x="825" y="27"/>
                  </a:lnTo>
                  <a:lnTo>
                    <a:pt x="834" y="21"/>
                  </a:lnTo>
                  <a:lnTo>
                    <a:pt x="844" y="17"/>
                  </a:lnTo>
                  <a:lnTo>
                    <a:pt x="851" y="11"/>
                  </a:lnTo>
                  <a:lnTo>
                    <a:pt x="859" y="6"/>
                  </a:lnTo>
                  <a:lnTo>
                    <a:pt x="867" y="4"/>
                  </a:lnTo>
                  <a:lnTo>
                    <a:pt x="872" y="0"/>
                  </a:lnTo>
                  <a:lnTo>
                    <a:pt x="876" y="4"/>
                  </a:lnTo>
                  <a:lnTo>
                    <a:pt x="880" y="8"/>
                  </a:lnTo>
                  <a:lnTo>
                    <a:pt x="882" y="11"/>
                  </a:lnTo>
                  <a:lnTo>
                    <a:pt x="888" y="17"/>
                  </a:lnTo>
                  <a:lnTo>
                    <a:pt x="891" y="21"/>
                  </a:lnTo>
                  <a:lnTo>
                    <a:pt x="895" y="27"/>
                  </a:lnTo>
                  <a:lnTo>
                    <a:pt x="901" y="30"/>
                  </a:lnTo>
                  <a:lnTo>
                    <a:pt x="905" y="38"/>
                  </a:lnTo>
                  <a:lnTo>
                    <a:pt x="910" y="42"/>
                  </a:lnTo>
                  <a:lnTo>
                    <a:pt x="914" y="49"/>
                  </a:lnTo>
                  <a:lnTo>
                    <a:pt x="920" y="55"/>
                  </a:lnTo>
                  <a:lnTo>
                    <a:pt x="926" y="63"/>
                  </a:lnTo>
                  <a:lnTo>
                    <a:pt x="931" y="68"/>
                  </a:lnTo>
                  <a:lnTo>
                    <a:pt x="937" y="74"/>
                  </a:lnTo>
                  <a:lnTo>
                    <a:pt x="943" y="80"/>
                  </a:lnTo>
                  <a:lnTo>
                    <a:pt x="948" y="85"/>
                  </a:lnTo>
                  <a:lnTo>
                    <a:pt x="952" y="93"/>
                  </a:lnTo>
                  <a:lnTo>
                    <a:pt x="960" y="99"/>
                  </a:lnTo>
                  <a:lnTo>
                    <a:pt x="964" y="106"/>
                  </a:lnTo>
                  <a:lnTo>
                    <a:pt x="971" y="112"/>
                  </a:lnTo>
                  <a:lnTo>
                    <a:pt x="975" y="118"/>
                  </a:lnTo>
                  <a:lnTo>
                    <a:pt x="981" y="123"/>
                  </a:lnTo>
                  <a:lnTo>
                    <a:pt x="985" y="131"/>
                  </a:lnTo>
                  <a:lnTo>
                    <a:pt x="990" y="137"/>
                  </a:lnTo>
                  <a:lnTo>
                    <a:pt x="996" y="142"/>
                  </a:lnTo>
                  <a:lnTo>
                    <a:pt x="1000" y="146"/>
                  </a:lnTo>
                  <a:lnTo>
                    <a:pt x="1004" y="152"/>
                  </a:lnTo>
                  <a:lnTo>
                    <a:pt x="1009" y="156"/>
                  </a:lnTo>
                  <a:lnTo>
                    <a:pt x="1013" y="161"/>
                  </a:lnTo>
                  <a:lnTo>
                    <a:pt x="1017" y="165"/>
                  </a:lnTo>
                  <a:lnTo>
                    <a:pt x="1021" y="169"/>
                  </a:lnTo>
                  <a:lnTo>
                    <a:pt x="1024" y="175"/>
                  </a:lnTo>
                  <a:lnTo>
                    <a:pt x="1017" y="177"/>
                  </a:lnTo>
                  <a:lnTo>
                    <a:pt x="1009" y="182"/>
                  </a:lnTo>
                  <a:lnTo>
                    <a:pt x="1002" y="188"/>
                  </a:lnTo>
                  <a:lnTo>
                    <a:pt x="994" y="194"/>
                  </a:lnTo>
                  <a:lnTo>
                    <a:pt x="985" y="199"/>
                  </a:lnTo>
                  <a:lnTo>
                    <a:pt x="975" y="205"/>
                  </a:lnTo>
                  <a:lnTo>
                    <a:pt x="966" y="211"/>
                  </a:lnTo>
                  <a:lnTo>
                    <a:pt x="954" y="220"/>
                  </a:lnTo>
                  <a:lnTo>
                    <a:pt x="943" y="226"/>
                  </a:lnTo>
                  <a:lnTo>
                    <a:pt x="931" y="234"/>
                  </a:lnTo>
                  <a:lnTo>
                    <a:pt x="920" y="241"/>
                  </a:lnTo>
                  <a:lnTo>
                    <a:pt x="908" y="251"/>
                  </a:lnTo>
                  <a:lnTo>
                    <a:pt x="895" y="258"/>
                  </a:lnTo>
                  <a:lnTo>
                    <a:pt x="882" y="268"/>
                  </a:lnTo>
                  <a:lnTo>
                    <a:pt x="869" y="277"/>
                  </a:lnTo>
                  <a:lnTo>
                    <a:pt x="855" y="285"/>
                  </a:lnTo>
                  <a:lnTo>
                    <a:pt x="840" y="294"/>
                  </a:lnTo>
                  <a:lnTo>
                    <a:pt x="827" y="304"/>
                  </a:lnTo>
                  <a:lnTo>
                    <a:pt x="812" y="313"/>
                  </a:lnTo>
                  <a:lnTo>
                    <a:pt x="796" y="325"/>
                  </a:lnTo>
                  <a:lnTo>
                    <a:pt x="781" y="334"/>
                  </a:lnTo>
                  <a:lnTo>
                    <a:pt x="766" y="344"/>
                  </a:lnTo>
                  <a:lnTo>
                    <a:pt x="751" y="353"/>
                  </a:lnTo>
                  <a:lnTo>
                    <a:pt x="734" y="365"/>
                  </a:lnTo>
                  <a:lnTo>
                    <a:pt x="718" y="374"/>
                  </a:lnTo>
                  <a:lnTo>
                    <a:pt x="701" y="386"/>
                  </a:lnTo>
                  <a:lnTo>
                    <a:pt x="686" y="397"/>
                  </a:lnTo>
                  <a:lnTo>
                    <a:pt x="669" y="408"/>
                  </a:lnTo>
                  <a:lnTo>
                    <a:pt x="652" y="418"/>
                  </a:lnTo>
                  <a:lnTo>
                    <a:pt x="637" y="429"/>
                  </a:lnTo>
                  <a:lnTo>
                    <a:pt x="620" y="441"/>
                  </a:lnTo>
                  <a:lnTo>
                    <a:pt x="604" y="452"/>
                  </a:lnTo>
                  <a:lnTo>
                    <a:pt x="587" y="464"/>
                  </a:lnTo>
                  <a:lnTo>
                    <a:pt x="570" y="473"/>
                  </a:lnTo>
                  <a:lnTo>
                    <a:pt x="553" y="484"/>
                  </a:lnTo>
                  <a:lnTo>
                    <a:pt x="538" y="496"/>
                  </a:lnTo>
                  <a:lnTo>
                    <a:pt x="519" y="507"/>
                  </a:lnTo>
                  <a:lnTo>
                    <a:pt x="504" y="519"/>
                  </a:lnTo>
                  <a:lnTo>
                    <a:pt x="489" y="528"/>
                  </a:lnTo>
                  <a:lnTo>
                    <a:pt x="471" y="540"/>
                  </a:lnTo>
                  <a:lnTo>
                    <a:pt x="456" y="549"/>
                  </a:lnTo>
                  <a:lnTo>
                    <a:pt x="439" y="560"/>
                  </a:lnTo>
                  <a:lnTo>
                    <a:pt x="424" y="570"/>
                  </a:lnTo>
                  <a:lnTo>
                    <a:pt x="409" y="581"/>
                  </a:lnTo>
                  <a:lnTo>
                    <a:pt x="394" y="591"/>
                  </a:lnTo>
                  <a:lnTo>
                    <a:pt x="378" y="600"/>
                  </a:lnTo>
                  <a:lnTo>
                    <a:pt x="363" y="610"/>
                  </a:lnTo>
                  <a:lnTo>
                    <a:pt x="350" y="621"/>
                  </a:lnTo>
                  <a:lnTo>
                    <a:pt x="335" y="629"/>
                  </a:lnTo>
                  <a:lnTo>
                    <a:pt x="321" y="638"/>
                  </a:lnTo>
                  <a:lnTo>
                    <a:pt x="308" y="648"/>
                  </a:lnTo>
                  <a:lnTo>
                    <a:pt x="295" y="657"/>
                  </a:lnTo>
                  <a:lnTo>
                    <a:pt x="281" y="665"/>
                  </a:lnTo>
                  <a:lnTo>
                    <a:pt x="270" y="673"/>
                  </a:lnTo>
                  <a:lnTo>
                    <a:pt x="259" y="680"/>
                  </a:lnTo>
                  <a:lnTo>
                    <a:pt x="247" y="690"/>
                  </a:lnTo>
                  <a:lnTo>
                    <a:pt x="236" y="695"/>
                  </a:lnTo>
                  <a:lnTo>
                    <a:pt x="224" y="703"/>
                  </a:lnTo>
                  <a:lnTo>
                    <a:pt x="215" y="709"/>
                  </a:lnTo>
                  <a:lnTo>
                    <a:pt x="207" y="716"/>
                  </a:lnTo>
                  <a:lnTo>
                    <a:pt x="198" y="722"/>
                  </a:lnTo>
                  <a:lnTo>
                    <a:pt x="188" y="728"/>
                  </a:lnTo>
                  <a:lnTo>
                    <a:pt x="181" y="733"/>
                  </a:lnTo>
                  <a:lnTo>
                    <a:pt x="175" y="739"/>
                  </a:lnTo>
                  <a:close/>
                </a:path>
              </a:pathLst>
            </a:custGeom>
            <a:solidFill>
              <a:srgbClr val="969696"/>
            </a:solidFill>
            <a:ln w="9525">
              <a:solidFill>
                <a:schemeClr val="bg1"/>
              </a:solidFill>
              <a:round/>
              <a:headEnd/>
              <a:tailEnd/>
            </a:ln>
          </p:spPr>
          <p:txBody>
            <a:bodyPr/>
            <a:lstStyle/>
            <a:p>
              <a:endParaRPr lang="en-US"/>
            </a:p>
          </p:txBody>
        </p:sp>
      </p:grpSp>
      <p:grpSp>
        <p:nvGrpSpPr>
          <p:cNvPr id="21514" name="Group 115"/>
          <p:cNvGrpSpPr>
            <a:grpSpLocks/>
          </p:cNvGrpSpPr>
          <p:nvPr/>
        </p:nvGrpSpPr>
        <p:grpSpPr bwMode="auto">
          <a:xfrm>
            <a:off x="3800475" y="1735138"/>
            <a:ext cx="1409700" cy="1347787"/>
            <a:chOff x="2748" y="547"/>
            <a:chExt cx="888" cy="849"/>
          </a:xfrm>
        </p:grpSpPr>
        <p:sp>
          <p:nvSpPr>
            <p:cNvPr id="21570" name="Line 116"/>
            <p:cNvSpPr>
              <a:spLocks noChangeShapeType="1"/>
            </p:cNvSpPr>
            <p:nvPr/>
          </p:nvSpPr>
          <p:spPr bwMode="auto">
            <a:xfrm flipV="1">
              <a:off x="2876" y="704"/>
              <a:ext cx="0" cy="366"/>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571" name="Line 117"/>
            <p:cNvSpPr>
              <a:spLocks noChangeShapeType="1"/>
            </p:cNvSpPr>
            <p:nvPr/>
          </p:nvSpPr>
          <p:spPr bwMode="auto">
            <a:xfrm>
              <a:off x="3104" y="1219"/>
              <a:ext cx="176" cy="0"/>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1572" name="Line 118"/>
            <p:cNvSpPr>
              <a:spLocks noChangeShapeType="1"/>
            </p:cNvSpPr>
            <p:nvPr/>
          </p:nvSpPr>
          <p:spPr bwMode="auto">
            <a:xfrm>
              <a:off x="3401" y="872"/>
              <a:ext cx="0" cy="23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1573" name="Line 119"/>
            <p:cNvSpPr>
              <a:spLocks noChangeShapeType="1"/>
            </p:cNvSpPr>
            <p:nvPr/>
          </p:nvSpPr>
          <p:spPr bwMode="auto">
            <a:xfrm>
              <a:off x="2868" y="707"/>
              <a:ext cx="197" cy="0"/>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1574" name="Rectangle 120"/>
            <p:cNvSpPr>
              <a:spLocks noChangeArrowheads="1"/>
            </p:cNvSpPr>
            <p:nvPr/>
          </p:nvSpPr>
          <p:spPr bwMode="auto">
            <a:xfrm>
              <a:off x="3065" y="547"/>
              <a:ext cx="451" cy="336"/>
            </a:xfrm>
            <a:prstGeom prst="rect">
              <a:avLst/>
            </a:prstGeom>
            <a:solidFill>
              <a:srgbClr val="FFFFCC"/>
            </a:solidFill>
            <a:ln w="19050" algn="ctr">
              <a:solidFill>
                <a:schemeClr val="bg1"/>
              </a:solidFill>
              <a:miter lim="800000"/>
              <a:headEnd/>
              <a:tailEnd/>
            </a:ln>
          </p:spPr>
          <p:txBody>
            <a:bodyPr wrap="none" lIns="0" tIns="0" rIns="0" bIns="0" anchor="ctr">
              <a:spAutoFit/>
            </a:bodyPr>
            <a:lstStyle/>
            <a:p>
              <a:endParaRPr lang="en-US"/>
            </a:p>
          </p:txBody>
        </p:sp>
        <p:sp>
          <p:nvSpPr>
            <p:cNvPr id="21575" name="Rectangle 121"/>
            <p:cNvSpPr>
              <a:spLocks noChangeArrowheads="1"/>
            </p:cNvSpPr>
            <p:nvPr/>
          </p:nvSpPr>
          <p:spPr bwMode="auto">
            <a:xfrm>
              <a:off x="2748" y="1060"/>
              <a:ext cx="356" cy="336"/>
            </a:xfrm>
            <a:prstGeom prst="rect">
              <a:avLst/>
            </a:prstGeom>
            <a:solidFill>
              <a:srgbClr val="FFFFCC"/>
            </a:solidFill>
            <a:ln w="19050" algn="ctr">
              <a:solidFill>
                <a:schemeClr val="bg1"/>
              </a:solidFill>
              <a:miter lim="800000"/>
              <a:headEnd/>
              <a:tailEnd/>
            </a:ln>
          </p:spPr>
          <p:txBody>
            <a:bodyPr wrap="none" lIns="0" tIns="0" rIns="0" bIns="0" anchor="ctr">
              <a:spAutoFit/>
            </a:bodyPr>
            <a:lstStyle/>
            <a:p>
              <a:endParaRPr lang="en-US"/>
            </a:p>
          </p:txBody>
        </p:sp>
        <p:sp>
          <p:nvSpPr>
            <p:cNvPr id="21576" name="Rectangle 122"/>
            <p:cNvSpPr>
              <a:spLocks noChangeArrowheads="1"/>
            </p:cNvSpPr>
            <p:nvPr/>
          </p:nvSpPr>
          <p:spPr bwMode="auto">
            <a:xfrm>
              <a:off x="3280" y="1099"/>
              <a:ext cx="356" cy="235"/>
            </a:xfrm>
            <a:prstGeom prst="rect">
              <a:avLst/>
            </a:prstGeom>
            <a:solidFill>
              <a:srgbClr val="FFFFCC"/>
            </a:solidFill>
            <a:ln w="19050" algn="ctr">
              <a:solidFill>
                <a:schemeClr val="bg1"/>
              </a:solidFill>
              <a:miter lim="800000"/>
              <a:headEnd/>
              <a:tailEnd/>
            </a:ln>
          </p:spPr>
          <p:txBody>
            <a:bodyPr lIns="0" tIns="0" rIns="0" bIns="0" anchor="ctr">
              <a:spAutoFit/>
            </a:bodyPr>
            <a:lstStyle/>
            <a:p>
              <a:endParaRPr lang="en-US"/>
            </a:p>
          </p:txBody>
        </p:sp>
      </p:grpSp>
      <p:sp>
        <p:nvSpPr>
          <p:cNvPr id="21515" name="Text Box 126"/>
          <p:cNvSpPr txBox="1">
            <a:spLocks noChangeArrowheads="1"/>
          </p:cNvSpPr>
          <p:nvPr/>
        </p:nvSpPr>
        <p:spPr bwMode="auto">
          <a:xfrm>
            <a:off x="571500" y="3238500"/>
            <a:ext cx="2424113"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2400" dirty="0">
                <a:solidFill>
                  <a:schemeClr val="bg1"/>
                </a:solidFill>
              </a:rPr>
              <a:t>Job Processes</a:t>
            </a:r>
          </a:p>
        </p:txBody>
      </p:sp>
      <p:grpSp>
        <p:nvGrpSpPr>
          <p:cNvPr id="21516" name="Group 45"/>
          <p:cNvGrpSpPr>
            <a:grpSpLocks/>
          </p:cNvGrpSpPr>
          <p:nvPr/>
        </p:nvGrpSpPr>
        <p:grpSpPr bwMode="auto">
          <a:xfrm>
            <a:off x="1158875" y="1790700"/>
            <a:ext cx="1290638" cy="1209675"/>
            <a:chOff x="1158798" y="1791090"/>
            <a:chExt cx="1291080" cy="1208948"/>
          </a:xfrm>
        </p:grpSpPr>
        <p:grpSp>
          <p:nvGrpSpPr>
            <p:cNvPr id="21558" name="Group 31"/>
            <p:cNvGrpSpPr>
              <a:grpSpLocks/>
            </p:cNvGrpSpPr>
            <p:nvPr/>
          </p:nvGrpSpPr>
          <p:grpSpPr bwMode="auto">
            <a:xfrm>
              <a:off x="1158798" y="1791090"/>
              <a:ext cx="903287" cy="963612"/>
              <a:chOff x="3403" y="1656"/>
              <a:chExt cx="2203" cy="2351"/>
            </a:xfrm>
          </p:grpSpPr>
          <p:grpSp>
            <p:nvGrpSpPr>
              <p:cNvPr id="21560" name="Group 32"/>
              <p:cNvGrpSpPr>
                <a:grpSpLocks/>
              </p:cNvGrpSpPr>
              <p:nvPr/>
            </p:nvGrpSpPr>
            <p:grpSpPr bwMode="auto">
              <a:xfrm>
                <a:off x="3708" y="1656"/>
                <a:ext cx="1898" cy="2351"/>
                <a:chOff x="1936" y="1732"/>
                <a:chExt cx="1466" cy="1816"/>
              </a:xfrm>
            </p:grpSpPr>
            <p:sp>
              <p:nvSpPr>
                <p:cNvPr id="21562" name="Freeform 33"/>
                <p:cNvSpPr>
                  <a:spLocks/>
                </p:cNvSpPr>
                <p:nvPr/>
              </p:nvSpPr>
              <p:spPr bwMode="auto">
                <a:xfrm>
                  <a:off x="1942" y="1732"/>
                  <a:ext cx="1451" cy="1816"/>
                </a:xfrm>
                <a:custGeom>
                  <a:avLst/>
                  <a:gdLst>
                    <a:gd name="T0" fmla="*/ 0 w 1887"/>
                    <a:gd name="T1" fmla="*/ 99 h 2365"/>
                    <a:gd name="T2" fmla="*/ 0 w 1887"/>
                    <a:gd name="T3" fmla="*/ 0 h 2365"/>
                    <a:gd name="T4" fmla="*/ 58 w 1887"/>
                    <a:gd name="T5" fmla="*/ 0 h 2365"/>
                    <a:gd name="T6" fmla="*/ 81 w 1887"/>
                    <a:gd name="T7" fmla="*/ 23 h 2365"/>
                    <a:gd name="T8" fmla="*/ 81 w 1887"/>
                    <a:gd name="T9" fmla="*/ 100 h 2365"/>
                    <a:gd name="T10" fmla="*/ 0 w 1887"/>
                    <a:gd name="T11" fmla="*/ 99 h 2365"/>
                    <a:gd name="T12" fmla="*/ 0 60000 65536"/>
                    <a:gd name="T13" fmla="*/ 0 60000 65536"/>
                    <a:gd name="T14" fmla="*/ 0 60000 65536"/>
                    <a:gd name="T15" fmla="*/ 0 60000 65536"/>
                    <a:gd name="T16" fmla="*/ 0 60000 65536"/>
                    <a:gd name="T17" fmla="*/ 0 60000 65536"/>
                    <a:gd name="T18" fmla="*/ 0 w 1887"/>
                    <a:gd name="T19" fmla="*/ 0 h 2365"/>
                    <a:gd name="T20" fmla="*/ 1887 w 1887"/>
                    <a:gd name="T21" fmla="*/ 2365 h 2365"/>
                  </a:gdLst>
                  <a:ahLst/>
                  <a:cxnLst>
                    <a:cxn ang="T12">
                      <a:pos x="T0" y="T1"/>
                    </a:cxn>
                    <a:cxn ang="T13">
                      <a:pos x="T2" y="T3"/>
                    </a:cxn>
                    <a:cxn ang="T14">
                      <a:pos x="T4" y="T5"/>
                    </a:cxn>
                    <a:cxn ang="T15">
                      <a:pos x="T6" y="T7"/>
                    </a:cxn>
                    <a:cxn ang="T16">
                      <a:pos x="T8" y="T9"/>
                    </a:cxn>
                    <a:cxn ang="T17">
                      <a:pos x="T10" y="T11"/>
                    </a:cxn>
                  </a:cxnLst>
                  <a:rect l="T18" t="T19" r="T20" b="T21"/>
                  <a:pathLst>
                    <a:path w="1887" h="2365">
                      <a:moveTo>
                        <a:pt x="0" y="2357"/>
                      </a:moveTo>
                      <a:lnTo>
                        <a:pt x="0" y="0"/>
                      </a:lnTo>
                      <a:lnTo>
                        <a:pt x="1341" y="0"/>
                      </a:lnTo>
                      <a:lnTo>
                        <a:pt x="1887" y="553"/>
                      </a:lnTo>
                      <a:lnTo>
                        <a:pt x="1887" y="2365"/>
                      </a:lnTo>
                      <a:lnTo>
                        <a:pt x="0" y="2357"/>
                      </a:lnTo>
                      <a:close/>
                    </a:path>
                  </a:pathLst>
                </a:custGeom>
                <a:gradFill rotWithShape="1">
                  <a:gsLst>
                    <a:gs pos="0">
                      <a:schemeClr val="tx1"/>
                    </a:gs>
                    <a:gs pos="100000">
                      <a:srgbClr val="93A2B7"/>
                    </a:gs>
                  </a:gsLst>
                  <a:lin ang="2700000" scaled="1"/>
                </a:gradFill>
                <a:ln w="28575">
                  <a:solidFill>
                    <a:srgbClr val="93A2B7"/>
                  </a:solidFill>
                  <a:round/>
                  <a:headEnd/>
                  <a:tailEnd/>
                </a:ln>
              </p:spPr>
              <p:txBody>
                <a:bodyPr lIns="0" tIns="0" rIns="0" bIns="0" anchor="ctr">
                  <a:spAutoFit/>
                </a:bodyPr>
                <a:lstStyle/>
                <a:p>
                  <a:endParaRPr lang="en-US"/>
                </a:p>
              </p:txBody>
            </p:sp>
            <p:sp>
              <p:nvSpPr>
                <p:cNvPr id="21563" name="Line 34"/>
                <p:cNvSpPr>
                  <a:spLocks noChangeShapeType="1"/>
                </p:cNvSpPr>
                <p:nvPr/>
              </p:nvSpPr>
              <p:spPr bwMode="auto">
                <a:xfrm>
                  <a:off x="1936" y="3548"/>
                  <a:ext cx="1466" cy="0"/>
                </a:xfrm>
                <a:prstGeom prst="line">
                  <a:avLst/>
                </a:prstGeom>
                <a:noFill/>
                <a:ln w="28575">
                  <a:solidFill>
                    <a:srgbClr val="354963"/>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1564" name="Line 35"/>
                <p:cNvSpPr>
                  <a:spLocks noChangeShapeType="1"/>
                </p:cNvSpPr>
                <p:nvPr/>
              </p:nvSpPr>
              <p:spPr bwMode="auto">
                <a:xfrm flipV="1">
                  <a:off x="3396" y="2144"/>
                  <a:ext cx="0" cy="1404"/>
                </a:xfrm>
                <a:prstGeom prst="line">
                  <a:avLst/>
                </a:prstGeom>
                <a:noFill/>
                <a:ln w="28575">
                  <a:solidFill>
                    <a:srgbClr val="354963"/>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1565" name="Freeform 36"/>
                <p:cNvSpPr>
                  <a:spLocks/>
                </p:cNvSpPr>
                <p:nvPr/>
              </p:nvSpPr>
              <p:spPr bwMode="auto">
                <a:xfrm>
                  <a:off x="2971" y="1732"/>
                  <a:ext cx="425" cy="425"/>
                </a:xfrm>
                <a:custGeom>
                  <a:avLst/>
                  <a:gdLst>
                    <a:gd name="T0" fmla="*/ 0 w 553"/>
                    <a:gd name="T1" fmla="*/ 0 h 554"/>
                    <a:gd name="T2" fmla="*/ 0 w 553"/>
                    <a:gd name="T3" fmla="*/ 23 h 554"/>
                    <a:gd name="T4" fmla="*/ 24 w 553"/>
                    <a:gd name="T5" fmla="*/ 23 h 554"/>
                    <a:gd name="T6" fmla="*/ 0 w 553"/>
                    <a:gd name="T7" fmla="*/ 0 h 554"/>
                    <a:gd name="T8" fmla="*/ 0 60000 65536"/>
                    <a:gd name="T9" fmla="*/ 0 60000 65536"/>
                    <a:gd name="T10" fmla="*/ 0 60000 65536"/>
                    <a:gd name="T11" fmla="*/ 0 60000 65536"/>
                    <a:gd name="T12" fmla="*/ 0 w 553"/>
                    <a:gd name="T13" fmla="*/ 0 h 554"/>
                    <a:gd name="T14" fmla="*/ 553 w 553"/>
                    <a:gd name="T15" fmla="*/ 554 h 554"/>
                  </a:gdLst>
                  <a:ahLst/>
                  <a:cxnLst>
                    <a:cxn ang="T8">
                      <a:pos x="T0" y="T1"/>
                    </a:cxn>
                    <a:cxn ang="T9">
                      <a:pos x="T2" y="T3"/>
                    </a:cxn>
                    <a:cxn ang="T10">
                      <a:pos x="T4" y="T5"/>
                    </a:cxn>
                    <a:cxn ang="T11">
                      <a:pos x="T6" y="T7"/>
                    </a:cxn>
                  </a:cxnLst>
                  <a:rect l="T12" t="T13" r="T14" b="T15"/>
                  <a:pathLst>
                    <a:path w="553" h="554">
                      <a:moveTo>
                        <a:pt x="0" y="0"/>
                      </a:moveTo>
                      <a:lnTo>
                        <a:pt x="0" y="554"/>
                      </a:lnTo>
                      <a:lnTo>
                        <a:pt x="553" y="554"/>
                      </a:lnTo>
                      <a:lnTo>
                        <a:pt x="0" y="0"/>
                      </a:lnTo>
                      <a:close/>
                    </a:path>
                  </a:pathLst>
                </a:custGeom>
                <a:solidFill>
                  <a:srgbClr val="BAC5D4"/>
                </a:solidFill>
                <a:ln w="28575">
                  <a:solidFill>
                    <a:srgbClr val="93A2B7"/>
                  </a:solidFill>
                  <a:round/>
                  <a:headEnd/>
                  <a:tailEnd/>
                </a:ln>
              </p:spPr>
              <p:txBody>
                <a:bodyPr wrap="none" lIns="0" tIns="0" rIns="0" bIns="0" anchor="ctr">
                  <a:spAutoFit/>
                </a:bodyPr>
                <a:lstStyle/>
                <a:p>
                  <a:endParaRPr lang="en-US"/>
                </a:p>
              </p:txBody>
            </p:sp>
            <p:grpSp>
              <p:nvGrpSpPr>
                <p:cNvPr id="21566" name="Group 37"/>
                <p:cNvGrpSpPr>
                  <a:grpSpLocks/>
                </p:cNvGrpSpPr>
                <p:nvPr/>
              </p:nvGrpSpPr>
              <p:grpSpPr bwMode="auto">
                <a:xfrm>
                  <a:off x="2176" y="2569"/>
                  <a:ext cx="855" cy="600"/>
                  <a:chOff x="443" y="1548"/>
                  <a:chExt cx="855" cy="600"/>
                </a:xfrm>
              </p:grpSpPr>
              <p:sp>
                <p:nvSpPr>
                  <p:cNvPr id="21567" name="Rectangle 38"/>
                  <p:cNvSpPr>
                    <a:spLocks noChangeArrowheads="1"/>
                  </p:cNvSpPr>
                  <p:nvPr/>
                </p:nvSpPr>
                <p:spPr bwMode="auto">
                  <a:xfrm>
                    <a:off x="607" y="1790"/>
                    <a:ext cx="691" cy="116"/>
                  </a:xfrm>
                  <a:prstGeom prst="rect">
                    <a:avLst/>
                  </a:prstGeom>
                  <a:solidFill>
                    <a:srgbClr val="354963"/>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21568" name="Rectangle 39"/>
                  <p:cNvSpPr>
                    <a:spLocks noChangeArrowheads="1"/>
                  </p:cNvSpPr>
                  <p:nvPr/>
                </p:nvSpPr>
                <p:spPr bwMode="auto">
                  <a:xfrm>
                    <a:off x="443" y="1548"/>
                    <a:ext cx="855" cy="116"/>
                  </a:xfrm>
                  <a:prstGeom prst="rect">
                    <a:avLst/>
                  </a:prstGeom>
                  <a:solidFill>
                    <a:srgbClr val="354963"/>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21569" name="Rectangle 40"/>
                  <p:cNvSpPr>
                    <a:spLocks noChangeArrowheads="1"/>
                  </p:cNvSpPr>
                  <p:nvPr/>
                </p:nvSpPr>
                <p:spPr bwMode="auto">
                  <a:xfrm>
                    <a:off x="607" y="2032"/>
                    <a:ext cx="691" cy="116"/>
                  </a:xfrm>
                  <a:prstGeom prst="rect">
                    <a:avLst/>
                  </a:prstGeom>
                  <a:solidFill>
                    <a:srgbClr val="354963"/>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grpSp>
          </p:grpSp>
          <p:sp>
            <p:nvSpPr>
              <p:cNvPr id="21561" name="Freeform 41"/>
              <p:cNvSpPr>
                <a:spLocks/>
              </p:cNvSpPr>
              <p:nvPr/>
            </p:nvSpPr>
            <p:spPr bwMode="auto">
              <a:xfrm>
                <a:off x="3403" y="1891"/>
                <a:ext cx="1250" cy="1250"/>
              </a:xfrm>
              <a:custGeom>
                <a:avLst/>
                <a:gdLst>
                  <a:gd name="T0" fmla="*/ 1084 w 1250"/>
                  <a:gd name="T1" fmla="*/ 303 h 1250"/>
                  <a:gd name="T2" fmla="*/ 1084 w 1250"/>
                  <a:gd name="T3" fmla="*/ 0 h 1250"/>
                  <a:gd name="T4" fmla="*/ 326 w 1250"/>
                  <a:gd name="T5" fmla="*/ 0 h 1250"/>
                  <a:gd name="T6" fmla="*/ 0 w 1250"/>
                  <a:gd name="T7" fmla="*/ 439 h 1250"/>
                  <a:gd name="T8" fmla="*/ 0 w 1250"/>
                  <a:gd name="T9" fmla="*/ 886 h 1250"/>
                  <a:gd name="T10" fmla="*/ 220 w 1250"/>
                  <a:gd name="T11" fmla="*/ 1076 h 1250"/>
                  <a:gd name="T12" fmla="*/ 462 w 1250"/>
                  <a:gd name="T13" fmla="*/ 1250 h 1250"/>
                  <a:gd name="T14" fmla="*/ 932 w 1250"/>
                  <a:gd name="T15" fmla="*/ 1250 h 1250"/>
                  <a:gd name="T16" fmla="*/ 1099 w 1250"/>
                  <a:gd name="T17" fmla="*/ 1091 h 1250"/>
                  <a:gd name="T18" fmla="*/ 1099 w 1250"/>
                  <a:gd name="T19" fmla="*/ 773 h 1250"/>
                  <a:gd name="T20" fmla="*/ 1250 w 1250"/>
                  <a:gd name="T21" fmla="*/ 773 h 1250"/>
                  <a:gd name="T22" fmla="*/ 1250 w 1250"/>
                  <a:gd name="T23" fmla="*/ 613 h 1250"/>
                  <a:gd name="T24" fmla="*/ 788 w 1250"/>
                  <a:gd name="T25" fmla="*/ 613 h 1250"/>
                  <a:gd name="T26" fmla="*/ 788 w 1250"/>
                  <a:gd name="T27" fmla="*/ 780 h 1250"/>
                  <a:gd name="T28" fmla="*/ 947 w 1250"/>
                  <a:gd name="T29" fmla="*/ 780 h 1250"/>
                  <a:gd name="T30" fmla="*/ 947 w 1250"/>
                  <a:gd name="T31" fmla="*/ 1083 h 1250"/>
                  <a:gd name="T32" fmla="*/ 455 w 1250"/>
                  <a:gd name="T33" fmla="*/ 1083 h 1250"/>
                  <a:gd name="T34" fmla="*/ 280 w 1250"/>
                  <a:gd name="T35" fmla="*/ 924 h 1250"/>
                  <a:gd name="T36" fmla="*/ 273 w 1250"/>
                  <a:gd name="T37" fmla="*/ 447 h 1250"/>
                  <a:gd name="T38" fmla="*/ 477 w 1250"/>
                  <a:gd name="T39" fmla="*/ 151 h 1250"/>
                  <a:gd name="T40" fmla="*/ 932 w 1250"/>
                  <a:gd name="T41" fmla="*/ 151 h 1250"/>
                  <a:gd name="T42" fmla="*/ 932 w 1250"/>
                  <a:gd name="T43" fmla="*/ 303 h 1250"/>
                  <a:gd name="T44" fmla="*/ 1084 w 1250"/>
                  <a:gd name="T45" fmla="*/ 303 h 1250"/>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250"/>
                  <a:gd name="T70" fmla="*/ 0 h 1250"/>
                  <a:gd name="T71" fmla="*/ 1250 w 1250"/>
                  <a:gd name="T72" fmla="*/ 1250 h 1250"/>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250" h="1250">
                    <a:moveTo>
                      <a:pt x="1084" y="303"/>
                    </a:moveTo>
                    <a:lnTo>
                      <a:pt x="1084" y="0"/>
                    </a:lnTo>
                    <a:lnTo>
                      <a:pt x="326" y="0"/>
                    </a:lnTo>
                    <a:lnTo>
                      <a:pt x="0" y="439"/>
                    </a:lnTo>
                    <a:lnTo>
                      <a:pt x="0" y="886"/>
                    </a:lnTo>
                    <a:lnTo>
                      <a:pt x="220" y="1076"/>
                    </a:lnTo>
                    <a:lnTo>
                      <a:pt x="462" y="1250"/>
                    </a:lnTo>
                    <a:lnTo>
                      <a:pt x="932" y="1250"/>
                    </a:lnTo>
                    <a:lnTo>
                      <a:pt x="1099" y="1091"/>
                    </a:lnTo>
                    <a:lnTo>
                      <a:pt x="1099" y="773"/>
                    </a:lnTo>
                    <a:lnTo>
                      <a:pt x="1250" y="773"/>
                    </a:lnTo>
                    <a:lnTo>
                      <a:pt x="1250" y="613"/>
                    </a:lnTo>
                    <a:lnTo>
                      <a:pt x="788" y="613"/>
                    </a:lnTo>
                    <a:lnTo>
                      <a:pt x="788" y="780"/>
                    </a:lnTo>
                    <a:lnTo>
                      <a:pt x="947" y="780"/>
                    </a:lnTo>
                    <a:lnTo>
                      <a:pt x="947" y="1083"/>
                    </a:lnTo>
                    <a:lnTo>
                      <a:pt x="455" y="1083"/>
                    </a:lnTo>
                    <a:lnTo>
                      <a:pt x="280" y="924"/>
                    </a:lnTo>
                    <a:lnTo>
                      <a:pt x="273" y="447"/>
                    </a:lnTo>
                    <a:lnTo>
                      <a:pt x="477" y="151"/>
                    </a:lnTo>
                    <a:lnTo>
                      <a:pt x="932" y="151"/>
                    </a:lnTo>
                    <a:lnTo>
                      <a:pt x="932" y="303"/>
                    </a:lnTo>
                    <a:lnTo>
                      <a:pt x="1084" y="303"/>
                    </a:lnTo>
                    <a:close/>
                  </a:path>
                </a:pathLst>
              </a:custGeom>
              <a:solidFill>
                <a:srgbClr val="257942"/>
              </a:solidFill>
              <a:ln w="28575">
                <a:solidFill>
                  <a:srgbClr val="257942"/>
                </a:solidFill>
                <a:round/>
                <a:headEnd/>
                <a:tailEnd/>
              </a:ln>
            </p:spPr>
            <p:txBody>
              <a:bodyPr wrap="none" lIns="0" tIns="0" rIns="0" bIns="0" anchor="ctr">
                <a:spAutoFit/>
              </a:bodyPr>
              <a:lstStyle/>
              <a:p>
                <a:endParaRPr lang="en-US"/>
              </a:p>
            </p:txBody>
          </p:sp>
        </p:grpSp>
        <p:pic>
          <p:nvPicPr>
            <p:cNvPr id="21559" name="Picture 129" descr="MCj03191780000[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1742649" y="2345444"/>
              <a:ext cx="707229" cy="6545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21517" name="Picture 4" descr="icon - rul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49675" y="4313238"/>
            <a:ext cx="1262063" cy="1263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1518" name="Group 98"/>
          <p:cNvGrpSpPr>
            <a:grpSpLocks/>
          </p:cNvGrpSpPr>
          <p:nvPr/>
        </p:nvGrpSpPr>
        <p:grpSpPr bwMode="auto">
          <a:xfrm>
            <a:off x="6561138" y="1963738"/>
            <a:ext cx="1184275" cy="862012"/>
            <a:chOff x="3955" y="2986"/>
            <a:chExt cx="1475" cy="1074"/>
          </a:xfrm>
        </p:grpSpPr>
        <p:sp>
          <p:nvSpPr>
            <p:cNvPr id="21519" name="Rectangle 99"/>
            <p:cNvSpPr>
              <a:spLocks noChangeArrowheads="1"/>
            </p:cNvSpPr>
            <p:nvPr/>
          </p:nvSpPr>
          <p:spPr bwMode="auto">
            <a:xfrm>
              <a:off x="3955" y="2986"/>
              <a:ext cx="1475" cy="1074"/>
            </a:xfrm>
            <a:prstGeom prst="rect">
              <a:avLst/>
            </a:prstGeom>
            <a:solidFill>
              <a:schemeClr val="tx1"/>
            </a:solidFill>
            <a:ln w="19050" algn="ctr">
              <a:solidFill>
                <a:schemeClr val="bg1"/>
              </a:solidFill>
              <a:miter lim="800000"/>
              <a:headEnd/>
              <a:tailEnd/>
            </a:ln>
          </p:spPr>
          <p:txBody>
            <a:bodyPr wrap="none" lIns="0" tIns="0" rIns="0" bIns="0" anchor="ctr">
              <a:spAutoFit/>
            </a:bodyPr>
            <a:lstStyle/>
            <a:p>
              <a:endParaRPr lang="en-US"/>
            </a:p>
          </p:txBody>
        </p:sp>
        <p:grpSp>
          <p:nvGrpSpPr>
            <p:cNvPr id="21520" name="Group 100"/>
            <p:cNvGrpSpPr>
              <a:grpSpLocks/>
            </p:cNvGrpSpPr>
            <p:nvPr/>
          </p:nvGrpSpPr>
          <p:grpSpPr bwMode="auto">
            <a:xfrm>
              <a:off x="4765" y="3473"/>
              <a:ext cx="584" cy="539"/>
              <a:chOff x="2371" y="1333"/>
              <a:chExt cx="1641" cy="1516"/>
            </a:xfrm>
          </p:grpSpPr>
          <p:sp>
            <p:nvSpPr>
              <p:cNvPr id="21548" name="Freeform 101"/>
              <p:cNvSpPr>
                <a:spLocks/>
              </p:cNvSpPr>
              <p:nvPr/>
            </p:nvSpPr>
            <p:spPr bwMode="auto">
              <a:xfrm>
                <a:off x="2517" y="1333"/>
                <a:ext cx="1" cy="1"/>
              </a:xfrm>
              <a:custGeom>
                <a:avLst/>
                <a:gdLst>
                  <a:gd name="T0" fmla="*/ 0 w 1"/>
                  <a:gd name="T1" fmla="*/ 0 h 1"/>
                  <a:gd name="T2" fmla="*/ 0 w 1"/>
                  <a:gd name="T3" fmla="*/ 0 h 1"/>
                  <a:gd name="T4" fmla="*/ 0 w 1"/>
                  <a:gd name="T5" fmla="*/ 0 h 1"/>
                  <a:gd name="T6" fmla="*/ 0 60000 65536"/>
                  <a:gd name="T7" fmla="*/ 0 60000 65536"/>
                  <a:gd name="T8" fmla="*/ 0 60000 65536"/>
                  <a:gd name="T9" fmla="*/ 0 w 1"/>
                  <a:gd name="T10" fmla="*/ 0 h 1"/>
                  <a:gd name="T11" fmla="*/ 1 w 1"/>
                  <a:gd name="T12" fmla="*/ 1 h 1"/>
                </a:gdLst>
                <a:ahLst/>
                <a:cxnLst>
                  <a:cxn ang="T6">
                    <a:pos x="T0" y="T1"/>
                  </a:cxn>
                  <a:cxn ang="T7">
                    <a:pos x="T2" y="T3"/>
                  </a:cxn>
                  <a:cxn ang="T8">
                    <a:pos x="T4" y="T5"/>
                  </a:cxn>
                </a:cxnLst>
                <a:rect l="T9" t="T10" r="T11" b="T12"/>
                <a:pathLst>
                  <a:path w="1" h="1">
                    <a:moveTo>
                      <a:pt x="0" y="0"/>
                    </a:moveTo>
                    <a:lnTo>
                      <a:pt x="0" y="0"/>
                    </a:lnTo>
                    <a:close/>
                  </a:path>
                </a:pathLst>
              </a:custGeom>
              <a:solidFill>
                <a:srgbClr val="FCDEA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549" name="Rectangle 102"/>
              <p:cNvSpPr>
                <a:spLocks noChangeArrowheads="1"/>
              </p:cNvSpPr>
              <p:nvPr/>
            </p:nvSpPr>
            <p:spPr bwMode="auto">
              <a:xfrm>
                <a:off x="2526" y="1417"/>
                <a:ext cx="1" cy="1"/>
              </a:xfrm>
              <a:prstGeom prst="rect">
                <a:avLst/>
              </a:prstGeom>
              <a:solidFill>
                <a:srgbClr val="FCDEA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1550" name="Freeform 103"/>
              <p:cNvSpPr>
                <a:spLocks/>
              </p:cNvSpPr>
              <p:nvPr/>
            </p:nvSpPr>
            <p:spPr bwMode="auto">
              <a:xfrm>
                <a:off x="2371" y="1377"/>
                <a:ext cx="1601" cy="1472"/>
              </a:xfrm>
              <a:custGeom>
                <a:avLst/>
                <a:gdLst>
                  <a:gd name="T0" fmla="*/ 0 w 1601"/>
                  <a:gd name="T1" fmla="*/ 1128 h 1472"/>
                  <a:gd name="T2" fmla="*/ 0 w 1601"/>
                  <a:gd name="T3" fmla="*/ 1128 h 1472"/>
                  <a:gd name="T4" fmla="*/ 0 w 1601"/>
                  <a:gd name="T5" fmla="*/ 1145 h 1472"/>
                  <a:gd name="T6" fmla="*/ 4 w 1601"/>
                  <a:gd name="T7" fmla="*/ 1167 h 1472"/>
                  <a:gd name="T8" fmla="*/ 13 w 1601"/>
                  <a:gd name="T9" fmla="*/ 1185 h 1472"/>
                  <a:gd name="T10" fmla="*/ 18 w 1601"/>
                  <a:gd name="T11" fmla="*/ 1189 h 1472"/>
                  <a:gd name="T12" fmla="*/ 27 w 1601"/>
                  <a:gd name="T13" fmla="*/ 1194 h 1472"/>
                  <a:gd name="T14" fmla="*/ 1521 w 1601"/>
                  <a:gd name="T15" fmla="*/ 1472 h 1472"/>
                  <a:gd name="T16" fmla="*/ 1521 w 1601"/>
                  <a:gd name="T17" fmla="*/ 1472 h 1472"/>
                  <a:gd name="T18" fmla="*/ 1535 w 1601"/>
                  <a:gd name="T19" fmla="*/ 1472 h 1472"/>
                  <a:gd name="T20" fmla="*/ 1557 w 1601"/>
                  <a:gd name="T21" fmla="*/ 1464 h 1472"/>
                  <a:gd name="T22" fmla="*/ 1592 w 1601"/>
                  <a:gd name="T23" fmla="*/ 1446 h 1472"/>
                  <a:gd name="T24" fmla="*/ 1592 w 1601"/>
                  <a:gd name="T25" fmla="*/ 1446 h 1472"/>
                  <a:gd name="T26" fmla="*/ 1592 w 1601"/>
                  <a:gd name="T27" fmla="*/ 1441 h 1472"/>
                  <a:gd name="T28" fmla="*/ 1588 w 1601"/>
                  <a:gd name="T29" fmla="*/ 1437 h 1472"/>
                  <a:gd name="T30" fmla="*/ 1579 w 1601"/>
                  <a:gd name="T31" fmla="*/ 1433 h 1472"/>
                  <a:gd name="T32" fmla="*/ 1574 w 1601"/>
                  <a:gd name="T33" fmla="*/ 1424 h 1472"/>
                  <a:gd name="T34" fmla="*/ 1601 w 1601"/>
                  <a:gd name="T35" fmla="*/ 345 h 1472"/>
                  <a:gd name="T36" fmla="*/ 1601 w 1601"/>
                  <a:gd name="T37" fmla="*/ 345 h 1472"/>
                  <a:gd name="T38" fmla="*/ 1597 w 1601"/>
                  <a:gd name="T39" fmla="*/ 327 h 1472"/>
                  <a:gd name="T40" fmla="*/ 1588 w 1601"/>
                  <a:gd name="T41" fmla="*/ 314 h 1472"/>
                  <a:gd name="T42" fmla="*/ 1574 w 1601"/>
                  <a:gd name="T43" fmla="*/ 305 h 1472"/>
                  <a:gd name="T44" fmla="*/ 1561 w 1601"/>
                  <a:gd name="T45" fmla="*/ 296 h 1472"/>
                  <a:gd name="T46" fmla="*/ 150 w 1601"/>
                  <a:gd name="T47" fmla="*/ 0 h 1472"/>
                  <a:gd name="T48" fmla="*/ 106 w 1601"/>
                  <a:gd name="T49" fmla="*/ 4 h 1472"/>
                  <a:gd name="T50" fmla="*/ 106 w 1601"/>
                  <a:gd name="T51" fmla="*/ 4 h 1472"/>
                  <a:gd name="T52" fmla="*/ 93 w 1601"/>
                  <a:gd name="T53" fmla="*/ 9 h 1472"/>
                  <a:gd name="T54" fmla="*/ 80 w 1601"/>
                  <a:gd name="T55" fmla="*/ 13 h 1472"/>
                  <a:gd name="T56" fmla="*/ 75 w 1601"/>
                  <a:gd name="T57" fmla="*/ 27 h 1472"/>
                  <a:gd name="T58" fmla="*/ 71 w 1601"/>
                  <a:gd name="T59" fmla="*/ 40 h 1472"/>
                  <a:gd name="T60" fmla="*/ 0 w 1601"/>
                  <a:gd name="T61" fmla="*/ 1128 h 147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601"/>
                  <a:gd name="T94" fmla="*/ 0 h 1472"/>
                  <a:gd name="T95" fmla="*/ 1601 w 1601"/>
                  <a:gd name="T96" fmla="*/ 1472 h 1472"/>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601" h="1472">
                    <a:moveTo>
                      <a:pt x="0" y="1128"/>
                    </a:moveTo>
                    <a:lnTo>
                      <a:pt x="0" y="1128"/>
                    </a:lnTo>
                    <a:lnTo>
                      <a:pt x="0" y="1145"/>
                    </a:lnTo>
                    <a:lnTo>
                      <a:pt x="4" y="1167"/>
                    </a:lnTo>
                    <a:lnTo>
                      <a:pt x="13" y="1185"/>
                    </a:lnTo>
                    <a:lnTo>
                      <a:pt x="18" y="1189"/>
                    </a:lnTo>
                    <a:lnTo>
                      <a:pt x="27" y="1194"/>
                    </a:lnTo>
                    <a:lnTo>
                      <a:pt x="1521" y="1472"/>
                    </a:lnTo>
                    <a:lnTo>
                      <a:pt x="1535" y="1472"/>
                    </a:lnTo>
                    <a:lnTo>
                      <a:pt x="1557" y="1464"/>
                    </a:lnTo>
                    <a:lnTo>
                      <a:pt x="1592" y="1446"/>
                    </a:lnTo>
                    <a:lnTo>
                      <a:pt x="1592" y="1441"/>
                    </a:lnTo>
                    <a:lnTo>
                      <a:pt x="1588" y="1437"/>
                    </a:lnTo>
                    <a:lnTo>
                      <a:pt x="1579" y="1433"/>
                    </a:lnTo>
                    <a:lnTo>
                      <a:pt x="1574" y="1424"/>
                    </a:lnTo>
                    <a:lnTo>
                      <a:pt x="1601" y="345"/>
                    </a:lnTo>
                    <a:lnTo>
                      <a:pt x="1597" y="327"/>
                    </a:lnTo>
                    <a:lnTo>
                      <a:pt x="1588" y="314"/>
                    </a:lnTo>
                    <a:lnTo>
                      <a:pt x="1574" y="305"/>
                    </a:lnTo>
                    <a:lnTo>
                      <a:pt x="1561" y="296"/>
                    </a:lnTo>
                    <a:lnTo>
                      <a:pt x="150" y="0"/>
                    </a:lnTo>
                    <a:lnTo>
                      <a:pt x="106" y="4"/>
                    </a:lnTo>
                    <a:lnTo>
                      <a:pt x="93" y="9"/>
                    </a:lnTo>
                    <a:lnTo>
                      <a:pt x="80" y="13"/>
                    </a:lnTo>
                    <a:lnTo>
                      <a:pt x="75" y="27"/>
                    </a:lnTo>
                    <a:lnTo>
                      <a:pt x="71" y="40"/>
                    </a:lnTo>
                    <a:lnTo>
                      <a:pt x="0" y="1128"/>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551" name="Freeform 104"/>
              <p:cNvSpPr>
                <a:spLocks/>
              </p:cNvSpPr>
              <p:nvPr/>
            </p:nvSpPr>
            <p:spPr bwMode="auto">
              <a:xfrm>
                <a:off x="2415" y="1377"/>
                <a:ext cx="1597" cy="1446"/>
              </a:xfrm>
              <a:custGeom>
                <a:avLst/>
                <a:gdLst>
                  <a:gd name="T0" fmla="*/ 0 w 1597"/>
                  <a:gd name="T1" fmla="*/ 1114 h 1446"/>
                  <a:gd name="T2" fmla="*/ 0 w 1597"/>
                  <a:gd name="T3" fmla="*/ 1114 h 1446"/>
                  <a:gd name="T4" fmla="*/ 5 w 1597"/>
                  <a:gd name="T5" fmla="*/ 1132 h 1446"/>
                  <a:gd name="T6" fmla="*/ 9 w 1597"/>
                  <a:gd name="T7" fmla="*/ 1150 h 1446"/>
                  <a:gd name="T8" fmla="*/ 22 w 1597"/>
                  <a:gd name="T9" fmla="*/ 1158 h 1446"/>
                  <a:gd name="T10" fmla="*/ 40 w 1597"/>
                  <a:gd name="T11" fmla="*/ 1167 h 1446"/>
                  <a:gd name="T12" fmla="*/ 1535 w 1597"/>
                  <a:gd name="T13" fmla="*/ 1446 h 1446"/>
                  <a:gd name="T14" fmla="*/ 1535 w 1597"/>
                  <a:gd name="T15" fmla="*/ 1446 h 1446"/>
                  <a:gd name="T16" fmla="*/ 1548 w 1597"/>
                  <a:gd name="T17" fmla="*/ 1446 h 1446"/>
                  <a:gd name="T18" fmla="*/ 1561 w 1597"/>
                  <a:gd name="T19" fmla="*/ 1441 h 1446"/>
                  <a:gd name="T20" fmla="*/ 1570 w 1597"/>
                  <a:gd name="T21" fmla="*/ 1428 h 1446"/>
                  <a:gd name="T22" fmla="*/ 1575 w 1597"/>
                  <a:gd name="T23" fmla="*/ 1415 h 1446"/>
                  <a:gd name="T24" fmla="*/ 1597 w 1597"/>
                  <a:gd name="T25" fmla="*/ 336 h 1446"/>
                  <a:gd name="T26" fmla="*/ 1597 w 1597"/>
                  <a:gd name="T27" fmla="*/ 336 h 1446"/>
                  <a:gd name="T28" fmla="*/ 1597 w 1597"/>
                  <a:gd name="T29" fmla="*/ 318 h 1446"/>
                  <a:gd name="T30" fmla="*/ 1588 w 1597"/>
                  <a:gd name="T31" fmla="*/ 305 h 1446"/>
                  <a:gd name="T32" fmla="*/ 1575 w 1597"/>
                  <a:gd name="T33" fmla="*/ 296 h 1446"/>
                  <a:gd name="T34" fmla="*/ 1557 w 1597"/>
                  <a:gd name="T35" fmla="*/ 287 h 1446"/>
                  <a:gd name="T36" fmla="*/ 115 w 1597"/>
                  <a:gd name="T37" fmla="*/ 0 h 1446"/>
                  <a:gd name="T38" fmla="*/ 115 w 1597"/>
                  <a:gd name="T39" fmla="*/ 0 h 1446"/>
                  <a:gd name="T40" fmla="*/ 98 w 1597"/>
                  <a:gd name="T41" fmla="*/ 0 h 1446"/>
                  <a:gd name="T42" fmla="*/ 84 w 1597"/>
                  <a:gd name="T43" fmla="*/ 4 h 1446"/>
                  <a:gd name="T44" fmla="*/ 75 w 1597"/>
                  <a:gd name="T45" fmla="*/ 13 h 1446"/>
                  <a:gd name="T46" fmla="*/ 71 w 1597"/>
                  <a:gd name="T47" fmla="*/ 31 h 1446"/>
                  <a:gd name="T48" fmla="*/ 0 w 1597"/>
                  <a:gd name="T49" fmla="*/ 1114 h 144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597"/>
                  <a:gd name="T76" fmla="*/ 0 h 1446"/>
                  <a:gd name="T77" fmla="*/ 1597 w 1597"/>
                  <a:gd name="T78" fmla="*/ 1446 h 144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597" h="1446">
                    <a:moveTo>
                      <a:pt x="0" y="1114"/>
                    </a:moveTo>
                    <a:lnTo>
                      <a:pt x="0" y="1114"/>
                    </a:lnTo>
                    <a:lnTo>
                      <a:pt x="5" y="1132"/>
                    </a:lnTo>
                    <a:lnTo>
                      <a:pt x="9" y="1150"/>
                    </a:lnTo>
                    <a:lnTo>
                      <a:pt x="22" y="1158"/>
                    </a:lnTo>
                    <a:lnTo>
                      <a:pt x="40" y="1167"/>
                    </a:lnTo>
                    <a:lnTo>
                      <a:pt x="1535" y="1446"/>
                    </a:lnTo>
                    <a:lnTo>
                      <a:pt x="1548" y="1446"/>
                    </a:lnTo>
                    <a:lnTo>
                      <a:pt x="1561" y="1441"/>
                    </a:lnTo>
                    <a:lnTo>
                      <a:pt x="1570" y="1428"/>
                    </a:lnTo>
                    <a:lnTo>
                      <a:pt x="1575" y="1415"/>
                    </a:lnTo>
                    <a:lnTo>
                      <a:pt x="1597" y="336"/>
                    </a:lnTo>
                    <a:lnTo>
                      <a:pt x="1597" y="318"/>
                    </a:lnTo>
                    <a:lnTo>
                      <a:pt x="1588" y="305"/>
                    </a:lnTo>
                    <a:lnTo>
                      <a:pt x="1575" y="296"/>
                    </a:lnTo>
                    <a:lnTo>
                      <a:pt x="1557" y="287"/>
                    </a:lnTo>
                    <a:lnTo>
                      <a:pt x="115" y="0"/>
                    </a:lnTo>
                    <a:lnTo>
                      <a:pt x="98" y="0"/>
                    </a:lnTo>
                    <a:lnTo>
                      <a:pt x="84" y="4"/>
                    </a:lnTo>
                    <a:lnTo>
                      <a:pt x="75" y="13"/>
                    </a:lnTo>
                    <a:lnTo>
                      <a:pt x="71" y="31"/>
                    </a:lnTo>
                    <a:lnTo>
                      <a:pt x="0" y="1114"/>
                    </a:lnTo>
                    <a:close/>
                  </a:path>
                </a:pathLst>
              </a:custGeom>
              <a:solidFill>
                <a:srgbClr val="9299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552" name="Freeform 105"/>
              <p:cNvSpPr>
                <a:spLocks/>
              </p:cNvSpPr>
              <p:nvPr/>
            </p:nvSpPr>
            <p:spPr bwMode="auto">
              <a:xfrm>
                <a:off x="2495" y="1377"/>
                <a:ext cx="1517" cy="1446"/>
              </a:xfrm>
              <a:custGeom>
                <a:avLst/>
                <a:gdLst>
                  <a:gd name="T0" fmla="*/ 1486 w 1517"/>
                  <a:gd name="T1" fmla="*/ 1424 h 1446"/>
                  <a:gd name="T2" fmla="*/ 1508 w 1517"/>
                  <a:gd name="T3" fmla="*/ 345 h 1446"/>
                  <a:gd name="T4" fmla="*/ 1508 w 1517"/>
                  <a:gd name="T5" fmla="*/ 345 h 1446"/>
                  <a:gd name="T6" fmla="*/ 1508 w 1517"/>
                  <a:gd name="T7" fmla="*/ 327 h 1446"/>
                  <a:gd name="T8" fmla="*/ 1499 w 1517"/>
                  <a:gd name="T9" fmla="*/ 314 h 1446"/>
                  <a:gd name="T10" fmla="*/ 1486 w 1517"/>
                  <a:gd name="T11" fmla="*/ 301 h 1446"/>
                  <a:gd name="T12" fmla="*/ 1468 w 1517"/>
                  <a:gd name="T13" fmla="*/ 296 h 1446"/>
                  <a:gd name="T14" fmla="*/ 26 w 1517"/>
                  <a:gd name="T15" fmla="*/ 4 h 1446"/>
                  <a:gd name="T16" fmla="*/ 26 w 1517"/>
                  <a:gd name="T17" fmla="*/ 4 h 1446"/>
                  <a:gd name="T18" fmla="*/ 13 w 1517"/>
                  <a:gd name="T19" fmla="*/ 4 h 1446"/>
                  <a:gd name="T20" fmla="*/ 0 w 1517"/>
                  <a:gd name="T21" fmla="*/ 9 h 1446"/>
                  <a:gd name="T22" fmla="*/ 0 w 1517"/>
                  <a:gd name="T23" fmla="*/ 9 h 1446"/>
                  <a:gd name="T24" fmla="*/ 18 w 1517"/>
                  <a:gd name="T25" fmla="*/ 0 h 1446"/>
                  <a:gd name="T26" fmla="*/ 35 w 1517"/>
                  <a:gd name="T27" fmla="*/ 0 h 1446"/>
                  <a:gd name="T28" fmla="*/ 1477 w 1517"/>
                  <a:gd name="T29" fmla="*/ 287 h 1446"/>
                  <a:gd name="T30" fmla="*/ 1477 w 1517"/>
                  <a:gd name="T31" fmla="*/ 287 h 1446"/>
                  <a:gd name="T32" fmla="*/ 1495 w 1517"/>
                  <a:gd name="T33" fmla="*/ 296 h 1446"/>
                  <a:gd name="T34" fmla="*/ 1508 w 1517"/>
                  <a:gd name="T35" fmla="*/ 305 h 1446"/>
                  <a:gd name="T36" fmla="*/ 1517 w 1517"/>
                  <a:gd name="T37" fmla="*/ 318 h 1446"/>
                  <a:gd name="T38" fmla="*/ 1517 w 1517"/>
                  <a:gd name="T39" fmla="*/ 336 h 1446"/>
                  <a:gd name="T40" fmla="*/ 1495 w 1517"/>
                  <a:gd name="T41" fmla="*/ 1415 h 1446"/>
                  <a:gd name="T42" fmla="*/ 1495 w 1517"/>
                  <a:gd name="T43" fmla="*/ 1415 h 1446"/>
                  <a:gd name="T44" fmla="*/ 1490 w 1517"/>
                  <a:gd name="T45" fmla="*/ 1433 h 1446"/>
                  <a:gd name="T46" fmla="*/ 1477 w 1517"/>
                  <a:gd name="T47" fmla="*/ 1446 h 1446"/>
                  <a:gd name="T48" fmla="*/ 1477 w 1517"/>
                  <a:gd name="T49" fmla="*/ 1446 h 1446"/>
                  <a:gd name="T50" fmla="*/ 1486 w 1517"/>
                  <a:gd name="T51" fmla="*/ 1433 h 1446"/>
                  <a:gd name="T52" fmla="*/ 1486 w 1517"/>
                  <a:gd name="T53" fmla="*/ 1424 h 1446"/>
                  <a:gd name="T54" fmla="*/ 1486 w 1517"/>
                  <a:gd name="T55" fmla="*/ 1424 h 144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517"/>
                  <a:gd name="T85" fmla="*/ 0 h 1446"/>
                  <a:gd name="T86" fmla="*/ 1517 w 1517"/>
                  <a:gd name="T87" fmla="*/ 1446 h 144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517" h="1446">
                    <a:moveTo>
                      <a:pt x="1486" y="1424"/>
                    </a:moveTo>
                    <a:lnTo>
                      <a:pt x="1508" y="345"/>
                    </a:lnTo>
                    <a:lnTo>
                      <a:pt x="1508" y="327"/>
                    </a:lnTo>
                    <a:lnTo>
                      <a:pt x="1499" y="314"/>
                    </a:lnTo>
                    <a:lnTo>
                      <a:pt x="1486" y="301"/>
                    </a:lnTo>
                    <a:lnTo>
                      <a:pt x="1468" y="296"/>
                    </a:lnTo>
                    <a:lnTo>
                      <a:pt x="26" y="4"/>
                    </a:lnTo>
                    <a:lnTo>
                      <a:pt x="13" y="4"/>
                    </a:lnTo>
                    <a:lnTo>
                      <a:pt x="0" y="9"/>
                    </a:lnTo>
                    <a:lnTo>
                      <a:pt x="18" y="0"/>
                    </a:lnTo>
                    <a:lnTo>
                      <a:pt x="35" y="0"/>
                    </a:lnTo>
                    <a:lnTo>
                      <a:pt x="1477" y="287"/>
                    </a:lnTo>
                    <a:lnTo>
                      <a:pt x="1495" y="296"/>
                    </a:lnTo>
                    <a:lnTo>
                      <a:pt x="1508" y="305"/>
                    </a:lnTo>
                    <a:lnTo>
                      <a:pt x="1517" y="318"/>
                    </a:lnTo>
                    <a:lnTo>
                      <a:pt x="1517" y="336"/>
                    </a:lnTo>
                    <a:lnTo>
                      <a:pt x="1495" y="1415"/>
                    </a:lnTo>
                    <a:lnTo>
                      <a:pt x="1490" y="1433"/>
                    </a:lnTo>
                    <a:lnTo>
                      <a:pt x="1477" y="1446"/>
                    </a:lnTo>
                    <a:lnTo>
                      <a:pt x="1486" y="1433"/>
                    </a:lnTo>
                    <a:lnTo>
                      <a:pt x="1486" y="1424"/>
                    </a:lnTo>
                    <a:close/>
                  </a:path>
                </a:pathLst>
              </a:custGeom>
              <a:solidFill>
                <a:srgbClr val="C1CBC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553" name="Freeform 106"/>
              <p:cNvSpPr>
                <a:spLocks/>
              </p:cNvSpPr>
              <p:nvPr/>
            </p:nvSpPr>
            <p:spPr bwMode="auto">
              <a:xfrm>
                <a:off x="2495" y="1448"/>
                <a:ext cx="1446" cy="1255"/>
              </a:xfrm>
              <a:custGeom>
                <a:avLst/>
                <a:gdLst>
                  <a:gd name="T0" fmla="*/ 0 w 1446"/>
                  <a:gd name="T1" fmla="*/ 955 h 1255"/>
                  <a:gd name="T2" fmla="*/ 0 w 1446"/>
                  <a:gd name="T3" fmla="*/ 955 h 1255"/>
                  <a:gd name="T4" fmla="*/ 4 w 1446"/>
                  <a:gd name="T5" fmla="*/ 973 h 1255"/>
                  <a:gd name="T6" fmla="*/ 9 w 1446"/>
                  <a:gd name="T7" fmla="*/ 986 h 1255"/>
                  <a:gd name="T8" fmla="*/ 22 w 1446"/>
                  <a:gd name="T9" fmla="*/ 995 h 1255"/>
                  <a:gd name="T10" fmla="*/ 35 w 1446"/>
                  <a:gd name="T11" fmla="*/ 999 h 1255"/>
                  <a:gd name="T12" fmla="*/ 1388 w 1446"/>
                  <a:gd name="T13" fmla="*/ 1255 h 1255"/>
                  <a:gd name="T14" fmla="*/ 1388 w 1446"/>
                  <a:gd name="T15" fmla="*/ 1255 h 1255"/>
                  <a:gd name="T16" fmla="*/ 1402 w 1446"/>
                  <a:gd name="T17" fmla="*/ 1255 h 1255"/>
                  <a:gd name="T18" fmla="*/ 1415 w 1446"/>
                  <a:gd name="T19" fmla="*/ 1251 h 1255"/>
                  <a:gd name="T20" fmla="*/ 1424 w 1446"/>
                  <a:gd name="T21" fmla="*/ 1238 h 1255"/>
                  <a:gd name="T22" fmla="*/ 1424 w 1446"/>
                  <a:gd name="T23" fmla="*/ 1225 h 1255"/>
                  <a:gd name="T24" fmla="*/ 1446 w 1446"/>
                  <a:gd name="T25" fmla="*/ 309 h 1255"/>
                  <a:gd name="T26" fmla="*/ 1446 w 1446"/>
                  <a:gd name="T27" fmla="*/ 309 h 1255"/>
                  <a:gd name="T28" fmla="*/ 1446 w 1446"/>
                  <a:gd name="T29" fmla="*/ 292 h 1255"/>
                  <a:gd name="T30" fmla="*/ 1437 w 1446"/>
                  <a:gd name="T31" fmla="*/ 283 h 1255"/>
                  <a:gd name="T32" fmla="*/ 1424 w 1446"/>
                  <a:gd name="T33" fmla="*/ 274 h 1255"/>
                  <a:gd name="T34" fmla="*/ 1411 w 1446"/>
                  <a:gd name="T35" fmla="*/ 265 h 1255"/>
                  <a:gd name="T36" fmla="*/ 102 w 1446"/>
                  <a:gd name="T37" fmla="*/ 0 h 1255"/>
                  <a:gd name="T38" fmla="*/ 102 w 1446"/>
                  <a:gd name="T39" fmla="*/ 0 h 1255"/>
                  <a:gd name="T40" fmla="*/ 84 w 1446"/>
                  <a:gd name="T41" fmla="*/ 0 h 1255"/>
                  <a:gd name="T42" fmla="*/ 71 w 1446"/>
                  <a:gd name="T43" fmla="*/ 9 h 1255"/>
                  <a:gd name="T44" fmla="*/ 62 w 1446"/>
                  <a:gd name="T45" fmla="*/ 17 h 1255"/>
                  <a:gd name="T46" fmla="*/ 62 w 1446"/>
                  <a:gd name="T47" fmla="*/ 26 h 1255"/>
                  <a:gd name="T48" fmla="*/ 0 w 1446"/>
                  <a:gd name="T49" fmla="*/ 955 h 125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446"/>
                  <a:gd name="T76" fmla="*/ 0 h 1255"/>
                  <a:gd name="T77" fmla="*/ 1446 w 1446"/>
                  <a:gd name="T78" fmla="*/ 1255 h 125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446" h="1255">
                    <a:moveTo>
                      <a:pt x="0" y="955"/>
                    </a:moveTo>
                    <a:lnTo>
                      <a:pt x="0" y="955"/>
                    </a:lnTo>
                    <a:lnTo>
                      <a:pt x="4" y="973"/>
                    </a:lnTo>
                    <a:lnTo>
                      <a:pt x="9" y="986"/>
                    </a:lnTo>
                    <a:lnTo>
                      <a:pt x="22" y="995"/>
                    </a:lnTo>
                    <a:lnTo>
                      <a:pt x="35" y="999"/>
                    </a:lnTo>
                    <a:lnTo>
                      <a:pt x="1388" y="1255"/>
                    </a:lnTo>
                    <a:lnTo>
                      <a:pt x="1402" y="1255"/>
                    </a:lnTo>
                    <a:lnTo>
                      <a:pt x="1415" y="1251"/>
                    </a:lnTo>
                    <a:lnTo>
                      <a:pt x="1424" y="1238"/>
                    </a:lnTo>
                    <a:lnTo>
                      <a:pt x="1424" y="1225"/>
                    </a:lnTo>
                    <a:lnTo>
                      <a:pt x="1446" y="309"/>
                    </a:lnTo>
                    <a:lnTo>
                      <a:pt x="1446" y="292"/>
                    </a:lnTo>
                    <a:lnTo>
                      <a:pt x="1437" y="283"/>
                    </a:lnTo>
                    <a:lnTo>
                      <a:pt x="1424" y="274"/>
                    </a:lnTo>
                    <a:lnTo>
                      <a:pt x="1411" y="265"/>
                    </a:lnTo>
                    <a:lnTo>
                      <a:pt x="102" y="0"/>
                    </a:lnTo>
                    <a:lnTo>
                      <a:pt x="84" y="0"/>
                    </a:lnTo>
                    <a:lnTo>
                      <a:pt x="71" y="9"/>
                    </a:lnTo>
                    <a:lnTo>
                      <a:pt x="62" y="17"/>
                    </a:lnTo>
                    <a:lnTo>
                      <a:pt x="62" y="26"/>
                    </a:lnTo>
                    <a:lnTo>
                      <a:pt x="0" y="955"/>
                    </a:lnTo>
                    <a:close/>
                  </a:path>
                </a:pathLst>
              </a:custGeom>
              <a:solidFill>
                <a:srgbClr val="AEC5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554" name="Freeform 107"/>
              <p:cNvSpPr>
                <a:spLocks/>
              </p:cNvSpPr>
              <p:nvPr/>
            </p:nvSpPr>
            <p:spPr bwMode="auto">
              <a:xfrm>
                <a:off x="2517" y="1678"/>
                <a:ext cx="1424" cy="844"/>
              </a:xfrm>
              <a:custGeom>
                <a:avLst/>
                <a:gdLst>
                  <a:gd name="T0" fmla="*/ 1424 w 1424"/>
                  <a:gd name="T1" fmla="*/ 146 h 844"/>
                  <a:gd name="T2" fmla="*/ 1424 w 1424"/>
                  <a:gd name="T3" fmla="*/ 79 h 844"/>
                  <a:gd name="T4" fmla="*/ 1424 w 1424"/>
                  <a:gd name="T5" fmla="*/ 79 h 844"/>
                  <a:gd name="T6" fmla="*/ 1424 w 1424"/>
                  <a:gd name="T7" fmla="*/ 62 h 844"/>
                  <a:gd name="T8" fmla="*/ 1415 w 1424"/>
                  <a:gd name="T9" fmla="*/ 53 h 844"/>
                  <a:gd name="T10" fmla="*/ 1402 w 1424"/>
                  <a:gd name="T11" fmla="*/ 44 h 844"/>
                  <a:gd name="T12" fmla="*/ 1389 w 1424"/>
                  <a:gd name="T13" fmla="*/ 35 h 844"/>
                  <a:gd name="T14" fmla="*/ 1216 w 1424"/>
                  <a:gd name="T15" fmla="*/ 0 h 844"/>
                  <a:gd name="T16" fmla="*/ 1216 w 1424"/>
                  <a:gd name="T17" fmla="*/ 0 h 844"/>
                  <a:gd name="T18" fmla="*/ 1057 w 1424"/>
                  <a:gd name="T19" fmla="*/ 84 h 844"/>
                  <a:gd name="T20" fmla="*/ 907 w 1424"/>
                  <a:gd name="T21" fmla="*/ 172 h 844"/>
                  <a:gd name="T22" fmla="*/ 756 w 1424"/>
                  <a:gd name="T23" fmla="*/ 261 h 844"/>
                  <a:gd name="T24" fmla="*/ 606 w 1424"/>
                  <a:gd name="T25" fmla="*/ 358 h 844"/>
                  <a:gd name="T26" fmla="*/ 305 w 1424"/>
                  <a:gd name="T27" fmla="*/ 557 h 844"/>
                  <a:gd name="T28" fmla="*/ 0 w 1424"/>
                  <a:gd name="T29" fmla="*/ 765 h 844"/>
                  <a:gd name="T30" fmla="*/ 0 w 1424"/>
                  <a:gd name="T31" fmla="*/ 765 h 844"/>
                  <a:gd name="T32" fmla="*/ 13 w 1424"/>
                  <a:gd name="T33" fmla="*/ 769 h 844"/>
                  <a:gd name="T34" fmla="*/ 425 w 1424"/>
                  <a:gd name="T35" fmla="*/ 844 h 844"/>
                  <a:gd name="T36" fmla="*/ 425 w 1424"/>
                  <a:gd name="T37" fmla="*/ 844 h 844"/>
                  <a:gd name="T38" fmla="*/ 601 w 1424"/>
                  <a:gd name="T39" fmla="*/ 720 h 844"/>
                  <a:gd name="T40" fmla="*/ 778 w 1424"/>
                  <a:gd name="T41" fmla="*/ 588 h 844"/>
                  <a:gd name="T42" fmla="*/ 778 w 1424"/>
                  <a:gd name="T43" fmla="*/ 588 h 844"/>
                  <a:gd name="T44" fmla="*/ 938 w 1424"/>
                  <a:gd name="T45" fmla="*/ 464 h 844"/>
                  <a:gd name="T46" fmla="*/ 1097 w 1424"/>
                  <a:gd name="T47" fmla="*/ 353 h 844"/>
                  <a:gd name="T48" fmla="*/ 1260 w 1424"/>
                  <a:gd name="T49" fmla="*/ 247 h 844"/>
                  <a:gd name="T50" fmla="*/ 1424 w 1424"/>
                  <a:gd name="T51" fmla="*/ 146 h 844"/>
                  <a:gd name="T52" fmla="*/ 1424 w 1424"/>
                  <a:gd name="T53" fmla="*/ 146 h 84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424"/>
                  <a:gd name="T82" fmla="*/ 0 h 844"/>
                  <a:gd name="T83" fmla="*/ 1424 w 1424"/>
                  <a:gd name="T84" fmla="*/ 844 h 84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424" h="844">
                    <a:moveTo>
                      <a:pt x="1424" y="146"/>
                    </a:moveTo>
                    <a:lnTo>
                      <a:pt x="1424" y="79"/>
                    </a:lnTo>
                    <a:lnTo>
                      <a:pt x="1424" y="62"/>
                    </a:lnTo>
                    <a:lnTo>
                      <a:pt x="1415" y="53"/>
                    </a:lnTo>
                    <a:lnTo>
                      <a:pt x="1402" y="44"/>
                    </a:lnTo>
                    <a:lnTo>
                      <a:pt x="1389" y="35"/>
                    </a:lnTo>
                    <a:lnTo>
                      <a:pt x="1216" y="0"/>
                    </a:lnTo>
                    <a:lnTo>
                      <a:pt x="1057" y="84"/>
                    </a:lnTo>
                    <a:lnTo>
                      <a:pt x="907" y="172"/>
                    </a:lnTo>
                    <a:lnTo>
                      <a:pt x="756" y="261"/>
                    </a:lnTo>
                    <a:lnTo>
                      <a:pt x="606" y="358"/>
                    </a:lnTo>
                    <a:lnTo>
                      <a:pt x="305" y="557"/>
                    </a:lnTo>
                    <a:lnTo>
                      <a:pt x="0" y="765"/>
                    </a:lnTo>
                    <a:lnTo>
                      <a:pt x="13" y="769"/>
                    </a:lnTo>
                    <a:lnTo>
                      <a:pt x="425" y="844"/>
                    </a:lnTo>
                    <a:lnTo>
                      <a:pt x="601" y="720"/>
                    </a:lnTo>
                    <a:lnTo>
                      <a:pt x="778" y="588"/>
                    </a:lnTo>
                    <a:lnTo>
                      <a:pt x="938" y="464"/>
                    </a:lnTo>
                    <a:lnTo>
                      <a:pt x="1097" y="353"/>
                    </a:lnTo>
                    <a:lnTo>
                      <a:pt x="1260" y="247"/>
                    </a:lnTo>
                    <a:lnTo>
                      <a:pt x="1424" y="146"/>
                    </a:lnTo>
                    <a:close/>
                  </a:path>
                </a:pathLst>
              </a:custGeom>
              <a:solidFill>
                <a:srgbClr val="C1D2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555" name="Freeform 108"/>
              <p:cNvSpPr>
                <a:spLocks/>
              </p:cNvSpPr>
              <p:nvPr/>
            </p:nvSpPr>
            <p:spPr bwMode="auto">
              <a:xfrm>
                <a:off x="3317" y="2213"/>
                <a:ext cx="615" cy="420"/>
              </a:xfrm>
              <a:custGeom>
                <a:avLst/>
                <a:gdLst>
                  <a:gd name="T0" fmla="*/ 611 w 615"/>
                  <a:gd name="T1" fmla="*/ 137 h 420"/>
                  <a:gd name="T2" fmla="*/ 615 w 615"/>
                  <a:gd name="T3" fmla="*/ 0 h 420"/>
                  <a:gd name="T4" fmla="*/ 615 w 615"/>
                  <a:gd name="T5" fmla="*/ 0 h 420"/>
                  <a:gd name="T6" fmla="*/ 460 w 615"/>
                  <a:gd name="T7" fmla="*/ 88 h 420"/>
                  <a:gd name="T8" fmla="*/ 306 w 615"/>
                  <a:gd name="T9" fmla="*/ 181 h 420"/>
                  <a:gd name="T10" fmla="*/ 151 w 615"/>
                  <a:gd name="T11" fmla="*/ 278 h 420"/>
                  <a:gd name="T12" fmla="*/ 0 w 615"/>
                  <a:gd name="T13" fmla="*/ 384 h 420"/>
                  <a:gd name="T14" fmla="*/ 208 w 615"/>
                  <a:gd name="T15" fmla="*/ 420 h 420"/>
                  <a:gd name="T16" fmla="*/ 208 w 615"/>
                  <a:gd name="T17" fmla="*/ 420 h 420"/>
                  <a:gd name="T18" fmla="*/ 412 w 615"/>
                  <a:gd name="T19" fmla="*/ 274 h 420"/>
                  <a:gd name="T20" fmla="*/ 412 w 615"/>
                  <a:gd name="T21" fmla="*/ 274 h 420"/>
                  <a:gd name="T22" fmla="*/ 513 w 615"/>
                  <a:gd name="T23" fmla="*/ 203 h 420"/>
                  <a:gd name="T24" fmla="*/ 611 w 615"/>
                  <a:gd name="T25" fmla="*/ 137 h 420"/>
                  <a:gd name="T26" fmla="*/ 611 w 615"/>
                  <a:gd name="T27" fmla="*/ 137 h 4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15"/>
                  <a:gd name="T43" fmla="*/ 0 h 420"/>
                  <a:gd name="T44" fmla="*/ 615 w 615"/>
                  <a:gd name="T45" fmla="*/ 420 h 4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15" h="420">
                    <a:moveTo>
                      <a:pt x="611" y="137"/>
                    </a:moveTo>
                    <a:lnTo>
                      <a:pt x="615" y="0"/>
                    </a:lnTo>
                    <a:lnTo>
                      <a:pt x="460" y="88"/>
                    </a:lnTo>
                    <a:lnTo>
                      <a:pt x="306" y="181"/>
                    </a:lnTo>
                    <a:lnTo>
                      <a:pt x="151" y="278"/>
                    </a:lnTo>
                    <a:lnTo>
                      <a:pt x="0" y="384"/>
                    </a:lnTo>
                    <a:lnTo>
                      <a:pt x="208" y="420"/>
                    </a:lnTo>
                    <a:lnTo>
                      <a:pt x="412" y="274"/>
                    </a:lnTo>
                    <a:lnTo>
                      <a:pt x="513" y="203"/>
                    </a:lnTo>
                    <a:lnTo>
                      <a:pt x="611" y="137"/>
                    </a:lnTo>
                    <a:close/>
                  </a:path>
                </a:pathLst>
              </a:custGeom>
              <a:solidFill>
                <a:srgbClr val="B9CC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556" name="Freeform 109"/>
              <p:cNvSpPr>
                <a:spLocks/>
              </p:cNvSpPr>
              <p:nvPr/>
            </p:nvSpPr>
            <p:spPr bwMode="auto">
              <a:xfrm>
                <a:off x="2495" y="1448"/>
                <a:ext cx="1419" cy="1255"/>
              </a:xfrm>
              <a:custGeom>
                <a:avLst/>
                <a:gdLst>
                  <a:gd name="T0" fmla="*/ 88 w 1419"/>
                  <a:gd name="T1" fmla="*/ 0 h 1255"/>
                  <a:gd name="T2" fmla="*/ 88 w 1419"/>
                  <a:gd name="T3" fmla="*/ 0 h 1255"/>
                  <a:gd name="T4" fmla="*/ 84 w 1419"/>
                  <a:gd name="T5" fmla="*/ 17 h 1255"/>
                  <a:gd name="T6" fmla="*/ 22 w 1419"/>
                  <a:gd name="T7" fmla="*/ 942 h 1255"/>
                  <a:gd name="T8" fmla="*/ 22 w 1419"/>
                  <a:gd name="T9" fmla="*/ 942 h 1255"/>
                  <a:gd name="T10" fmla="*/ 26 w 1419"/>
                  <a:gd name="T11" fmla="*/ 959 h 1255"/>
                  <a:gd name="T12" fmla="*/ 35 w 1419"/>
                  <a:gd name="T13" fmla="*/ 973 h 1255"/>
                  <a:gd name="T14" fmla="*/ 44 w 1419"/>
                  <a:gd name="T15" fmla="*/ 981 h 1255"/>
                  <a:gd name="T16" fmla="*/ 62 w 1419"/>
                  <a:gd name="T17" fmla="*/ 986 h 1255"/>
                  <a:gd name="T18" fmla="*/ 1411 w 1419"/>
                  <a:gd name="T19" fmla="*/ 1242 h 1255"/>
                  <a:gd name="T20" fmla="*/ 1411 w 1419"/>
                  <a:gd name="T21" fmla="*/ 1242 h 1255"/>
                  <a:gd name="T22" fmla="*/ 1419 w 1419"/>
                  <a:gd name="T23" fmla="*/ 1242 h 1255"/>
                  <a:gd name="T24" fmla="*/ 1419 w 1419"/>
                  <a:gd name="T25" fmla="*/ 1242 h 1255"/>
                  <a:gd name="T26" fmla="*/ 1415 w 1419"/>
                  <a:gd name="T27" fmla="*/ 1247 h 1255"/>
                  <a:gd name="T28" fmla="*/ 1406 w 1419"/>
                  <a:gd name="T29" fmla="*/ 1251 h 1255"/>
                  <a:gd name="T30" fmla="*/ 1397 w 1419"/>
                  <a:gd name="T31" fmla="*/ 1255 h 1255"/>
                  <a:gd name="T32" fmla="*/ 1388 w 1419"/>
                  <a:gd name="T33" fmla="*/ 1255 h 1255"/>
                  <a:gd name="T34" fmla="*/ 35 w 1419"/>
                  <a:gd name="T35" fmla="*/ 999 h 1255"/>
                  <a:gd name="T36" fmla="*/ 35 w 1419"/>
                  <a:gd name="T37" fmla="*/ 999 h 1255"/>
                  <a:gd name="T38" fmla="*/ 22 w 1419"/>
                  <a:gd name="T39" fmla="*/ 995 h 1255"/>
                  <a:gd name="T40" fmla="*/ 9 w 1419"/>
                  <a:gd name="T41" fmla="*/ 986 h 1255"/>
                  <a:gd name="T42" fmla="*/ 4 w 1419"/>
                  <a:gd name="T43" fmla="*/ 973 h 1255"/>
                  <a:gd name="T44" fmla="*/ 0 w 1419"/>
                  <a:gd name="T45" fmla="*/ 955 h 1255"/>
                  <a:gd name="T46" fmla="*/ 62 w 1419"/>
                  <a:gd name="T47" fmla="*/ 26 h 1255"/>
                  <a:gd name="T48" fmla="*/ 62 w 1419"/>
                  <a:gd name="T49" fmla="*/ 26 h 1255"/>
                  <a:gd name="T50" fmla="*/ 62 w 1419"/>
                  <a:gd name="T51" fmla="*/ 17 h 1255"/>
                  <a:gd name="T52" fmla="*/ 71 w 1419"/>
                  <a:gd name="T53" fmla="*/ 9 h 1255"/>
                  <a:gd name="T54" fmla="*/ 79 w 1419"/>
                  <a:gd name="T55" fmla="*/ 4 h 1255"/>
                  <a:gd name="T56" fmla="*/ 88 w 1419"/>
                  <a:gd name="T57" fmla="*/ 0 h 1255"/>
                  <a:gd name="T58" fmla="*/ 88 w 1419"/>
                  <a:gd name="T59" fmla="*/ 0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419"/>
                  <a:gd name="T91" fmla="*/ 0 h 1255"/>
                  <a:gd name="T92" fmla="*/ 1419 w 1419"/>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419" h="1255">
                    <a:moveTo>
                      <a:pt x="88" y="0"/>
                    </a:moveTo>
                    <a:lnTo>
                      <a:pt x="88" y="0"/>
                    </a:lnTo>
                    <a:lnTo>
                      <a:pt x="84" y="17"/>
                    </a:lnTo>
                    <a:lnTo>
                      <a:pt x="22" y="942"/>
                    </a:lnTo>
                    <a:lnTo>
                      <a:pt x="26" y="959"/>
                    </a:lnTo>
                    <a:lnTo>
                      <a:pt x="35" y="973"/>
                    </a:lnTo>
                    <a:lnTo>
                      <a:pt x="44" y="981"/>
                    </a:lnTo>
                    <a:lnTo>
                      <a:pt x="62" y="986"/>
                    </a:lnTo>
                    <a:lnTo>
                      <a:pt x="1411" y="1242"/>
                    </a:lnTo>
                    <a:lnTo>
                      <a:pt x="1419" y="1242"/>
                    </a:lnTo>
                    <a:lnTo>
                      <a:pt x="1415" y="1247"/>
                    </a:lnTo>
                    <a:lnTo>
                      <a:pt x="1406" y="1251"/>
                    </a:lnTo>
                    <a:lnTo>
                      <a:pt x="1397" y="1255"/>
                    </a:lnTo>
                    <a:lnTo>
                      <a:pt x="1388" y="1255"/>
                    </a:lnTo>
                    <a:lnTo>
                      <a:pt x="35" y="999"/>
                    </a:lnTo>
                    <a:lnTo>
                      <a:pt x="22" y="995"/>
                    </a:lnTo>
                    <a:lnTo>
                      <a:pt x="9" y="986"/>
                    </a:lnTo>
                    <a:lnTo>
                      <a:pt x="4" y="973"/>
                    </a:lnTo>
                    <a:lnTo>
                      <a:pt x="0" y="955"/>
                    </a:lnTo>
                    <a:lnTo>
                      <a:pt x="62" y="26"/>
                    </a:lnTo>
                    <a:lnTo>
                      <a:pt x="62" y="17"/>
                    </a:lnTo>
                    <a:lnTo>
                      <a:pt x="71" y="9"/>
                    </a:lnTo>
                    <a:lnTo>
                      <a:pt x="79" y="4"/>
                    </a:lnTo>
                    <a:lnTo>
                      <a:pt x="88" y="0"/>
                    </a:lnTo>
                    <a:close/>
                  </a:path>
                </a:pathLst>
              </a:custGeom>
              <a:solidFill>
                <a:srgbClr val="C3D3D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557" name="Freeform 110"/>
              <p:cNvSpPr>
                <a:spLocks/>
              </p:cNvSpPr>
              <p:nvPr/>
            </p:nvSpPr>
            <p:spPr bwMode="auto">
              <a:xfrm>
                <a:off x="2561" y="1448"/>
                <a:ext cx="1380" cy="1255"/>
              </a:xfrm>
              <a:custGeom>
                <a:avLst/>
                <a:gdLst>
                  <a:gd name="T0" fmla="*/ 1340 w 1380"/>
                  <a:gd name="T1" fmla="*/ 1242 h 1255"/>
                  <a:gd name="T2" fmla="*/ 1362 w 1380"/>
                  <a:gd name="T3" fmla="*/ 323 h 1255"/>
                  <a:gd name="T4" fmla="*/ 1362 w 1380"/>
                  <a:gd name="T5" fmla="*/ 323 h 1255"/>
                  <a:gd name="T6" fmla="*/ 1358 w 1380"/>
                  <a:gd name="T7" fmla="*/ 305 h 1255"/>
                  <a:gd name="T8" fmla="*/ 1353 w 1380"/>
                  <a:gd name="T9" fmla="*/ 296 h 1255"/>
                  <a:gd name="T10" fmla="*/ 1340 w 1380"/>
                  <a:gd name="T11" fmla="*/ 287 h 1255"/>
                  <a:gd name="T12" fmla="*/ 1327 w 1380"/>
                  <a:gd name="T13" fmla="*/ 278 h 1255"/>
                  <a:gd name="T14" fmla="*/ 13 w 1380"/>
                  <a:gd name="T15" fmla="*/ 13 h 1255"/>
                  <a:gd name="T16" fmla="*/ 13 w 1380"/>
                  <a:gd name="T17" fmla="*/ 13 h 1255"/>
                  <a:gd name="T18" fmla="*/ 0 w 1380"/>
                  <a:gd name="T19" fmla="*/ 17 h 1255"/>
                  <a:gd name="T20" fmla="*/ 0 w 1380"/>
                  <a:gd name="T21" fmla="*/ 17 h 1255"/>
                  <a:gd name="T22" fmla="*/ 5 w 1380"/>
                  <a:gd name="T23" fmla="*/ 9 h 1255"/>
                  <a:gd name="T24" fmla="*/ 13 w 1380"/>
                  <a:gd name="T25" fmla="*/ 4 h 1255"/>
                  <a:gd name="T26" fmla="*/ 22 w 1380"/>
                  <a:gd name="T27" fmla="*/ 0 h 1255"/>
                  <a:gd name="T28" fmla="*/ 36 w 1380"/>
                  <a:gd name="T29" fmla="*/ 0 h 1255"/>
                  <a:gd name="T30" fmla="*/ 1345 w 1380"/>
                  <a:gd name="T31" fmla="*/ 265 h 1255"/>
                  <a:gd name="T32" fmla="*/ 1345 w 1380"/>
                  <a:gd name="T33" fmla="*/ 265 h 1255"/>
                  <a:gd name="T34" fmla="*/ 1358 w 1380"/>
                  <a:gd name="T35" fmla="*/ 274 h 1255"/>
                  <a:gd name="T36" fmla="*/ 1371 w 1380"/>
                  <a:gd name="T37" fmla="*/ 283 h 1255"/>
                  <a:gd name="T38" fmla="*/ 1380 w 1380"/>
                  <a:gd name="T39" fmla="*/ 292 h 1255"/>
                  <a:gd name="T40" fmla="*/ 1380 w 1380"/>
                  <a:gd name="T41" fmla="*/ 309 h 1255"/>
                  <a:gd name="T42" fmla="*/ 1358 w 1380"/>
                  <a:gd name="T43" fmla="*/ 1225 h 1255"/>
                  <a:gd name="T44" fmla="*/ 1358 w 1380"/>
                  <a:gd name="T45" fmla="*/ 1225 h 1255"/>
                  <a:gd name="T46" fmla="*/ 1358 w 1380"/>
                  <a:gd name="T47" fmla="*/ 1238 h 1255"/>
                  <a:gd name="T48" fmla="*/ 1353 w 1380"/>
                  <a:gd name="T49" fmla="*/ 1242 h 1255"/>
                  <a:gd name="T50" fmla="*/ 1345 w 1380"/>
                  <a:gd name="T51" fmla="*/ 1251 h 1255"/>
                  <a:gd name="T52" fmla="*/ 1336 w 1380"/>
                  <a:gd name="T53" fmla="*/ 1255 h 1255"/>
                  <a:gd name="T54" fmla="*/ 1336 w 1380"/>
                  <a:gd name="T55" fmla="*/ 1255 h 1255"/>
                  <a:gd name="T56" fmla="*/ 1340 w 1380"/>
                  <a:gd name="T57" fmla="*/ 1242 h 1255"/>
                  <a:gd name="T58" fmla="*/ 1340 w 1380"/>
                  <a:gd name="T59" fmla="*/ 1242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380"/>
                  <a:gd name="T91" fmla="*/ 0 h 1255"/>
                  <a:gd name="T92" fmla="*/ 1380 w 1380"/>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380" h="1255">
                    <a:moveTo>
                      <a:pt x="1340" y="1242"/>
                    </a:moveTo>
                    <a:lnTo>
                      <a:pt x="1362" y="323"/>
                    </a:lnTo>
                    <a:lnTo>
                      <a:pt x="1358" y="305"/>
                    </a:lnTo>
                    <a:lnTo>
                      <a:pt x="1353" y="296"/>
                    </a:lnTo>
                    <a:lnTo>
                      <a:pt x="1340" y="287"/>
                    </a:lnTo>
                    <a:lnTo>
                      <a:pt x="1327" y="278"/>
                    </a:lnTo>
                    <a:lnTo>
                      <a:pt x="13" y="13"/>
                    </a:lnTo>
                    <a:lnTo>
                      <a:pt x="0" y="17"/>
                    </a:lnTo>
                    <a:lnTo>
                      <a:pt x="5" y="9"/>
                    </a:lnTo>
                    <a:lnTo>
                      <a:pt x="13" y="4"/>
                    </a:lnTo>
                    <a:lnTo>
                      <a:pt x="22" y="0"/>
                    </a:lnTo>
                    <a:lnTo>
                      <a:pt x="36" y="0"/>
                    </a:lnTo>
                    <a:lnTo>
                      <a:pt x="1345" y="265"/>
                    </a:lnTo>
                    <a:lnTo>
                      <a:pt x="1358" y="274"/>
                    </a:lnTo>
                    <a:lnTo>
                      <a:pt x="1371" y="283"/>
                    </a:lnTo>
                    <a:lnTo>
                      <a:pt x="1380" y="292"/>
                    </a:lnTo>
                    <a:lnTo>
                      <a:pt x="1380" y="309"/>
                    </a:lnTo>
                    <a:lnTo>
                      <a:pt x="1358" y="1225"/>
                    </a:lnTo>
                    <a:lnTo>
                      <a:pt x="1358" y="1238"/>
                    </a:lnTo>
                    <a:lnTo>
                      <a:pt x="1353" y="1242"/>
                    </a:lnTo>
                    <a:lnTo>
                      <a:pt x="1345" y="1251"/>
                    </a:lnTo>
                    <a:lnTo>
                      <a:pt x="1336" y="1255"/>
                    </a:lnTo>
                    <a:lnTo>
                      <a:pt x="1340" y="1242"/>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21521" name="Group 111"/>
            <p:cNvGrpSpPr>
              <a:grpSpLocks/>
            </p:cNvGrpSpPr>
            <p:nvPr/>
          </p:nvGrpSpPr>
          <p:grpSpPr bwMode="auto">
            <a:xfrm>
              <a:off x="4535" y="3258"/>
              <a:ext cx="584" cy="539"/>
              <a:chOff x="2371" y="1333"/>
              <a:chExt cx="1641" cy="1516"/>
            </a:xfrm>
          </p:grpSpPr>
          <p:sp>
            <p:nvSpPr>
              <p:cNvPr id="21538" name="Freeform 112"/>
              <p:cNvSpPr>
                <a:spLocks/>
              </p:cNvSpPr>
              <p:nvPr/>
            </p:nvSpPr>
            <p:spPr bwMode="auto">
              <a:xfrm>
                <a:off x="2517" y="1333"/>
                <a:ext cx="1" cy="1"/>
              </a:xfrm>
              <a:custGeom>
                <a:avLst/>
                <a:gdLst>
                  <a:gd name="T0" fmla="*/ 0 w 1"/>
                  <a:gd name="T1" fmla="*/ 0 h 1"/>
                  <a:gd name="T2" fmla="*/ 0 w 1"/>
                  <a:gd name="T3" fmla="*/ 0 h 1"/>
                  <a:gd name="T4" fmla="*/ 0 w 1"/>
                  <a:gd name="T5" fmla="*/ 0 h 1"/>
                  <a:gd name="T6" fmla="*/ 0 60000 65536"/>
                  <a:gd name="T7" fmla="*/ 0 60000 65536"/>
                  <a:gd name="T8" fmla="*/ 0 60000 65536"/>
                  <a:gd name="T9" fmla="*/ 0 w 1"/>
                  <a:gd name="T10" fmla="*/ 0 h 1"/>
                  <a:gd name="T11" fmla="*/ 1 w 1"/>
                  <a:gd name="T12" fmla="*/ 1 h 1"/>
                </a:gdLst>
                <a:ahLst/>
                <a:cxnLst>
                  <a:cxn ang="T6">
                    <a:pos x="T0" y="T1"/>
                  </a:cxn>
                  <a:cxn ang="T7">
                    <a:pos x="T2" y="T3"/>
                  </a:cxn>
                  <a:cxn ang="T8">
                    <a:pos x="T4" y="T5"/>
                  </a:cxn>
                </a:cxnLst>
                <a:rect l="T9" t="T10" r="T11" b="T12"/>
                <a:pathLst>
                  <a:path w="1" h="1">
                    <a:moveTo>
                      <a:pt x="0" y="0"/>
                    </a:moveTo>
                    <a:lnTo>
                      <a:pt x="0" y="0"/>
                    </a:lnTo>
                    <a:close/>
                  </a:path>
                </a:pathLst>
              </a:custGeom>
              <a:solidFill>
                <a:srgbClr val="FCDEA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539" name="Rectangle 113"/>
              <p:cNvSpPr>
                <a:spLocks noChangeArrowheads="1"/>
              </p:cNvSpPr>
              <p:nvPr/>
            </p:nvSpPr>
            <p:spPr bwMode="auto">
              <a:xfrm>
                <a:off x="2526" y="1417"/>
                <a:ext cx="1" cy="1"/>
              </a:xfrm>
              <a:prstGeom prst="rect">
                <a:avLst/>
              </a:prstGeom>
              <a:solidFill>
                <a:srgbClr val="FCDEA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1540" name="Freeform 114"/>
              <p:cNvSpPr>
                <a:spLocks/>
              </p:cNvSpPr>
              <p:nvPr/>
            </p:nvSpPr>
            <p:spPr bwMode="auto">
              <a:xfrm>
                <a:off x="2371" y="1377"/>
                <a:ext cx="1601" cy="1472"/>
              </a:xfrm>
              <a:custGeom>
                <a:avLst/>
                <a:gdLst>
                  <a:gd name="T0" fmla="*/ 0 w 1601"/>
                  <a:gd name="T1" fmla="*/ 1128 h 1472"/>
                  <a:gd name="T2" fmla="*/ 0 w 1601"/>
                  <a:gd name="T3" fmla="*/ 1128 h 1472"/>
                  <a:gd name="T4" fmla="*/ 0 w 1601"/>
                  <a:gd name="T5" fmla="*/ 1145 h 1472"/>
                  <a:gd name="T6" fmla="*/ 4 w 1601"/>
                  <a:gd name="T7" fmla="*/ 1167 h 1472"/>
                  <a:gd name="T8" fmla="*/ 13 w 1601"/>
                  <a:gd name="T9" fmla="*/ 1185 h 1472"/>
                  <a:gd name="T10" fmla="*/ 18 w 1601"/>
                  <a:gd name="T11" fmla="*/ 1189 h 1472"/>
                  <a:gd name="T12" fmla="*/ 27 w 1601"/>
                  <a:gd name="T13" fmla="*/ 1194 h 1472"/>
                  <a:gd name="T14" fmla="*/ 1521 w 1601"/>
                  <a:gd name="T15" fmla="*/ 1472 h 1472"/>
                  <a:gd name="T16" fmla="*/ 1521 w 1601"/>
                  <a:gd name="T17" fmla="*/ 1472 h 1472"/>
                  <a:gd name="T18" fmla="*/ 1535 w 1601"/>
                  <a:gd name="T19" fmla="*/ 1472 h 1472"/>
                  <a:gd name="T20" fmla="*/ 1557 w 1601"/>
                  <a:gd name="T21" fmla="*/ 1464 h 1472"/>
                  <a:gd name="T22" fmla="*/ 1592 w 1601"/>
                  <a:gd name="T23" fmla="*/ 1446 h 1472"/>
                  <a:gd name="T24" fmla="*/ 1592 w 1601"/>
                  <a:gd name="T25" fmla="*/ 1446 h 1472"/>
                  <a:gd name="T26" fmla="*/ 1592 w 1601"/>
                  <a:gd name="T27" fmla="*/ 1441 h 1472"/>
                  <a:gd name="T28" fmla="*/ 1588 w 1601"/>
                  <a:gd name="T29" fmla="*/ 1437 h 1472"/>
                  <a:gd name="T30" fmla="*/ 1579 w 1601"/>
                  <a:gd name="T31" fmla="*/ 1433 h 1472"/>
                  <a:gd name="T32" fmla="*/ 1574 w 1601"/>
                  <a:gd name="T33" fmla="*/ 1424 h 1472"/>
                  <a:gd name="T34" fmla="*/ 1601 w 1601"/>
                  <a:gd name="T35" fmla="*/ 345 h 1472"/>
                  <a:gd name="T36" fmla="*/ 1601 w 1601"/>
                  <a:gd name="T37" fmla="*/ 345 h 1472"/>
                  <a:gd name="T38" fmla="*/ 1597 w 1601"/>
                  <a:gd name="T39" fmla="*/ 327 h 1472"/>
                  <a:gd name="T40" fmla="*/ 1588 w 1601"/>
                  <a:gd name="T41" fmla="*/ 314 h 1472"/>
                  <a:gd name="T42" fmla="*/ 1574 w 1601"/>
                  <a:gd name="T43" fmla="*/ 305 h 1472"/>
                  <a:gd name="T44" fmla="*/ 1561 w 1601"/>
                  <a:gd name="T45" fmla="*/ 296 h 1472"/>
                  <a:gd name="T46" fmla="*/ 150 w 1601"/>
                  <a:gd name="T47" fmla="*/ 0 h 1472"/>
                  <a:gd name="T48" fmla="*/ 106 w 1601"/>
                  <a:gd name="T49" fmla="*/ 4 h 1472"/>
                  <a:gd name="T50" fmla="*/ 106 w 1601"/>
                  <a:gd name="T51" fmla="*/ 4 h 1472"/>
                  <a:gd name="T52" fmla="*/ 93 w 1601"/>
                  <a:gd name="T53" fmla="*/ 9 h 1472"/>
                  <a:gd name="T54" fmla="*/ 80 w 1601"/>
                  <a:gd name="T55" fmla="*/ 13 h 1472"/>
                  <a:gd name="T56" fmla="*/ 75 w 1601"/>
                  <a:gd name="T57" fmla="*/ 27 h 1472"/>
                  <a:gd name="T58" fmla="*/ 71 w 1601"/>
                  <a:gd name="T59" fmla="*/ 40 h 1472"/>
                  <a:gd name="T60" fmla="*/ 0 w 1601"/>
                  <a:gd name="T61" fmla="*/ 1128 h 147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601"/>
                  <a:gd name="T94" fmla="*/ 0 h 1472"/>
                  <a:gd name="T95" fmla="*/ 1601 w 1601"/>
                  <a:gd name="T96" fmla="*/ 1472 h 1472"/>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601" h="1472">
                    <a:moveTo>
                      <a:pt x="0" y="1128"/>
                    </a:moveTo>
                    <a:lnTo>
                      <a:pt x="0" y="1128"/>
                    </a:lnTo>
                    <a:lnTo>
                      <a:pt x="0" y="1145"/>
                    </a:lnTo>
                    <a:lnTo>
                      <a:pt x="4" y="1167"/>
                    </a:lnTo>
                    <a:lnTo>
                      <a:pt x="13" y="1185"/>
                    </a:lnTo>
                    <a:lnTo>
                      <a:pt x="18" y="1189"/>
                    </a:lnTo>
                    <a:lnTo>
                      <a:pt x="27" y="1194"/>
                    </a:lnTo>
                    <a:lnTo>
                      <a:pt x="1521" y="1472"/>
                    </a:lnTo>
                    <a:lnTo>
                      <a:pt x="1535" y="1472"/>
                    </a:lnTo>
                    <a:lnTo>
                      <a:pt x="1557" y="1464"/>
                    </a:lnTo>
                    <a:lnTo>
                      <a:pt x="1592" y="1446"/>
                    </a:lnTo>
                    <a:lnTo>
                      <a:pt x="1592" y="1441"/>
                    </a:lnTo>
                    <a:lnTo>
                      <a:pt x="1588" y="1437"/>
                    </a:lnTo>
                    <a:lnTo>
                      <a:pt x="1579" y="1433"/>
                    </a:lnTo>
                    <a:lnTo>
                      <a:pt x="1574" y="1424"/>
                    </a:lnTo>
                    <a:lnTo>
                      <a:pt x="1601" y="345"/>
                    </a:lnTo>
                    <a:lnTo>
                      <a:pt x="1597" y="327"/>
                    </a:lnTo>
                    <a:lnTo>
                      <a:pt x="1588" y="314"/>
                    </a:lnTo>
                    <a:lnTo>
                      <a:pt x="1574" y="305"/>
                    </a:lnTo>
                    <a:lnTo>
                      <a:pt x="1561" y="296"/>
                    </a:lnTo>
                    <a:lnTo>
                      <a:pt x="150" y="0"/>
                    </a:lnTo>
                    <a:lnTo>
                      <a:pt x="106" y="4"/>
                    </a:lnTo>
                    <a:lnTo>
                      <a:pt x="93" y="9"/>
                    </a:lnTo>
                    <a:lnTo>
                      <a:pt x="80" y="13"/>
                    </a:lnTo>
                    <a:lnTo>
                      <a:pt x="75" y="27"/>
                    </a:lnTo>
                    <a:lnTo>
                      <a:pt x="71" y="40"/>
                    </a:lnTo>
                    <a:lnTo>
                      <a:pt x="0" y="1128"/>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541" name="Freeform 115"/>
              <p:cNvSpPr>
                <a:spLocks/>
              </p:cNvSpPr>
              <p:nvPr/>
            </p:nvSpPr>
            <p:spPr bwMode="auto">
              <a:xfrm>
                <a:off x="2415" y="1377"/>
                <a:ext cx="1597" cy="1446"/>
              </a:xfrm>
              <a:custGeom>
                <a:avLst/>
                <a:gdLst>
                  <a:gd name="T0" fmla="*/ 0 w 1597"/>
                  <a:gd name="T1" fmla="*/ 1114 h 1446"/>
                  <a:gd name="T2" fmla="*/ 0 w 1597"/>
                  <a:gd name="T3" fmla="*/ 1114 h 1446"/>
                  <a:gd name="T4" fmla="*/ 5 w 1597"/>
                  <a:gd name="T5" fmla="*/ 1132 h 1446"/>
                  <a:gd name="T6" fmla="*/ 9 w 1597"/>
                  <a:gd name="T7" fmla="*/ 1150 h 1446"/>
                  <a:gd name="T8" fmla="*/ 22 w 1597"/>
                  <a:gd name="T9" fmla="*/ 1158 h 1446"/>
                  <a:gd name="T10" fmla="*/ 40 w 1597"/>
                  <a:gd name="T11" fmla="*/ 1167 h 1446"/>
                  <a:gd name="T12" fmla="*/ 1535 w 1597"/>
                  <a:gd name="T13" fmla="*/ 1446 h 1446"/>
                  <a:gd name="T14" fmla="*/ 1535 w 1597"/>
                  <a:gd name="T15" fmla="*/ 1446 h 1446"/>
                  <a:gd name="T16" fmla="*/ 1548 w 1597"/>
                  <a:gd name="T17" fmla="*/ 1446 h 1446"/>
                  <a:gd name="T18" fmla="*/ 1561 w 1597"/>
                  <a:gd name="T19" fmla="*/ 1441 h 1446"/>
                  <a:gd name="T20" fmla="*/ 1570 w 1597"/>
                  <a:gd name="T21" fmla="*/ 1428 h 1446"/>
                  <a:gd name="T22" fmla="*/ 1575 w 1597"/>
                  <a:gd name="T23" fmla="*/ 1415 h 1446"/>
                  <a:gd name="T24" fmla="*/ 1597 w 1597"/>
                  <a:gd name="T25" fmla="*/ 336 h 1446"/>
                  <a:gd name="T26" fmla="*/ 1597 w 1597"/>
                  <a:gd name="T27" fmla="*/ 336 h 1446"/>
                  <a:gd name="T28" fmla="*/ 1597 w 1597"/>
                  <a:gd name="T29" fmla="*/ 318 h 1446"/>
                  <a:gd name="T30" fmla="*/ 1588 w 1597"/>
                  <a:gd name="T31" fmla="*/ 305 h 1446"/>
                  <a:gd name="T32" fmla="*/ 1575 w 1597"/>
                  <a:gd name="T33" fmla="*/ 296 h 1446"/>
                  <a:gd name="T34" fmla="*/ 1557 w 1597"/>
                  <a:gd name="T35" fmla="*/ 287 h 1446"/>
                  <a:gd name="T36" fmla="*/ 115 w 1597"/>
                  <a:gd name="T37" fmla="*/ 0 h 1446"/>
                  <a:gd name="T38" fmla="*/ 115 w 1597"/>
                  <a:gd name="T39" fmla="*/ 0 h 1446"/>
                  <a:gd name="T40" fmla="*/ 98 w 1597"/>
                  <a:gd name="T41" fmla="*/ 0 h 1446"/>
                  <a:gd name="T42" fmla="*/ 84 w 1597"/>
                  <a:gd name="T43" fmla="*/ 4 h 1446"/>
                  <a:gd name="T44" fmla="*/ 75 w 1597"/>
                  <a:gd name="T45" fmla="*/ 13 h 1446"/>
                  <a:gd name="T46" fmla="*/ 71 w 1597"/>
                  <a:gd name="T47" fmla="*/ 31 h 1446"/>
                  <a:gd name="T48" fmla="*/ 0 w 1597"/>
                  <a:gd name="T49" fmla="*/ 1114 h 144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597"/>
                  <a:gd name="T76" fmla="*/ 0 h 1446"/>
                  <a:gd name="T77" fmla="*/ 1597 w 1597"/>
                  <a:gd name="T78" fmla="*/ 1446 h 144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597" h="1446">
                    <a:moveTo>
                      <a:pt x="0" y="1114"/>
                    </a:moveTo>
                    <a:lnTo>
                      <a:pt x="0" y="1114"/>
                    </a:lnTo>
                    <a:lnTo>
                      <a:pt x="5" y="1132"/>
                    </a:lnTo>
                    <a:lnTo>
                      <a:pt x="9" y="1150"/>
                    </a:lnTo>
                    <a:lnTo>
                      <a:pt x="22" y="1158"/>
                    </a:lnTo>
                    <a:lnTo>
                      <a:pt x="40" y="1167"/>
                    </a:lnTo>
                    <a:lnTo>
                      <a:pt x="1535" y="1446"/>
                    </a:lnTo>
                    <a:lnTo>
                      <a:pt x="1548" y="1446"/>
                    </a:lnTo>
                    <a:lnTo>
                      <a:pt x="1561" y="1441"/>
                    </a:lnTo>
                    <a:lnTo>
                      <a:pt x="1570" y="1428"/>
                    </a:lnTo>
                    <a:lnTo>
                      <a:pt x="1575" y="1415"/>
                    </a:lnTo>
                    <a:lnTo>
                      <a:pt x="1597" y="336"/>
                    </a:lnTo>
                    <a:lnTo>
                      <a:pt x="1597" y="318"/>
                    </a:lnTo>
                    <a:lnTo>
                      <a:pt x="1588" y="305"/>
                    </a:lnTo>
                    <a:lnTo>
                      <a:pt x="1575" y="296"/>
                    </a:lnTo>
                    <a:lnTo>
                      <a:pt x="1557" y="287"/>
                    </a:lnTo>
                    <a:lnTo>
                      <a:pt x="115" y="0"/>
                    </a:lnTo>
                    <a:lnTo>
                      <a:pt x="98" y="0"/>
                    </a:lnTo>
                    <a:lnTo>
                      <a:pt x="84" y="4"/>
                    </a:lnTo>
                    <a:lnTo>
                      <a:pt x="75" y="13"/>
                    </a:lnTo>
                    <a:lnTo>
                      <a:pt x="71" y="31"/>
                    </a:lnTo>
                    <a:lnTo>
                      <a:pt x="0" y="1114"/>
                    </a:lnTo>
                    <a:close/>
                  </a:path>
                </a:pathLst>
              </a:custGeom>
              <a:solidFill>
                <a:srgbClr val="9299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542" name="Freeform 116"/>
              <p:cNvSpPr>
                <a:spLocks/>
              </p:cNvSpPr>
              <p:nvPr/>
            </p:nvSpPr>
            <p:spPr bwMode="auto">
              <a:xfrm>
                <a:off x="2495" y="1377"/>
                <a:ext cx="1517" cy="1446"/>
              </a:xfrm>
              <a:custGeom>
                <a:avLst/>
                <a:gdLst>
                  <a:gd name="T0" fmla="*/ 1486 w 1517"/>
                  <a:gd name="T1" fmla="*/ 1424 h 1446"/>
                  <a:gd name="T2" fmla="*/ 1508 w 1517"/>
                  <a:gd name="T3" fmla="*/ 345 h 1446"/>
                  <a:gd name="T4" fmla="*/ 1508 w 1517"/>
                  <a:gd name="T5" fmla="*/ 345 h 1446"/>
                  <a:gd name="T6" fmla="*/ 1508 w 1517"/>
                  <a:gd name="T7" fmla="*/ 327 h 1446"/>
                  <a:gd name="T8" fmla="*/ 1499 w 1517"/>
                  <a:gd name="T9" fmla="*/ 314 h 1446"/>
                  <a:gd name="T10" fmla="*/ 1486 w 1517"/>
                  <a:gd name="T11" fmla="*/ 301 h 1446"/>
                  <a:gd name="T12" fmla="*/ 1468 w 1517"/>
                  <a:gd name="T13" fmla="*/ 296 h 1446"/>
                  <a:gd name="T14" fmla="*/ 26 w 1517"/>
                  <a:gd name="T15" fmla="*/ 4 h 1446"/>
                  <a:gd name="T16" fmla="*/ 26 w 1517"/>
                  <a:gd name="T17" fmla="*/ 4 h 1446"/>
                  <a:gd name="T18" fmla="*/ 13 w 1517"/>
                  <a:gd name="T19" fmla="*/ 4 h 1446"/>
                  <a:gd name="T20" fmla="*/ 0 w 1517"/>
                  <a:gd name="T21" fmla="*/ 9 h 1446"/>
                  <a:gd name="T22" fmla="*/ 0 w 1517"/>
                  <a:gd name="T23" fmla="*/ 9 h 1446"/>
                  <a:gd name="T24" fmla="*/ 18 w 1517"/>
                  <a:gd name="T25" fmla="*/ 0 h 1446"/>
                  <a:gd name="T26" fmla="*/ 35 w 1517"/>
                  <a:gd name="T27" fmla="*/ 0 h 1446"/>
                  <a:gd name="T28" fmla="*/ 1477 w 1517"/>
                  <a:gd name="T29" fmla="*/ 287 h 1446"/>
                  <a:gd name="T30" fmla="*/ 1477 w 1517"/>
                  <a:gd name="T31" fmla="*/ 287 h 1446"/>
                  <a:gd name="T32" fmla="*/ 1495 w 1517"/>
                  <a:gd name="T33" fmla="*/ 296 h 1446"/>
                  <a:gd name="T34" fmla="*/ 1508 w 1517"/>
                  <a:gd name="T35" fmla="*/ 305 h 1446"/>
                  <a:gd name="T36" fmla="*/ 1517 w 1517"/>
                  <a:gd name="T37" fmla="*/ 318 h 1446"/>
                  <a:gd name="T38" fmla="*/ 1517 w 1517"/>
                  <a:gd name="T39" fmla="*/ 336 h 1446"/>
                  <a:gd name="T40" fmla="*/ 1495 w 1517"/>
                  <a:gd name="T41" fmla="*/ 1415 h 1446"/>
                  <a:gd name="T42" fmla="*/ 1495 w 1517"/>
                  <a:gd name="T43" fmla="*/ 1415 h 1446"/>
                  <a:gd name="T44" fmla="*/ 1490 w 1517"/>
                  <a:gd name="T45" fmla="*/ 1433 h 1446"/>
                  <a:gd name="T46" fmla="*/ 1477 w 1517"/>
                  <a:gd name="T47" fmla="*/ 1446 h 1446"/>
                  <a:gd name="T48" fmla="*/ 1477 w 1517"/>
                  <a:gd name="T49" fmla="*/ 1446 h 1446"/>
                  <a:gd name="T50" fmla="*/ 1486 w 1517"/>
                  <a:gd name="T51" fmla="*/ 1433 h 1446"/>
                  <a:gd name="T52" fmla="*/ 1486 w 1517"/>
                  <a:gd name="T53" fmla="*/ 1424 h 1446"/>
                  <a:gd name="T54" fmla="*/ 1486 w 1517"/>
                  <a:gd name="T55" fmla="*/ 1424 h 144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517"/>
                  <a:gd name="T85" fmla="*/ 0 h 1446"/>
                  <a:gd name="T86" fmla="*/ 1517 w 1517"/>
                  <a:gd name="T87" fmla="*/ 1446 h 144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517" h="1446">
                    <a:moveTo>
                      <a:pt x="1486" y="1424"/>
                    </a:moveTo>
                    <a:lnTo>
                      <a:pt x="1508" y="345"/>
                    </a:lnTo>
                    <a:lnTo>
                      <a:pt x="1508" y="327"/>
                    </a:lnTo>
                    <a:lnTo>
                      <a:pt x="1499" y="314"/>
                    </a:lnTo>
                    <a:lnTo>
                      <a:pt x="1486" y="301"/>
                    </a:lnTo>
                    <a:lnTo>
                      <a:pt x="1468" y="296"/>
                    </a:lnTo>
                    <a:lnTo>
                      <a:pt x="26" y="4"/>
                    </a:lnTo>
                    <a:lnTo>
                      <a:pt x="13" y="4"/>
                    </a:lnTo>
                    <a:lnTo>
                      <a:pt x="0" y="9"/>
                    </a:lnTo>
                    <a:lnTo>
                      <a:pt x="18" y="0"/>
                    </a:lnTo>
                    <a:lnTo>
                      <a:pt x="35" y="0"/>
                    </a:lnTo>
                    <a:lnTo>
                      <a:pt x="1477" y="287"/>
                    </a:lnTo>
                    <a:lnTo>
                      <a:pt x="1495" y="296"/>
                    </a:lnTo>
                    <a:lnTo>
                      <a:pt x="1508" y="305"/>
                    </a:lnTo>
                    <a:lnTo>
                      <a:pt x="1517" y="318"/>
                    </a:lnTo>
                    <a:lnTo>
                      <a:pt x="1517" y="336"/>
                    </a:lnTo>
                    <a:lnTo>
                      <a:pt x="1495" y="1415"/>
                    </a:lnTo>
                    <a:lnTo>
                      <a:pt x="1490" y="1433"/>
                    </a:lnTo>
                    <a:lnTo>
                      <a:pt x="1477" y="1446"/>
                    </a:lnTo>
                    <a:lnTo>
                      <a:pt x="1486" y="1433"/>
                    </a:lnTo>
                    <a:lnTo>
                      <a:pt x="1486" y="1424"/>
                    </a:lnTo>
                    <a:close/>
                  </a:path>
                </a:pathLst>
              </a:custGeom>
              <a:solidFill>
                <a:srgbClr val="C1CBC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543" name="Freeform 117"/>
              <p:cNvSpPr>
                <a:spLocks/>
              </p:cNvSpPr>
              <p:nvPr/>
            </p:nvSpPr>
            <p:spPr bwMode="auto">
              <a:xfrm>
                <a:off x="2495" y="1448"/>
                <a:ext cx="1446" cy="1255"/>
              </a:xfrm>
              <a:custGeom>
                <a:avLst/>
                <a:gdLst>
                  <a:gd name="T0" fmla="*/ 0 w 1446"/>
                  <a:gd name="T1" fmla="*/ 955 h 1255"/>
                  <a:gd name="T2" fmla="*/ 0 w 1446"/>
                  <a:gd name="T3" fmla="*/ 955 h 1255"/>
                  <a:gd name="T4" fmla="*/ 4 w 1446"/>
                  <a:gd name="T5" fmla="*/ 973 h 1255"/>
                  <a:gd name="T6" fmla="*/ 9 w 1446"/>
                  <a:gd name="T7" fmla="*/ 986 h 1255"/>
                  <a:gd name="T8" fmla="*/ 22 w 1446"/>
                  <a:gd name="T9" fmla="*/ 995 h 1255"/>
                  <a:gd name="T10" fmla="*/ 35 w 1446"/>
                  <a:gd name="T11" fmla="*/ 999 h 1255"/>
                  <a:gd name="T12" fmla="*/ 1388 w 1446"/>
                  <a:gd name="T13" fmla="*/ 1255 h 1255"/>
                  <a:gd name="T14" fmla="*/ 1388 w 1446"/>
                  <a:gd name="T15" fmla="*/ 1255 h 1255"/>
                  <a:gd name="T16" fmla="*/ 1402 w 1446"/>
                  <a:gd name="T17" fmla="*/ 1255 h 1255"/>
                  <a:gd name="T18" fmla="*/ 1415 w 1446"/>
                  <a:gd name="T19" fmla="*/ 1251 h 1255"/>
                  <a:gd name="T20" fmla="*/ 1424 w 1446"/>
                  <a:gd name="T21" fmla="*/ 1238 h 1255"/>
                  <a:gd name="T22" fmla="*/ 1424 w 1446"/>
                  <a:gd name="T23" fmla="*/ 1225 h 1255"/>
                  <a:gd name="T24" fmla="*/ 1446 w 1446"/>
                  <a:gd name="T25" fmla="*/ 309 h 1255"/>
                  <a:gd name="T26" fmla="*/ 1446 w 1446"/>
                  <a:gd name="T27" fmla="*/ 309 h 1255"/>
                  <a:gd name="T28" fmla="*/ 1446 w 1446"/>
                  <a:gd name="T29" fmla="*/ 292 h 1255"/>
                  <a:gd name="T30" fmla="*/ 1437 w 1446"/>
                  <a:gd name="T31" fmla="*/ 283 h 1255"/>
                  <a:gd name="T32" fmla="*/ 1424 w 1446"/>
                  <a:gd name="T33" fmla="*/ 274 h 1255"/>
                  <a:gd name="T34" fmla="*/ 1411 w 1446"/>
                  <a:gd name="T35" fmla="*/ 265 h 1255"/>
                  <a:gd name="T36" fmla="*/ 102 w 1446"/>
                  <a:gd name="T37" fmla="*/ 0 h 1255"/>
                  <a:gd name="T38" fmla="*/ 102 w 1446"/>
                  <a:gd name="T39" fmla="*/ 0 h 1255"/>
                  <a:gd name="T40" fmla="*/ 84 w 1446"/>
                  <a:gd name="T41" fmla="*/ 0 h 1255"/>
                  <a:gd name="T42" fmla="*/ 71 w 1446"/>
                  <a:gd name="T43" fmla="*/ 9 h 1255"/>
                  <a:gd name="T44" fmla="*/ 62 w 1446"/>
                  <a:gd name="T45" fmla="*/ 17 h 1255"/>
                  <a:gd name="T46" fmla="*/ 62 w 1446"/>
                  <a:gd name="T47" fmla="*/ 26 h 1255"/>
                  <a:gd name="T48" fmla="*/ 0 w 1446"/>
                  <a:gd name="T49" fmla="*/ 955 h 125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446"/>
                  <a:gd name="T76" fmla="*/ 0 h 1255"/>
                  <a:gd name="T77" fmla="*/ 1446 w 1446"/>
                  <a:gd name="T78" fmla="*/ 1255 h 125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446" h="1255">
                    <a:moveTo>
                      <a:pt x="0" y="955"/>
                    </a:moveTo>
                    <a:lnTo>
                      <a:pt x="0" y="955"/>
                    </a:lnTo>
                    <a:lnTo>
                      <a:pt x="4" y="973"/>
                    </a:lnTo>
                    <a:lnTo>
                      <a:pt x="9" y="986"/>
                    </a:lnTo>
                    <a:lnTo>
                      <a:pt x="22" y="995"/>
                    </a:lnTo>
                    <a:lnTo>
                      <a:pt x="35" y="999"/>
                    </a:lnTo>
                    <a:lnTo>
                      <a:pt x="1388" y="1255"/>
                    </a:lnTo>
                    <a:lnTo>
                      <a:pt x="1402" y="1255"/>
                    </a:lnTo>
                    <a:lnTo>
                      <a:pt x="1415" y="1251"/>
                    </a:lnTo>
                    <a:lnTo>
                      <a:pt x="1424" y="1238"/>
                    </a:lnTo>
                    <a:lnTo>
                      <a:pt x="1424" y="1225"/>
                    </a:lnTo>
                    <a:lnTo>
                      <a:pt x="1446" y="309"/>
                    </a:lnTo>
                    <a:lnTo>
                      <a:pt x="1446" y="292"/>
                    </a:lnTo>
                    <a:lnTo>
                      <a:pt x="1437" y="283"/>
                    </a:lnTo>
                    <a:lnTo>
                      <a:pt x="1424" y="274"/>
                    </a:lnTo>
                    <a:lnTo>
                      <a:pt x="1411" y="265"/>
                    </a:lnTo>
                    <a:lnTo>
                      <a:pt x="102" y="0"/>
                    </a:lnTo>
                    <a:lnTo>
                      <a:pt x="84" y="0"/>
                    </a:lnTo>
                    <a:lnTo>
                      <a:pt x="71" y="9"/>
                    </a:lnTo>
                    <a:lnTo>
                      <a:pt x="62" y="17"/>
                    </a:lnTo>
                    <a:lnTo>
                      <a:pt x="62" y="26"/>
                    </a:lnTo>
                    <a:lnTo>
                      <a:pt x="0" y="955"/>
                    </a:lnTo>
                    <a:close/>
                  </a:path>
                </a:pathLst>
              </a:custGeom>
              <a:solidFill>
                <a:srgbClr val="AEC5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544" name="Freeform 118"/>
              <p:cNvSpPr>
                <a:spLocks/>
              </p:cNvSpPr>
              <p:nvPr/>
            </p:nvSpPr>
            <p:spPr bwMode="auto">
              <a:xfrm>
                <a:off x="2517" y="1678"/>
                <a:ext cx="1424" cy="844"/>
              </a:xfrm>
              <a:custGeom>
                <a:avLst/>
                <a:gdLst>
                  <a:gd name="T0" fmla="*/ 1424 w 1424"/>
                  <a:gd name="T1" fmla="*/ 146 h 844"/>
                  <a:gd name="T2" fmla="*/ 1424 w 1424"/>
                  <a:gd name="T3" fmla="*/ 79 h 844"/>
                  <a:gd name="T4" fmla="*/ 1424 w 1424"/>
                  <a:gd name="T5" fmla="*/ 79 h 844"/>
                  <a:gd name="T6" fmla="*/ 1424 w 1424"/>
                  <a:gd name="T7" fmla="*/ 62 h 844"/>
                  <a:gd name="T8" fmla="*/ 1415 w 1424"/>
                  <a:gd name="T9" fmla="*/ 53 h 844"/>
                  <a:gd name="T10" fmla="*/ 1402 w 1424"/>
                  <a:gd name="T11" fmla="*/ 44 h 844"/>
                  <a:gd name="T12" fmla="*/ 1389 w 1424"/>
                  <a:gd name="T13" fmla="*/ 35 h 844"/>
                  <a:gd name="T14" fmla="*/ 1216 w 1424"/>
                  <a:gd name="T15" fmla="*/ 0 h 844"/>
                  <a:gd name="T16" fmla="*/ 1216 w 1424"/>
                  <a:gd name="T17" fmla="*/ 0 h 844"/>
                  <a:gd name="T18" fmla="*/ 1057 w 1424"/>
                  <a:gd name="T19" fmla="*/ 84 h 844"/>
                  <a:gd name="T20" fmla="*/ 907 w 1424"/>
                  <a:gd name="T21" fmla="*/ 172 h 844"/>
                  <a:gd name="T22" fmla="*/ 756 w 1424"/>
                  <a:gd name="T23" fmla="*/ 261 h 844"/>
                  <a:gd name="T24" fmla="*/ 606 w 1424"/>
                  <a:gd name="T25" fmla="*/ 358 h 844"/>
                  <a:gd name="T26" fmla="*/ 305 w 1424"/>
                  <a:gd name="T27" fmla="*/ 557 h 844"/>
                  <a:gd name="T28" fmla="*/ 0 w 1424"/>
                  <a:gd name="T29" fmla="*/ 765 h 844"/>
                  <a:gd name="T30" fmla="*/ 0 w 1424"/>
                  <a:gd name="T31" fmla="*/ 765 h 844"/>
                  <a:gd name="T32" fmla="*/ 13 w 1424"/>
                  <a:gd name="T33" fmla="*/ 769 h 844"/>
                  <a:gd name="T34" fmla="*/ 425 w 1424"/>
                  <a:gd name="T35" fmla="*/ 844 h 844"/>
                  <a:gd name="T36" fmla="*/ 425 w 1424"/>
                  <a:gd name="T37" fmla="*/ 844 h 844"/>
                  <a:gd name="T38" fmla="*/ 601 w 1424"/>
                  <a:gd name="T39" fmla="*/ 720 h 844"/>
                  <a:gd name="T40" fmla="*/ 778 w 1424"/>
                  <a:gd name="T41" fmla="*/ 588 h 844"/>
                  <a:gd name="T42" fmla="*/ 778 w 1424"/>
                  <a:gd name="T43" fmla="*/ 588 h 844"/>
                  <a:gd name="T44" fmla="*/ 938 w 1424"/>
                  <a:gd name="T45" fmla="*/ 464 h 844"/>
                  <a:gd name="T46" fmla="*/ 1097 w 1424"/>
                  <a:gd name="T47" fmla="*/ 353 h 844"/>
                  <a:gd name="T48" fmla="*/ 1260 w 1424"/>
                  <a:gd name="T49" fmla="*/ 247 h 844"/>
                  <a:gd name="T50" fmla="*/ 1424 w 1424"/>
                  <a:gd name="T51" fmla="*/ 146 h 844"/>
                  <a:gd name="T52" fmla="*/ 1424 w 1424"/>
                  <a:gd name="T53" fmla="*/ 146 h 84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424"/>
                  <a:gd name="T82" fmla="*/ 0 h 844"/>
                  <a:gd name="T83" fmla="*/ 1424 w 1424"/>
                  <a:gd name="T84" fmla="*/ 844 h 84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424" h="844">
                    <a:moveTo>
                      <a:pt x="1424" y="146"/>
                    </a:moveTo>
                    <a:lnTo>
                      <a:pt x="1424" y="79"/>
                    </a:lnTo>
                    <a:lnTo>
                      <a:pt x="1424" y="62"/>
                    </a:lnTo>
                    <a:lnTo>
                      <a:pt x="1415" y="53"/>
                    </a:lnTo>
                    <a:lnTo>
                      <a:pt x="1402" y="44"/>
                    </a:lnTo>
                    <a:lnTo>
                      <a:pt x="1389" y="35"/>
                    </a:lnTo>
                    <a:lnTo>
                      <a:pt x="1216" y="0"/>
                    </a:lnTo>
                    <a:lnTo>
                      <a:pt x="1057" y="84"/>
                    </a:lnTo>
                    <a:lnTo>
                      <a:pt x="907" y="172"/>
                    </a:lnTo>
                    <a:lnTo>
                      <a:pt x="756" y="261"/>
                    </a:lnTo>
                    <a:lnTo>
                      <a:pt x="606" y="358"/>
                    </a:lnTo>
                    <a:lnTo>
                      <a:pt x="305" y="557"/>
                    </a:lnTo>
                    <a:lnTo>
                      <a:pt x="0" y="765"/>
                    </a:lnTo>
                    <a:lnTo>
                      <a:pt x="13" y="769"/>
                    </a:lnTo>
                    <a:lnTo>
                      <a:pt x="425" y="844"/>
                    </a:lnTo>
                    <a:lnTo>
                      <a:pt x="601" y="720"/>
                    </a:lnTo>
                    <a:lnTo>
                      <a:pt x="778" y="588"/>
                    </a:lnTo>
                    <a:lnTo>
                      <a:pt x="938" y="464"/>
                    </a:lnTo>
                    <a:lnTo>
                      <a:pt x="1097" y="353"/>
                    </a:lnTo>
                    <a:lnTo>
                      <a:pt x="1260" y="247"/>
                    </a:lnTo>
                    <a:lnTo>
                      <a:pt x="1424" y="146"/>
                    </a:lnTo>
                    <a:close/>
                  </a:path>
                </a:pathLst>
              </a:custGeom>
              <a:solidFill>
                <a:srgbClr val="C1D2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545" name="Freeform 119"/>
              <p:cNvSpPr>
                <a:spLocks/>
              </p:cNvSpPr>
              <p:nvPr/>
            </p:nvSpPr>
            <p:spPr bwMode="auto">
              <a:xfrm>
                <a:off x="3317" y="2213"/>
                <a:ext cx="615" cy="420"/>
              </a:xfrm>
              <a:custGeom>
                <a:avLst/>
                <a:gdLst>
                  <a:gd name="T0" fmla="*/ 611 w 615"/>
                  <a:gd name="T1" fmla="*/ 137 h 420"/>
                  <a:gd name="T2" fmla="*/ 615 w 615"/>
                  <a:gd name="T3" fmla="*/ 0 h 420"/>
                  <a:gd name="T4" fmla="*/ 615 w 615"/>
                  <a:gd name="T5" fmla="*/ 0 h 420"/>
                  <a:gd name="T6" fmla="*/ 460 w 615"/>
                  <a:gd name="T7" fmla="*/ 88 h 420"/>
                  <a:gd name="T8" fmla="*/ 306 w 615"/>
                  <a:gd name="T9" fmla="*/ 181 h 420"/>
                  <a:gd name="T10" fmla="*/ 151 w 615"/>
                  <a:gd name="T11" fmla="*/ 278 h 420"/>
                  <a:gd name="T12" fmla="*/ 0 w 615"/>
                  <a:gd name="T13" fmla="*/ 384 h 420"/>
                  <a:gd name="T14" fmla="*/ 208 w 615"/>
                  <a:gd name="T15" fmla="*/ 420 h 420"/>
                  <a:gd name="T16" fmla="*/ 208 w 615"/>
                  <a:gd name="T17" fmla="*/ 420 h 420"/>
                  <a:gd name="T18" fmla="*/ 412 w 615"/>
                  <a:gd name="T19" fmla="*/ 274 h 420"/>
                  <a:gd name="T20" fmla="*/ 412 w 615"/>
                  <a:gd name="T21" fmla="*/ 274 h 420"/>
                  <a:gd name="T22" fmla="*/ 513 w 615"/>
                  <a:gd name="T23" fmla="*/ 203 h 420"/>
                  <a:gd name="T24" fmla="*/ 611 w 615"/>
                  <a:gd name="T25" fmla="*/ 137 h 420"/>
                  <a:gd name="T26" fmla="*/ 611 w 615"/>
                  <a:gd name="T27" fmla="*/ 137 h 4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15"/>
                  <a:gd name="T43" fmla="*/ 0 h 420"/>
                  <a:gd name="T44" fmla="*/ 615 w 615"/>
                  <a:gd name="T45" fmla="*/ 420 h 4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15" h="420">
                    <a:moveTo>
                      <a:pt x="611" y="137"/>
                    </a:moveTo>
                    <a:lnTo>
                      <a:pt x="615" y="0"/>
                    </a:lnTo>
                    <a:lnTo>
                      <a:pt x="460" y="88"/>
                    </a:lnTo>
                    <a:lnTo>
                      <a:pt x="306" y="181"/>
                    </a:lnTo>
                    <a:lnTo>
                      <a:pt x="151" y="278"/>
                    </a:lnTo>
                    <a:lnTo>
                      <a:pt x="0" y="384"/>
                    </a:lnTo>
                    <a:lnTo>
                      <a:pt x="208" y="420"/>
                    </a:lnTo>
                    <a:lnTo>
                      <a:pt x="412" y="274"/>
                    </a:lnTo>
                    <a:lnTo>
                      <a:pt x="513" y="203"/>
                    </a:lnTo>
                    <a:lnTo>
                      <a:pt x="611" y="137"/>
                    </a:lnTo>
                    <a:close/>
                  </a:path>
                </a:pathLst>
              </a:custGeom>
              <a:solidFill>
                <a:srgbClr val="B9CC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546" name="Freeform 120"/>
              <p:cNvSpPr>
                <a:spLocks/>
              </p:cNvSpPr>
              <p:nvPr/>
            </p:nvSpPr>
            <p:spPr bwMode="auto">
              <a:xfrm>
                <a:off x="2495" y="1448"/>
                <a:ext cx="1419" cy="1255"/>
              </a:xfrm>
              <a:custGeom>
                <a:avLst/>
                <a:gdLst>
                  <a:gd name="T0" fmla="*/ 88 w 1419"/>
                  <a:gd name="T1" fmla="*/ 0 h 1255"/>
                  <a:gd name="T2" fmla="*/ 88 w 1419"/>
                  <a:gd name="T3" fmla="*/ 0 h 1255"/>
                  <a:gd name="T4" fmla="*/ 84 w 1419"/>
                  <a:gd name="T5" fmla="*/ 17 h 1255"/>
                  <a:gd name="T6" fmla="*/ 22 w 1419"/>
                  <a:gd name="T7" fmla="*/ 942 h 1255"/>
                  <a:gd name="T8" fmla="*/ 22 w 1419"/>
                  <a:gd name="T9" fmla="*/ 942 h 1255"/>
                  <a:gd name="T10" fmla="*/ 26 w 1419"/>
                  <a:gd name="T11" fmla="*/ 959 h 1255"/>
                  <a:gd name="T12" fmla="*/ 35 w 1419"/>
                  <a:gd name="T13" fmla="*/ 973 h 1255"/>
                  <a:gd name="T14" fmla="*/ 44 w 1419"/>
                  <a:gd name="T15" fmla="*/ 981 h 1255"/>
                  <a:gd name="T16" fmla="*/ 62 w 1419"/>
                  <a:gd name="T17" fmla="*/ 986 h 1255"/>
                  <a:gd name="T18" fmla="*/ 1411 w 1419"/>
                  <a:gd name="T19" fmla="*/ 1242 h 1255"/>
                  <a:gd name="T20" fmla="*/ 1411 w 1419"/>
                  <a:gd name="T21" fmla="*/ 1242 h 1255"/>
                  <a:gd name="T22" fmla="*/ 1419 w 1419"/>
                  <a:gd name="T23" fmla="*/ 1242 h 1255"/>
                  <a:gd name="T24" fmla="*/ 1419 w 1419"/>
                  <a:gd name="T25" fmla="*/ 1242 h 1255"/>
                  <a:gd name="T26" fmla="*/ 1415 w 1419"/>
                  <a:gd name="T27" fmla="*/ 1247 h 1255"/>
                  <a:gd name="T28" fmla="*/ 1406 w 1419"/>
                  <a:gd name="T29" fmla="*/ 1251 h 1255"/>
                  <a:gd name="T30" fmla="*/ 1397 w 1419"/>
                  <a:gd name="T31" fmla="*/ 1255 h 1255"/>
                  <a:gd name="T32" fmla="*/ 1388 w 1419"/>
                  <a:gd name="T33" fmla="*/ 1255 h 1255"/>
                  <a:gd name="T34" fmla="*/ 35 w 1419"/>
                  <a:gd name="T35" fmla="*/ 999 h 1255"/>
                  <a:gd name="T36" fmla="*/ 35 w 1419"/>
                  <a:gd name="T37" fmla="*/ 999 h 1255"/>
                  <a:gd name="T38" fmla="*/ 22 w 1419"/>
                  <a:gd name="T39" fmla="*/ 995 h 1255"/>
                  <a:gd name="T40" fmla="*/ 9 w 1419"/>
                  <a:gd name="T41" fmla="*/ 986 h 1255"/>
                  <a:gd name="T42" fmla="*/ 4 w 1419"/>
                  <a:gd name="T43" fmla="*/ 973 h 1255"/>
                  <a:gd name="T44" fmla="*/ 0 w 1419"/>
                  <a:gd name="T45" fmla="*/ 955 h 1255"/>
                  <a:gd name="T46" fmla="*/ 62 w 1419"/>
                  <a:gd name="T47" fmla="*/ 26 h 1255"/>
                  <a:gd name="T48" fmla="*/ 62 w 1419"/>
                  <a:gd name="T49" fmla="*/ 26 h 1255"/>
                  <a:gd name="T50" fmla="*/ 62 w 1419"/>
                  <a:gd name="T51" fmla="*/ 17 h 1255"/>
                  <a:gd name="T52" fmla="*/ 71 w 1419"/>
                  <a:gd name="T53" fmla="*/ 9 h 1255"/>
                  <a:gd name="T54" fmla="*/ 79 w 1419"/>
                  <a:gd name="T55" fmla="*/ 4 h 1255"/>
                  <a:gd name="T56" fmla="*/ 88 w 1419"/>
                  <a:gd name="T57" fmla="*/ 0 h 1255"/>
                  <a:gd name="T58" fmla="*/ 88 w 1419"/>
                  <a:gd name="T59" fmla="*/ 0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419"/>
                  <a:gd name="T91" fmla="*/ 0 h 1255"/>
                  <a:gd name="T92" fmla="*/ 1419 w 1419"/>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419" h="1255">
                    <a:moveTo>
                      <a:pt x="88" y="0"/>
                    </a:moveTo>
                    <a:lnTo>
                      <a:pt x="88" y="0"/>
                    </a:lnTo>
                    <a:lnTo>
                      <a:pt x="84" y="17"/>
                    </a:lnTo>
                    <a:lnTo>
                      <a:pt x="22" y="942"/>
                    </a:lnTo>
                    <a:lnTo>
                      <a:pt x="26" y="959"/>
                    </a:lnTo>
                    <a:lnTo>
                      <a:pt x="35" y="973"/>
                    </a:lnTo>
                    <a:lnTo>
                      <a:pt x="44" y="981"/>
                    </a:lnTo>
                    <a:lnTo>
                      <a:pt x="62" y="986"/>
                    </a:lnTo>
                    <a:lnTo>
                      <a:pt x="1411" y="1242"/>
                    </a:lnTo>
                    <a:lnTo>
                      <a:pt x="1419" y="1242"/>
                    </a:lnTo>
                    <a:lnTo>
                      <a:pt x="1415" y="1247"/>
                    </a:lnTo>
                    <a:lnTo>
                      <a:pt x="1406" y="1251"/>
                    </a:lnTo>
                    <a:lnTo>
                      <a:pt x="1397" y="1255"/>
                    </a:lnTo>
                    <a:lnTo>
                      <a:pt x="1388" y="1255"/>
                    </a:lnTo>
                    <a:lnTo>
                      <a:pt x="35" y="999"/>
                    </a:lnTo>
                    <a:lnTo>
                      <a:pt x="22" y="995"/>
                    </a:lnTo>
                    <a:lnTo>
                      <a:pt x="9" y="986"/>
                    </a:lnTo>
                    <a:lnTo>
                      <a:pt x="4" y="973"/>
                    </a:lnTo>
                    <a:lnTo>
                      <a:pt x="0" y="955"/>
                    </a:lnTo>
                    <a:lnTo>
                      <a:pt x="62" y="26"/>
                    </a:lnTo>
                    <a:lnTo>
                      <a:pt x="62" y="17"/>
                    </a:lnTo>
                    <a:lnTo>
                      <a:pt x="71" y="9"/>
                    </a:lnTo>
                    <a:lnTo>
                      <a:pt x="79" y="4"/>
                    </a:lnTo>
                    <a:lnTo>
                      <a:pt x="88" y="0"/>
                    </a:lnTo>
                    <a:close/>
                  </a:path>
                </a:pathLst>
              </a:custGeom>
              <a:solidFill>
                <a:srgbClr val="C3D3D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547" name="Freeform 121"/>
              <p:cNvSpPr>
                <a:spLocks/>
              </p:cNvSpPr>
              <p:nvPr/>
            </p:nvSpPr>
            <p:spPr bwMode="auto">
              <a:xfrm>
                <a:off x="2561" y="1448"/>
                <a:ext cx="1380" cy="1255"/>
              </a:xfrm>
              <a:custGeom>
                <a:avLst/>
                <a:gdLst>
                  <a:gd name="T0" fmla="*/ 1340 w 1380"/>
                  <a:gd name="T1" fmla="*/ 1242 h 1255"/>
                  <a:gd name="T2" fmla="*/ 1362 w 1380"/>
                  <a:gd name="T3" fmla="*/ 323 h 1255"/>
                  <a:gd name="T4" fmla="*/ 1362 w 1380"/>
                  <a:gd name="T5" fmla="*/ 323 h 1255"/>
                  <a:gd name="T6" fmla="*/ 1358 w 1380"/>
                  <a:gd name="T7" fmla="*/ 305 h 1255"/>
                  <a:gd name="T8" fmla="*/ 1353 w 1380"/>
                  <a:gd name="T9" fmla="*/ 296 h 1255"/>
                  <a:gd name="T10" fmla="*/ 1340 w 1380"/>
                  <a:gd name="T11" fmla="*/ 287 h 1255"/>
                  <a:gd name="T12" fmla="*/ 1327 w 1380"/>
                  <a:gd name="T13" fmla="*/ 278 h 1255"/>
                  <a:gd name="T14" fmla="*/ 13 w 1380"/>
                  <a:gd name="T15" fmla="*/ 13 h 1255"/>
                  <a:gd name="T16" fmla="*/ 13 w 1380"/>
                  <a:gd name="T17" fmla="*/ 13 h 1255"/>
                  <a:gd name="T18" fmla="*/ 0 w 1380"/>
                  <a:gd name="T19" fmla="*/ 17 h 1255"/>
                  <a:gd name="T20" fmla="*/ 0 w 1380"/>
                  <a:gd name="T21" fmla="*/ 17 h 1255"/>
                  <a:gd name="T22" fmla="*/ 5 w 1380"/>
                  <a:gd name="T23" fmla="*/ 9 h 1255"/>
                  <a:gd name="T24" fmla="*/ 13 w 1380"/>
                  <a:gd name="T25" fmla="*/ 4 h 1255"/>
                  <a:gd name="T26" fmla="*/ 22 w 1380"/>
                  <a:gd name="T27" fmla="*/ 0 h 1255"/>
                  <a:gd name="T28" fmla="*/ 36 w 1380"/>
                  <a:gd name="T29" fmla="*/ 0 h 1255"/>
                  <a:gd name="T30" fmla="*/ 1345 w 1380"/>
                  <a:gd name="T31" fmla="*/ 265 h 1255"/>
                  <a:gd name="T32" fmla="*/ 1345 w 1380"/>
                  <a:gd name="T33" fmla="*/ 265 h 1255"/>
                  <a:gd name="T34" fmla="*/ 1358 w 1380"/>
                  <a:gd name="T35" fmla="*/ 274 h 1255"/>
                  <a:gd name="T36" fmla="*/ 1371 w 1380"/>
                  <a:gd name="T37" fmla="*/ 283 h 1255"/>
                  <a:gd name="T38" fmla="*/ 1380 w 1380"/>
                  <a:gd name="T39" fmla="*/ 292 h 1255"/>
                  <a:gd name="T40" fmla="*/ 1380 w 1380"/>
                  <a:gd name="T41" fmla="*/ 309 h 1255"/>
                  <a:gd name="T42" fmla="*/ 1358 w 1380"/>
                  <a:gd name="T43" fmla="*/ 1225 h 1255"/>
                  <a:gd name="T44" fmla="*/ 1358 w 1380"/>
                  <a:gd name="T45" fmla="*/ 1225 h 1255"/>
                  <a:gd name="T46" fmla="*/ 1358 w 1380"/>
                  <a:gd name="T47" fmla="*/ 1238 h 1255"/>
                  <a:gd name="T48" fmla="*/ 1353 w 1380"/>
                  <a:gd name="T49" fmla="*/ 1242 h 1255"/>
                  <a:gd name="T50" fmla="*/ 1345 w 1380"/>
                  <a:gd name="T51" fmla="*/ 1251 h 1255"/>
                  <a:gd name="T52" fmla="*/ 1336 w 1380"/>
                  <a:gd name="T53" fmla="*/ 1255 h 1255"/>
                  <a:gd name="T54" fmla="*/ 1336 w 1380"/>
                  <a:gd name="T55" fmla="*/ 1255 h 1255"/>
                  <a:gd name="T56" fmla="*/ 1340 w 1380"/>
                  <a:gd name="T57" fmla="*/ 1242 h 1255"/>
                  <a:gd name="T58" fmla="*/ 1340 w 1380"/>
                  <a:gd name="T59" fmla="*/ 1242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380"/>
                  <a:gd name="T91" fmla="*/ 0 h 1255"/>
                  <a:gd name="T92" fmla="*/ 1380 w 1380"/>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380" h="1255">
                    <a:moveTo>
                      <a:pt x="1340" y="1242"/>
                    </a:moveTo>
                    <a:lnTo>
                      <a:pt x="1362" y="323"/>
                    </a:lnTo>
                    <a:lnTo>
                      <a:pt x="1358" y="305"/>
                    </a:lnTo>
                    <a:lnTo>
                      <a:pt x="1353" y="296"/>
                    </a:lnTo>
                    <a:lnTo>
                      <a:pt x="1340" y="287"/>
                    </a:lnTo>
                    <a:lnTo>
                      <a:pt x="1327" y="278"/>
                    </a:lnTo>
                    <a:lnTo>
                      <a:pt x="13" y="13"/>
                    </a:lnTo>
                    <a:lnTo>
                      <a:pt x="0" y="17"/>
                    </a:lnTo>
                    <a:lnTo>
                      <a:pt x="5" y="9"/>
                    </a:lnTo>
                    <a:lnTo>
                      <a:pt x="13" y="4"/>
                    </a:lnTo>
                    <a:lnTo>
                      <a:pt x="22" y="0"/>
                    </a:lnTo>
                    <a:lnTo>
                      <a:pt x="36" y="0"/>
                    </a:lnTo>
                    <a:lnTo>
                      <a:pt x="1345" y="265"/>
                    </a:lnTo>
                    <a:lnTo>
                      <a:pt x="1358" y="274"/>
                    </a:lnTo>
                    <a:lnTo>
                      <a:pt x="1371" y="283"/>
                    </a:lnTo>
                    <a:lnTo>
                      <a:pt x="1380" y="292"/>
                    </a:lnTo>
                    <a:lnTo>
                      <a:pt x="1380" y="309"/>
                    </a:lnTo>
                    <a:lnTo>
                      <a:pt x="1358" y="1225"/>
                    </a:lnTo>
                    <a:lnTo>
                      <a:pt x="1358" y="1238"/>
                    </a:lnTo>
                    <a:lnTo>
                      <a:pt x="1353" y="1242"/>
                    </a:lnTo>
                    <a:lnTo>
                      <a:pt x="1345" y="1251"/>
                    </a:lnTo>
                    <a:lnTo>
                      <a:pt x="1336" y="1255"/>
                    </a:lnTo>
                    <a:lnTo>
                      <a:pt x="1340" y="1242"/>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21522" name="Group 122"/>
            <p:cNvGrpSpPr>
              <a:grpSpLocks/>
            </p:cNvGrpSpPr>
            <p:nvPr/>
          </p:nvGrpSpPr>
          <p:grpSpPr bwMode="auto">
            <a:xfrm>
              <a:off x="4304" y="3041"/>
              <a:ext cx="584" cy="539"/>
              <a:chOff x="2371" y="1333"/>
              <a:chExt cx="1641" cy="1516"/>
            </a:xfrm>
          </p:grpSpPr>
          <p:sp>
            <p:nvSpPr>
              <p:cNvPr id="21528" name="Freeform 123"/>
              <p:cNvSpPr>
                <a:spLocks/>
              </p:cNvSpPr>
              <p:nvPr/>
            </p:nvSpPr>
            <p:spPr bwMode="auto">
              <a:xfrm>
                <a:off x="2517" y="1333"/>
                <a:ext cx="1" cy="1"/>
              </a:xfrm>
              <a:custGeom>
                <a:avLst/>
                <a:gdLst>
                  <a:gd name="T0" fmla="*/ 0 w 1"/>
                  <a:gd name="T1" fmla="*/ 0 h 1"/>
                  <a:gd name="T2" fmla="*/ 0 w 1"/>
                  <a:gd name="T3" fmla="*/ 0 h 1"/>
                  <a:gd name="T4" fmla="*/ 0 w 1"/>
                  <a:gd name="T5" fmla="*/ 0 h 1"/>
                  <a:gd name="T6" fmla="*/ 0 60000 65536"/>
                  <a:gd name="T7" fmla="*/ 0 60000 65536"/>
                  <a:gd name="T8" fmla="*/ 0 60000 65536"/>
                  <a:gd name="T9" fmla="*/ 0 w 1"/>
                  <a:gd name="T10" fmla="*/ 0 h 1"/>
                  <a:gd name="T11" fmla="*/ 1 w 1"/>
                  <a:gd name="T12" fmla="*/ 1 h 1"/>
                </a:gdLst>
                <a:ahLst/>
                <a:cxnLst>
                  <a:cxn ang="T6">
                    <a:pos x="T0" y="T1"/>
                  </a:cxn>
                  <a:cxn ang="T7">
                    <a:pos x="T2" y="T3"/>
                  </a:cxn>
                  <a:cxn ang="T8">
                    <a:pos x="T4" y="T5"/>
                  </a:cxn>
                </a:cxnLst>
                <a:rect l="T9" t="T10" r="T11" b="T12"/>
                <a:pathLst>
                  <a:path w="1" h="1">
                    <a:moveTo>
                      <a:pt x="0" y="0"/>
                    </a:moveTo>
                    <a:lnTo>
                      <a:pt x="0" y="0"/>
                    </a:lnTo>
                    <a:close/>
                  </a:path>
                </a:pathLst>
              </a:custGeom>
              <a:solidFill>
                <a:srgbClr val="FCDEA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529" name="Rectangle 124"/>
              <p:cNvSpPr>
                <a:spLocks noChangeArrowheads="1"/>
              </p:cNvSpPr>
              <p:nvPr/>
            </p:nvSpPr>
            <p:spPr bwMode="auto">
              <a:xfrm>
                <a:off x="2526" y="1417"/>
                <a:ext cx="1" cy="1"/>
              </a:xfrm>
              <a:prstGeom prst="rect">
                <a:avLst/>
              </a:prstGeom>
              <a:solidFill>
                <a:srgbClr val="FCDEA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1530" name="Freeform 125"/>
              <p:cNvSpPr>
                <a:spLocks/>
              </p:cNvSpPr>
              <p:nvPr/>
            </p:nvSpPr>
            <p:spPr bwMode="auto">
              <a:xfrm>
                <a:off x="2371" y="1377"/>
                <a:ext cx="1601" cy="1472"/>
              </a:xfrm>
              <a:custGeom>
                <a:avLst/>
                <a:gdLst>
                  <a:gd name="T0" fmla="*/ 0 w 1601"/>
                  <a:gd name="T1" fmla="*/ 1128 h 1472"/>
                  <a:gd name="T2" fmla="*/ 0 w 1601"/>
                  <a:gd name="T3" fmla="*/ 1128 h 1472"/>
                  <a:gd name="T4" fmla="*/ 0 w 1601"/>
                  <a:gd name="T5" fmla="*/ 1145 h 1472"/>
                  <a:gd name="T6" fmla="*/ 4 w 1601"/>
                  <a:gd name="T7" fmla="*/ 1167 h 1472"/>
                  <a:gd name="T8" fmla="*/ 13 w 1601"/>
                  <a:gd name="T9" fmla="*/ 1185 h 1472"/>
                  <a:gd name="T10" fmla="*/ 18 w 1601"/>
                  <a:gd name="T11" fmla="*/ 1189 h 1472"/>
                  <a:gd name="T12" fmla="*/ 27 w 1601"/>
                  <a:gd name="T13" fmla="*/ 1194 h 1472"/>
                  <a:gd name="T14" fmla="*/ 1521 w 1601"/>
                  <a:gd name="T15" fmla="*/ 1472 h 1472"/>
                  <a:gd name="T16" fmla="*/ 1521 w 1601"/>
                  <a:gd name="T17" fmla="*/ 1472 h 1472"/>
                  <a:gd name="T18" fmla="*/ 1535 w 1601"/>
                  <a:gd name="T19" fmla="*/ 1472 h 1472"/>
                  <a:gd name="T20" fmla="*/ 1557 w 1601"/>
                  <a:gd name="T21" fmla="*/ 1464 h 1472"/>
                  <a:gd name="T22" fmla="*/ 1592 w 1601"/>
                  <a:gd name="T23" fmla="*/ 1446 h 1472"/>
                  <a:gd name="T24" fmla="*/ 1592 w 1601"/>
                  <a:gd name="T25" fmla="*/ 1446 h 1472"/>
                  <a:gd name="T26" fmla="*/ 1592 w 1601"/>
                  <a:gd name="T27" fmla="*/ 1441 h 1472"/>
                  <a:gd name="T28" fmla="*/ 1588 w 1601"/>
                  <a:gd name="T29" fmla="*/ 1437 h 1472"/>
                  <a:gd name="T30" fmla="*/ 1579 w 1601"/>
                  <a:gd name="T31" fmla="*/ 1433 h 1472"/>
                  <a:gd name="T32" fmla="*/ 1574 w 1601"/>
                  <a:gd name="T33" fmla="*/ 1424 h 1472"/>
                  <a:gd name="T34" fmla="*/ 1601 w 1601"/>
                  <a:gd name="T35" fmla="*/ 345 h 1472"/>
                  <a:gd name="T36" fmla="*/ 1601 w 1601"/>
                  <a:gd name="T37" fmla="*/ 345 h 1472"/>
                  <a:gd name="T38" fmla="*/ 1597 w 1601"/>
                  <a:gd name="T39" fmla="*/ 327 h 1472"/>
                  <a:gd name="T40" fmla="*/ 1588 w 1601"/>
                  <a:gd name="T41" fmla="*/ 314 h 1472"/>
                  <a:gd name="T42" fmla="*/ 1574 w 1601"/>
                  <a:gd name="T43" fmla="*/ 305 h 1472"/>
                  <a:gd name="T44" fmla="*/ 1561 w 1601"/>
                  <a:gd name="T45" fmla="*/ 296 h 1472"/>
                  <a:gd name="T46" fmla="*/ 150 w 1601"/>
                  <a:gd name="T47" fmla="*/ 0 h 1472"/>
                  <a:gd name="T48" fmla="*/ 106 w 1601"/>
                  <a:gd name="T49" fmla="*/ 4 h 1472"/>
                  <a:gd name="T50" fmla="*/ 106 w 1601"/>
                  <a:gd name="T51" fmla="*/ 4 h 1472"/>
                  <a:gd name="T52" fmla="*/ 93 w 1601"/>
                  <a:gd name="T53" fmla="*/ 9 h 1472"/>
                  <a:gd name="T54" fmla="*/ 80 w 1601"/>
                  <a:gd name="T55" fmla="*/ 13 h 1472"/>
                  <a:gd name="T56" fmla="*/ 75 w 1601"/>
                  <a:gd name="T57" fmla="*/ 27 h 1472"/>
                  <a:gd name="T58" fmla="*/ 71 w 1601"/>
                  <a:gd name="T59" fmla="*/ 40 h 1472"/>
                  <a:gd name="T60" fmla="*/ 0 w 1601"/>
                  <a:gd name="T61" fmla="*/ 1128 h 147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601"/>
                  <a:gd name="T94" fmla="*/ 0 h 1472"/>
                  <a:gd name="T95" fmla="*/ 1601 w 1601"/>
                  <a:gd name="T96" fmla="*/ 1472 h 1472"/>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601" h="1472">
                    <a:moveTo>
                      <a:pt x="0" y="1128"/>
                    </a:moveTo>
                    <a:lnTo>
                      <a:pt x="0" y="1128"/>
                    </a:lnTo>
                    <a:lnTo>
                      <a:pt x="0" y="1145"/>
                    </a:lnTo>
                    <a:lnTo>
                      <a:pt x="4" y="1167"/>
                    </a:lnTo>
                    <a:lnTo>
                      <a:pt x="13" y="1185"/>
                    </a:lnTo>
                    <a:lnTo>
                      <a:pt x="18" y="1189"/>
                    </a:lnTo>
                    <a:lnTo>
                      <a:pt x="27" y="1194"/>
                    </a:lnTo>
                    <a:lnTo>
                      <a:pt x="1521" y="1472"/>
                    </a:lnTo>
                    <a:lnTo>
                      <a:pt x="1535" y="1472"/>
                    </a:lnTo>
                    <a:lnTo>
                      <a:pt x="1557" y="1464"/>
                    </a:lnTo>
                    <a:lnTo>
                      <a:pt x="1592" y="1446"/>
                    </a:lnTo>
                    <a:lnTo>
                      <a:pt x="1592" y="1441"/>
                    </a:lnTo>
                    <a:lnTo>
                      <a:pt x="1588" y="1437"/>
                    </a:lnTo>
                    <a:lnTo>
                      <a:pt x="1579" y="1433"/>
                    </a:lnTo>
                    <a:lnTo>
                      <a:pt x="1574" y="1424"/>
                    </a:lnTo>
                    <a:lnTo>
                      <a:pt x="1601" y="345"/>
                    </a:lnTo>
                    <a:lnTo>
                      <a:pt x="1597" y="327"/>
                    </a:lnTo>
                    <a:lnTo>
                      <a:pt x="1588" y="314"/>
                    </a:lnTo>
                    <a:lnTo>
                      <a:pt x="1574" y="305"/>
                    </a:lnTo>
                    <a:lnTo>
                      <a:pt x="1561" y="296"/>
                    </a:lnTo>
                    <a:lnTo>
                      <a:pt x="150" y="0"/>
                    </a:lnTo>
                    <a:lnTo>
                      <a:pt x="106" y="4"/>
                    </a:lnTo>
                    <a:lnTo>
                      <a:pt x="93" y="9"/>
                    </a:lnTo>
                    <a:lnTo>
                      <a:pt x="80" y="13"/>
                    </a:lnTo>
                    <a:lnTo>
                      <a:pt x="75" y="27"/>
                    </a:lnTo>
                    <a:lnTo>
                      <a:pt x="71" y="40"/>
                    </a:lnTo>
                    <a:lnTo>
                      <a:pt x="0" y="1128"/>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531" name="Freeform 126"/>
              <p:cNvSpPr>
                <a:spLocks/>
              </p:cNvSpPr>
              <p:nvPr/>
            </p:nvSpPr>
            <p:spPr bwMode="auto">
              <a:xfrm>
                <a:off x="2415" y="1377"/>
                <a:ext cx="1597" cy="1446"/>
              </a:xfrm>
              <a:custGeom>
                <a:avLst/>
                <a:gdLst>
                  <a:gd name="T0" fmla="*/ 0 w 1597"/>
                  <a:gd name="T1" fmla="*/ 1114 h 1446"/>
                  <a:gd name="T2" fmla="*/ 0 w 1597"/>
                  <a:gd name="T3" fmla="*/ 1114 h 1446"/>
                  <a:gd name="T4" fmla="*/ 5 w 1597"/>
                  <a:gd name="T5" fmla="*/ 1132 h 1446"/>
                  <a:gd name="T6" fmla="*/ 9 w 1597"/>
                  <a:gd name="T7" fmla="*/ 1150 h 1446"/>
                  <a:gd name="T8" fmla="*/ 22 w 1597"/>
                  <a:gd name="T9" fmla="*/ 1158 h 1446"/>
                  <a:gd name="T10" fmla="*/ 40 w 1597"/>
                  <a:gd name="T11" fmla="*/ 1167 h 1446"/>
                  <a:gd name="T12" fmla="*/ 1535 w 1597"/>
                  <a:gd name="T13" fmla="*/ 1446 h 1446"/>
                  <a:gd name="T14" fmla="*/ 1535 w 1597"/>
                  <a:gd name="T15" fmla="*/ 1446 h 1446"/>
                  <a:gd name="T16" fmla="*/ 1548 w 1597"/>
                  <a:gd name="T17" fmla="*/ 1446 h 1446"/>
                  <a:gd name="T18" fmla="*/ 1561 w 1597"/>
                  <a:gd name="T19" fmla="*/ 1441 h 1446"/>
                  <a:gd name="T20" fmla="*/ 1570 w 1597"/>
                  <a:gd name="T21" fmla="*/ 1428 h 1446"/>
                  <a:gd name="T22" fmla="*/ 1575 w 1597"/>
                  <a:gd name="T23" fmla="*/ 1415 h 1446"/>
                  <a:gd name="T24" fmla="*/ 1597 w 1597"/>
                  <a:gd name="T25" fmla="*/ 336 h 1446"/>
                  <a:gd name="T26" fmla="*/ 1597 w 1597"/>
                  <a:gd name="T27" fmla="*/ 336 h 1446"/>
                  <a:gd name="T28" fmla="*/ 1597 w 1597"/>
                  <a:gd name="T29" fmla="*/ 318 h 1446"/>
                  <a:gd name="T30" fmla="*/ 1588 w 1597"/>
                  <a:gd name="T31" fmla="*/ 305 h 1446"/>
                  <a:gd name="T32" fmla="*/ 1575 w 1597"/>
                  <a:gd name="T33" fmla="*/ 296 h 1446"/>
                  <a:gd name="T34" fmla="*/ 1557 w 1597"/>
                  <a:gd name="T35" fmla="*/ 287 h 1446"/>
                  <a:gd name="T36" fmla="*/ 115 w 1597"/>
                  <a:gd name="T37" fmla="*/ 0 h 1446"/>
                  <a:gd name="T38" fmla="*/ 115 w 1597"/>
                  <a:gd name="T39" fmla="*/ 0 h 1446"/>
                  <a:gd name="T40" fmla="*/ 98 w 1597"/>
                  <a:gd name="T41" fmla="*/ 0 h 1446"/>
                  <a:gd name="T42" fmla="*/ 84 w 1597"/>
                  <a:gd name="T43" fmla="*/ 4 h 1446"/>
                  <a:gd name="T44" fmla="*/ 75 w 1597"/>
                  <a:gd name="T45" fmla="*/ 13 h 1446"/>
                  <a:gd name="T46" fmla="*/ 71 w 1597"/>
                  <a:gd name="T47" fmla="*/ 31 h 1446"/>
                  <a:gd name="T48" fmla="*/ 0 w 1597"/>
                  <a:gd name="T49" fmla="*/ 1114 h 144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597"/>
                  <a:gd name="T76" fmla="*/ 0 h 1446"/>
                  <a:gd name="T77" fmla="*/ 1597 w 1597"/>
                  <a:gd name="T78" fmla="*/ 1446 h 144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597" h="1446">
                    <a:moveTo>
                      <a:pt x="0" y="1114"/>
                    </a:moveTo>
                    <a:lnTo>
                      <a:pt x="0" y="1114"/>
                    </a:lnTo>
                    <a:lnTo>
                      <a:pt x="5" y="1132"/>
                    </a:lnTo>
                    <a:lnTo>
                      <a:pt x="9" y="1150"/>
                    </a:lnTo>
                    <a:lnTo>
                      <a:pt x="22" y="1158"/>
                    </a:lnTo>
                    <a:lnTo>
                      <a:pt x="40" y="1167"/>
                    </a:lnTo>
                    <a:lnTo>
                      <a:pt x="1535" y="1446"/>
                    </a:lnTo>
                    <a:lnTo>
                      <a:pt x="1548" y="1446"/>
                    </a:lnTo>
                    <a:lnTo>
                      <a:pt x="1561" y="1441"/>
                    </a:lnTo>
                    <a:lnTo>
                      <a:pt x="1570" y="1428"/>
                    </a:lnTo>
                    <a:lnTo>
                      <a:pt x="1575" y="1415"/>
                    </a:lnTo>
                    <a:lnTo>
                      <a:pt x="1597" y="336"/>
                    </a:lnTo>
                    <a:lnTo>
                      <a:pt x="1597" y="318"/>
                    </a:lnTo>
                    <a:lnTo>
                      <a:pt x="1588" y="305"/>
                    </a:lnTo>
                    <a:lnTo>
                      <a:pt x="1575" y="296"/>
                    </a:lnTo>
                    <a:lnTo>
                      <a:pt x="1557" y="287"/>
                    </a:lnTo>
                    <a:lnTo>
                      <a:pt x="115" y="0"/>
                    </a:lnTo>
                    <a:lnTo>
                      <a:pt x="98" y="0"/>
                    </a:lnTo>
                    <a:lnTo>
                      <a:pt x="84" y="4"/>
                    </a:lnTo>
                    <a:lnTo>
                      <a:pt x="75" y="13"/>
                    </a:lnTo>
                    <a:lnTo>
                      <a:pt x="71" y="31"/>
                    </a:lnTo>
                    <a:lnTo>
                      <a:pt x="0" y="1114"/>
                    </a:lnTo>
                    <a:close/>
                  </a:path>
                </a:pathLst>
              </a:custGeom>
              <a:solidFill>
                <a:srgbClr val="9299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532" name="Freeform 127"/>
              <p:cNvSpPr>
                <a:spLocks/>
              </p:cNvSpPr>
              <p:nvPr/>
            </p:nvSpPr>
            <p:spPr bwMode="auto">
              <a:xfrm>
                <a:off x="2495" y="1377"/>
                <a:ext cx="1517" cy="1446"/>
              </a:xfrm>
              <a:custGeom>
                <a:avLst/>
                <a:gdLst>
                  <a:gd name="T0" fmla="*/ 1486 w 1517"/>
                  <a:gd name="T1" fmla="*/ 1424 h 1446"/>
                  <a:gd name="T2" fmla="*/ 1508 w 1517"/>
                  <a:gd name="T3" fmla="*/ 345 h 1446"/>
                  <a:gd name="T4" fmla="*/ 1508 w 1517"/>
                  <a:gd name="T5" fmla="*/ 345 h 1446"/>
                  <a:gd name="T6" fmla="*/ 1508 w 1517"/>
                  <a:gd name="T7" fmla="*/ 327 h 1446"/>
                  <a:gd name="T8" fmla="*/ 1499 w 1517"/>
                  <a:gd name="T9" fmla="*/ 314 h 1446"/>
                  <a:gd name="T10" fmla="*/ 1486 w 1517"/>
                  <a:gd name="T11" fmla="*/ 301 h 1446"/>
                  <a:gd name="T12" fmla="*/ 1468 w 1517"/>
                  <a:gd name="T13" fmla="*/ 296 h 1446"/>
                  <a:gd name="T14" fmla="*/ 26 w 1517"/>
                  <a:gd name="T15" fmla="*/ 4 h 1446"/>
                  <a:gd name="T16" fmla="*/ 26 w 1517"/>
                  <a:gd name="T17" fmla="*/ 4 h 1446"/>
                  <a:gd name="T18" fmla="*/ 13 w 1517"/>
                  <a:gd name="T19" fmla="*/ 4 h 1446"/>
                  <a:gd name="T20" fmla="*/ 0 w 1517"/>
                  <a:gd name="T21" fmla="*/ 9 h 1446"/>
                  <a:gd name="T22" fmla="*/ 0 w 1517"/>
                  <a:gd name="T23" fmla="*/ 9 h 1446"/>
                  <a:gd name="T24" fmla="*/ 18 w 1517"/>
                  <a:gd name="T25" fmla="*/ 0 h 1446"/>
                  <a:gd name="T26" fmla="*/ 35 w 1517"/>
                  <a:gd name="T27" fmla="*/ 0 h 1446"/>
                  <a:gd name="T28" fmla="*/ 1477 w 1517"/>
                  <a:gd name="T29" fmla="*/ 287 h 1446"/>
                  <a:gd name="T30" fmla="*/ 1477 w 1517"/>
                  <a:gd name="T31" fmla="*/ 287 h 1446"/>
                  <a:gd name="T32" fmla="*/ 1495 w 1517"/>
                  <a:gd name="T33" fmla="*/ 296 h 1446"/>
                  <a:gd name="T34" fmla="*/ 1508 w 1517"/>
                  <a:gd name="T35" fmla="*/ 305 h 1446"/>
                  <a:gd name="T36" fmla="*/ 1517 w 1517"/>
                  <a:gd name="T37" fmla="*/ 318 h 1446"/>
                  <a:gd name="T38" fmla="*/ 1517 w 1517"/>
                  <a:gd name="T39" fmla="*/ 336 h 1446"/>
                  <a:gd name="T40" fmla="*/ 1495 w 1517"/>
                  <a:gd name="T41" fmla="*/ 1415 h 1446"/>
                  <a:gd name="T42" fmla="*/ 1495 w 1517"/>
                  <a:gd name="T43" fmla="*/ 1415 h 1446"/>
                  <a:gd name="T44" fmla="*/ 1490 w 1517"/>
                  <a:gd name="T45" fmla="*/ 1433 h 1446"/>
                  <a:gd name="T46" fmla="*/ 1477 w 1517"/>
                  <a:gd name="T47" fmla="*/ 1446 h 1446"/>
                  <a:gd name="T48" fmla="*/ 1477 w 1517"/>
                  <a:gd name="T49" fmla="*/ 1446 h 1446"/>
                  <a:gd name="T50" fmla="*/ 1486 w 1517"/>
                  <a:gd name="T51" fmla="*/ 1433 h 1446"/>
                  <a:gd name="T52" fmla="*/ 1486 w 1517"/>
                  <a:gd name="T53" fmla="*/ 1424 h 1446"/>
                  <a:gd name="T54" fmla="*/ 1486 w 1517"/>
                  <a:gd name="T55" fmla="*/ 1424 h 144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517"/>
                  <a:gd name="T85" fmla="*/ 0 h 1446"/>
                  <a:gd name="T86" fmla="*/ 1517 w 1517"/>
                  <a:gd name="T87" fmla="*/ 1446 h 144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517" h="1446">
                    <a:moveTo>
                      <a:pt x="1486" y="1424"/>
                    </a:moveTo>
                    <a:lnTo>
                      <a:pt x="1508" y="345"/>
                    </a:lnTo>
                    <a:lnTo>
                      <a:pt x="1508" y="327"/>
                    </a:lnTo>
                    <a:lnTo>
                      <a:pt x="1499" y="314"/>
                    </a:lnTo>
                    <a:lnTo>
                      <a:pt x="1486" y="301"/>
                    </a:lnTo>
                    <a:lnTo>
                      <a:pt x="1468" y="296"/>
                    </a:lnTo>
                    <a:lnTo>
                      <a:pt x="26" y="4"/>
                    </a:lnTo>
                    <a:lnTo>
                      <a:pt x="13" y="4"/>
                    </a:lnTo>
                    <a:lnTo>
                      <a:pt x="0" y="9"/>
                    </a:lnTo>
                    <a:lnTo>
                      <a:pt x="18" y="0"/>
                    </a:lnTo>
                    <a:lnTo>
                      <a:pt x="35" y="0"/>
                    </a:lnTo>
                    <a:lnTo>
                      <a:pt x="1477" y="287"/>
                    </a:lnTo>
                    <a:lnTo>
                      <a:pt x="1495" y="296"/>
                    </a:lnTo>
                    <a:lnTo>
                      <a:pt x="1508" y="305"/>
                    </a:lnTo>
                    <a:lnTo>
                      <a:pt x="1517" y="318"/>
                    </a:lnTo>
                    <a:lnTo>
                      <a:pt x="1517" y="336"/>
                    </a:lnTo>
                    <a:lnTo>
                      <a:pt x="1495" y="1415"/>
                    </a:lnTo>
                    <a:lnTo>
                      <a:pt x="1490" y="1433"/>
                    </a:lnTo>
                    <a:lnTo>
                      <a:pt x="1477" y="1446"/>
                    </a:lnTo>
                    <a:lnTo>
                      <a:pt x="1486" y="1433"/>
                    </a:lnTo>
                    <a:lnTo>
                      <a:pt x="1486" y="1424"/>
                    </a:lnTo>
                    <a:close/>
                  </a:path>
                </a:pathLst>
              </a:custGeom>
              <a:solidFill>
                <a:srgbClr val="C1CBC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533" name="Freeform 128"/>
              <p:cNvSpPr>
                <a:spLocks/>
              </p:cNvSpPr>
              <p:nvPr/>
            </p:nvSpPr>
            <p:spPr bwMode="auto">
              <a:xfrm>
                <a:off x="2495" y="1448"/>
                <a:ext cx="1446" cy="1255"/>
              </a:xfrm>
              <a:custGeom>
                <a:avLst/>
                <a:gdLst>
                  <a:gd name="T0" fmla="*/ 0 w 1446"/>
                  <a:gd name="T1" fmla="*/ 955 h 1255"/>
                  <a:gd name="T2" fmla="*/ 0 w 1446"/>
                  <a:gd name="T3" fmla="*/ 955 h 1255"/>
                  <a:gd name="T4" fmla="*/ 4 w 1446"/>
                  <a:gd name="T5" fmla="*/ 973 h 1255"/>
                  <a:gd name="T6" fmla="*/ 9 w 1446"/>
                  <a:gd name="T7" fmla="*/ 986 h 1255"/>
                  <a:gd name="T8" fmla="*/ 22 w 1446"/>
                  <a:gd name="T9" fmla="*/ 995 h 1255"/>
                  <a:gd name="T10" fmla="*/ 35 w 1446"/>
                  <a:gd name="T11" fmla="*/ 999 h 1255"/>
                  <a:gd name="T12" fmla="*/ 1388 w 1446"/>
                  <a:gd name="T13" fmla="*/ 1255 h 1255"/>
                  <a:gd name="T14" fmla="*/ 1388 w 1446"/>
                  <a:gd name="T15" fmla="*/ 1255 h 1255"/>
                  <a:gd name="T16" fmla="*/ 1402 w 1446"/>
                  <a:gd name="T17" fmla="*/ 1255 h 1255"/>
                  <a:gd name="T18" fmla="*/ 1415 w 1446"/>
                  <a:gd name="T19" fmla="*/ 1251 h 1255"/>
                  <a:gd name="T20" fmla="*/ 1424 w 1446"/>
                  <a:gd name="T21" fmla="*/ 1238 h 1255"/>
                  <a:gd name="T22" fmla="*/ 1424 w 1446"/>
                  <a:gd name="T23" fmla="*/ 1225 h 1255"/>
                  <a:gd name="T24" fmla="*/ 1446 w 1446"/>
                  <a:gd name="T25" fmla="*/ 309 h 1255"/>
                  <a:gd name="T26" fmla="*/ 1446 w 1446"/>
                  <a:gd name="T27" fmla="*/ 309 h 1255"/>
                  <a:gd name="T28" fmla="*/ 1446 w 1446"/>
                  <a:gd name="T29" fmla="*/ 292 h 1255"/>
                  <a:gd name="T30" fmla="*/ 1437 w 1446"/>
                  <a:gd name="T31" fmla="*/ 283 h 1255"/>
                  <a:gd name="T32" fmla="*/ 1424 w 1446"/>
                  <a:gd name="T33" fmla="*/ 274 h 1255"/>
                  <a:gd name="T34" fmla="*/ 1411 w 1446"/>
                  <a:gd name="T35" fmla="*/ 265 h 1255"/>
                  <a:gd name="T36" fmla="*/ 102 w 1446"/>
                  <a:gd name="T37" fmla="*/ 0 h 1255"/>
                  <a:gd name="T38" fmla="*/ 102 w 1446"/>
                  <a:gd name="T39" fmla="*/ 0 h 1255"/>
                  <a:gd name="T40" fmla="*/ 84 w 1446"/>
                  <a:gd name="T41" fmla="*/ 0 h 1255"/>
                  <a:gd name="T42" fmla="*/ 71 w 1446"/>
                  <a:gd name="T43" fmla="*/ 9 h 1255"/>
                  <a:gd name="T44" fmla="*/ 62 w 1446"/>
                  <a:gd name="T45" fmla="*/ 17 h 1255"/>
                  <a:gd name="T46" fmla="*/ 62 w 1446"/>
                  <a:gd name="T47" fmla="*/ 26 h 1255"/>
                  <a:gd name="T48" fmla="*/ 0 w 1446"/>
                  <a:gd name="T49" fmla="*/ 955 h 125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446"/>
                  <a:gd name="T76" fmla="*/ 0 h 1255"/>
                  <a:gd name="T77" fmla="*/ 1446 w 1446"/>
                  <a:gd name="T78" fmla="*/ 1255 h 125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446" h="1255">
                    <a:moveTo>
                      <a:pt x="0" y="955"/>
                    </a:moveTo>
                    <a:lnTo>
                      <a:pt x="0" y="955"/>
                    </a:lnTo>
                    <a:lnTo>
                      <a:pt x="4" y="973"/>
                    </a:lnTo>
                    <a:lnTo>
                      <a:pt x="9" y="986"/>
                    </a:lnTo>
                    <a:lnTo>
                      <a:pt x="22" y="995"/>
                    </a:lnTo>
                    <a:lnTo>
                      <a:pt x="35" y="999"/>
                    </a:lnTo>
                    <a:lnTo>
                      <a:pt x="1388" y="1255"/>
                    </a:lnTo>
                    <a:lnTo>
                      <a:pt x="1402" y="1255"/>
                    </a:lnTo>
                    <a:lnTo>
                      <a:pt x="1415" y="1251"/>
                    </a:lnTo>
                    <a:lnTo>
                      <a:pt x="1424" y="1238"/>
                    </a:lnTo>
                    <a:lnTo>
                      <a:pt x="1424" y="1225"/>
                    </a:lnTo>
                    <a:lnTo>
                      <a:pt x="1446" y="309"/>
                    </a:lnTo>
                    <a:lnTo>
                      <a:pt x="1446" y="292"/>
                    </a:lnTo>
                    <a:lnTo>
                      <a:pt x="1437" y="283"/>
                    </a:lnTo>
                    <a:lnTo>
                      <a:pt x="1424" y="274"/>
                    </a:lnTo>
                    <a:lnTo>
                      <a:pt x="1411" y="265"/>
                    </a:lnTo>
                    <a:lnTo>
                      <a:pt x="102" y="0"/>
                    </a:lnTo>
                    <a:lnTo>
                      <a:pt x="84" y="0"/>
                    </a:lnTo>
                    <a:lnTo>
                      <a:pt x="71" y="9"/>
                    </a:lnTo>
                    <a:lnTo>
                      <a:pt x="62" y="17"/>
                    </a:lnTo>
                    <a:lnTo>
                      <a:pt x="62" y="26"/>
                    </a:lnTo>
                    <a:lnTo>
                      <a:pt x="0" y="955"/>
                    </a:lnTo>
                    <a:close/>
                  </a:path>
                </a:pathLst>
              </a:custGeom>
              <a:solidFill>
                <a:srgbClr val="AEC5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534" name="Freeform 129"/>
              <p:cNvSpPr>
                <a:spLocks/>
              </p:cNvSpPr>
              <p:nvPr/>
            </p:nvSpPr>
            <p:spPr bwMode="auto">
              <a:xfrm>
                <a:off x="2517" y="1678"/>
                <a:ext cx="1424" cy="844"/>
              </a:xfrm>
              <a:custGeom>
                <a:avLst/>
                <a:gdLst>
                  <a:gd name="T0" fmla="*/ 1424 w 1424"/>
                  <a:gd name="T1" fmla="*/ 146 h 844"/>
                  <a:gd name="T2" fmla="*/ 1424 w 1424"/>
                  <a:gd name="T3" fmla="*/ 79 h 844"/>
                  <a:gd name="T4" fmla="*/ 1424 w 1424"/>
                  <a:gd name="T5" fmla="*/ 79 h 844"/>
                  <a:gd name="T6" fmla="*/ 1424 w 1424"/>
                  <a:gd name="T7" fmla="*/ 62 h 844"/>
                  <a:gd name="T8" fmla="*/ 1415 w 1424"/>
                  <a:gd name="T9" fmla="*/ 53 h 844"/>
                  <a:gd name="T10" fmla="*/ 1402 w 1424"/>
                  <a:gd name="T11" fmla="*/ 44 h 844"/>
                  <a:gd name="T12" fmla="*/ 1389 w 1424"/>
                  <a:gd name="T13" fmla="*/ 35 h 844"/>
                  <a:gd name="T14" fmla="*/ 1216 w 1424"/>
                  <a:gd name="T15" fmla="*/ 0 h 844"/>
                  <a:gd name="T16" fmla="*/ 1216 w 1424"/>
                  <a:gd name="T17" fmla="*/ 0 h 844"/>
                  <a:gd name="T18" fmla="*/ 1057 w 1424"/>
                  <a:gd name="T19" fmla="*/ 84 h 844"/>
                  <a:gd name="T20" fmla="*/ 907 w 1424"/>
                  <a:gd name="T21" fmla="*/ 172 h 844"/>
                  <a:gd name="T22" fmla="*/ 756 w 1424"/>
                  <a:gd name="T23" fmla="*/ 261 h 844"/>
                  <a:gd name="T24" fmla="*/ 606 w 1424"/>
                  <a:gd name="T25" fmla="*/ 358 h 844"/>
                  <a:gd name="T26" fmla="*/ 305 w 1424"/>
                  <a:gd name="T27" fmla="*/ 557 h 844"/>
                  <a:gd name="T28" fmla="*/ 0 w 1424"/>
                  <a:gd name="T29" fmla="*/ 765 h 844"/>
                  <a:gd name="T30" fmla="*/ 0 w 1424"/>
                  <a:gd name="T31" fmla="*/ 765 h 844"/>
                  <a:gd name="T32" fmla="*/ 13 w 1424"/>
                  <a:gd name="T33" fmla="*/ 769 h 844"/>
                  <a:gd name="T34" fmla="*/ 425 w 1424"/>
                  <a:gd name="T35" fmla="*/ 844 h 844"/>
                  <a:gd name="T36" fmla="*/ 425 w 1424"/>
                  <a:gd name="T37" fmla="*/ 844 h 844"/>
                  <a:gd name="T38" fmla="*/ 601 w 1424"/>
                  <a:gd name="T39" fmla="*/ 720 h 844"/>
                  <a:gd name="T40" fmla="*/ 778 w 1424"/>
                  <a:gd name="T41" fmla="*/ 588 h 844"/>
                  <a:gd name="T42" fmla="*/ 778 w 1424"/>
                  <a:gd name="T43" fmla="*/ 588 h 844"/>
                  <a:gd name="T44" fmla="*/ 938 w 1424"/>
                  <a:gd name="T45" fmla="*/ 464 h 844"/>
                  <a:gd name="T46" fmla="*/ 1097 w 1424"/>
                  <a:gd name="T47" fmla="*/ 353 h 844"/>
                  <a:gd name="T48" fmla="*/ 1260 w 1424"/>
                  <a:gd name="T49" fmla="*/ 247 h 844"/>
                  <a:gd name="T50" fmla="*/ 1424 w 1424"/>
                  <a:gd name="T51" fmla="*/ 146 h 844"/>
                  <a:gd name="T52" fmla="*/ 1424 w 1424"/>
                  <a:gd name="T53" fmla="*/ 146 h 84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424"/>
                  <a:gd name="T82" fmla="*/ 0 h 844"/>
                  <a:gd name="T83" fmla="*/ 1424 w 1424"/>
                  <a:gd name="T84" fmla="*/ 844 h 84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424" h="844">
                    <a:moveTo>
                      <a:pt x="1424" y="146"/>
                    </a:moveTo>
                    <a:lnTo>
                      <a:pt x="1424" y="79"/>
                    </a:lnTo>
                    <a:lnTo>
                      <a:pt x="1424" y="62"/>
                    </a:lnTo>
                    <a:lnTo>
                      <a:pt x="1415" y="53"/>
                    </a:lnTo>
                    <a:lnTo>
                      <a:pt x="1402" y="44"/>
                    </a:lnTo>
                    <a:lnTo>
                      <a:pt x="1389" y="35"/>
                    </a:lnTo>
                    <a:lnTo>
                      <a:pt x="1216" y="0"/>
                    </a:lnTo>
                    <a:lnTo>
                      <a:pt x="1057" y="84"/>
                    </a:lnTo>
                    <a:lnTo>
                      <a:pt x="907" y="172"/>
                    </a:lnTo>
                    <a:lnTo>
                      <a:pt x="756" y="261"/>
                    </a:lnTo>
                    <a:lnTo>
                      <a:pt x="606" y="358"/>
                    </a:lnTo>
                    <a:lnTo>
                      <a:pt x="305" y="557"/>
                    </a:lnTo>
                    <a:lnTo>
                      <a:pt x="0" y="765"/>
                    </a:lnTo>
                    <a:lnTo>
                      <a:pt x="13" y="769"/>
                    </a:lnTo>
                    <a:lnTo>
                      <a:pt x="425" y="844"/>
                    </a:lnTo>
                    <a:lnTo>
                      <a:pt x="601" y="720"/>
                    </a:lnTo>
                    <a:lnTo>
                      <a:pt x="778" y="588"/>
                    </a:lnTo>
                    <a:lnTo>
                      <a:pt x="938" y="464"/>
                    </a:lnTo>
                    <a:lnTo>
                      <a:pt x="1097" y="353"/>
                    </a:lnTo>
                    <a:lnTo>
                      <a:pt x="1260" y="247"/>
                    </a:lnTo>
                    <a:lnTo>
                      <a:pt x="1424" y="146"/>
                    </a:lnTo>
                    <a:close/>
                  </a:path>
                </a:pathLst>
              </a:custGeom>
              <a:solidFill>
                <a:srgbClr val="C1D2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535" name="Freeform 130"/>
              <p:cNvSpPr>
                <a:spLocks/>
              </p:cNvSpPr>
              <p:nvPr/>
            </p:nvSpPr>
            <p:spPr bwMode="auto">
              <a:xfrm>
                <a:off x="3317" y="2213"/>
                <a:ext cx="615" cy="420"/>
              </a:xfrm>
              <a:custGeom>
                <a:avLst/>
                <a:gdLst>
                  <a:gd name="T0" fmla="*/ 611 w 615"/>
                  <a:gd name="T1" fmla="*/ 137 h 420"/>
                  <a:gd name="T2" fmla="*/ 615 w 615"/>
                  <a:gd name="T3" fmla="*/ 0 h 420"/>
                  <a:gd name="T4" fmla="*/ 615 w 615"/>
                  <a:gd name="T5" fmla="*/ 0 h 420"/>
                  <a:gd name="T6" fmla="*/ 460 w 615"/>
                  <a:gd name="T7" fmla="*/ 88 h 420"/>
                  <a:gd name="T8" fmla="*/ 306 w 615"/>
                  <a:gd name="T9" fmla="*/ 181 h 420"/>
                  <a:gd name="T10" fmla="*/ 151 w 615"/>
                  <a:gd name="T11" fmla="*/ 278 h 420"/>
                  <a:gd name="T12" fmla="*/ 0 w 615"/>
                  <a:gd name="T13" fmla="*/ 384 h 420"/>
                  <a:gd name="T14" fmla="*/ 208 w 615"/>
                  <a:gd name="T15" fmla="*/ 420 h 420"/>
                  <a:gd name="T16" fmla="*/ 208 w 615"/>
                  <a:gd name="T17" fmla="*/ 420 h 420"/>
                  <a:gd name="T18" fmla="*/ 412 w 615"/>
                  <a:gd name="T19" fmla="*/ 274 h 420"/>
                  <a:gd name="T20" fmla="*/ 412 w 615"/>
                  <a:gd name="T21" fmla="*/ 274 h 420"/>
                  <a:gd name="T22" fmla="*/ 513 w 615"/>
                  <a:gd name="T23" fmla="*/ 203 h 420"/>
                  <a:gd name="T24" fmla="*/ 611 w 615"/>
                  <a:gd name="T25" fmla="*/ 137 h 420"/>
                  <a:gd name="T26" fmla="*/ 611 w 615"/>
                  <a:gd name="T27" fmla="*/ 137 h 4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15"/>
                  <a:gd name="T43" fmla="*/ 0 h 420"/>
                  <a:gd name="T44" fmla="*/ 615 w 615"/>
                  <a:gd name="T45" fmla="*/ 420 h 4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15" h="420">
                    <a:moveTo>
                      <a:pt x="611" y="137"/>
                    </a:moveTo>
                    <a:lnTo>
                      <a:pt x="615" y="0"/>
                    </a:lnTo>
                    <a:lnTo>
                      <a:pt x="460" y="88"/>
                    </a:lnTo>
                    <a:lnTo>
                      <a:pt x="306" y="181"/>
                    </a:lnTo>
                    <a:lnTo>
                      <a:pt x="151" y="278"/>
                    </a:lnTo>
                    <a:lnTo>
                      <a:pt x="0" y="384"/>
                    </a:lnTo>
                    <a:lnTo>
                      <a:pt x="208" y="420"/>
                    </a:lnTo>
                    <a:lnTo>
                      <a:pt x="412" y="274"/>
                    </a:lnTo>
                    <a:lnTo>
                      <a:pt x="513" y="203"/>
                    </a:lnTo>
                    <a:lnTo>
                      <a:pt x="611" y="137"/>
                    </a:lnTo>
                    <a:close/>
                  </a:path>
                </a:pathLst>
              </a:custGeom>
              <a:solidFill>
                <a:srgbClr val="B9CC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536" name="Freeform 131"/>
              <p:cNvSpPr>
                <a:spLocks/>
              </p:cNvSpPr>
              <p:nvPr/>
            </p:nvSpPr>
            <p:spPr bwMode="auto">
              <a:xfrm>
                <a:off x="2495" y="1448"/>
                <a:ext cx="1419" cy="1255"/>
              </a:xfrm>
              <a:custGeom>
                <a:avLst/>
                <a:gdLst>
                  <a:gd name="T0" fmla="*/ 88 w 1419"/>
                  <a:gd name="T1" fmla="*/ 0 h 1255"/>
                  <a:gd name="T2" fmla="*/ 88 w 1419"/>
                  <a:gd name="T3" fmla="*/ 0 h 1255"/>
                  <a:gd name="T4" fmla="*/ 84 w 1419"/>
                  <a:gd name="T5" fmla="*/ 17 h 1255"/>
                  <a:gd name="T6" fmla="*/ 22 w 1419"/>
                  <a:gd name="T7" fmla="*/ 942 h 1255"/>
                  <a:gd name="T8" fmla="*/ 22 w 1419"/>
                  <a:gd name="T9" fmla="*/ 942 h 1255"/>
                  <a:gd name="T10" fmla="*/ 26 w 1419"/>
                  <a:gd name="T11" fmla="*/ 959 h 1255"/>
                  <a:gd name="T12" fmla="*/ 35 w 1419"/>
                  <a:gd name="T13" fmla="*/ 973 h 1255"/>
                  <a:gd name="T14" fmla="*/ 44 w 1419"/>
                  <a:gd name="T15" fmla="*/ 981 h 1255"/>
                  <a:gd name="T16" fmla="*/ 62 w 1419"/>
                  <a:gd name="T17" fmla="*/ 986 h 1255"/>
                  <a:gd name="T18" fmla="*/ 1411 w 1419"/>
                  <a:gd name="T19" fmla="*/ 1242 h 1255"/>
                  <a:gd name="T20" fmla="*/ 1411 w 1419"/>
                  <a:gd name="T21" fmla="*/ 1242 h 1255"/>
                  <a:gd name="T22" fmla="*/ 1419 w 1419"/>
                  <a:gd name="T23" fmla="*/ 1242 h 1255"/>
                  <a:gd name="T24" fmla="*/ 1419 w 1419"/>
                  <a:gd name="T25" fmla="*/ 1242 h 1255"/>
                  <a:gd name="T26" fmla="*/ 1415 w 1419"/>
                  <a:gd name="T27" fmla="*/ 1247 h 1255"/>
                  <a:gd name="T28" fmla="*/ 1406 w 1419"/>
                  <a:gd name="T29" fmla="*/ 1251 h 1255"/>
                  <a:gd name="T30" fmla="*/ 1397 w 1419"/>
                  <a:gd name="T31" fmla="*/ 1255 h 1255"/>
                  <a:gd name="T32" fmla="*/ 1388 w 1419"/>
                  <a:gd name="T33" fmla="*/ 1255 h 1255"/>
                  <a:gd name="T34" fmla="*/ 35 w 1419"/>
                  <a:gd name="T35" fmla="*/ 999 h 1255"/>
                  <a:gd name="T36" fmla="*/ 35 w 1419"/>
                  <a:gd name="T37" fmla="*/ 999 h 1255"/>
                  <a:gd name="T38" fmla="*/ 22 w 1419"/>
                  <a:gd name="T39" fmla="*/ 995 h 1255"/>
                  <a:gd name="T40" fmla="*/ 9 w 1419"/>
                  <a:gd name="T41" fmla="*/ 986 h 1255"/>
                  <a:gd name="T42" fmla="*/ 4 w 1419"/>
                  <a:gd name="T43" fmla="*/ 973 h 1255"/>
                  <a:gd name="T44" fmla="*/ 0 w 1419"/>
                  <a:gd name="T45" fmla="*/ 955 h 1255"/>
                  <a:gd name="T46" fmla="*/ 62 w 1419"/>
                  <a:gd name="T47" fmla="*/ 26 h 1255"/>
                  <a:gd name="T48" fmla="*/ 62 w 1419"/>
                  <a:gd name="T49" fmla="*/ 26 h 1255"/>
                  <a:gd name="T50" fmla="*/ 62 w 1419"/>
                  <a:gd name="T51" fmla="*/ 17 h 1255"/>
                  <a:gd name="T52" fmla="*/ 71 w 1419"/>
                  <a:gd name="T53" fmla="*/ 9 h 1255"/>
                  <a:gd name="T54" fmla="*/ 79 w 1419"/>
                  <a:gd name="T55" fmla="*/ 4 h 1255"/>
                  <a:gd name="T56" fmla="*/ 88 w 1419"/>
                  <a:gd name="T57" fmla="*/ 0 h 1255"/>
                  <a:gd name="T58" fmla="*/ 88 w 1419"/>
                  <a:gd name="T59" fmla="*/ 0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419"/>
                  <a:gd name="T91" fmla="*/ 0 h 1255"/>
                  <a:gd name="T92" fmla="*/ 1419 w 1419"/>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419" h="1255">
                    <a:moveTo>
                      <a:pt x="88" y="0"/>
                    </a:moveTo>
                    <a:lnTo>
                      <a:pt x="88" y="0"/>
                    </a:lnTo>
                    <a:lnTo>
                      <a:pt x="84" y="17"/>
                    </a:lnTo>
                    <a:lnTo>
                      <a:pt x="22" y="942"/>
                    </a:lnTo>
                    <a:lnTo>
                      <a:pt x="26" y="959"/>
                    </a:lnTo>
                    <a:lnTo>
                      <a:pt x="35" y="973"/>
                    </a:lnTo>
                    <a:lnTo>
                      <a:pt x="44" y="981"/>
                    </a:lnTo>
                    <a:lnTo>
                      <a:pt x="62" y="986"/>
                    </a:lnTo>
                    <a:lnTo>
                      <a:pt x="1411" y="1242"/>
                    </a:lnTo>
                    <a:lnTo>
                      <a:pt x="1419" y="1242"/>
                    </a:lnTo>
                    <a:lnTo>
                      <a:pt x="1415" y="1247"/>
                    </a:lnTo>
                    <a:lnTo>
                      <a:pt x="1406" y="1251"/>
                    </a:lnTo>
                    <a:lnTo>
                      <a:pt x="1397" y="1255"/>
                    </a:lnTo>
                    <a:lnTo>
                      <a:pt x="1388" y="1255"/>
                    </a:lnTo>
                    <a:lnTo>
                      <a:pt x="35" y="999"/>
                    </a:lnTo>
                    <a:lnTo>
                      <a:pt x="22" y="995"/>
                    </a:lnTo>
                    <a:lnTo>
                      <a:pt x="9" y="986"/>
                    </a:lnTo>
                    <a:lnTo>
                      <a:pt x="4" y="973"/>
                    </a:lnTo>
                    <a:lnTo>
                      <a:pt x="0" y="955"/>
                    </a:lnTo>
                    <a:lnTo>
                      <a:pt x="62" y="26"/>
                    </a:lnTo>
                    <a:lnTo>
                      <a:pt x="62" y="17"/>
                    </a:lnTo>
                    <a:lnTo>
                      <a:pt x="71" y="9"/>
                    </a:lnTo>
                    <a:lnTo>
                      <a:pt x="79" y="4"/>
                    </a:lnTo>
                    <a:lnTo>
                      <a:pt x="88" y="0"/>
                    </a:lnTo>
                    <a:close/>
                  </a:path>
                </a:pathLst>
              </a:custGeom>
              <a:solidFill>
                <a:srgbClr val="C3D3D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537" name="Freeform 132"/>
              <p:cNvSpPr>
                <a:spLocks/>
              </p:cNvSpPr>
              <p:nvPr/>
            </p:nvSpPr>
            <p:spPr bwMode="auto">
              <a:xfrm>
                <a:off x="2561" y="1448"/>
                <a:ext cx="1380" cy="1255"/>
              </a:xfrm>
              <a:custGeom>
                <a:avLst/>
                <a:gdLst>
                  <a:gd name="T0" fmla="*/ 1340 w 1380"/>
                  <a:gd name="T1" fmla="*/ 1242 h 1255"/>
                  <a:gd name="T2" fmla="*/ 1362 w 1380"/>
                  <a:gd name="T3" fmla="*/ 323 h 1255"/>
                  <a:gd name="T4" fmla="*/ 1362 w 1380"/>
                  <a:gd name="T5" fmla="*/ 323 h 1255"/>
                  <a:gd name="T6" fmla="*/ 1358 w 1380"/>
                  <a:gd name="T7" fmla="*/ 305 h 1255"/>
                  <a:gd name="T8" fmla="*/ 1353 w 1380"/>
                  <a:gd name="T9" fmla="*/ 296 h 1255"/>
                  <a:gd name="T10" fmla="*/ 1340 w 1380"/>
                  <a:gd name="T11" fmla="*/ 287 h 1255"/>
                  <a:gd name="T12" fmla="*/ 1327 w 1380"/>
                  <a:gd name="T13" fmla="*/ 278 h 1255"/>
                  <a:gd name="T14" fmla="*/ 13 w 1380"/>
                  <a:gd name="T15" fmla="*/ 13 h 1255"/>
                  <a:gd name="T16" fmla="*/ 13 w 1380"/>
                  <a:gd name="T17" fmla="*/ 13 h 1255"/>
                  <a:gd name="T18" fmla="*/ 0 w 1380"/>
                  <a:gd name="T19" fmla="*/ 17 h 1255"/>
                  <a:gd name="T20" fmla="*/ 0 w 1380"/>
                  <a:gd name="T21" fmla="*/ 17 h 1255"/>
                  <a:gd name="T22" fmla="*/ 5 w 1380"/>
                  <a:gd name="T23" fmla="*/ 9 h 1255"/>
                  <a:gd name="T24" fmla="*/ 13 w 1380"/>
                  <a:gd name="T25" fmla="*/ 4 h 1255"/>
                  <a:gd name="T26" fmla="*/ 22 w 1380"/>
                  <a:gd name="T27" fmla="*/ 0 h 1255"/>
                  <a:gd name="T28" fmla="*/ 36 w 1380"/>
                  <a:gd name="T29" fmla="*/ 0 h 1255"/>
                  <a:gd name="T30" fmla="*/ 1345 w 1380"/>
                  <a:gd name="T31" fmla="*/ 265 h 1255"/>
                  <a:gd name="T32" fmla="*/ 1345 w 1380"/>
                  <a:gd name="T33" fmla="*/ 265 h 1255"/>
                  <a:gd name="T34" fmla="*/ 1358 w 1380"/>
                  <a:gd name="T35" fmla="*/ 274 h 1255"/>
                  <a:gd name="T36" fmla="*/ 1371 w 1380"/>
                  <a:gd name="T37" fmla="*/ 283 h 1255"/>
                  <a:gd name="T38" fmla="*/ 1380 w 1380"/>
                  <a:gd name="T39" fmla="*/ 292 h 1255"/>
                  <a:gd name="T40" fmla="*/ 1380 w 1380"/>
                  <a:gd name="T41" fmla="*/ 309 h 1255"/>
                  <a:gd name="T42" fmla="*/ 1358 w 1380"/>
                  <a:gd name="T43" fmla="*/ 1225 h 1255"/>
                  <a:gd name="T44" fmla="*/ 1358 w 1380"/>
                  <a:gd name="T45" fmla="*/ 1225 h 1255"/>
                  <a:gd name="T46" fmla="*/ 1358 w 1380"/>
                  <a:gd name="T47" fmla="*/ 1238 h 1255"/>
                  <a:gd name="T48" fmla="*/ 1353 w 1380"/>
                  <a:gd name="T49" fmla="*/ 1242 h 1255"/>
                  <a:gd name="T50" fmla="*/ 1345 w 1380"/>
                  <a:gd name="T51" fmla="*/ 1251 h 1255"/>
                  <a:gd name="T52" fmla="*/ 1336 w 1380"/>
                  <a:gd name="T53" fmla="*/ 1255 h 1255"/>
                  <a:gd name="T54" fmla="*/ 1336 w 1380"/>
                  <a:gd name="T55" fmla="*/ 1255 h 1255"/>
                  <a:gd name="T56" fmla="*/ 1340 w 1380"/>
                  <a:gd name="T57" fmla="*/ 1242 h 1255"/>
                  <a:gd name="T58" fmla="*/ 1340 w 1380"/>
                  <a:gd name="T59" fmla="*/ 1242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380"/>
                  <a:gd name="T91" fmla="*/ 0 h 1255"/>
                  <a:gd name="T92" fmla="*/ 1380 w 1380"/>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380" h="1255">
                    <a:moveTo>
                      <a:pt x="1340" y="1242"/>
                    </a:moveTo>
                    <a:lnTo>
                      <a:pt x="1362" y="323"/>
                    </a:lnTo>
                    <a:lnTo>
                      <a:pt x="1358" y="305"/>
                    </a:lnTo>
                    <a:lnTo>
                      <a:pt x="1353" y="296"/>
                    </a:lnTo>
                    <a:lnTo>
                      <a:pt x="1340" y="287"/>
                    </a:lnTo>
                    <a:lnTo>
                      <a:pt x="1327" y="278"/>
                    </a:lnTo>
                    <a:lnTo>
                      <a:pt x="13" y="13"/>
                    </a:lnTo>
                    <a:lnTo>
                      <a:pt x="0" y="17"/>
                    </a:lnTo>
                    <a:lnTo>
                      <a:pt x="5" y="9"/>
                    </a:lnTo>
                    <a:lnTo>
                      <a:pt x="13" y="4"/>
                    </a:lnTo>
                    <a:lnTo>
                      <a:pt x="22" y="0"/>
                    </a:lnTo>
                    <a:lnTo>
                      <a:pt x="36" y="0"/>
                    </a:lnTo>
                    <a:lnTo>
                      <a:pt x="1345" y="265"/>
                    </a:lnTo>
                    <a:lnTo>
                      <a:pt x="1358" y="274"/>
                    </a:lnTo>
                    <a:lnTo>
                      <a:pt x="1371" y="283"/>
                    </a:lnTo>
                    <a:lnTo>
                      <a:pt x="1380" y="292"/>
                    </a:lnTo>
                    <a:lnTo>
                      <a:pt x="1380" y="309"/>
                    </a:lnTo>
                    <a:lnTo>
                      <a:pt x="1358" y="1225"/>
                    </a:lnTo>
                    <a:lnTo>
                      <a:pt x="1358" y="1238"/>
                    </a:lnTo>
                    <a:lnTo>
                      <a:pt x="1353" y="1242"/>
                    </a:lnTo>
                    <a:lnTo>
                      <a:pt x="1345" y="1251"/>
                    </a:lnTo>
                    <a:lnTo>
                      <a:pt x="1336" y="1255"/>
                    </a:lnTo>
                    <a:lnTo>
                      <a:pt x="1340" y="1242"/>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21523" name="Rectangle 133"/>
            <p:cNvSpPr>
              <a:spLocks noChangeArrowheads="1"/>
            </p:cNvSpPr>
            <p:nvPr/>
          </p:nvSpPr>
          <p:spPr bwMode="auto">
            <a:xfrm>
              <a:off x="4059" y="3084"/>
              <a:ext cx="75" cy="869"/>
            </a:xfrm>
            <a:prstGeom prst="rect">
              <a:avLst/>
            </a:prstGeom>
            <a:solidFill>
              <a:schemeClr val="bg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21524" name="Oval 134"/>
            <p:cNvSpPr>
              <a:spLocks noChangeArrowheads="1"/>
            </p:cNvSpPr>
            <p:nvPr/>
          </p:nvSpPr>
          <p:spPr bwMode="auto">
            <a:xfrm>
              <a:off x="3992" y="3167"/>
              <a:ext cx="210" cy="210"/>
            </a:xfrm>
            <a:prstGeom prst="ellipse">
              <a:avLst/>
            </a:prstGeom>
            <a:solidFill>
              <a:srgbClr val="33CC33"/>
            </a:solidFill>
            <a:ln w="12700" algn="ctr">
              <a:solidFill>
                <a:schemeClr val="bg1"/>
              </a:solidFill>
              <a:round/>
              <a:headEnd/>
              <a:tailEnd/>
            </a:ln>
          </p:spPr>
          <p:txBody>
            <a:bodyPr wrap="none" lIns="0" tIns="0" rIns="0" bIns="0" anchor="ctr">
              <a:spAutoFit/>
            </a:bodyPr>
            <a:lstStyle/>
            <a:p>
              <a:endParaRPr lang="en-US"/>
            </a:p>
          </p:txBody>
        </p:sp>
        <p:sp>
          <p:nvSpPr>
            <p:cNvPr id="21525" name="Text Box 135"/>
            <p:cNvSpPr txBox="1">
              <a:spLocks noChangeArrowheads="1"/>
            </p:cNvSpPr>
            <p:nvPr/>
          </p:nvSpPr>
          <p:spPr bwMode="auto">
            <a:xfrm>
              <a:off x="4661" y="3154"/>
              <a:ext cx="207" cy="3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1</a:t>
              </a:r>
            </a:p>
          </p:txBody>
        </p:sp>
        <p:sp>
          <p:nvSpPr>
            <p:cNvPr id="21526" name="Text Box 136"/>
            <p:cNvSpPr txBox="1">
              <a:spLocks noChangeArrowheads="1"/>
            </p:cNvSpPr>
            <p:nvPr/>
          </p:nvSpPr>
          <p:spPr bwMode="auto">
            <a:xfrm>
              <a:off x="4874" y="3388"/>
              <a:ext cx="206" cy="3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2</a:t>
              </a:r>
            </a:p>
          </p:txBody>
        </p:sp>
        <p:sp>
          <p:nvSpPr>
            <p:cNvPr id="21527" name="Text Box 137"/>
            <p:cNvSpPr txBox="1">
              <a:spLocks noChangeArrowheads="1"/>
            </p:cNvSpPr>
            <p:nvPr/>
          </p:nvSpPr>
          <p:spPr bwMode="auto">
            <a:xfrm>
              <a:off x="5143" y="3589"/>
              <a:ext cx="210" cy="3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3</a:t>
              </a:r>
            </a:p>
          </p:txBody>
        </p:sp>
      </p:gr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US" dirty="0" smtClean="0"/>
              <a:t>Job processes</a:t>
            </a:r>
          </a:p>
        </p:txBody>
      </p:sp>
      <p:sp>
        <p:nvSpPr>
          <p:cNvPr id="22531" name="Rectangle 3"/>
          <p:cNvSpPr>
            <a:spLocks noGrp="1" noChangeArrowheads="1"/>
          </p:cNvSpPr>
          <p:nvPr>
            <p:ph idx="1"/>
          </p:nvPr>
        </p:nvSpPr>
        <p:spPr>
          <a:xfrm>
            <a:off x="454025" y="3752850"/>
            <a:ext cx="8113713" cy="2366963"/>
          </a:xfrm>
        </p:spPr>
        <p:txBody>
          <a:bodyPr/>
          <a:lstStyle/>
          <a:p>
            <a:pPr marL="457200" indent="-457200">
              <a:buFont typeface="Arial" charset="0"/>
              <a:buChar char="•"/>
            </a:pPr>
            <a:r>
              <a:rPr lang="en-US" dirty="0" smtClean="0"/>
              <a:t>A </a:t>
            </a:r>
            <a:r>
              <a:rPr lang="en-US" b="1" dirty="0" smtClean="0"/>
              <a:t>job process </a:t>
            </a:r>
            <a:r>
              <a:rPr lang="en-US" dirty="0" smtClean="0"/>
              <a:t>controls the flow of a job by using:</a:t>
            </a:r>
          </a:p>
          <a:p>
            <a:pPr marL="819150" lvl="1" indent="-419100"/>
            <a:r>
              <a:rPr lang="fr-FR" dirty="0" err="1" smtClean="0"/>
              <a:t>Gosu</a:t>
            </a:r>
            <a:r>
              <a:rPr lang="fr-FR" dirty="0" smtClean="0"/>
              <a:t> classes </a:t>
            </a:r>
            <a:r>
              <a:rPr lang="fr-FR" dirty="0" err="1" smtClean="0"/>
              <a:t>such</a:t>
            </a:r>
            <a:r>
              <a:rPr lang="fr-FR" dirty="0" smtClean="0"/>
              <a:t> as </a:t>
            </a:r>
            <a:r>
              <a:rPr lang="fr-FR" i="1" dirty="0" smtClean="0"/>
              <a:t>SubmissionProcess.gs </a:t>
            </a:r>
          </a:p>
          <a:p>
            <a:pPr marL="819150" lvl="1" indent="-419100"/>
            <a:r>
              <a:rPr lang="fr-FR" dirty="0" err="1" smtClean="0"/>
              <a:t>Wizard</a:t>
            </a:r>
            <a:r>
              <a:rPr lang="fr-FR" dirty="0" smtClean="0"/>
              <a:t> actions </a:t>
            </a:r>
            <a:r>
              <a:rPr lang="fr-FR" dirty="0" err="1" smtClean="0"/>
              <a:t>that</a:t>
            </a:r>
            <a:r>
              <a:rPr lang="fr-FR" dirty="0" smtClean="0"/>
              <a:t> </a:t>
            </a:r>
            <a:r>
              <a:rPr lang="fr-FR" dirty="0" err="1" smtClean="0"/>
              <a:t>can</a:t>
            </a:r>
            <a:r>
              <a:rPr lang="fr-FR" dirty="0" smtClean="0"/>
              <a:t> </a:t>
            </a:r>
            <a:r>
              <a:rPr lang="fr-FR" dirty="0" err="1" smtClean="0"/>
              <a:t>directly</a:t>
            </a:r>
            <a:r>
              <a:rPr lang="fr-FR" dirty="0" smtClean="0"/>
              <a:t> </a:t>
            </a:r>
            <a:r>
              <a:rPr lang="fr-FR" dirty="0" err="1" smtClean="0"/>
              <a:t>interact</a:t>
            </a:r>
            <a:r>
              <a:rPr lang="fr-FR" dirty="0" smtClean="0"/>
              <a:t> </a:t>
            </a:r>
            <a:r>
              <a:rPr lang="fr-FR" dirty="0" err="1" smtClean="0"/>
              <a:t>with</a:t>
            </a:r>
            <a:r>
              <a:rPr lang="fr-FR" dirty="0" smtClean="0"/>
              <a:t> the job and </a:t>
            </a:r>
            <a:r>
              <a:rPr lang="fr-FR" dirty="0" err="1" smtClean="0"/>
              <a:t>policy</a:t>
            </a:r>
            <a:r>
              <a:rPr lang="fr-FR" dirty="0" smtClean="0"/>
              <a:t> </a:t>
            </a:r>
            <a:r>
              <a:rPr lang="fr-FR" dirty="0" err="1" smtClean="0"/>
              <a:t>revisions</a:t>
            </a:r>
            <a:endParaRPr lang="fr-FR" dirty="0" smtClean="0"/>
          </a:p>
          <a:p>
            <a:pPr marL="819150" lvl="1" indent="-419100"/>
            <a:r>
              <a:rPr lang="fr-FR" dirty="0" err="1" smtClean="0"/>
              <a:t>Workflows</a:t>
            </a:r>
            <a:endParaRPr lang="fr-FR" dirty="0" smtClean="0"/>
          </a:p>
          <a:p>
            <a:pPr marL="457200" indent="-457200">
              <a:buFont typeface="Arial" charset="0"/>
              <a:buChar char="•"/>
            </a:pPr>
            <a:r>
              <a:rPr lang="fr-FR" dirty="0" smtClean="0"/>
              <a:t>Job </a:t>
            </a:r>
            <a:r>
              <a:rPr lang="fr-FR" dirty="0" err="1" smtClean="0"/>
              <a:t>processes</a:t>
            </a:r>
            <a:r>
              <a:rPr lang="fr-FR" dirty="0" smtClean="0"/>
              <a:t> are flexible for user </a:t>
            </a:r>
            <a:r>
              <a:rPr lang="fr-FR" dirty="0" err="1" smtClean="0"/>
              <a:t>driven</a:t>
            </a:r>
            <a:r>
              <a:rPr lang="fr-FR" dirty="0" smtClean="0"/>
              <a:t> </a:t>
            </a:r>
            <a:r>
              <a:rPr lang="fr-FR" dirty="0" err="1" smtClean="0"/>
              <a:t>logic</a:t>
            </a:r>
            <a:endParaRPr lang="fr-FR" dirty="0" smtClean="0"/>
          </a:p>
          <a:p>
            <a:pPr marL="819150" lvl="1" indent="-419100"/>
            <a:endParaRPr lang="en-US" dirty="0" smtClean="0"/>
          </a:p>
        </p:txBody>
      </p:sp>
      <p:grpSp>
        <p:nvGrpSpPr>
          <p:cNvPr id="22532" name="Group 52"/>
          <p:cNvGrpSpPr>
            <a:grpSpLocks/>
          </p:cNvGrpSpPr>
          <p:nvPr/>
        </p:nvGrpSpPr>
        <p:grpSpPr bwMode="auto">
          <a:xfrm>
            <a:off x="2122488" y="1644650"/>
            <a:ext cx="1416050" cy="687388"/>
            <a:chOff x="1536" y="430"/>
            <a:chExt cx="892" cy="433"/>
          </a:xfrm>
        </p:grpSpPr>
        <p:sp>
          <p:nvSpPr>
            <p:cNvPr id="22569" name="Rectangle 53"/>
            <p:cNvSpPr>
              <a:spLocks noChangeArrowheads="1"/>
            </p:cNvSpPr>
            <p:nvPr/>
          </p:nvSpPr>
          <p:spPr bwMode="invGray">
            <a:xfrm>
              <a:off x="1536" y="430"/>
              <a:ext cx="892" cy="433"/>
            </a:xfrm>
            <a:prstGeom prst="rect">
              <a:avLst/>
            </a:prstGeom>
            <a:solidFill>
              <a:schemeClr val="folHlink"/>
            </a:solidFill>
            <a:ln w="28575" algn="ctr">
              <a:solidFill>
                <a:schemeClr val="folHlink"/>
              </a:solidFill>
              <a:miter lim="800000"/>
              <a:headEnd/>
              <a:tailEnd/>
            </a:ln>
          </p:spPr>
          <p:txBody>
            <a:bodyPr lIns="0" tIns="0" rIns="0" bIns="0" anchor="ctr">
              <a:spAutoFit/>
            </a:bodyPr>
            <a:lstStyle/>
            <a:p>
              <a:endParaRPr lang="en-US"/>
            </a:p>
          </p:txBody>
        </p:sp>
        <p:sp>
          <p:nvSpPr>
            <p:cNvPr id="22570" name="Text Box 54"/>
            <p:cNvSpPr txBox="1">
              <a:spLocks noChangeArrowheads="1"/>
            </p:cNvSpPr>
            <p:nvPr/>
          </p:nvSpPr>
          <p:spPr bwMode="invGray">
            <a:xfrm>
              <a:off x="1541" y="465"/>
              <a:ext cx="881" cy="364"/>
            </a:xfrm>
            <a:prstGeom prst="rect">
              <a:avLst/>
            </a:prstGeom>
            <a:solidFill>
              <a:schemeClr val="folHlink"/>
            </a:solidFill>
            <a:ln w="28575" algn="ctr">
              <a:solidFill>
                <a:schemeClr val="folHlink"/>
              </a:solidFill>
              <a:miter lim="800000"/>
              <a:headEnd/>
              <a:tailEnd/>
            </a:ln>
          </p:spPr>
          <p:txBody>
            <a:bodyPr lIns="0" tIns="0" rIns="0" bIns="0" anchor="ct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Edit submission</a:t>
              </a:r>
            </a:p>
          </p:txBody>
        </p:sp>
      </p:grpSp>
      <p:sp>
        <p:nvSpPr>
          <p:cNvPr id="22533" name="Rectangle 56"/>
          <p:cNvSpPr>
            <a:spLocks noChangeArrowheads="1"/>
          </p:cNvSpPr>
          <p:nvPr/>
        </p:nvSpPr>
        <p:spPr bwMode="invGray">
          <a:xfrm>
            <a:off x="382588" y="1616075"/>
            <a:ext cx="1416050" cy="687388"/>
          </a:xfrm>
          <a:prstGeom prst="rect">
            <a:avLst/>
          </a:prstGeom>
          <a:solidFill>
            <a:schemeClr val="folHlink"/>
          </a:solidFill>
          <a:ln w="28575" algn="ctr">
            <a:solidFill>
              <a:schemeClr val="folHlink"/>
            </a:solidFill>
            <a:miter lim="800000"/>
            <a:headEnd/>
            <a:tailEnd/>
          </a:ln>
        </p:spPr>
        <p:txBody>
          <a:bodyPr lIns="0" tIns="0" rIns="0" bIns="0" anchor="ctr">
            <a:spAutoFit/>
          </a:bodyPr>
          <a:lstStyle/>
          <a:p>
            <a:endParaRPr lang="en-US"/>
          </a:p>
        </p:txBody>
      </p:sp>
      <p:sp>
        <p:nvSpPr>
          <p:cNvPr id="22534" name="Text Box 57"/>
          <p:cNvSpPr txBox="1">
            <a:spLocks noChangeArrowheads="1"/>
          </p:cNvSpPr>
          <p:nvPr/>
        </p:nvSpPr>
        <p:spPr bwMode="invGray">
          <a:xfrm>
            <a:off x="390525" y="1722438"/>
            <a:ext cx="1398588"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Start submission</a:t>
            </a:r>
          </a:p>
        </p:txBody>
      </p:sp>
      <p:sp>
        <p:nvSpPr>
          <p:cNvPr id="22535" name="Rectangle 58"/>
          <p:cNvSpPr>
            <a:spLocks noChangeArrowheads="1"/>
          </p:cNvSpPr>
          <p:nvPr/>
        </p:nvSpPr>
        <p:spPr bwMode="invGray">
          <a:xfrm>
            <a:off x="3963988" y="2762250"/>
            <a:ext cx="1416050" cy="687388"/>
          </a:xfrm>
          <a:prstGeom prst="rect">
            <a:avLst/>
          </a:prstGeom>
          <a:solidFill>
            <a:schemeClr val="folHlink"/>
          </a:solidFill>
          <a:ln w="28575" algn="ctr">
            <a:solidFill>
              <a:schemeClr val="folHlink"/>
            </a:solidFill>
            <a:miter lim="800000"/>
            <a:headEnd/>
            <a:tailEnd/>
          </a:ln>
        </p:spPr>
        <p:txBody>
          <a:bodyPr lIns="0" tIns="0" rIns="0" bIns="0" anchor="ctr">
            <a:spAutoFit/>
          </a:bodyPr>
          <a:lstStyle/>
          <a:p>
            <a:endParaRPr lang="en-US"/>
          </a:p>
        </p:txBody>
      </p:sp>
      <p:sp>
        <p:nvSpPr>
          <p:cNvPr id="22536" name="Text Box 59"/>
          <p:cNvSpPr txBox="1">
            <a:spLocks noChangeArrowheads="1"/>
          </p:cNvSpPr>
          <p:nvPr/>
        </p:nvSpPr>
        <p:spPr bwMode="invGray">
          <a:xfrm>
            <a:off x="3971925" y="2968625"/>
            <a:ext cx="1398588"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Withdrawn</a:t>
            </a:r>
          </a:p>
        </p:txBody>
      </p:sp>
      <p:grpSp>
        <p:nvGrpSpPr>
          <p:cNvPr id="22537" name="Group 60"/>
          <p:cNvGrpSpPr>
            <a:grpSpLocks/>
          </p:cNvGrpSpPr>
          <p:nvPr/>
        </p:nvGrpSpPr>
        <p:grpSpPr bwMode="auto">
          <a:xfrm>
            <a:off x="3935713" y="1644650"/>
            <a:ext cx="1416050" cy="687388"/>
            <a:chOff x="2630" y="430"/>
            <a:chExt cx="892" cy="433"/>
          </a:xfrm>
        </p:grpSpPr>
        <p:sp>
          <p:nvSpPr>
            <p:cNvPr id="22567" name="Rectangle 61"/>
            <p:cNvSpPr>
              <a:spLocks noChangeArrowheads="1"/>
            </p:cNvSpPr>
            <p:nvPr/>
          </p:nvSpPr>
          <p:spPr bwMode="invGray">
            <a:xfrm>
              <a:off x="2630" y="430"/>
              <a:ext cx="892" cy="433"/>
            </a:xfrm>
            <a:prstGeom prst="rect">
              <a:avLst/>
            </a:prstGeom>
            <a:solidFill>
              <a:schemeClr val="folHlink"/>
            </a:solidFill>
            <a:ln w="28575" algn="ctr">
              <a:solidFill>
                <a:schemeClr val="folHlink"/>
              </a:solidFill>
              <a:miter lim="800000"/>
              <a:headEnd/>
              <a:tailEnd/>
            </a:ln>
          </p:spPr>
          <p:txBody>
            <a:bodyPr lIns="0" tIns="0" rIns="0" bIns="0" anchor="ctr">
              <a:spAutoFit/>
            </a:bodyPr>
            <a:lstStyle/>
            <a:p>
              <a:endParaRPr lang="en-US"/>
            </a:p>
          </p:txBody>
        </p:sp>
        <p:sp>
          <p:nvSpPr>
            <p:cNvPr id="22568" name="Text Box 62"/>
            <p:cNvSpPr txBox="1">
              <a:spLocks noChangeArrowheads="1"/>
            </p:cNvSpPr>
            <p:nvPr/>
          </p:nvSpPr>
          <p:spPr bwMode="invGray">
            <a:xfrm>
              <a:off x="2635" y="551"/>
              <a:ext cx="881" cy="191"/>
            </a:xfrm>
            <a:prstGeom prst="rect">
              <a:avLst/>
            </a:prstGeom>
            <a:solidFill>
              <a:schemeClr val="folHlink"/>
            </a:solidFill>
            <a:ln w="28575" algn="ctr">
              <a:solidFill>
                <a:schemeClr val="folHlink"/>
              </a:solidFill>
              <a:miter lim="800000"/>
              <a:headEnd/>
              <a:tailEnd/>
            </a:ln>
          </p:spPr>
          <p:txBody>
            <a:bodyPr lIns="0" tIns="0" rIns="0" bIns="0" anchor="ct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Save draft</a:t>
              </a:r>
            </a:p>
          </p:txBody>
        </p:sp>
      </p:grpSp>
      <p:sp>
        <p:nvSpPr>
          <p:cNvPr id="22538" name="Line 70"/>
          <p:cNvSpPr>
            <a:spLocks noChangeShapeType="1"/>
          </p:cNvSpPr>
          <p:nvPr/>
        </p:nvSpPr>
        <p:spPr bwMode="auto">
          <a:xfrm>
            <a:off x="3561063" y="1987550"/>
            <a:ext cx="361950" cy="0"/>
          </a:xfrm>
          <a:prstGeom prst="line">
            <a:avLst/>
          </a:prstGeom>
          <a:noFill/>
          <a:ln w="12700">
            <a:solidFill>
              <a:schemeClr val="bg1"/>
            </a:solidFill>
            <a:round/>
            <a:headEnd type="triangle" w="med" len="me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2539" name="Line 73"/>
          <p:cNvSpPr>
            <a:spLocks noChangeShapeType="1"/>
          </p:cNvSpPr>
          <p:nvPr/>
        </p:nvSpPr>
        <p:spPr bwMode="auto">
          <a:xfrm>
            <a:off x="4645025" y="2339975"/>
            <a:ext cx="11113" cy="425450"/>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540" name="Line 74"/>
          <p:cNvSpPr>
            <a:spLocks noChangeShapeType="1"/>
          </p:cNvSpPr>
          <p:nvPr/>
        </p:nvSpPr>
        <p:spPr bwMode="auto">
          <a:xfrm>
            <a:off x="1781175" y="1992313"/>
            <a:ext cx="361950" cy="0"/>
          </a:xfrm>
          <a:prstGeom prst="line">
            <a:avLst/>
          </a:prstGeom>
          <a:noFill/>
          <a:ln w="12700">
            <a:solidFill>
              <a:schemeClr val="bg1"/>
            </a:solidFill>
            <a:round/>
            <a:headEnd type="none" w="med" len="me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2541" name="Text Box 75"/>
          <p:cNvSpPr txBox="1">
            <a:spLocks noChangeArrowheads="1"/>
          </p:cNvSpPr>
          <p:nvPr/>
        </p:nvSpPr>
        <p:spPr bwMode="auto">
          <a:xfrm>
            <a:off x="414337" y="982245"/>
            <a:ext cx="34575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dirty="0">
                <a:solidFill>
                  <a:schemeClr val="bg1"/>
                </a:solidFill>
              </a:rPr>
              <a:t>Submission process snippet</a:t>
            </a:r>
          </a:p>
        </p:txBody>
      </p:sp>
      <p:sp>
        <p:nvSpPr>
          <p:cNvPr id="22543" name="Line 79"/>
          <p:cNvSpPr>
            <a:spLocks noChangeShapeType="1"/>
          </p:cNvSpPr>
          <p:nvPr/>
        </p:nvSpPr>
        <p:spPr bwMode="auto">
          <a:xfrm>
            <a:off x="5375775" y="1987550"/>
            <a:ext cx="384175" cy="0"/>
          </a:xfrm>
          <a:prstGeom prst="line">
            <a:avLst/>
          </a:prstGeom>
          <a:noFill/>
          <a:ln w="12700">
            <a:solidFill>
              <a:schemeClr val="bg1"/>
            </a:solidFill>
            <a:round/>
            <a:headEnd type="none" w="med" len="me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22544" name="Group 80"/>
          <p:cNvGrpSpPr>
            <a:grpSpLocks/>
          </p:cNvGrpSpPr>
          <p:nvPr/>
        </p:nvGrpSpPr>
        <p:grpSpPr bwMode="auto">
          <a:xfrm>
            <a:off x="5752800" y="1616075"/>
            <a:ext cx="1416050" cy="687388"/>
            <a:chOff x="2630" y="430"/>
            <a:chExt cx="892" cy="433"/>
          </a:xfrm>
        </p:grpSpPr>
        <p:sp>
          <p:nvSpPr>
            <p:cNvPr id="22563" name="Rectangle 81"/>
            <p:cNvSpPr>
              <a:spLocks noChangeArrowheads="1"/>
            </p:cNvSpPr>
            <p:nvPr/>
          </p:nvSpPr>
          <p:spPr bwMode="invGray">
            <a:xfrm>
              <a:off x="2630" y="430"/>
              <a:ext cx="892" cy="433"/>
            </a:xfrm>
            <a:prstGeom prst="rect">
              <a:avLst/>
            </a:prstGeom>
            <a:solidFill>
              <a:schemeClr val="folHlink"/>
            </a:solidFill>
            <a:ln w="28575" algn="ctr">
              <a:solidFill>
                <a:schemeClr val="folHlink"/>
              </a:solidFill>
              <a:miter lim="800000"/>
              <a:headEnd/>
              <a:tailEnd/>
            </a:ln>
          </p:spPr>
          <p:txBody>
            <a:bodyPr lIns="0" tIns="0" rIns="0" bIns="0" anchor="ctr">
              <a:spAutoFit/>
            </a:bodyPr>
            <a:lstStyle/>
            <a:p>
              <a:endParaRPr lang="en-US"/>
            </a:p>
          </p:txBody>
        </p:sp>
        <p:sp>
          <p:nvSpPr>
            <p:cNvPr id="22564" name="Text Box 82"/>
            <p:cNvSpPr txBox="1">
              <a:spLocks noChangeArrowheads="1"/>
            </p:cNvSpPr>
            <p:nvPr/>
          </p:nvSpPr>
          <p:spPr bwMode="invGray">
            <a:xfrm>
              <a:off x="2635" y="465"/>
              <a:ext cx="881" cy="364"/>
            </a:xfrm>
            <a:prstGeom prst="rect">
              <a:avLst/>
            </a:prstGeom>
            <a:solidFill>
              <a:schemeClr val="folHlink"/>
            </a:solidFill>
            <a:ln w="28575" algn="ctr">
              <a:solidFill>
                <a:schemeClr val="folHlink"/>
              </a:solidFill>
              <a:miter lim="800000"/>
              <a:headEnd/>
              <a:tailEnd/>
            </a:ln>
          </p:spPr>
          <p:txBody>
            <a:bodyPr lIns="0" tIns="0" rIns="0" bIns="0" anchor="ct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dirty="0">
                  <a:solidFill>
                    <a:schemeClr val="bg1"/>
                  </a:solidFill>
                </a:rPr>
                <a:t>Full app quote</a:t>
              </a:r>
            </a:p>
          </p:txBody>
        </p:sp>
      </p:grpSp>
      <p:grpSp>
        <p:nvGrpSpPr>
          <p:cNvPr id="22545" name="Group 83"/>
          <p:cNvGrpSpPr>
            <a:grpSpLocks/>
          </p:cNvGrpSpPr>
          <p:nvPr/>
        </p:nvGrpSpPr>
        <p:grpSpPr bwMode="auto">
          <a:xfrm>
            <a:off x="7556500" y="1616075"/>
            <a:ext cx="1416050" cy="687388"/>
            <a:chOff x="2630" y="430"/>
            <a:chExt cx="892" cy="433"/>
          </a:xfrm>
        </p:grpSpPr>
        <p:sp>
          <p:nvSpPr>
            <p:cNvPr id="22561" name="Rectangle 84"/>
            <p:cNvSpPr>
              <a:spLocks noChangeArrowheads="1"/>
            </p:cNvSpPr>
            <p:nvPr/>
          </p:nvSpPr>
          <p:spPr bwMode="invGray">
            <a:xfrm>
              <a:off x="2630" y="430"/>
              <a:ext cx="892" cy="433"/>
            </a:xfrm>
            <a:prstGeom prst="rect">
              <a:avLst/>
            </a:prstGeom>
            <a:solidFill>
              <a:schemeClr val="folHlink"/>
            </a:solidFill>
            <a:ln w="28575" algn="ctr">
              <a:solidFill>
                <a:schemeClr val="folHlink"/>
              </a:solidFill>
              <a:miter lim="800000"/>
              <a:headEnd/>
              <a:tailEnd/>
            </a:ln>
          </p:spPr>
          <p:txBody>
            <a:bodyPr lIns="0" tIns="0" rIns="0" bIns="0" anchor="ctr">
              <a:spAutoFit/>
            </a:bodyPr>
            <a:lstStyle/>
            <a:p>
              <a:endParaRPr lang="en-US"/>
            </a:p>
          </p:txBody>
        </p:sp>
        <p:sp>
          <p:nvSpPr>
            <p:cNvPr id="22562" name="Text Box 85"/>
            <p:cNvSpPr txBox="1">
              <a:spLocks noChangeArrowheads="1"/>
            </p:cNvSpPr>
            <p:nvPr/>
          </p:nvSpPr>
          <p:spPr bwMode="invGray">
            <a:xfrm>
              <a:off x="2635" y="465"/>
              <a:ext cx="881" cy="364"/>
            </a:xfrm>
            <a:prstGeom prst="rect">
              <a:avLst/>
            </a:prstGeom>
            <a:solidFill>
              <a:schemeClr val="folHlink"/>
            </a:solidFill>
            <a:ln w="28575" algn="ctr">
              <a:solidFill>
                <a:schemeClr val="folHlink"/>
              </a:solidFill>
              <a:miter lim="800000"/>
              <a:headEnd/>
              <a:tailEnd/>
            </a:ln>
          </p:spPr>
          <p:txBody>
            <a:bodyPr lIns="0" tIns="0" rIns="0" bIns="0" anchor="ct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Bind and Issue</a:t>
              </a:r>
            </a:p>
          </p:txBody>
        </p:sp>
      </p:grpSp>
      <p:sp>
        <p:nvSpPr>
          <p:cNvPr id="22546" name="Line 86"/>
          <p:cNvSpPr>
            <a:spLocks noChangeShapeType="1"/>
          </p:cNvSpPr>
          <p:nvPr/>
        </p:nvSpPr>
        <p:spPr bwMode="auto">
          <a:xfrm>
            <a:off x="7167563" y="1958975"/>
            <a:ext cx="384175" cy="0"/>
          </a:xfrm>
          <a:prstGeom prst="line">
            <a:avLst/>
          </a:prstGeom>
          <a:noFill/>
          <a:ln w="12700">
            <a:solidFill>
              <a:schemeClr val="bg1"/>
            </a:solidFill>
            <a:round/>
            <a:headEnd type="none" w="med" len="me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22548" name="Group 32"/>
          <p:cNvGrpSpPr>
            <a:grpSpLocks/>
          </p:cNvGrpSpPr>
          <p:nvPr/>
        </p:nvGrpSpPr>
        <p:grpSpPr bwMode="auto">
          <a:xfrm>
            <a:off x="7843838" y="217488"/>
            <a:ext cx="1128712" cy="1057275"/>
            <a:chOff x="1158798" y="1791090"/>
            <a:chExt cx="1291080" cy="1208948"/>
          </a:xfrm>
        </p:grpSpPr>
        <p:grpSp>
          <p:nvGrpSpPr>
            <p:cNvPr id="22549" name="Group 31"/>
            <p:cNvGrpSpPr>
              <a:grpSpLocks/>
            </p:cNvGrpSpPr>
            <p:nvPr/>
          </p:nvGrpSpPr>
          <p:grpSpPr bwMode="auto">
            <a:xfrm>
              <a:off x="1158798" y="1791090"/>
              <a:ext cx="903287" cy="963612"/>
              <a:chOff x="3403" y="1656"/>
              <a:chExt cx="2203" cy="2351"/>
            </a:xfrm>
          </p:grpSpPr>
          <p:grpSp>
            <p:nvGrpSpPr>
              <p:cNvPr id="22551" name="Group 32"/>
              <p:cNvGrpSpPr>
                <a:grpSpLocks/>
              </p:cNvGrpSpPr>
              <p:nvPr/>
            </p:nvGrpSpPr>
            <p:grpSpPr bwMode="auto">
              <a:xfrm>
                <a:off x="3708" y="1656"/>
                <a:ext cx="1898" cy="2351"/>
                <a:chOff x="1936" y="1732"/>
                <a:chExt cx="1466" cy="1816"/>
              </a:xfrm>
            </p:grpSpPr>
            <p:sp>
              <p:nvSpPr>
                <p:cNvPr id="22553" name="Freeform 33"/>
                <p:cNvSpPr>
                  <a:spLocks/>
                </p:cNvSpPr>
                <p:nvPr/>
              </p:nvSpPr>
              <p:spPr bwMode="auto">
                <a:xfrm>
                  <a:off x="1942" y="1732"/>
                  <a:ext cx="1451" cy="1816"/>
                </a:xfrm>
                <a:custGeom>
                  <a:avLst/>
                  <a:gdLst>
                    <a:gd name="T0" fmla="*/ 0 w 1887"/>
                    <a:gd name="T1" fmla="*/ 99 h 2365"/>
                    <a:gd name="T2" fmla="*/ 0 w 1887"/>
                    <a:gd name="T3" fmla="*/ 0 h 2365"/>
                    <a:gd name="T4" fmla="*/ 58 w 1887"/>
                    <a:gd name="T5" fmla="*/ 0 h 2365"/>
                    <a:gd name="T6" fmla="*/ 81 w 1887"/>
                    <a:gd name="T7" fmla="*/ 23 h 2365"/>
                    <a:gd name="T8" fmla="*/ 81 w 1887"/>
                    <a:gd name="T9" fmla="*/ 100 h 2365"/>
                    <a:gd name="T10" fmla="*/ 0 w 1887"/>
                    <a:gd name="T11" fmla="*/ 99 h 2365"/>
                    <a:gd name="T12" fmla="*/ 0 60000 65536"/>
                    <a:gd name="T13" fmla="*/ 0 60000 65536"/>
                    <a:gd name="T14" fmla="*/ 0 60000 65536"/>
                    <a:gd name="T15" fmla="*/ 0 60000 65536"/>
                    <a:gd name="T16" fmla="*/ 0 60000 65536"/>
                    <a:gd name="T17" fmla="*/ 0 60000 65536"/>
                    <a:gd name="T18" fmla="*/ 0 w 1887"/>
                    <a:gd name="T19" fmla="*/ 0 h 2365"/>
                    <a:gd name="T20" fmla="*/ 1887 w 1887"/>
                    <a:gd name="T21" fmla="*/ 2365 h 2365"/>
                  </a:gdLst>
                  <a:ahLst/>
                  <a:cxnLst>
                    <a:cxn ang="T12">
                      <a:pos x="T0" y="T1"/>
                    </a:cxn>
                    <a:cxn ang="T13">
                      <a:pos x="T2" y="T3"/>
                    </a:cxn>
                    <a:cxn ang="T14">
                      <a:pos x="T4" y="T5"/>
                    </a:cxn>
                    <a:cxn ang="T15">
                      <a:pos x="T6" y="T7"/>
                    </a:cxn>
                    <a:cxn ang="T16">
                      <a:pos x="T8" y="T9"/>
                    </a:cxn>
                    <a:cxn ang="T17">
                      <a:pos x="T10" y="T11"/>
                    </a:cxn>
                  </a:cxnLst>
                  <a:rect l="T18" t="T19" r="T20" b="T21"/>
                  <a:pathLst>
                    <a:path w="1887" h="2365">
                      <a:moveTo>
                        <a:pt x="0" y="2357"/>
                      </a:moveTo>
                      <a:lnTo>
                        <a:pt x="0" y="0"/>
                      </a:lnTo>
                      <a:lnTo>
                        <a:pt x="1341" y="0"/>
                      </a:lnTo>
                      <a:lnTo>
                        <a:pt x="1887" y="553"/>
                      </a:lnTo>
                      <a:lnTo>
                        <a:pt x="1887" y="2365"/>
                      </a:lnTo>
                      <a:lnTo>
                        <a:pt x="0" y="2357"/>
                      </a:lnTo>
                      <a:close/>
                    </a:path>
                  </a:pathLst>
                </a:custGeom>
                <a:gradFill rotWithShape="1">
                  <a:gsLst>
                    <a:gs pos="0">
                      <a:schemeClr val="tx1"/>
                    </a:gs>
                    <a:gs pos="100000">
                      <a:srgbClr val="93A2B7"/>
                    </a:gs>
                  </a:gsLst>
                  <a:lin ang="2700000" scaled="1"/>
                </a:gradFill>
                <a:ln w="28575">
                  <a:solidFill>
                    <a:srgbClr val="93A2B7"/>
                  </a:solidFill>
                  <a:round/>
                  <a:headEnd/>
                  <a:tailEnd/>
                </a:ln>
              </p:spPr>
              <p:txBody>
                <a:bodyPr lIns="0" tIns="0" rIns="0" bIns="0" anchor="ctr">
                  <a:spAutoFit/>
                </a:bodyPr>
                <a:lstStyle/>
                <a:p>
                  <a:endParaRPr lang="en-US"/>
                </a:p>
              </p:txBody>
            </p:sp>
            <p:sp>
              <p:nvSpPr>
                <p:cNvPr id="22554" name="Line 34"/>
                <p:cNvSpPr>
                  <a:spLocks noChangeShapeType="1"/>
                </p:cNvSpPr>
                <p:nvPr/>
              </p:nvSpPr>
              <p:spPr bwMode="auto">
                <a:xfrm>
                  <a:off x="1936" y="3548"/>
                  <a:ext cx="1466" cy="0"/>
                </a:xfrm>
                <a:prstGeom prst="line">
                  <a:avLst/>
                </a:prstGeom>
                <a:noFill/>
                <a:ln w="28575">
                  <a:solidFill>
                    <a:srgbClr val="354963"/>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2555" name="Line 35"/>
                <p:cNvSpPr>
                  <a:spLocks noChangeShapeType="1"/>
                </p:cNvSpPr>
                <p:nvPr/>
              </p:nvSpPr>
              <p:spPr bwMode="auto">
                <a:xfrm flipV="1">
                  <a:off x="3396" y="2144"/>
                  <a:ext cx="0" cy="1404"/>
                </a:xfrm>
                <a:prstGeom prst="line">
                  <a:avLst/>
                </a:prstGeom>
                <a:noFill/>
                <a:ln w="28575">
                  <a:solidFill>
                    <a:srgbClr val="354963"/>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2556" name="Freeform 36"/>
                <p:cNvSpPr>
                  <a:spLocks/>
                </p:cNvSpPr>
                <p:nvPr/>
              </p:nvSpPr>
              <p:spPr bwMode="auto">
                <a:xfrm>
                  <a:off x="2971" y="1732"/>
                  <a:ext cx="425" cy="425"/>
                </a:xfrm>
                <a:custGeom>
                  <a:avLst/>
                  <a:gdLst>
                    <a:gd name="T0" fmla="*/ 0 w 553"/>
                    <a:gd name="T1" fmla="*/ 0 h 554"/>
                    <a:gd name="T2" fmla="*/ 0 w 553"/>
                    <a:gd name="T3" fmla="*/ 23 h 554"/>
                    <a:gd name="T4" fmla="*/ 24 w 553"/>
                    <a:gd name="T5" fmla="*/ 23 h 554"/>
                    <a:gd name="T6" fmla="*/ 0 w 553"/>
                    <a:gd name="T7" fmla="*/ 0 h 554"/>
                    <a:gd name="T8" fmla="*/ 0 60000 65536"/>
                    <a:gd name="T9" fmla="*/ 0 60000 65536"/>
                    <a:gd name="T10" fmla="*/ 0 60000 65536"/>
                    <a:gd name="T11" fmla="*/ 0 60000 65536"/>
                    <a:gd name="T12" fmla="*/ 0 w 553"/>
                    <a:gd name="T13" fmla="*/ 0 h 554"/>
                    <a:gd name="T14" fmla="*/ 553 w 553"/>
                    <a:gd name="T15" fmla="*/ 554 h 554"/>
                  </a:gdLst>
                  <a:ahLst/>
                  <a:cxnLst>
                    <a:cxn ang="T8">
                      <a:pos x="T0" y="T1"/>
                    </a:cxn>
                    <a:cxn ang="T9">
                      <a:pos x="T2" y="T3"/>
                    </a:cxn>
                    <a:cxn ang="T10">
                      <a:pos x="T4" y="T5"/>
                    </a:cxn>
                    <a:cxn ang="T11">
                      <a:pos x="T6" y="T7"/>
                    </a:cxn>
                  </a:cxnLst>
                  <a:rect l="T12" t="T13" r="T14" b="T15"/>
                  <a:pathLst>
                    <a:path w="553" h="554">
                      <a:moveTo>
                        <a:pt x="0" y="0"/>
                      </a:moveTo>
                      <a:lnTo>
                        <a:pt x="0" y="554"/>
                      </a:lnTo>
                      <a:lnTo>
                        <a:pt x="553" y="554"/>
                      </a:lnTo>
                      <a:lnTo>
                        <a:pt x="0" y="0"/>
                      </a:lnTo>
                      <a:close/>
                    </a:path>
                  </a:pathLst>
                </a:custGeom>
                <a:solidFill>
                  <a:srgbClr val="BAC5D4"/>
                </a:solidFill>
                <a:ln w="28575">
                  <a:solidFill>
                    <a:srgbClr val="93A2B7"/>
                  </a:solidFill>
                  <a:round/>
                  <a:headEnd/>
                  <a:tailEnd/>
                </a:ln>
              </p:spPr>
              <p:txBody>
                <a:bodyPr wrap="none" lIns="0" tIns="0" rIns="0" bIns="0" anchor="ctr">
                  <a:spAutoFit/>
                </a:bodyPr>
                <a:lstStyle/>
                <a:p>
                  <a:endParaRPr lang="en-US"/>
                </a:p>
              </p:txBody>
            </p:sp>
            <p:grpSp>
              <p:nvGrpSpPr>
                <p:cNvPr id="22557" name="Group 37"/>
                <p:cNvGrpSpPr>
                  <a:grpSpLocks/>
                </p:cNvGrpSpPr>
                <p:nvPr/>
              </p:nvGrpSpPr>
              <p:grpSpPr bwMode="auto">
                <a:xfrm>
                  <a:off x="2176" y="2569"/>
                  <a:ext cx="855" cy="600"/>
                  <a:chOff x="443" y="1548"/>
                  <a:chExt cx="855" cy="600"/>
                </a:xfrm>
              </p:grpSpPr>
              <p:sp>
                <p:nvSpPr>
                  <p:cNvPr id="22558" name="Rectangle 38"/>
                  <p:cNvSpPr>
                    <a:spLocks noChangeArrowheads="1"/>
                  </p:cNvSpPr>
                  <p:nvPr/>
                </p:nvSpPr>
                <p:spPr bwMode="auto">
                  <a:xfrm>
                    <a:off x="607" y="1790"/>
                    <a:ext cx="691" cy="116"/>
                  </a:xfrm>
                  <a:prstGeom prst="rect">
                    <a:avLst/>
                  </a:prstGeom>
                  <a:solidFill>
                    <a:srgbClr val="354963"/>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22559" name="Rectangle 39"/>
                  <p:cNvSpPr>
                    <a:spLocks noChangeArrowheads="1"/>
                  </p:cNvSpPr>
                  <p:nvPr/>
                </p:nvSpPr>
                <p:spPr bwMode="auto">
                  <a:xfrm>
                    <a:off x="443" y="1548"/>
                    <a:ext cx="855" cy="116"/>
                  </a:xfrm>
                  <a:prstGeom prst="rect">
                    <a:avLst/>
                  </a:prstGeom>
                  <a:solidFill>
                    <a:srgbClr val="354963"/>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22560" name="Rectangle 40"/>
                  <p:cNvSpPr>
                    <a:spLocks noChangeArrowheads="1"/>
                  </p:cNvSpPr>
                  <p:nvPr/>
                </p:nvSpPr>
                <p:spPr bwMode="auto">
                  <a:xfrm>
                    <a:off x="607" y="2032"/>
                    <a:ext cx="691" cy="116"/>
                  </a:xfrm>
                  <a:prstGeom prst="rect">
                    <a:avLst/>
                  </a:prstGeom>
                  <a:solidFill>
                    <a:srgbClr val="354963"/>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grpSp>
          </p:grpSp>
          <p:sp>
            <p:nvSpPr>
              <p:cNvPr id="22552" name="Freeform 41"/>
              <p:cNvSpPr>
                <a:spLocks/>
              </p:cNvSpPr>
              <p:nvPr/>
            </p:nvSpPr>
            <p:spPr bwMode="auto">
              <a:xfrm>
                <a:off x="3403" y="1891"/>
                <a:ext cx="1250" cy="1250"/>
              </a:xfrm>
              <a:custGeom>
                <a:avLst/>
                <a:gdLst>
                  <a:gd name="T0" fmla="*/ 1084 w 1250"/>
                  <a:gd name="T1" fmla="*/ 303 h 1250"/>
                  <a:gd name="T2" fmla="*/ 1084 w 1250"/>
                  <a:gd name="T3" fmla="*/ 0 h 1250"/>
                  <a:gd name="T4" fmla="*/ 326 w 1250"/>
                  <a:gd name="T5" fmla="*/ 0 h 1250"/>
                  <a:gd name="T6" fmla="*/ 0 w 1250"/>
                  <a:gd name="T7" fmla="*/ 439 h 1250"/>
                  <a:gd name="T8" fmla="*/ 0 w 1250"/>
                  <a:gd name="T9" fmla="*/ 886 h 1250"/>
                  <a:gd name="T10" fmla="*/ 220 w 1250"/>
                  <a:gd name="T11" fmla="*/ 1076 h 1250"/>
                  <a:gd name="T12" fmla="*/ 462 w 1250"/>
                  <a:gd name="T13" fmla="*/ 1250 h 1250"/>
                  <a:gd name="T14" fmla="*/ 932 w 1250"/>
                  <a:gd name="T15" fmla="*/ 1250 h 1250"/>
                  <a:gd name="T16" fmla="*/ 1099 w 1250"/>
                  <a:gd name="T17" fmla="*/ 1091 h 1250"/>
                  <a:gd name="T18" fmla="*/ 1099 w 1250"/>
                  <a:gd name="T19" fmla="*/ 773 h 1250"/>
                  <a:gd name="T20" fmla="*/ 1250 w 1250"/>
                  <a:gd name="T21" fmla="*/ 773 h 1250"/>
                  <a:gd name="T22" fmla="*/ 1250 w 1250"/>
                  <a:gd name="T23" fmla="*/ 613 h 1250"/>
                  <a:gd name="T24" fmla="*/ 788 w 1250"/>
                  <a:gd name="T25" fmla="*/ 613 h 1250"/>
                  <a:gd name="T26" fmla="*/ 788 w 1250"/>
                  <a:gd name="T27" fmla="*/ 780 h 1250"/>
                  <a:gd name="T28" fmla="*/ 947 w 1250"/>
                  <a:gd name="T29" fmla="*/ 780 h 1250"/>
                  <a:gd name="T30" fmla="*/ 947 w 1250"/>
                  <a:gd name="T31" fmla="*/ 1083 h 1250"/>
                  <a:gd name="T32" fmla="*/ 455 w 1250"/>
                  <a:gd name="T33" fmla="*/ 1083 h 1250"/>
                  <a:gd name="T34" fmla="*/ 280 w 1250"/>
                  <a:gd name="T35" fmla="*/ 924 h 1250"/>
                  <a:gd name="T36" fmla="*/ 273 w 1250"/>
                  <a:gd name="T37" fmla="*/ 447 h 1250"/>
                  <a:gd name="T38" fmla="*/ 477 w 1250"/>
                  <a:gd name="T39" fmla="*/ 151 h 1250"/>
                  <a:gd name="T40" fmla="*/ 932 w 1250"/>
                  <a:gd name="T41" fmla="*/ 151 h 1250"/>
                  <a:gd name="T42" fmla="*/ 932 w 1250"/>
                  <a:gd name="T43" fmla="*/ 303 h 1250"/>
                  <a:gd name="T44" fmla="*/ 1084 w 1250"/>
                  <a:gd name="T45" fmla="*/ 303 h 1250"/>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250"/>
                  <a:gd name="T70" fmla="*/ 0 h 1250"/>
                  <a:gd name="T71" fmla="*/ 1250 w 1250"/>
                  <a:gd name="T72" fmla="*/ 1250 h 1250"/>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250" h="1250">
                    <a:moveTo>
                      <a:pt x="1084" y="303"/>
                    </a:moveTo>
                    <a:lnTo>
                      <a:pt x="1084" y="0"/>
                    </a:lnTo>
                    <a:lnTo>
                      <a:pt x="326" y="0"/>
                    </a:lnTo>
                    <a:lnTo>
                      <a:pt x="0" y="439"/>
                    </a:lnTo>
                    <a:lnTo>
                      <a:pt x="0" y="886"/>
                    </a:lnTo>
                    <a:lnTo>
                      <a:pt x="220" y="1076"/>
                    </a:lnTo>
                    <a:lnTo>
                      <a:pt x="462" y="1250"/>
                    </a:lnTo>
                    <a:lnTo>
                      <a:pt x="932" y="1250"/>
                    </a:lnTo>
                    <a:lnTo>
                      <a:pt x="1099" y="1091"/>
                    </a:lnTo>
                    <a:lnTo>
                      <a:pt x="1099" y="773"/>
                    </a:lnTo>
                    <a:lnTo>
                      <a:pt x="1250" y="773"/>
                    </a:lnTo>
                    <a:lnTo>
                      <a:pt x="1250" y="613"/>
                    </a:lnTo>
                    <a:lnTo>
                      <a:pt x="788" y="613"/>
                    </a:lnTo>
                    <a:lnTo>
                      <a:pt x="788" y="780"/>
                    </a:lnTo>
                    <a:lnTo>
                      <a:pt x="947" y="780"/>
                    </a:lnTo>
                    <a:lnTo>
                      <a:pt x="947" y="1083"/>
                    </a:lnTo>
                    <a:lnTo>
                      <a:pt x="455" y="1083"/>
                    </a:lnTo>
                    <a:lnTo>
                      <a:pt x="280" y="924"/>
                    </a:lnTo>
                    <a:lnTo>
                      <a:pt x="273" y="447"/>
                    </a:lnTo>
                    <a:lnTo>
                      <a:pt x="477" y="151"/>
                    </a:lnTo>
                    <a:lnTo>
                      <a:pt x="932" y="151"/>
                    </a:lnTo>
                    <a:lnTo>
                      <a:pt x="932" y="303"/>
                    </a:lnTo>
                    <a:lnTo>
                      <a:pt x="1084" y="303"/>
                    </a:lnTo>
                    <a:close/>
                  </a:path>
                </a:pathLst>
              </a:custGeom>
              <a:solidFill>
                <a:srgbClr val="257942"/>
              </a:solidFill>
              <a:ln w="28575">
                <a:solidFill>
                  <a:srgbClr val="257942"/>
                </a:solidFill>
                <a:round/>
                <a:headEnd/>
                <a:tailEnd/>
              </a:ln>
            </p:spPr>
            <p:txBody>
              <a:bodyPr wrap="none" lIns="0" tIns="0" rIns="0" bIns="0" anchor="ctr">
                <a:spAutoFit/>
              </a:bodyPr>
              <a:lstStyle/>
              <a:p>
                <a:endParaRPr lang="en-US"/>
              </a:p>
            </p:txBody>
          </p:sp>
        </p:grpSp>
        <p:pic>
          <p:nvPicPr>
            <p:cNvPr id="22550" name="Picture 129" descr="MCj0319178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1742649" y="2345444"/>
              <a:ext cx="707229" cy="6545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 name="Freeform 1"/>
          <p:cNvSpPr/>
          <p:nvPr/>
        </p:nvSpPr>
        <p:spPr bwMode="auto">
          <a:xfrm>
            <a:off x="5409398" y="2300438"/>
            <a:ext cx="1020278" cy="770021"/>
          </a:xfrm>
          <a:custGeom>
            <a:avLst/>
            <a:gdLst>
              <a:gd name="connsiteX0" fmla="*/ 1020278 w 1020278"/>
              <a:gd name="connsiteY0" fmla="*/ 0 h 770021"/>
              <a:gd name="connsiteX1" fmla="*/ 1020278 w 1020278"/>
              <a:gd name="connsiteY1" fmla="*/ 770021 h 770021"/>
              <a:gd name="connsiteX2" fmla="*/ 0 w 1020278"/>
              <a:gd name="connsiteY2" fmla="*/ 770021 h 770021"/>
            </a:gdLst>
            <a:ahLst/>
            <a:cxnLst>
              <a:cxn ang="0">
                <a:pos x="connsiteX0" y="connsiteY0"/>
              </a:cxn>
              <a:cxn ang="0">
                <a:pos x="connsiteX1" y="connsiteY1"/>
              </a:cxn>
              <a:cxn ang="0">
                <a:pos x="connsiteX2" y="connsiteY2"/>
              </a:cxn>
            </a:cxnLst>
            <a:rect l="l" t="t" r="r" b="b"/>
            <a:pathLst>
              <a:path w="1020278" h="770021">
                <a:moveTo>
                  <a:pt x="1020278" y="0"/>
                </a:moveTo>
                <a:lnTo>
                  <a:pt x="1020278" y="770021"/>
                </a:lnTo>
                <a:lnTo>
                  <a:pt x="0" y="770021"/>
                </a:lnTo>
              </a:path>
            </a:pathLst>
          </a:custGeom>
          <a:noFill/>
          <a:ln w="12700" algn="ctr">
            <a:solidFill>
              <a:schemeClr val="bg1"/>
            </a:solidFill>
            <a:round/>
            <a:headEnd type="none" w="med" len="med"/>
            <a:tailEnd type="triangle" w="med" len="med"/>
          </a:ln>
        </p:spPr>
        <p:txBody>
          <a:bodyPr vert="horz" wrap="none" lIns="0" tIns="0" rIns="0" bIns="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30000"/>
              </a:spcAft>
              <a:buClr>
                <a:schemeClr val="tx1"/>
              </a:buClr>
              <a:buSzTx/>
              <a:buFontTx/>
              <a:buNone/>
              <a:tabLst/>
            </a:pPr>
            <a:endParaRPr kumimoji="0" lang="en-US" sz="2000" b="1" i="0" u="none" strike="noStrike" cap="none" normalizeH="0" baseline="0" smtClean="0">
              <a:ln>
                <a:noFill/>
              </a:ln>
              <a:solidFill>
                <a:srgbClr val="FF0000"/>
              </a:solidFill>
              <a:effectLst/>
              <a:latin typeface="Arial" charset="0"/>
            </a:endParaRPr>
          </a:p>
        </p:txBody>
      </p:sp>
      <p:sp>
        <p:nvSpPr>
          <p:cNvPr id="3" name="Freeform 2"/>
          <p:cNvSpPr/>
          <p:nvPr/>
        </p:nvSpPr>
        <p:spPr bwMode="auto">
          <a:xfrm>
            <a:off x="2772076" y="1395663"/>
            <a:ext cx="3638349" cy="240632"/>
          </a:xfrm>
          <a:custGeom>
            <a:avLst/>
            <a:gdLst>
              <a:gd name="connsiteX0" fmla="*/ 3638349 w 3638349"/>
              <a:gd name="connsiteY0" fmla="*/ 211756 h 240632"/>
              <a:gd name="connsiteX1" fmla="*/ 3638349 w 3638349"/>
              <a:gd name="connsiteY1" fmla="*/ 0 h 240632"/>
              <a:gd name="connsiteX2" fmla="*/ 0 w 3638349"/>
              <a:gd name="connsiteY2" fmla="*/ 0 h 240632"/>
              <a:gd name="connsiteX3" fmla="*/ 0 w 3638349"/>
              <a:gd name="connsiteY3" fmla="*/ 240632 h 240632"/>
            </a:gdLst>
            <a:ahLst/>
            <a:cxnLst>
              <a:cxn ang="0">
                <a:pos x="connsiteX0" y="connsiteY0"/>
              </a:cxn>
              <a:cxn ang="0">
                <a:pos x="connsiteX1" y="connsiteY1"/>
              </a:cxn>
              <a:cxn ang="0">
                <a:pos x="connsiteX2" y="connsiteY2"/>
              </a:cxn>
              <a:cxn ang="0">
                <a:pos x="connsiteX3" y="connsiteY3"/>
              </a:cxn>
            </a:cxnLst>
            <a:rect l="l" t="t" r="r" b="b"/>
            <a:pathLst>
              <a:path w="3638349" h="240632">
                <a:moveTo>
                  <a:pt x="3638349" y="211756"/>
                </a:moveTo>
                <a:lnTo>
                  <a:pt x="3638349" y="0"/>
                </a:lnTo>
                <a:lnTo>
                  <a:pt x="0" y="0"/>
                </a:lnTo>
                <a:lnTo>
                  <a:pt x="0" y="240632"/>
                </a:lnTo>
              </a:path>
            </a:pathLst>
          </a:custGeom>
          <a:noFill/>
          <a:ln w="12700" algn="ctr">
            <a:solidFill>
              <a:schemeClr val="bg1"/>
            </a:solidFill>
            <a:round/>
            <a:headEnd type="none" w="med" len="med"/>
            <a:tailEnd type="triangle" w="med" len="med"/>
          </a:ln>
        </p:spPr>
        <p:txBody>
          <a:bodyPr vert="horz" wrap="none" lIns="0" tIns="0" rIns="0" bIns="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30000"/>
              </a:spcAft>
              <a:buClr>
                <a:schemeClr val="tx1"/>
              </a:buClr>
              <a:buSzTx/>
              <a:buFontTx/>
              <a:buNone/>
              <a:tabLst/>
            </a:pPr>
            <a:endParaRPr kumimoji="0" lang="en-US" sz="2000" b="1" i="0" u="none" strike="noStrike" cap="none" normalizeH="0" baseline="0" smtClean="0">
              <a:ln>
                <a:noFill/>
              </a:ln>
              <a:solidFill>
                <a:srgbClr val="FF0000"/>
              </a:solidFill>
              <a:effectLst/>
              <a:latin typeface="Arial" charset="0"/>
            </a:endParaRP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smtClean="0"/>
              <a:t>Lesson objectives</a:t>
            </a:r>
          </a:p>
        </p:txBody>
      </p:sp>
      <p:sp>
        <p:nvSpPr>
          <p:cNvPr id="5123" name="Rectangle 3"/>
          <p:cNvSpPr>
            <a:spLocks noGrp="1" noChangeArrowheads="1"/>
          </p:cNvSpPr>
          <p:nvPr>
            <p:ph idx="1"/>
          </p:nvPr>
        </p:nvSpPr>
        <p:spPr/>
        <p:txBody>
          <a:bodyPr/>
          <a:lstStyle/>
          <a:p>
            <a:pPr>
              <a:buFont typeface="Arial" charset="0"/>
              <a:buChar char="•"/>
            </a:pPr>
            <a:r>
              <a:rPr lang="en-US" smtClean="0"/>
              <a:t>By the end of this lesson, you should be able to:</a:t>
            </a:r>
          </a:p>
          <a:p>
            <a:pPr lvl="1"/>
            <a:r>
              <a:rPr lang="en-US" smtClean="0"/>
              <a:t>Describe the types of transactions used to maintain policies</a:t>
            </a:r>
          </a:p>
          <a:p>
            <a:pPr lvl="1"/>
            <a:r>
              <a:rPr lang="en-US" smtClean="0"/>
              <a:t>View a policy on different effective dates</a:t>
            </a:r>
          </a:p>
          <a:p>
            <a:pPr lvl="1"/>
            <a:r>
              <a:rPr lang="en-US" smtClean="0"/>
              <a:t>View specific policy transactions</a:t>
            </a:r>
          </a:p>
          <a:p>
            <a:pPr lvl="1"/>
            <a:r>
              <a:rPr lang="en-US" smtClean="0"/>
              <a:t>Describe how PolicyCenter represents policies </a:t>
            </a:r>
          </a:p>
          <a:p>
            <a:pPr lvl="1"/>
            <a:r>
              <a:rPr lang="en-US" smtClean="0"/>
              <a:t>View PolicyPeriods</a:t>
            </a:r>
          </a:p>
        </p:txBody>
      </p:sp>
      <p:sp>
        <p:nvSpPr>
          <p:cNvPr id="5124" name="Rectangle 4"/>
          <p:cNvSpPr>
            <a:spLocks noChangeArrowheads="1"/>
          </p:cNvSpPr>
          <p:nvPr/>
        </p:nvSpPr>
        <p:spPr bwMode="auto">
          <a:xfrm>
            <a:off x="463550" y="5883275"/>
            <a:ext cx="7937500" cy="893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p>
            <a:pPr lvl="1" algn="l" eaLnBrk="0" hangingPunct="0">
              <a:spcBef>
                <a:spcPct val="20000"/>
              </a:spcBef>
              <a:spcAft>
                <a:spcPct val="0"/>
              </a:spcAft>
              <a:buClr>
                <a:srgbClr val="0146AD"/>
              </a:buClr>
              <a:buSzPct val="90000"/>
              <a:buFont typeface="Wingdings 2" pitchFamily="18" charset="2"/>
              <a:buNone/>
            </a:pPr>
            <a:r>
              <a:rPr lang="en-US" sz="1400" b="0">
                <a:solidFill>
                  <a:srgbClr val="AA3704"/>
                </a:solidFill>
              </a:rPr>
              <a:t>This lesson uses the notes section for additional explanation and information.</a:t>
            </a:r>
            <a:br>
              <a:rPr lang="en-US" sz="1400" b="0">
                <a:solidFill>
                  <a:srgbClr val="AA3704"/>
                </a:solidFill>
              </a:rPr>
            </a:br>
            <a:r>
              <a:rPr lang="en-US" sz="1400" b="0">
                <a:solidFill>
                  <a:srgbClr val="AA3704"/>
                </a:solidFill>
              </a:rPr>
              <a:t>To view the notes in PowerPoint, choose View</a:t>
            </a:r>
            <a:r>
              <a:rPr lang="en-US" sz="1400" b="0">
                <a:solidFill>
                  <a:srgbClr val="AA3704"/>
                </a:solidFill>
                <a:sym typeface="Wingdings" pitchFamily="2" charset="2"/>
              </a:rPr>
              <a:t>Normal or </a:t>
            </a:r>
            <a:r>
              <a:rPr lang="en-US" sz="1400" b="0">
                <a:solidFill>
                  <a:srgbClr val="AA3704"/>
                </a:solidFill>
              </a:rPr>
              <a:t>View</a:t>
            </a:r>
            <a:r>
              <a:rPr lang="en-US" sz="1400" b="0">
                <a:solidFill>
                  <a:srgbClr val="AA3704"/>
                </a:solidFill>
                <a:sym typeface="Wingdings" pitchFamily="2" charset="2"/>
              </a:rPr>
              <a:t></a:t>
            </a:r>
            <a:r>
              <a:rPr lang="en-US" sz="1400" b="0">
                <a:solidFill>
                  <a:srgbClr val="AA3704"/>
                </a:solidFill>
              </a:rPr>
              <a:t>Notes Page.</a:t>
            </a:r>
            <a:br>
              <a:rPr lang="en-US" sz="1400" b="0">
                <a:solidFill>
                  <a:srgbClr val="AA3704"/>
                </a:solidFill>
              </a:rPr>
            </a:br>
            <a:r>
              <a:rPr lang="en-US" sz="1400" b="0">
                <a:solidFill>
                  <a:srgbClr val="AA3704"/>
                </a:solidFill>
              </a:rPr>
              <a:t>If you choose to print the notes for the lesson, be sure to select “Print hidden slides.”</a:t>
            </a:r>
          </a:p>
          <a:p>
            <a:pPr lvl="1" algn="l" eaLnBrk="0" hangingPunct="0">
              <a:spcBef>
                <a:spcPct val="20000"/>
              </a:spcBef>
              <a:spcAft>
                <a:spcPct val="0"/>
              </a:spcAft>
              <a:buClr>
                <a:srgbClr val="0146AD"/>
              </a:buClr>
              <a:buSzPct val="90000"/>
              <a:buFont typeface="Wingdings 2" pitchFamily="18" charset="2"/>
              <a:buNone/>
            </a:pPr>
            <a:endParaRPr lang="en-US" sz="1400" b="0">
              <a:solidFill>
                <a:srgbClr val="AA3704"/>
              </a:solidFill>
            </a:endParaRP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US" smtClean="0"/>
              <a:t>Workflows</a:t>
            </a:r>
          </a:p>
        </p:txBody>
      </p:sp>
      <p:sp>
        <p:nvSpPr>
          <p:cNvPr id="23555" name="Rectangle 39"/>
          <p:cNvSpPr>
            <a:spLocks noGrp="1" noChangeArrowheads="1"/>
          </p:cNvSpPr>
          <p:nvPr>
            <p:ph idx="1"/>
          </p:nvPr>
        </p:nvSpPr>
        <p:spPr/>
        <p:txBody>
          <a:bodyPr/>
          <a:lstStyle/>
          <a:p>
            <a:pPr>
              <a:buFont typeface="Arial" charset="0"/>
              <a:buChar char="•"/>
            </a:pPr>
            <a:r>
              <a:rPr lang="en-US" b="1" smtClean="0"/>
              <a:t>Workflow</a:t>
            </a:r>
            <a:r>
              <a:rPr lang="en-US" smtClean="0"/>
              <a:t> is a component for executing custom </a:t>
            </a:r>
            <a:br>
              <a:rPr lang="en-US" smtClean="0"/>
            </a:br>
            <a:r>
              <a:rPr lang="en-US" smtClean="0"/>
              <a:t>business processes asynchronously</a:t>
            </a:r>
          </a:p>
          <a:p>
            <a:pPr>
              <a:buFont typeface="Arial" charset="0"/>
              <a:buChar char="•"/>
            </a:pPr>
            <a:r>
              <a:rPr lang="en-US" smtClean="0"/>
              <a:t>The building blocks for a workflow process are:</a:t>
            </a:r>
          </a:p>
        </p:txBody>
      </p:sp>
      <p:grpSp>
        <p:nvGrpSpPr>
          <p:cNvPr id="23556" name="Group 31"/>
          <p:cNvGrpSpPr>
            <a:grpSpLocks/>
          </p:cNvGrpSpPr>
          <p:nvPr/>
        </p:nvGrpSpPr>
        <p:grpSpPr bwMode="auto">
          <a:xfrm>
            <a:off x="7634288" y="177800"/>
            <a:ext cx="973137" cy="928688"/>
            <a:chOff x="2748" y="547"/>
            <a:chExt cx="888" cy="849"/>
          </a:xfrm>
        </p:grpSpPr>
        <p:sp>
          <p:nvSpPr>
            <p:cNvPr id="23604" name="Line 32"/>
            <p:cNvSpPr>
              <a:spLocks noChangeShapeType="1"/>
            </p:cNvSpPr>
            <p:nvPr/>
          </p:nvSpPr>
          <p:spPr bwMode="auto">
            <a:xfrm flipV="1">
              <a:off x="2876" y="704"/>
              <a:ext cx="0" cy="366"/>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3605" name="Line 33"/>
            <p:cNvSpPr>
              <a:spLocks noChangeShapeType="1"/>
            </p:cNvSpPr>
            <p:nvPr/>
          </p:nvSpPr>
          <p:spPr bwMode="auto">
            <a:xfrm>
              <a:off x="3104" y="1219"/>
              <a:ext cx="176" cy="0"/>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3606" name="Line 34"/>
            <p:cNvSpPr>
              <a:spLocks noChangeShapeType="1"/>
            </p:cNvSpPr>
            <p:nvPr/>
          </p:nvSpPr>
          <p:spPr bwMode="auto">
            <a:xfrm>
              <a:off x="3401" y="872"/>
              <a:ext cx="0" cy="23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3607" name="Line 35"/>
            <p:cNvSpPr>
              <a:spLocks noChangeShapeType="1"/>
            </p:cNvSpPr>
            <p:nvPr/>
          </p:nvSpPr>
          <p:spPr bwMode="auto">
            <a:xfrm>
              <a:off x="2868" y="707"/>
              <a:ext cx="197" cy="0"/>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3608" name="Rectangle 36"/>
            <p:cNvSpPr>
              <a:spLocks noChangeArrowheads="1"/>
            </p:cNvSpPr>
            <p:nvPr/>
          </p:nvSpPr>
          <p:spPr bwMode="auto">
            <a:xfrm>
              <a:off x="3065" y="547"/>
              <a:ext cx="451" cy="336"/>
            </a:xfrm>
            <a:prstGeom prst="rect">
              <a:avLst/>
            </a:prstGeom>
            <a:solidFill>
              <a:srgbClr val="FFFFCC"/>
            </a:solidFill>
            <a:ln w="19050" algn="ctr">
              <a:solidFill>
                <a:schemeClr val="bg1"/>
              </a:solidFill>
              <a:miter lim="800000"/>
              <a:headEnd/>
              <a:tailEnd/>
            </a:ln>
          </p:spPr>
          <p:txBody>
            <a:bodyPr wrap="none" lIns="0" tIns="0" rIns="0" bIns="0" anchor="ctr">
              <a:spAutoFit/>
            </a:bodyPr>
            <a:lstStyle/>
            <a:p>
              <a:endParaRPr lang="en-US"/>
            </a:p>
          </p:txBody>
        </p:sp>
        <p:sp>
          <p:nvSpPr>
            <p:cNvPr id="23609" name="Rectangle 37"/>
            <p:cNvSpPr>
              <a:spLocks noChangeArrowheads="1"/>
            </p:cNvSpPr>
            <p:nvPr/>
          </p:nvSpPr>
          <p:spPr bwMode="auto">
            <a:xfrm>
              <a:off x="2748" y="1060"/>
              <a:ext cx="356" cy="336"/>
            </a:xfrm>
            <a:prstGeom prst="rect">
              <a:avLst/>
            </a:prstGeom>
            <a:solidFill>
              <a:srgbClr val="FFFFCC"/>
            </a:solidFill>
            <a:ln w="19050" algn="ctr">
              <a:solidFill>
                <a:schemeClr val="bg1"/>
              </a:solidFill>
              <a:miter lim="800000"/>
              <a:headEnd/>
              <a:tailEnd/>
            </a:ln>
          </p:spPr>
          <p:txBody>
            <a:bodyPr wrap="none" lIns="0" tIns="0" rIns="0" bIns="0" anchor="ctr">
              <a:spAutoFit/>
            </a:bodyPr>
            <a:lstStyle/>
            <a:p>
              <a:endParaRPr lang="en-US"/>
            </a:p>
          </p:txBody>
        </p:sp>
        <p:sp>
          <p:nvSpPr>
            <p:cNvPr id="23610" name="Rectangle 38"/>
            <p:cNvSpPr>
              <a:spLocks noChangeArrowheads="1"/>
            </p:cNvSpPr>
            <p:nvPr/>
          </p:nvSpPr>
          <p:spPr bwMode="auto">
            <a:xfrm>
              <a:off x="3280" y="1099"/>
              <a:ext cx="356" cy="235"/>
            </a:xfrm>
            <a:prstGeom prst="rect">
              <a:avLst/>
            </a:prstGeom>
            <a:solidFill>
              <a:srgbClr val="FFFFCC"/>
            </a:solidFill>
            <a:ln w="19050" algn="ctr">
              <a:solidFill>
                <a:schemeClr val="bg1"/>
              </a:solidFill>
              <a:miter lim="800000"/>
              <a:headEnd/>
              <a:tailEnd/>
            </a:ln>
          </p:spPr>
          <p:txBody>
            <a:bodyPr lIns="0" tIns="0" rIns="0" bIns="0" anchor="ctr">
              <a:spAutoFit/>
            </a:bodyPr>
            <a:lstStyle/>
            <a:p>
              <a:endParaRPr lang="en-US"/>
            </a:p>
          </p:txBody>
        </p:sp>
      </p:grpSp>
      <p:grpSp>
        <p:nvGrpSpPr>
          <p:cNvPr id="23557" name="Group 55"/>
          <p:cNvGrpSpPr>
            <a:grpSpLocks/>
          </p:cNvGrpSpPr>
          <p:nvPr/>
        </p:nvGrpSpPr>
        <p:grpSpPr bwMode="auto">
          <a:xfrm flipH="1">
            <a:off x="7554913" y="5278438"/>
            <a:ext cx="842962" cy="881062"/>
            <a:chOff x="6300" y="3139"/>
            <a:chExt cx="524" cy="548"/>
          </a:xfrm>
        </p:grpSpPr>
        <p:grpSp>
          <p:nvGrpSpPr>
            <p:cNvPr id="23599" name="Group 56"/>
            <p:cNvGrpSpPr>
              <a:grpSpLocks/>
            </p:cNvGrpSpPr>
            <p:nvPr/>
          </p:nvGrpSpPr>
          <p:grpSpPr bwMode="auto">
            <a:xfrm>
              <a:off x="6300" y="3139"/>
              <a:ext cx="524" cy="548"/>
              <a:chOff x="1353" y="2698"/>
              <a:chExt cx="775" cy="810"/>
            </a:xfrm>
          </p:grpSpPr>
          <p:sp>
            <p:nvSpPr>
              <p:cNvPr id="23601" name="Rectangle 57"/>
              <p:cNvSpPr>
                <a:spLocks noChangeArrowheads="1"/>
              </p:cNvSpPr>
              <p:nvPr/>
            </p:nvSpPr>
            <p:spPr bwMode="auto">
              <a:xfrm>
                <a:off x="1353" y="3059"/>
                <a:ext cx="775" cy="449"/>
              </a:xfrm>
              <a:prstGeom prst="rect">
                <a:avLst/>
              </a:prstGeom>
              <a:solidFill>
                <a:srgbClr val="FFCCFF"/>
              </a:solidFill>
              <a:ln w="19050" algn="ctr">
                <a:solidFill>
                  <a:schemeClr val="bg1"/>
                </a:solidFill>
                <a:miter lim="800000"/>
                <a:headEnd/>
                <a:tailEnd/>
              </a:ln>
            </p:spPr>
            <p:txBody>
              <a:bodyPr lIns="0" tIns="0" rIns="0" bIns="0" anchor="ctr">
                <a:spAutoFit/>
              </a:bodyPr>
              <a:lstStyle/>
              <a:p>
                <a:endParaRPr lang="en-US"/>
              </a:p>
            </p:txBody>
          </p:sp>
          <p:sp>
            <p:nvSpPr>
              <p:cNvPr id="23602" name="AutoShape 58"/>
              <p:cNvSpPr>
                <a:spLocks noChangeArrowheads="1"/>
              </p:cNvSpPr>
              <p:nvPr/>
            </p:nvSpPr>
            <p:spPr bwMode="auto">
              <a:xfrm>
                <a:off x="1554" y="2698"/>
                <a:ext cx="376" cy="411"/>
              </a:xfrm>
              <a:prstGeom prst="downArrow">
                <a:avLst>
                  <a:gd name="adj1" fmla="val 49843"/>
                  <a:gd name="adj2" fmla="val 56441"/>
                </a:avLst>
              </a:prstGeom>
              <a:solidFill>
                <a:srgbClr val="FFCCFF"/>
              </a:solidFill>
              <a:ln w="19050" algn="ctr">
                <a:solidFill>
                  <a:schemeClr val="bg1"/>
                </a:solidFill>
                <a:miter lim="800000"/>
                <a:headEnd/>
                <a:tailEnd/>
              </a:ln>
            </p:spPr>
            <p:txBody>
              <a:bodyPr lIns="0" tIns="0" rIns="0" bIns="0" anchor="ctr">
                <a:spAutoFit/>
              </a:bodyPr>
              <a:lstStyle/>
              <a:p>
                <a:endParaRPr lang="en-US"/>
              </a:p>
            </p:txBody>
          </p:sp>
          <p:sp>
            <p:nvSpPr>
              <p:cNvPr id="23603" name="Rectangle 59"/>
              <p:cNvSpPr>
                <a:spLocks noChangeArrowheads="1"/>
              </p:cNvSpPr>
              <p:nvPr/>
            </p:nvSpPr>
            <p:spPr bwMode="auto">
              <a:xfrm>
                <a:off x="1654" y="3068"/>
                <a:ext cx="174" cy="75"/>
              </a:xfrm>
              <a:prstGeom prst="rect">
                <a:avLst/>
              </a:prstGeom>
              <a:solidFill>
                <a:srgbClr val="FFCCFF"/>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grpSp>
        <p:sp>
          <p:nvSpPr>
            <p:cNvPr id="23600" name="Text Box 60"/>
            <p:cNvSpPr txBox="1">
              <a:spLocks noChangeArrowheads="1"/>
            </p:cNvSpPr>
            <p:nvPr/>
          </p:nvSpPr>
          <p:spPr bwMode="invGray">
            <a:xfrm>
              <a:off x="6356" y="3453"/>
              <a:ext cx="427" cy="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Finish</a:t>
              </a:r>
            </a:p>
          </p:txBody>
        </p:sp>
      </p:grpSp>
      <p:grpSp>
        <p:nvGrpSpPr>
          <p:cNvPr id="23558" name="Group 61"/>
          <p:cNvGrpSpPr>
            <a:grpSpLocks/>
          </p:cNvGrpSpPr>
          <p:nvPr/>
        </p:nvGrpSpPr>
        <p:grpSpPr bwMode="auto">
          <a:xfrm flipH="1">
            <a:off x="665163" y="2557463"/>
            <a:ext cx="696912" cy="774700"/>
            <a:chOff x="6300" y="625"/>
            <a:chExt cx="524" cy="583"/>
          </a:xfrm>
        </p:grpSpPr>
        <p:grpSp>
          <p:nvGrpSpPr>
            <p:cNvPr id="23594" name="Group 62"/>
            <p:cNvGrpSpPr>
              <a:grpSpLocks/>
            </p:cNvGrpSpPr>
            <p:nvPr/>
          </p:nvGrpSpPr>
          <p:grpSpPr bwMode="auto">
            <a:xfrm>
              <a:off x="6300" y="625"/>
              <a:ext cx="524" cy="583"/>
              <a:chOff x="2111" y="2447"/>
              <a:chExt cx="775" cy="862"/>
            </a:xfrm>
          </p:grpSpPr>
          <p:sp>
            <p:nvSpPr>
              <p:cNvPr id="23596" name="Rectangle 63"/>
              <p:cNvSpPr>
                <a:spLocks noChangeArrowheads="1"/>
              </p:cNvSpPr>
              <p:nvPr/>
            </p:nvSpPr>
            <p:spPr bwMode="auto">
              <a:xfrm>
                <a:off x="2111" y="2447"/>
                <a:ext cx="775" cy="449"/>
              </a:xfrm>
              <a:prstGeom prst="rect">
                <a:avLst/>
              </a:prstGeom>
              <a:solidFill>
                <a:srgbClr val="CCFFCC"/>
              </a:solidFill>
              <a:ln w="19050" algn="ctr">
                <a:solidFill>
                  <a:schemeClr val="bg1"/>
                </a:solidFill>
                <a:miter lim="800000"/>
                <a:headEnd/>
                <a:tailEnd/>
              </a:ln>
            </p:spPr>
            <p:txBody>
              <a:bodyPr lIns="0" tIns="0" rIns="0" bIns="0" anchor="ctr">
                <a:spAutoFit/>
              </a:bodyPr>
              <a:lstStyle/>
              <a:p>
                <a:endParaRPr lang="en-US"/>
              </a:p>
            </p:txBody>
          </p:sp>
          <p:sp>
            <p:nvSpPr>
              <p:cNvPr id="23597" name="AutoShape 64"/>
              <p:cNvSpPr>
                <a:spLocks noChangeArrowheads="1"/>
              </p:cNvSpPr>
              <p:nvPr/>
            </p:nvSpPr>
            <p:spPr bwMode="auto">
              <a:xfrm>
                <a:off x="2312" y="2898"/>
                <a:ext cx="376" cy="411"/>
              </a:xfrm>
              <a:prstGeom prst="downArrow">
                <a:avLst>
                  <a:gd name="adj1" fmla="val 49843"/>
                  <a:gd name="adj2" fmla="val 56441"/>
                </a:avLst>
              </a:prstGeom>
              <a:solidFill>
                <a:srgbClr val="CCFFCC"/>
              </a:solidFill>
              <a:ln w="19050" algn="ctr">
                <a:solidFill>
                  <a:schemeClr val="bg1"/>
                </a:solidFill>
                <a:miter lim="800000"/>
                <a:headEnd/>
                <a:tailEnd/>
              </a:ln>
            </p:spPr>
            <p:txBody>
              <a:bodyPr lIns="0" tIns="0" rIns="0" bIns="0" anchor="ctr">
                <a:spAutoFit/>
              </a:bodyPr>
              <a:lstStyle/>
              <a:p>
                <a:endParaRPr lang="en-US"/>
              </a:p>
            </p:txBody>
          </p:sp>
          <p:sp>
            <p:nvSpPr>
              <p:cNvPr id="23598" name="Rectangle 65"/>
              <p:cNvSpPr>
                <a:spLocks noChangeArrowheads="1"/>
              </p:cNvSpPr>
              <p:nvPr/>
            </p:nvSpPr>
            <p:spPr bwMode="auto">
              <a:xfrm>
                <a:off x="2412" y="2862"/>
                <a:ext cx="174" cy="75"/>
              </a:xfrm>
              <a:prstGeom prst="rect">
                <a:avLst/>
              </a:prstGeom>
              <a:solidFill>
                <a:srgbClr val="CCFFCC"/>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grpSp>
        <p:sp>
          <p:nvSpPr>
            <p:cNvPr id="23595" name="Text Box 66"/>
            <p:cNvSpPr txBox="1">
              <a:spLocks noChangeArrowheads="1"/>
            </p:cNvSpPr>
            <p:nvPr/>
          </p:nvSpPr>
          <p:spPr bwMode="invGray">
            <a:xfrm>
              <a:off x="6355" y="678"/>
              <a:ext cx="427" cy="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Start</a:t>
              </a:r>
            </a:p>
          </p:txBody>
        </p:sp>
      </p:grpSp>
      <p:grpSp>
        <p:nvGrpSpPr>
          <p:cNvPr id="23559" name="Group 133"/>
          <p:cNvGrpSpPr>
            <a:grpSpLocks/>
          </p:cNvGrpSpPr>
          <p:nvPr/>
        </p:nvGrpSpPr>
        <p:grpSpPr bwMode="auto">
          <a:xfrm>
            <a:off x="1436688" y="3201988"/>
            <a:ext cx="1087437" cy="558800"/>
            <a:chOff x="793" y="1933"/>
            <a:chExt cx="685" cy="352"/>
          </a:xfrm>
        </p:grpSpPr>
        <p:grpSp>
          <p:nvGrpSpPr>
            <p:cNvPr id="23589" name="Group 99"/>
            <p:cNvGrpSpPr>
              <a:grpSpLocks/>
            </p:cNvGrpSpPr>
            <p:nvPr/>
          </p:nvGrpSpPr>
          <p:grpSpPr bwMode="auto">
            <a:xfrm>
              <a:off x="793" y="1939"/>
              <a:ext cx="685" cy="346"/>
              <a:chOff x="342" y="1651"/>
              <a:chExt cx="1351" cy="683"/>
            </a:xfrm>
          </p:grpSpPr>
          <p:sp>
            <p:nvSpPr>
              <p:cNvPr id="23591" name="Rectangle 100"/>
              <p:cNvSpPr>
                <a:spLocks noChangeArrowheads="1"/>
              </p:cNvSpPr>
              <p:nvPr/>
            </p:nvSpPr>
            <p:spPr bwMode="auto">
              <a:xfrm>
                <a:off x="342" y="1651"/>
                <a:ext cx="1351" cy="683"/>
              </a:xfrm>
              <a:prstGeom prst="rect">
                <a:avLst/>
              </a:prstGeom>
              <a:solidFill>
                <a:schemeClr val="tx1"/>
              </a:solidFill>
              <a:ln w="19050" algn="ctr">
                <a:solidFill>
                  <a:schemeClr val="bg1"/>
                </a:solidFill>
                <a:miter lim="800000"/>
                <a:headEnd/>
                <a:tailEnd/>
              </a:ln>
            </p:spPr>
            <p:txBody>
              <a:bodyPr wrap="none" lIns="0" tIns="0" rIns="0" bIns="0" anchor="ctr">
                <a:spAutoFit/>
              </a:bodyPr>
              <a:lstStyle/>
              <a:p>
                <a:endParaRPr lang="en-US"/>
              </a:p>
            </p:txBody>
          </p:sp>
          <p:sp>
            <p:nvSpPr>
              <p:cNvPr id="23592" name="Rectangle 101"/>
              <p:cNvSpPr>
                <a:spLocks noChangeArrowheads="1"/>
              </p:cNvSpPr>
              <p:nvPr/>
            </p:nvSpPr>
            <p:spPr bwMode="auto">
              <a:xfrm>
                <a:off x="342" y="1651"/>
                <a:ext cx="441" cy="683"/>
              </a:xfrm>
              <a:prstGeom prst="rect">
                <a:avLst/>
              </a:prstGeom>
              <a:solidFill>
                <a:srgbClr val="CCFFCC"/>
              </a:solidFill>
              <a:ln w="19050" algn="ctr">
                <a:solidFill>
                  <a:schemeClr val="bg1"/>
                </a:solidFill>
                <a:miter lim="800000"/>
                <a:headEnd/>
                <a:tailEnd/>
              </a:ln>
            </p:spPr>
            <p:txBody>
              <a:bodyPr lIns="0" tIns="0" rIns="0" bIns="0" anchor="ctr">
                <a:spAutoFit/>
              </a:bodyPr>
              <a:lstStyle/>
              <a:p>
                <a:endParaRPr lang="en-US"/>
              </a:p>
            </p:txBody>
          </p:sp>
          <p:sp>
            <p:nvSpPr>
              <p:cNvPr id="23593" name="AutoShape 102"/>
              <p:cNvSpPr>
                <a:spLocks noChangeArrowheads="1"/>
              </p:cNvSpPr>
              <p:nvPr/>
            </p:nvSpPr>
            <p:spPr bwMode="auto">
              <a:xfrm>
                <a:off x="442" y="1864"/>
                <a:ext cx="249" cy="256"/>
              </a:xfrm>
              <a:prstGeom prst="rightArrow">
                <a:avLst>
                  <a:gd name="adj1" fmla="val 50000"/>
                  <a:gd name="adj2" fmla="val 55134"/>
                </a:avLst>
              </a:prstGeom>
              <a:solidFill>
                <a:srgbClr val="009900"/>
              </a:solidFill>
              <a:ln w="19050" algn="ctr">
                <a:solidFill>
                  <a:schemeClr val="bg1"/>
                </a:solidFill>
                <a:miter lim="800000"/>
                <a:headEnd/>
                <a:tailEnd/>
              </a:ln>
            </p:spPr>
            <p:txBody>
              <a:bodyPr lIns="0" tIns="0" rIns="0" bIns="0" anchor="ctr">
                <a:spAutoFit/>
              </a:bodyPr>
              <a:lstStyle/>
              <a:p>
                <a:endParaRPr lang="en-US"/>
              </a:p>
            </p:txBody>
          </p:sp>
        </p:grpSp>
        <p:sp>
          <p:nvSpPr>
            <p:cNvPr id="23590" name="Text Box 103"/>
            <p:cNvSpPr txBox="1">
              <a:spLocks noChangeArrowheads="1"/>
            </p:cNvSpPr>
            <p:nvPr/>
          </p:nvSpPr>
          <p:spPr bwMode="invGray">
            <a:xfrm>
              <a:off x="1023" y="1933"/>
              <a:ext cx="418"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Auto</a:t>
              </a:r>
              <a:br>
                <a:rPr lang="en-US" sz="1800">
                  <a:solidFill>
                    <a:schemeClr val="bg1"/>
                  </a:solidFill>
                </a:rPr>
              </a:br>
              <a:r>
                <a:rPr lang="en-US" sz="1800">
                  <a:solidFill>
                    <a:schemeClr val="bg1"/>
                  </a:solidFill>
                </a:rPr>
                <a:t>Step</a:t>
              </a:r>
            </a:p>
          </p:txBody>
        </p:sp>
      </p:grpSp>
      <p:grpSp>
        <p:nvGrpSpPr>
          <p:cNvPr id="23560" name="Group 134"/>
          <p:cNvGrpSpPr>
            <a:grpSpLocks/>
          </p:cNvGrpSpPr>
          <p:nvPr/>
        </p:nvGrpSpPr>
        <p:grpSpPr bwMode="auto">
          <a:xfrm>
            <a:off x="2427288" y="3627438"/>
            <a:ext cx="1285875" cy="622300"/>
            <a:chOff x="1417" y="2201"/>
            <a:chExt cx="810" cy="392"/>
          </a:xfrm>
        </p:grpSpPr>
        <p:grpSp>
          <p:nvGrpSpPr>
            <p:cNvPr id="23581" name="Group 105"/>
            <p:cNvGrpSpPr>
              <a:grpSpLocks/>
            </p:cNvGrpSpPr>
            <p:nvPr/>
          </p:nvGrpSpPr>
          <p:grpSpPr bwMode="auto">
            <a:xfrm>
              <a:off x="1417" y="2201"/>
              <a:ext cx="810" cy="392"/>
              <a:chOff x="343" y="2415"/>
              <a:chExt cx="1351" cy="683"/>
            </a:xfrm>
          </p:grpSpPr>
          <p:sp>
            <p:nvSpPr>
              <p:cNvPr id="23583" name="Rectangle 106"/>
              <p:cNvSpPr>
                <a:spLocks noChangeArrowheads="1"/>
              </p:cNvSpPr>
              <p:nvPr/>
            </p:nvSpPr>
            <p:spPr bwMode="auto">
              <a:xfrm>
                <a:off x="343" y="2415"/>
                <a:ext cx="1351" cy="683"/>
              </a:xfrm>
              <a:prstGeom prst="rect">
                <a:avLst/>
              </a:prstGeom>
              <a:solidFill>
                <a:schemeClr val="tx1"/>
              </a:solidFill>
              <a:ln w="19050" algn="ctr">
                <a:solidFill>
                  <a:schemeClr val="bg1"/>
                </a:solidFill>
                <a:miter lim="800000"/>
                <a:headEnd/>
                <a:tailEnd/>
              </a:ln>
            </p:spPr>
            <p:txBody>
              <a:bodyPr wrap="none" lIns="0" tIns="0" rIns="0" bIns="0" anchor="ctr">
                <a:spAutoFit/>
              </a:bodyPr>
              <a:lstStyle/>
              <a:p>
                <a:endParaRPr lang="en-US"/>
              </a:p>
            </p:txBody>
          </p:sp>
          <p:sp>
            <p:nvSpPr>
              <p:cNvPr id="23584" name="Rectangle 107"/>
              <p:cNvSpPr>
                <a:spLocks noChangeArrowheads="1"/>
              </p:cNvSpPr>
              <p:nvPr/>
            </p:nvSpPr>
            <p:spPr bwMode="auto">
              <a:xfrm>
                <a:off x="343" y="2415"/>
                <a:ext cx="441" cy="683"/>
              </a:xfrm>
              <a:prstGeom prst="rect">
                <a:avLst/>
              </a:prstGeom>
              <a:solidFill>
                <a:srgbClr val="FFFFCC"/>
              </a:solidFill>
              <a:ln w="19050" algn="ctr">
                <a:solidFill>
                  <a:schemeClr val="bg1"/>
                </a:solidFill>
                <a:miter lim="800000"/>
                <a:headEnd/>
                <a:tailEnd/>
              </a:ln>
            </p:spPr>
            <p:txBody>
              <a:bodyPr lIns="0" tIns="0" rIns="0" bIns="0" anchor="ctr">
                <a:spAutoFit/>
              </a:bodyPr>
              <a:lstStyle/>
              <a:p>
                <a:endParaRPr lang="en-US"/>
              </a:p>
            </p:txBody>
          </p:sp>
          <p:grpSp>
            <p:nvGrpSpPr>
              <p:cNvPr id="23585" name="Group 108"/>
              <p:cNvGrpSpPr>
                <a:grpSpLocks/>
              </p:cNvGrpSpPr>
              <p:nvPr/>
            </p:nvGrpSpPr>
            <p:grpSpPr bwMode="auto">
              <a:xfrm>
                <a:off x="458" y="2598"/>
                <a:ext cx="210" cy="317"/>
                <a:chOff x="837" y="2636"/>
                <a:chExt cx="167" cy="252"/>
              </a:xfrm>
            </p:grpSpPr>
            <p:sp>
              <p:nvSpPr>
                <p:cNvPr id="23586" name="Freeform 109"/>
                <p:cNvSpPr>
                  <a:spLocks/>
                </p:cNvSpPr>
                <p:nvPr/>
              </p:nvSpPr>
              <p:spPr bwMode="auto">
                <a:xfrm>
                  <a:off x="842" y="2646"/>
                  <a:ext cx="158" cy="231"/>
                </a:xfrm>
                <a:custGeom>
                  <a:avLst/>
                  <a:gdLst>
                    <a:gd name="T0" fmla="*/ 1 w 245"/>
                    <a:gd name="T1" fmla="*/ 1 h 356"/>
                    <a:gd name="T2" fmla="*/ 1 w 245"/>
                    <a:gd name="T3" fmla="*/ 1 h 356"/>
                    <a:gd name="T4" fmla="*/ 1 w 245"/>
                    <a:gd name="T5" fmla="*/ 1 h 356"/>
                    <a:gd name="T6" fmla="*/ 1 w 245"/>
                    <a:gd name="T7" fmla="*/ 1 h 356"/>
                    <a:gd name="T8" fmla="*/ 1 w 245"/>
                    <a:gd name="T9" fmla="*/ 1 h 356"/>
                    <a:gd name="T10" fmla="*/ 1 w 245"/>
                    <a:gd name="T11" fmla="*/ 1 h 356"/>
                    <a:gd name="T12" fmla="*/ 1 w 245"/>
                    <a:gd name="T13" fmla="*/ 1 h 356"/>
                    <a:gd name="T14" fmla="*/ 1 w 245"/>
                    <a:gd name="T15" fmla="*/ 1 h 356"/>
                    <a:gd name="T16" fmla="*/ 1 w 245"/>
                    <a:gd name="T17" fmla="*/ 1 h 356"/>
                    <a:gd name="T18" fmla="*/ 1 w 245"/>
                    <a:gd name="T19" fmla="*/ 1 h 356"/>
                    <a:gd name="T20" fmla="*/ 1 w 245"/>
                    <a:gd name="T21" fmla="*/ 1 h 356"/>
                    <a:gd name="T22" fmla="*/ 1 w 245"/>
                    <a:gd name="T23" fmla="*/ 1 h 356"/>
                    <a:gd name="T24" fmla="*/ 1 w 245"/>
                    <a:gd name="T25" fmla="*/ 1 h 356"/>
                    <a:gd name="T26" fmla="*/ 1 w 245"/>
                    <a:gd name="T27" fmla="*/ 1 h 356"/>
                    <a:gd name="T28" fmla="*/ 1 w 245"/>
                    <a:gd name="T29" fmla="*/ 1 h 356"/>
                    <a:gd name="T30" fmla="*/ 1 w 245"/>
                    <a:gd name="T31" fmla="*/ 1 h 356"/>
                    <a:gd name="T32" fmla="*/ 1 w 245"/>
                    <a:gd name="T33" fmla="*/ 1 h 356"/>
                    <a:gd name="T34" fmla="*/ 1 w 245"/>
                    <a:gd name="T35" fmla="*/ 1 h 356"/>
                    <a:gd name="T36" fmla="*/ 1 w 245"/>
                    <a:gd name="T37" fmla="*/ 1 h 356"/>
                    <a:gd name="T38" fmla="*/ 1 w 245"/>
                    <a:gd name="T39" fmla="*/ 1 h 356"/>
                    <a:gd name="T40" fmla="*/ 1 w 245"/>
                    <a:gd name="T41" fmla="*/ 1 h 356"/>
                    <a:gd name="T42" fmla="*/ 1 w 245"/>
                    <a:gd name="T43" fmla="*/ 1 h 356"/>
                    <a:gd name="T44" fmla="*/ 1 w 245"/>
                    <a:gd name="T45" fmla="*/ 1 h 356"/>
                    <a:gd name="T46" fmla="*/ 1 w 245"/>
                    <a:gd name="T47" fmla="*/ 1 h 356"/>
                    <a:gd name="T48" fmla="*/ 1 w 245"/>
                    <a:gd name="T49" fmla="*/ 1 h 356"/>
                    <a:gd name="T50" fmla="*/ 1 w 245"/>
                    <a:gd name="T51" fmla="*/ 1 h 356"/>
                    <a:gd name="T52" fmla="*/ 1 w 245"/>
                    <a:gd name="T53" fmla="*/ 1 h 356"/>
                    <a:gd name="T54" fmla="*/ 1 w 245"/>
                    <a:gd name="T55" fmla="*/ 1 h 356"/>
                    <a:gd name="T56" fmla="*/ 1 w 245"/>
                    <a:gd name="T57" fmla="*/ 1 h 356"/>
                    <a:gd name="T58" fmla="*/ 1 w 245"/>
                    <a:gd name="T59" fmla="*/ 1 h 356"/>
                    <a:gd name="T60" fmla="*/ 1 w 245"/>
                    <a:gd name="T61" fmla="*/ 0 h 356"/>
                    <a:gd name="T62" fmla="*/ 1 w 245"/>
                    <a:gd name="T63" fmla="*/ 1 h 356"/>
                    <a:gd name="T64" fmla="*/ 1 w 245"/>
                    <a:gd name="T65" fmla="*/ 1 h 35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45"/>
                    <a:gd name="T100" fmla="*/ 0 h 356"/>
                    <a:gd name="T101" fmla="*/ 245 w 245"/>
                    <a:gd name="T102" fmla="*/ 356 h 35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45" h="356">
                      <a:moveTo>
                        <a:pt x="10" y="24"/>
                      </a:moveTo>
                      <a:cubicBezTo>
                        <a:pt x="6" y="32"/>
                        <a:pt x="7" y="48"/>
                        <a:pt x="10" y="59"/>
                      </a:cubicBezTo>
                      <a:cubicBezTo>
                        <a:pt x="13" y="70"/>
                        <a:pt x="22" y="80"/>
                        <a:pt x="31" y="89"/>
                      </a:cubicBezTo>
                      <a:cubicBezTo>
                        <a:pt x="40" y="98"/>
                        <a:pt x="59" y="105"/>
                        <a:pt x="67" y="111"/>
                      </a:cubicBezTo>
                      <a:cubicBezTo>
                        <a:pt x="75" y="117"/>
                        <a:pt x="77" y="120"/>
                        <a:pt x="82" y="126"/>
                      </a:cubicBezTo>
                      <a:cubicBezTo>
                        <a:pt x="87" y="132"/>
                        <a:pt x="93" y="137"/>
                        <a:pt x="97" y="146"/>
                      </a:cubicBezTo>
                      <a:cubicBezTo>
                        <a:pt x="101" y="155"/>
                        <a:pt x="103" y="169"/>
                        <a:pt x="103" y="180"/>
                      </a:cubicBezTo>
                      <a:cubicBezTo>
                        <a:pt x="103" y="191"/>
                        <a:pt x="103" y="200"/>
                        <a:pt x="99" y="210"/>
                      </a:cubicBezTo>
                      <a:cubicBezTo>
                        <a:pt x="95" y="220"/>
                        <a:pt x="85" y="233"/>
                        <a:pt x="76" y="242"/>
                      </a:cubicBezTo>
                      <a:cubicBezTo>
                        <a:pt x="67" y="251"/>
                        <a:pt x="52" y="259"/>
                        <a:pt x="42" y="267"/>
                      </a:cubicBezTo>
                      <a:cubicBezTo>
                        <a:pt x="32" y="275"/>
                        <a:pt x="23" y="281"/>
                        <a:pt x="18" y="288"/>
                      </a:cubicBezTo>
                      <a:cubicBezTo>
                        <a:pt x="13" y="295"/>
                        <a:pt x="11" y="304"/>
                        <a:pt x="10" y="312"/>
                      </a:cubicBezTo>
                      <a:cubicBezTo>
                        <a:pt x="9" y="320"/>
                        <a:pt x="8" y="333"/>
                        <a:pt x="9" y="339"/>
                      </a:cubicBezTo>
                      <a:cubicBezTo>
                        <a:pt x="10" y="345"/>
                        <a:pt x="0" y="347"/>
                        <a:pt x="19" y="350"/>
                      </a:cubicBezTo>
                      <a:cubicBezTo>
                        <a:pt x="38" y="353"/>
                        <a:pt x="89" y="356"/>
                        <a:pt x="124" y="356"/>
                      </a:cubicBezTo>
                      <a:cubicBezTo>
                        <a:pt x="159" y="356"/>
                        <a:pt x="209" y="355"/>
                        <a:pt x="227" y="350"/>
                      </a:cubicBezTo>
                      <a:cubicBezTo>
                        <a:pt x="245" y="345"/>
                        <a:pt x="234" y="332"/>
                        <a:pt x="234" y="323"/>
                      </a:cubicBezTo>
                      <a:cubicBezTo>
                        <a:pt x="234" y="314"/>
                        <a:pt x="231" y="301"/>
                        <a:pt x="227" y="293"/>
                      </a:cubicBezTo>
                      <a:cubicBezTo>
                        <a:pt x="223" y="285"/>
                        <a:pt x="214" y="280"/>
                        <a:pt x="208" y="275"/>
                      </a:cubicBezTo>
                      <a:cubicBezTo>
                        <a:pt x="202" y="270"/>
                        <a:pt x="196" y="268"/>
                        <a:pt x="189" y="263"/>
                      </a:cubicBezTo>
                      <a:cubicBezTo>
                        <a:pt x="182" y="258"/>
                        <a:pt x="170" y="249"/>
                        <a:pt x="163" y="242"/>
                      </a:cubicBezTo>
                      <a:cubicBezTo>
                        <a:pt x="156" y="235"/>
                        <a:pt x="152" y="226"/>
                        <a:pt x="148" y="218"/>
                      </a:cubicBezTo>
                      <a:cubicBezTo>
                        <a:pt x="144" y="210"/>
                        <a:pt x="142" y="201"/>
                        <a:pt x="141" y="192"/>
                      </a:cubicBezTo>
                      <a:cubicBezTo>
                        <a:pt x="140" y="183"/>
                        <a:pt x="140" y="172"/>
                        <a:pt x="142" y="163"/>
                      </a:cubicBezTo>
                      <a:cubicBezTo>
                        <a:pt x="144" y="154"/>
                        <a:pt x="147" y="146"/>
                        <a:pt x="153" y="138"/>
                      </a:cubicBezTo>
                      <a:cubicBezTo>
                        <a:pt x="159" y="130"/>
                        <a:pt x="170" y="121"/>
                        <a:pt x="180" y="113"/>
                      </a:cubicBezTo>
                      <a:cubicBezTo>
                        <a:pt x="190" y="105"/>
                        <a:pt x="205" y="99"/>
                        <a:pt x="214" y="90"/>
                      </a:cubicBezTo>
                      <a:cubicBezTo>
                        <a:pt x="223" y="81"/>
                        <a:pt x="231" y="70"/>
                        <a:pt x="234" y="59"/>
                      </a:cubicBezTo>
                      <a:cubicBezTo>
                        <a:pt x="237" y="48"/>
                        <a:pt x="238" y="32"/>
                        <a:pt x="234" y="24"/>
                      </a:cubicBezTo>
                      <a:cubicBezTo>
                        <a:pt x="230" y="16"/>
                        <a:pt x="226" y="13"/>
                        <a:pt x="207" y="9"/>
                      </a:cubicBezTo>
                      <a:cubicBezTo>
                        <a:pt x="188" y="5"/>
                        <a:pt x="149" y="0"/>
                        <a:pt x="121" y="0"/>
                      </a:cubicBezTo>
                      <a:cubicBezTo>
                        <a:pt x="93" y="0"/>
                        <a:pt x="55" y="4"/>
                        <a:pt x="36" y="8"/>
                      </a:cubicBezTo>
                      <a:cubicBezTo>
                        <a:pt x="17" y="12"/>
                        <a:pt x="14" y="16"/>
                        <a:pt x="10" y="24"/>
                      </a:cubicBezTo>
                      <a:close/>
                    </a:path>
                  </a:pathLst>
                </a:custGeom>
                <a:solidFill>
                  <a:schemeClr val="folHlink"/>
                </a:solidFill>
                <a:ln w="28575">
                  <a:solidFill>
                    <a:schemeClr val="bg1"/>
                  </a:solidFill>
                  <a:round/>
                  <a:headEnd/>
                  <a:tailEnd/>
                </a:ln>
              </p:spPr>
              <p:txBody>
                <a:bodyPr wrap="none" lIns="0" tIns="0" rIns="0" bIns="0" anchor="ctr">
                  <a:spAutoFit/>
                </a:bodyPr>
                <a:lstStyle/>
                <a:p>
                  <a:endParaRPr lang="en-US"/>
                </a:p>
              </p:txBody>
            </p:sp>
            <p:sp>
              <p:nvSpPr>
                <p:cNvPr id="23587" name="Rectangle 110"/>
                <p:cNvSpPr>
                  <a:spLocks noChangeArrowheads="1"/>
                </p:cNvSpPr>
                <p:nvPr/>
              </p:nvSpPr>
              <p:spPr bwMode="auto">
                <a:xfrm>
                  <a:off x="837" y="2636"/>
                  <a:ext cx="167" cy="36"/>
                </a:xfrm>
                <a:prstGeom prst="rect">
                  <a:avLst/>
                </a:prstGeom>
                <a:solidFill>
                  <a:schemeClr val="bg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23588" name="Rectangle 111"/>
                <p:cNvSpPr>
                  <a:spLocks noChangeArrowheads="1"/>
                </p:cNvSpPr>
                <p:nvPr/>
              </p:nvSpPr>
              <p:spPr bwMode="auto">
                <a:xfrm>
                  <a:off x="837" y="2852"/>
                  <a:ext cx="167" cy="36"/>
                </a:xfrm>
                <a:prstGeom prst="rect">
                  <a:avLst/>
                </a:prstGeom>
                <a:solidFill>
                  <a:schemeClr val="bg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grpSp>
        </p:grpSp>
        <p:sp>
          <p:nvSpPr>
            <p:cNvPr id="23582" name="Text Box 112"/>
            <p:cNvSpPr txBox="1">
              <a:spLocks noChangeArrowheads="1"/>
            </p:cNvSpPr>
            <p:nvPr/>
          </p:nvSpPr>
          <p:spPr bwMode="invGray">
            <a:xfrm>
              <a:off x="1681" y="2214"/>
              <a:ext cx="535"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Manual</a:t>
              </a:r>
              <a:br>
                <a:rPr lang="en-US" sz="1800">
                  <a:solidFill>
                    <a:schemeClr val="bg1"/>
                  </a:solidFill>
                </a:rPr>
              </a:br>
              <a:r>
                <a:rPr lang="en-US" sz="1800">
                  <a:solidFill>
                    <a:schemeClr val="bg1"/>
                  </a:solidFill>
                </a:rPr>
                <a:t>Step</a:t>
              </a:r>
            </a:p>
          </p:txBody>
        </p:sp>
      </p:grpSp>
      <p:grpSp>
        <p:nvGrpSpPr>
          <p:cNvPr id="23561" name="Group 135"/>
          <p:cNvGrpSpPr>
            <a:grpSpLocks/>
          </p:cNvGrpSpPr>
          <p:nvPr/>
        </p:nvGrpSpPr>
        <p:grpSpPr bwMode="auto">
          <a:xfrm>
            <a:off x="3594100" y="4132263"/>
            <a:ext cx="1330325" cy="623887"/>
            <a:chOff x="2152" y="2519"/>
            <a:chExt cx="838" cy="393"/>
          </a:xfrm>
        </p:grpSpPr>
        <p:grpSp>
          <p:nvGrpSpPr>
            <p:cNvPr id="23574" name="Group 114"/>
            <p:cNvGrpSpPr>
              <a:grpSpLocks/>
            </p:cNvGrpSpPr>
            <p:nvPr/>
          </p:nvGrpSpPr>
          <p:grpSpPr bwMode="auto">
            <a:xfrm>
              <a:off x="2152" y="2519"/>
              <a:ext cx="838" cy="393"/>
              <a:chOff x="1816" y="2033"/>
              <a:chExt cx="1351" cy="683"/>
            </a:xfrm>
          </p:grpSpPr>
          <p:sp>
            <p:nvSpPr>
              <p:cNvPr id="23576" name="Rectangle 115"/>
              <p:cNvSpPr>
                <a:spLocks noChangeArrowheads="1"/>
              </p:cNvSpPr>
              <p:nvPr/>
            </p:nvSpPr>
            <p:spPr bwMode="auto">
              <a:xfrm>
                <a:off x="1816" y="2033"/>
                <a:ext cx="1351" cy="683"/>
              </a:xfrm>
              <a:prstGeom prst="rect">
                <a:avLst/>
              </a:prstGeom>
              <a:solidFill>
                <a:schemeClr val="tx1"/>
              </a:solidFill>
              <a:ln w="19050" algn="ctr">
                <a:solidFill>
                  <a:schemeClr val="bg1"/>
                </a:solidFill>
                <a:miter lim="800000"/>
                <a:headEnd/>
                <a:tailEnd/>
              </a:ln>
            </p:spPr>
            <p:txBody>
              <a:bodyPr wrap="none" lIns="0" tIns="0" rIns="0" bIns="0" anchor="ctr">
                <a:spAutoFit/>
              </a:bodyPr>
              <a:lstStyle/>
              <a:p>
                <a:endParaRPr lang="en-US"/>
              </a:p>
            </p:txBody>
          </p:sp>
          <p:sp>
            <p:nvSpPr>
              <p:cNvPr id="23577" name="Rectangle 116"/>
              <p:cNvSpPr>
                <a:spLocks noChangeArrowheads="1"/>
              </p:cNvSpPr>
              <p:nvPr/>
            </p:nvSpPr>
            <p:spPr bwMode="auto">
              <a:xfrm>
                <a:off x="1816" y="2033"/>
                <a:ext cx="441" cy="683"/>
              </a:xfrm>
              <a:prstGeom prst="rect">
                <a:avLst/>
              </a:prstGeom>
              <a:solidFill>
                <a:srgbClr val="CCECFF"/>
              </a:solidFill>
              <a:ln w="19050" algn="ctr">
                <a:solidFill>
                  <a:schemeClr val="bg1"/>
                </a:solidFill>
                <a:miter lim="800000"/>
                <a:headEnd/>
                <a:tailEnd/>
              </a:ln>
            </p:spPr>
            <p:txBody>
              <a:bodyPr lIns="0" tIns="0" rIns="0" bIns="0" anchor="ctr">
                <a:spAutoFit/>
              </a:bodyPr>
              <a:lstStyle/>
              <a:p>
                <a:endParaRPr lang="en-US"/>
              </a:p>
            </p:txBody>
          </p:sp>
          <p:grpSp>
            <p:nvGrpSpPr>
              <p:cNvPr id="23578" name="Group 117"/>
              <p:cNvGrpSpPr>
                <a:grpSpLocks/>
              </p:cNvGrpSpPr>
              <p:nvPr/>
            </p:nvGrpSpPr>
            <p:grpSpPr bwMode="auto">
              <a:xfrm>
                <a:off x="1908" y="2214"/>
                <a:ext cx="257" cy="321"/>
                <a:chOff x="2553" y="2353"/>
                <a:chExt cx="526" cy="655"/>
              </a:xfrm>
            </p:grpSpPr>
            <p:sp>
              <p:nvSpPr>
                <p:cNvPr id="23579" name="Freeform 118"/>
                <p:cNvSpPr>
                  <a:spLocks/>
                </p:cNvSpPr>
                <p:nvPr/>
              </p:nvSpPr>
              <p:spPr bwMode="auto">
                <a:xfrm>
                  <a:off x="2553" y="2724"/>
                  <a:ext cx="526" cy="284"/>
                </a:xfrm>
                <a:custGeom>
                  <a:avLst/>
                  <a:gdLst>
                    <a:gd name="T0" fmla="*/ 128 w 526"/>
                    <a:gd name="T1" fmla="*/ 0 h 284"/>
                    <a:gd name="T2" fmla="*/ 0 w 526"/>
                    <a:gd name="T3" fmla="*/ 149 h 284"/>
                    <a:gd name="T4" fmla="*/ 7 w 526"/>
                    <a:gd name="T5" fmla="*/ 234 h 284"/>
                    <a:gd name="T6" fmla="*/ 171 w 526"/>
                    <a:gd name="T7" fmla="*/ 284 h 284"/>
                    <a:gd name="T8" fmla="*/ 334 w 526"/>
                    <a:gd name="T9" fmla="*/ 284 h 284"/>
                    <a:gd name="T10" fmla="*/ 469 w 526"/>
                    <a:gd name="T11" fmla="*/ 227 h 284"/>
                    <a:gd name="T12" fmla="*/ 526 w 526"/>
                    <a:gd name="T13" fmla="*/ 199 h 284"/>
                    <a:gd name="T14" fmla="*/ 526 w 526"/>
                    <a:gd name="T15" fmla="*/ 149 h 284"/>
                    <a:gd name="T16" fmla="*/ 405 w 526"/>
                    <a:gd name="T17" fmla="*/ 0 h 284"/>
                    <a:gd name="T18" fmla="*/ 128 w 526"/>
                    <a:gd name="T19" fmla="*/ 0 h 28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26"/>
                    <a:gd name="T31" fmla="*/ 0 h 284"/>
                    <a:gd name="T32" fmla="*/ 526 w 526"/>
                    <a:gd name="T33" fmla="*/ 284 h 28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26" h="284">
                      <a:moveTo>
                        <a:pt x="128" y="0"/>
                      </a:moveTo>
                      <a:lnTo>
                        <a:pt x="0" y="149"/>
                      </a:lnTo>
                      <a:lnTo>
                        <a:pt x="7" y="234"/>
                      </a:lnTo>
                      <a:lnTo>
                        <a:pt x="171" y="284"/>
                      </a:lnTo>
                      <a:lnTo>
                        <a:pt x="334" y="284"/>
                      </a:lnTo>
                      <a:lnTo>
                        <a:pt x="469" y="227"/>
                      </a:lnTo>
                      <a:lnTo>
                        <a:pt x="526" y="199"/>
                      </a:lnTo>
                      <a:lnTo>
                        <a:pt x="526" y="149"/>
                      </a:lnTo>
                      <a:lnTo>
                        <a:pt x="405" y="0"/>
                      </a:lnTo>
                      <a:lnTo>
                        <a:pt x="128" y="0"/>
                      </a:lnTo>
                      <a:close/>
                    </a:path>
                  </a:pathLst>
                </a:custGeom>
                <a:solidFill>
                  <a:srgbClr val="3399FF"/>
                </a:solidFill>
                <a:ln w="19050">
                  <a:solidFill>
                    <a:schemeClr val="bg1"/>
                  </a:solidFill>
                  <a:round/>
                  <a:headEnd/>
                  <a:tailEnd/>
                </a:ln>
              </p:spPr>
              <p:txBody>
                <a:bodyPr wrap="none" lIns="0" tIns="0" rIns="0" bIns="0" anchor="ctr">
                  <a:spAutoFit/>
                </a:bodyPr>
                <a:lstStyle/>
                <a:p>
                  <a:endParaRPr lang="en-US"/>
                </a:p>
              </p:txBody>
            </p:sp>
            <p:sp>
              <p:nvSpPr>
                <p:cNvPr id="23580" name="Oval 119"/>
                <p:cNvSpPr>
                  <a:spLocks noChangeArrowheads="1"/>
                </p:cNvSpPr>
                <p:nvPr/>
              </p:nvSpPr>
              <p:spPr bwMode="auto">
                <a:xfrm>
                  <a:off x="2581" y="2353"/>
                  <a:ext cx="484" cy="455"/>
                </a:xfrm>
                <a:prstGeom prst="ellipse">
                  <a:avLst/>
                </a:prstGeom>
                <a:solidFill>
                  <a:srgbClr val="FFCC99"/>
                </a:solidFill>
                <a:ln w="19050" algn="ctr">
                  <a:solidFill>
                    <a:schemeClr val="bg1"/>
                  </a:solidFill>
                  <a:round/>
                  <a:headEnd/>
                  <a:tailEnd/>
                </a:ln>
              </p:spPr>
              <p:txBody>
                <a:bodyPr lIns="0" tIns="0" rIns="0" bIns="0" anchor="ctr">
                  <a:spAutoFit/>
                </a:bodyPr>
                <a:lstStyle/>
                <a:p>
                  <a:endParaRPr lang="en-US"/>
                </a:p>
              </p:txBody>
            </p:sp>
          </p:grpSp>
        </p:grpSp>
        <p:sp>
          <p:nvSpPr>
            <p:cNvPr id="23575" name="Text Box 120"/>
            <p:cNvSpPr txBox="1">
              <a:spLocks noChangeArrowheads="1"/>
            </p:cNvSpPr>
            <p:nvPr/>
          </p:nvSpPr>
          <p:spPr bwMode="invGray">
            <a:xfrm>
              <a:off x="2437" y="2533"/>
              <a:ext cx="542"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Activity</a:t>
              </a:r>
              <a:br>
                <a:rPr lang="en-US" sz="1800">
                  <a:solidFill>
                    <a:schemeClr val="bg1"/>
                  </a:solidFill>
                </a:rPr>
              </a:br>
              <a:r>
                <a:rPr lang="en-US" sz="1800">
                  <a:solidFill>
                    <a:schemeClr val="bg1"/>
                  </a:solidFill>
                </a:rPr>
                <a:t>Step</a:t>
              </a:r>
            </a:p>
          </p:txBody>
        </p:sp>
      </p:grpSp>
      <p:grpSp>
        <p:nvGrpSpPr>
          <p:cNvPr id="23562" name="Group 121"/>
          <p:cNvGrpSpPr>
            <a:grpSpLocks/>
          </p:cNvGrpSpPr>
          <p:nvPr/>
        </p:nvGrpSpPr>
        <p:grpSpPr bwMode="auto">
          <a:xfrm>
            <a:off x="4795838" y="4603750"/>
            <a:ext cx="1441450" cy="687388"/>
            <a:chOff x="1508" y="2780"/>
            <a:chExt cx="967" cy="461"/>
          </a:xfrm>
        </p:grpSpPr>
        <p:sp>
          <p:nvSpPr>
            <p:cNvPr id="23568" name="Rectangle 122"/>
            <p:cNvSpPr>
              <a:spLocks noChangeArrowheads="1"/>
            </p:cNvSpPr>
            <p:nvPr/>
          </p:nvSpPr>
          <p:spPr bwMode="auto">
            <a:xfrm>
              <a:off x="1508" y="2780"/>
              <a:ext cx="967" cy="461"/>
            </a:xfrm>
            <a:prstGeom prst="rect">
              <a:avLst/>
            </a:prstGeom>
            <a:solidFill>
              <a:schemeClr val="tx1"/>
            </a:solidFill>
            <a:ln w="19050" algn="ctr">
              <a:solidFill>
                <a:schemeClr val="bg1"/>
              </a:solidFill>
              <a:miter lim="800000"/>
              <a:headEnd/>
              <a:tailEnd/>
            </a:ln>
          </p:spPr>
          <p:txBody>
            <a:bodyPr lIns="0" tIns="0" rIns="0" bIns="0" anchor="ctr">
              <a:spAutoFit/>
            </a:bodyPr>
            <a:lstStyle/>
            <a:p>
              <a:endParaRPr lang="en-US"/>
            </a:p>
          </p:txBody>
        </p:sp>
        <p:sp>
          <p:nvSpPr>
            <p:cNvPr id="23569" name="Rectangle 123"/>
            <p:cNvSpPr>
              <a:spLocks noChangeArrowheads="1"/>
            </p:cNvSpPr>
            <p:nvPr/>
          </p:nvSpPr>
          <p:spPr bwMode="auto">
            <a:xfrm>
              <a:off x="1508" y="2780"/>
              <a:ext cx="298" cy="461"/>
            </a:xfrm>
            <a:prstGeom prst="rect">
              <a:avLst/>
            </a:prstGeom>
            <a:solidFill>
              <a:srgbClr val="CCCCFF"/>
            </a:solidFill>
            <a:ln w="19050" algn="ctr">
              <a:solidFill>
                <a:schemeClr val="bg1"/>
              </a:solidFill>
              <a:miter lim="800000"/>
              <a:headEnd/>
              <a:tailEnd/>
            </a:ln>
          </p:spPr>
          <p:txBody>
            <a:bodyPr lIns="0" tIns="0" rIns="0" bIns="0" anchor="ctr">
              <a:spAutoFit/>
            </a:bodyPr>
            <a:lstStyle/>
            <a:p>
              <a:endParaRPr lang="en-US"/>
            </a:p>
          </p:txBody>
        </p:sp>
        <p:sp>
          <p:nvSpPr>
            <p:cNvPr id="23570" name="Rectangle 124"/>
            <p:cNvSpPr>
              <a:spLocks noChangeArrowheads="1"/>
            </p:cNvSpPr>
            <p:nvPr/>
          </p:nvSpPr>
          <p:spPr bwMode="auto">
            <a:xfrm>
              <a:off x="1544" y="2942"/>
              <a:ext cx="225" cy="138"/>
            </a:xfrm>
            <a:prstGeom prst="rect">
              <a:avLst/>
            </a:prstGeom>
            <a:solidFill>
              <a:srgbClr val="FFFFCC"/>
            </a:solidFill>
            <a:ln w="19050" algn="ctr">
              <a:solidFill>
                <a:schemeClr val="bg1"/>
              </a:solidFill>
              <a:miter lim="800000"/>
              <a:headEnd/>
              <a:tailEnd/>
            </a:ln>
          </p:spPr>
          <p:txBody>
            <a:bodyPr lIns="0" tIns="0" rIns="0" bIns="0" anchor="ctr">
              <a:spAutoFit/>
            </a:bodyPr>
            <a:lstStyle/>
            <a:p>
              <a:endParaRPr lang="en-US"/>
            </a:p>
          </p:txBody>
        </p:sp>
        <p:sp>
          <p:nvSpPr>
            <p:cNvPr id="23571" name="Line 125"/>
            <p:cNvSpPr>
              <a:spLocks noChangeShapeType="1"/>
            </p:cNvSpPr>
            <p:nvPr/>
          </p:nvSpPr>
          <p:spPr bwMode="auto">
            <a:xfrm flipH="1" flipV="1">
              <a:off x="1544" y="2944"/>
              <a:ext cx="117" cy="63"/>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3572" name="Line 126"/>
            <p:cNvSpPr>
              <a:spLocks noChangeShapeType="1"/>
            </p:cNvSpPr>
            <p:nvPr/>
          </p:nvSpPr>
          <p:spPr bwMode="auto">
            <a:xfrm flipV="1">
              <a:off x="1658" y="2940"/>
              <a:ext cx="113" cy="67"/>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3573" name="Text Box 127"/>
            <p:cNvSpPr txBox="1">
              <a:spLocks noChangeArrowheads="1"/>
            </p:cNvSpPr>
            <p:nvPr/>
          </p:nvSpPr>
          <p:spPr bwMode="invGray">
            <a:xfrm>
              <a:off x="1808" y="2839"/>
              <a:ext cx="665"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Message</a:t>
              </a:r>
              <a:br>
                <a:rPr lang="en-US" sz="1800">
                  <a:solidFill>
                    <a:schemeClr val="bg1"/>
                  </a:solidFill>
                </a:rPr>
              </a:br>
              <a:r>
                <a:rPr lang="en-US" sz="1800">
                  <a:solidFill>
                    <a:schemeClr val="bg1"/>
                  </a:solidFill>
                </a:rPr>
                <a:t>Step</a:t>
              </a:r>
            </a:p>
          </p:txBody>
        </p:sp>
      </p:grpSp>
      <p:grpSp>
        <p:nvGrpSpPr>
          <p:cNvPr id="23563" name="Group 136"/>
          <p:cNvGrpSpPr>
            <a:grpSpLocks/>
          </p:cNvGrpSpPr>
          <p:nvPr/>
        </p:nvGrpSpPr>
        <p:grpSpPr bwMode="auto">
          <a:xfrm>
            <a:off x="6070600" y="5097463"/>
            <a:ext cx="1289050" cy="644525"/>
            <a:chOff x="3712" y="3127"/>
            <a:chExt cx="812" cy="406"/>
          </a:xfrm>
        </p:grpSpPr>
        <p:grpSp>
          <p:nvGrpSpPr>
            <p:cNvPr id="23564" name="Group 129"/>
            <p:cNvGrpSpPr>
              <a:grpSpLocks/>
            </p:cNvGrpSpPr>
            <p:nvPr/>
          </p:nvGrpSpPr>
          <p:grpSpPr bwMode="auto">
            <a:xfrm>
              <a:off x="3721" y="3127"/>
              <a:ext cx="803" cy="406"/>
              <a:chOff x="3281" y="2033"/>
              <a:chExt cx="1351" cy="683"/>
            </a:xfrm>
          </p:grpSpPr>
          <p:sp>
            <p:nvSpPr>
              <p:cNvPr id="23566" name="Rectangle 130"/>
              <p:cNvSpPr>
                <a:spLocks noChangeArrowheads="1"/>
              </p:cNvSpPr>
              <p:nvPr/>
            </p:nvSpPr>
            <p:spPr bwMode="auto">
              <a:xfrm>
                <a:off x="3281" y="2033"/>
                <a:ext cx="1351" cy="683"/>
              </a:xfrm>
              <a:prstGeom prst="rect">
                <a:avLst/>
              </a:prstGeom>
              <a:solidFill>
                <a:schemeClr val="tx1"/>
              </a:solidFill>
              <a:ln w="19050" algn="ctr">
                <a:solidFill>
                  <a:schemeClr val="bg1"/>
                </a:solidFill>
                <a:miter lim="800000"/>
                <a:headEnd/>
                <a:tailEnd/>
              </a:ln>
            </p:spPr>
            <p:txBody>
              <a:bodyPr wrap="none" lIns="0" tIns="0" rIns="0" bIns="0" anchor="ctr">
                <a:spAutoFit/>
              </a:bodyPr>
              <a:lstStyle/>
              <a:p>
                <a:endParaRPr lang="en-US"/>
              </a:p>
            </p:txBody>
          </p:sp>
          <p:sp>
            <p:nvSpPr>
              <p:cNvPr id="23567" name="Rectangle 131"/>
              <p:cNvSpPr>
                <a:spLocks noChangeArrowheads="1"/>
              </p:cNvSpPr>
              <p:nvPr/>
            </p:nvSpPr>
            <p:spPr bwMode="auto">
              <a:xfrm>
                <a:off x="4356" y="2044"/>
                <a:ext cx="270" cy="666"/>
              </a:xfrm>
              <a:prstGeom prst="rect">
                <a:avLst/>
              </a:prstGeom>
              <a:solidFill>
                <a:srgbClr val="969696"/>
              </a:solidFill>
              <a:ln>
                <a:noFill/>
              </a:ln>
              <a:extLst>
                <a:ext uri="{91240B29-F687-4F45-9708-019B960494DF}">
                  <a14:hiddenLine xmlns:a14="http://schemas.microsoft.com/office/drawing/2010/main" w="19050" algn="ctr">
                    <a:solidFill>
                      <a:srgbClr val="000000"/>
                    </a:solidFill>
                    <a:miter lim="800000"/>
                    <a:headEnd/>
                    <a:tailEnd/>
                  </a14:hiddenLine>
                </a:ext>
              </a:extLst>
            </p:spPr>
            <p:txBody>
              <a:bodyPr lIns="0" tIns="0" rIns="0" bIns="0" anchor="ctr">
                <a:spAutoFit/>
              </a:bodyPr>
              <a:lstStyle/>
              <a:p>
                <a:endParaRPr lang="en-US"/>
              </a:p>
            </p:txBody>
          </p:sp>
        </p:grpSp>
        <p:sp>
          <p:nvSpPr>
            <p:cNvPr id="23565" name="Text Box 132"/>
            <p:cNvSpPr txBox="1">
              <a:spLocks noChangeArrowheads="1"/>
            </p:cNvSpPr>
            <p:nvPr/>
          </p:nvSpPr>
          <p:spPr bwMode="invGray">
            <a:xfrm>
              <a:off x="3712" y="3219"/>
              <a:ext cx="659"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Outcome</a:t>
              </a:r>
            </a:p>
          </p:txBody>
        </p:sp>
      </p:gr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smtClean="0"/>
              <a:t>Wizards</a:t>
            </a:r>
          </a:p>
        </p:txBody>
      </p:sp>
      <p:sp>
        <p:nvSpPr>
          <p:cNvPr id="24579" name="Rectangle 6"/>
          <p:cNvSpPr>
            <a:spLocks noGrp="1" noChangeArrowheads="1"/>
          </p:cNvSpPr>
          <p:nvPr>
            <p:ph idx="1"/>
          </p:nvPr>
        </p:nvSpPr>
        <p:spPr>
          <a:xfrm>
            <a:off x="285750" y="933450"/>
            <a:ext cx="8467725" cy="1482725"/>
          </a:xfrm>
        </p:spPr>
        <p:txBody>
          <a:bodyPr>
            <a:spAutoFit/>
          </a:bodyPr>
          <a:lstStyle/>
          <a:p>
            <a:pPr>
              <a:buFont typeface="Arial" charset="0"/>
              <a:buChar char="•"/>
            </a:pPr>
            <a:r>
              <a:rPr lang="en-US" dirty="0" smtClean="0"/>
              <a:t>A job </a:t>
            </a:r>
            <a:r>
              <a:rPr lang="en-US" b="1" dirty="0" smtClean="0"/>
              <a:t>wizard</a:t>
            </a:r>
            <a:r>
              <a:rPr lang="en-US" dirty="0" smtClean="0"/>
              <a:t> is a series of screens that</a:t>
            </a:r>
            <a:br>
              <a:rPr lang="en-US" dirty="0" smtClean="0"/>
            </a:br>
            <a:r>
              <a:rPr lang="en-US" dirty="0" smtClean="0"/>
              <a:t>collect information during a transaction</a:t>
            </a:r>
          </a:p>
          <a:p>
            <a:pPr lvl="1"/>
            <a:r>
              <a:rPr lang="en-US" dirty="0" smtClean="0"/>
              <a:t>Information varies based on transaction type and</a:t>
            </a:r>
            <a:br>
              <a:rPr lang="en-US" dirty="0" smtClean="0"/>
            </a:br>
            <a:r>
              <a:rPr lang="en-US" dirty="0" smtClean="0"/>
              <a:t>line of business</a:t>
            </a:r>
          </a:p>
        </p:txBody>
      </p:sp>
      <p:grpSp>
        <p:nvGrpSpPr>
          <p:cNvPr id="24583" name="Group 98"/>
          <p:cNvGrpSpPr>
            <a:grpSpLocks/>
          </p:cNvGrpSpPr>
          <p:nvPr/>
        </p:nvGrpSpPr>
        <p:grpSpPr bwMode="auto">
          <a:xfrm>
            <a:off x="7110413" y="1209675"/>
            <a:ext cx="1184275" cy="862013"/>
            <a:chOff x="3955" y="2986"/>
            <a:chExt cx="1475" cy="1074"/>
          </a:xfrm>
        </p:grpSpPr>
        <p:sp>
          <p:nvSpPr>
            <p:cNvPr id="24587" name="Rectangle 99"/>
            <p:cNvSpPr>
              <a:spLocks noChangeArrowheads="1"/>
            </p:cNvSpPr>
            <p:nvPr/>
          </p:nvSpPr>
          <p:spPr bwMode="auto">
            <a:xfrm>
              <a:off x="3955" y="2986"/>
              <a:ext cx="1475" cy="1074"/>
            </a:xfrm>
            <a:prstGeom prst="rect">
              <a:avLst/>
            </a:prstGeom>
            <a:solidFill>
              <a:schemeClr val="tx1"/>
            </a:solidFill>
            <a:ln w="19050" algn="ctr">
              <a:solidFill>
                <a:schemeClr val="bg1"/>
              </a:solidFill>
              <a:miter lim="800000"/>
              <a:headEnd/>
              <a:tailEnd/>
            </a:ln>
          </p:spPr>
          <p:txBody>
            <a:bodyPr wrap="none" lIns="0" tIns="0" rIns="0" bIns="0" anchor="ctr">
              <a:spAutoFit/>
            </a:bodyPr>
            <a:lstStyle/>
            <a:p>
              <a:endParaRPr lang="en-US"/>
            </a:p>
          </p:txBody>
        </p:sp>
        <p:grpSp>
          <p:nvGrpSpPr>
            <p:cNvPr id="24588" name="Group 100"/>
            <p:cNvGrpSpPr>
              <a:grpSpLocks/>
            </p:cNvGrpSpPr>
            <p:nvPr/>
          </p:nvGrpSpPr>
          <p:grpSpPr bwMode="auto">
            <a:xfrm>
              <a:off x="4765" y="3473"/>
              <a:ext cx="584" cy="539"/>
              <a:chOff x="2371" y="1333"/>
              <a:chExt cx="1641" cy="1516"/>
            </a:xfrm>
          </p:grpSpPr>
          <p:sp>
            <p:nvSpPr>
              <p:cNvPr id="24616" name="Freeform 101"/>
              <p:cNvSpPr>
                <a:spLocks/>
              </p:cNvSpPr>
              <p:nvPr/>
            </p:nvSpPr>
            <p:spPr bwMode="auto">
              <a:xfrm>
                <a:off x="2517" y="1333"/>
                <a:ext cx="1" cy="1"/>
              </a:xfrm>
              <a:custGeom>
                <a:avLst/>
                <a:gdLst>
                  <a:gd name="T0" fmla="*/ 0 w 1"/>
                  <a:gd name="T1" fmla="*/ 0 h 1"/>
                  <a:gd name="T2" fmla="*/ 0 w 1"/>
                  <a:gd name="T3" fmla="*/ 0 h 1"/>
                  <a:gd name="T4" fmla="*/ 0 w 1"/>
                  <a:gd name="T5" fmla="*/ 0 h 1"/>
                  <a:gd name="T6" fmla="*/ 0 60000 65536"/>
                  <a:gd name="T7" fmla="*/ 0 60000 65536"/>
                  <a:gd name="T8" fmla="*/ 0 60000 65536"/>
                  <a:gd name="T9" fmla="*/ 0 w 1"/>
                  <a:gd name="T10" fmla="*/ 0 h 1"/>
                  <a:gd name="T11" fmla="*/ 1 w 1"/>
                  <a:gd name="T12" fmla="*/ 1 h 1"/>
                </a:gdLst>
                <a:ahLst/>
                <a:cxnLst>
                  <a:cxn ang="T6">
                    <a:pos x="T0" y="T1"/>
                  </a:cxn>
                  <a:cxn ang="T7">
                    <a:pos x="T2" y="T3"/>
                  </a:cxn>
                  <a:cxn ang="T8">
                    <a:pos x="T4" y="T5"/>
                  </a:cxn>
                </a:cxnLst>
                <a:rect l="T9" t="T10" r="T11" b="T12"/>
                <a:pathLst>
                  <a:path w="1" h="1">
                    <a:moveTo>
                      <a:pt x="0" y="0"/>
                    </a:moveTo>
                    <a:lnTo>
                      <a:pt x="0" y="0"/>
                    </a:lnTo>
                    <a:close/>
                  </a:path>
                </a:pathLst>
              </a:custGeom>
              <a:solidFill>
                <a:srgbClr val="FCDEA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4617" name="Rectangle 102"/>
              <p:cNvSpPr>
                <a:spLocks noChangeArrowheads="1"/>
              </p:cNvSpPr>
              <p:nvPr/>
            </p:nvSpPr>
            <p:spPr bwMode="auto">
              <a:xfrm>
                <a:off x="2526" y="1417"/>
                <a:ext cx="1" cy="1"/>
              </a:xfrm>
              <a:prstGeom prst="rect">
                <a:avLst/>
              </a:prstGeom>
              <a:solidFill>
                <a:srgbClr val="FCDEA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4618" name="Freeform 103"/>
              <p:cNvSpPr>
                <a:spLocks/>
              </p:cNvSpPr>
              <p:nvPr/>
            </p:nvSpPr>
            <p:spPr bwMode="auto">
              <a:xfrm>
                <a:off x="2371" y="1377"/>
                <a:ext cx="1601" cy="1472"/>
              </a:xfrm>
              <a:custGeom>
                <a:avLst/>
                <a:gdLst>
                  <a:gd name="T0" fmla="*/ 0 w 1601"/>
                  <a:gd name="T1" fmla="*/ 1128 h 1472"/>
                  <a:gd name="T2" fmla="*/ 0 w 1601"/>
                  <a:gd name="T3" fmla="*/ 1128 h 1472"/>
                  <a:gd name="T4" fmla="*/ 0 w 1601"/>
                  <a:gd name="T5" fmla="*/ 1145 h 1472"/>
                  <a:gd name="T6" fmla="*/ 4 w 1601"/>
                  <a:gd name="T7" fmla="*/ 1167 h 1472"/>
                  <a:gd name="T8" fmla="*/ 13 w 1601"/>
                  <a:gd name="T9" fmla="*/ 1185 h 1472"/>
                  <a:gd name="T10" fmla="*/ 18 w 1601"/>
                  <a:gd name="T11" fmla="*/ 1189 h 1472"/>
                  <a:gd name="T12" fmla="*/ 27 w 1601"/>
                  <a:gd name="T13" fmla="*/ 1194 h 1472"/>
                  <a:gd name="T14" fmla="*/ 1521 w 1601"/>
                  <a:gd name="T15" fmla="*/ 1472 h 1472"/>
                  <a:gd name="T16" fmla="*/ 1521 w 1601"/>
                  <a:gd name="T17" fmla="*/ 1472 h 1472"/>
                  <a:gd name="T18" fmla="*/ 1535 w 1601"/>
                  <a:gd name="T19" fmla="*/ 1472 h 1472"/>
                  <a:gd name="T20" fmla="*/ 1557 w 1601"/>
                  <a:gd name="T21" fmla="*/ 1464 h 1472"/>
                  <a:gd name="T22" fmla="*/ 1592 w 1601"/>
                  <a:gd name="T23" fmla="*/ 1446 h 1472"/>
                  <a:gd name="T24" fmla="*/ 1592 w 1601"/>
                  <a:gd name="T25" fmla="*/ 1446 h 1472"/>
                  <a:gd name="T26" fmla="*/ 1592 w 1601"/>
                  <a:gd name="T27" fmla="*/ 1441 h 1472"/>
                  <a:gd name="T28" fmla="*/ 1588 w 1601"/>
                  <a:gd name="T29" fmla="*/ 1437 h 1472"/>
                  <a:gd name="T30" fmla="*/ 1579 w 1601"/>
                  <a:gd name="T31" fmla="*/ 1433 h 1472"/>
                  <a:gd name="T32" fmla="*/ 1574 w 1601"/>
                  <a:gd name="T33" fmla="*/ 1424 h 1472"/>
                  <a:gd name="T34" fmla="*/ 1601 w 1601"/>
                  <a:gd name="T35" fmla="*/ 345 h 1472"/>
                  <a:gd name="T36" fmla="*/ 1601 w 1601"/>
                  <a:gd name="T37" fmla="*/ 345 h 1472"/>
                  <a:gd name="T38" fmla="*/ 1597 w 1601"/>
                  <a:gd name="T39" fmla="*/ 327 h 1472"/>
                  <a:gd name="T40" fmla="*/ 1588 w 1601"/>
                  <a:gd name="T41" fmla="*/ 314 h 1472"/>
                  <a:gd name="T42" fmla="*/ 1574 w 1601"/>
                  <a:gd name="T43" fmla="*/ 305 h 1472"/>
                  <a:gd name="T44" fmla="*/ 1561 w 1601"/>
                  <a:gd name="T45" fmla="*/ 296 h 1472"/>
                  <a:gd name="T46" fmla="*/ 150 w 1601"/>
                  <a:gd name="T47" fmla="*/ 0 h 1472"/>
                  <a:gd name="T48" fmla="*/ 106 w 1601"/>
                  <a:gd name="T49" fmla="*/ 4 h 1472"/>
                  <a:gd name="T50" fmla="*/ 106 w 1601"/>
                  <a:gd name="T51" fmla="*/ 4 h 1472"/>
                  <a:gd name="T52" fmla="*/ 93 w 1601"/>
                  <a:gd name="T53" fmla="*/ 9 h 1472"/>
                  <a:gd name="T54" fmla="*/ 80 w 1601"/>
                  <a:gd name="T55" fmla="*/ 13 h 1472"/>
                  <a:gd name="T56" fmla="*/ 75 w 1601"/>
                  <a:gd name="T57" fmla="*/ 27 h 1472"/>
                  <a:gd name="T58" fmla="*/ 71 w 1601"/>
                  <a:gd name="T59" fmla="*/ 40 h 1472"/>
                  <a:gd name="T60" fmla="*/ 0 w 1601"/>
                  <a:gd name="T61" fmla="*/ 1128 h 147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601"/>
                  <a:gd name="T94" fmla="*/ 0 h 1472"/>
                  <a:gd name="T95" fmla="*/ 1601 w 1601"/>
                  <a:gd name="T96" fmla="*/ 1472 h 1472"/>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601" h="1472">
                    <a:moveTo>
                      <a:pt x="0" y="1128"/>
                    </a:moveTo>
                    <a:lnTo>
                      <a:pt x="0" y="1128"/>
                    </a:lnTo>
                    <a:lnTo>
                      <a:pt x="0" y="1145"/>
                    </a:lnTo>
                    <a:lnTo>
                      <a:pt x="4" y="1167"/>
                    </a:lnTo>
                    <a:lnTo>
                      <a:pt x="13" y="1185"/>
                    </a:lnTo>
                    <a:lnTo>
                      <a:pt x="18" y="1189"/>
                    </a:lnTo>
                    <a:lnTo>
                      <a:pt x="27" y="1194"/>
                    </a:lnTo>
                    <a:lnTo>
                      <a:pt x="1521" y="1472"/>
                    </a:lnTo>
                    <a:lnTo>
                      <a:pt x="1535" y="1472"/>
                    </a:lnTo>
                    <a:lnTo>
                      <a:pt x="1557" y="1464"/>
                    </a:lnTo>
                    <a:lnTo>
                      <a:pt x="1592" y="1446"/>
                    </a:lnTo>
                    <a:lnTo>
                      <a:pt x="1592" y="1441"/>
                    </a:lnTo>
                    <a:lnTo>
                      <a:pt x="1588" y="1437"/>
                    </a:lnTo>
                    <a:lnTo>
                      <a:pt x="1579" y="1433"/>
                    </a:lnTo>
                    <a:lnTo>
                      <a:pt x="1574" y="1424"/>
                    </a:lnTo>
                    <a:lnTo>
                      <a:pt x="1601" y="345"/>
                    </a:lnTo>
                    <a:lnTo>
                      <a:pt x="1597" y="327"/>
                    </a:lnTo>
                    <a:lnTo>
                      <a:pt x="1588" y="314"/>
                    </a:lnTo>
                    <a:lnTo>
                      <a:pt x="1574" y="305"/>
                    </a:lnTo>
                    <a:lnTo>
                      <a:pt x="1561" y="296"/>
                    </a:lnTo>
                    <a:lnTo>
                      <a:pt x="150" y="0"/>
                    </a:lnTo>
                    <a:lnTo>
                      <a:pt x="106" y="4"/>
                    </a:lnTo>
                    <a:lnTo>
                      <a:pt x="93" y="9"/>
                    </a:lnTo>
                    <a:lnTo>
                      <a:pt x="80" y="13"/>
                    </a:lnTo>
                    <a:lnTo>
                      <a:pt x="75" y="27"/>
                    </a:lnTo>
                    <a:lnTo>
                      <a:pt x="71" y="40"/>
                    </a:lnTo>
                    <a:lnTo>
                      <a:pt x="0" y="1128"/>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4619" name="Freeform 104"/>
              <p:cNvSpPr>
                <a:spLocks/>
              </p:cNvSpPr>
              <p:nvPr/>
            </p:nvSpPr>
            <p:spPr bwMode="auto">
              <a:xfrm>
                <a:off x="2415" y="1377"/>
                <a:ext cx="1597" cy="1446"/>
              </a:xfrm>
              <a:custGeom>
                <a:avLst/>
                <a:gdLst>
                  <a:gd name="T0" fmla="*/ 0 w 1597"/>
                  <a:gd name="T1" fmla="*/ 1114 h 1446"/>
                  <a:gd name="T2" fmla="*/ 0 w 1597"/>
                  <a:gd name="T3" fmla="*/ 1114 h 1446"/>
                  <a:gd name="T4" fmla="*/ 5 w 1597"/>
                  <a:gd name="T5" fmla="*/ 1132 h 1446"/>
                  <a:gd name="T6" fmla="*/ 9 w 1597"/>
                  <a:gd name="T7" fmla="*/ 1150 h 1446"/>
                  <a:gd name="T8" fmla="*/ 22 w 1597"/>
                  <a:gd name="T9" fmla="*/ 1158 h 1446"/>
                  <a:gd name="T10" fmla="*/ 40 w 1597"/>
                  <a:gd name="T11" fmla="*/ 1167 h 1446"/>
                  <a:gd name="T12" fmla="*/ 1535 w 1597"/>
                  <a:gd name="T13" fmla="*/ 1446 h 1446"/>
                  <a:gd name="T14" fmla="*/ 1535 w 1597"/>
                  <a:gd name="T15" fmla="*/ 1446 h 1446"/>
                  <a:gd name="T16" fmla="*/ 1548 w 1597"/>
                  <a:gd name="T17" fmla="*/ 1446 h 1446"/>
                  <a:gd name="T18" fmla="*/ 1561 w 1597"/>
                  <a:gd name="T19" fmla="*/ 1441 h 1446"/>
                  <a:gd name="T20" fmla="*/ 1570 w 1597"/>
                  <a:gd name="T21" fmla="*/ 1428 h 1446"/>
                  <a:gd name="T22" fmla="*/ 1575 w 1597"/>
                  <a:gd name="T23" fmla="*/ 1415 h 1446"/>
                  <a:gd name="T24" fmla="*/ 1597 w 1597"/>
                  <a:gd name="T25" fmla="*/ 336 h 1446"/>
                  <a:gd name="T26" fmla="*/ 1597 w 1597"/>
                  <a:gd name="T27" fmla="*/ 336 h 1446"/>
                  <a:gd name="T28" fmla="*/ 1597 w 1597"/>
                  <a:gd name="T29" fmla="*/ 318 h 1446"/>
                  <a:gd name="T30" fmla="*/ 1588 w 1597"/>
                  <a:gd name="T31" fmla="*/ 305 h 1446"/>
                  <a:gd name="T32" fmla="*/ 1575 w 1597"/>
                  <a:gd name="T33" fmla="*/ 296 h 1446"/>
                  <a:gd name="T34" fmla="*/ 1557 w 1597"/>
                  <a:gd name="T35" fmla="*/ 287 h 1446"/>
                  <a:gd name="T36" fmla="*/ 115 w 1597"/>
                  <a:gd name="T37" fmla="*/ 0 h 1446"/>
                  <a:gd name="T38" fmla="*/ 115 w 1597"/>
                  <a:gd name="T39" fmla="*/ 0 h 1446"/>
                  <a:gd name="T40" fmla="*/ 98 w 1597"/>
                  <a:gd name="T41" fmla="*/ 0 h 1446"/>
                  <a:gd name="T42" fmla="*/ 84 w 1597"/>
                  <a:gd name="T43" fmla="*/ 4 h 1446"/>
                  <a:gd name="T44" fmla="*/ 75 w 1597"/>
                  <a:gd name="T45" fmla="*/ 13 h 1446"/>
                  <a:gd name="T46" fmla="*/ 71 w 1597"/>
                  <a:gd name="T47" fmla="*/ 31 h 1446"/>
                  <a:gd name="T48" fmla="*/ 0 w 1597"/>
                  <a:gd name="T49" fmla="*/ 1114 h 144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597"/>
                  <a:gd name="T76" fmla="*/ 0 h 1446"/>
                  <a:gd name="T77" fmla="*/ 1597 w 1597"/>
                  <a:gd name="T78" fmla="*/ 1446 h 144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597" h="1446">
                    <a:moveTo>
                      <a:pt x="0" y="1114"/>
                    </a:moveTo>
                    <a:lnTo>
                      <a:pt x="0" y="1114"/>
                    </a:lnTo>
                    <a:lnTo>
                      <a:pt x="5" y="1132"/>
                    </a:lnTo>
                    <a:lnTo>
                      <a:pt x="9" y="1150"/>
                    </a:lnTo>
                    <a:lnTo>
                      <a:pt x="22" y="1158"/>
                    </a:lnTo>
                    <a:lnTo>
                      <a:pt x="40" y="1167"/>
                    </a:lnTo>
                    <a:lnTo>
                      <a:pt x="1535" y="1446"/>
                    </a:lnTo>
                    <a:lnTo>
                      <a:pt x="1548" y="1446"/>
                    </a:lnTo>
                    <a:lnTo>
                      <a:pt x="1561" y="1441"/>
                    </a:lnTo>
                    <a:lnTo>
                      <a:pt x="1570" y="1428"/>
                    </a:lnTo>
                    <a:lnTo>
                      <a:pt x="1575" y="1415"/>
                    </a:lnTo>
                    <a:lnTo>
                      <a:pt x="1597" y="336"/>
                    </a:lnTo>
                    <a:lnTo>
                      <a:pt x="1597" y="318"/>
                    </a:lnTo>
                    <a:lnTo>
                      <a:pt x="1588" y="305"/>
                    </a:lnTo>
                    <a:lnTo>
                      <a:pt x="1575" y="296"/>
                    </a:lnTo>
                    <a:lnTo>
                      <a:pt x="1557" y="287"/>
                    </a:lnTo>
                    <a:lnTo>
                      <a:pt x="115" y="0"/>
                    </a:lnTo>
                    <a:lnTo>
                      <a:pt x="98" y="0"/>
                    </a:lnTo>
                    <a:lnTo>
                      <a:pt x="84" y="4"/>
                    </a:lnTo>
                    <a:lnTo>
                      <a:pt x="75" y="13"/>
                    </a:lnTo>
                    <a:lnTo>
                      <a:pt x="71" y="31"/>
                    </a:lnTo>
                    <a:lnTo>
                      <a:pt x="0" y="1114"/>
                    </a:lnTo>
                    <a:close/>
                  </a:path>
                </a:pathLst>
              </a:custGeom>
              <a:solidFill>
                <a:srgbClr val="9299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4620" name="Freeform 105"/>
              <p:cNvSpPr>
                <a:spLocks/>
              </p:cNvSpPr>
              <p:nvPr/>
            </p:nvSpPr>
            <p:spPr bwMode="auto">
              <a:xfrm>
                <a:off x="2495" y="1377"/>
                <a:ext cx="1517" cy="1446"/>
              </a:xfrm>
              <a:custGeom>
                <a:avLst/>
                <a:gdLst>
                  <a:gd name="T0" fmla="*/ 1486 w 1517"/>
                  <a:gd name="T1" fmla="*/ 1424 h 1446"/>
                  <a:gd name="T2" fmla="*/ 1508 w 1517"/>
                  <a:gd name="T3" fmla="*/ 345 h 1446"/>
                  <a:gd name="T4" fmla="*/ 1508 w 1517"/>
                  <a:gd name="T5" fmla="*/ 345 h 1446"/>
                  <a:gd name="T6" fmla="*/ 1508 w 1517"/>
                  <a:gd name="T7" fmla="*/ 327 h 1446"/>
                  <a:gd name="T8" fmla="*/ 1499 w 1517"/>
                  <a:gd name="T9" fmla="*/ 314 h 1446"/>
                  <a:gd name="T10" fmla="*/ 1486 w 1517"/>
                  <a:gd name="T11" fmla="*/ 301 h 1446"/>
                  <a:gd name="T12" fmla="*/ 1468 w 1517"/>
                  <a:gd name="T13" fmla="*/ 296 h 1446"/>
                  <a:gd name="T14" fmla="*/ 26 w 1517"/>
                  <a:gd name="T15" fmla="*/ 4 h 1446"/>
                  <a:gd name="T16" fmla="*/ 26 w 1517"/>
                  <a:gd name="T17" fmla="*/ 4 h 1446"/>
                  <a:gd name="T18" fmla="*/ 13 w 1517"/>
                  <a:gd name="T19" fmla="*/ 4 h 1446"/>
                  <a:gd name="T20" fmla="*/ 0 w 1517"/>
                  <a:gd name="T21" fmla="*/ 9 h 1446"/>
                  <a:gd name="T22" fmla="*/ 0 w 1517"/>
                  <a:gd name="T23" fmla="*/ 9 h 1446"/>
                  <a:gd name="T24" fmla="*/ 18 w 1517"/>
                  <a:gd name="T25" fmla="*/ 0 h 1446"/>
                  <a:gd name="T26" fmla="*/ 35 w 1517"/>
                  <a:gd name="T27" fmla="*/ 0 h 1446"/>
                  <a:gd name="T28" fmla="*/ 1477 w 1517"/>
                  <a:gd name="T29" fmla="*/ 287 h 1446"/>
                  <a:gd name="T30" fmla="*/ 1477 w 1517"/>
                  <a:gd name="T31" fmla="*/ 287 h 1446"/>
                  <a:gd name="T32" fmla="*/ 1495 w 1517"/>
                  <a:gd name="T33" fmla="*/ 296 h 1446"/>
                  <a:gd name="T34" fmla="*/ 1508 w 1517"/>
                  <a:gd name="T35" fmla="*/ 305 h 1446"/>
                  <a:gd name="T36" fmla="*/ 1517 w 1517"/>
                  <a:gd name="T37" fmla="*/ 318 h 1446"/>
                  <a:gd name="T38" fmla="*/ 1517 w 1517"/>
                  <a:gd name="T39" fmla="*/ 336 h 1446"/>
                  <a:gd name="T40" fmla="*/ 1495 w 1517"/>
                  <a:gd name="T41" fmla="*/ 1415 h 1446"/>
                  <a:gd name="T42" fmla="*/ 1495 w 1517"/>
                  <a:gd name="T43" fmla="*/ 1415 h 1446"/>
                  <a:gd name="T44" fmla="*/ 1490 w 1517"/>
                  <a:gd name="T45" fmla="*/ 1433 h 1446"/>
                  <a:gd name="T46" fmla="*/ 1477 w 1517"/>
                  <a:gd name="T47" fmla="*/ 1446 h 1446"/>
                  <a:gd name="T48" fmla="*/ 1477 w 1517"/>
                  <a:gd name="T49" fmla="*/ 1446 h 1446"/>
                  <a:gd name="T50" fmla="*/ 1486 w 1517"/>
                  <a:gd name="T51" fmla="*/ 1433 h 1446"/>
                  <a:gd name="T52" fmla="*/ 1486 w 1517"/>
                  <a:gd name="T53" fmla="*/ 1424 h 1446"/>
                  <a:gd name="T54" fmla="*/ 1486 w 1517"/>
                  <a:gd name="T55" fmla="*/ 1424 h 144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517"/>
                  <a:gd name="T85" fmla="*/ 0 h 1446"/>
                  <a:gd name="T86" fmla="*/ 1517 w 1517"/>
                  <a:gd name="T87" fmla="*/ 1446 h 144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517" h="1446">
                    <a:moveTo>
                      <a:pt x="1486" y="1424"/>
                    </a:moveTo>
                    <a:lnTo>
                      <a:pt x="1508" y="345"/>
                    </a:lnTo>
                    <a:lnTo>
                      <a:pt x="1508" y="327"/>
                    </a:lnTo>
                    <a:lnTo>
                      <a:pt x="1499" y="314"/>
                    </a:lnTo>
                    <a:lnTo>
                      <a:pt x="1486" y="301"/>
                    </a:lnTo>
                    <a:lnTo>
                      <a:pt x="1468" y="296"/>
                    </a:lnTo>
                    <a:lnTo>
                      <a:pt x="26" y="4"/>
                    </a:lnTo>
                    <a:lnTo>
                      <a:pt x="13" y="4"/>
                    </a:lnTo>
                    <a:lnTo>
                      <a:pt x="0" y="9"/>
                    </a:lnTo>
                    <a:lnTo>
                      <a:pt x="18" y="0"/>
                    </a:lnTo>
                    <a:lnTo>
                      <a:pt x="35" y="0"/>
                    </a:lnTo>
                    <a:lnTo>
                      <a:pt x="1477" y="287"/>
                    </a:lnTo>
                    <a:lnTo>
                      <a:pt x="1495" y="296"/>
                    </a:lnTo>
                    <a:lnTo>
                      <a:pt x="1508" y="305"/>
                    </a:lnTo>
                    <a:lnTo>
                      <a:pt x="1517" y="318"/>
                    </a:lnTo>
                    <a:lnTo>
                      <a:pt x="1517" y="336"/>
                    </a:lnTo>
                    <a:lnTo>
                      <a:pt x="1495" y="1415"/>
                    </a:lnTo>
                    <a:lnTo>
                      <a:pt x="1490" y="1433"/>
                    </a:lnTo>
                    <a:lnTo>
                      <a:pt x="1477" y="1446"/>
                    </a:lnTo>
                    <a:lnTo>
                      <a:pt x="1486" y="1433"/>
                    </a:lnTo>
                    <a:lnTo>
                      <a:pt x="1486" y="1424"/>
                    </a:lnTo>
                    <a:close/>
                  </a:path>
                </a:pathLst>
              </a:custGeom>
              <a:solidFill>
                <a:srgbClr val="C1CBC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4621" name="Freeform 106"/>
              <p:cNvSpPr>
                <a:spLocks/>
              </p:cNvSpPr>
              <p:nvPr/>
            </p:nvSpPr>
            <p:spPr bwMode="auto">
              <a:xfrm>
                <a:off x="2495" y="1448"/>
                <a:ext cx="1446" cy="1255"/>
              </a:xfrm>
              <a:custGeom>
                <a:avLst/>
                <a:gdLst>
                  <a:gd name="T0" fmla="*/ 0 w 1446"/>
                  <a:gd name="T1" fmla="*/ 955 h 1255"/>
                  <a:gd name="T2" fmla="*/ 0 w 1446"/>
                  <a:gd name="T3" fmla="*/ 955 h 1255"/>
                  <a:gd name="T4" fmla="*/ 4 w 1446"/>
                  <a:gd name="T5" fmla="*/ 973 h 1255"/>
                  <a:gd name="T6" fmla="*/ 9 w 1446"/>
                  <a:gd name="T7" fmla="*/ 986 h 1255"/>
                  <a:gd name="T8" fmla="*/ 22 w 1446"/>
                  <a:gd name="T9" fmla="*/ 995 h 1255"/>
                  <a:gd name="T10" fmla="*/ 35 w 1446"/>
                  <a:gd name="T11" fmla="*/ 999 h 1255"/>
                  <a:gd name="T12" fmla="*/ 1388 w 1446"/>
                  <a:gd name="T13" fmla="*/ 1255 h 1255"/>
                  <a:gd name="T14" fmla="*/ 1388 w 1446"/>
                  <a:gd name="T15" fmla="*/ 1255 h 1255"/>
                  <a:gd name="T16" fmla="*/ 1402 w 1446"/>
                  <a:gd name="T17" fmla="*/ 1255 h 1255"/>
                  <a:gd name="T18" fmla="*/ 1415 w 1446"/>
                  <a:gd name="T19" fmla="*/ 1251 h 1255"/>
                  <a:gd name="T20" fmla="*/ 1424 w 1446"/>
                  <a:gd name="T21" fmla="*/ 1238 h 1255"/>
                  <a:gd name="T22" fmla="*/ 1424 w 1446"/>
                  <a:gd name="T23" fmla="*/ 1225 h 1255"/>
                  <a:gd name="T24" fmla="*/ 1446 w 1446"/>
                  <a:gd name="T25" fmla="*/ 309 h 1255"/>
                  <a:gd name="T26" fmla="*/ 1446 w 1446"/>
                  <a:gd name="T27" fmla="*/ 309 h 1255"/>
                  <a:gd name="T28" fmla="*/ 1446 w 1446"/>
                  <a:gd name="T29" fmla="*/ 292 h 1255"/>
                  <a:gd name="T30" fmla="*/ 1437 w 1446"/>
                  <a:gd name="T31" fmla="*/ 283 h 1255"/>
                  <a:gd name="T32" fmla="*/ 1424 w 1446"/>
                  <a:gd name="T33" fmla="*/ 274 h 1255"/>
                  <a:gd name="T34" fmla="*/ 1411 w 1446"/>
                  <a:gd name="T35" fmla="*/ 265 h 1255"/>
                  <a:gd name="T36" fmla="*/ 102 w 1446"/>
                  <a:gd name="T37" fmla="*/ 0 h 1255"/>
                  <a:gd name="T38" fmla="*/ 102 w 1446"/>
                  <a:gd name="T39" fmla="*/ 0 h 1255"/>
                  <a:gd name="T40" fmla="*/ 84 w 1446"/>
                  <a:gd name="T41" fmla="*/ 0 h 1255"/>
                  <a:gd name="T42" fmla="*/ 71 w 1446"/>
                  <a:gd name="T43" fmla="*/ 9 h 1255"/>
                  <a:gd name="T44" fmla="*/ 62 w 1446"/>
                  <a:gd name="T45" fmla="*/ 17 h 1255"/>
                  <a:gd name="T46" fmla="*/ 62 w 1446"/>
                  <a:gd name="T47" fmla="*/ 26 h 1255"/>
                  <a:gd name="T48" fmla="*/ 0 w 1446"/>
                  <a:gd name="T49" fmla="*/ 955 h 125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446"/>
                  <a:gd name="T76" fmla="*/ 0 h 1255"/>
                  <a:gd name="T77" fmla="*/ 1446 w 1446"/>
                  <a:gd name="T78" fmla="*/ 1255 h 125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446" h="1255">
                    <a:moveTo>
                      <a:pt x="0" y="955"/>
                    </a:moveTo>
                    <a:lnTo>
                      <a:pt x="0" y="955"/>
                    </a:lnTo>
                    <a:lnTo>
                      <a:pt x="4" y="973"/>
                    </a:lnTo>
                    <a:lnTo>
                      <a:pt x="9" y="986"/>
                    </a:lnTo>
                    <a:lnTo>
                      <a:pt x="22" y="995"/>
                    </a:lnTo>
                    <a:lnTo>
                      <a:pt x="35" y="999"/>
                    </a:lnTo>
                    <a:lnTo>
                      <a:pt x="1388" y="1255"/>
                    </a:lnTo>
                    <a:lnTo>
                      <a:pt x="1402" y="1255"/>
                    </a:lnTo>
                    <a:lnTo>
                      <a:pt x="1415" y="1251"/>
                    </a:lnTo>
                    <a:lnTo>
                      <a:pt x="1424" y="1238"/>
                    </a:lnTo>
                    <a:lnTo>
                      <a:pt x="1424" y="1225"/>
                    </a:lnTo>
                    <a:lnTo>
                      <a:pt x="1446" y="309"/>
                    </a:lnTo>
                    <a:lnTo>
                      <a:pt x="1446" y="292"/>
                    </a:lnTo>
                    <a:lnTo>
                      <a:pt x="1437" y="283"/>
                    </a:lnTo>
                    <a:lnTo>
                      <a:pt x="1424" y="274"/>
                    </a:lnTo>
                    <a:lnTo>
                      <a:pt x="1411" y="265"/>
                    </a:lnTo>
                    <a:lnTo>
                      <a:pt x="102" y="0"/>
                    </a:lnTo>
                    <a:lnTo>
                      <a:pt x="84" y="0"/>
                    </a:lnTo>
                    <a:lnTo>
                      <a:pt x="71" y="9"/>
                    </a:lnTo>
                    <a:lnTo>
                      <a:pt x="62" y="17"/>
                    </a:lnTo>
                    <a:lnTo>
                      <a:pt x="62" y="26"/>
                    </a:lnTo>
                    <a:lnTo>
                      <a:pt x="0" y="955"/>
                    </a:lnTo>
                    <a:close/>
                  </a:path>
                </a:pathLst>
              </a:custGeom>
              <a:solidFill>
                <a:srgbClr val="AEC5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4622" name="Freeform 107"/>
              <p:cNvSpPr>
                <a:spLocks/>
              </p:cNvSpPr>
              <p:nvPr/>
            </p:nvSpPr>
            <p:spPr bwMode="auto">
              <a:xfrm>
                <a:off x="2517" y="1678"/>
                <a:ext cx="1424" cy="844"/>
              </a:xfrm>
              <a:custGeom>
                <a:avLst/>
                <a:gdLst>
                  <a:gd name="T0" fmla="*/ 1424 w 1424"/>
                  <a:gd name="T1" fmla="*/ 146 h 844"/>
                  <a:gd name="T2" fmla="*/ 1424 w 1424"/>
                  <a:gd name="T3" fmla="*/ 79 h 844"/>
                  <a:gd name="T4" fmla="*/ 1424 w 1424"/>
                  <a:gd name="T5" fmla="*/ 79 h 844"/>
                  <a:gd name="T6" fmla="*/ 1424 w 1424"/>
                  <a:gd name="T7" fmla="*/ 62 h 844"/>
                  <a:gd name="T8" fmla="*/ 1415 w 1424"/>
                  <a:gd name="T9" fmla="*/ 53 h 844"/>
                  <a:gd name="T10" fmla="*/ 1402 w 1424"/>
                  <a:gd name="T11" fmla="*/ 44 h 844"/>
                  <a:gd name="T12" fmla="*/ 1389 w 1424"/>
                  <a:gd name="T13" fmla="*/ 35 h 844"/>
                  <a:gd name="T14" fmla="*/ 1216 w 1424"/>
                  <a:gd name="T15" fmla="*/ 0 h 844"/>
                  <a:gd name="T16" fmla="*/ 1216 w 1424"/>
                  <a:gd name="T17" fmla="*/ 0 h 844"/>
                  <a:gd name="T18" fmla="*/ 1057 w 1424"/>
                  <a:gd name="T19" fmla="*/ 84 h 844"/>
                  <a:gd name="T20" fmla="*/ 907 w 1424"/>
                  <a:gd name="T21" fmla="*/ 172 h 844"/>
                  <a:gd name="T22" fmla="*/ 756 w 1424"/>
                  <a:gd name="T23" fmla="*/ 261 h 844"/>
                  <a:gd name="T24" fmla="*/ 606 w 1424"/>
                  <a:gd name="T25" fmla="*/ 358 h 844"/>
                  <a:gd name="T26" fmla="*/ 305 w 1424"/>
                  <a:gd name="T27" fmla="*/ 557 h 844"/>
                  <a:gd name="T28" fmla="*/ 0 w 1424"/>
                  <a:gd name="T29" fmla="*/ 765 h 844"/>
                  <a:gd name="T30" fmla="*/ 0 w 1424"/>
                  <a:gd name="T31" fmla="*/ 765 h 844"/>
                  <a:gd name="T32" fmla="*/ 13 w 1424"/>
                  <a:gd name="T33" fmla="*/ 769 h 844"/>
                  <a:gd name="T34" fmla="*/ 425 w 1424"/>
                  <a:gd name="T35" fmla="*/ 844 h 844"/>
                  <a:gd name="T36" fmla="*/ 425 w 1424"/>
                  <a:gd name="T37" fmla="*/ 844 h 844"/>
                  <a:gd name="T38" fmla="*/ 601 w 1424"/>
                  <a:gd name="T39" fmla="*/ 720 h 844"/>
                  <a:gd name="T40" fmla="*/ 778 w 1424"/>
                  <a:gd name="T41" fmla="*/ 588 h 844"/>
                  <a:gd name="T42" fmla="*/ 778 w 1424"/>
                  <a:gd name="T43" fmla="*/ 588 h 844"/>
                  <a:gd name="T44" fmla="*/ 938 w 1424"/>
                  <a:gd name="T45" fmla="*/ 464 h 844"/>
                  <a:gd name="T46" fmla="*/ 1097 w 1424"/>
                  <a:gd name="T47" fmla="*/ 353 h 844"/>
                  <a:gd name="T48" fmla="*/ 1260 w 1424"/>
                  <a:gd name="T49" fmla="*/ 247 h 844"/>
                  <a:gd name="T50" fmla="*/ 1424 w 1424"/>
                  <a:gd name="T51" fmla="*/ 146 h 844"/>
                  <a:gd name="T52" fmla="*/ 1424 w 1424"/>
                  <a:gd name="T53" fmla="*/ 146 h 84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424"/>
                  <a:gd name="T82" fmla="*/ 0 h 844"/>
                  <a:gd name="T83" fmla="*/ 1424 w 1424"/>
                  <a:gd name="T84" fmla="*/ 844 h 84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424" h="844">
                    <a:moveTo>
                      <a:pt x="1424" y="146"/>
                    </a:moveTo>
                    <a:lnTo>
                      <a:pt x="1424" y="79"/>
                    </a:lnTo>
                    <a:lnTo>
                      <a:pt x="1424" y="62"/>
                    </a:lnTo>
                    <a:lnTo>
                      <a:pt x="1415" y="53"/>
                    </a:lnTo>
                    <a:lnTo>
                      <a:pt x="1402" y="44"/>
                    </a:lnTo>
                    <a:lnTo>
                      <a:pt x="1389" y="35"/>
                    </a:lnTo>
                    <a:lnTo>
                      <a:pt x="1216" y="0"/>
                    </a:lnTo>
                    <a:lnTo>
                      <a:pt x="1057" y="84"/>
                    </a:lnTo>
                    <a:lnTo>
                      <a:pt x="907" y="172"/>
                    </a:lnTo>
                    <a:lnTo>
                      <a:pt x="756" y="261"/>
                    </a:lnTo>
                    <a:lnTo>
                      <a:pt x="606" y="358"/>
                    </a:lnTo>
                    <a:lnTo>
                      <a:pt x="305" y="557"/>
                    </a:lnTo>
                    <a:lnTo>
                      <a:pt x="0" y="765"/>
                    </a:lnTo>
                    <a:lnTo>
                      <a:pt x="13" y="769"/>
                    </a:lnTo>
                    <a:lnTo>
                      <a:pt x="425" y="844"/>
                    </a:lnTo>
                    <a:lnTo>
                      <a:pt x="601" y="720"/>
                    </a:lnTo>
                    <a:lnTo>
                      <a:pt x="778" y="588"/>
                    </a:lnTo>
                    <a:lnTo>
                      <a:pt x="938" y="464"/>
                    </a:lnTo>
                    <a:lnTo>
                      <a:pt x="1097" y="353"/>
                    </a:lnTo>
                    <a:lnTo>
                      <a:pt x="1260" y="247"/>
                    </a:lnTo>
                    <a:lnTo>
                      <a:pt x="1424" y="146"/>
                    </a:lnTo>
                    <a:close/>
                  </a:path>
                </a:pathLst>
              </a:custGeom>
              <a:solidFill>
                <a:srgbClr val="C1D2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4623" name="Freeform 108"/>
              <p:cNvSpPr>
                <a:spLocks/>
              </p:cNvSpPr>
              <p:nvPr/>
            </p:nvSpPr>
            <p:spPr bwMode="auto">
              <a:xfrm>
                <a:off x="3317" y="2213"/>
                <a:ext cx="615" cy="420"/>
              </a:xfrm>
              <a:custGeom>
                <a:avLst/>
                <a:gdLst>
                  <a:gd name="T0" fmla="*/ 611 w 615"/>
                  <a:gd name="T1" fmla="*/ 137 h 420"/>
                  <a:gd name="T2" fmla="*/ 615 w 615"/>
                  <a:gd name="T3" fmla="*/ 0 h 420"/>
                  <a:gd name="T4" fmla="*/ 615 w 615"/>
                  <a:gd name="T5" fmla="*/ 0 h 420"/>
                  <a:gd name="T6" fmla="*/ 460 w 615"/>
                  <a:gd name="T7" fmla="*/ 88 h 420"/>
                  <a:gd name="T8" fmla="*/ 306 w 615"/>
                  <a:gd name="T9" fmla="*/ 181 h 420"/>
                  <a:gd name="T10" fmla="*/ 151 w 615"/>
                  <a:gd name="T11" fmla="*/ 278 h 420"/>
                  <a:gd name="T12" fmla="*/ 0 w 615"/>
                  <a:gd name="T13" fmla="*/ 384 h 420"/>
                  <a:gd name="T14" fmla="*/ 208 w 615"/>
                  <a:gd name="T15" fmla="*/ 420 h 420"/>
                  <a:gd name="T16" fmla="*/ 208 w 615"/>
                  <a:gd name="T17" fmla="*/ 420 h 420"/>
                  <a:gd name="T18" fmla="*/ 412 w 615"/>
                  <a:gd name="T19" fmla="*/ 274 h 420"/>
                  <a:gd name="T20" fmla="*/ 412 w 615"/>
                  <a:gd name="T21" fmla="*/ 274 h 420"/>
                  <a:gd name="T22" fmla="*/ 513 w 615"/>
                  <a:gd name="T23" fmla="*/ 203 h 420"/>
                  <a:gd name="T24" fmla="*/ 611 w 615"/>
                  <a:gd name="T25" fmla="*/ 137 h 420"/>
                  <a:gd name="T26" fmla="*/ 611 w 615"/>
                  <a:gd name="T27" fmla="*/ 137 h 4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15"/>
                  <a:gd name="T43" fmla="*/ 0 h 420"/>
                  <a:gd name="T44" fmla="*/ 615 w 615"/>
                  <a:gd name="T45" fmla="*/ 420 h 4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15" h="420">
                    <a:moveTo>
                      <a:pt x="611" y="137"/>
                    </a:moveTo>
                    <a:lnTo>
                      <a:pt x="615" y="0"/>
                    </a:lnTo>
                    <a:lnTo>
                      <a:pt x="460" y="88"/>
                    </a:lnTo>
                    <a:lnTo>
                      <a:pt x="306" y="181"/>
                    </a:lnTo>
                    <a:lnTo>
                      <a:pt x="151" y="278"/>
                    </a:lnTo>
                    <a:lnTo>
                      <a:pt x="0" y="384"/>
                    </a:lnTo>
                    <a:lnTo>
                      <a:pt x="208" y="420"/>
                    </a:lnTo>
                    <a:lnTo>
                      <a:pt x="412" y="274"/>
                    </a:lnTo>
                    <a:lnTo>
                      <a:pt x="513" y="203"/>
                    </a:lnTo>
                    <a:lnTo>
                      <a:pt x="611" y="137"/>
                    </a:lnTo>
                    <a:close/>
                  </a:path>
                </a:pathLst>
              </a:custGeom>
              <a:solidFill>
                <a:srgbClr val="B9CC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4624" name="Freeform 109"/>
              <p:cNvSpPr>
                <a:spLocks/>
              </p:cNvSpPr>
              <p:nvPr/>
            </p:nvSpPr>
            <p:spPr bwMode="auto">
              <a:xfrm>
                <a:off x="2495" y="1448"/>
                <a:ext cx="1419" cy="1255"/>
              </a:xfrm>
              <a:custGeom>
                <a:avLst/>
                <a:gdLst>
                  <a:gd name="T0" fmla="*/ 88 w 1419"/>
                  <a:gd name="T1" fmla="*/ 0 h 1255"/>
                  <a:gd name="T2" fmla="*/ 88 w 1419"/>
                  <a:gd name="T3" fmla="*/ 0 h 1255"/>
                  <a:gd name="T4" fmla="*/ 84 w 1419"/>
                  <a:gd name="T5" fmla="*/ 17 h 1255"/>
                  <a:gd name="T6" fmla="*/ 22 w 1419"/>
                  <a:gd name="T7" fmla="*/ 942 h 1255"/>
                  <a:gd name="T8" fmla="*/ 22 w 1419"/>
                  <a:gd name="T9" fmla="*/ 942 h 1255"/>
                  <a:gd name="T10" fmla="*/ 26 w 1419"/>
                  <a:gd name="T11" fmla="*/ 959 h 1255"/>
                  <a:gd name="T12" fmla="*/ 35 w 1419"/>
                  <a:gd name="T13" fmla="*/ 973 h 1255"/>
                  <a:gd name="T14" fmla="*/ 44 w 1419"/>
                  <a:gd name="T15" fmla="*/ 981 h 1255"/>
                  <a:gd name="T16" fmla="*/ 62 w 1419"/>
                  <a:gd name="T17" fmla="*/ 986 h 1255"/>
                  <a:gd name="T18" fmla="*/ 1411 w 1419"/>
                  <a:gd name="T19" fmla="*/ 1242 h 1255"/>
                  <a:gd name="T20" fmla="*/ 1411 w 1419"/>
                  <a:gd name="T21" fmla="*/ 1242 h 1255"/>
                  <a:gd name="T22" fmla="*/ 1419 w 1419"/>
                  <a:gd name="T23" fmla="*/ 1242 h 1255"/>
                  <a:gd name="T24" fmla="*/ 1419 w 1419"/>
                  <a:gd name="T25" fmla="*/ 1242 h 1255"/>
                  <a:gd name="T26" fmla="*/ 1415 w 1419"/>
                  <a:gd name="T27" fmla="*/ 1247 h 1255"/>
                  <a:gd name="T28" fmla="*/ 1406 w 1419"/>
                  <a:gd name="T29" fmla="*/ 1251 h 1255"/>
                  <a:gd name="T30" fmla="*/ 1397 w 1419"/>
                  <a:gd name="T31" fmla="*/ 1255 h 1255"/>
                  <a:gd name="T32" fmla="*/ 1388 w 1419"/>
                  <a:gd name="T33" fmla="*/ 1255 h 1255"/>
                  <a:gd name="T34" fmla="*/ 35 w 1419"/>
                  <a:gd name="T35" fmla="*/ 999 h 1255"/>
                  <a:gd name="T36" fmla="*/ 35 w 1419"/>
                  <a:gd name="T37" fmla="*/ 999 h 1255"/>
                  <a:gd name="T38" fmla="*/ 22 w 1419"/>
                  <a:gd name="T39" fmla="*/ 995 h 1255"/>
                  <a:gd name="T40" fmla="*/ 9 w 1419"/>
                  <a:gd name="T41" fmla="*/ 986 h 1255"/>
                  <a:gd name="T42" fmla="*/ 4 w 1419"/>
                  <a:gd name="T43" fmla="*/ 973 h 1255"/>
                  <a:gd name="T44" fmla="*/ 0 w 1419"/>
                  <a:gd name="T45" fmla="*/ 955 h 1255"/>
                  <a:gd name="T46" fmla="*/ 62 w 1419"/>
                  <a:gd name="T47" fmla="*/ 26 h 1255"/>
                  <a:gd name="T48" fmla="*/ 62 w 1419"/>
                  <a:gd name="T49" fmla="*/ 26 h 1255"/>
                  <a:gd name="T50" fmla="*/ 62 w 1419"/>
                  <a:gd name="T51" fmla="*/ 17 h 1255"/>
                  <a:gd name="T52" fmla="*/ 71 w 1419"/>
                  <a:gd name="T53" fmla="*/ 9 h 1255"/>
                  <a:gd name="T54" fmla="*/ 79 w 1419"/>
                  <a:gd name="T55" fmla="*/ 4 h 1255"/>
                  <a:gd name="T56" fmla="*/ 88 w 1419"/>
                  <a:gd name="T57" fmla="*/ 0 h 1255"/>
                  <a:gd name="T58" fmla="*/ 88 w 1419"/>
                  <a:gd name="T59" fmla="*/ 0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419"/>
                  <a:gd name="T91" fmla="*/ 0 h 1255"/>
                  <a:gd name="T92" fmla="*/ 1419 w 1419"/>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419" h="1255">
                    <a:moveTo>
                      <a:pt x="88" y="0"/>
                    </a:moveTo>
                    <a:lnTo>
                      <a:pt x="88" y="0"/>
                    </a:lnTo>
                    <a:lnTo>
                      <a:pt x="84" y="17"/>
                    </a:lnTo>
                    <a:lnTo>
                      <a:pt x="22" y="942"/>
                    </a:lnTo>
                    <a:lnTo>
                      <a:pt x="26" y="959"/>
                    </a:lnTo>
                    <a:lnTo>
                      <a:pt x="35" y="973"/>
                    </a:lnTo>
                    <a:lnTo>
                      <a:pt x="44" y="981"/>
                    </a:lnTo>
                    <a:lnTo>
                      <a:pt x="62" y="986"/>
                    </a:lnTo>
                    <a:lnTo>
                      <a:pt x="1411" y="1242"/>
                    </a:lnTo>
                    <a:lnTo>
                      <a:pt x="1419" y="1242"/>
                    </a:lnTo>
                    <a:lnTo>
                      <a:pt x="1415" y="1247"/>
                    </a:lnTo>
                    <a:lnTo>
                      <a:pt x="1406" y="1251"/>
                    </a:lnTo>
                    <a:lnTo>
                      <a:pt x="1397" y="1255"/>
                    </a:lnTo>
                    <a:lnTo>
                      <a:pt x="1388" y="1255"/>
                    </a:lnTo>
                    <a:lnTo>
                      <a:pt x="35" y="999"/>
                    </a:lnTo>
                    <a:lnTo>
                      <a:pt x="22" y="995"/>
                    </a:lnTo>
                    <a:lnTo>
                      <a:pt x="9" y="986"/>
                    </a:lnTo>
                    <a:lnTo>
                      <a:pt x="4" y="973"/>
                    </a:lnTo>
                    <a:lnTo>
                      <a:pt x="0" y="955"/>
                    </a:lnTo>
                    <a:lnTo>
                      <a:pt x="62" y="26"/>
                    </a:lnTo>
                    <a:lnTo>
                      <a:pt x="62" y="17"/>
                    </a:lnTo>
                    <a:lnTo>
                      <a:pt x="71" y="9"/>
                    </a:lnTo>
                    <a:lnTo>
                      <a:pt x="79" y="4"/>
                    </a:lnTo>
                    <a:lnTo>
                      <a:pt x="88" y="0"/>
                    </a:lnTo>
                    <a:close/>
                  </a:path>
                </a:pathLst>
              </a:custGeom>
              <a:solidFill>
                <a:srgbClr val="C3D3D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4625" name="Freeform 110"/>
              <p:cNvSpPr>
                <a:spLocks/>
              </p:cNvSpPr>
              <p:nvPr/>
            </p:nvSpPr>
            <p:spPr bwMode="auto">
              <a:xfrm>
                <a:off x="2561" y="1448"/>
                <a:ext cx="1380" cy="1255"/>
              </a:xfrm>
              <a:custGeom>
                <a:avLst/>
                <a:gdLst>
                  <a:gd name="T0" fmla="*/ 1340 w 1380"/>
                  <a:gd name="T1" fmla="*/ 1242 h 1255"/>
                  <a:gd name="T2" fmla="*/ 1362 w 1380"/>
                  <a:gd name="T3" fmla="*/ 323 h 1255"/>
                  <a:gd name="T4" fmla="*/ 1362 w 1380"/>
                  <a:gd name="T5" fmla="*/ 323 h 1255"/>
                  <a:gd name="T6" fmla="*/ 1358 w 1380"/>
                  <a:gd name="T7" fmla="*/ 305 h 1255"/>
                  <a:gd name="T8" fmla="*/ 1353 w 1380"/>
                  <a:gd name="T9" fmla="*/ 296 h 1255"/>
                  <a:gd name="T10" fmla="*/ 1340 w 1380"/>
                  <a:gd name="T11" fmla="*/ 287 h 1255"/>
                  <a:gd name="T12" fmla="*/ 1327 w 1380"/>
                  <a:gd name="T13" fmla="*/ 278 h 1255"/>
                  <a:gd name="T14" fmla="*/ 13 w 1380"/>
                  <a:gd name="T15" fmla="*/ 13 h 1255"/>
                  <a:gd name="T16" fmla="*/ 13 w 1380"/>
                  <a:gd name="T17" fmla="*/ 13 h 1255"/>
                  <a:gd name="T18" fmla="*/ 0 w 1380"/>
                  <a:gd name="T19" fmla="*/ 17 h 1255"/>
                  <a:gd name="T20" fmla="*/ 0 w 1380"/>
                  <a:gd name="T21" fmla="*/ 17 h 1255"/>
                  <a:gd name="T22" fmla="*/ 5 w 1380"/>
                  <a:gd name="T23" fmla="*/ 9 h 1255"/>
                  <a:gd name="T24" fmla="*/ 13 w 1380"/>
                  <a:gd name="T25" fmla="*/ 4 h 1255"/>
                  <a:gd name="T26" fmla="*/ 22 w 1380"/>
                  <a:gd name="T27" fmla="*/ 0 h 1255"/>
                  <a:gd name="T28" fmla="*/ 36 w 1380"/>
                  <a:gd name="T29" fmla="*/ 0 h 1255"/>
                  <a:gd name="T30" fmla="*/ 1345 w 1380"/>
                  <a:gd name="T31" fmla="*/ 265 h 1255"/>
                  <a:gd name="T32" fmla="*/ 1345 w 1380"/>
                  <a:gd name="T33" fmla="*/ 265 h 1255"/>
                  <a:gd name="T34" fmla="*/ 1358 w 1380"/>
                  <a:gd name="T35" fmla="*/ 274 h 1255"/>
                  <a:gd name="T36" fmla="*/ 1371 w 1380"/>
                  <a:gd name="T37" fmla="*/ 283 h 1255"/>
                  <a:gd name="T38" fmla="*/ 1380 w 1380"/>
                  <a:gd name="T39" fmla="*/ 292 h 1255"/>
                  <a:gd name="T40" fmla="*/ 1380 w 1380"/>
                  <a:gd name="T41" fmla="*/ 309 h 1255"/>
                  <a:gd name="T42" fmla="*/ 1358 w 1380"/>
                  <a:gd name="T43" fmla="*/ 1225 h 1255"/>
                  <a:gd name="T44" fmla="*/ 1358 w 1380"/>
                  <a:gd name="T45" fmla="*/ 1225 h 1255"/>
                  <a:gd name="T46" fmla="*/ 1358 w 1380"/>
                  <a:gd name="T47" fmla="*/ 1238 h 1255"/>
                  <a:gd name="T48" fmla="*/ 1353 w 1380"/>
                  <a:gd name="T49" fmla="*/ 1242 h 1255"/>
                  <a:gd name="T50" fmla="*/ 1345 w 1380"/>
                  <a:gd name="T51" fmla="*/ 1251 h 1255"/>
                  <a:gd name="T52" fmla="*/ 1336 w 1380"/>
                  <a:gd name="T53" fmla="*/ 1255 h 1255"/>
                  <a:gd name="T54" fmla="*/ 1336 w 1380"/>
                  <a:gd name="T55" fmla="*/ 1255 h 1255"/>
                  <a:gd name="T56" fmla="*/ 1340 w 1380"/>
                  <a:gd name="T57" fmla="*/ 1242 h 1255"/>
                  <a:gd name="T58" fmla="*/ 1340 w 1380"/>
                  <a:gd name="T59" fmla="*/ 1242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380"/>
                  <a:gd name="T91" fmla="*/ 0 h 1255"/>
                  <a:gd name="T92" fmla="*/ 1380 w 1380"/>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380" h="1255">
                    <a:moveTo>
                      <a:pt x="1340" y="1242"/>
                    </a:moveTo>
                    <a:lnTo>
                      <a:pt x="1362" y="323"/>
                    </a:lnTo>
                    <a:lnTo>
                      <a:pt x="1358" y="305"/>
                    </a:lnTo>
                    <a:lnTo>
                      <a:pt x="1353" y="296"/>
                    </a:lnTo>
                    <a:lnTo>
                      <a:pt x="1340" y="287"/>
                    </a:lnTo>
                    <a:lnTo>
                      <a:pt x="1327" y="278"/>
                    </a:lnTo>
                    <a:lnTo>
                      <a:pt x="13" y="13"/>
                    </a:lnTo>
                    <a:lnTo>
                      <a:pt x="0" y="17"/>
                    </a:lnTo>
                    <a:lnTo>
                      <a:pt x="5" y="9"/>
                    </a:lnTo>
                    <a:lnTo>
                      <a:pt x="13" y="4"/>
                    </a:lnTo>
                    <a:lnTo>
                      <a:pt x="22" y="0"/>
                    </a:lnTo>
                    <a:lnTo>
                      <a:pt x="36" y="0"/>
                    </a:lnTo>
                    <a:lnTo>
                      <a:pt x="1345" y="265"/>
                    </a:lnTo>
                    <a:lnTo>
                      <a:pt x="1358" y="274"/>
                    </a:lnTo>
                    <a:lnTo>
                      <a:pt x="1371" y="283"/>
                    </a:lnTo>
                    <a:lnTo>
                      <a:pt x="1380" y="292"/>
                    </a:lnTo>
                    <a:lnTo>
                      <a:pt x="1380" y="309"/>
                    </a:lnTo>
                    <a:lnTo>
                      <a:pt x="1358" y="1225"/>
                    </a:lnTo>
                    <a:lnTo>
                      <a:pt x="1358" y="1238"/>
                    </a:lnTo>
                    <a:lnTo>
                      <a:pt x="1353" y="1242"/>
                    </a:lnTo>
                    <a:lnTo>
                      <a:pt x="1345" y="1251"/>
                    </a:lnTo>
                    <a:lnTo>
                      <a:pt x="1336" y="1255"/>
                    </a:lnTo>
                    <a:lnTo>
                      <a:pt x="1340" y="1242"/>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24589" name="Group 111"/>
            <p:cNvGrpSpPr>
              <a:grpSpLocks/>
            </p:cNvGrpSpPr>
            <p:nvPr/>
          </p:nvGrpSpPr>
          <p:grpSpPr bwMode="auto">
            <a:xfrm>
              <a:off x="4535" y="3258"/>
              <a:ext cx="584" cy="539"/>
              <a:chOff x="2371" y="1333"/>
              <a:chExt cx="1641" cy="1516"/>
            </a:xfrm>
          </p:grpSpPr>
          <p:sp>
            <p:nvSpPr>
              <p:cNvPr id="24606" name="Freeform 112"/>
              <p:cNvSpPr>
                <a:spLocks/>
              </p:cNvSpPr>
              <p:nvPr/>
            </p:nvSpPr>
            <p:spPr bwMode="auto">
              <a:xfrm>
                <a:off x="2517" y="1333"/>
                <a:ext cx="1" cy="1"/>
              </a:xfrm>
              <a:custGeom>
                <a:avLst/>
                <a:gdLst>
                  <a:gd name="T0" fmla="*/ 0 w 1"/>
                  <a:gd name="T1" fmla="*/ 0 h 1"/>
                  <a:gd name="T2" fmla="*/ 0 w 1"/>
                  <a:gd name="T3" fmla="*/ 0 h 1"/>
                  <a:gd name="T4" fmla="*/ 0 w 1"/>
                  <a:gd name="T5" fmla="*/ 0 h 1"/>
                  <a:gd name="T6" fmla="*/ 0 60000 65536"/>
                  <a:gd name="T7" fmla="*/ 0 60000 65536"/>
                  <a:gd name="T8" fmla="*/ 0 60000 65536"/>
                  <a:gd name="T9" fmla="*/ 0 w 1"/>
                  <a:gd name="T10" fmla="*/ 0 h 1"/>
                  <a:gd name="T11" fmla="*/ 1 w 1"/>
                  <a:gd name="T12" fmla="*/ 1 h 1"/>
                </a:gdLst>
                <a:ahLst/>
                <a:cxnLst>
                  <a:cxn ang="T6">
                    <a:pos x="T0" y="T1"/>
                  </a:cxn>
                  <a:cxn ang="T7">
                    <a:pos x="T2" y="T3"/>
                  </a:cxn>
                  <a:cxn ang="T8">
                    <a:pos x="T4" y="T5"/>
                  </a:cxn>
                </a:cxnLst>
                <a:rect l="T9" t="T10" r="T11" b="T12"/>
                <a:pathLst>
                  <a:path w="1" h="1">
                    <a:moveTo>
                      <a:pt x="0" y="0"/>
                    </a:moveTo>
                    <a:lnTo>
                      <a:pt x="0" y="0"/>
                    </a:lnTo>
                    <a:close/>
                  </a:path>
                </a:pathLst>
              </a:custGeom>
              <a:solidFill>
                <a:srgbClr val="FCDEA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4607" name="Rectangle 113"/>
              <p:cNvSpPr>
                <a:spLocks noChangeArrowheads="1"/>
              </p:cNvSpPr>
              <p:nvPr/>
            </p:nvSpPr>
            <p:spPr bwMode="auto">
              <a:xfrm>
                <a:off x="2526" y="1417"/>
                <a:ext cx="1" cy="1"/>
              </a:xfrm>
              <a:prstGeom prst="rect">
                <a:avLst/>
              </a:prstGeom>
              <a:solidFill>
                <a:srgbClr val="FCDEA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4608" name="Freeform 114"/>
              <p:cNvSpPr>
                <a:spLocks/>
              </p:cNvSpPr>
              <p:nvPr/>
            </p:nvSpPr>
            <p:spPr bwMode="auto">
              <a:xfrm>
                <a:off x="2371" y="1377"/>
                <a:ext cx="1601" cy="1472"/>
              </a:xfrm>
              <a:custGeom>
                <a:avLst/>
                <a:gdLst>
                  <a:gd name="T0" fmla="*/ 0 w 1601"/>
                  <a:gd name="T1" fmla="*/ 1128 h 1472"/>
                  <a:gd name="T2" fmla="*/ 0 w 1601"/>
                  <a:gd name="T3" fmla="*/ 1128 h 1472"/>
                  <a:gd name="T4" fmla="*/ 0 w 1601"/>
                  <a:gd name="T5" fmla="*/ 1145 h 1472"/>
                  <a:gd name="T6" fmla="*/ 4 w 1601"/>
                  <a:gd name="T7" fmla="*/ 1167 h 1472"/>
                  <a:gd name="T8" fmla="*/ 13 w 1601"/>
                  <a:gd name="T9" fmla="*/ 1185 h 1472"/>
                  <a:gd name="T10" fmla="*/ 18 w 1601"/>
                  <a:gd name="T11" fmla="*/ 1189 h 1472"/>
                  <a:gd name="T12" fmla="*/ 27 w 1601"/>
                  <a:gd name="T13" fmla="*/ 1194 h 1472"/>
                  <a:gd name="T14" fmla="*/ 1521 w 1601"/>
                  <a:gd name="T15" fmla="*/ 1472 h 1472"/>
                  <a:gd name="T16" fmla="*/ 1521 w 1601"/>
                  <a:gd name="T17" fmla="*/ 1472 h 1472"/>
                  <a:gd name="T18" fmla="*/ 1535 w 1601"/>
                  <a:gd name="T19" fmla="*/ 1472 h 1472"/>
                  <a:gd name="T20" fmla="*/ 1557 w 1601"/>
                  <a:gd name="T21" fmla="*/ 1464 h 1472"/>
                  <a:gd name="T22" fmla="*/ 1592 w 1601"/>
                  <a:gd name="T23" fmla="*/ 1446 h 1472"/>
                  <a:gd name="T24" fmla="*/ 1592 w 1601"/>
                  <a:gd name="T25" fmla="*/ 1446 h 1472"/>
                  <a:gd name="T26" fmla="*/ 1592 w 1601"/>
                  <a:gd name="T27" fmla="*/ 1441 h 1472"/>
                  <a:gd name="T28" fmla="*/ 1588 w 1601"/>
                  <a:gd name="T29" fmla="*/ 1437 h 1472"/>
                  <a:gd name="T30" fmla="*/ 1579 w 1601"/>
                  <a:gd name="T31" fmla="*/ 1433 h 1472"/>
                  <a:gd name="T32" fmla="*/ 1574 w 1601"/>
                  <a:gd name="T33" fmla="*/ 1424 h 1472"/>
                  <a:gd name="T34" fmla="*/ 1601 w 1601"/>
                  <a:gd name="T35" fmla="*/ 345 h 1472"/>
                  <a:gd name="T36" fmla="*/ 1601 w 1601"/>
                  <a:gd name="T37" fmla="*/ 345 h 1472"/>
                  <a:gd name="T38" fmla="*/ 1597 w 1601"/>
                  <a:gd name="T39" fmla="*/ 327 h 1472"/>
                  <a:gd name="T40" fmla="*/ 1588 w 1601"/>
                  <a:gd name="T41" fmla="*/ 314 h 1472"/>
                  <a:gd name="T42" fmla="*/ 1574 w 1601"/>
                  <a:gd name="T43" fmla="*/ 305 h 1472"/>
                  <a:gd name="T44" fmla="*/ 1561 w 1601"/>
                  <a:gd name="T45" fmla="*/ 296 h 1472"/>
                  <a:gd name="T46" fmla="*/ 150 w 1601"/>
                  <a:gd name="T47" fmla="*/ 0 h 1472"/>
                  <a:gd name="T48" fmla="*/ 106 w 1601"/>
                  <a:gd name="T49" fmla="*/ 4 h 1472"/>
                  <a:gd name="T50" fmla="*/ 106 w 1601"/>
                  <a:gd name="T51" fmla="*/ 4 h 1472"/>
                  <a:gd name="T52" fmla="*/ 93 w 1601"/>
                  <a:gd name="T53" fmla="*/ 9 h 1472"/>
                  <a:gd name="T54" fmla="*/ 80 w 1601"/>
                  <a:gd name="T55" fmla="*/ 13 h 1472"/>
                  <a:gd name="T56" fmla="*/ 75 w 1601"/>
                  <a:gd name="T57" fmla="*/ 27 h 1472"/>
                  <a:gd name="T58" fmla="*/ 71 w 1601"/>
                  <a:gd name="T59" fmla="*/ 40 h 1472"/>
                  <a:gd name="T60" fmla="*/ 0 w 1601"/>
                  <a:gd name="T61" fmla="*/ 1128 h 147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601"/>
                  <a:gd name="T94" fmla="*/ 0 h 1472"/>
                  <a:gd name="T95" fmla="*/ 1601 w 1601"/>
                  <a:gd name="T96" fmla="*/ 1472 h 1472"/>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601" h="1472">
                    <a:moveTo>
                      <a:pt x="0" y="1128"/>
                    </a:moveTo>
                    <a:lnTo>
                      <a:pt x="0" y="1128"/>
                    </a:lnTo>
                    <a:lnTo>
                      <a:pt x="0" y="1145"/>
                    </a:lnTo>
                    <a:lnTo>
                      <a:pt x="4" y="1167"/>
                    </a:lnTo>
                    <a:lnTo>
                      <a:pt x="13" y="1185"/>
                    </a:lnTo>
                    <a:lnTo>
                      <a:pt x="18" y="1189"/>
                    </a:lnTo>
                    <a:lnTo>
                      <a:pt x="27" y="1194"/>
                    </a:lnTo>
                    <a:lnTo>
                      <a:pt x="1521" y="1472"/>
                    </a:lnTo>
                    <a:lnTo>
                      <a:pt x="1535" y="1472"/>
                    </a:lnTo>
                    <a:lnTo>
                      <a:pt x="1557" y="1464"/>
                    </a:lnTo>
                    <a:lnTo>
                      <a:pt x="1592" y="1446"/>
                    </a:lnTo>
                    <a:lnTo>
                      <a:pt x="1592" y="1441"/>
                    </a:lnTo>
                    <a:lnTo>
                      <a:pt x="1588" y="1437"/>
                    </a:lnTo>
                    <a:lnTo>
                      <a:pt x="1579" y="1433"/>
                    </a:lnTo>
                    <a:lnTo>
                      <a:pt x="1574" y="1424"/>
                    </a:lnTo>
                    <a:lnTo>
                      <a:pt x="1601" y="345"/>
                    </a:lnTo>
                    <a:lnTo>
                      <a:pt x="1597" y="327"/>
                    </a:lnTo>
                    <a:lnTo>
                      <a:pt x="1588" y="314"/>
                    </a:lnTo>
                    <a:lnTo>
                      <a:pt x="1574" y="305"/>
                    </a:lnTo>
                    <a:lnTo>
                      <a:pt x="1561" y="296"/>
                    </a:lnTo>
                    <a:lnTo>
                      <a:pt x="150" y="0"/>
                    </a:lnTo>
                    <a:lnTo>
                      <a:pt x="106" y="4"/>
                    </a:lnTo>
                    <a:lnTo>
                      <a:pt x="93" y="9"/>
                    </a:lnTo>
                    <a:lnTo>
                      <a:pt x="80" y="13"/>
                    </a:lnTo>
                    <a:lnTo>
                      <a:pt x="75" y="27"/>
                    </a:lnTo>
                    <a:lnTo>
                      <a:pt x="71" y="40"/>
                    </a:lnTo>
                    <a:lnTo>
                      <a:pt x="0" y="1128"/>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4609" name="Freeform 115"/>
              <p:cNvSpPr>
                <a:spLocks/>
              </p:cNvSpPr>
              <p:nvPr/>
            </p:nvSpPr>
            <p:spPr bwMode="auto">
              <a:xfrm>
                <a:off x="2415" y="1377"/>
                <a:ext cx="1597" cy="1446"/>
              </a:xfrm>
              <a:custGeom>
                <a:avLst/>
                <a:gdLst>
                  <a:gd name="T0" fmla="*/ 0 w 1597"/>
                  <a:gd name="T1" fmla="*/ 1114 h 1446"/>
                  <a:gd name="T2" fmla="*/ 0 w 1597"/>
                  <a:gd name="T3" fmla="*/ 1114 h 1446"/>
                  <a:gd name="T4" fmla="*/ 5 w 1597"/>
                  <a:gd name="T5" fmla="*/ 1132 h 1446"/>
                  <a:gd name="T6" fmla="*/ 9 w 1597"/>
                  <a:gd name="T7" fmla="*/ 1150 h 1446"/>
                  <a:gd name="T8" fmla="*/ 22 w 1597"/>
                  <a:gd name="T9" fmla="*/ 1158 h 1446"/>
                  <a:gd name="T10" fmla="*/ 40 w 1597"/>
                  <a:gd name="T11" fmla="*/ 1167 h 1446"/>
                  <a:gd name="T12" fmla="*/ 1535 w 1597"/>
                  <a:gd name="T13" fmla="*/ 1446 h 1446"/>
                  <a:gd name="T14" fmla="*/ 1535 w 1597"/>
                  <a:gd name="T15" fmla="*/ 1446 h 1446"/>
                  <a:gd name="T16" fmla="*/ 1548 w 1597"/>
                  <a:gd name="T17" fmla="*/ 1446 h 1446"/>
                  <a:gd name="T18" fmla="*/ 1561 w 1597"/>
                  <a:gd name="T19" fmla="*/ 1441 h 1446"/>
                  <a:gd name="T20" fmla="*/ 1570 w 1597"/>
                  <a:gd name="T21" fmla="*/ 1428 h 1446"/>
                  <a:gd name="T22" fmla="*/ 1575 w 1597"/>
                  <a:gd name="T23" fmla="*/ 1415 h 1446"/>
                  <a:gd name="T24" fmla="*/ 1597 w 1597"/>
                  <a:gd name="T25" fmla="*/ 336 h 1446"/>
                  <a:gd name="T26" fmla="*/ 1597 w 1597"/>
                  <a:gd name="T27" fmla="*/ 336 h 1446"/>
                  <a:gd name="T28" fmla="*/ 1597 w 1597"/>
                  <a:gd name="T29" fmla="*/ 318 h 1446"/>
                  <a:gd name="T30" fmla="*/ 1588 w 1597"/>
                  <a:gd name="T31" fmla="*/ 305 h 1446"/>
                  <a:gd name="T32" fmla="*/ 1575 w 1597"/>
                  <a:gd name="T33" fmla="*/ 296 h 1446"/>
                  <a:gd name="T34" fmla="*/ 1557 w 1597"/>
                  <a:gd name="T35" fmla="*/ 287 h 1446"/>
                  <a:gd name="T36" fmla="*/ 115 w 1597"/>
                  <a:gd name="T37" fmla="*/ 0 h 1446"/>
                  <a:gd name="T38" fmla="*/ 115 w 1597"/>
                  <a:gd name="T39" fmla="*/ 0 h 1446"/>
                  <a:gd name="T40" fmla="*/ 98 w 1597"/>
                  <a:gd name="T41" fmla="*/ 0 h 1446"/>
                  <a:gd name="T42" fmla="*/ 84 w 1597"/>
                  <a:gd name="T43" fmla="*/ 4 h 1446"/>
                  <a:gd name="T44" fmla="*/ 75 w 1597"/>
                  <a:gd name="T45" fmla="*/ 13 h 1446"/>
                  <a:gd name="T46" fmla="*/ 71 w 1597"/>
                  <a:gd name="T47" fmla="*/ 31 h 1446"/>
                  <a:gd name="T48" fmla="*/ 0 w 1597"/>
                  <a:gd name="T49" fmla="*/ 1114 h 144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597"/>
                  <a:gd name="T76" fmla="*/ 0 h 1446"/>
                  <a:gd name="T77" fmla="*/ 1597 w 1597"/>
                  <a:gd name="T78" fmla="*/ 1446 h 144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597" h="1446">
                    <a:moveTo>
                      <a:pt x="0" y="1114"/>
                    </a:moveTo>
                    <a:lnTo>
                      <a:pt x="0" y="1114"/>
                    </a:lnTo>
                    <a:lnTo>
                      <a:pt x="5" y="1132"/>
                    </a:lnTo>
                    <a:lnTo>
                      <a:pt x="9" y="1150"/>
                    </a:lnTo>
                    <a:lnTo>
                      <a:pt x="22" y="1158"/>
                    </a:lnTo>
                    <a:lnTo>
                      <a:pt x="40" y="1167"/>
                    </a:lnTo>
                    <a:lnTo>
                      <a:pt x="1535" y="1446"/>
                    </a:lnTo>
                    <a:lnTo>
                      <a:pt x="1548" y="1446"/>
                    </a:lnTo>
                    <a:lnTo>
                      <a:pt x="1561" y="1441"/>
                    </a:lnTo>
                    <a:lnTo>
                      <a:pt x="1570" y="1428"/>
                    </a:lnTo>
                    <a:lnTo>
                      <a:pt x="1575" y="1415"/>
                    </a:lnTo>
                    <a:lnTo>
                      <a:pt x="1597" y="336"/>
                    </a:lnTo>
                    <a:lnTo>
                      <a:pt x="1597" y="318"/>
                    </a:lnTo>
                    <a:lnTo>
                      <a:pt x="1588" y="305"/>
                    </a:lnTo>
                    <a:lnTo>
                      <a:pt x="1575" y="296"/>
                    </a:lnTo>
                    <a:lnTo>
                      <a:pt x="1557" y="287"/>
                    </a:lnTo>
                    <a:lnTo>
                      <a:pt x="115" y="0"/>
                    </a:lnTo>
                    <a:lnTo>
                      <a:pt x="98" y="0"/>
                    </a:lnTo>
                    <a:lnTo>
                      <a:pt x="84" y="4"/>
                    </a:lnTo>
                    <a:lnTo>
                      <a:pt x="75" y="13"/>
                    </a:lnTo>
                    <a:lnTo>
                      <a:pt x="71" y="31"/>
                    </a:lnTo>
                    <a:lnTo>
                      <a:pt x="0" y="1114"/>
                    </a:lnTo>
                    <a:close/>
                  </a:path>
                </a:pathLst>
              </a:custGeom>
              <a:solidFill>
                <a:srgbClr val="9299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4610" name="Freeform 116"/>
              <p:cNvSpPr>
                <a:spLocks/>
              </p:cNvSpPr>
              <p:nvPr/>
            </p:nvSpPr>
            <p:spPr bwMode="auto">
              <a:xfrm>
                <a:off x="2495" y="1377"/>
                <a:ext cx="1517" cy="1446"/>
              </a:xfrm>
              <a:custGeom>
                <a:avLst/>
                <a:gdLst>
                  <a:gd name="T0" fmla="*/ 1486 w 1517"/>
                  <a:gd name="T1" fmla="*/ 1424 h 1446"/>
                  <a:gd name="T2" fmla="*/ 1508 w 1517"/>
                  <a:gd name="T3" fmla="*/ 345 h 1446"/>
                  <a:gd name="T4" fmla="*/ 1508 w 1517"/>
                  <a:gd name="T5" fmla="*/ 345 h 1446"/>
                  <a:gd name="T6" fmla="*/ 1508 w 1517"/>
                  <a:gd name="T7" fmla="*/ 327 h 1446"/>
                  <a:gd name="T8" fmla="*/ 1499 w 1517"/>
                  <a:gd name="T9" fmla="*/ 314 h 1446"/>
                  <a:gd name="T10" fmla="*/ 1486 w 1517"/>
                  <a:gd name="T11" fmla="*/ 301 h 1446"/>
                  <a:gd name="T12" fmla="*/ 1468 w 1517"/>
                  <a:gd name="T13" fmla="*/ 296 h 1446"/>
                  <a:gd name="T14" fmla="*/ 26 w 1517"/>
                  <a:gd name="T15" fmla="*/ 4 h 1446"/>
                  <a:gd name="T16" fmla="*/ 26 w 1517"/>
                  <a:gd name="T17" fmla="*/ 4 h 1446"/>
                  <a:gd name="T18" fmla="*/ 13 w 1517"/>
                  <a:gd name="T19" fmla="*/ 4 h 1446"/>
                  <a:gd name="T20" fmla="*/ 0 w 1517"/>
                  <a:gd name="T21" fmla="*/ 9 h 1446"/>
                  <a:gd name="T22" fmla="*/ 0 w 1517"/>
                  <a:gd name="T23" fmla="*/ 9 h 1446"/>
                  <a:gd name="T24" fmla="*/ 18 w 1517"/>
                  <a:gd name="T25" fmla="*/ 0 h 1446"/>
                  <a:gd name="T26" fmla="*/ 35 w 1517"/>
                  <a:gd name="T27" fmla="*/ 0 h 1446"/>
                  <a:gd name="T28" fmla="*/ 1477 w 1517"/>
                  <a:gd name="T29" fmla="*/ 287 h 1446"/>
                  <a:gd name="T30" fmla="*/ 1477 w 1517"/>
                  <a:gd name="T31" fmla="*/ 287 h 1446"/>
                  <a:gd name="T32" fmla="*/ 1495 w 1517"/>
                  <a:gd name="T33" fmla="*/ 296 h 1446"/>
                  <a:gd name="T34" fmla="*/ 1508 w 1517"/>
                  <a:gd name="T35" fmla="*/ 305 h 1446"/>
                  <a:gd name="T36" fmla="*/ 1517 w 1517"/>
                  <a:gd name="T37" fmla="*/ 318 h 1446"/>
                  <a:gd name="T38" fmla="*/ 1517 w 1517"/>
                  <a:gd name="T39" fmla="*/ 336 h 1446"/>
                  <a:gd name="T40" fmla="*/ 1495 w 1517"/>
                  <a:gd name="T41" fmla="*/ 1415 h 1446"/>
                  <a:gd name="T42" fmla="*/ 1495 w 1517"/>
                  <a:gd name="T43" fmla="*/ 1415 h 1446"/>
                  <a:gd name="T44" fmla="*/ 1490 w 1517"/>
                  <a:gd name="T45" fmla="*/ 1433 h 1446"/>
                  <a:gd name="T46" fmla="*/ 1477 w 1517"/>
                  <a:gd name="T47" fmla="*/ 1446 h 1446"/>
                  <a:gd name="T48" fmla="*/ 1477 w 1517"/>
                  <a:gd name="T49" fmla="*/ 1446 h 1446"/>
                  <a:gd name="T50" fmla="*/ 1486 w 1517"/>
                  <a:gd name="T51" fmla="*/ 1433 h 1446"/>
                  <a:gd name="T52" fmla="*/ 1486 w 1517"/>
                  <a:gd name="T53" fmla="*/ 1424 h 1446"/>
                  <a:gd name="T54" fmla="*/ 1486 w 1517"/>
                  <a:gd name="T55" fmla="*/ 1424 h 144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517"/>
                  <a:gd name="T85" fmla="*/ 0 h 1446"/>
                  <a:gd name="T86" fmla="*/ 1517 w 1517"/>
                  <a:gd name="T87" fmla="*/ 1446 h 144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517" h="1446">
                    <a:moveTo>
                      <a:pt x="1486" y="1424"/>
                    </a:moveTo>
                    <a:lnTo>
                      <a:pt x="1508" y="345"/>
                    </a:lnTo>
                    <a:lnTo>
                      <a:pt x="1508" y="327"/>
                    </a:lnTo>
                    <a:lnTo>
                      <a:pt x="1499" y="314"/>
                    </a:lnTo>
                    <a:lnTo>
                      <a:pt x="1486" y="301"/>
                    </a:lnTo>
                    <a:lnTo>
                      <a:pt x="1468" y="296"/>
                    </a:lnTo>
                    <a:lnTo>
                      <a:pt x="26" y="4"/>
                    </a:lnTo>
                    <a:lnTo>
                      <a:pt x="13" y="4"/>
                    </a:lnTo>
                    <a:lnTo>
                      <a:pt x="0" y="9"/>
                    </a:lnTo>
                    <a:lnTo>
                      <a:pt x="18" y="0"/>
                    </a:lnTo>
                    <a:lnTo>
                      <a:pt x="35" y="0"/>
                    </a:lnTo>
                    <a:lnTo>
                      <a:pt x="1477" y="287"/>
                    </a:lnTo>
                    <a:lnTo>
                      <a:pt x="1495" y="296"/>
                    </a:lnTo>
                    <a:lnTo>
                      <a:pt x="1508" y="305"/>
                    </a:lnTo>
                    <a:lnTo>
                      <a:pt x="1517" y="318"/>
                    </a:lnTo>
                    <a:lnTo>
                      <a:pt x="1517" y="336"/>
                    </a:lnTo>
                    <a:lnTo>
                      <a:pt x="1495" y="1415"/>
                    </a:lnTo>
                    <a:lnTo>
                      <a:pt x="1490" y="1433"/>
                    </a:lnTo>
                    <a:lnTo>
                      <a:pt x="1477" y="1446"/>
                    </a:lnTo>
                    <a:lnTo>
                      <a:pt x="1486" y="1433"/>
                    </a:lnTo>
                    <a:lnTo>
                      <a:pt x="1486" y="1424"/>
                    </a:lnTo>
                    <a:close/>
                  </a:path>
                </a:pathLst>
              </a:custGeom>
              <a:solidFill>
                <a:srgbClr val="C1CBC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4611" name="Freeform 117"/>
              <p:cNvSpPr>
                <a:spLocks/>
              </p:cNvSpPr>
              <p:nvPr/>
            </p:nvSpPr>
            <p:spPr bwMode="auto">
              <a:xfrm>
                <a:off x="2495" y="1448"/>
                <a:ext cx="1446" cy="1255"/>
              </a:xfrm>
              <a:custGeom>
                <a:avLst/>
                <a:gdLst>
                  <a:gd name="T0" fmla="*/ 0 w 1446"/>
                  <a:gd name="T1" fmla="*/ 955 h 1255"/>
                  <a:gd name="T2" fmla="*/ 0 w 1446"/>
                  <a:gd name="T3" fmla="*/ 955 h 1255"/>
                  <a:gd name="T4" fmla="*/ 4 w 1446"/>
                  <a:gd name="T5" fmla="*/ 973 h 1255"/>
                  <a:gd name="T6" fmla="*/ 9 w 1446"/>
                  <a:gd name="T7" fmla="*/ 986 h 1255"/>
                  <a:gd name="T8" fmla="*/ 22 w 1446"/>
                  <a:gd name="T9" fmla="*/ 995 h 1255"/>
                  <a:gd name="T10" fmla="*/ 35 w 1446"/>
                  <a:gd name="T11" fmla="*/ 999 h 1255"/>
                  <a:gd name="T12" fmla="*/ 1388 w 1446"/>
                  <a:gd name="T13" fmla="*/ 1255 h 1255"/>
                  <a:gd name="T14" fmla="*/ 1388 w 1446"/>
                  <a:gd name="T15" fmla="*/ 1255 h 1255"/>
                  <a:gd name="T16" fmla="*/ 1402 w 1446"/>
                  <a:gd name="T17" fmla="*/ 1255 h 1255"/>
                  <a:gd name="T18" fmla="*/ 1415 w 1446"/>
                  <a:gd name="T19" fmla="*/ 1251 h 1255"/>
                  <a:gd name="T20" fmla="*/ 1424 w 1446"/>
                  <a:gd name="T21" fmla="*/ 1238 h 1255"/>
                  <a:gd name="T22" fmla="*/ 1424 w 1446"/>
                  <a:gd name="T23" fmla="*/ 1225 h 1255"/>
                  <a:gd name="T24" fmla="*/ 1446 w 1446"/>
                  <a:gd name="T25" fmla="*/ 309 h 1255"/>
                  <a:gd name="T26" fmla="*/ 1446 w 1446"/>
                  <a:gd name="T27" fmla="*/ 309 h 1255"/>
                  <a:gd name="T28" fmla="*/ 1446 w 1446"/>
                  <a:gd name="T29" fmla="*/ 292 h 1255"/>
                  <a:gd name="T30" fmla="*/ 1437 w 1446"/>
                  <a:gd name="T31" fmla="*/ 283 h 1255"/>
                  <a:gd name="T32" fmla="*/ 1424 w 1446"/>
                  <a:gd name="T33" fmla="*/ 274 h 1255"/>
                  <a:gd name="T34" fmla="*/ 1411 w 1446"/>
                  <a:gd name="T35" fmla="*/ 265 h 1255"/>
                  <a:gd name="T36" fmla="*/ 102 w 1446"/>
                  <a:gd name="T37" fmla="*/ 0 h 1255"/>
                  <a:gd name="T38" fmla="*/ 102 w 1446"/>
                  <a:gd name="T39" fmla="*/ 0 h 1255"/>
                  <a:gd name="T40" fmla="*/ 84 w 1446"/>
                  <a:gd name="T41" fmla="*/ 0 h 1255"/>
                  <a:gd name="T42" fmla="*/ 71 w 1446"/>
                  <a:gd name="T43" fmla="*/ 9 h 1255"/>
                  <a:gd name="T44" fmla="*/ 62 w 1446"/>
                  <a:gd name="T45" fmla="*/ 17 h 1255"/>
                  <a:gd name="T46" fmla="*/ 62 w 1446"/>
                  <a:gd name="T47" fmla="*/ 26 h 1255"/>
                  <a:gd name="T48" fmla="*/ 0 w 1446"/>
                  <a:gd name="T49" fmla="*/ 955 h 125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446"/>
                  <a:gd name="T76" fmla="*/ 0 h 1255"/>
                  <a:gd name="T77" fmla="*/ 1446 w 1446"/>
                  <a:gd name="T78" fmla="*/ 1255 h 125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446" h="1255">
                    <a:moveTo>
                      <a:pt x="0" y="955"/>
                    </a:moveTo>
                    <a:lnTo>
                      <a:pt x="0" y="955"/>
                    </a:lnTo>
                    <a:lnTo>
                      <a:pt x="4" y="973"/>
                    </a:lnTo>
                    <a:lnTo>
                      <a:pt x="9" y="986"/>
                    </a:lnTo>
                    <a:lnTo>
                      <a:pt x="22" y="995"/>
                    </a:lnTo>
                    <a:lnTo>
                      <a:pt x="35" y="999"/>
                    </a:lnTo>
                    <a:lnTo>
                      <a:pt x="1388" y="1255"/>
                    </a:lnTo>
                    <a:lnTo>
                      <a:pt x="1402" y="1255"/>
                    </a:lnTo>
                    <a:lnTo>
                      <a:pt x="1415" y="1251"/>
                    </a:lnTo>
                    <a:lnTo>
                      <a:pt x="1424" y="1238"/>
                    </a:lnTo>
                    <a:lnTo>
                      <a:pt x="1424" y="1225"/>
                    </a:lnTo>
                    <a:lnTo>
                      <a:pt x="1446" y="309"/>
                    </a:lnTo>
                    <a:lnTo>
                      <a:pt x="1446" y="292"/>
                    </a:lnTo>
                    <a:lnTo>
                      <a:pt x="1437" y="283"/>
                    </a:lnTo>
                    <a:lnTo>
                      <a:pt x="1424" y="274"/>
                    </a:lnTo>
                    <a:lnTo>
                      <a:pt x="1411" y="265"/>
                    </a:lnTo>
                    <a:lnTo>
                      <a:pt x="102" y="0"/>
                    </a:lnTo>
                    <a:lnTo>
                      <a:pt x="84" y="0"/>
                    </a:lnTo>
                    <a:lnTo>
                      <a:pt x="71" y="9"/>
                    </a:lnTo>
                    <a:lnTo>
                      <a:pt x="62" y="17"/>
                    </a:lnTo>
                    <a:lnTo>
                      <a:pt x="62" y="26"/>
                    </a:lnTo>
                    <a:lnTo>
                      <a:pt x="0" y="955"/>
                    </a:lnTo>
                    <a:close/>
                  </a:path>
                </a:pathLst>
              </a:custGeom>
              <a:solidFill>
                <a:srgbClr val="AEC5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4612" name="Freeform 118"/>
              <p:cNvSpPr>
                <a:spLocks/>
              </p:cNvSpPr>
              <p:nvPr/>
            </p:nvSpPr>
            <p:spPr bwMode="auto">
              <a:xfrm>
                <a:off x="2517" y="1678"/>
                <a:ext cx="1424" cy="844"/>
              </a:xfrm>
              <a:custGeom>
                <a:avLst/>
                <a:gdLst>
                  <a:gd name="T0" fmla="*/ 1424 w 1424"/>
                  <a:gd name="T1" fmla="*/ 146 h 844"/>
                  <a:gd name="T2" fmla="*/ 1424 w 1424"/>
                  <a:gd name="T3" fmla="*/ 79 h 844"/>
                  <a:gd name="T4" fmla="*/ 1424 w 1424"/>
                  <a:gd name="T5" fmla="*/ 79 h 844"/>
                  <a:gd name="T6" fmla="*/ 1424 w 1424"/>
                  <a:gd name="T7" fmla="*/ 62 h 844"/>
                  <a:gd name="T8" fmla="*/ 1415 w 1424"/>
                  <a:gd name="T9" fmla="*/ 53 h 844"/>
                  <a:gd name="T10" fmla="*/ 1402 w 1424"/>
                  <a:gd name="T11" fmla="*/ 44 h 844"/>
                  <a:gd name="T12" fmla="*/ 1389 w 1424"/>
                  <a:gd name="T13" fmla="*/ 35 h 844"/>
                  <a:gd name="T14" fmla="*/ 1216 w 1424"/>
                  <a:gd name="T15" fmla="*/ 0 h 844"/>
                  <a:gd name="T16" fmla="*/ 1216 w 1424"/>
                  <a:gd name="T17" fmla="*/ 0 h 844"/>
                  <a:gd name="T18" fmla="*/ 1057 w 1424"/>
                  <a:gd name="T19" fmla="*/ 84 h 844"/>
                  <a:gd name="T20" fmla="*/ 907 w 1424"/>
                  <a:gd name="T21" fmla="*/ 172 h 844"/>
                  <a:gd name="T22" fmla="*/ 756 w 1424"/>
                  <a:gd name="T23" fmla="*/ 261 h 844"/>
                  <a:gd name="T24" fmla="*/ 606 w 1424"/>
                  <a:gd name="T25" fmla="*/ 358 h 844"/>
                  <a:gd name="T26" fmla="*/ 305 w 1424"/>
                  <a:gd name="T27" fmla="*/ 557 h 844"/>
                  <a:gd name="T28" fmla="*/ 0 w 1424"/>
                  <a:gd name="T29" fmla="*/ 765 h 844"/>
                  <a:gd name="T30" fmla="*/ 0 w 1424"/>
                  <a:gd name="T31" fmla="*/ 765 h 844"/>
                  <a:gd name="T32" fmla="*/ 13 w 1424"/>
                  <a:gd name="T33" fmla="*/ 769 h 844"/>
                  <a:gd name="T34" fmla="*/ 425 w 1424"/>
                  <a:gd name="T35" fmla="*/ 844 h 844"/>
                  <a:gd name="T36" fmla="*/ 425 w 1424"/>
                  <a:gd name="T37" fmla="*/ 844 h 844"/>
                  <a:gd name="T38" fmla="*/ 601 w 1424"/>
                  <a:gd name="T39" fmla="*/ 720 h 844"/>
                  <a:gd name="T40" fmla="*/ 778 w 1424"/>
                  <a:gd name="T41" fmla="*/ 588 h 844"/>
                  <a:gd name="T42" fmla="*/ 778 w 1424"/>
                  <a:gd name="T43" fmla="*/ 588 h 844"/>
                  <a:gd name="T44" fmla="*/ 938 w 1424"/>
                  <a:gd name="T45" fmla="*/ 464 h 844"/>
                  <a:gd name="T46" fmla="*/ 1097 w 1424"/>
                  <a:gd name="T47" fmla="*/ 353 h 844"/>
                  <a:gd name="T48" fmla="*/ 1260 w 1424"/>
                  <a:gd name="T49" fmla="*/ 247 h 844"/>
                  <a:gd name="T50" fmla="*/ 1424 w 1424"/>
                  <a:gd name="T51" fmla="*/ 146 h 844"/>
                  <a:gd name="T52" fmla="*/ 1424 w 1424"/>
                  <a:gd name="T53" fmla="*/ 146 h 84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424"/>
                  <a:gd name="T82" fmla="*/ 0 h 844"/>
                  <a:gd name="T83" fmla="*/ 1424 w 1424"/>
                  <a:gd name="T84" fmla="*/ 844 h 84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424" h="844">
                    <a:moveTo>
                      <a:pt x="1424" y="146"/>
                    </a:moveTo>
                    <a:lnTo>
                      <a:pt x="1424" y="79"/>
                    </a:lnTo>
                    <a:lnTo>
                      <a:pt x="1424" y="62"/>
                    </a:lnTo>
                    <a:lnTo>
                      <a:pt x="1415" y="53"/>
                    </a:lnTo>
                    <a:lnTo>
                      <a:pt x="1402" y="44"/>
                    </a:lnTo>
                    <a:lnTo>
                      <a:pt x="1389" y="35"/>
                    </a:lnTo>
                    <a:lnTo>
                      <a:pt x="1216" y="0"/>
                    </a:lnTo>
                    <a:lnTo>
                      <a:pt x="1057" y="84"/>
                    </a:lnTo>
                    <a:lnTo>
                      <a:pt x="907" y="172"/>
                    </a:lnTo>
                    <a:lnTo>
                      <a:pt x="756" y="261"/>
                    </a:lnTo>
                    <a:lnTo>
                      <a:pt x="606" y="358"/>
                    </a:lnTo>
                    <a:lnTo>
                      <a:pt x="305" y="557"/>
                    </a:lnTo>
                    <a:lnTo>
                      <a:pt x="0" y="765"/>
                    </a:lnTo>
                    <a:lnTo>
                      <a:pt x="13" y="769"/>
                    </a:lnTo>
                    <a:lnTo>
                      <a:pt x="425" y="844"/>
                    </a:lnTo>
                    <a:lnTo>
                      <a:pt x="601" y="720"/>
                    </a:lnTo>
                    <a:lnTo>
                      <a:pt x="778" y="588"/>
                    </a:lnTo>
                    <a:lnTo>
                      <a:pt x="938" y="464"/>
                    </a:lnTo>
                    <a:lnTo>
                      <a:pt x="1097" y="353"/>
                    </a:lnTo>
                    <a:lnTo>
                      <a:pt x="1260" y="247"/>
                    </a:lnTo>
                    <a:lnTo>
                      <a:pt x="1424" y="146"/>
                    </a:lnTo>
                    <a:close/>
                  </a:path>
                </a:pathLst>
              </a:custGeom>
              <a:solidFill>
                <a:srgbClr val="C1D2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4613" name="Freeform 119"/>
              <p:cNvSpPr>
                <a:spLocks/>
              </p:cNvSpPr>
              <p:nvPr/>
            </p:nvSpPr>
            <p:spPr bwMode="auto">
              <a:xfrm>
                <a:off x="3317" y="2213"/>
                <a:ext cx="615" cy="420"/>
              </a:xfrm>
              <a:custGeom>
                <a:avLst/>
                <a:gdLst>
                  <a:gd name="T0" fmla="*/ 611 w 615"/>
                  <a:gd name="T1" fmla="*/ 137 h 420"/>
                  <a:gd name="T2" fmla="*/ 615 w 615"/>
                  <a:gd name="T3" fmla="*/ 0 h 420"/>
                  <a:gd name="T4" fmla="*/ 615 w 615"/>
                  <a:gd name="T5" fmla="*/ 0 h 420"/>
                  <a:gd name="T6" fmla="*/ 460 w 615"/>
                  <a:gd name="T7" fmla="*/ 88 h 420"/>
                  <a:gd name="T8" fmla="*/ 306 w 615"/>
                  <a:gd name="T9" fmla="*/ 181 h 420"/>
                  <a:gd name="T10" fmla="*/ 151 w 615"/>
                  <a:gd name="T11" fmla="*/ 278 h 420"/>
                  <a:gd name="T12" fmla="*/ 0 w 615"/>
                  <a:gd name="T13" fmla="*/ 384 h 420"/>
                  <a:gd name="T14" fmla="*/ 208 w 615"/>
                  <a:gd name="T15" fmla="*/ 420 h 420"/>
                  <a:gd name="T16" fmla="*/ 208 w 615"/>
                  <a:gd name="T17" fmla="*/ 420 h 420"/>
                  <a:gd name="T18" fmla="*/ 412 w 615"/>
                  <a:gd name="T19" fmla="*/ 274 h 420"/>
                  <a:gd name="T20" fmla="*/ 412 w 615"/>
                  <a:gd name="T21" fmla="*/ 274 h 420"/>
                  <a:gd name="T22" fmla="*/ 513 w 615"/>
                  <a:gd name="T23" fmla="*/ 203 h 420"/>
                  <a:gd name="T24" fmla="*/ 611 w 615"/>
                  <a:gd name="T25" fmla="*/ 137 h 420"/>
                  <a:gd name="T26" fmla="*/ 611 w 615"/>
                  <a:gd name="T27" fmla="*/ 137 h 4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15"/>
                  <a:gd name="T43" fmla="*/ 0 h 420"/>
                  <a:gd name="T44" fmla="*/ 615 w 615"/>
                  <a:gd name="T45" fmla="*/ 420 h 4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15" h="420">
                    <a:moveTo>
                      <a:pt x="611" y="137"/>
                    </a:moveTo>
                    <a:lnTo>
                      <a:pt x="615" y="0"/>
                    </a:lnTo>
                    <a:lnTo>
                      <a:pt x="460" y="88"/>
                    </a:lnTo>
                    <a:lnTo>
                      <a:pt x="306" y="181"/>
                    </a:lnTo>
                    <a:lnTo>
                      <a:pt x="151" y="278"/>
                    </a:lnTo>
                    <a:lnTo>
                      <a:pt x="0" y="384"/>
                    </a:lnTo>
                    <a:lnTo>
                      <a:pt x="208" y="420"/>
                    </a:lnTo>
                    <a:lnTo>
                      <a:pt x="412" y="274"/>
                    </a:lnTo>
                    <a:lnTo>
                      <a:pt x="513" y="203"/>
                    </a:lnTo>
                    <a:lnTo>
                      <a:pt x="611" y="137"/>
                    </a:lnTo>
                    <a:close/>
                  </a:path>
                </a:pathLst>
              </a:custGeom>
              <a:solidFill>
                <a:srgbClr val="B9CC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4614" name="Freeform 120"/>
              <p:cNvSpPr>
                <a:spLocks/>
              </p:cNvSpPr>
              <p:nvPr/>
            </p:nvSpPr>
            <p:spPr bwMode="auto">
              <a:xfrm>
                <a:off x="2495" y="1448"/>
                <a:ext cx="1419" cy="1255"/>
              </a:xfrm>
              <a:custGeom>
                <a:avLst/>
                <a:gdLst>
                  <a:gd name="T0" fmla="*/ 88 w 1419"/>
                  <a:gd name="T1" fmla="*/ 0 h 1255"/>
                  <a:gd name="T2" fmla="*/ 88 w 1419"/>
                  <a:gd name="T3" fmla="*/ 0 h 1255"/>
                  <a:gd name="T4" fmla="*/ 84 w 1419"/>
                  <a:gd name="T5" fmla="*/ 17 h 1255"/>
                  <a:gd name="T6" fmla="*/ 22 w 1419"/>
                  <a:gd name="T7" fmla="*/ 942 h 1255"/>
                  <a:gd name="T8" fmla="*/ 22 w 1419"/>
                  <a:gd name="T9" fmla="*/ 942 h 1255"/>
                  <a:gd name="T10" fmla="*/ 26 w 1419"/>
                  <a:gd name="T11" fmla="*/ 959 h 1255"/>
                  <a:gd name="T12" fmla="*/ 35 w 1419"/>
                  <a:gd name="T13" fmla="*/ 973 h 1255"/>
                  <a:gd name="T14" fmla="*/ 44 w 1419"/>
                  <a:gd name="T15" fmla="*/ 981 h 1255"/>
                  <a:gd name="T16" fmla="*/ 62 w 1419"/>
                  <a:gd name="T17" fmla="*/ 986 h 1255"/>
                  <a:gd name="T18" fmla="*/ 1411 w 1419"/>
                  <a:gd name="T19" fmla="*/ 1242 h 1255"/>
                  <a:gd name="T20" fmla="*/ 1411 w 1419"/>
                  <a:gd name="T21" fmla="*/ 1242 h 1255"/>
                  <a:gd name="T22" fmla="*/ 1419 w 1419"/>
                  <a:gd name="T23" fmla="*/ 1242 h 1255"/>
                  <a:gd name="T24" fmla="*/ 1419 w 1419"/>
                  <a:gd name="T25" fmla="*/ 1242 h 1255"/>
                  <a:gd name="T26" fmla="*/ 1415 w 1419"/>
                  <a:gd name="T27" fmla="*/ 1247 h 1255"/>
                  <a:gd name="T28" fmla="*/ 1406 w 1419"/>
                  <a:gd name="T29" fmla="*/ 1251 h 1255"/>
                  <a:gd name="T30" fmla="*/ 1397 w 1419"/>
                  <a:gd name="T31" fmla="*/ 1255 h 1255"/>
                  <a:gd name="T32" fmla="*/ 1388 w 1419"/>
                  <a:gd name="T33" fmla="*/ 1255 h 1255"/>
                  <a:gd name="T34" fmla="*/ 35 w 1419"/>
                  <a:gd name="T35" fmla="*/ 999 h 1255"/>
                  <a:gd name="T36" fmla="*/ 35 w 1419"/>
                  <a:gd name="T37" fmla="*/ 999 h 1255"/>
                  <a:gd name="T38" fmla="*/ 22 w 1419"/>
                  <a:gd name="T39" fmla="*/ 995 h 1255"/>
                  <a:gd name="T40" fmla="*/ 9 w 1419"/>
                  <a:gd name="T41" fmla="*/ 986 h 1255"/>
                  <a:gd name="T42" fmla="*/ 4 w 1419"/>
                  <a:gd name="T43" fmla="*/ 973 h 1255"/>
                  <a:gd name="T44" fmla="*/ 0 w 1419"/>
                  <a:gd name="T45" fmla="*/ 955 h 1255"/>
                  <a:gd name="T46" fmla="*/ 62 w 1419"/>
                  <a:gd name="T47" fmla="*/ 26 h 1255"/>
                  <a:gd name="T48" fmla="*/ 62 w 1419"/>
                  <a:gd name="T49" fmla="*/ 26 h 1255"/>
                  <a:gd name="T50" fmla="*/ 62 w 1419"/>
                  <a:gd name="T51" fmla="*/ 17 h 1255"/>
                  <a:gd name="T52" fmla="*/ 71 w 1419"/>
                  <a:gd name="T53" fmla="*/ 9 h 1255"/>
                  <a:gd name="T54" fmla="*/ 79 w 1419"/>
                  <a:gd name="T55" fmla="*/ 4 h 1255"/>
                  <a:gd name="T56" fmla="*/ 88 w 1419"/>
                  <a:gd name="T57" fmla="*/ 0 h 1255"/>
                  <a:gd name="T58" fmla="*/ 88 w 1419"/>
                  <a:gd name="T59" fmla="*/ 0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419"/>
                  <a:gd name="T91" fmla="*/ 0 h 1255"/>
                  <a:gd name="T92" fmla="*/ 1419 w 1419"/>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419" h="1255">
                    <a:moveTo>
                      <a:pt x="88" y="0"/>
                    </a:moveTo>
                    <a:lnTo>
                      <a:pt x="88" y="0"/>
                    </a:lnTo>
                    <a:lnTo>
                      <a:pt x="84" y="17"/>
                    </a:lnTo>
                    <a:lnTo>
                      <a:pt x="22" y="942"/>
                    </a:lnTo>
                    <a:lnTo>
                      <a:pt x="26" y="959"/>
                    </a:lnTo>
                    <a:lnTo>
                      <a:pt x="35" y="973"/>
                    </a:lnTo>
                    <a:lnTo>
                      <a:pt x="44" y="981"/>
                    </a:lnTo>
                    <a:lnTo>
                      <a:pt x="62" y="986"/>
                    </a:lnTo>
                    <a:lnTo>
                      <a:pt x="1411" y="1242"/>
                    </a:lnTo>
                    <a:lnTo>
                      <a:pt x="1419" y="1242"/>
                    </a:lnTo>
                    <a:lnTo>
                      <a:pt x="1415" y="1247"/>
                    </a:lnTo>
                    <a:lnTo>
                      <a:pt x="1406" y="1251"/>
                    </a:lnTo>
                    <a:lnTo>
                      <a:pt x="1397" y="1255"/>
                    </a:lnTo>
                    <a:lnTo>
                      <a:pt x="1388" y="1255"/>
                    </a:lnTo>
                    <a:lnTo>
                      <a:pt x="35" y="999"/>
                    </a:lnTo>
                    <a:lnTo>
                      <a:pt x="22" y="995"/>
                    </a:lnTo>
                    <a:lnTo>
                      <a:pt x="9" y="986"/>
                    </a:lnTo>
                    <a:lnTo>
                      <a:pt x="4" y="973"/>
                    </a:lnTo>
                    <a:lnTo>
                      <a:pt x="0" y="955"/>
                    </a:lnTo>
                    <a:lnTo>
                      <a:pt x="62" y="26"/>
                    </a:lnTo>
                    <a:lnTo>
                      <a:pt x="62" y="17"/>
                    </a:lnTo>
                    <a:lnTo>
                      <a:pt x="71" y="9"/>
                    </a:lnTo>
                    <a:lnTo>
                      <a:pt x="79" y="4"/>
                    </a:lnTo>
                    <a:lnTo>
                      <a:pt x="88" y="0"/>
                    </a:lnTo>
                    <a:close/>
                  </a:path>
                </a:pathLst>
              </a:custGeom>
              <a:solidFill>
                <a:srgbClr val="C3D3D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4615" name="Freeform 121"/>
              <p:cNvSpPr>
                <a:spLocks/>
              </p:cNvSpPr>
              <p:nvPr/>
            </p:nvSpPr>
            <p:spPr bwMode="auto">
              <a:xfrm>
                <a:off x="2561" y="1448"/>
                <a:ext cx="1380" cy="1255"/>
              </a:xfrm>
              <a:custGeom>
                <a:avLst/>
                <a:gdLst>
                  <a:gd name="T0" fmla="*/ 1340 w 1380"/>
                  <a:gd name="T1" fmla="*/ 1242 h 1255"/>
                  <a:gd name="T2" fmla="*/ 1362 w 1380"/>
                  <a:gd name="T3" fmla="*/ 323 h 1255"/>
                  <a:gd name="T4" fmla="*/ 1362 w 1380"/>
                  <a:gd name="T5" fmla="*/ 323 h 1255"/>
                  <a:gd name="T6" fmla="*/ 1358 w 1380"/>
                  <a:gd name="T7" fmla="*/ 305 h 1255"/>
                  <a:gd name="T8" fmla="*/ 1353 w 1380"/>
                  <a:gd name="T9" fmla="*/ 296 h 1255"/>
                  <a:gd name="T10" fmla="*/ 1340 w 1380"/>
                  <a:gd name="T11" fmla="*/ 287 h 1255"/>
                  <a:gd name="T12" fmla="*/ 1327 w 1380"/>
                  <a:gd name="T13" fmla="*/ 278 h 1255"/>
                  <a:gd name="T14" fmla="*/ 13 w 1380"/>
                  <a:gd name="T15" fmla="*/ 13 h 1255"/>
                  <a:gd name="T16" fmla="*/ 13 w 1380"/>
                  <a:gd name="T17" fmla="*/ 13 h 1255"/>
                  <a:gd name="T18" fmla="*/ 0 w 1380"/>
                  <a:gd name="T19" fmla="*/ 17 h 1255"/>
                  <a:gd name="T20" fmla="*/ 0 w 1380"/>
                  <a:gd name="T21" fmla="*/ 17 h 1255"/>
                  <a:gd name="T22" fmla="*/ 5 w 1380"/>
                  <a:gd name="T23" fmla="*/ 9 h 1255"/>
                  <a:gd name="T24" fmla="*/ 13 w 1380"/>
                  <a:gd name="T25" fmla="*/ 4 h 1255"/>
                  <a:gd name="T26" fmla="*/ 22 w 1380"/>
                  <a:gd name="T27" fmla="*/ 0 h 1255"/>
                  <a:gd name="T28" fmla="*/ 36 w 1380"/>
                  <a:gd name="T29" fmla="*/ 0 h 1255"/>
                  <a:gd name="T30" fmla="*/ 1345 w 1380"/>
                  <a:gd name="T31" fmla="*/ 265 h 1255"/>
                  <a:gd name="T32" fmla="*/ 1345 w 1380"/>
                  <a:gd name="T33" fmla="*/ 265 h 1255"/>
                  <a:gd name="T34" fmla="*/ 1358 w 1380"/>
                  <a:gd name="T35" fmla="*/ 274 h 1255"/>
                  <a:gd name="T36" fmla="*/ 1371 w 1380"/>
                  <a:gd name="T37" fmla="*/ 283 h 1255"/>
                  <a:gd name="T38" fmla="*/ 1380 w 1380"/>
                  <a:gd name="T39" fmla="*/ 292 h 1255"/>
                  <a:gd name="T40" fmla="*/ 1380 w 1380"/>
                  <a:gd name="T41" fmla="*/ 309 h 1255"/>
                  <a:gd name="T42" fmla="*/ 1358 w 1380"/>
                  <a:gd name="T43" fmla="*/ 1225 h 1255"/>
                  <a:gd name="T44" fmla="*/ 1358 w 1380"/>
                  <a:gd name="T45" fmla="*/ 1225 h 1255"/>
                  <a:gd name="T46" fmla="*/ 1358 w 1380"/>
                  <a:gd name="T47" fmla="*/ 1238 h 1255"/>
                  <a:gd name="T48" fmla="*/ 1353 w 1380"/>
                  <a:gd name="T49" fmla="*/ 1242 h 1255"/>
                  <a:gd name="T50" fmla="*/ 1345 w 1380"/>
                  <a:gd name="T51" fmla="*/ 1251 h 1255"/>
                  <a:gd name="T52" fmla="*/ 1336 w 1380"/>
                  <a:gd name="T53" fmla="*/ 1255 h 1255"/>
                  <a:gd name="T54" fmla="*/ 1336 w 1380"/>
                  <a:gd name="T55" fmla="*/ 1255 h 1255"/>
                  <a:gd name="T56" fmla="*/ 1340 w 1380"/>
                  <a:gd name="T57" fmla="*/ 1242 h 1255"/>
                  <a:gd name="T58" fmla="*/ 1340 w 1380"/>
                  <a:gd name="T59" fmla="*/ 1242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380"/>
                  <a:gd name="T91" fmla="*/ 0 h 1255"/>
                  <a:gd name="T92" fmla="*/ 1380 w 1380"/>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380" h="1255">
                    <a:moveTo>
                      <a:pt x="1340" y="1242"/>
                    </a:moveTo>
                    <a:lnTo>
                      <a:pt x="1362" y="323"/>
                    </a:lnTo>
                    <a:lnTo>
                      <a:pt x="1358" y="305"/>
                    </a:lnTo>
                    <a:lnTo>
                      <a:pt x="1353" y="296"/>
                    </a:lnTo>
                    <a:lnTo>
                      <a:pt x="1340" y="287"/>
                    </a:lnTo>
                    <a:lnTo>
                      <a:pt x="1327" y="278"/>
                    </a:lnTo>
                    <a:lnTo>
                      <a:pt x="13" y="13"/>
                    </a:lnTo>
                    <a:lnTo>
                      <a:pt x="0" y="17"/>
                    </a:lnTo>
                    <a:lnTo>
                      <a:pt x="5" y="9"/>
                    </a:lnTo>
                    <a:lnTo>
                      <a:pt x="13" y="4"/>
                    </a:lnTo>
                    <a:lnTo>
                      <a:pt x="22" y="0"/>
                    </a:lnTo>
                    <a:lnTo>
                      <a:pt x="36" y="0"/>
                    </a:lnTo>
                    <a:lnTo>
                      <a:pt x="1345" y="265"/>
                    </a:lnTo>
                    <a:lnTo>
                      <a:pt x="1358" y="274"/>
                    </a:lnTo>
                    <a:lnTo>
                      <a:pt x="1371" y="283"/>
                    </a:lnTo>
                    <a:lnTo>
                      <a:pt x="1380" y="292"/>
                    </a:lnTo>
                    <a:lnTo>
                      <a:pt x="1380" y="309"/>
                    </a:lnTo>
                    <a:lnTo>
                      <a:pt x="1358" y="1225"/>
                    </a:lnTo>
                    <a:lnTo>
                      <a:pt x="1358" y="1238"/>
                    </a:lnTo>
                    <a:lnTo>
                      <a:pt x="1353" y="1242"/>
                    </a:lnTo>
                    <a:lnTo>
                      <a:pt x="1345" y="1251"/>
                    </a:lnTo>
                    <a:lnTo>
                      <a:pt x="1336" y="1255"/>
                    </a:lnTo>
                    <a:lnTo>
                      <a:pt x="1340" y="1242"/>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24590" name="Group 122"/>
            <p:cNvGrpSpPr>
              <a:grpSpLocks/>
            </p:cNvGrpSpPr>
            <p:nvPr/>
          </p:nvGrpSpPr>
          <p:grpSpPr bwMode="auto">
            <a:xfrm>
              <a:off x="4304" y="3041"/>
              <a:ext cx="584" cy="539"/>
              <a:chOff x="2371" y="1333"/>
              <a:chExt cx="1641" cy="1516"/>
            </a:xfrm>
          </p:grpSpPr>
          <p:sp>
            <p:nvSpPr>
              <p:cNvPr id="24596" name="Freeform 123"/>
              <p:cNvSpPr>
                <a:spLocks/>
              </p:cNvSpPr>
              <p:nvPr/>
            </p:nvSpPr>
            <p:spPr bwMode="auto">
              <a:xfrm>
                <a:off x="2517" y="1333"/>
                <a:ext cx="1" cy="1"/>
              </a:xfrm>
              <a:custGeom>
                <a:avLst/>
                <a:gdLst>
                  <a:gd name="T0" fmla="*/ 0 w 1"/>
                  <a:gd name="T1" fmla="*/ 0 h 1"/>
                  <a:gd name="T2" fmla="*/ 0 w 1"/>
                  <a:gd name="T3" fmla="*/ 0 h 1"/>
                  <a:gd name="T4" fmla="*/ 0 w 1"/>
                  <a:gd name="T5" fmla="*/ 0 h 1"/>
                  <a:gd name="T6" fmla="*/ 0 60000 65536"/>
                  <a:gd name="T7" fmla="*/ 0 60000 65536"/>
                  <a:gd name="T8" fmla="*/ 0 60000 65536"/>
                  <a:gd name="T9" fmla="*/ 0 w 1"/>
                  <a:gd name="T10" fmla="*/ 0 h 1"/>
                  <a:gd name="T11" fmla="*/ 1 w 1"/>
                  <a:gd name="T12" fmla="*/ 1 h 1"/>
                </a:gdLst>
                <a:ahLst/>
                <a:cxnLst>
                  <a:cxn ang="T6">
                    <a:pos x="T0" y="T1"/>
                  </a:cxn>
                  <a:cxn ang="T7">
                    <a:pos x="T2" y="T3"/>
                  </a:cxn>
                  <a:cxn ang="T8">
                    <a:pos x="T4" y="T5"/>
                  </a:cxn>
                </a:cxnLst>
                <a:rect l="T9" t="T10" r="T11" b="T12"/>
                <a:pathLst>
                  <a:path w="1" h="1">
                    <a:moveTo>
                      <a:pt x="0" y="0"/>
                    </a:moveTo>
                    <a:lnTo>
                      <a:pt x="0" y="0"/>
                    </a:lnTo>
                    <a:close/>
                  </a:path>
                </a:pathLst>
              </a:custGeom>
              <a:solidFill>
                <a:srgbClr val="FCDEA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4597" name="Rectangle 124"/>
              <p:cNvSpPr>
                <a:spLocks noChangeArrowheads="1"/>
              </p:cNvSpPr>
              <p:nvPr/>
            </p:nvSpPr>
            <p:spPr bwMode="auto">
              <a:xfrm>
                <a:off x="2526" y="1417"/>
                <a:ext cx="1" cy="1"/>
              </a:xfrm>
              <a:prstGeom prst="rect">
                <a:avLst/>
              </a:prstGeom>
              <a:solidFill>
                <a:srgbClr val="FCDEA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4598" name="Freeform 125"/>
              <p:cNvSpPr>
                <a:spLocks/>
              </p:cNvSpPr>
              <p:nvPr/>
            </p:nvSpPr>
            <p:spPr bwMode="auto">
              <a:xfrm>
                <a:off x="2371" y="1377"/>
                <a:ext cx="1601" cy="1472"/>
              </a:xfrm>
              <a:custGeom>
                <a:avLst/>
                <a:gdLst>
                  <a:gd name="T0" fmla="*/ 0 w 1601"/>
                  <a:gd name="T1" fmla="*/ 1128 h 1472"/>
                  <a:gd name="T2" fmla="*/ 0 w 1601"/>
                  <a:gd name="T3" fmla="*/ 1128 h 1472"/>
                  <a:gd name="T4" fmla="*/ 0 w 1601"/>
                  <a:gd name="T5" fmla="*/ 1145 h 1472"/>
                  <a:gd name="T6" fmla="*/ 4 w 1601"/>
                  <a:gd name="T7" fmla="*/ 1167 h 1472"/>
                  <a:gd name="T8" fmla="*/ 13 w 1601"/>
                  <a:gd name="T9" fmla="*/ 1185 h 1472"/>
                  <a:gd name="T10" fmla="*/ 18 w 1601"/>
                  <a:gd name="T11" fmla="*/ 1189 h 1472"/>
                  <a:gd name="T12" fmla="*/ 27 w 1601"/>
                  <a:gd name="T13" fmla="*/ 1194 h 1472"/>
                  <a:gd name="T14" fmla="*/ 1521 w 1601"/>
                  <a:gd name="T15" fmla="*/ 1472 h 1472"/>
                  <a:gd name="T16" fmla="*/ 1521 w 1601"/>
                  <a:gd name="T17" fmla="*/ 1472 h 1472"/>
                  <a:gd name="T18" fmla="*/ 1535 w 1601"/>
                  <a:gd name="T19" fmla="*/ 1472 h 1472"/>
                  <a:gd name="T20" fmla="*/ 1557 w 1601"/>
                  <a:gd name="T21" fmla="*/ 1464 h 1472"/>
                  <a:gd name="T22" fmla="*/ 1592 w 1601"/>
                  <a:gd name="T23" fmla="*/ 1446 h 1472"/>
                  <a:gd name="T24" fmla="*/ 1592 w 1601"/>
                  <a:gd name="T25" fmla="*/ 1446 h 1472"/>
                  <a:gd name="T26" fmla="*/ 1592 w 1601"/>
                  <a:gd name="T27" fmla="*/ 1441 h 1472"/>
                  <a:gd name="T28" fmla="*/ 1588 w 1601"/>
                  <a:gd name="T29" fmla="*/ 1437 h 1472"/>
                  <a:gd name="T30" fmla="*/ 1579 w 1601"/>
                  <a:gd name="T31" fmla="*/ 1433 h 1472"/>
                  <a:gd name="T32" fmla="*/ 1574 w 1601"/>
                  <a:gd name="T33" fmla="*/ 1424 h 1472"/>
                  <a:gd name="T34" fmla="*/ 1601 w 1601"/>
                  <a:gd name="T35" fmla="*/ 345 h 1472"/>
                  <a:gd name="T36" fmla="*/ 1601 w 1601"/>
                  <a:gd name="T37" fmla="*/ 345 h 1472"/>
                  <a:gd name="T38" fmla="*/ 1597 w 1601"/>
                  <a:gd name="T39" fmla="*/ 327 h 1472"/>
                  <a:gd name="T40" fmla="*/ 1588 w 1601"/>
                  <a:gd name="T41" fmla="*/ 314 h 1472"/>
                  <a:gd name="T42" fmla="*/ 1574 w 1601"/>
                  <a:gd name="T43" fmla="*/ 305 h 1472"/>
                  <a:gd name="T44" fmla="*/ 1561 w 1601"/>
                  <a:gd name="T45" fmla="*/ 296 h 1472"/>
                  <a:gd name="T46" fmla="*/ 150 w 1601"/>
                  <a:gd name="T47" fmla="*/ 0 h 1472"/>
                  <a:gd name="T48" fmla="*/ 106 w 1601"/>
                  <a:gd name="T49" fmla="*/ 4 h 1472"/>
                  <a:gd name="T50" fmla="*/ 106 w 1601"/>
                  <a:gd name="T51" fmla="*/ 4 h 1472"/>
                  <a:gd name="T52" fmla="*/ 93 w 1601"/>
                  <a:gd name="T53" fmla="*/ 9 h 1472"/>
                  <a:gd name="T54" fmla="*/ 80 w 1601"/>
                  <a:gd name="T55" fmla="*/ 13 h 1472"/>
                  <a:gd name="T56" fmla="*/ 75 w 1601"/>
                  <a:gd name="T57" fmla="*/ 27 h 1472"/>
                  <a:gd name="T58" fmla="*/ 71 w 1601"/>
                  <a:gd name="T59" fmla="*/ 40 h 1472"/>
                  <a:gd name="T60" fmla="*/ 0 w 1601"/>
                  <a:gd name="T61" fmla="*/ 1128 h 147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601"/>
                  <a:gd name="T94" fmla="*/ 0 h 1472"/>
                  <a:gd name="T95" fmla="*/ 1601 w 1601"/>
                  <a:gd name="T96" fmla="*/ 1472 h 1472"/>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601" h="1472">
                    <a:moveTo>
                      <a:pt x="0" y="1128"/>
                    </a:moveTo>
                    <a:lnTo>
                      <a:pt x="0" y="1128"/>
                    </a:lnTo>
                    <a:lnTo>
                      <a:pt x="0" y="1145"/>
                    </a:lnTo>
                    <a:lnTo>
                      <a:pt x="4" y="1167"/>
                    </a:lnTo>
                    <a:lnTo>
                      <a:pt x="13" y="1185"/>
                    </a:lnTo>
                    <a:lnTo>
                      <a:pt x="18" y="1189"/>
                    </a:lnTo>
                    <a:lnTo>
                      <a:pt x="27" y="1194"/>
                    </a:lnTo>
                    <a:lnTo>
                      <a:pt x="1521" y="1472"/>
                    </a:lnTo>
                    <a:lnTo>
                      <a:pt x="1535" y="1472"/>
                    </a:lnTo>
                    <a:lnTo>
                      <a:pt x="1557" y="1464"/>
                    </a:lnTo>
                    <a:lnTo>
                      <a:pt x="1592" y="1446"/>
                    </a:lnTo>
                    <a:lnTo>
                      <a:pt x="1592" y="1441"/>
                    </a:lnTo>
                    <a:lnTo>
                      <a:pt x="1588" y="1437"/>
                    </a:lnTo>
                    <a:lnTo>
                      <a:pt x="1579" y="1433"/>
                    </a:lnTo>
                    <a:lnTo>
                      <a:pt x="1574" y="1424"/>
                    </a:lnTo>
                    <a:lnTo>
                      <a:pt x="1601" y="345"/>
                    </a:lnTo>
                    <a:lnTo>
                      <a:pt x="1597" y="327"/>
                    </a:lnTo>
                    <a:lnTo>
                      <a:pt x="1588" y="314"/>
                    </a:lnTo>
                    <a:lnTo>
                      <a:pt x="1574" y="305"/>
                    </a:lnTo>
                    <a:lnTo>
                      <a:pt x="1561" y="296"/>
                    </a:lnTo>
                    <a:lnTo>
                      <a:pt x="150" y="0"/>
                    </a:lnTo>
                    <a:lnTo>
                      <a:pt x="106" y="4"/>
                    </a:lnTo>
                    <a:lnTo>
                      <a:pt x="93" y="9"/>
                    </a:lnTo>
                    <a:lnTo>
                      <a:pt x="80" y="13"/>
                    </a:lnTo>
                    <a:lnTo>
                      <a:pt x="75" y="27"/>
                    </a:lnTo>
                    <a:lnTo>
                      <a:pt x="71" y="40"/>
                    </a:lnTo>
                    <a:lnTo>
                      <a:pt x="0" y="1128"/>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4599" name="Freeform 126"/>
              <p:cNvSpPr>
                <a:spLocks/>
              </p:cNvSpPr>
              <p:nvPr/>
            </p:nvSpPr>
            <p:spPr bwMode="auto">
              <a:xfrm>
                <a:off x="2415" y="1377"/>
                <a:ext cx="1597" cy="1446"/>
              </a:xfrm>
              <a:custGeom>
                <a:avLst/>
                <a:gdLst>
                  <a:gd name="T0" fmla="*/ 0 w 1597"/>
                  <a:gd name="T1" fmla="*/ 1114 h 1446"/>
                  <a:gd name="T2" fmla="*/ 0 w 1597"/>
                  <a:gd name="T3" fmla="*/ 1114 h 1446"/>
                  <a:gd name="T4" fmla="*/ 5 w 1597"/>
                  <a:gd name="T5" fmla="*/ 1132 h 1446"/>
                  <a:gd name="T6" fmla="*/ 9 w 1597"/>
                  <a:gd name="T7" fmla="*/ 1150 h 1446"/>
                  <a:gd name="T8" fmla="*/ 22 w 1597"/>
                  <a:gd name="T9" fmla="*/ 1158 h 1446"/>
                  <a:gd name="T10" fmla="*/ 40 w 1597"/>
                  <a:gd name="T11" fmla="*/ 1167 h 1446"/>
                  <a:gd name="T12" fmla="*/ 1535 w 1597"/>
                  <a:gd name="T13" fmla="*/ 1446 h 1446"/>
                  <a:gd name="T14" fmla="*/ 1535 w 1597"/>
                  <a:gd name="T15" fmla="*/ 1446 h 1446"/>
                  <a:gd name="T16" fmla="*/ 1548 w 1597"/>
                  <a:gd name="T17" fmla="*/ 1446 h 1446"/>
                  <a:gd name="T18" fmla="*/ 1561 w 1597"/>
                  <a:gd name="T19" fmla="*/ 1441 h 1446"/>
                  <a:gd name="T20" fmla="*/ 1570 w 1597"/>
                  <a:gd name="T21" fmla="*/ 1428 h 1446"/>
                  <a:gd name="T22" fmla="*/ 1575 w 1597"/>
                  <a:gd name="T23" fmla="*/ 1415 h 1446"/>
                  <a:gd name="T24" fmla="*/ 1597 w 1597"/>
                  <a:gd name="T25" fmla="*/ 336 h 1446"/>
                  <a:gd name="T26" fmla="*/ 1597 w 1597"/>
                  <a:gd name="T27" fmla="*/ 336 h 1446"/>
                  <a:gd name="T28" fmla="*/ 1597 w 1597"/>
                  <a:gd name="T29" fmla="*/ 318 h 1446"/>
                  <a:gd name="T30" fmla="*/ 1588 w 1597"/>
                  <a:gd name="T31" fmla="*/ 305 h 1446"/>
                  <a:gd name="T32" fmla="*/ 1575 w 1597"/>
                  <a:gd name="T33" fmla="*/ 296 h 1446"/>
                  <a:gd name="T34" fmla="*/ 1557 w 1597"/>
                  <a:gd name="T35" fmla="*/ 287 h 1446"/>
                  <a:gd name="T36" fmla="*/ 115 w 1597"/>
                  <a:gd name="T37" fmla="*/ 0 h 1446"/>
                  <a:gd name="T38" fmla="*/ 115 w 1597"/>
                  <a:gd name="T39" fmla="*/ 0 h 1446"/>
                  <a:gd name="T40" fmla="*/ 98 w 1597"/>
                  <a:gd name="T41" fmla="*/ 0 h 1446"/>
                  <a:gd name="T42" fmla="*/ 84 w 1597"/>
                  <a:gd name="T43" fmla="*/ 4 h 1446"/>
                  <a:gd name="T44" fmla="*/ 75 w 1597"/>
                  <a:gd name="T45" fmla="*/ 13 h 1446"/>
                  <a:gd name="T46" fmla="*/ 71 w 1597"/>
                  <a:gd name="T47" fmla="*/ 31 h 1446"/>
                  <a:gd name="T48" fmla="*/ 0 w 1597"/>
                  <a:gd name="T49" fmla="*/ 1114 h 144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597"/>
                  <a:gd name="T76" fmla="*/ 0 h 1446"/>
                  <a:gd name="T77" fmla="*/ 1597 w 1597"/>
                  <a:gd name="T78" fmla="*/ 1446 h 144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597" h="1446">
                    <a:moveTo>
                      <a:pt x="0" y="1114"/>
                    </a:moveTo>
                    <a:lnTo>
                      <a:pt x="0" y="1114"/>
                    </a:lnTo>
                    <a:lnTo>
                      <a:pt x="5" y="1132"/>
                    </a:lnTo>
                    <a:lnTo>
                      <a:pt x="9" y="1150"/>
                    </a:lnTo>
                    <a:lnTo>
                      <a:pt x="22" y="1158"/>
                    </a:lnTo>
                    <a:lnTo>
                      <a:pt x="40" y="1167"/>
                    </a:lnTo>
                    <a:lnTo>
                      <a:pt x="1535" y="1446"/>
                    </a:lnTo>
                    <a:lnTo>
                      <a:pt x="1548" y="1446"/>
                    </a:lnTo>
                    <a:lnTo>
                      <a:pt x="1561" y="1441"/>
                    </a:lnTo>
                    <a:lnTo>
                      <a:pt x="1570" y="1428"/>
                    </a:lnTo>
                    <a:lnTo>
                      <a:pt x="1575" y="1415"/>
                    </a:lnTo>
                    <a:lnTo>
                      <a:pt x="1597" y="336"/>
                    </a:lnTo>
                    <a:lnTo>
                      <a:pt x="1597" y="318"/>
                    </a:lnTo>
                    <a:lnTo>
                      <a:pt x="1588" y="305"/>
                    </a:lnTo>
                    <a:lnTo>
                      <a:pt x="1575" y="296"/>
                    </a:lnTo>
                    <a:lnTo>
                      <a:pt x="1557" y="287"/>
                    </a:lnTo>
                    <a:lnTo>
                      <a:pt x="115" y="0"/>
                    </a:lnTo>
                    <a:lnTo>
                      <a:pt x="98" y="0"/>
                    </a:lnTo>
                    <a:lnTo>
                      <a:pt x="84" y="4"/>
                    </a:lnTo>
                    <a:lnTo>
                      <a:pt x="75" y="13"/>
                    </a:lnTo>
                    <a:lnTo>
                      <a:pt x="71" y="31"/>
                    </a:lnTo>
                    <a:lnTo>
                      <a:pt x="0" y="1114"/>
                    </a:lnTo>
                    <a:close/>
                  </a:path>
                </a:pathLst>
              </a:custGeom>
              <a:solidFill>
                <a:srgbClr val="9299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4600" name="Freeform 127"/>
              <p:cNvSpPr>
                <a:spLocks/>
              </p:cNvSpPr>
              <p:nvPr/>
            </p:nvSpPr>
            <p:spPr bwMode="auto">
              <a:xfrm>
                <a:off x="2495" y="1377"/>
                <a:ext cx="1517" cy="1446"/>
              </a:xfrm>
              <a:custGeom>
                <a:avLst/>
                <a:gdLst>
                  <a:gd name="T0" fmla="*/ 1486 w 1517"/>
                  <a:gd name="T1" fmla="*/ 1424 h 1446"/>
                  <a:gd name="T2" fmla="*/ 1508 w 1517"/>
                  <a:gd name="T3" fmla="*/ 345 h 1446"/>
                  <a:gd name="T4" fmla="*/ 1508 w 1517"/>
                  <a:gd name="T5" fmla="*/ 345 h 1446"/>
                  <a:gd name="T6" fmla="*/ 1508 w 1517"/>
                  <a:gd name="T7" fmla="*/ 327 h 1446"/>
                  <a:gd name="T8" fmla="*/ 1499 w 1517"/>
                  <a:gd name="T9" fmla="*/ 314 h 1446"/>
                  <a:gd name="T10" fmla="*/ 1486 w 1517"/>
                  <a:gd name="T11" fmla="*/ 301 h 1446"/>
                  <a:gd name="T12" fmla="*/ 1468 w 1517"/>
                  <a:gd name="T13" fmla="*/ 296 h 1446"/>
                  <a:gd name="T14" fmla="*/ 26 w 1517"/>
                  <a:gd name="T15" fmla="*/ 4 h 1446"/>
                  <a:gd name="T16" fmla="*/ 26 w 1517"/>
                  <a:gd name="T17" fmla="*/ 4 h 1446"/>
                  <a:gd name="T18" fmla="*/ 13 w 1517"/>
                  <a:gd name="T19" fmla="*/ 4 h 1446"/>
                  <a:gd name="T20" fmla="*/ 0 w 1517"/>
                  <a:gd name="T21" fmla="*/ 9 h 1446"/>
                  <a:gd name="T22" fmla="*/ 0 w 1517"/>
                  <a:gd name="T23" fmla="*/ 9 h 1446"/>
                  <a:gd name="T24" fmla="*/ 18 w 1517"/>
                  <a:gd name="T25" fmla="*/ 0 h 1446"/>
                  <a:gd name="T26" fmla="*/ 35 w 1517"/>
                  <a:gd name="T27" fmla="*/ 0 h 1446"/>
                  <a:gd name="T28" fmla="*/ 1477 w 1517"/>
                  <a:gd name="T29" fmla="*/ 287 h 1446"/>
                  <a:gd name="T30" fmla="*/ 1477 w 1517"/>
                  <a:gd name="T31" fmla="*/ 287 h 1446"/>
                  <a:gd name="T32" fmla="*/ 1495 w 1517"/>
                  <a:gd name="T33" fmla="*/ 296 h 1446"/>
                  <a:gd name="T34" fmla="*/ 1508 w 1517"/>
                  <a:gd name="T35" fmla="*/ 305 h 1446"/>
                  <a:gd name="T36" fmla="*/ 1517 w 1517"/>
                  <a:gd name="T37" fmla="*/ 318 h 1446"/>
                  <a:gd name="T38" fmla="*/ 1517 w 1517"/>
                  <a:gd name="T39" fmla="*/ 336 h 1446"/>
                  <a:gd name="T40" fmla="*/ 1495 w 1517"/>
                  <a:gd name="T41" fmla="*/ 1415 h 1446"/>
                  <a:gd name="T42" fmla="*/ 1495 w 1517"/>
                  <a:gd name="T43" fmla="*/ 1415 h 1446"/>
                  <a:gd name="T44" fmla="*/ 1490 w 1517"/>
                  <a:gd name="T45" fmla="*/ 1433 h 1446"/>
                  <a:gd name="T46" fmla="*/ 1477 w 1517"/>
                  <a:gd name="T47" fmla="*/ 1446 h 1446"/>
                  <a:gd name="T48" fmla="*/ 1477 w 1517"/>
                  <a:gd name="T49" fmla="*/ 1446 h 1446"/>
                  <a:gd name="T50" fmla="*/ 1486 w 1517"/>
                  <a:gd name="T51" fmla="*/ 1433 h 1446"/>
                  <a:gd name="T52" fmla="*/ 1486 w 1517"/>
                  <a:gd name="T53" fmla="*/ 1424 h 1446"/>
                  <a:gd name="T54" fmla="*/ 1486 w 1517"/>
                  <a:gd name="T55" fmla="*/ 1424 h 144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517"/>
                  <a:gd name="T85" fmla="*/ 0 h 1446"/>
                  <a:gd name="T86" fmla="*/ 1517 w 1517"/>
                  <a:gd name="T87" fmla="*/ 1446 h 144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517" h="1446">
                    <a:moveTo>
                      <a:pt x="1486" y="1424"/>
                    </a:moveTo>
                    <a:lnTo>
                      <a:pt x="1508" y="345"/>
                    </a:lnTo>
                    <a:lnTo>
                      <a:pt x="1508" y="327"/>
                    </a:lnTo>
                    <a:lnTo>
                      <a:pt x="1499" y="314"/>
                    </a:lnTo>
                    <a:lnTo>
                      <a:pt x="1486" y="301"/>
                    </a:lnTo>
                    <a:lnTo>
                      <a:pt x="1468" y="296"/>
                    </a:lnTo>
                    <a:lnTo>
                      <a:pt x="26" y="4"/>
                    </a:lnTo>
                    <a:lnTo>
                      <a:pt x="13" y="4"/>
                    </a:lnTo>
                    <a:lnTo>
                      <a:pt x="0" y="9"/>
                    </a:lnTo>
                    <a:lnTo>
                      <a:pt x="18" y="0"/>
                    </a:lnTo>
                    <a:lnTo>
                      <a:pt x="35" y="0"/>
                    </a:lnTo>
                    <a:lnTo>
                      <a:pt x="1477" y="287"/>
                    </a:lnTo>
                    <a:lnTo>
                      <a:pt x="1495" y="296"/>
                    </a:lnTo>
                    <a:lnTo>
                      <a:pt x="1508" y="305"/>
                    </a:lnTo>
                    <a:lnTo>
                      <a:pt x="1517" y="318"/>
                    </a:lnTo>
                    <a:lnTo>
                      <a:pt x="1517" y="336"/>
                    </a:lnTo>
                    <a:lnTo>
                      <a:pt x="1495" y="1415"/>
                    </a:lnTo>
                    <a:lnTo>
                      <a:pt x="1490" y="1433"/>
                    </a:lnTo>
                    <a:lnTo>
                      <a:pt x="1477" y="1446"/>
                    </a:lnTo>
                    <a:lnTo>
                      <a:pt x="1486" y="1433"/>
                    </a:lnTo>
                    <a:lnTo>
                      <a:pt x="1486" y="1424"/>
                    </a:lnTo>
                    <a:close/>
                  </a:path>
                </a:pathLst>
              </a:custGeom>
              <a:solidFill>
                <a:srgbClr val="C1CBC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4601" name="Freeform 128"/>
              <p:cNvSpPr>
                <a:spLocks/>
              </p:cNvSpPr>
              <p:nvPr/>
            </p:nvSpPr>
            <p:spPr bwMode="auto">
              <a:xfrm>
                <a:off x="2495" y="1448"/>
                <a:ext cx="1446" cy="1255"/>
              </a:xfrm>
              <a:custGeom>
                <a:avLst/>
                <a:gdLst>
                  <a:gd name="T0" fmla="*/ 0 w 1446"/>
                  <a:gd name="T1" fmla="*/ 955 h 1255"/>
                  <a:gd name="T2" fmla="*/ 0 w 1446"/>
                  <a:gd name="T3" fmla="*/ 955 h 1255"/>
                  <a:gd name="T4" fmla="*/ 4 w 1446"/>
                  <a:gd name="T5" fmla="*/ 973 h 1255"/>
                  <a:gd name="T6" fmla="*/ 9 w 1446"/>
                  <a:gd name="T7" fmla="*/ 986 h 1255"/>
                  <a:gd name="T8" fmla="*/ 22 w 1446"/>
                  <a:gd name="T9" fmla="*/ 995 h 1255"/>
                  <a:gd name="T10" fmla="*/ 35 w 1446"/>
                  <a:gd name="T11" fmla="*/ 999 h 1255"/>
                  <a:gd name="T12" fmla="*/ 1388 w 1446"/>
                  <a:gd name="T13" fmla="*/ 1255 h 1255"/>
                  <a:gd name="T14" fmla="*/ 1388 w 1446"/>
                  <a:gd name="T15" fmla="*/ 1255 h 1255"/>
                  <a:gd name="T16" fmla="*/ 1402 w 1446"/>
                  <a:gd name="T17" fmla="*/ 1255 h 1255"/>
                  <a:gd name="T18" fmla="*/ 1415 w 1446"/>
                  <a:gd name="T19" fmla="*/ 1251 h 1255"/>
                  <a:gd name="T20" fmla="*/ 1424 w 1446"/>
                  <a:gd name="T21" fmla="*/ 1238 h 1255"/>
                  <a:gd name="T22" fmla="*/ 1424 w 1446"/>
                  <a:gd name="T23" fmla="*/ 1225 h 1255"/>
                  <a:gd name="T24" fmla="*/ 1446 w 1446"/>
                  <a:gd name="T25" fmla="*/ 309 h 1255"/>
                  <a:gd name="T26" fmla="*/ 1446 w 1446"/>
                  <a:gd name="T27" fmla="*/ 309 h 1255"/>
                  <a:gd name="T28" fmla="*/ 1446 w 1446"/>
                  <a:gd name="T29" fmla="*/ 292 h 1255"/>
                  <a:gd name="T30" fmla="*/ 1437 w 1446"/>
                  <a:gd name="T31" fmla="*/ 283 h 1255"/>
                  <a:gd name="T32" fmla="*/ 1424 w 1446"/>
                  <a:gd name="T33" fmla="*/ 274 h 1255"/>
                  <a:gd name="T34" fmla="*/ 1411 w 1446"/>
                  <a:gd name="T35" fmla="*/ 265 h 1255"/>
                  <a:gd name="T36" fmla="*/ 102 w 1446"/>
                  <a:gd name="T37" fmla="*/ 0 h 1255"/>
                  <a:gd name="T38" fmla="*/ 102 w 1446"/>
                  <a:gd name="T39" fmla="*/ 0 h 1255"/>
                  <a:gd name="T40" fmla="*/ 84 w 1446"/>
                  <a:gd name="T41" fmla="*/ 0 h 1255"/>
                  <a:gd name="T42" fmla="*/ 71 w 1446"/>
                  <a:gd name="T43" fmla="*/ 9 h 1255"/>
                  <a:gd name="T44" fmla="*/ 62 w 1446"/>
                  <a:gd name="T45" fmla="*/ 17 h 1255"/>
                  <a:gd name="T46" fmla="*/ 62 w 1446"/>
                  <a:gd name="T47" fmla="*/ 26 h 1255"/>
                  <a:gd name="T48" fmla="*/ 0 w 1446"/>
                  <a:gd name="T49" fmla="*/ 955 h 125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446"/>
                  <a:gd name="T76" fmla="*/ 0 h 1255"/>
                  <a:gd name="T77" fmla="*/ 1446 w 1446"/>
                  <a:gd name="T78" fmla="*/ 1255 h 125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446" h="1255">
                    <a:moveTo>
                      <a:pt x="0" y="955"/>
                    </a:moveTo>
                    <a:lnTo>
                      <a:pt x="0" y="955"/>
                    </a:lnTo>
                    <a:lnTo>
                      <a:pt x="4" y="973"/>
                    </a:lnTo>
                    <a:lnTo>
                      <a:pt x="9" y="986"/>
                    </a:lnTo>
                    <a:lnTo>
                      <a:pt x="22" y="995"/>
                    </a:lnTo>
                    <a:lnTo>
                      <a:pt x="35" y="999"/>
                    </a:lnTo>
                    <a:lnTo>
                      <a:pt x="1388" y="1255"/>
                    </a:lnTo>
                    <a:lnTo>
                      <a:pt x="1402" y="1255"/>
                    </a:lnTo>
                    <a:lnTo>
                      <a:pt x="1415" y="1251"/>
                    </a:lnTo>
                    <a:lnTo>
                      <a:pt x="1424" y="1238"/>
                    </a:lnTo>
                    <a:lnTo>
                      <a:pt x="1424" y="1225"/>
                    </a:lnTo>
                    <a:lnTo>
                      <a:pt x="1446" y="309"/>
                    </a:lnTo>
                    <a:lnTo>
                      <a:pt x="1446" y="292"/>
                    </a:lnTo>
                    <a:lnTo>
                      <a:pt x="1437" y="283"/>
                    </a:lnTo>
                    <a:lnTo>
                      <a:pt x="1424" y="274"/>
                    </a:lnTo>
                    <a:lnTo>
                      <a:pt x="1411" y="265"/>
                    </a:lnTo>
                    <a:lnTo>
                      <a:pt x="102" y="0"/>
                    </a:lnTo>
                    <a:lnTo>
                      <a:pt x="84" y="0"/>
                    </a:lnTo>
                    <a:lnTo>
                      <a:pt x="71" y="9"/>
                    </a:lnTo>
                    <a:lnTo>
                      <a:pt x="62" y="17"/>
                    </a:lnTo>
                    <a:lnTo>
                      <a:pt x="62" y="26"/>
                    </a:lnTo>
                    <a:lnTo>
                      <a:pt x="0" y="955"/>
                    </a:lnTo>
                    <a:close/>
                  </a:path>
                </a:pathLst>
              </a:custGeom>
              <a:solidFill>
                <a:srgbClr val="AEC5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4602" name="Freeform 129"/>
              <p:cNvSpPr>
                <a:spLocks/>
              </p:cNvSpPr>
              <p:nvPr/>
            </p:nvSpPr>
            <p:spPr bwMode="auto">
              <a:xfrm>
                <a:off x="2517" y="1678"/>
                <a:ext cx="1424" cy="844"/>
              </a:xfrm>
              <a:custGeom>
                <a:avLst/>
                <a:gdLst>
                  <a:gd name="T0" fmla="*/ 1424 w 1424"/>
                  <a:gd name="T1" fmla="*/ 146 h 844"/>
                  <a:gd name="T2" fmla="*/ 1424 w 1424"/>
                  <a:gd name="T3" fmla="*/ 79 h 844"/>
                  <a:gd name="T4" fmla="*/ 1424 w 1424"/>
                  <a:gd name="T5" fmla="*/ 79 h 844"/>
                  <a:gd name="T6" fmla="*/ 1424 w 1424"/>
                  <a:gd name="T7" fmla="*/ 62 h 844"/>
                  <a:gd name="T8" fmla="*/ 1415 w 1424"/>
                  <a:gd name="T9" fmla="*/ 53 h 844"/>
                  <a:gd name="T10" fmla="*/ 1402 w 1424"/>
                  <a:gd name="T11" fmla="*/ 44 h 844"/>
                  <a:gd name="T12" fmla="*/ 1389 w 1424"/>
                  <a:gd name="T13" fmla="*/ 35 h 844"/>
                  <a:gd name="T14" fmla="*/ 1216 w 1424"/>
                  <a:gd name="T15" fmla="*/ 0 h 844"/>
                  <a:gd name="T16" fmla="*/ 1216 w 1424"/>
                  <a:gd name="T17" fmla="*/ 0 h 844"/>
                  <a:gd name="T18" fmla="*/ 1057 w 1424"/>
                  <a:gd name="T19" fmla="*/ 84 h 844"/>
                  <a:gd name="T20" fmla="*/ 907 w 1424"/>
                  <a:gd name="T21" fmla="*/ 172 h 844"/>
                  <a:gd name="T22" fmla="*/ 756 w 1424"/>
                  <a:gd name="T23" fmla="*/ 261 h 844"/>
                  <a:gd name="T24" fmla="*/ 606 w 1424"/>
                  <a:gd name="T25" fmla="*/ 358 h 844"/>
                  <a:gd name="T26" fmla="*/ 305 w 1424"/>
                  <a:gd name="T27" fmla="*/ 557 h 844"/>
                  <a:gd name="T28" fmla="*/ 0 w 1424"/>
                  <a:gd name="T29" fmla="*/ 765 h 844"/>
                  <a:gd name="T30" fmla="*/ 0 w 1424"/>
                  <a:gd name="T31" fmla="*/ 765 h 844"/>
                  <a:gd name="T32" fmla="*/ 13 w 1424"/>
                  <a:gd name="T33" fmla="*/ 769 h 844"/>
                  <a:gd name="T34" fmla="*/ 425 w 1424"/>
                  <a:gd name="T35" fmla="*/ 844 h 844"/>
                  <a:gd name="T36" fmla="*/ 425 w 1424"/>
                  <a:gd name="T37" fmla="*/ 844 h 844"/>
                  <a:gd name="T38" fmla="*/ 601 w 1424"/>
                  <a:gd name="T39" fmla="*/ 720 h 844"/>
                  <a:gd name="T40" fmla="*/ 778 w 1424"/>
                  <a:gd name="T41" fmla="*/ 588 h 844"/>
                  <a:gd name="T42" fmla="*/ 778 w 1424"/>
                  <a:gd name="T43" fmla="*/ 588 h 844"/>
                  <a:gd name="T44" fmla="*/ 938 w 1424"/>
                  <a:gd name="T45" fmla="*/ 464 h 844"/>
                  <a:gd name="T46" fmla="*/ 1097 w 1424"/>
                  <a:gd name="T47" fmla="*/ 353 h 844"/>
                  <a:gd name="T48" fmla="*/ 1260 w 1424"/>
                  <a:gd name="T49" fmla="*/ 247 h 844"/>
                  <a:gd name="T50" fmla="*/ 1424 w 1424"/>
                  <a:gd name="T51" fmla="*/ 146 h 844"/>
                  <a:gd name="T52" fmla="*/ 1424 w 1424"/>
                  <a:gd name="T53" fmla="*/ 146 h 84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424"/>
                  <a:gd name="T82" fmla="*/ 0 h 844"/>
                  <a:gd name="T83" fmla="*/ 1424 w 1424"/>
                  <a:gd name="T84" fmla="*/ 844 h 84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424" h="844">
                    <a:moveTo>
                      <a:pt x="1424" y="146"/>
                    </a:moveTo>
                    <a:lnTo>
                      <a:pt x="1424" y="79"/>
                    </a:lnTo>
                    <a:lnTo>
                      <a:pt x="1424" y="62"/>
                    </a:lnTo>
                    <a:lnTo>
                      <a:pt x="1415" y="53"/>
                    </a:lnTo>
                    <a:lnTo>
                      <a:pt x="1402" y="44"/>
                    </a:lnTo>
                    <a:lnTo>
                      <a:pt x="1389" y="35"/>
                    </a:lnTo>
                    <a:lnTo>
                      <a:pt x="1216" y="0"/>
                    </a:lnTo>
                    <a:lnTo>
                      <a:pt x="1057" y="84"/>
                    </a:lnTo>
                    <a:lnTo>
                      <a:pt x="907" y="172"/>
                    </a:lnTo>
                    <a:lnTo>
                      <a:pt x="756" y="261"/>
                    </a:lnTo>
                    <a:lnTo>
                      <a:pt x="606" y="358"/>
                    </a:lnTo>
                    <a:lnTo>
                      <a:pt x="305" y="557"/>
                    </a:lnTo>
                    <a:lnTo>
                      <a:pt x="0" y="765"/>
                    </a:lnTo>
                    <a:lnTo>
                      <a:pt x="13" y="769"/>
                    </a:lnTo>
                    <a:lnTo>
                      <a:pt x="425" y="844"/>
                    </a:lnTo>
                    <a:lnTo>
                      <a:pt x="601" y="720"/>
                    </a:lnTo>
                    <a:lnTo>
                      <a:pt x="778" y="588"/>
                    </a:lnTo>
                    <a:lnTo>
                      <a:pt x="938" y="464"/>
                    </a:lnTo>
                    <a:lnTo>
                      <a:pt x="1097" y="353"/>
                    </a:lnTo>
                    <a:lnTo>
                      <a:pt x="1260" y="247"/>
                    </a:lnTo>
                    <a:lnTo>
                      <a:pt x="1424" y="146"/>
                    </a:lnTo>
                    <a:close/>
                  </a:path>
                </a:pathLst>
              </a:custGeom>
              <a:solidFill>
                <a:srgbClr val="C1D2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4603" name="Freeform 130"/>
              <p:cNvSpPr>
                <a:spLocks/>
              </p:cNvSpPr>
              <p:nvPr/>
            </p:nvSpPr>
            <p:spPr bwMode="auto">
              <a:xfrm>
                <a:off x="3317" y="2213"/>
                <a:ext cx="615" cy="420"/>
              </a:xfrm>
              <a:custGeom>
                <a:avLst/>
                <a:gdLst>
                  <a:gd name="T0" fmla="*/ 611 w 615"/>
                  <a:gd name="T1" fmla="*/ 137 h 420"/>
                  <a:gd name="T2" fmla="*/ 615 w 615"/>
                  <a:gd name="T3" fmla="*/ 0 h 420"/>
                  <a:gd name="T4" fmla="*/ 615 w 615"/>
                  <a:gd name="T5" fmla="*/ 0 h 420"/>
                  <a:gd name="T6" fmla="*/ 460 w 615"/>
                  <a:gd name="T7" fmla="*/ 88 h 420"/>
                  <a:gd name="T8" fmla="*/ 306 w 615"/>
                  <a:gd name="T9" fmla="*/ 181 h 420"/>
                  <a:gd name="T10" fmla="*/ 151 w 615"/>
                  <a:gd name="T11" fmla="*/ 278 h 420"/>
                  <a:gd name="T12" fmla="*/ 0 w 615"/>
                  <a:gd name="T13" fmla="*/ 384 h 420"/>
                  <a:gd name="T14" fmla="*/ 208 w 615"/>
                  <a:gd name="T15" fmla="*/ 420 h 420"/>
                  <a:gd name="T16" fmla="*/ 208 w 615"/>
                  <a:gd name="T17" fmla="*/ 420 h 420"/>
                  <a:gd name="T18" fmla="*/ 412 w 615"/>
                  <a:gd name="T19" fmla="*/ 274 h 420"/>
                  <a:gd name="T20" fmla="*/ 412 w 615"/>
                  <a:gd name="T21" fmla="*/ 274 h 420"/>
                  <a:gd name="T22" fmla="*/ 513 w 615"/>
                  <a:gd name="T23" fmla="*/ 203 h 420"/>
                  <a:gd name="T24" fmla="*/ 611 w 615"/>
                  <a:gd name="T25" fmla="*/ 137 h 420"/>
                  <a:gd name="T26" fmla="*/ 611 w 615"/>
                  <a:gd name="T27" fmla="*/ 137 h 4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15"/>
                  <a:gd name="T43" fmla="*/ 0 h 420"/>
                  <a:gd name="T44" fmla="*/ 615 w 615"/>
                  <a:gd name="T45" fmla="*/ 420 h 4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15" h="420">
                    <a:moveTo>
                      <a:pt x="611" y="137"/>
                    </a:moveTo>
                    <a:lnTo>
                      <a:pt x="615" y="0"/>
                    </a:lnTo>
                    <a:lnTo>
                      <a:pt x="460" y="88"/>
                    </a:lnTo>
                    <a:lnTo>
                      <a:pt x="306" y="181"/>
                    </a:lnTo>
                    <a:lnTo>
                      <a:pt x="151" y="278"/>
                    </a:lnTo>
                    <a:lnTo>
                      <a:pt x="0" y="384"/>
                    </a:lnTo>
                    <a:lnTo>
                      <a:pt x="208" y="420"/>
                    </a:lnTo>
                    <a:lnTo>
                      <a:pt x="412" y="274"/>
                    </a:lnTo>
                    <a:lnTo>
                      <a:pt x="513" y="203"/>
                    </a:lnTo>
                    <a:lnTo>
                      <a:pt x="611" y="137"/>
                    </a:lnTo>
                    <a:close/>
                  </a:path>
                </a:pathLst>
              </a:custGeom>
              <a:solidFill>
                <a:srgbClr val="B9CC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4604" name="Freeform 131"/>
              <p:cNvSpPr>
                <a:spLocks/>
              </p:cNvSpPr>
              <p:nvPr/>
            </p:nvSpPr>
            <p:spPr bwMode="auto">
              <a:xfrm>
                <a:off x="2495" y="1448"/>
                <a:ext cx="1419" cy="1255"/>
              </a:xfrm>
              <a:custGeom>
                <a:avLst/>
                <a:gdLst>
                  <a:gd name="T0" fmla="*/ 88 w 1419"/>
                  <a:gd name="T1" fmla="*/ 0 h 1255"/>
                  <a:gd name="T2" fmla="*/ 88 w 1419"/>
                  <a:gd name="T3" fmla="*/ 0 h 1255"/>
                  <a:gd name="T4" fmla="*/ 84 w 1419"/>
                  <a:gd name="T5" fmla="*/ 17 h 1255"/>
                  <a:gd name="T6" fmla="*/ 22 w 1419"/>
                  <a:gd name="T7" fmla="*/ 942 h 1255"/>
                  <a:gd name="T8" fmla="*/ 22 w 1419"/>
                  <a:gd name="T9" fmla="*/ 942 h 1255"/>
                  <a:gd name="T10" fmla="*/ 26 w 1419"/>
                  <a:gd name="T11" fmla="*/ 959 h 1255"/>
                  <a:gd name="T12" fmla="*/ 35 w 1419"/>
                  <a:gd name="T13" fmla="*/ 973 h 1255"/>
                  <a:gd name="T14" fmla="*/ 44 w 1419"/>
                  <a:gd name="T15" fmla="*/ 981 h 1255"/>
                  <a:gd name="T16" fmla="*/ 62 w 1419"/>
                  <a:gd name="T17" fmla="*/ 986 h 1255"/>
                  <a:gd name="T18" fmla="*/ 1411 w 1419"/>
                  <a:gd name="T19" fmla="*/ 1242 h 1255"/>
                  <a:gd name="T20" fmla="*/ 1411 w 1419"/>
                  <a:gd name="T21" fmla="*/ 1242 h 1255"/>
                  <a:gd name="T22" fmla="*/ 1419 w 1419"/>
                  <a:gd name="T23" fmla="*/ 1242 h 1255"/>
                  <a:gd name="T24" fmla="*/ 1419 w 1419"/>
                  <a:gd name="T25" fmla="*/ 1242 h 1255"/>
                  <a:gd name="T26" fmla="*/ 1415 w 1419"/>
                  <a:gd name="T27" fmla="*/ 1247 h 1255"/>
                  <a:gd name="T28" fmla="*/ 1406 w 1419"/>
                  <a:gd name="T29" fmla="*/ 1251 h 1255"/>
                  <a:gd name="T30" fmla="*/ 1397 w 1419"/>
                  <a:gd name="T31" fmla="*/ 1255 h 1255"/>
                  <a:gd name="T32" fmla="*/ 1388 w 1419"/>
                  <a:gd name="T33" fmla="*/ 1255 h 1255"/>
                  <a:gd name="T34" fmla="*/ 35 w 1419"/>
                  <a:gd name="T35" fmla="*/ 999 h 1255"/>
                  <a:gd name="T36" fmla="*/ 35 w 1419"/>
                  <a:gd name="T37" fmla="*/ 999 h 1255"/>
                  <a:gd name="T38" fmla="*/ 22 w 1419"/>
                  <a:gd name="T39" fmla="*/ 995 h 1255"/>
                  <a:gd name="T40" fmla="*/ 9 w 1419"/>
                  <a:gd name="T41" fmla="*/ 986 h 1255"/>
                  <a:gd name="T42" fmla="*/ 4 w 1419"/>
                  <a:gd name="T43" fmla="*/ 973 h 1255"/>
                  <a:gd name="T44" fmla="*/ 0 w 1419"/>
                  <a:gd name="T45" fmla="*/ 955 h 1255"/>
                  <a:gd name="T46" fmla="*/ 62 w 1419"/>
                  <a:gd name="T47" fmla="*/ 26 h 1255"/>
                  <a:gd name="T48" fmla="*/ 62 w 1419"/>
                  <a:gd name="T49" fmla="*/ 26 h 1255"/>
                  <a:gd name="T50" fmla="*/ 62 w 1419"/>
                  <a:gd name="T51" fmla="*/ 17 h 1255"/>
                  <a:gd name="T52" fmla="*/ 71 w 1419"/>
                  <a:gd name="T53" fmla="*/ 9 h 1255"/>
                  <a:gd name="T54" fmla="*/ 79 w 1419"/>
                  <a:gd name="T55" fmla="*/ 4 h 1255"/>
                  <a:gd name="T56" fmla="*/ 88 w 1419"/>
                  <a:gd name="T57" fmla="*/ 0 h 1255"/>
                  <a:gd name="T58" fmla="*/ 88 w 1419"/>
                  <a:gd name="T59" fmla="*/ 0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419"/>
                  <a:gd name="T91" fmla="*/ 0 h 1255"/>
                  <a:gd name="T92" fmla="*/ 1419 w 1419"/>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419" h="1255">
                    <a:moveTo>
                      <a:pt x="88" y="0"/>
                    </a:moveTo>
                    <a:lnTo>
                      <a:pt x="88" y="0"/>
                    </a:lnTo>
                    <a:lnTo>
                      <a:pt x="84" y="17"/>
                    </a:lnTo>
                    <a:lnTo>
                      <a:pt x="22" y="942"/>
                    </a:lnTo>
                    <a:lnTo>
                      <a:pt x="26" y="959"/>
                    </a:lnTo>
                    <a:lnTo>
                      <a:pt x="35" y="973"/>
                    </a:lnTo>
                    <a:lnTo>
                      <a:pt x="44" y="981"/>
                    </a:lnTo>
                    <a:lnTo>
                      <a:pt x="62" y="986"/>
                    </a:lnTo>
                    <a:lnTo>
                      <a:pt x="1411" y="1242"/>
                    </a:lnTo>
                    <a:lnTo>
                      <a:pt x="1419" y="1242"/>
                    </a:lnTo>
                    <a:lnTo>
                      <a:pt x="1415" y="1247"/>
                    </a:lnTo>
                    <a:lnTo>
                      <a:pt x="1406" y="1251"/>
                    </a:lnTo>
                    <a:lnTo>
                      <a:pt x="1397" y="1255"/>
                    </a:lnTo>
                    <a:lnTo>
                      <a:pt x="1388" y="1255"/>
                    </a:lnTo>
                    <a:lnTo>
                      <a:pt x="35" y="999"/>
                    </a:lnTo>
                    <a:lnTo>
                      <a:pt x="22" y="995"/>
                    </a:lnTo>
                    <a:lnTo>
                      <a:pt x="9" y="986"/>
                    </a:lnTo>
                    <a:lnTo>
                      <a:pt x="4" y="973"/>
                    </a:lnTo>
                    <a:lnTo>
                      <a:pt x="0" y="955"/>
                    </a:lnTo>
                    <a:lnTo>
                      <a:pt x="62" y="26"/>
                    </a:lnTo>
                    <a:lnTo>
                      <a:pt x="62" y="17"/>
                    </a:lnTo>
                    <a:lnTo>
                      <a:pt x="71" y="9"/>
                    </a:lnTo>
                    <a:lnTo>
                      <a:pt x="79" y="4"/>
                    </a:lnTo>
                    <a:lnTo>
                      <a:pt x="88" y="0"/>
                    </a:lnTo>
                    <a:close/>
                  </a:path>
                </a:pathLst>
              </a:custGeom>
              <a:solidFill>
                <a:srgbClr val="C3D3D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4605" name="Freeform 132"/>
              <p:cNvSpPr>
                <a:spLocks/>
              </p:cNvSpPr>
              <p:nvPr/>
            </p:nvSpPr>
            <p:spPr bwMode="auto">
              <a:xfrm>
                <a:off x="2561" y="1448"/>
                <a:ext cx="1380" cy="1255"/>
              </a:xfrm>
              <a:custGeom>
                <a:avLst/>
                <a:gdLst>
                  <a:gd name="T0" fmla="*/ 1340 w 1380"/>
                  <a:gd name="T1" fmla="*/ 1242 h 1255"/>
                  <a:gd name="T2" fmla="*/ 1362 w 1380"/>
                  <a:gd name="T3" fmla="*/ 323 h 1255"/>
                  <a:gd name="T4" fmla="*/ 1362 w 1380"/>
                  <a:gd name="T5" fmla="*/ 323 h 1255"/>
                  <a:gd name="T6" fmla="*/ 1358 w 1380"/>
                  <a:gd name="T7" fmla="*/ 305 h 1255"/>
                  <a:gd name="T8" fmla="*/ 1353 w 1380"/>
                  <a:gd name="T9" fmla="*/ 296 h 1255"/>
                  <a:gd name="T10" fmla="*/ 1340 w 1380"/>
                  <a:gd name="T11" fmla="*/ 287 h 1255"/>
                  <a:gd name="T12" fmla="*/ 1327 w 1380"/>
                  <a:gd name="T13" fmla="*/ 278 h 1255"/>
                  <a:gd name="T14" fmla="*/ 13 w 1380"/>
                  <a:gd name="T15" fmla="*/ 13 h 1255"/>
                  <a:gd name="T16" fmla="*/ 13 w 1380"/>
                  <a:gd name="T17" fmla="*/ 13 h 1255"/>
                  <a:gd name="T18" fmla="*/ 0 w 1380"/>
                  <a:gd name="T19" fmla="*/ 17 h 1255"/>
                  <a:gd name="T20" fmla="*/ 0 w 1380"/>
                  <a:gd name="T21" fmla="*/ 17 h 1255"/>
                  <a:gd name="T22" fmla="*/ 5 w 1380"/>
                  <a:gd name="T23" fmla="*/ 9 h 1255"/>
                  <a:gd name="T24" fmla="*/ 13 w 1380"/>
                  <a:gd name="T25" fmla="*/ 4 h 1255"/>
                  <a:gd name="T26" fmla="*/ 22 w 1380"/>
                  <a:gd name="T27" fmla="*/ 0 h 1255"/>
                  <a:gd name="T28" fmla="*/ 36 w 1380"/>
                  <a:gd name="T29" fmla="*/ 0 h 1255"/>
                  <a:gd name="T30" fmla="*/ 1345 w 1380"/>
                  <a:gd name="T31" fmla="*/ 265 h 1255"/>
                  <a:gd name="T32" fmla="*/ 1345 w 1380"/>
                  <a:gd name="T33" fmla="*/ 265 h 1255"/>
                  <a:gd name="T34" fmla="*/ 1358 w 1380"/>
                  <a:gd name="T35" fmla="*/ 274 h 1255"/>
                  <a:gd name="T36" fmla="*/ 1371 w 1380"/>
                  <a:gd name="T37" fmla="*/ 283 h 1255"/>
                  <a:gd name="T38" fmla="*/ 1380 w 1380"/>
                  <a:gd name="T39" fmla="*/ 292 h 1255"/>
                  <a:gd name="T40" fmla="*/ 1380 w 1380"/>
                  <a:gd name="T41" fmla="*/ 309 h 1255"/>
                  <a:gd name="T42" fmla="*/ 1358 w 1380"/>
                  <a:gd name="T43" fmla="*/ 1225 h 1255"/>
                  <a:gd name="T44" fmla="*/ 1358 w 1380"/>
                  <a:gd name="T45" fmla="*/ 1225 h 1255"/>
                  <a:gd name="T46" fmla="*/ 1358 w 1380"/>
                  <a:gd name="T47" fmla="*/ 1238 h 1255"/>
                  <a:gd name="T48" fmla="*/ 1353 w 1380"/>
                  <a:gd name="T49" fmla="*/ 1242 h 1255"/>
                  <a:gd name="T50" fmla="*/ 1345 w 1380"/>
                  <a:gd name="T51" fmla="*/ 1251 h 1255"/>
                  <a:gd name="T52" fmla="*/ 1336 w 1380"/>
                  <a:gd name="T53" fmla="*/ 1255 h 1255"/>
                  <a:gd name="T54" fmla="*/ 1336 w 1380"/>
                  <a:gd name="T55" fmla="*/ 1255 h 1255"/>
                  <a:gd name="T56" fmla="*/ 1340 w 1380"/>
                  <a:gd name="T57" fmla="*/ 1242 h 1255"/>
                  <a:gd name="T58" fmla="*/ 1340 w 1380"/>
                  <a:gd name="T59" fmla="*/ 1242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380"/>
                  <a:gd name="T91" fmla="*/ 0 h 1255"/>
                  <a:gd name="T92" fmla="*/ 1380 w 1380"/>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380" h="1255">
                    <a:moveTo>
                      <a:pt x="1340" y="1242"/>
                    </a:moveTo>
                    <a:lnTo>
                      <a:pt x="1362" y="323"/>
                    </a:lnTo>
                    <a:lnTo>
                      <a:pt x="1358" y="305"/>
                    </a:lnTo>
                    <a:lnTo>
                      <a:pt x="1353" y="296"/>
                    </a:lnTo>
                    <a:lnTo>
                      <a:pt x="1340" y="287"/>
                    </a:lnTo>
                    <a:lnTo>
                      <a:pt x="1327" y="278"/>
                    </a:lnTo>
                    <a:lnTo>
                      <a:pt x="13" y="13"/>
                    </a:lnTo>
                    <a:lnTo>
                      <a:pt x="0" y="17"/>
                    </a:lnTo>
                    <a:lnTo>
                      <a:pt x="5" y="9"/>
                    </a:lnTo>
                    <a:lnTo>
                      <a:pt x="13" y="4"/>
                    </a:lnTo>
                    <a:lnTo>
                      <a:pt x="22" y="0"/>
                    </a:lnTo>
                    <a:lnTo>
                      <a:pt x="36" y="0"/>
                    </a:lnTo>
                    <a:lnTo>
                      <a:pt x="1345" y="265"/>
                    </a:lnTo>
                    <a:lnTo>
                      <a:pt x="1358" y="274"/>
                    </a:lnTo>
                    <a:lnTo>
                      <a:pt x="1371" y="283"/>
                    </a:lnTo>
                    <a:lnTo>
                      <a:pt x="1380" y="292"/>
                    </a:lnTo>
                    <a:lnTo>
                      <a:pt x="1380" y="309"/>
                    </a:lnTo>
                    <a:lnTo>
                      <a:pt x="1358" y="1225"/>
                    </a:lnTo>
                    <a:lnTo>
                      <a:pt x="1358" y="1238"/>
                    </a:lnTo>
                    <a:lnTo>
                      <a:pt x="1353" y="1242"/>
                    </a:lnTo>
                    <a:lnTo>
                      <a:pt x="1345" y="1251"/>
                    </a:lnTo>
                    <a:lnTo>
                      <a:pt x="1336" y="1255"/>
                    </a:lnTo>
                    <a:lnTo>
                      <a:pt x="1340" y="1242"/>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24591" name="Rectangle 133"/>
            <p:cNvSpPr>
              <a:spLocks noChangeArrowheads="1"/>
            </p:cNvSpPr>
            <p:nvPr/>
          </p:nvSpPr>
          <p:spPr bwMode="auto">
            <a:xfrm>
              <a:off x="4059" y="3084"/>
              <a:ext cx="75" cy="869"/>
            </a:xfrm>
            <a:prstGeom prst="rect">
              <a:avLst/>
            </a:prstGeom>
            <a:solidFill>
              <a:schemeClr val="bg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24592" name="Oval 134"/>
            <p:cNvSpPr>
              <a:spLocks noChangeArrowheads="1"/>
            </p:cNvSpPr>
            <p:nvPr/>
          </p:nvSpPr>
          <p:spPr bwMode="auto">
            <a:xfrm>
              <a:off x="3992" y="3167"/>
              <a:ext cx="210" cy="210"/>
            </a:xfrm>
            <a:prstGeom prst="ellipse">
              <a:avLst/>
            </a:prstGeom>
            <a:solidFill>
              <a:srgbClr val="33CC33"/>
            </a:solidFill>
            <a:ln w="12700" algn="ctr">
              <a:solidFill>
                <a:schemeClr val="bg1"/>
              </a:solidFill>
              <a:round/>
              <a:headEnd/>
              <a:tailEnd/>
            </a:ln>
          </p:spPr>
          <p:txBody>
            <a:bodyPr wrap="none" lIns="0" tIns="0" rIns="0" bIns="0" anchor="ctr">
              <a:spAutoFit/>
            </a:bodyPr>
            <a:lstStyle/>
            <a:p>
              <a:endParaRPr lang="en-US"/>
            </a:p>
          </p:txBody>
        </p:sp>
        <p:sp>
          <p:nvSpPr>
            <p:cNvPr id="24593" name="Text Box 135"/>
            <p:cNvSpPr txBox="1">
              <a:spLocks noChangeArrowheads="1"/>
            </p:cNvSpPr>
            <p:nvPr/>
          </p:nvSpPr>
          <p:spPr bwMode="auto">
            <a:xfrm>
              <a:off x="4661" y="3154"/>
              <a:ext cx="207" cy="3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1</a:t>
              </a:r>
            </a:p>
          </p:txBody>
        </p:sp>
        <p:sp>
          <p:nvSpPr>
            <p:cNvPr id="24594" name="Text Box 136"/>
            <p:cNvSpPr txBox="1">
              <a:spLocks noChangeArrowheads="1"/>
            </p:cNvSpPr>
            <p:nvPr/>
          </p:nvSpPr>
          <p:spPr bwMode="auto">
            <a:xfrm>
              <a:off x="4874" y="3388"/>
              <a:ext cx="206" cy="3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2</a:t>
              </a:r>
            </a:p>
          </p:txBody>
        </p:sp>
        <p:sp>
          <p:nvSpPr>
            <p:cNvPr id="24595" name="Text Box 137"/>
            <p:cNvSpPr txBox="1">
              <a:spLocks noChangeArrowheads="1"/>
            </p:cNvSpPr>
            <p:nvPr/>
          </p:nvSpPr>
          <p:spPr bwMode="auto">
            <a:xfrm>
              <a:off x="5143" y="3589"/>
              <a:ext cx="210" cy="3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3</a:t>
              </a:r>
            </a:p>
          </p:txBody>
        </p:sp>
      </p:gr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2454861"/>
            <a:ext cx="5405437" cy="3591927"/>
          </a:xfrm>
          <a:prstGeom prst="rect">
            <a:avLst/>
          </a:prstGeom>
          <a:noFill/>
          <a:ln w="9525">
            <a:solidFill>
              <a:schemeClr val="accent1"/>
            </a:solidFill>
            <a:miter lim="800000"/>
            <a:headEnd/>
            <a:tailEnd/>
          </a:ln>
          <a:extLst>
            <a:ext uri="{909E8E84-426E-40DD-AFC4-6F175D3DCCD1}">
              <a14:hiddenFill xmlns:a14="http://schemas.microsoft.com/office/drawing/2010/main">
                <a:solidFill>
                  <a:schemeClr val="accent1"/>
                </a:solidFill>
              </a14:hiddenFill>
            </a:ext>
          </a:extLst>
        </p:spPr>
      </p:pic>
      <p:pic>
        <p:nvPicPr>
          <p:cNvPr id="1032" name="Picture 8" descr="C:\Users\kshukla\AppData\Local\Temp\SNAGHTML2e5f17b8.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64931" y="2757780"/>
            <a:ext cx="5413708" cy="3488834"/>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pic>
      <p:pic>
        <p:nvPicPr>
          <p:cNvPr id="103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15515" y="3090619"/>
            <a:ext cx="5029885" cy="3357806"/>
          </a:xfrm>
          <a:prstGeom prst="rect">
            <a:avLst/>
          </a:prstGeom>
          <a:noFill/>
          <a:ln w="9525">
            <a:solidFill>
              <a:schemeClr val="accent1"/>
            </a:solidFill>
            <a:miter lim="800000"/>
            <a:headEnd/>
            <a:tailEnd/>
          </a:ln>
          <a:extLst>
            <a:ext uri="{909E8E84-426E-40DD-AFC4-6F175D3DCCD1}">
              <a14:hiddenFill xmlns:a14="http://schemas.microsoft.com/office/drawing/2010/main">
                <a:solidFill>
                  <a:schemeClr val="accent1"/>
                </a:solidFill>
              </a14:hiddenFill>
            </a:ext>
          </a:extLst>
        </p:spPr>
      </p:pic>
      <p:sp>
        <p:nvSpPr>
          <p:cNvPr id="24584" name="Rounded Rectangle 50"/>
          <p:cNvSpPr>
            <a:spLocks noChangeArrowheads="1"/>
          </p:cNvSpPr>
          <p:nvPr/>
        </p:nvSpPr>
        <p:spPr bwMode="auto">
          <a:xfrm>
            <a:off x="581025" y="3382963"/>
            <a:ext cx="617538" cy="160338"/>
          </a:xfrm>
          <a:prstGeom prst="roundRect">
            <a:avLst>
              <a:gd name="adj" fmla="val 16667"/>
            </a:avLst>
          </a:prstGeom>
          <a:noFill/>
          <a:ln w="19050" algn="ctr">
            <a:solidFill>
              <a:srgbClr val="D3394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p>
            <a:endParaRPr lang="en-US"/>
          </a:p>
        </p:txBody>
      </p:sp>
      <p:sp>
        <p:nvSpPr>
          <p:cNvPr id="24585" name="Rounded Rectangle 51"/>
          <p:cNvSpPr>
            <a:spLocks noChangeArrowheads="1"/>
          </p:cNvSpPr>
          <p:nvPr/>
        </p:nvSpPr>
        <p:spPr bwMode="auto">
          <a:xfrm>
            <a:off x="1626502" y="4092575"/>
            <a:ext cx="674688" cy="149225"/>
          </a:xfrm>
          <a:prstGeom prst="roundRect">
            <a:avLst>
              <a:gd name="adj" fmla="val 16667"/>
            </a:avLst>
          </a:prstGeom>
          <a:noFill/>
          <a:ln w="19050" algn="ctr">
            <a:solidFill>
              <a:srgbClr val="D3394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p>
            <a:endParaRPr lang="en-US"/>
          </a:p>
        </p:txBody>
      </p:sp>
      <p:sp>
        <p:nvSpPr>
          <p:cNvPr id="24586" name="Rounded Rectangle 52"/>
          <p:cNvSpPr>
            <a:spLocks noChangeArrowheads="1"/>
          </p:cNvSpPr>
          <p:nvPr/>
        </p:nvSpPr>
        <p:spPr bwMode="auto">
          <a:xfrm>
            <a:off x="2697163" y="4717256"/>
            <a:ext cx="766762" cy="160337"/>
          </a:xfrm>
          <a:prstGeom prst="roundRect">
            <a:avLst>
              <a:gd name="adj" fmla="val 16667"/>
            </a:avLst>
          </a:prstGeom>
          <a:noFill/>
          <a:ln w="19050" algn="ctr">
            <a:solidFill>
              <a:srgbClr val="D3394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p>
            <a:endParaRPr lang="en-US"/>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3"/>
          <p:cNvSpPr>
            <a:spLocks noGrp="1" noChangeArrowheads="1"/>
          </p:cNvSpPr>
          <p:nvPr>
            <p:ph type="title"/>
          </p:nvPr>
        </p:nvSpPr>
        <p:spPr/>
        <p:txBody>
          <a:bodyPr/>
          <a:lstStyle/>
          <a:p>
            <a:pPr eaLnBrk="1" hangingPunct="1"/>
            <a:r>
              <a:rPr lang="en-US" smtClean="0"/>
              <a:t>Business rules</a:t>
            </a:r>
          </a:p>
        </p:txBody>
      </p:sp>
      <p:pic>
        <p:nvPicPr>
          <p:cNvPr id="25603" name="Picture 11" descr="icon - ru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40525" y="141288"/>
            <a:ext cx="973138" cy="973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5604" name="Group 31"/>
          <p:cNvGrpSpPr>
            <a:grpSpLocks/>
          </p:cNvGrpSpPr>
          <p:nvPr/>
        </p:nvGrpSpPr>
        <p:grpSpPr bwMode="auto">
          <a:xfrm>
            <a:off x="7932738" y="236538"/>
            <a:ext cx="711200" cy="757237"/>
            <a:chOff x="3403" y="1656"/>
            <a:chExt cx="2203" cy="2351"/>
          </a:xfrm>
        </p:grpSpPr>
        <p:grpSp>
          <p:nvGrpSpPr>
            <p:cNvPr id="25607" name="Group 32"/>
            <p:cNvGrpSpPr>
              <a:grpSpLocks/>
            </p:cNvGrpSpPr>
            <p:nvPr/>
          </p:nvGrpSpPr>
          <p:grpSpPr bwMode="auto">
            <a:xfrm>
              <a:off x="3708" y="1656"/>
              <a:ext cx="1898" cy="2351"/>
              <a:chOff x="1936" y="1732"/>
              <a:chExt cx="1466" cy="1816"/>
            </a:xfrm>
          </p:grpSpPr>
          <p:sp>
            <p:nvSpPr>
              <p:cNvPr id="25609" name="Freeform 33"/>
              <p:cNvSpPr>
                <a:spLocks/>
              </p:cNvSpPr>
              <p:nvPr/>
            </p:nvSpPr>
            <p:spPr bwMode="auto">
              <a:xfrm>
                <a:off x="1942" y="1732"/>
                <a:ext cx="1451" cy="1816"/>
              </a:xfrm>
              <a:custGeom>
                <a:avLst/>
                <a:gdLst>
                  <a:gd name="T0" fmla="*/ 0 w 1887"/>
                  <a:gd name="T1" fmla="*/ 99 h 2365"/>
                  <a:gd name="T2" fmla="*/ 0 w 1887"/>
                  <a:gd name="T3" fmla="*/ 0 h 2365"/>
                  <a:gd name="T4" fmla="*/ 58 w 1887"/>
                  <a:gd name="T5" fmla="*/ 0 h 2365"/>
                  <a:gd name="T6" fmla="*/ 81 w 1887"/>
                  <a:gd name="T7" fmla="*/ 23 h 2365"/>
                  <a:gd name="T8" fmla="*/ 81 w 1887"/>
                  <a:gd name="T9" fmla="*/ 100 h 2365"/>
                  <a:gd name="T10" fmla="*/ 0 w 1887"/>
                  <a:gd name="T11" fmla="*/ 99 h 2365"/>
                  <a:gd name="T12" fmla="*/ 0 60000 65536"/>
                  <a:gd name="T13" fmla="*/ 0 60000 65536"/>
                  <a:gd name="T14" fmla="*/ 0 60000 65536"/>
                  <a:gd name="T15" fmla="*/ 0 60000 65536"/>
                  <a:gd name="T16" fmla="*/ 0 60000 65536"/>
                  <a:gd name="T17" fmla="*/ 0 60000 65536"/>
                  <a:gd name="T18" fmla="*/ 0 w 1887"/>
                  <a:gd name="T19" fmla="*/ 0 h 2365"/>
                  <a:gd name="T20" fmla="*/ 1887 w 1887"/>
                  <a:gd name="T21" fmla="*/ 2365 h 2365"/>
                </a:gdLst>
                <a:ahLst/>
                <a:cxnLst>
                  <a:cxn ang="T12">
                    <a:pos x="T0" y="T1"/>
                  </a:cxn>
                  <a:cxn ang="T13">
                    <a:pos x="T2" y="T3"/>
                  </a:cxn>
                  <a:cxn ang="T14">
                    <a:pos x="T4" y="T5"/>
                  </a:cxn>
                  <a:cxn ang="T15">
                    <a:pos x="T6" y="T7"/>
                  </a:cxn>
                  <a:cxn ang="T16">
                    <a:pos x="T8" y="T9"/>
                  </a:cxn>
                  <a:cxn ang="T17">
                    <a:pos x="T10" y="T11"/>
                  </a:cxn>
                </a:cxnLst>
                <a:rect l="T18" t="T19" r="T20" b="T21"/>
                <a:pathLst>
                  <a:path w="1887" h="2365">
                    <a:moveTo>
                      <a:pt x="0" y="2357"/>
                    </a:moveTo>
                    <a:lnTo>
                      <a:pt x="0" y="0"/>
                    </a:lnTo>
                    <a:lnTo>
                      <a:pt x="1341" y="0"/>
                    </a:lnTo>
                    <a:lnTo>
                      <a:pt x="1887" y="553"/>
                    </a:lnTo>
                    <a:lnTo>
                      <a:pt x="1887" y="2365"/>
                    </a:lnTo>
                    <a:lnTo>
                      <a:pt x="0" y="2357"/>
                    </a:lnTo>
                    <a:close/>
                  </a:path>
                </a:pathLst>
              </a:custGeom>
              <a:gradFill rotWithShape="1">
                <a:gsLst>
                  <a:gs pos="0">
                    <a:schemeClr val="tx1"/>
                  </a:gs>
                  <a:gs pos="100000">
                    <a:srgbClr val="93A2B7"/>
                  </a:gs>
                </a:gsLst>
                <a:lin ang="2700000" scaled="1"/>
              </a:gradFill>
              <a:ln w="28575">
                <a:solidFill>
                  <a:srgbClr val="93A2B7"/>
                </a:solidFill>
                <a:round/>
                <a:headEnd/>
                <a:tailEnd/>
              </a:ln>
            </p:spPr>
            <p:txBody>
              <a:bodyPr lIns="0" tIns="0" rIns="0" bIns="0" anchor="ctr">
                <a:spAutoFit/>
              </a:bodyPr>
              <a:lstStyle/>
              <a:p>
                <a:endParaRPr lang="en-US"/>
              </a:p>
            </p:txBody>
          </p:sp>
          <p:sp>
            <p:nvSpPr>
              <p:cNvPr id="25610" name="Line 34"/>
              <p:cNvSpPr>
                <a:spLocks noChangeShapeType="1"/>
              </p:cNvSpPr>
              <p:nvPr/>
            </p:nvSpPr>
            <p:spPr bwMode="auto">
              <a:xfrm>
                <a:off x="1936" y="3548"/>
                <a:ext cx="1466" cy="0"/>
              </a:xfrm>
              <a:prstGeom prst="line">
                <a:avLst/>
              </a:prstGeom>
              <a:noFill/>
              <a:ln w="28575">
                <a:solidFill>
                  <a:srgbClr val="354963"/>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5611" name="Line 35"/>
              <p:cNvSpPr>
                <a:spLocks noChangeShapeType="1"/>
              </p:cNvSpPr>
              <p:nvPr/>
            </p:nvSpPr>
            <p:spPr bwMode="auto">
              <a:xfrm flipV="1">
                <a:off x="3396" y="2144"/>
                <a:ext cx="0" cy="1404"/>
              </a:xfrm>
              <a:prstGeom prst="line">
                <a:avLst/>
              </a:prstGeom>
              <a:noFill/>
              <a:ln w="28575">
                <a:solidFill>
                  <a:srgbClr val="354963"/>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5612" name="Freeform 36"/>
              <p:cNvSpPr>
                <a:spLocks/>
              </p:cNvSpPr>
              <p:nvPr/>
            </p:nvSpPr>
            <p:spPr bwMode="auto">
              <a:xfrm>
                <a:off x="2971" y="1732"/>
                <a:ext cx="425" cy="425"/>
              </a:xfrm>
              <a:custGeom>
                <a:avLst/>
                <a:gdLst>
                  <a:gd name="T0" fmla="*/ 0 w 553"/>
                  <a:gd name="T1" fmla="*/ 0 h 554"/>
                  <a:gd name="T2" fmla="*/ 0 w 553"/>
                  <a:gd name="T3" fmla="*/ 23 h 554"/>
                  <a:gd name="T4" fmla="*/ 24 w 553"/>
                  <a:gd name="T5" fmla="*/ 23 h 554"/>
                  <a:gd name="T6" fmla="*/ 0 w 553"/>
                  <a:gd name="T7" fmla="*/ 0 h 554"/>
                  <a:gd name="T8" fmla="*/ 0 60000 65536"/>
                  <a:gd name="T9" fmla="*/ 0 60000 65536"/>
                  <a:gd name="T10" fmla="*/ 0 60000 65536"/>
                  <a:gd name="T11" fmla="*/ 0 60000 65536"/>
                  <a:gd name="T12" fmla="*/ 0 w 553"/>
                  <a:gd name="T13" fmla="*/ 0 h 554"/>
                  <a:gd name="T14" fmla="*/ 553 w 553"/>
                  <a:gd name="T15" fmla="*/ 554 h 554"/>
                </a:gdLst>
                <a:ahLst/>
                <a:cxnLst>
                  <a:cxn ang="T8">
                    <a:pos x="T0" y="T1"/>
                  </a:cxn>
                  <a:cxn ang="T9">
                    <a:pos x="T2" y="T3"/>
                  </a:cxn>
                  <a:cxn ang="T10">
                    <a:pos x="T4" y="T5"/>
                  </a:cxn>
                  <a:cxn ang="T11">
                    <a:pos x="T6" y="T7"/>
                  </a:cxn>
                </a:cxnLst>
                <a:rect l="T12" t="T13" r="T14" b="T15"/>
                <a:pathLst>
                  <a:path w="553" h="554">
                    <a:moveTo>
                      <a:pt x="0" y="0"/>
                    </a:moveTo>
                    <a:lnTo>
                      <a:pt x="0" y="554"/>
                    </a:lnTo>
                    <a:lnTo>
                      <a:pt x="553" y="554"/>
                    </a:lnTo>
                    <a:lnTo>
                      <a:pt x="0" y="0"/>
                    </a:lnTo>
                    <a:close/>
                  </a:path>
                </a:pathLst>
              </a:custGeom>
              <a:solidFill>
                <a:srgbClr val="BAC5D4"/>
              </a:solidFill>
              <a:ln w="28575">
                <a:solidFill>
                  <a:srgbClr val="93A2B7"/>
                </a:solidFill>
                <a:round/>
                <a:headEnd/>
                <a:tailEnd/>
              </a:ln>
            </p:spPr>
            <p:txBody>
              <a:bodyPr wrap="none" lIns="0" tIns="0" rIns="0" bIns="0" anchor="ctr">
                <a:spAutoFit/>
              </a:bodyPr>
              <a:lstStyle/>
              <a:p>
                <a:endParaRPr lang="en-US"/>
              </a:p>
            </p:txBody>
          </p:sp>
          <p:grpSp>
            <p:nvGrpSpPr>
              <p:cNvPr id="25613" name="Group 37"/>
              <p:cNvGrpSpPr>
                <a:grpSpLocks/>
              </p:cNvGrpSpPr>
              <p:nvPr/>
            </p:nvGrpSpPr>
            <p:grpSpPr bwMode="auto">
              <a:xfrm>
                <a:off x="2176" y="2569"/>
                <a:ext cx="855" cy="600"/>
                <a:chOff x="443" y="1548"/>
                <a:chExt cx="855" cy="600"/>
              </a:xfrm>
            </p:grpSpPr>
            <p:sp>
              <p:nvSpPr>
                <p:cNvPr id="25614" name="Rectangle 38"/>
                <p:cNvSpPr>
                  <a:spLocks noChangeArrowheads="1"/>
                </p:cNvSpPr>
                <p:nvPr/>
              </p:nvSpPr>
              <p:spPr bwMode="auto">
                <a:xfrm>
                  <a:off x="607" y="1790"/>
                  <a:ext cx="691" cy="116"/>
                </a:xfrm>
                <a:prstGeom prst="rect">
                  <a:avLst/>
                </a:prstGeom>
                <a:solidFill>
                  <a:srgbClr val="354963"/>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25615" name="Rectangle 39"/>
                <p:cNvSpPr>
                  <a:spLocks noChangeArrowheads="1"/>
                </p:cNvSpPr>
                <p:nvPr/>
              </p:nvSpPr>
              <p:spPr bwMode="auto">
                <a:xfrm>
                  <a:off x="443" y="1548"/>
                  <a:ext cx="855" cy="116"/>
                </a:xfrm>
                <a:prstGeom prst="rect">
                  <a:avLst/>
                </a:prstGeom>
                <a:solidFill>
                  <a:srgbClr val="354963"/>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25616" name="Rectangle 40"/>
                <p:cNvSpPr>
                  <a:spLocks noChangeArrowheads="1"/>
                </p:cNvSpPr>
                <p:nvPr/>
              </p:nvSpPr>
              <p:spPr bwMode="auto">
                <a:xfrm>
                  <a:off x="607" y="2032"/>
                  <a:ext cx="691" cy="116"/>
                </a:xfrm>
                <a:prstGeom prst="rect">
                  <a:avLst/>
                </a:prstGeom>
                <a:solidFill>
                  <a:srgbClr val="354963"/>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grpSp>
        </p:grpSp>
        <p:sp>
          <p:nvSpPr>
            <p:cNvPr id="25608" name="Freeform 41"/>
            <p:cNvSpPr>
              <a:spLocks/>
            </p:cNvSpPr>
            <p:nvPr/>
          </p:nvSpPr>
          <p:spPr bwMode="auto">
            <a:xfrm>
              <a:off x="3403" y="1891"/>
              <a:ext cx="1250" cy="1250"/>
            </a:xfrm>
            <a:custGeom>
              <a:avLst/>
              <a:gdLst>
                <a:gd name="T0" fmla="*/ 1084 w 1250"/>
                <a:gd name="T1" fmla="*/ 303 h 1250"/>
                <a:gd name="T2" fmla="*/ 1084 w 1250"/>
                <a:gd name="T3" fmla="*/ 0 h 1250"/>
                <a:gd name="T4" fmla="*/ 326 w 1250"/>
                <a:gd name="T5" fmla="*/ 0 h 1250"/>
                <a:gd name="T6" fmla="*/ 0 w 1250"/>
                <a:gd name="T7" fmla="*/ 439 h 1250"/>
                <a:gd name="T8" fmla="*/ 0 w 1250"/>
                <a:gd name="T9" fmla="*/ 886 h 1250"/>
                <a:gd name="T10" fmla="*/ 220 w 1250"/>
                <a:gd name="T11" fmla="*/ 1076 h 1250"/>
                <a:gd name="T12" fmla="*/ 462 w 1250"/>
                <a:gd name="T13" fmla="*/ 1250 h 1250"/>
                <a:gd name="T14" fmla="*/ 932 w 1250"/>
                <a:gd name="T15" fmla="*/ 1250 h 1250"/>
                <a:gd name="T16" fmla="*/ 1099 w 1250"/>
                <a:gd name="T17" fmla="*/ 1091 h 1250"/>
                <a:gd name="T18" fmla="*/ 1099 w 1250"/>
                <a:gd name="T19" fmla="*/ 773 h 1250"/>
                <a:gd name="T20" fmla="*/ 1250 w 1250"/>
                <a:gd name="T21" fmla="*/ 773 h 1250"/>
                <a:gd name="T22" fmla="*/ 1250 w 1250"/>
                <a:gd name="T23" fmla="*/ 613 h 1250"/>
                <a:gd name="T24" fmla="*/ 788 w 1250"/>
                <a:gd name="T25" fmla="*/ 613 h 1250"/>
                <a:gd name="T26" fmla="*/ 788 w 1250"/>
                <a:gd name="T27" fmla="*/ 780 h 1250"/>
                <a:gd name="T28" fmla="*/ 947 w 1250"/>
                <a:gd name="T29" fmla="*/ 780 h 1250"/>
                <a:gd name="T30" fmla="*/ 947 w 1250"/>
                <a:gd name="T31" fmla="*/ 1083 h 1250"/>
                <a:gd name="T32" fmla="*/ 455 w 1250"/>
                <a:gd name="T33" fmla="*/ 1083 h 1250"/>
                <a:gd name="T34" fmla="*/ 280 w 1250"/>
                <a:gd name="T35" fmla="*/ 924 h 1250"/>
                <a:gd name="T36" fmla="*/ 273 w 1250"/>
                <a:gd name="T37" fmla="*/ 447 h 1250"/>
                <a:gd name="T38" fmla="*/ 477 w 1250"/>
                <a:gd name="T39" fmla="*/ 151 h 1250"/>
                <a:gd name="T40" fmla="*/ 932 w 1250"/>
                <a:gd name="T41" fmla="*/ 151 h 1250"/>
                <a:gd name="T42" fmla="*/ 932 w 1250"/>
                <a:gd name="T43" fmla="*/ 303 h 1250"/>
                <a:gd name="T44" fmla="*/ 1084 w 1250"/>
                <a:gd name="T45" fmla="*/ 303 h 1250"/>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250"/>
                <a:gd name="T70" fmla="*/ 0 h 1250"/>
                <a:gd name="T71" fmla="*/ 1250 w 1250"/>
                <a:gd name="T72" fmla="*/ 1250 h 1250"/>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250" h="1250">
                  <a:moveTo>
                    <a:pt x="1084" y="303"/>
                  </a:moveTo>
                  <a:lnTo>
                    <a:pt x="1084" y="0"/>
                  </a:lnTo>
                  <a:lnTo>
                    <a:pt x="326" y="0"/>
                  </a:lnTo>
                  <a:lnTo>
                    <a:pt x="0" y="439"/>
                  </a:lnTo>
                  <a:lnTo>
                    <a:pt x="0" y="886"/>
                  </a:lnTo>
                  <a:lnTo>
                    <a:pt x="220" y="1076"/>
                  </a:lnTo>
                  <a:lnTo>
                    <a:pt x="462" y="1250"/>
                  </a:lnTo>
                  <a:lnTo>
                    <a:pt x="932" y="1250"/>
                  </a:lnTo>
                  <a:lnTo>
                    <a:pt x="1099" y="1091"/>
                  </a:lnTo>
                  <a:lnTo>
                    <a:pt x="1099" y="773"/>
                  </a:lnTo>
                  <a:lnTo>
                    <a:pt x="1250" y="773"/>
                  </a:lnTo>
                  <a:lnTo>
                    <a:pt x="1250" y="613"/>
                  </a:lnTo>
                  <a:lnTo>
                    <a:pt x="788" y="613"/>
                  </a:lnTo>
                  <a:lnTo>
                    <a:pt x="788" y="780"/>
                  </a:lnTo>
                  <a:lnTo>
                    <a:pt x="947" y="780"/>
                  </a:lnTo>
                  <a:lnTo>
                    <a:pt x="947" y="1083"/>
                  </a:lnTo>
                  <a:lnTo>
                    <a:pt x="455" y="1083"/>
                  </a:lnTo>
                  <a:lnTo>
                    <a:pt x="280" y="924"/>
                  </a:lnTo>
                  <a:lnTo>
                    <a:pt x="273" y="447"/>
                  </a:lnTo>
                  <a:lnTo>
                    <a:pt x="477" y="151"/>
                  </a:lnTo>
                  <a:lnTo>
                    <a:pt x="932" y="151"/>
                  </a:lnTo>
                  <a:lnTo>
                    <a:pt x="932" y="303"/>
                  </a:lnTo>
                  <a:lnTo>
                    <a:pt x="1084" y="303"/>
                  </a:lnTo>
                  <a:close/>
                </a:path>
              </a:pathLst>
            </a:custGeom>
            <a:solidFill>
              <a:srgbClr val="257942"/>
            </a:solidFill>
            <a:ln w="28575">
              <a:solidFill>
                <a:srgbClr val="257942"/>
              </a:solidFill>
              <a:round/>
              <a:headEnd/>
              <a:tailEnd/>
            </a:ln>
          </p:spPr>
          <p:txBody>
            <a:bodyPr wrap="none" lIns="0" tIns="0" rIns="0" bIns="0" anchor="ctr">
              <a:spAutoFit/>
            </a:bodyPr>
            <a:lstStyle/>
            <a:p>
              <a:endParaRPr lang="en-US"/>
            </a:p>
          </p:txBody>
        </p:sp>
      </p:grpSp>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3912" y="1114425"/>
            <a:ext cx="6913563" cy="5181600"/>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25606" name="Rounded Rectangle 17"/>
          <p:cNvSpPr>
            <a:spLocks noChangeArrowheads="1"/>
          </p:cNvSpPr>
          <p:nvPr/>
        </p:nvSpPr>
        <p:spPr bwMode="auto">
          <a:xfrm>
            <a:off x="874713" y="6035675"/>
            <a:ext cx="6640512" cy="279400"/>
          </a:xfrm>
          <a:prstGeom prst="roundRect">
            <a:avLst>
              <a:gd name="adj" fmla="val 16667"/>
            </a:avLst>
          </a:prstGeom>
          <a:noFill/>
          <a:ln w="19050" algn="ctr">
            <a:solidFill>
              <a:srgbClr val="D3394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p>
            <a:endParaRPr lang="en-US"/>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Grp="1" noChangeArrowheads="1"/>
          </p:cNvSpPr>
          <p:nvPr>
            <p:ph type="title"/>
          </p:nvPr>
        </p:nvSpPr>
        <p:spPr/>
        <p:txBody>
          <a:bodyPr/>
          <a:lstStyle/>
          <a:p>
            <a:pPr eaLnBrk="1" hangingPunct="1"/>
            <a:r>
              <a:rPr lang="en-US" smtClean="0"/>
              <a:t>Product model</a:t>
            </a:r>
          </a:p>
        </p:txBody>
      </p:sp>
      <p:sp>
        <p:nvSpPr>
          <p:cNvPr id="26628" name="Text Box 80"/>
          <p:cNvSpPr txBox="1">
            <a:spLocks noChangeArrowheads="1"/>
          </p:cNvSpPr>
          <p:nvPr/>
        </p:nvSpPr>
        <p:spPr bwMode="auto">
          <a:xfrm>
            <a:off x="2992437" y="1202328"/>
            <a:ext cx="3113087"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dirty="0">
                <a:solidFill>
                  <a:srgbClr val="D33941"/>
                </a:solidFill>
              </a:rPr>
              <a:t>These coverages are added automatically</a:t>
            </a:r>
          </a:p>
        </p:txBody>
      </p:sp>
      <p:grpSp>
        <p:nvGrpSpPr>
          <p:cNvPr id="26632" name="Group 87"/>
          <p:cNvGrpSpPr>
            <a:grpSpLocks/>
          </p:cNvGrpSpPr>
          <p:nvPr/>
        </p:nvGrpSpPr>
        <p:grpSpPr bwMode="auto">
          <a:xfrm>
            <a:off x="7080250" y="200025"/>
            <a:ext cx="1576388" cy="1728788"/>
            <a:chOff x="3064" y="2624"/>
            <a:chExt cx="889" cy="975"/>
          </a:xfrm>
        </p:grpSpPr>
        <p:sp>
          <p:nvSpPr>
            <p:cNvPr id="26638" name="AutoShape 88"/>
            <p:cNvSpPr>
              <a:spLocks noChangeArrowheads="1"/>
            </p:cNvSpPr>
            <p:nvPr/>
          </p:nvSpPr>
          <p:spPr bwMode="auto">
            <a:xfrm rot="-5400000">
              <a:off x="3324" y="2970"/>
              <a:ext cx="666" cy="592"/>
            </a:xfrm>
            <a:prstGeom prst="foldedCorner">
              <a:avLst>
                <a:gd name="adj" fmla="val 20287"/>
              </a:avLst>
            </a:prstGeom>
            <a:noFill/>
            <a:ln w="12700">
              <a:solidFill>
                <a:schemeClr val="bg1"/>
              </a:solidFill>
              <a:prstDash val="sysDot"/>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26639" name="Freeform 89"/>
            <p:cNvSpPr>
              <a:spLocks/>
            </p:cNvSpPr>
            <p:nvPr/>
          </p:nvSpPr>
          <p:spPr bwMode="auto">
            <a:xfrm>
              <a:off x="3436" y="2965"/>
              <a:ext cx="146" cy="187"/>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noFill/>
            <a:ln w="12700">
              <a:solidFill>
                <a:schemeClr val="bg1"/>
              </a:solidFill>
              <a:prstDash val="sysDot"/>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26640" name="Freeform 90"/>
            <p:cNvSpPr>
              <a:spLocks/>
            </p:cNvSpPr>
            <p:nvPr/>
          </p:nvSpPr>
          <p:spPr bwMode="auto">
            <a:xfrm>
              <a:off x="3436" y="3176"/>
              <a:ext cx="146" cy="186"/>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noFill/>
            <a:ln w="12700">
              <a:solidFill>
                <a:schemeClr val="bg1"/>
              </a:solidFill>
              <a:prstDash val="sysDot"/>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26641" name="Freeform 91"/>
            <p:cNvSpPr>
              <a:spLocks/>
            </p:cNvSpPr>
            <p:nvPr/>
          </p:nvSpPr>
          <p:spPr bwMode="auto">
            <a:xfrm>
              <a:off x="3436" y="3386"/>
              <a:ext cx="146" cy="186"/>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noFill/>
            <a:ln w="12700">
              <a:solidFill>
                <a:schemeClr val="bg1"/>
              </a:solidFill>
              <a:prstDash val="sysDot"/>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26642" name="Freeform 92"/>
            <p:cNvSpPr>
              <a:spLocks/>
            </p:cNvSpPr>
            <p:nvPr/>
          </p:nvSpPr>
          <p:spPr bwMode="auto">
            <a:xfrm rot="16872589" flipH="1">
              <a:off x="3476" y="2625"/>
              <a:ext cx="360" cy="358"/>
            </a:xfrm>
            <a:custGeom>
              <a:avLst/>
              <a:gdLst>
                <a:gd name="T0" fmla="*/ 0 w 903"/>
                <a:gd name="T1" fmla="*/ 0 h 895"/>
                <a:gd name="T2" fmla="*/ 0 w 903"/>
                <a:gd name="T3" fmla="*/ 0 h 895"/>
                <a:gd name="T4" fmla="*/ 0 w 903"/>
                <a:gd name="T5" fmla="*/ 0 h 895"/>
                <a:gd name="T6" fmla="*/ 0 w 903"/>
                <a:gd name="T7" fmla="*/ 0 h 895"/>
                <a:gd name="T8" fmla="*/ 0 w 903"/>
                <a:gd name="T9" fmla="*/ 0 h 895"/>
                <a:gd name="T10" fmla="*/ 0 w 903"/>
                <a:gd name="T11" fmla="*/ 0 h 895"/>
                <a:gd name="T12" fmla="*/ 0 w 903"/>
                <a:gd name="T13" fmla="*/ 0 h 895"/>
                <a:gd name="T14" fmla="*/ 0 w 903"/>
                <a:gd name="T15" fmla="*/ 0 h 895"/>
                <a:gd name="T16" fmla="*/ 0 w 903"/>
                <a:gd name="T17" fmla="*/ 0 h 895"/>
                <a:gd name="T18" fmla="*/ 0 w 903"/>
                <a:gd name="T19" fmla="*/ 0 h 895"/>
                <a:gd name="T20" fmla="*/ 0 w 903"/>
                <a:gd name="T21" fmla="*/ 0 h 895"/>
                <a:gd name="T22" fmla="*/ 0 w 903"/>
                <a:gd name="T23" fmla="*/ 0 h 895"/>
                <a:gd name="T24" fmla="*/ 0 w 903"/>
                <a:gd name="T25" fmla="*/ 0 h 895"/>
                <a:gd name="T26" fmla="*/ 0 w 903"/>
                <a:gd name="T27" fmla="*/ 0 h 895"/>
                <a:gd name="T28" fmla="*/ 0 w 903"/>
                <a:gd name="T29" fmla="*/ 0 h 895"/>
                <a:gd name="T30" fmla="*/ 0 w 903"/>
                <a:gd name="T31" fmla="*/ 0 h 895"/>
                <a:gd name="T32" fmla="*/ 0 w 903"/>
                <a:gd name="T33" fmla="*/ 0 h 895"/>
                <a:gd name="T34" fmla="*/ 0 w 903"/>
                <a:gd name="T35" fmla="*/ 0 h 895"/>
                <a:gd name="T36" fmla="*/ 0 w 903"/>
                <a:gd name="T37" fmla="*/ 0 h 895"/>
                <a:gd name="T38" fmla="*/ 0 w 903"/>
                <a:gd name="T39" fmla="*/ 0 h 895"/>
                <a:gd name="T40" fmla="*/ 0 w 903"/>
                <a:gd name="T41" fmla="*/ 0 h 895"/>
                <a:gd name="T42" fmla="*/ 0 w 903"/>
                <a:gd name="T43" fmla="*/ 0 h 895"/>
                <a:gd name="T44" fmla="*/ 0 w 903"/>
                <a:gd name="T45" fmla="*/ 0 h 895"/>
                <a:gd name="T46" fmla="*/ 0 w 903"/>
                <a:gd name="T47" fmla="*/ 0 h 895"/>
                <a:gd name="T48" fmla="*/ 0 w 903"/>
                <a:gd name="T49" fmla="*/ 0 h 895"/>
                <a:gd name="T50" fmla="*/ 0 w 903"/>
                <a:gd name="T51" fmla="*/ 0 h 895"/>
                <a:gd name="T52" fmla="*/ 0 w 903"/>
                <a:gd name="T53" fmla="*/ 0 h 895"/>
                <a:gd name="T54" fmla="*/ 0 w 903"/>
                <a:gd name="T55" fmla="*/ 0 h 895"/>
                <a:gd name="T56" fmla="*/ 0 w 903"/>
                <a:gd name="T57" fmla="*/ 0 h 895"/>
                <a:gd name="T58" fmla="*/ 0 w 903"/>
                <a:gd name="T59" fmla="*/ 0 h 895"/>
                <a:gd name="T60" fmla="*/ 0 w 903"/>
                <a:gd name="T61" fmla="*/ 0 h 895"/>
                <a:gd name="T62" fmla="*/ 0 w 903"/>
                <a:gd name="T63" fmla="*/ 0 h 895"/>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903"/>
                <a:gd name="T97" fmla="*/ 0 h 895"/>
                <a:gd name="T98" fmla="*/ 903 w 903"/>
                <a:gd name="T99" fmla="*/ 895 h 895"/>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903" h="895">
                  <a:moveTo>
                    <a:pt x="711" y="97"/>
                  </a:moveTo>
                  <a:lnTo>
                    <a:pt x="711" y="95"/>
                  </a:lnTo>
                  <a:lnTo>
                    <a:pt x="715" y="95"/>
                  </a:lnTo>
                  <a:lnTo>
                    <a:pt x="718" y="103"/>
                  </a:lnTo>
                  <a:lnTo>
                    <a:pt x="724" y="109"/>
                  </a:lnTo>
                  <a:lnTo>
                    <a:pt x="730" y="116"/>
                  </a:lnTo>
                  <a:lnTo>
                    <a:pt x="735" y="126"/>
                  </a:lnTo>
                  <a:lnTo>
                    <a:pt x="741" y="131"/>
                  </a:lnTo>
                  <a:lnTo>
                    <a:pt x="747" y="141"/>
                  </a:lnTo>
                  <a:lnTo>
                    <a:pt x="751" y="145"/>
                  </a:lnTo>
                  <a:lnTo>
                    <a:pt x="754" y="150"/>
                  </a:lnTo>
                  <a:lnTo>
                    <a:pt x="758" y="154"/>
                  </a:lnTo>
                  <a:lnTo>
                    <a:pt x="762" y="158"/>
                  </a:lnTo>
                  <a:lnTo>
                    <a:pt x="764" y="164"/>
                  </a:lnTo>
                  <a:lnTo>
                    <a:pt x="768" y="167"/>
                  </a:lnTo>
                  <a:lnTo>
                    <a:pt x="772" y="171"/>
                  </a:lnTo>
                  <a:lnTo>
                    <a:pt x="775" y="175"/>
                  </a:lnTo>
                  <a:lnTo>
                    <a:pt x="777" y="181"/>
                  </a:lnTo>
                  <a:lnTo>
                    <a:pt x="781" y="185"/>
                  </a:lnTo>
                  <a:lnTo>
                    <a:pt x="785" y="188"/>
                  </a:lnTo>
                  <a:lnTo>
                    <a:pt x="789" y="194"/>
                  </a:lnTo>
                  <a:lnTo>
                    <a:pt x="791" y="198"/>
                  </a:lnTo>
                  <a:lnTo>
                    <a:pt x="796" y="204"/>
                  </a:lnTo>
                  <a:lnTo>
                    <a:pt x="798" y="207"/>
                  </a:lnTo>
                  <a:lnTo>
                    <a:pt x="802" y="213"/>
                  </a:lnTo>
                  <a:lnTo>
                    <a:pt x="806" y="217"/>
                  </a:lnTo>
                  <a:lnTo>
                    <a:pt x="810" y="221"/>
                  </a:lnTo>
                  <a:lnTo>
                    <a:pt x="813" y="226"/>
                  </a:lnTo>
                  <a:lnTo>
                    <a:pt x="817" y="232"/>
                  </a:lnTo>
                  <a:lnTo>
                    <a:pt x="821" y="236"/>
                  </a:lnTo>
                  <a:lnTo>
                    <a:pt x="823" y="240"/>
                  </a:lnTo>
                  <a:lnTo>
                    <a:pt x="827" y="243"/>
                  </a:lnTo>
                  <a:lnTo>
                    <a:pt x="830" y="249"/>
                  </a:lnTo>
                  <a:lnTo>
                    <a:pt x="832" y="253"/>
                  </a:lnTo>
                  <a:lnTo>
                    <a:pt x="836" y="257"/>
                  </a:lnTo>
                  <a:lnTo>
                    <a:pt x="840" y="262"/>
                  </a:lnTo>
                  <a:lnTo>
                    <a:pt x="844" y="266"/>
                  </a:lnTo>
                  <a:lnTo>
                    <a:pt x="846" y="270"/>
                  </a:lnTo>
                  <a:lnTo>
                    <a:pt x="849" y="276"/>
                  </a:lnTo>
                  <a:lnTo>
                    <a:pt x="853" y="278"/>
                  </a:lnTo>
                  <a:lnTo>
                    <a:pt x="855" y="283"/>
                  </a:lnTo>
                  <a:lnTo>
                    <a:pt x="863" y="291"/>
                  </a:lnTo>
                  <a:lnTo>
                    <a:pt x="868" y="300"/>
                  </a:lnTo>
                  <a:lnTo>
                    <a:pt x="872" y="306"/>
                  </a:lnTo>
                  <a:lnTo>
                    <a:pt x="878" y="314"/>
                  </a:lnTo>
                  <a:lnTo>
                    <a:pt x="884" y="319"/>
                  </a:lnTo>
                  <a:lnTo>
                    <a:pt x="889" y="327"/>
                  </a:lnTo>
                  <a:lnTo>
                    <a:pt x="891" y="333"/>
                  </a:lnTo>
                  <a:lnTo>
                    <a:pt x="897" y="337"/>
                  </a:lnTo>
                  <a:lnTo>
                    <a:pt x="901" y="342"/>
                  </a:lnTo>
                  <a:lnTo>
                    <a:pt x="903" y="346"/>
                  </a:lnTo>
                  <a:lnTo>
                    <a:pt x="901" y="348"/>
                  </a:lnTo>
                  <a:lnTo>
                    <a:pt x="863" y="688"/>
                  </a:lnTo>
                  <a:lnTo>
                    <a:pt x="574" y="895"/>
                  </a:lnTo>
                  <a:lnTo>
                    <a:pt x="196" y="787"/>
                  </a:lnTo>
                  <a:lnTo>
                    <a:pt x="460" y="610"/>
                  </a:lnTo>
                  <a:lnTo>
                    <a:pt x="513" y="388"/>
                  </a:lnTo>
                  <a:lnTo>
                    <a:pt x="300" y="352"/>
                  </a:lnTo>
                  <a:lnTo>
                    <a:pt x="0" y="553"/>
                  </a:lnTo>
                  <a:lnTo>
                    <a:pt x="21" y="213"/>
                  </a:lnTo>
                  <a:lnTo>
                    <a:pt x="340" y="0"/>
                  </a:lnTo>
                  <a:lnTo>
                    <a:pt x="711" y="97"/>
                  </a:lnTo>
                  <a:close/>
                </a:path>
              </a:pathLst>
            </a:custGeom>
            <a:solidFill>
              <a:srgbClr val="969696"/>
            </a:solidFill>
            <a:ln w="9525">
              <a:solidFill>
                <a:schemeClr val="bg1"/>
              </a:solidFill>
              <a:round/>
              <a:headEnd/>
              <a:tailEnd/>
            </a:ln>
          </p:spPr>
          <p:txBody>
            <a:bodyPr/>
            <a:lstStyle/>
            <a:p>
              <a:endParaRPr lang="en-US"/>
            </a:p>
          </p:txBody>
        </p:sp>
        <p:sp>
          <p:nvSpPr>
            <p:cNvPr id="26643" name="Freeform 93"/>
            <p:cNvSpPr>
              <a:spLocks/>
            </p:cNvSpPr>
            <p:nvPr/>
          </p:nvSpPr>
          <p:spPr bwMode="auto">
            <a:xfrm rot="16872589" flipH="1">
              <a:off x="3094" y="3298"/>
              <a:ext cx="87" cy="95"/>
            </a:xfrm>
            <a:custGeom>
              <a:avLst/>
              <a:gdLst>
                <a:gd name="T0" fmla="*/ 0 w 216"/>
                <a:gd name="T1" fmla="*/ 0 h 240"/>
                <a:gd name="T2" fmla="*/ 0 w 216"/>
                <a:gd name="T3" fmla="*/ 0 h 240"/>
                <a:gd name="T4" fmla="*/ 0 w 216"/>
                <a:gd name="T5" fmla="*/ 0 h 240"/>
                <a:gd name="T6" fmla="*/ 0 w 216"/>
                <a:gd name="T7" fmla="*/ 0 h 240"/>
                <a:gd name="T8" fmla="*/ 0 w 216"/>
                <a:gd name="T9" fmla="*/ 0 h 240"/>
                <a:gd name="T10" fmla="*/ 0 w 216"/>
                <a:gd name="T11" fmla="*/ 0 h 240"/>
                <a:gd name="T12" fmla="*/ 0 w 216"/>
                <a:gd name="T13" fmla="*/ 0 h 240"/>
                <a:gd name="T14" fmla="*/ 0 w 216"/>
                <a:gd name="T15" fmla="*/ 0 h 240"/>
                <a:gd name="T16" fmla="*/ 0 60000 65536"/>
                <a:gd name="T17" fmla="*/ 0 60000 65536"/>
                <a:gd name="T18" fmla="*/ 0 60000 65536"/>
                <a:gd name="T19" fmla="*/ 0 60000 65536"/>
                <a:gd name="T20" fmla="*/ 0 60000 65536"/>
                <a:gd name="T21" fmla="*/ 0 60000 65536"/>
                <a:gd name="T22" fmla="*/ 0 60000 65536"/>
                <a:gd name="T23" fmla="*/ 0 60000 65536"/>
                <a:gd name="T24" fmla="*/ 0 w 216"/>
                <a:gd name="T25" fmla="*/ 0 h 240"/>
                <a:gd name="T26" fmla="*/ 216 w 216"/>
                <a:gd name="T27" fmla="*/ 240 h 24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 h="240">
                  <a:moveTo>
                    <a:pt x="0" y="236"/>
                  </a:moveTo>
                  <a:lnTo>
                    <a:pt x="21" y="108"/>
                  </a:lnTo>
                  <a:lnTo>
                    <a:pt x="216" y="0"/>
                  </a:lnTo>
                  <a:lnTo>
                    <a:pt x="209" y="95"/>
                  </a:lnTo>
                  <a:lnTo>
                    <a:pt x="66" y="167"/>
                  </a:lnTo>
                  <a:lnTo>
                    <a:pt x="61" y="240"/>
                  </a:lnTo>
                  <a:lnTo>
                    <a:pt x="0" y="236"/>
                  </a:lnTo>
                  <a:close/>
                </a:path>
              </a:pathLst>
            </a:custGeom>
            <a:solidFill>
              <a:srgbClr val="969696"/>
            </a:solidFill>
            <a:ln w="9525">
              <a:solidFill>
                <a:schemeClr val="bg1"/>
              </a:solidFill>
              <a:round/>
              <a:headEnd/>
              <a:tailEnd/>
            </a:ln>
          </p:spPr>
          <p:txBody>
            <a:bodyPr/>
            <a:lstStyle/>
            <a:p>
              <a:endParaRPr lang="en-US"/>
            </a:p>
          </p:txBody>
        </p:sp>
        <p:sp>
          <p:nvSpPr>
            <p:cNvPr id="26644" name="Freeform 94"/>
            <p:cNvSpPr>
              <a:spLocks/>
            </p:cNvSpPr>
            <p:nvPr/>
          </p:nvSpPr>
          <p:spPr bwMode="auto">
            <a:xfrm rot="16872589" flipH="1">
              <a:off x="3608" y="2676"/>
              <a:ext cx="183" cy="107"/>
            </a:xfrm>
            <a:custGeom>
              <a:avLst/>
              <a:gdLst>
                <a:gd name="T0" fmla="*/ 0 w 458"/>
                <a:gd name="T1" fmla="*/ 0 h 268"/>
                <a:gd name="T2" fmla="*/ 0 w 458"/>
                <a:gd name="T3" fmla="*/ 0 h 268"/>
                <a:gd name="T4" fmla="*/ 0 w 458"/>
                <a:gd name="T5" fmla="*/ 0 h 268"/>
                <a:gd name="T6" fmla="*/ 0 w 458"/>
                <a:gd name="T7" fmla="*/ 0 h 268"/>
                <a:gd name="T8" fmla="*/ 0 w 458"/>
                <a:gd name="T9" fmla="*/ 0 h 268"/>
                <a:gd name="T10" fmla="*/ 0 w 458"/>
                <a:gd name="T11" fmla="*/ 0 h 268"/>
                <a:gd name="T12" fmla="*/ 0 w 458"/>
                <a:gd name="T13" fmla="*/ 0 h 268"/>
                <a:gd name="T14" fmla="*/ 0 w 458"/>
                <a:gd name="T15" fmla="*/ 0 h 268"/>
                <a:gd name="T16" fmla="*/ 0 60000 65536"/>
                <a:gd name="T17" fmla="*/ 0 60000 65536"/>
                <a:gd name="T18" fmla="*/ 0 60000 65536"/>
                <a:gd name="T19" fmla="*/ 0 60000 65536"/>
                <a:gd name="T20" fmla="*/ 0 60000 65536"/>
                <a:gd name="T21" fmla="*/ 0 60000 65536"/>
                <a:gd name="T22" fmla="*/ 0 60000 65536"/>
                <a:gd name="T23" fmla="*/ 0 60000 65536"/>
                <a:gd name="T24" fmla="*/ 0 w 458"/>
                <a:gd name="T25" fmla="*/ 0 h 268"/>
                <a:gd name="T26" fmla="*/ 458 w 458"/>
                <a:gd name="T27" fmla="*/ 268 h 26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58" h="268">
                  <a:moveTo>
                    <a:pt x="0" y="175"/>
                  </a:moveTo>
                  <a:lnTo>
                    <a:pt x="287" y="0"/>
                  </a:lnTo>
                  <a:lnTo>
                    <a:pt x="458" y="38"/>
                  </a:lnTo>
                  <a:lnTo>
                    <a:pt x="435" y="122"/>
                  </a:lnTo>
                  <a:lnTo>
                    <a:pt x="291" y="93"/>
                  </a:lnTo>
                  <a:lnTo>
                    <a:pt x="30" y="268"/>
                  </a:lnTo>
                  <a:lnTo>
                    <a:pt x="0" y="175"/>
                  </a:lnTo>
                  <a:close/>
                </a:path>
              </a:pathLst>
            </a:custGeom>
            <a:solidFill>
              <a:srgbClr val="969696"/>
            </a:solidFill>
            <a:ln w="9525">
              <a:solidFill>
                <a:schemeClr val="bg1"/>
              </a:solidFill>
              <a:round/>
              <a:headEnd/>
              <a:tailEnd/>
            </a:ln>
          </p:spPr>
          <p:txBody>
            <a:bodyPr/>
            <a:lstStyle/>
            <a:p>
              <a:endParaRPr lang="en-US"/>
            </a:p>
          </p:txBody>
        </p:sp>
        <p:sp>
          <p:nvSpPr>
            <p:cNvPr id="26645" name="Freeform 95"/>
            <p:cNvSpPr>
              <a:spLocks/>
            </p:cNvSpPr>
            <p:nvPr/>
          </p:nvSpPr>
          <p:spPr bwMode="auto">
            <a:xfrm rot="16872589" flipH="1">
              <a:off x="3690" y="2813"/>
              <a:ext cx="258" cy="118"/>
            </a:xfrm>
            <a:custGeom>
              <a:avLst/>
              <a:gdLst>
                <a:gd name="T0" fmla="*/ 0 w 646"/>
                <a:gd name="T1" fmla="*/ 0 h 296"/>
                <a:gd name="T2" fmla="*/ 0 w 646"/>
                <a:gd name="T3" fmla="*/ 0 h 296"/>
                <a:gd name="T4" fmla="*/ 0 w 646"/>
                <a:gd name="T5" fmla="*/ 0 h 296"/>
                <a:gd name="T6" fmla="*/ 0 w 646"/>
                <a:gd name="T7" fmla="*/ 0 h 296"/>
                <a:gd name="T8" fmla="*/ 0 w 646"/>
                <a:gd name="T9" fmla="*/ 0 h 296"/>
                <a:gd name="T10" fmla="*/ 0 w 646"/>
                <a:gd name="T11" fmla="*/ 0 h 296"/>
                <a:gd name="T12" fmla="*/ 0 w 646"/>
                <a:gd name="T13" fmla="*/ 0 h 296"/>
                <a:gd name="T14" fmla="*/ 0 w 646"/>
                <a:gd name="T15" fmla="*/ 0 h 296"/>
                <a:gd name="T16" fmla="*/ 0 60000 65536"/>
                <a:gd name="T17" fmla="*/ 0 60000 65536"/>
                <a:gd name="T18" fmla="*/ 0 60000 65536"/>
                <a:gd name="T19" fmla="*/ 0 60000 65536"/>
                <a:gd name="T20" fmla="*/ 0 60000 65536"/>
                <a:gd name="T21" fmla="*/ 0 60000 65536"/>
                <a:gd name="T22" fmla="*/ 0 60000 65536"/>
                <a:gd name="T23" fmla="*/ 0 60000 65536"/>
                <a:gd name="T24" fmla="*/ 0 w 646"/>
                <a:gd name="T25" fmla="*/ 0 h 296"/>
                <a:gd name="T26" fmla="*/ 646 w 646"/>
                <a:gd name="T27" fmla="*/ 296 h 29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646" h="296">
                  <a:moveTo>
                    <a:pt x="0" y="89"/>
                  </a:moveTo>
                  <a:lnTo>
                    <a:pt x="351" y="203"/>
                  </a:lnTo>
                  <a:lnTo>
                    <a:pt x="646" y="0"/>
                  </a:lnTo>
                  <a:lnTo>
                    <a:pt x="646" y="79"/>
                  </a:lnTo>
                  <a:lnTo>
                    <a:pt x="351" y="296"/>
                  </a:lnTo>
                  <a:lnTo>
                    <a:pt x="34" y="195"/>
                  </a:lnTo>
                  <a:lnTo>
                    <a:pt x="0" y="89"/>
                  </a:lnTo>
                  <a:close/>
                </a:path>
              </a:pathLst>
            </a:custGeom>
            <a:solidFill>
              <a:srgbClr val="969696"/>
            </a:solidFill>
            <a:ln w="9525">
              <a:solidFill>
                <a:schemeClr val="bg1"/>
              </a:solidFill>
              <a:round/>
              <a:headEnd/>
              <a:tailEnd/>
            </a:ln>
          </p:spPr>
          <p:txBody>
            <a:bodyPr/>
            <a:lstStyle/>
            <a:p>
              <a:endParaRPr lang="en-US"/>
            </a:p>
          </p:txBody>
        </p:sp>
        <p:sp>
          <p:nvSpPr>
            <p:cNvPr id="26646" name="Freeform 96"/>
            <p:cNvSpPr>
              <a:spLocks/>
            </p:cNvSpPr>
            <p:nvPr/>
          </p:nvSpPr>
          <p:spPr bwMode="auto">
            <a:xfrm rot="16872589" flipH="1">
              <a:off x="3154" y="3060"/>
              <a:ext cx="547" cy="327"/>
            </a:xfrm>
            <a:custGeom>
              <a:avLst/>
              <a:gdLst>
                <a:gd name="T0" fmla="*/ 0 w 1370"/>
                <a:gd name="T1" fmla="*/ 0 h 821"/>
                <a:gd name="T2" fmla="*/ 0 w 1370"/>
                <a:gd name="T3" fmla="*/ 0 h 821"/>
                <a:gd name="T4" fmla="*/ 0 w 1370"/>
                <a:gd name="T5" fmla="*/ 0 h 821"/>
                <a:gd name="T6" fmla="*/ 0 w 1370"/>
                <a:gd name="T7" fmla="*/ 0 h 821"/>
                <a:gd name="T8" fmla="*/ 0 w 1370"/>
                <a:gd name="T9" fmla="*/ 0 h 821"/>
                <a:gd name="T10" fmla="*/ 0 w 1370"/>
                <a:gd name="T11" fmla="*/ 0 h 821"/>
                <a:gd name="T12" fmla="*/ 0 w 1370"/>
                <a:gd name="T13" fmla="*/ 0 h 821"/>
                <a:gd name="T14" fmla="*/ 0 w 1370"/>
                <a:gd name="T15" fmla="*/ 0 h 821"/>
                <a:gd name="T16" fmla="*/ 0 w 1370"/>
                <a:gd name="T17" fmla="*/ 0 h 821"/>
                <a:gd name="T18" fmla="*/ 0 w 1370"/>
                <a:gd name="T19" fmla="*/ 0 h 82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370"/>
                <a:gd name="T31" fmla="*/ 0 h 821"/>
                <a:gd name="T32" fmla="*/ 1370 w 1370"/>
                <a:gd name="T33" fmla="*/ 821 h 82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370" h="821">
                  <a:moveTo>
                    <a:pt x="17" y="692"/>
                  </a:moveTo>
                  <a:lnTo>
                    <a:pt x="909" y="103"/>
                  </a:lnTo>
                  <a:lnTo>
                    <a:pt x="1163" y="124"/>
                  </a:lnTo>
                  <a:lnTo>
                    <a:pt x="1370" y="0"/>
                  </a:lnTo>
                  <a:lnTo>
                    <a:pt x="1370" y="87"/>
                  </a:lnTo>
                  <a:lnTo>
                    <a:pt x="1188" y="200"/>
                  </a:lnTo>
                  <a:lnTo>
                    <a:pt x="930" y="175"/>
                  </a:lnTo>
                  <a:lnTo>
                    <a:pt x="0" y="821"/>
                  </a:lnTo>
                  <a:lnTo>
                    <a:pt x="17" y="692"/>
                  </a:lnTo>
                  <a:close/>
                </a:path>
              </a:pathLst>
            </a:custGeom>
            <a:solidFill>
              <a:srgbClr val="969696"/>
            </a:solidFill>
            <a:ln w="9525">
              <a:solidFill>
                <a:schemeClr val="bg1"/>
              </a:solidFill>
              <a:round/>
              <a:headEnd/>
              <a:tailEnd/>
            </a:ln>
          </p:spPr>
          <p:txBody>
            <a:bodyPr/>
            <a:lstStyle/>
            <a:p>
              <a:endParaRPr lang="en-US"/>
            </a:p>
          </p:txBody>
        </p:sp>
        <p:sp>
          <p:nvSpPr>
            <p:cNvPr id="26647" name="Freeform 97"/>
            <p:cNvSpPr>
              <a:spLocks/>
            </p:cNvSpPr>
            <p:nvPr/>
          </p:nvSpPr>
          <p:spPr bwMode="auto">
            <a:xfrm rot="16872589" flipH="1">
              <a:off x="3045" y="3222"/>
              <a:ext cx="250" cy="211"/>
            </a:xfrm>
            <a:custGeom>
              <a:avLst/>
              <a:gdLst>
                <a:gd name="T0" fmla="*/ 0 w 625"/>
                <a:gd name="T1" fmla="*/ 0 h 528"/>
                <a:gd name="T2" fmla="*/ 0 w 625"/>
                <a:gd name="T3" fmla="*/ 0 h 528"/>
                <a:gd name="T4" fmla="*/ 0 w 625"/>
                <a:gd name="T5" fmla="*/ 0 h 528"/>
                <a:gd name="T6" fmla="*/ 0 w 625"/>
                <a:gd name="T7" fmla="*/ 0 h 528"/>
                <a:gd name="T8" fmla="*/ 0 w 625"/>
                <a:gd name="T9" fmla="*/ 0 h 528"/>
                <a:gd name="T10" fmla="*/ 0 w 625"/>
                <a:gd name="T11" fmla="*/ 0 h 528"/>
                <a:gd name="T12" fmla="*/ 0 w 625"/>
                <a:gd name="T13" fmla="*/ 0 h 528"/>
                <a:gd name="T14" fmla="*/ 0 w 625"/>
                <a:gd name="T15" fmla="*/ 0 h 528"/>
                <a:gd name="T16" fmla="*/ 0 w 625"/>
                <a:gd name="T17" fmla="*/ 0 h 528"/>
                <a:gd name="T18" fmla="*/ 0 w 625"/>
                <a:gd name="T19" fmla="*/ 0 h 528"/>
                <a:gd name="T20" fmla="*/ 0 w 625"/>
                <a:gd name="T21" fmla="*/ 0 h 528"/>
                <a:gd name="T22" fmla="*/ 0 w 625"/>
                <a:gd name="T23" fmla="*/ 0 h 528"/>
                <a:gd name="T24" fmla="*/ 0 w 625"/>
                <a:gd name="T25" fmla="*/ 0 h 528"/>
                <a:gd name="T26" fmla="*/ 0 w 625"/>
                <a:gd name="T27" fmla="*/ 0 h 528"/>
                <a:gd name="T28" fmla="*/ 0 w 625"/>
                <a:gd name="T29" fmla="*/ 0 h 528"/>
                <a:gd name="T30" fmla="*/ 0 w 625"/>
                <a:gd name="T31" fmla="*/ 0 h 528"/>
                <a:gd name="T32" fmla="*/ 0 w 625"/>
                <a:gd name="T33" fmla="*/ 0 h 528"/>
                <a:gd name="T34" fmla="*/ 0 w 625"/>
                <a:gd name="T35" fmla="*/ 0 h 528"/>
                <a:gd name="T36" fmla="*/ 0 w 625"/>
                <a:gd name="T37" fmla="*/ 0 h 528"/>
                <a:gd name="T38" fmla="*/ 0 w 625"/>
                <a:gd name="T39" fmla="*/ 0 h 528"/>
                <a:gd name="T40" fmla="*/ 0 w 625"/>
                <a:gd name="T41" fmla="*/ 0 h 528"/>
                <a:gd name="T42" fmla="*/ 0 w 625"/>
                <a:gd name="T43" fmla="*/ 0 h 528"/>
                <a:gd name="T44" fmla="*/ 0 w 625"/>
                <a:gd name="T45" fmla="*/ 0 h 528"/>
                <a:gd name="T46" fmla="*/ 0 w 625"/>
                <a:gd name="T47" fmla="*/ 0 h 528"/>
                <a:gd name="T48" fmla="*/ 0 w 625"/>
                <a:gd name="T49" fmla="*/ 0 h 528"/>
                <a:gd name="T50" fmla="*/ 0 w 625"/>
                <a:gd name="T51" fmla="*/ 0 h 528"/>
                <a:gd name="T52" fmla="*/ 0 w 625"/>
                <a:gd name="T53" fmla="*/ 0 h 528"/>
                <a:gd name="T54" fmla="*/ 0 w 625"/>
                <a:gd name="T55" fmla="*/ 0 h 528"/>
                <a:gd name="T56" fmla="*/ 0 w 625"/>
                <a:gd name="T57" fmla="*/ 0 h 528"/>
                <a:gd name="T58" fmla="*/ 0 w 625"/>
                <a:gd name="T59" fmla="*/ 0 h 528"/>
                <a:gd name="T60" fmla="*/ 0 w 625"/>
                <a:gd name="T61" fmla="*/ 0 h 528"/>
                <a:gd name="T62" fmla="*/ 0 w 625"/>
                <a:gd name="T63" fmla="*/ 0 h 528"/>
                <a:gd name="T64" fmla="*/ 0 w 625"/>
                <a:gd name="T65" fmla="*/ 0 h 528"/>
                <a:gd name="T66" fmla="*/ 0 w 625"/>
                <a:gd name="T67" fmla="*/ 0 h 528"/>
                <a:gd name="T68" fmla="*/ 0 w 625"/>
                <a:gd name="T69" fmla="*/ 0 h 528"/>
                <a:gd name="T70" fmla="*/ 0 w 625"/>
                <a:gd name="T71" fmla="*/ 0 h 528"/>
                <a:gd name="T72" fmla="*/ 0 w 625"/>
                <a:gd name="T73" fmla="*/ 0 h 528"/>
                <a:gd name="T74" fmla="*/ 0 w 625"/>
                <a:gd name="T75" fmla="*/ 0 h 528"/>
                <a:gd name="T76" fmla="*/ 0 w 625"/>
                <a:gd name="T77" fmla="*/ 0 h 528"/>
                <a:gd name="T78" fmla="*/ 0 w 625"/>
                <a:gd name="T79" fmla="*/ 0 h 528"/>
                <a:gd name="T80" fmla="*/ 0 w 625"/>
                <a:gd name="T81" fmla="*/ 0 h 528"/>
                <a:gd name="T82" fmla="*/ 0 w 625"/>
                <a:gd name="T83" fmla="*/ 0 h 528"/>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625"/>
                <a:gd name="T127" fmla="*/ 0 h 528"/>
                <a:gd name="T128" fmla="*/ 625 w 625"/>
                <a:gd name="T129" fmla="*/ 528 h 528"/>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625" h="528">
                  <a:moveTo>
                    <a:pt x="148" y="500"/>
                  </a:moveTo>
                  <a:lnTo>
                    <a:pt x="144" y="496"/>
                  </a:lnTo>
                  <a:lnTo>
                    <a:pt x="139" y="490"/>
                  </a:lnTo>
                  <a:lnTo>
                    <a:pt x="137" y="486"/>
                  </a:lnTo>
                  <a:lnTo>
                    <a:pt x="131" y="481"/>
                  </a:lnTo>
                  <a:lnTo>
                    <a:pt x="127" y="475"/>
                  </a:lnTo>
                  <a:lnTo>
                    <a:pt x="123" y="469"/>
                  </a:lnTo>
                  <a:lnTo>
                    <a:pt x="118" y="464"/>
                  </a:lnTo>
                  <a:lnTo>
                    <a:pt x="114" y="458"/>
                  </a:lnTo>
                  <a:lnTo>
                    <a:pt x="106" y="450"/>
                  </a:lnTo>
                  <a:lnTo>
                    <a:pt x="102" y="443"/>
                  </a:lnTo>
                  <a:lnTo>
                    <a:pt x="97" y="437"/>
                  </a:lnTo>
                  <a:lnTo>
                    <a:pt x="91" y="429"/>
                  </a:lnTo>
                  <a:lnTo>
                    <a:pt x="85" y="424"/>
                  </a:lnTo>
                  <a:lnTo>
                    <a:pt x="80" y="418"/>
                  </a:lnTo>
                  <a:lnTo>
                    <a:pt x="74" y="410"/>
                  </a:lnTo>
                  <a:lnTo>
                    <a:pt x="68" y="405"/>
                  </a:lnTo>
                  <a:lnTo>
                    <a:pt x="63" y="397"/>
                  </a:lnTo>
                  <a:lnTo>
                    <a:pt x="57" y="390"/>
                  </a:lnTo>
                  <a:lnTo>
                    <a:pt x="51" y="384"/>
                  </a:lnTo>
                  <a:lnTo>
                    <a:pt x="47" y="376"/>
                  </a:lnTo>
                  <a:lnTo>
                    <a:pt x="40" y="369"/>
                  </a:lnTo>
                  <a:lnTo>
                    <a:pt x="36" y="363"/>
                  </a:lnTo>
                  <a:lnTo>
                    <a:pt x="30" y="357"/>
                  </a:lnTo>
                  <a:lnTo>
                    <a:pt x="26" y="352"/>
                  </a:lnTo>
                  <a:lnTo>
                    <a:pt x="23" y="346"/>
                  </a:lnTo>
                  <a:lnTo>
                    <a:pt x="17" y="340"/>
                  </a:lnTo>
                  <a:lnTo>
                    <a:pt x="13" y="336"/>
                  </a:lnTo>
                  <a:lnTo>
                    <a:pt x="11" y="333"/>
                  </a:lnTo>
                  <a:lnTo>
                    <a:pt x="5" y="327"/>
                  </a:lnTo>
                  <a:lnTo>
                    <a:pt x="4" y="325"/>
                  </a:lnTo>
                  <a:lnTo>
                    <a:pt x="2" y="321"/>
                  </a:lnTo>
                  <a:lnTo>
                    <a:pt x="0" y="319"/>
                  </a:lnTo>
                  <a:lnTo>
                    <a:pt x="2" y="314"/>
                  </a:lnTo>
                  <a:lnTo>
                    <a:pt x="2" y="308"/>
                  </a:lnTo>
                  <a:lnTo>
                    <a:pt x="4" y="302"/>
                  </a:lnTo>
                  <a:lnTo>
                    <a:pt x="5" y="296"/>
                  </a:lnTo>
                  <a:lnTo>
                    <a:pt x="9" y="289"/>
                  </a:lnTo>
                  <a:lnTo>
                    <a:pt x="11" y="281"/>
                  </a:lnTo>
                  <a:lnTo>
                    <a:pt x="13" y="274"/>
                  </a:lnTo>
                  <a:lnTo>
                    <a:pt x="17" y="266"/>
                  </a:lnTo>
                  <a:lnTo>
                    <a:pt x="17" y="260"/>
                  </a:lnTo>
                  <a:lnTo>
                    <a:pt x="19" y="257"/>
                  </a:lnTo>
                  <a:lnTo>
                    <a:pt x="19" y="253"/>
                  </a:lnTo>
                  <a:lnTo>
                    <a:pt x="21" y="247"/>
                  </a:lnTo>
                  <a:lnTo>
                    <a:pt x="23" y="243"/>
                  </a:lnTo>
                  <a:lnTo>
                    <a:pt x="24" y="239"/>
                  </a:lnTo>
                  <a:lnTo>
                    <a:pt x="24" y="236"/>
                  </a:lnTo>
                  <a:lnTo>
                    <a:pt x="26" y="230"/>
                  </a:lnTo>
                  <a:lnTo>
                    <a:pt x="28" y="226"/>
                  </a:lnTo>
                  <a:lnTo>
                    <a:pt x="30" y="222"/>
                  </a:lnTo>
                  <a:lnTo>
                    <a:pt x="30" y="217"/>
                  </a:lnTo>
                  <a:lnTo>
                    <a:pt x="32" y="213"/>
                  </a:lnTo>
                  <a:lnTo>
                    <a:pt x="34" y="207"/>
                  </a:lnTo>
                  <a:lnTo>
                    <a:pt x="36" y="201"/>
                  </a:lnTo>
                  <a:lnTo>
                    <a:pt x="36" y="198"/>
                  </a:lnTo>
                  <a:lnTo>
                    <a:pt x="38" y="194"/>
                  </a:lnTo>
                  <a:lnTo>
                    <a:pt x="40" y="190"/>
                  </a:lnTo>
                  <a:lnTo>
                    <a:pt x="42" y="184"/>
                  </a:lnTo>
                  <a:lnTo>
                    <a:pt x="42" y="181"/>
                  </a:lnTo>
                  <a:lnTo>
                    <a:pt x="43" y="177"/>
                  </a:lnTo>
                  <a:lnTo>
                    <a:pt x="45" y="167"/>
                  </a:lnTo>
                  <a:lnTo>
                    <a:pt x="49" y="160"/>
                  </a:lnTo>
                  <a:lnTo>
                    <a:pt x="51" y="152"/>
                  </a:lnTo>
                  <a:lnTo>
                    <a:pt x="53" y="144"/>
                  </a:lnTo>
                  <a:lnTo>
                    <a:pt x="57" y="137"/>
                  </a:lnTo>
                  <a:lnTo>
                    <a:pt x="59" y="131"/>
                  </a:lnTo>
                  <a:lnTo>
                    <a:pt x="59" y="124"/>
                  </a:lnTo>
                  <a:lnTo>
                    <a:pt x="61" y="120"/>
                  </a:lnTo>
                  <a:lnTo>
                    <a:pt x="63" y="114"/>
                  </a:lnTo>
                  <a:lnTo>
                    <a:pt x="63" y="112"/>
                  </a:lnTo>
                  <a:lnTo>
                    <a:pt x="64" y="106"/>
                  </a:lnTo>
                  <a:lnTo>
                    <a:pt x="66" y="105"/>
                  </a:lnTo>
                  <a:lnTo>
                    <a:pt x="283" y="0"/>
                  </a:lnTo>
                  <a:lnTo>
                    <a:pt x="484" y="57"/>
                  </a:lnTo>
                  <a:lnTo>
                    <a:pt x="264" y="173"/>
                  </a:lnTo>
                  <a:lnTo>
                    <a:pt x="239" y="315"/>
                  </a:lnTo>
                  <a:lnTo>
                    <a:pt x="401" y="334"/>
                  </a:lnTo>
                  <a:lnTo>
                    <a:pt x="625" y="205"/>
                  </a:lnTo>
                  <a:lnTo>
                    <a:pt x="625" y="405"/>
                  </a:lnTo>
                  <a:lnTo>
                    <a:pt x="418" y="528"/>
                  </a:lnTo>
                  <a:lnTo>
                    <a:pt x="150" y="498"/>
                  </a:lnTo>
                  <a:lnTo>
                    <a:pt x="148" y="500"/>
                  </a:lnTo>
                  <a:close/>
                </a:path>
              </a:pathLst>
            </a:custGeom>
            <a:solidFill>
              <a:srgbClr val="969696"/>
            </a:solidFill>
            <a:ln w="9525">
              <a:solidFill>
                <a:schemeClr val="bg1"/>
              </a:solidFill>
              <a:round/>
              <a:headEnd/>
              <a:tailEnd/>
            </a:ln>
          </p:spPr>
          <p:txBody>
            <a:bodyPr/>
            <a:lstStyle/>
            <a:p>
              <a:endParaRPr lang="en-US"/>
            </a:p>
          </p:txBody>
        </p:sp>
        <p:sp>
          <p:nvSpPr>
            <p:cNvPr id="26648" name="Freeform 98"/>
            <p:cNvSpPr>
              <a:spLocks/>
            </p:cNvSpPr>
            <p:nvPr/>
          </p:nvSpPr>
          <p:spPr bwMode="auto">
            <a:xfrm rot="16872589" flipH="1">
              <a:off x="3195" y="2940"/>
              <a:ext cx="409" cy="296"/>
            </a:xfrm>
            <a:custGeom>
              <a:avLst/>
              <a:gdLst>
                <a:gd name="T0" fmla="*/ 0 w 1024"/>
                <a:gd name="T1" fmla="*/ 0 h 739"/>
                <a:gd name="T2" fmla="*/ 0 w 1024"/>
                <a:gd name="T3" fmla="*/ 0 h 739"/>
                <a:gd name="T4" fmla="*/ 0 w 1024"/>
                <a:gd name="T5" fmla="*/ 0 h 739"/>
                <a:gd name="T6" fmla="*/ 0 w 1024"/>
                <a:gd name="T7" fmla="*/ 0 h 739"/>
                <a:gd name="T8" fmla="*/ 0 w 1024"/>
                <a:gd name="T9" fmla="*/ 0 h 739"/>
                <a:gd name="T10" fmla="*/ 0 w 1024"/>
                <a:gd name="T11" fmla="*/ 0 h 739"/>
                <a:gd name="T12" fmla="*/ 0 w 1024"/>
                <a:gd name="T13" fmla="*/ 0 h 739"/>
                <a:gd name="T14" fmla="*/ 0 w 1024"/>
                <a:gd name="T15" fmla="*/ 0 h 739"/>
                <a:gd name="T16" fmla="*/ 0 w 1024"/>
                <a:gd name="T17" fmla="*/ 0 h 739"/>
                <a:gd name="T18" fmla="*/ 0 w 1024"/>
                <a:gd name="T19" fmla="*/ 0 h 739"/>
                <a:gd name="T20" fmla="*/ 0 w 1024"/>
                <a:gd name="T21" fmla="*/ 0 h 739"/>
                <a:gd name="T22" fmla="*/ 0 w 1024"/>
                <a:gd name="T23" fmla="*/ 0 h 739"/>
                <a:gd name="T24" fmla="*/ 0 w 1024"/>
                <a:gd name="T25" fmla="*/ 0 h 739"/>
                <a:gd name="T26" fmla="*/ 0 w 1024"/>
                <a:gd name="T27" fmla="*/ 0 h 739"/>
                <a:gd name="T28" fmla="*/ 0 w 1024"/>
                <a:gd name="T29" fmla="*/ 0 h 739"/>
                <a:gd name="T30" fmla="*/ 0 w 1024"/>
                <a:gd name="T31" fmla="*/ 0 h 739"/>
                <a:gd name="T32" fmla="*/ 0 w 1024"/>
                <a:gd name="T33" fmla="*/ 0 h 739"/>
                <a:gd name="T34" fmla="*/ 0 w 1024"/>
                <a:gd name="T35" fmla="*/ 0 h 739"/>
                <a:gd name="T36" fmla="*/ 0 w 1024"/>
                <a:gd name="T37" fmla="*/ 0 h 739"/>
                <a:gd name="T38" fmla="*/ 0 w 1024"/>
                <a:gd name="T39" fmla="*/ 0 h 739"/>
                <a:gd name="T40" fmla="*/ 0 w 1024"/>
                <a:gd name="T41" fmla="*/ 0 h 739"/>
                <a:gd name="T42" fmla="*/ 0 w 1024"/>
                <a:gd name="T43" fmla="*/ 0 h 739"/>
                <a:gd name="T44" fmla="*/ 0 w 1024"/>
                <a:gd name="T45" fmla="*/ 0 h 739"/>
                <a:gd name="T46" fmla="*/ 0 w 1024"/>
                <a:gd name="T47" fmla="*/ 0 h 739"/>
                <a:gd name="T48" fmla="*/ 0 w 1024"/>
                <a:gd name="T49" fmla="*/ 0 h 739"/>
                <a:gd name="T50" fmla="*/ 0 w 1024"/>
                <a:gd name="T51" fmla="*/ 0 h 739"/>
                <a:gd name="T52" fmla="*/ 0 w 1024"/>
                <a:gd name="T53" fmla="*/ 0 h 739"/>
                <a:gd name="T54" fmla="*/ 0 w 1024"/>
                <a:gd name="T55" fmla="*/ 0 h 739"/>
                <a:gd name="T56" fmla="*/ 0 w 1024"/>
                <a:gd name="T57" fmla="*/ 0 h 739"/>
                <a:gd name="T58" fmla="*/ 0 w 1024"/>
                <a:gd name="T59" fmla="*/ 0 h 739"/>
                <a:gd name="T60" fmla="*/ 0 w 1024"/>
                <a:gd name="T61" fmla="*/ 0 h 739"/>
                <a:gd name="T62" fmla="*/ 0 w 1024"/>
                <a:gd name="T63" fmla="*/ 0 h 739"/>
                <a:gd name="T64" fmla="*/ 0 w 1024"/>
                <a:gd name="T65" fmla="*/ 0 h 739"/>
                <a:gd name="T66" fmla="*/ 0 w 1024"/>
                <a:gd name="T67" fmla="*/ 0 h 739"/>
                <a:gd name="T68" fmla="*/ 0 w 1024"/>
                <a:gd name="T69" fmla="*/ 0 h 739"/>
                <a:gd name="T70" fmla="*/ 0 w 1024"/>
                <a:gd name="T71" fmla="*/ 0 h 739"/>
                <a:gd name="T72" fmla="*/ 0 w 1024"/>
                <a:gd name="T73" fmla="*/ 0 h 739"/>
                <a:gd name="T74" fmla="*/ 0 w 1024"/>
                <a:gd name="T75" fmla="*/ 0 h 739"/>
                <a:gd name="T76" fmla="*/ 0 w 1024"/>
                <a:gd name="T77" fmla="*/ 0 h 739"/>
                <a:gd name="T78" fmla="*/ 0 w 1024"/>
                <a:gd name="T79" fmla="*/ 0 h 739"/>
                <a:gd name="T80" fmla="*/ 0 w 1024"/>
                <a:gd name="T81" fmla="*/ 0 h 739"/>
                <a:gd name="T82" fmla="*/ 0 w 1024"/>
                <a:gd name="T83" fmla="*/ 0 h 739"/>
                <a:gd name="T84" fmla="*/ 0 w 1024"/>
                <a:gd name="T85" fmla="*/ 0 h 739"/>
                <a:gd name="T86" fmla="*/ 0 w 1024"/>
                <a:gd name="T87" fmla="*/ 0 h 739"/>
                <a:gd name="T88" fmla="*/ 0 w 1024"/>
                <a:gd name="T89" fmla="*/ 0 h 739"/>
                <a:gd name="T90" fmla="*/ 0 w 1024"/>
                <a:gd name="T91" fmla="*/ 0 h 739"/>
                <a:gd name="T92" fmla="*/ 0 w 1024"/>
                <a:gd name="T93" fmla="*/ 0 h 739"/>
                <a:gd name="T94" fmla="*/ 0 w 1024"/>
                <a:gd name="T95" fmla="*/ 0 h 739"/>
                <a:gd name="T96" fmla="*/ 0 w 1024"/>
                <a:gd name="T97" fmla="*/ 0 h 739"/>
                <a:gd name="T98" fmla="*/ 0 w 1024"/>
                <a:gd name="T99" fmla="*/ 0 h 739"/>
                <a:gd name="T100" fmla="*/ 0 w 1024"/>
                <a:gd name="T101" fmla="*/ 0 h 739"/>
                <a:gd name="T102" fmla="*/ 0 w 1024"/>
                <a:gd name="T103" fmla="*/ 0 h 739"/>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1024"/>
                <a:gd name="T157" fmla="*/ 0 h 739"/>
                <a:gd name="T158" fmla="*/ 1024 w 1024"/>
                <a:gd name="T159" fmla="*/ 739 h 739"/>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1024" h="739">
                  <a:moveTo>
                    <a:pt x="175" y="739"/>
                  </a:moveTo>
                  <a:lnTo>
                    <a:pt x="171" y="733"/>
                  </a:lnTo>
                  <a:lnTo>
                    <a:pt x="167" y="730"/>
                  </a:lnTo>
                  <a:lnTo>
                    <a:pt x="164" y="724"/>
                  </a:lnTo>
                  <a:lnTo>
                    <a:pt x="162" y="718"/>
                  </a:lnTo>
                  <a:lnTo>
                    <a:pt x="156" y="711"/>
                  </a:lnTo>
                  <a:lnTo>
                    <a:pt x="152" y="703"/>
                  </a:lnTo>
                  <a:lnTo>
                    <a:pt x="146" y="697"/>
                  </a:lnTo>
                  <a:lnTo>
                    <a:pt x="143" y="690"/>
                  </a:lnTo>
                  <a:lnTo>
                    <a:pt x="137" y="682"/>
                  </a:lnTo>
                  <a:lnTo>
                    <a:pt x="129" y="674"/>
                  </a:lnTo>
                  <a:lnTo>
                    <a:pt x="127" y="669"/>
                  </a:lnTo>
                  <a:lnTo>
                    <a:pt x="124" y="665"/>
                  </a:lnTo>
                  <a:lnTo>
                    <a:pt x="122" y="661"/>
                  </a:lnTo>
                  <a:lnTo>
                    <a:pt x="118" y="657"/>
                  </a:lnTo>
                  <a:lnTo>
                    <a:pt x="116" y="652"/>
                  </a:lnTo>
                  <a:lnTo>
                    <a:pt x="112" y="648"/>
                  </a:lnTo>
                  <a:lnTo>
                    <a:pt x="108" y="644"/>
                  </a:lnTo>
                  <a:lnTo>
                    <a:pt x="107" y="638"/>
                  </a:lnTo>
                  <a:lnTo>
                    <a:pt x="103" y="633"/>
                  </a:lnTo>
                  <a:lnTo>
                    <a:pt x="101" y="629"/>
                  </a:lnTo>
                  <a:lnTo>
                    <a:pt x="97" y="625"/>
                  </a:lnTo>
                  <a:lnTo>
                    <a:pt x="95" y="621"/>
                  </a:lnTo>
                  <a:lnTo>
                    <a:pt x="91" y="616"/>
                  </a:lnTo>
                  <a:lnTo>
                    <a:pt x="88" y="610"/>
                  </a:lnTo>
                  <a:lnTo>
                    <a:pt x="84" y="606"/>
                  </a:lnTo>
                  <a:lnTo>
                    <a:pt x="80" y="600"/>
                  </a:lnTo>
                  <a:lnTo>
                    <a:pt x="76" y="597"/>
                  </a:lnTo>
                  <a:lnTo>
                    <a:pt x="74" y="591"/>
                  </a:lnTo>
                  <a:lnTo>
                    <a:pt x="70" y="587"/>
                  </a:lnTo>
                  <a:lnTo>
                    <a:pt x="69" y="581"/>
                  </a:lnTo>
                  <a:lnTo>
                    <a:pt x="63" y="576"/>
                  </a:lnTo>
                  <a:lnTo>
                    <a:pt x="61" y="572"/>
                  </a:lnTo>
                  <a:lnTo>
                    <a:pt x="57" y="568"/>
                  </a:lnTo>
                  <a:lnTo>
                    <a:pt x="55" y="562"/>
                  </a:lnTo>
                  <a:lnTo>
                    <a:pt x="50" y="559"/>
                  </a:lnTo>
                  <a:lnTo>
                    <a:pt x="50" y="553"/>
                  </a:lnTo>
                  <a:lnTo>
                    <a:pt x="44" y="549"/>
                  </a:lnTo>
                  <a:lnTo>
                    <a:pt x="42" y="545"/>
                  </a:lnTo>
                  <a:lnTo>
                    <a:pt x="38" y="541"/>
                  </a:lnTo>
                  <a:lnTo>
                    <a:pt x="36" y="536"/>
                  </a:lnTo>
                  <a:lnTo>
                    <a:pt x="32" y="530"/>
                  </a:lnTo>
                  <a:lnTo>
                    <a:pt x="31" y="526"/>
                  </a:lnTo>
                  <a:lnTo>
                    <a:pt x="25" y="519"/>
                  </a:lnTo>
                  <a:lnTo>
                    <a:pt x="19" y="511"/>
                  </a:lnTo>
                  <a:lnTo>
                    <a:pt x="13" y="503"/>
                  </a:lnTo>
                  <a:lnTo>
                    <a:pt x="8" y="496"/>
                  </a:lnTo>
                  <a:lnTo>
                    <a:pt x="4" y="488"/>
                  </a:lnTo>
                  <a:lnTo>
                    <a:pt x="0" y="483"/>
                  </a:lnTo>
                  <a:lnTo>
                    <a:pt x="6" y="477"/>
                  </a:lnTo>
                  <a:lnTo>
                    <a:pt x="15" y="473"/>
                  </a:lnTo>
                  <a:lnTo>
                    <a:pt x="25" y="467"/>
                  </a:lnTo>
                  <a:lnTo>
                    <a:pt x="36" y="462"/>
                  </a:lnTo>
                  <a:lnTo>
                    <a:pt x="46" y="456"/>
                  </a:lnTo>
                  <a:lnTo>
                    <a:pt x="55" y="450"/>
                  </a:lnTo>
                  <a:lnTo>
                    <a:pt x="69" y="443"/>
                  </a:lnTo>
                  <a:lnTo>
                    <a:pt x="80" y="437"/>
                  </a:lnTo>
                  <a:lnTo>
                    <a:pt x="91" y="429"/>
                  </a:lnTo>
                  <a:lnTo>
                    <a:pt x="105" y="422"/>
                  </a:lnTo>
                  <a:lnTo>
                    <a:pt x="118" y="416"/>
                  </a:lnTo>
                  <a:lnTo>
                    <a:pt x="131" y="408"/>
                  </a:lnTo>
                  <a:lnTo>
                    <a:pt x="145" y="401"/>
                  </a:lnTo>
                  <a:lnTo>
                    <a:pt x="160" y="393"/>
                  </a:lnTo>
                  <a:lnTo>
                    <a:pt x="175" y="384"/>
                  </a:lnTo>
                  <a:lnTo>
                    <a:pt x="188" y="378"/>
                  </a:lnTo>
                  <a:lnTo>
                    <a:pt x="203" y="369"/>
                  </a:lnTo>
                  <a:lnTo>
                    <a:pt x="219" y="359"/>
                  </a:lnTo>
                  <a:lnTo>
                    <a:pt x="234" y="351"/>
                  </a:lnTo>
                  <a:lnTo>
                    <a:pt x="249" y="342"/>
                  </a:lnTo>
                  <a:lnTo>
                    <a:pt x="266" y="334"/>
                  </a:lnTo>
                  <a:lnTo>
                    <a:pt x="281" y="325"/>
                  </a:lnTo>
                  <a:lnTo>
                    <a:pt x="298" y="315"/>
                  </a:lnTo>
                  <a:lnTo>
                    <a:pt x="316" y="308"/>
                  </a:lnTo>
                  <a:lnTo>
                    <a:pt x="331" y="298"/>
                  </a:lnTo>
                  <a:lnTo>
                    <a:pt x="348" y="289"/>
                  </a:lnTo>
                  <a:lnTo>
                    <a:pt x="365" y="279"/>
                  </a:lnTo>
                  <a:lnTo>
                    <a:pt x="382" y="270"/>
                  </a:lnTo>
                  <a:lnTo>
                    <a:pt x="399" y="260"/>
                  </a:lnTo>
                  <a:lnTo>
                    <a:pt x="416" y="251"/>
                  </a:lnTo>
                  <a:lnTo>
                    <a:pt x="433" y="243"/>
                  </a:lnTo>
                  <a:lnTo>
                    <a:pt x="451" y="234"/>
                  </a:lnTo>
                  <a:lnTo>
                    <a:pt x="468" y="222"/>
                  </a:lnTo>
                  <a:lnTo>
                    <a:pt x="483" y="213"/>
                  </a:lnTo>
                  <a:lnTo>
                    <a:pt x="500" y="205"/>
                  </a:lnTo>
                  <a:lnTo>
                    <a:pt x="517" y="196"/>
                  </a:lnTo>
                  <a:lnTo>
                    <a:pt x="532" y="186"/>
                  </a:lnTo>
                  <a:lnTo>
                    <a:pt x="551" y="177"/>
                  </a:lnTo>
                  <a:lnTo>
                    <a:pt x="566" y="167"/>
                  </a:lnTo>
                  <a:lnTo>
                    <a:pt x="584" y="160"/>
                  </a:lnTo>
                  <a:lnTo>
                    <a:pt x="599" y="150"/>
                  </a:lnTo>
                  <a:lnTo>
                    <a:pt x="614" y="141"/>
                  </a:lnTo>
                  <a:lnTo>
                    <a:pt x="631" y="131"/>
                  </a:lnTo>
                  <a:lnTo>
                    <a:pt x="644" y="125"/>
                  </a:lnTo>
                  <a:lnTo>
                    <a:pt x="660" y="116"/>
                  </a:lnTo>
                  <a:lnTo>
                    <a:pt x="677" y="108"/>
                  </a:lnTo>
                  <a:lnTo>
                    <a:pt x="690" y="99"/>
                  </a:lnTo>
                  <a:lnTo>
                    <a:pt x="705" y="93"/>
                  </a:lnTo>
                  <a:lnTo>
                    <a:pt x="718" y="84"/>
                  </a:lnTo>
                  <a:lnTo>
                    <a:pt x="732" y="76"/>
                  </a:lnTo>
                  <a:lnTo>
                    <a:pt x="745" y="68"/>
                  </a:lnTo>
                  <a:lnTo>
                    <a:pt x="758" y="63"/>
                  </a:lnTo>
                  <a:lnTo>
                    <a:pt x="770" y="55"/>
                  </a:lnTo>
                  <a:lnTo>
                    <a:pt x="781" y="49"/>
                  </a:lnTo>
                  <a:lnTo>
                    <a:pt x="793" y="42"/>
                  </a:lnTo>
                  <a:lnTo>
                    <a:pt x="804" y="38"/>
                  </a:lnTo>
                  <a:lnTo>
                    <a:pt x="813" y="30"/>
                  </a:lnTo>
                  <a:lnTo>
                    <a:pt x="825" y="27"/>
                  </a:lnTo>
                  <a:lnTo>
                    <a:pt x="834" y="21"/>
                  </a:lnTo>
                  <a:lnTo>
                    <a:pt x="844" y="17"/>
                  </a:lnTo>
                  <a:lnTo>
                    <a:pt x="851" y="11"/>
                  </a:lnTo>
                  <a:lnTo>
                    <a:pt x="859" y="6"/>
                  </a:lnTo>
                  <a:lnTo>
                    <a:pt x="867" y="4"/>
                  </a:lnTo>
                  <a:lnTo>
                    <a:pt x="872" y="0"/>
                  </a:lnTo>
                  <a:lnTo>
                    <a:pt x="876" y="4"/>
                  </a:lnTo>
                  <a:lnTo>
                    <a:pt x="880" y="8"/>
                  </a:lnTo>
                  <a:lnTo>
                    <a:pt x="882" y="11"/>
                  </a:lnTo>
                  <a:lnTo>
                    <a:pt x="888" y="17"/>
                  </a:lnTo>
                  <a:lnTo>
                    <a:pt x="891" y="21"/>
                  </a:lnTo>
                  <a:lnTo>
                    <a:pt x="895" y="27"/>
                  </a:lnTo>
                  <a:lnTo>
                    <a:pt x="901" y="30"/>
                  </a:lnTo>
                  <a:lnTo>
                    <a:pt x="905" y="38"/>
                  </a:lnTo>
                  <a:lnTo>
                    <a:pt x="910" y="42"/>
                  </a:lnTo>
                  <a:lnTo>
                    <a:pt x="914" y="49"/>
                  </a:lnTo>
                  <a:lnTo>
                    <a:pt x="920" y="55"/>
                  </a:lnTo>
                  <a:lnTo>
                    <a:pt x="926" y="63"/>
                  </a:lnTo>
                  <a:lnTo>
                    <a:pt x="931" y="68"/>
                  </a:lnTo>
                  <a:lnTo>
                    <a:pt x="937" y="74"/>
                  </a:lnTo>
                  <a:lnTo>
                    <a:pt x="943" y="80"/>
                  </a:lnTo>
                  <a:lnTo>
                    <a:pt x="948" y="85"/>
                  </a:lnTo>
                  <a:lnTo>
                    <a:pt x="952" y="93"/>
                  </a:lnTo>
                  <a:lnTo>
                    <a:pt x="960" y="99"/>
                  </a:lnTo>
                  <a:lnTo>
                    <a:pt x="964" y="106"/>
                  </a:lnTo>
                  <a:lnTo>
                    <a:pt x="971" y="112"/>
                  </a:lnTo>
                  <a:lnTo>
                    <a:pt x="975" y="118"/>
                  </a:lnTo>
                  <a:lnTo>
                    <a:pt x="981" y="123"/>
                  </a:lnTo>
                  <a:lnTo>
                    <a:pt x="985" y="131"/>
                  </a:lnTo>
                  <a:lnTo>
                    <a:pt x="990" y="137"/>
                  </a:lnTo>
                  <a:lnTo>
                    <a:pt x="996" y="142"/>
                  </a:lnTo>
                  <a:lnTo>
                    <a:pt x="1000" y="146"/>
                  </a:lnTo>
                  <a:lnTo>
                    <a:pt x="1004" y="152"/>
                  </a:lnTo>
                  <a:lnTo>
                    <a:pt x="1009" y="156"/>
                  </a:lnTo>
                  <a:lnTo>
                    <a:pt x="1013" y="161"/>
                  </a:lnTo>
                  <a:lnTo>
                    <a:pt x="1017" y="165"/>
                  </a:lnTo>
                  <a:lnTo>
                    <a:pt x="1021" y="169"/>
                  </a:lnTo>
                  <a:lnTo>
                    <a:pt x="1024" y="175"/>
                  </a:lnTo>
                  <a:lnTo>
                    <a:pt x="1017" y="177"/>
                  </a:lnTo>
                  <a:lnTo>
                    <a:pt x="1009" y="182"/>
                  </a:lnTo>
                  <a:lnTo>
                    <a:pt x="1002" y="188"/>
                  </a:lnTo>
                  <a:lnTo>
                    <a:pt x="994" y="194"/>
                  </a:lnTo>
                  <a:lnTo>
                    <a:pt x="985" y="199"/>
                  </a:lnTo>
                  <a:lnTo>
                    <a:pt x="975" y="205"/>
                  </a:lnTo>
                  <a:lnTo>
                    <a:pt x="966" y="211"/>
                  </a:lnTo>
                  <a:lnTo>
                    <a:pt x="954" y="220"/>
                  </a:lnTo>
                  <a:lnTo>
                    <a:pt x="943" y="226"/>
                  </a:lnTo>
                  <a:lnTo>
                    <a:pt x="931" y="234"/>
                  </a:lnTo>
                  <a:lnTo>
                    <a:pt x="920" y="241"/>
                  </a:lnTo>
                  <a:lnTo>
                    <a:pt x="908" y="251"/>
                  </a:lnTo>
                  <a:lnTo>
                    <a:pt x="895" y="258"/>
                  </a:lnTo>
                  <a:lnTo>
                    <a:pt x="882" y="268"/>
                  </a:lnTo>
                  <a:lnTo>
                    <a:pt x="869" y="277"/>
                  </a:lnTo>
                  <a:lnTo>
                    <a:pt x="855" y="285"/>
                  </a:lnTo>
                  <a:lnTo>
                    <a:pt x="840" y="294"/>
                  </a:lnTo>
                  <a:lnTo>
                    <a:pt x="827" y="304"/>
                  </a:lnTo>
                  <a:lnTo>
                    <a:pt x="812" y="313"/>
                  </a:lnTo>
                  <a:lnTo>
                    <a:pt x="796" y="325"/>
                  </a:lnTo>
                  <a:lnTo>
                    <a:pt x="781" y="334"/>
                  </a:lnTo>
                  <a:lnTo>
                    <a:pt x="766" y="344"/>
                  </a:lnTo>
                  <a:lnTo>
                    <a:pt x="751" y="353"/>
                  </a:lnTo>
                  <a:lnTo>
                    <a:pt x="734" y="365"/>
                  </a:lnTo>
                  <a:lnTo>
                    <a:pt x="718" y="374"/>
                  </a:lnTo>
                  <a:lnTo>
                    <a:pt x="701" y="386"/>
                  </a:lnTo>
                  <a:lnTo>
                    <a:pt x="686" y="397"/>
                  </a:lnTo>
                  <a:lnTo>
                    <a:pt x="669" y="408"/>
                  </a:lnTo>
                  <a:lnTo>
                    <a:pt x="652" y="418"/>
                  </a:lnTo>
                  <a:lnTo>
                    <a:pt x="637" y="429"/>
                  </a:lnTo>
                  <a:lnTo>
                    <a:pt x="620" y="441"/>
                  </a:lnTo>
                  <a:lnTo>
                    <a:pt x="604" y="452"/>
                  </a:lnTo>
                  <a:lnTo>
                    <a:pt x="587" y="464"/>
                  </a:lnTo>
                  <a:lnTo>
                    <a:pt x="570" y="473"/>
                  </a:lnTo>
                  <a:lnTo>
                    <a:pt x="553" y="484"/>
                  </a:lnTo>
                  <a:lnTo>
                    <a:pt x="538" y="496"/>
                  </a:lnTo>
                  <a:lnTo>
                    <a:pt x="519" y="507"/>
                  </a:lnTo>
                  <a:lnTo>
                    <a:pt x="504" y="519"/>
                  </a:lnTo>
                  <a:lnTo>
                    <a:pt x="489" y="528"/>
                  </a:lnTo>
                  <a:lnTo>
                    <a:pt x="471" y="540"/>
                  </a:lnTo>
                  <a:lnTo>
                    <a:pt x="456" y="549"/>
                  </a:lnTo>
                  <a:lnTo>
                    <a:pt x="439" y="560"/>
                  </a:lnTo>
                  <a:lnTo>
                    <a:pt x="424" y="570"/>
                  </a:lnTo>
                  <a:lnTo>
                    <a:pt x="409" y="581"/>
                  </a:lnTo>
                  <a:lnTo>
                    <a:pt x="394" y="591"/>
                  </a:lnTo>
                  <a:lnTo>
                    <a:pt x="378" y="600"/>
                  </a:lnTo>
                  <a:lnTo>
                    <a:pt x="363" y="610"/>
                  </a:lnTo>
                  <a:lnTo>
                    <a:pt x="350" y="621"/>
                  </a:lnTo>
                  <a:lnTo>
                    <a:pt x="335" y="629"/>
                  </a:lnTo>
                  <a:lnTo>
                    <a:pt x="321" y="638"/>
                  </a:lnTo>
                  <a:lnTo>
                    <a:pt x="308" y="648"/>
                  </a:lnTo>
                  <a:lnTo>
                    <a:pt x="295" y="657"/>
                  </a:lnTo>
                  <a:lnTo>
                    <a:pt x="281" y="665"/>
                  </a:lnTo>
                  <a:lnTo>
                    <a:pt x="270" y="673"/>
                  </a:lnTo>
                  <a:lnTo>
                    <a:pt x="259" y="680"/>
                  </a:lnTo>
                  <a:lnTo>
                    <a:pt x="247" y="690"/>
                  </a:lnTo>
                  <a:lnTo>
                    <a:pt x="236" y="695"/>
                  </a:lnTo>
                  <a:lnTo>
                    <a:pt x="224" y="703"/>
                  </a:lnTo>
                  <a:lnTo>
                    <a:pt x="215" y="709"/>
                  </a:lnTo>
                  <a:lnTo>
                    <a:pt x="207" y="716"/>
                  </a:lnTo>
                  <a:lnTo>
                    <a:pt x="198" y="722"/>
                  </a:lnTo>
                  <a:lnTo>
                    <a:pt x="188" y="728"/>
                  </a:lnTo>
                  <a:lnTo>
                    <a:pt x="181" y="733"/>
                  </a:lnTo>
                  <a:lnTo>
                    <a:pt x="175" y="739"/>
                  </a:lnTo>
                  <a:close/>
                </a:path>
              </a:pathLst>
            </a:custGeom>
            <a:solidFill>
              <a:srgbClr val="969696"/>
            </a:solidFill>
            <a:ln w="9525">
              <a:solidFill>
                <a:schemeClr val="bg1"/>
              </a:solidFill>
              <a:round/>
              <a:headEnd/>
              <a:tailEnd/>
            </a:ln>
          </p:spPr>
          <p:txBody>
            <a:bodyPr/>
            <a:lstStyle/>
            <a:p>
              <a:endParaRPr lang="en-US"/>
            </a:p>
          </p:txBody>
        </p:sp>
      </p:grpSp>
      <p:sp>
        <p:nvSpPr>
          <p:cNvPr id="26637" name="Text Box 106"/>
          <p:cNvSpPr txBox="1">
            <a:spLocks noChangeArrowheads="1"/>
          </p:cNvSpPr>
          <p:nvPr/>
        </p:nvSpPr>
        <p:spPr bwMode="auto">
          <a:xfrm>
            <a:off x="633413" y="2978150"/>
            <a:ext cx="130810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dirty="0">
                <a:solidFill>
                  <a:srgbClr val="D33941"/>
                </a:solidFill>
              </a:rPr>
              <a:t>coverage is required</a:t>
            </a: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24051" y="2197099"/>
            <a:ext cx="4817399" cy="3968806"/>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26636" name="Freeform 105"/>
          <p:cNvSpPr>
            <a:spLocks/>
          </p:cNvSpPr>
          <p:nvPr/>
        </p:nvSpPr>
        <p:spPr bwMode="auto">
          <a:xfrm>
            <a:off x="1863725" y="2741613"/>
            <a:ext cx="295275" cy="212725"/>
          </a:xfrm>
          <a:custGeom>
            <a:avLst/>
            <a:gdLst>
              <a:gd name="T0" fmla="*/ 0 w 282"/>
              <a:gd name="T1" fmla="*/ 2147483647 h 819"/>
              <a:gd name="T2" fmla="*/ 0 w 282"/>
              <a:gd name="T3" fmla="*/ 0 h 819"/>
              <a:gd name="T4" fmla="*/ 2147483647 w 282"/>
              <a:gd name="T5" fmla="*/ 0 h 819"/>
              <a:gd name="T6" fmla="*/ 0 60000 65536"/>
              <a:gd name="T7" fmla="*/ 0 60000 65536"/>
              <a:gd name="T8" fmla="*/ 0 60000 65536"/>
              <a:gd name="T9" fmla="*/ 0 w 282"/>
              <a:gd name="T10" fmla="*/ 0 h 819"/>
              <a:gd name="T11" fmla="*/ 282 w 282"/>
              <a:gd name="T12" fmla="*/ 819 h 819"/>
            </a:gdLst>
            <a:ahLst/>
            <a:cxnLst>
              <a:cxn ang="T6">
                <a:pos x="T0" y="T1"/>
              </a:cxn>
              <a:cxn ang="T7">
                <a:pos x="T2" y="T3"/>
              </a:cxn>
              <a:cxn ang="T8">
                <a:pos x="T4" y="T5"/>
              </a:cxn>
            </a:cxnLst>
            <a:rect l="T9" t="T10" r="T11" b="T12"/>
            <a:pathLst>
              <a:path w="282" h="819">
                <a:moveTo>
                  <a:pt x="0" y="819"/>
                </a:moveTo>
                <a:lnTo>
                  <a:pt x="0" y="0"/>
                </a:lnTo>
                <a:lnTo>
                  <a:pt x="282" y="0"/>
                </a:lnTo>
              </a:path>
            </a:pathLst>
          </a:custGeom>
          <a:noFill/>
          <a:ln w="19050">
            <a:solidFill>
              <a:srgbClr val="D33941"/>
            </a:solidFill>
            <a:round/>
            <a:headEnd/>
            <a:tailEnd type="triangle" w="med" len="me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26630" name="Text Box 82"/>
          <p:cNvSpPr txBox="1">
            <a:spLocks noChangeArrowheads="1"/>
          </p:cNvSpPr>
          <p:nvPr/>
        </p:nvSpPr>
        <p:spPr bwMode="auto">
          <a:xfrm>
            <a:off x="396875" y="5140325"/>
            <a:ext cx="1544638"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dirty="0">
                <a:solidFill>
                  <a:srgbClr val="D33941"/>
                </a:solidFill>
              </a:rPr>
              <a:t>coverage can be declined</a:t>
            </a:r>
          </a:p>
        </p:txBody>
      </p:sp>
      <p:sp>
        <p:nvSpPr>
          <p:cNvPr id="26635" name="Freeform 104"/>
          <p:cNvSpPr>
            <a:spLocks/>
          </p:cNvSpPr>
          <p:nvPr/>
        </p:nvSpPr>
        <p:spPr bwMode="auto">
          <a:xfrm>
            <a:off x="1641475" y="3841750"/>
            <a:ext cx="517525" cy="1311275"/>
          </a:xfrm>
          <a:custGeom>
            <a:avLst/>
            <a:gdLst>
              <a:gd name="T0" fmla="*/ 0 w 282"/>
              <a:gd name="T1" fmla="*/ 2147483647 h 819"/>
              <a:gd name="T2" fmla="*/ 0 w 282"/>
              <a:gd name="T3" fmla="*/ 0 h 819"/>
              <a:gd name="T4" fmla="*/ 2147483647 w 282"/>
              <a:gd name="T5" fmla="*/ 0 h 819"/>
              <a:gd name="T6" fmla="*/ 0 60000 65536"/>
              <a:gd name="T7" fmla="*/ 0 60000 65536"/>
              <a:gd name="T8" fmla="*/ 0 60000 65536"/>
              <a:gd name="T9" fmla="*/ 0 w 282"/>
              <a:gd name="T10" fmla="*/ 0 h 819"/>
              <a:gd name="T11" fmla="*/ 282 w 282"/>
              <a:gd name="T12" fmla="*/ 819 h 819"/>
            </a:gdLst>
            <a:ahLst/>
            <a:cxnLst>
              <a:cxn ang="T6">
                <a:pos x="T0" y="T1"/>
              </a:cxn>
              <a:cxn ang="T7">
                <a:pos x="T2" y="T3"/>
              </a:cxn>
              <a:cxn ang="T8">
                <a:pos x="T4" y="T5"/>
              </a:cxn>
            </a:cxnLst>
            <a:rect l="T9" t="T10" r="T11" b="T12"/>
            <a:pathLst>
              <a:path w="282" h="819">
                <a:moveTo>
                  <a:pt x="0" y="819"/>
                </a:moveTo>
                <a:lnTo>
                  <a:pt x="0" y="0"/>
                </a:lnTo>
                <a:lnTo>
                  <a:pt x="282" y="0"/>
                </a:lnTo>
              </a:path>
            </a:pathLst>
          </a:custGeom>
          <a:noFill/>
          <a:ln w="19050">
            <a:solidFill>
              <a:srgbClr val="D33941"/>
            </a:solidFill>
            <a:round/>
            <a:headEnd/>
            <a:tailEnd type="triangle" w="med" len="me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26631" name="Text Box 84"/>
          <p:cNvSpPr txBox="1">
            <a:spLocks noChangeArrowheads="1"/>
          </p:cNvSpPr>
          <p:nvPr/>
        </p:nvSpPr>
        <p:spPr bwMode="auto">
          <a:xfrm>
            <a:off x="6737376" y="3054776"/>
            <a:ext cx="1962242"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dirty="0">
                <a:solidFill>
                  <a:srgbClr val="D33941"/>
                </a:solidFill>
              </a:rPr>
              <a:t>coverage limit can be set to one of eight values</a:t>
            </a:r>
          </a:p>
        </p:txBody>
      </p:sp>
      <p:grpSp>
        <p:nvGrpSpPr>
          <p:cNvPr id="2" name="Group 1"/>
          <p:cNvGrpSpPr/>
          <p:nvPr/>
        </p:nvGrpSpPr>
        <p:grpSpPr>
          <a:xfrm>
            <a:off x="6706656" y="2774951"/>
            <a:ext cx="334962" cy="336975"/>
            <a:chOff x="7656513" y="2952750"/>
            <a:chExt cx="334962" cy="2365375"/>
          </a:xfrm>
        </p:grpSpPr>
        <p:sp>
          <p:nvSpPr>
            <p:cNvPr id="26633" name="Line 102"/>
            <p:cNvSpPr>
              <a:spLocks noChangeShapeType="1"/>
            </p:cNvSpPr>
            <p:nvPr/>
          </p:nvSpPr>
          <p:spPr bwMode="auto">
            <a:xfrm flipV="1">
              <a:off x="7991475" y="2967038"/>
              <a:ext cx="0" cy="2351087"/>
            </a:xfrm>
            <a:prstGeom prst="line">
              <a:avLst/>
            </a:prstGeom>
            <a:noFill/>
            <a:ln w="19050">
              <a:solidFill>
                <a:srgbClr val="D3394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6634" name="Line 103"/>
            <p:cNvSpPr>
              <a:spLocks noChangeShapeType="1"/>
            </p:cNvSpPr>
            <p:nvPr/>
          </p:nvSpPr>
          <p:spPr bwMode="auto">
            <a:xfrm flipH="1">
              <a:off x="7656513" y="2952750"/>
              <a:ext cx="334962" cy="0"/>
            </a:xfrm>
            <a:prstGeom prst="line">
              <a:avLst/>
            </a:prstGeom>
            <a:noFill/>
            <a:ln w="19050">
              <a:solidFill>
                <a:srgbClr val="D33941"/>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4" name="Right Brace 3"/>
          <p:cNvSpPr/>
          <p:nvPr/>
        </p:nvSpPr>
        <p:spPr bwMode="auto">
          <a:xfrm rot="16200000">
            <a:off x="4079719" y="-478889"/>
            <a:ext cx="506065" cy="5188117"/>
          </a:xfrm>
          <a:prstGeom prst="rightBrace">
            <a:avLst>
              <a:gd name="adj1" fmla="val 8333"/>
              <a:gd name="adj2" fmla="val 51836"/>
            </a:avLst>
          </a:prstGeom>
          <a:noFill/>
          <a:ln w="19050" cap="flat" cmpd="sng" algn="ctr">
            <a:solidFill>
              <a:srgbClr val="D33941"/>
            </a:solidFill>
            <a:prstDash val="solid"/>
            <a:round/>
            <a:headEnd type="none" w="med" len="med"/>
            <a:tailEnd type="none" w="med" len="med"/>
          </a:ln>
          <a:effectLst/>
        </p:spPr>
        <p:txBody>
          <a:bodyPr vert="horz" wrap="square" lIns="0" tIns="0" rIns="0" bIns="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30000"/>
              </a:spcAft>
              <a:buClr>
                <a:schemeClr val="tx1"/>
              </a:buClr>
              <a:buSzTx/>
              <a:buFontTx/>
              <a:buNone/>
              <a:tabLst/>
            </a:pPr>
            <a:endParaRPr kumimoji="0" lang="en-US" sz="2000" b="1" i="0" u="none" strike="noStrike" cap="none" normalizeH="0" baseline="0" smtClean="0">
              <a:ln>
                <a:noFill/>
              </a:ln>
              <a:solidFill>
                <a:srgbClr val="FF0000"/>
              </a:solidFill>
              <a:effectLst/>
              <a:latin typeface="Arial" charset="0"/>
            </a:endParaRPr>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en-US" smtClean="0"/>
              <a:t>External systems</a:t>
            </a:r>
          </a:p>
        </p:txBody>
      </p:sp>
      <p:sp>
        <p:nvSpPr>
          <p:cNvPr id="27651" name="Rectangle 3"/>
          <p:cNvSpPr>
            <a:spLocks noGrp="1" noChangeArrowheads="1"/>
          </p:cNvSpPr>
          <p:nvPr>
            <p:ph idx="1"/>
          </p:nvPr>
        </p:nvSpPr>
        <p:spPr>
          <a:xfrm>
            <a:off x="584791" y="4011613"/>
            <a:ext cx="8144539" cy="2059578"/>
          </a:xfrm>
        </p:spPr>
        <p:txBody>
          <a:bodyPr/>
          <a:lstStyle/>
          <a:p>
            <a:pPr>
              <a:buFont typeface="Arial" charset="0"/>
              <a:buChar char="•"/>
            </a:pPr>
            <a:r>
              <a:rPr lang="en-US" dirty="0" smtClean="0"/>
              <a:t>PolicyCenter can call external systems during job processing </a:t>
            </a:r>
          </a:p>
          <a:p>
            <a:pPr lvl="1">
              <a:buFont typeface="Arial" charset="0"/>
              <a:buChar char="•"/>
            </a:pPr>
            <a:r>
              <a:rPr lang="en-US" dirty="0" smtClean="0"/>
              <a:t>For example, MVRs (Motor Vehicle Records) are requested from external MVR service providers</a:t>
            </a:r>
          </a:p>
          <a:p>
            <a:pPr lvl="2">
              <a:buFont typeface="Arial" charset="0"/>
              <a:buChar char="•"/>
            </a:pPr>
            <a:r>
              <a:rPr lang="en-US" dirty="0" smtClean="0"/>
              <a:t>Usually, MVRs are ordered during Submissions and Renewals</a:t>
            </a:r>
          </a:p>
          <a:p>
            <a:pPr lvl="2">
              <a:buFont typeface="Arial" charset="0"/>
              <a:buChar char="•"/>
            </a:pPr>
            <a:endParaRPr lang="en-US" dirty="0" smtClean="0"/>
          </a:p>
        </p:txBody>
      </p:sp>
      <p:pic>
        <p:nvPicPr>
          <p:cNvPr id="27652" name="Picture 4" descr="MCj0233616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02363" y="1017588"/>
            <a:ext cx="1860550" cy="1820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53" name="Text Box 7"/>
          <p:cNvSpPr txBox="1">
            <a:spLocks noChangeArrowheads="1"/>
          </p:cNvSpPr>
          <p:nvPr/>
        </p:nvSpPr>
        <p:spPr bwMode="auto">
          <a:xfrm>
            <a:off x="6146800" y="2806700"/>
            <a:ext cx="2274186"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dirty="0" smtClean="0">
                <a:solidFill>
                  <a:schemeClr val="bg1"/>
                </a:solidFill>
              </a:rPr>
              <a:t>External  MVR Service Provider</a:t>
            </a:r>
            <a:endParaRPr lang="en-US" dirty="0">
              <a:solidFill>
                <a:schemeClr val="bg1"/>
              </a:solidFill>
            </a:endParaRPr>
          </a:p>
        </p:txBody>
      </p:sp>
      <p:sp>
        <p:nvSpPr>
          <p:cNvPr id="27654" name="Line 8"/>
          <p:cNvSpPr>
            <a:spLocks noChangeShapeType="1"/>
          </p:cNvSpPr>
          <p:nvPr/>
        </p:nvSpPr>
        <p:spPr bwMode="auto">
          <a:xfrm>
            <a:off x="2878138" y="1658938"/>
            <a:ext cx="3336925" cy="0"/>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7655" name="Line 9"/>
          <p:cNvSpPr>
            <a:spLocks noChangeShapeType="1"/>
          </p:cNvSpPr>
          <p:nvPr/>
        </p:nvSpPr>
        <p:spPr bwMode="auto">
          <a:xfrm flipH="1">
            <a:off x="2878138" y="2438400"/>
            <a:ext cx="3336925" cy="0"/>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pic>
        <p:nvPicPr>
          <p:cNvPr id="27658" name="Picture 21" descr="policycenter.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957263" y="1089025"/>
            <a:ext cx="1905000"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ext Box 10"/>
          <p:cNvSpPr txBox="1">
            <a:spLocks noChangeArrowheads="1"/>
          </p:cNvSpPr>
          <p:nvPr/>
        </p:nvSpPr>
        <p:spPr bwMode="auto">
          <a:xfrm>
            <a:off x="3473846" y="1325761"/>
            <a:ext cx="232092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defPPr>
              <a:defRPr lang="en-US"/>
            </a:defPPr>
            <a:lvl1pPr algn="ctr" rtl="0" fontAlgn="base">
              <a:spcBef>
                <a:spcPct val="50000"/>
              </a:spcBef>
              <a:spcAft>
                <a:spcPct val="30000"/>
              </a:spcAft>
              <a:buClr>
                <a:schemeClr val="tx1"/>
              </a:buClr>
              <a:defRPr sz="2000" b="1" kern="1200">
                <a:solidFill>
                  <a:srgbClr val="FF0000"/>
                </a:solidFill>
                <a:latin typeface="Arial" charset="0"/>
                <a:ea typeface="+mn-ea"/>
                <a:cs typeface="+mn-cs"/>
              </a:defRPr>
            </a:lvl1pPr>
            <a:lvl2pPr marL="457200" algn="ctr" rtl="0" fontAlgn="base">
              <a:spcBef>
                <a:spcPct val="50000"/>
              </a:spcBef>
              <a:spcAft>
                <a:spcPct val="30000"/>
              </a:spcAft>
              <a:buClr>
                <a:schemeClr val="tx1"/>
              </a:buClr>
              <a:defRPr sz="2000" b="1" kern="1200">
                <a:solidFill>
                  <a:srgbClr val="FF0000"/>
                </a:solidFill>
                <a:latin typeface="Arial" charset="0"/>
                <a:ea typeface="+mn-ea"/>
                <a:cs typeface="+mn-cs"/>
              </a:defRPr>
            </a:lvl2pPr>
            <a:lvl3pPr marL="914400" algn="ctr" rtl="0" fontAlgn="base">
              <a:spcBef>
                <a:spcPct val="50000"/>
              </a:spcBef>
              <a:spcAft>
                <a:spcPct val="30000"/>
              </a:spcAft>
              <a:buClr>
                <a:schemeClr val="tx1"/>
              </a:buClr>
              <a:defRPr sz="2000" b="1" kern="1200">
                <a:solidFill>
                  <a:srgbClr val="FF0000"/>
                </a:solidFill>
                <a:latin typeface="Arial" charset="0"/>
                <a:ea typeface="+mn-ea"/>
                <a:cs typeface="+mn-cs"/>
              </a:defRPr>
            </a:lvl3pPr>
            <a:lvl4pPr marL="1371600" algn="ctr" rtl="0" fontAlgn="base">
              <a:spcBef>
                <a:spcPct val="50000"/>
              </a:spcBef>
              <a:spcAft>
                <a:spcPct val="30000"/>
              </a:spcAft>
              <a:buClr>
                <a:schemeClr val="tx1"/>
              </a:buClr>
              <a:defRPr sz="2000" b="1" kern="1200">
                <a:solidFill>
                  <a:srgbClr val="FF0000"/>
                </a:solidFill>
                <a:latin typeface="Arial" charset="0"/>
                <a:ea typeface="+mn-ea"/>
                <a:cs typeface="+mn-cs"/>
              </a:defRPr>
            </a:lvl4pPr>
            <a:lvl5pPr marL="1828800" algn="ctr" rtl="0" fontAlgn="base">
              <a:spcBef>
                <a:spcPct val="50000"/>
              </a:spcBef>
              <a:spcAft>
                <a:spcPct val="30000"/>
              </a:spcAft>
              <a:buClr>
                <a:schemeClr val="tx1"/>
              </a:buClr>
              <a:defRPr sz="2000" b="1" kern="1200">
                <a:solidFill>
                  <a:srgbClr val="FF0000"/>
                </a:solidFill>
                <a:latin typeface="Arial" charset="0"/>
                <a:ea typeface="+mn-ea"/>
                <a:cs typeface="+mn-cs"/>
              </a:defRPr>
            </a:lvl5pPr>
            <a:lvl6pPr marL="2286000" algn="l" defTabSz="914400" rtl="0" eaLnBrk="1" latinLnBrk="0" hangingPunct="1">
              <a:defRPr sz="2000" b="1" kern="1200">
                <a:solidFill>
                  <a:srgbClr val="FF0000"/>
                </a:solidFill>
                <a:latin typeface="Arial" charset="0"/>
                <a:ea typeface="+mn-ea"/>
                <a:cs typeface="+mn-cs"/>
              </a:defRPr>
            </a:lvl6pPr>
            <a:lvl7pPr marL="2743200" algn="l" defTabSz="914400" rtl="0" eaLnBrk="1" latinLnBrk="0" hangingPunct="1">
              <a:defRPr sz="2000" b="1" kern="1200">
                <a:solidFill>
                  <a:srgbClr val="FF0000"/>
                </a:solidFill>
                <a:latin typeface="Arial" charset="0"/>
                <a:ea typeface="+mn-ea"/>
                <a:cs typeface="+mn-cs"/>
              </a:defRPr>
            </a:lvl7pPr>
            <a:lvl8pPr marL="3200400" algn="l" defTabSz="914400" rtl="0" eaLnBrk="1" latinLnBrk="0" hangingPunct="1">
              <a:defRPr sz="2000" b="1" kern="1200">
                <a:solidFill>
                  <a:srgbClr val="FF0000"/>
                </a:solidFill>
                <a:latin typeface="Arial" charset="0"/>
                <a:ea typeface="+mn-ea"/>
                <a:cs typeface="+mn-cs"/>
              </a:defRPr>
            </a:lvl8pPr>
            <a:lvl9pPr marL="3657600" algn="l" defTabSz="914400" rtl="0" eaLnBrk="1" latinLnBrk="0" hangingPunct="1">
              <a:defRPr sz="2000" b="1" kern="1200">
                <a:solidFill>
                  <a:srgbClr val="FF0000"/>
                </a:solidFill>
                <a:latin typeface="Arial" charset="0"/>
                <a:ea typeface="+mn-ea"/>
                <a:cs typeface="+mn-cs"/>
              </a:defRPr>
            </a:lvl9pPr>
          </a:lstStyle>
          <a:p>
            <a:pPr eaLnBrk="1" hangingPunct="1"/>
            <a:r>
              <a:rPr lang="en-US" dirty="0" smtClean="0">
                <a:solidFill>
                  <a:schemeClr val="bg1"/>
                </a:solidFill>
              </a:rPr>
              <a:t>Request MVR</a:t>
            </a:r>
            <a:endParaRPr lang="en-US" dirty="0">
              <a:solidFill>
                <a:schemeClr val="bg1"/>
              </a:solidFill>
            </a:endParaRPr>
          </a:p>
        </p:txBody>
      </p:sp>
      <p:sp>
        <p:nvSpPr>
          <p:cNvPr id="12" name="Text Box 10"/>
          <p:cNvSpPr txBox="1">
            <a:spLocks noChangeArrowheads="1"/>
          </p:cNvSpPr>
          <p:nvPr/>
        </p:nvSpPr>
        <p:spPr bwMode="auto">
          <a:xfrm>
            <a:off x="3191668" y="2458475"/>
            <a:ext cx="288528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defPPr>
              <a:defRPr lang="en-US"/>
            </a:defPPr>
            <a:lvl1pPr algn="ctr" rtl="0" fontAlgn="base">
              <a:spcBef>
                <a:spcPct val="50000"/>
              </a:spcBef>
              <a:spcAft>
                <a:spcPct val="30000"/>
              </a:spcAft>
              <a:buClr>
                <a:schemeClr val="tx1"/>
              </a:buClr>
              <a:defRPr sz="2000" b="1" kern="1200">
                <a:solidFill>
                  <a:srgbClr val="FF0000"/>
                </a:solidFill>
                <a:latin typeface="Arial" charset="0"/>
                <a:ea typeface="+mn-ea"/>
                <a:cs typeface="+mn-cs"/>
              </a:defRPr>
            </a:lvl1pPr>
            <a:lvl2pPr marL="457200" algn="ctr" rtl="0" fontAlgn="base">
              <a:spcBef>
                <a:spcPct val="50000"/>
              </a:spcBef>
              <a:spcAft>
                <a:spcPct val="30000"/>
              </a:spcAft>
              <a:buClr>
                <a:schemeClr val="tx1"/>
              </a:buClr>
              <a:defRPr sz="2000" b="1" kern="1200">
                <a:solidFill>
                  <a:srgbClr val="FF0000"/>
                </a:solidFill>
                <a:latin typeface="Arial" charset="0"/>
                <a:ea typeface="+mn-ea"/>
                <a:cs typeface="+mn-cs"/>
              </a:defRPr>
            </a:lvl2pPr>
            <a:lvl3pPr marL="914400" algn="ctr" rtl="0" fontAlgn="base">
              <a:spcBef>
                <a:spcPct val="50000"/>
              </a:spcBef>
              <a:spcAft>
                <a:spcPct val="30000"/>
              </a:spcAft>
              <a:buClr>
                <a:schemeClr val="tx1"/>
              </a:buClr>
              <a:defRPr sz="2000" b="1" kern="1200">
                <a:solidFill>
                  <a:srgbClr val="FF0000"/>
                </a:solidFill>
                <a:latin typeface="Arial" charset="0"/>
                <a:ea typeface="+mn-ea"/>
                <a:cs typeface="+mn-cs"/>
              </a:defRPr>
            </a:lvl3pPr>
            <a:lvl4pPr marL="1371600" algn="ctr" rtl="0" fontAlgn="base">
              <a:spcBef>
                <a:spcPct val="50000"/>
              </a:spcBef>
              <a:spcAft>
                <a:spcPct val="30000"/>
              </a:spcAft>
              <a:buClr>
                <a:schemeClr val="tx1"/>
              </a:buClr>
              <a:defRPr sz="2000" b="1" kern="1200">
                <a:solidFill>
                  <a:srgbClr val="FF0000"/>
                </a:solidFill>
                <a:latin typeface="Arial" charset="0"/>
                <a:ea typeface="+mn-ea"/>
                <a:cs typeface="+mn-cs"/>
              </a:defRPr>
            </a:lvl4pPr>
            <a:lvl5pPr marL="1828800" algn="ctr" rtl="0" fontAlgn="base">
              <a:spcBef>
                <a:spcPct val="50000"/>
              </a:spcBef>
              <a:spcAft>
                <a:spcPct val="30000"/>
              </a:spcAft>
              <a:buClr>
                <a:schemeClr val="tx1"/>
              </a:buClr>
              <a:defRPr sz="2000" b="1" kern="1200">
                <a:solidFill>
                  <a:srgbClr val="FF0000"/>
                </a:solidFill>
                <a:latin typeface="Arial" charset="0"/>
                <a:ea typeface="+mn-ea"/>
                <a:cs typeface="+mn-cs"/>
              </a:defRPr>
            </a:lvl5pPr>
            <a:lvl6pPr marL="2286000" algn="l" defTabSz="914400" rtl="0" eaLnBrk="1" latinLnBrk="0" hangingPunct="1">
              <a:defRPr sz="2000" b="1" kern="1200">
                <a:solidFill>
                  <a:srgbClr val="FF0000"/>
                </a:solidFill>
                <a:latin typeface="Arial" charset="0"/>
                <a:ea typeface="+mn-ea"/>
                <a:cs typeface="+mn-cs"/>
              </a:defRPr>
            </a:lvl6pPr>
            <a:lvl7pPr marL="2743200" algn="l" defTabSz="914400" rtl="0" eaLnBrk="1" latinLnBrk="0" hangingPunct="1">
              <a:defRPr sz="2000" b="1" kern="1200">
                <a:solidFill>
                  <a:srgbClr val="FF0000"/>
                </a:solidFill>
                <a:latin typeface="Arial" charset="0"/>
                <a:ea typeface="+mn-ea"/>
                <a:cs typeface="+mn-cs"/>
              </a:defRPr>
            </a:lvl7pPr>
            <a:lvl8pPr marL="3200400" algn="l" defTabSz="914400" rtl="0" eaLnBrk="1" latinLnBrk="0" hangingPunct="1">
              <a:defRPr sz="2000" b="1" kern="1200">
                <a:solidFill>
                  <a:srgbClr val="FF0000"/>
                </a:solidFill>
                <a:latin typeface="Arial" charset="0"/>
                <a:ea typeface="+mn-ea"/>
                <a:cs typeface="+mn-cs"/>
              </a:defRPr>
            </a:lvl8pPr>
            <a:lvl9pPr marL="3657600" algn="l" defTabSz="914400" rtl="0" eaLnBrk="1" latinLnBrk="0" hangingPunct="1">
              <a:defRPr sz="2000" b="1" kern="1200">
                <a:solidFill>
                  <a:srgbClr val="FF0000"/>
                </a:solidFill>
                <a:latin typeface="Arial" charset="0"/>
                <a:ea typeface="+mn-ea"/>
                <a:cs typeface="+mn-cs"/>
              </a:defRPr>
            </a:lvl9pPr>
          </a:lstStyle>
          <a:p>
            <a:pPr eaLnBrk="1" hangingPunct="1"/>
            <a:r>
              <a:rPr lang="en-US" dirty="0" smtClean="0">
                <a:solidFill>
                  <a:schemeClr val="bg1"/>
                </a:solidFill>
              </a:rPr>
              <a:t>MVR Retrieved </a:t>
            </a:r>
            <a:endParaRPr lang="en-US" dirty="0">
              <a:solidFill>
                <a:schemeClr val="bg1"/>
              </a:solidFill>
            </a:endParaRPr>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6" name="Rectangle 2"/>
          <p:cNvSpPr>
            <a:spLocks noGrp="1" noChangeArrowheads="1"/>
          </p:cNvSpPr>
          <p:nvPr>
            <p:ph type="title"/>
          </p:nvPr>
        </p:nvSpPr>
        <p:spPr/>
        <p:txBody>
          <a:bodyPr/>
          <a:lstStyle/>
          <a:p>
            <a:pPr eaLnBrk="1" hangingPunct="1"/>
            <a:r>
              <a:rPr lang="en-US" dirty="0" smtClean="0"/>
              <a:t>Initiating transactions</a:t>
            </a:r>
          </a:p>
        </p:txBody>
      </p:sp>
      <p:sp>
        <p:nvSpPr>
          <p:cNvPr id="28677" name="Rectangle 3"/>
          <p:cNvSpPr>
            <a:spLocks noGrp="1" noChangeArrowheads="1"/>
          </p:cNvSpPr>
          <p:nvPr>
            <p:ph idx="1"/>
          </p:nvPr>
        </p:nvSpPr>
        <p:spPr>
          <a:xfrm>
            <a:off x="595313" y="5391150"/>
            <a:ext cx="7988300" cy="982663"/>
          </a:xfrm>
        </p:spPr>
        <p:txBody>
          <a:bodyPr/>
          <a:lstStyle/>
          <a:p>
            <a:pPr>
              <a:buFont typeface="Arial" charset="0"/>
              <a:buChar char="•"/>
            </a:pPr>
            <a:r>
              <a:rPr lang="en-US" dirty="0" smtClean="0"/>
              <a:t>Through menu actions, or automatically by PolicyCenter</a:t>
            </a:r>
          </a:p>
        </p:txBody>
      </p:sp>
      <p:sp>
        <p:nvSpPr>
          <p:cNvPr id="28678" name="Text Box 6"/>
          <p:cNvSpPr txBox="1">
            <a:spLocks noChangeArrowheads="1"/>
          </p:cNvSpPr>
          <p:nvPr/>
        </p:nvSpPr>
        <p:spPr bwMode="auto">
          <a:xfrm>
            <a:off x="4546600" y="122238"/>
            <a:ext cx="121285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r" eaLnBrk="1" hangingPunct="1"/>
            <a:r>
              <a:rPr lang="en-US" sz="1800">
                <a:solidFill>
                  <a:srgbClr val="FFFFFF"/>
                </a:solidFill>
              </a:rPr>
              <a:t>no policy is in focus</a:t>
            </a:r>
          </a:p>
        </p:txBody>
      </p:sp>
      <p:pic>
        <p:nvPicPr>
          <p:cNvPr id="28680" name="Picture 9" descr="MCj0319178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5664555" y="1181100"/>
            <a:ext cx="712787" cy="66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81" name="Text Box 10"/>
          <p:cNvSpPr txBox="1">
            <a:spLocks noChangeArrowheads="1"/>
          </p:cNvSpPr>
          <p:nvPr/>
        </p:nvSpPr>
        <p:spPr bwMode="auto">
          <a:xfrm>
            <a:off x="5331180" y="904875"/>
            <a:ext cx="127952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rgbClr val="C00000"/>
                </a:solidFill>
              </a:rPr>
              <a:t>submission</a:t>
            </a:r>
          </a:p>
        </p:txBody>
      </p:sp>
      <p:pic>
        <p:nvPicPr>
          <p:cNvPr id="28682" name="Picture 11" descr="MCj0319178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7542213" y="3324225"/>
            <a:ext cx="712787" cy="66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83" name="Text Box 12"/>
          <p:cNvSpPr txBox="1">
            <a:spLocks noChangeArrowheads="1"/>
          </p:cNvSpPr>
          <p:nvPr/>
        </p:nvSpPr>
        <p:spPr bwMode="auto">
          <a:xfrm>
            <a:off x="7210425" y="2987675"/>
            <a:ext cx="127952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rgbClr val="C00000"/>
                </a:solidFill>
              </a:rPr>
              <a:t>change</a:t>
            </a:r>
          </a:p>
        </p:txBody>
      </p:sp>
      <p:pic>
        <p:nvPicPr>
          <p:cNvPr id="28684" name="Picture 13" descr="MCj0319178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7542213" y="4352925"/>
            <a:ext cx="712787" cy="66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85" name="Text Box 14"/>
          <p:cNvSpPr txBox="1">
            <a:spLocks noChangeArrowheads="1"/>
          </p:cNvSpPr>
          <p:nvPr/>
        </p:nvSpPr>
        <p:spPr bwMode="auto">
          <a:xfrm>
            <a:off x="7131050" y="4060825"/>
            <a:ext cx="1436688"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rgbClr val="C00000"/>
                </a:solidFill>
              </a:rPr>
              <a:t>cancellation</a:t>
            </a:r>
          </a:p>
        </p:txBody>
      </p:sp>
      <p:pic>
        <p:nvPicPr>
          <p:cNvPr id="409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9693" y="905669"/>
            <a:ext cx="4583332" cy="2151856"/>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pic>
        <p:nvPicPr>
          <p:cNvPr id="4099"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67225" y="1949450"/>
            <a:ext cx="1771650" cy="3390900"/>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28679" name="Line 8"/>
          <p:cNvSpPr>
            <a:spLocks noChangeShapeType="1"/>
          </p:cNvSpPr>
          <p:nvPr/>
        </p:nvSpPr>
        <p:spPr bwMode="auto">
          <a:xfrm>
            <a:off x="2409825" y="1466850"/>
            <a:ext cx="3229330" cy="0"/>
          </a:xfrm>
          <a:prstGeom prst="line">
            <a:avLst/>
          </a:prstGeom>
          <a:noFill/>
          <a:ln w="19050">
            <a:solidFill>
              <a:srgbClr val="C0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cxnSp>
        <p:nvCxnSpPr>
          <p:cNvPr id="3" name="Straight Arrow Connector 2"/>
          <p:cNvCxnSpPr/>
          <p:nvPr/>
        </p:nvCxnSpPr>
        <p:spPr bwMode="auto">
          <a:xfrm>
            <a:off x="5639154" y="4581525"/>
            <a:ext cx="1823683" cy="0"/>
          </a:xfrm>
          <a:prstGeom prst="straightConnector1">
            <a:avLst/>
          </a:prstGeom>
          <a:noFill/>
          <a:ln w="19050">
            <a:solidFill>
              <a:srgbClr val="C00000"/>
            </a:solidFill>
            <a:round/>
            <a:headEnd/>
            <a:tailEnd type="triangle" w="med" len="med"/>
          </a:ln>
          <a:extLst>
            <a:ext uri="{909E8E84-426E-40DD-AFC4-6F175D3DCCD1}">
              <a14:hiddenFill xmlns:a14="http://schemas.microsoft.com/office/drawing/2010/main">
                <a:noFill/>
              </a14:hiddenFill>
            </a:ext>
          </a:extLst>
        </p:spPr>
      </p:cxnSp>
      <p:cxnSp>
        <p:nvCxnSpPr>
          <p:cNvPr id="5" name="Straight Arrow Connector 4"/>
          <p:cNvCxnSpPr/>
          <p:nvPr/>
        </p:nvCxnSpPr>
        <p:spPr bwMode="auto">
          <a:xfrm flipV="1">
            <a:off x="5639154" y="3717925"/>
            <a:ext cx="1823683" cy="635000"/>
          </a:xfrm>
          <a:prstGeom prst="straightConnector1">
            <a:avLst/>
          </a:prstGeom>
          <a:noFill/>
          <a:ln w="19050">
            <a:solidFill>
              <a:srgbClr val="C00000"/>
            </a:solidFill>
            <a:round/>
            <a:headEnd/>
            <a:tailEnd type="triangle" w="med" len="med"/>
          </a:ln>
          <a:extLst>
            <a:ext uri="{909E8E84-426E-40DD-AFC4-6F175D3DCCD1}">
              <a14:hiddenFill xmlns:a14="http://schemas.microsoft.com/office/drawing/2010/main">
                <a:noFill/>
              </a14:hiddenFill>
            </a:ext>
          </a:extLst>
        </p:spPr>
      </p:cxn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en-US" smtClean="0"/>
              <a:t>Lesson outline</a:t>
            </a:r>
          </a:p>
        </p:txBody>
      </p:sp>
      <p:sp>
        <p:nvSpPr>
          <p:cNvPr id="29699" name="Rectangle 3"/>
          <p:cNvSpPr>
            <a:spLocks noGrp="1" noChangeArrowheads="1"/>
          </p:cNvSpPr>
          <p:nvPr>
            <p:ph idx="1"/>
          </p:nvPr>
        </p:nvSpPr>
        <p:spPr bwMode="gray"/>
        <p:txBody>
          <a:bodyPr/>
          <a:lstStyle/>
          <a:p>
            <a:pPr>
              <a:lnSpc>
                <a:spcPct val="150000"/>
              </a:lnSpc>
              <a:buFont typeface="Arial" charset="0"/>
              <a:buChar char="•"/>
            </a:pPr>
            <a:r>
              <a:rPr lang="en-US" sz="2800" dirty="0" smtClean="0">
                <a:solidFill>
                  <a:schemeClr val="hlink"/>
                </a:solidFill>
              </a:rPr>
              <a:t>Types of policy transactions</a:t>
            </a:r>
          </a:p>
          <a:p>
            <a:pPr>
              <a:lnSpc>
                <a:spcPct val="150000"/>
              </a:lnSpc>
              <a:buFont typeface="Arial" charset="0"/>
              <a:buChar char="•"/>
            </a:pPr>
            <a:r>
              <a:rPr lang="en-US" sz="2800" dirty="0">
                <a:solidFill>
                  <a:srgbClr val="C0C0C0"/>
                </a:solidFill>
              </a:rPr>
              <a:t>Policy transaction logic</a:t>
            </a:r>
          </a:p>
          <a:p>
            <a:pPr>
              <a:lnSpc>
                <a:spcPct val="150000"/>
              </a:lnSpc>
              <a:buFont typeface="Arial" charset="0"/>
              <a:buChar char="•"/>
            </a:pPr>
            <a:r>
              <a:rPr lang="en-US" sz="2800" dirty="0" smtClean="0"/>
              <a:t>Representing policies</a:t>
            </a:r>
          </a:p>
          <a:p>
            <a:pPr>
              <a:lnSpc>
                <a:spcPct val="150000"/>
              </a:lnSpc>
              <a:buFont typeface="Arial" charset="0"/>
              <a:buChar char="•"/>
            </a:pPr>
            <a:r>
              <a:rPr lang="en-US" sz="2800" dirty="0" smtClean="0">
                <a:solidFill>
                  <a:srgbClr val="C0C0C0"/>
                </a:solidFill>
              </a:rPr>
              <a:t>Viewing policies</a:t>
            </a:r>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en-US" smtClean="0"/>
              <a:t>History of a policy</a:t>
            </a:r>
          </a:p>
        </p:txBody>
      </p:sp>
      <p:sp>
        <p:nvSpPr>
          <p:cNvPr id="30723" name="Line 4"/>
          <p:cNvSpPr>
            <a:spLocks noChangeShapeType="1"/>
          </p:cNvSpPr>
          <p:nvPr/>
        </p:nvSpPr>
        <p:spPr bwMode="auto">
          <a:xfrm>
            <a:off x="1314450" y="1998663"/>
            <a:ext cx="0" cy="304800"/>
          </a:xfrm>
          <a:prstGeom prst="line">
            <a:avLst/>
          </a:prstGeom>
          <a:noFill/>
          <a:ln w="28575">
            <a:solidFill>
              <a:srgbClr val="0033CC"/>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0724" name="Line 7"/>
          <p:cNvSpPr>
            <a:spLocks noChangeShapeType="1"/>
          </p:cNvSpPr>
          <p:nvPr/>
        </p:nvSpPr>
        <p:spPr bwMode="auto">
          <a:xfrm>
            <a:off x="3059113" y="1998663"/>
            <a:ext cx="0" cy="304800"/>
          </a:xfrm>
          <a:prstGeom prst="line">
            <a:avLst/>
          </a:prstGeom>
          <a:noFill/>
          <a:ln w="28575">
            <a:solidFill>
              <a:srgbClr val="0033CC"/>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0725" name="Text Box 35"/>
          <p:cNvSpPr txBox="1">
            <a:spLocks noChangeArrowheads="1"/>
          </p:cNvSpPr>
          <p:nvPr/>
        </p:nvSpPr>
        <p:spPr bwMode="auto">
          <a:xfrm>
            <a:off x="1273175" y="1155700"/>
            <a:ext cx="1292225"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a:solidFill>
                  <a:srgbClr val="0033CC"/>
                </a:solidFill>
              </a:rPr>
              <a:t>policy created</a:t>
            </a:r>
            <a:br>
              <a:rPr lang="en-US" sz="1800">
                <a:solidFill>
                  <a:srgbClr val="0033CC"/>
                </a:solidFill>
              </a:rPr>
            </a:br>
            <a:r>
              <a:rPr lang="en-US" sz="1800">
                <a:solidFill>
                  <a:srgbClr val="0033CC"/>
                </a:solidFill>
              </a:rPr>
              <a:t>04/20/08</a:t>
            </a:r>
          </a:p>
        </p:txBody>
      </p:sp>
      <p:sp>
        <p:nvSpPr>
          <p:cNvPr id="30726" name="Text Box 36"/>
          <p:cNvSpPr txBox="1">
            <a:spLocks noChangeArrowheads="1"/>
          </p:cNvSpPr>
          <p:nvPr/>
        </p:nvSpPr>
        <p:spPr bwMode="auto">
          <a:xfrm>
            <a:off x="3005138" y="1155700"/>
            <a:ext cx="1292225"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a:solidFill>
                  <a:srgbClr val="0033CC"/>
                </a:solidFill>
              </a:rPr>
              <a:t>second auto added</a:t>
            </a:r>
            <a:br>
              <a:rPr lang="en-US" sz="1800">
                <a:solidFill>
                  <a:srgbClr val="0033CC"/>
                </a:solidFill>
              </a:rPr>
            </a:br>
            <a:r>
              <a:rPr lang="en-US" sz="1800">
                <a:solidFill>
                  <a:srgbClr val="0033CC"/>
                </a:solidFill>
              </a:rPr>
              <a:t>07/20/08</a:t>
            </a:r>
          </a:p>
        </p:txBody>
      </p:sp>
      <p:sp>
        <p:nvSpPr>
          <p:cNvPr id="30727" name="Text Box 37"/>
          <p:cNvSpPr txBox="1">
            <a:spLocks noChangeArrowheads="1"/>
          </p:cNvSpPr>
          <p:nvPr/>
        </p:nvSpPr>
        <p:spPr bwMode="auto">
          <a:xfrm>
            <a:off x="4811713" y="1168400"/>
            <a:ext cx="1292225"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a:solidFill>
                  <a:srgbClr val="0033CC"/>
                </a:solidFill>
              </a:rPr>
              <a:t>teen driver</a:t>
            </a:r>
            <a:br>
              <a:rPr lang="en-US" sz="1800">
                <a:solidFill>
                  <a:srgbClr val="0033CC"/>
                </a:solidFill>
              </a:rPr>
            </a:br>
            <a:r>
              <a:rPr lang="en-US" sz="1800">
                <a:solidFill>
                  <a:srgbClr val="0033CC"/>
                </a:solidFill>
              </a:rPr>
              <a:t>added</a:t>
            </a:r>
            <a:br>
              <a:rPr lang="en-US" sz="1800">
                <a:solidFill>
                  <a:srgbClr val="0033CC"/>
                </a:solidFill>
              </a:rPr>
            </a:br>
            <a:r>
              <a:rPr lang="en-US" sz="1800">
                <a:solidFill>
                  <a:srgbClr val="0033CC"/>
                </a:solidFill>
              </a:rPr>
              <a:t>10/20/08</a:t>
            </a:r>
          </a:p>
        </p:txBody>
      </p:sp>
      <p:sp>
        <p:nvSpPr>
          <p:cNvPr id="30728" name="Text Box 38"/>
          <p:cNvSpPr txBox="1">
            <a:spLocks noChangeArrowheads="1"/>
          </p:cNvSpPr>
          <p:nvPr/>
        </p:nvSpPr>
        <p:spPr bwMode="auto">
          <a:xfrm>
            <a:off x="6775450" y="1168400"/>
            <a:ext cx="2163763"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a:solidFill>
                  <a:srgbClr val="0033CC"/>
                </a:solidFill>
              </a:rPr>
              <a:t>renewal</a:t>
            </a:r>
            <a:br>
              <a:rPr lang="en-US" sz="1800">
                <a:solidFill>
                  <a:srgbClr val="0033CC"/>
                </a:solidFill>
              </a:rPr>
            </a:br>
            <a:r>
              <a:rPr lang="en-US" sz="1800">
                <a:solidFill>
                  <a:srgbClr val="0033CC"/>
                </a:solidFill>
              </a:rPr>
              <a:t>(premium changed)</a:t>
            </a:r>
            <a:br>
              <a:rPr lang="en-US" sz="1800">
                <a:solidFill>
                  <a:srgbClr val="0033CC"/>
                </a:solidFill>
              </a:rPr>
            </a:br>
            <a:r>
              <a:rPr lang="en-US" sz="1800">
                <a:solidFill>
                  <a:srgbClr val="0033CC"/>
                </a:solidFill>
              </a:rPr>
              <a:t>04/20/09</a:t>
            </a:r>
          </a:p>
        </p:txBody>
      </p:sp>
      <p:sp>
        <p:nvSpPr>
          <p:cNvPr id="30729" name="Line 39"/>
          <p:cNvSpPr>
            <a:spLocks noChangeShapeType="1"/>
          </p:cNvSpPr>
          <p:nvPr/>
        </p:nvSpPr>
        <p:spPr bwMode="auto">
          <a:xfrm>
            <a:off x="6805613" y="2011363"/>
            <a:ext cx="0" cy="304800"/>
          </a:xfrm>
          <a:prstGeom prst="line">
            <a:avLst/>
          </a:prstGeom>
          <a:noFill/>
          <a:ln w="28575">
            <a:solidFill>
              <a:srgbClr val="0033CC"/>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0730" name="Line 51"/>
          <p:cNvSpPr>
            <a:spLocks noChangeShapeType="1"/>
          </p:cNvSpPr>
          <p:nvPr/>
        </p:nvSpPr>
        <p:spPr bwMode="auto">
          <a:xfrm>
            <a:off x="4891088" y="1998663"/>
            <a:ext cx="0" cy="304800"/>
          </a:xfrm>
          <a:prstGeom prst="line">
            <a:avLst/>
          </a:prstGeom>
          <a:noFill/>
          <a:ln w="28575">
            <a:solidFill>
              <a:srgbClr val="0033CC"/>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nvGrpSpPr>
          <p:cNvPr id="30731" name="Group 53"/>
          <p:cNvGrpSpPr>
            <a:grpSpLocks/>
          </p:cNvGrpSpPr>
          <p:nvPr/>
        </p:nvGrpSpPr>
        <p:grpSpPr bwMode="auto">
          <a:xfrm>
            <a:off x="450850" y="2193925"/>
            <a:ext cx="782638" cy="882650"/>
            <a:chOff x="2324" y="435"/>
            <a:chExt cx="933" cy="1052"/>
          </a:xfrm>
        </p:grpSpPr>
        <p:sp>
          <p:nvSpPr>
            <p:cNvPr id="30776" name="AutoShape 54"/>
            <p:cNvSpPr>
              <a:spLocks noChangeArrowheads="1"/>
            </p:cNvSpPr>
            <p:nvPr/>
          </p:nvSpPr>
          <p:spPr bwMode="auto">
            <a:xfrm rot="-5400000">
              <a:off x="2265" y="494"/>
              <a:ext cx="1052" cy="933"/>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sp>
          <p:nvSpPr>
            <p:cNvPr id="30777" name="Freeform 55"/>
            <p:cNvSpPr>
              <a:spLocks/>
            </p:cNvSpPr>
            <p:nvPr/>
          </p:nvSpPr>
          <p:spPr bwMode="auto">
            <a:xfrm>
              <a:off x="2442" y="487"/>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30778" name="Freeform 56"/>
            <p:cNvSpPr>
              <a:spLocks/>
            </p:cNvSpPr>
            <p:nvPr/>
          </p:nvSpPr>
          <p:spPr bwMode="auto">
            <a:xfrm>
              <a:off x="2442" y="818"/>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30779" name="Freeform 57"/>
            <p:cNvSpPr>
              <a:spLocks/>
            </p:cNvSpPr>
            <p:nvPr/>
          </p:nvSpPr>
          <p:spPr bwMode="auto">
            <a:xfrm>
              <a:off x="2442" y="1150"/>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30780" name="Group 58"/>
            <p:cNvGrpSpPr>
              <a:grpSpLocks/>
            </p:cNvGrpSpPr>
            <p:nvPr/>
          </p:nvGrpSpPr>
          <p:grpSpPr bwMode="auto">
            <a:xfrm>
              <a:off x="2889" y="957"/>
              <a:ext cx="348" cy="510"/>
              <a:chOff x="2784" y="3210"/>
              <a:chExt cx="523" cy="772"/>
            </a:xfrm>
          </p:grpSpPr>
          <p:sp>
            <p:nvSpPr>
              <p:cNvPr id="30781" name="AutoShape 59"/>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30782" name="AutoShape 60"/>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30783" name="AutoShape 61"/>
              <p:cNvSpPr>
                <a:spLocks noChangeArrowheads="1"/>
              </p:cNvSpPr>
              <p:nvPr/>
            </p:nvSpPr>
            <p:spPr bwMode="auto">
              <a:xfrm>
                <a:off x="2784" y="3210"/>
                <a:ext cx="523" cy="523"/>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30784" name="Oval 62"/>
              <p:cNvSpPr>
                <a:spLocks noChangeArrowheads="1"/>
              </p:cNvSpPr>
              <p:nvPr/>
            </p:nvSpPr>
            <p:spPr bwMode="auto">
              <a:xfrm>
                <a:off x="2880" y="3307"/>
                <a:ext cx="320" cy="320"/>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grpSp>
      </p:grpSp>
      <p:sp>
        <p:nvSpPr>
          <p:cNvPr id="30732" name="Rectangle 63"/>
          <p:cNvSpPr>
            <a:spLocks noChangeArrowheads="1"/>
          </p:cNvSpPr>
          <p:nvPr/>
        </p:nvSpPr>
        <p:spPr bwMode="auto">
          <a:xfrm>
            <a:off x="550863" y="3557588"/>
            <a:ext cx="8226425" cy="2217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marL="285750" indent="-285750" algn="l" eaLnBrk="0" hangingPunct="0">
              <a:spcBef>
                <a:spcPct val="40000"/>
              </a:spcBef>
              <a:spcAft>
                <a:spcPct val="0"/>
              </a:spcAft>
              <a:buClr>
                <a:srgbClr val="0146AD"/>
              </a:buClr>
              <a:buFont typeface="Wingdings 3" pitchFamily="18" charset="2"/>
              <a:buChar char="}"/>
            </a:pPr>
            <a:r>
              <a:rPr lang="en-US" sz="2400" b="0">
                <a:solidFill>
                  <a:schemeClr val="bg1"/>
                </a:solidFill>
              </a:rPr>
              <a:t>Typically, policy changes over time</a:t>
            </a:r>
          </a:p>
          <a:p>
            <a:pPr marL="628650" lvl="1" indent="-228600" algn="l" eaLnBrk="0" hangingPunct="0">
              <a:spcBef>
                <a:spcPct val="20000"/>
              </a:spcBef>
              <a:spcAft>
                <a:spcPct val="0"/>
              </a:spcAft>
              <a:buClr>
                <a:srgbClr val="0146AD"/>
              </a:buClr>
              <a:buSzPct val="90000"/>
              <a:buFont typeface="Wingdings 2" pitchFamily="18" charset="2"/>
              <a:buChar char=""/>
            </a:pPr>
            <a:r>
              <a:rPr lang="en-US" sz="2200" b="0">
                <a:solidFill>
                  <a:schemeClr val="bg1"/>
                </a:solidFill>
              </a:rPr>
              <a:t>Coverables and coverages are added or removed</a:t>
            </a:r>
          </a:p>
          <a:p>
            <a:pPr marL="628650" lvl="1" indent="-228600" algn="l" eaLnBrk="0" hangingPunct="0">
              <a:spcBef>
                <a:spcPct val="20000"/>
              </a:spcBef>
              <a:spcAft>
                <a:spcPct val="0"/>
              </a:spcAft>
              <a:buClr>
                <a:srgbClr val="0146AD"/>
              </a:buClr>
              <a:buSzPct val="90000"/>
              <a:buFont typeface="Wingdings 2" pitchFamily="18" charset="2"/>
              <a:buChar char=""/>
            </a:pPr>
            <a:r>
              <a:rPr lang="en-US" sz="2200" b="0">
                <a:solidFill>
                  <a:schemeClr val="bg1"/>
                </a:solidFill>
              </a:rPr>
              <a:t>When policy is renewed, rates (and therefore premium) may change</a:t>
            </a:r>
          </a:p>
          <a:p>
            <a:pPr marL="628650" lvl="1" indent="-228600" algn="l" eaLnBrk="0" hangingPunct="0">
              <a:spcBef>
                <a:spcPct val="20000"/>
              </a:spcBef>
              <a:spcAft>
                <a:spcPct val="0"/>
              </a:spcAft>
              <a:buClr>
                <a:srgbClr val="0146AD"/>
              </a:buClr>
              <a:buSzPct val="90000"/>
              <a:buFont typeface="Wingdings 2" pitchFamily="18" charset="2"/>
              <a:buChar char=""/>
            </a:pPr>
            <a:r>
              <a:rPr lang="en-US" sz="2200" b="0">
                <a:solidFill>
                  <a:schemeClr val="bg1"/>
                </a:solidFill>
              </a:rPr>
              <a:t>Policy could be canceled (and possibly reinstated)</a:t>
            </a:r>
          </a:p>
        </p:txBody>
      </p:sp>
      <p:sp>
        <p:nvSpPr>
          <p:cNvPr id="30733" name="Rectangle 105"/>
          <p:cNvSpPr>
            <a:spLocks noChangeArrowheads="1"/>
          </p:cNvSpPr>
          <p:nvPr/>
        </p:nvSpPr>
        <p:spPr bwMode="invGray">
          <a:xfrm>
            <a:off x="3055938" y="2371725"/>
            <a:ext cx="1708150" cy="581025"/>
          </a:xfrm>
          <a:prstGeom prst="rect">
            <a:avLst/>
          </a:prstGeom>
          <a:noFill/>
          <a:ln w="28575" algn="ctr">
            <a:solidFill>
              <a:srgbClr val="FF99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30734" name="Rectangle 106"/>
          <p:cNvSpPr>
            <a:spLocks noChangeArrowheads="1"/>
          </p:cNvSpPr>
          <p:nvPr/>
        </p:nvSpPr>
        <p:spPr bwMode="invGray">
          <a:xfrm>
            <a:off x="6799263" y="2371725"/>
            <a:ext cx="1830387" cy="569913"/>
          </a:xfrm>
          <a:prstGeom prst="rect">
            <a:avLst/>
          </a:prstGeom>
          <a:noFill/>
          <a:ln w="28575"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30735" name="Rectangle 107"/>
          <p:cNvSpPr>
            <a:spLocks noChangeArrowheads="1"/>
          </p:cNvSpPr>
          <p:nvPr/>
        </p:nvSpPr>
        <p:spPr bwMode="invGray">
          <a:xfrm>
            <a:off x="1303338" y="2371725"/>
            <a:ext cx="1695450" cy="581025"/>
          </a:xfrm>
          <a:prstGeom prst="rect">
            <a:avLst/>
          </a:prstGeom>
          <a:noFill/>
          <a:ln w="28575" algn="ctr">
            <a:solidFill>
              <a:srgbClr val="FF99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30736" name="Rectangle 108"/>
          <p:cNvSpPr>
            <a:spLocks noChangeArrowheads="1"/>
          </p:cNvSpPr>
          <p:nvPr/>
        </p:nvSpPr>
        <p:spPr bwMode="invGray">
          <a:xfrm>
            <a:off x="4867275" y="2371725"/>
            <a:ext cx="1797050" cy="581025"/>
          </a:xfrm>
          <a:prstGeom prst="rect">
            <a:avLst/>
          </a:prstGeom>
          <a:noFill/>
          <a:ln w="28575" algn="ctr">
            <a:solidFill>
              <a:srgbClr val="FF99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grpSp>
        <p:nvGrpSpPr>
          <p:cNvPr id="30737" name="Group 109"/>
          <p:cNvGrpSpPr>
            <a:grpSpLocks/>
          </p:cNvGrpSpPr>
          <p:nvPr/>
        </p:nvGrpSpPr>
        <p:grpSpPr bwMode="auto">
          <a:xfrm>
            <a:off x="1344613" y="2466975"/>
            <a:ext cx="625475" cy="339725"/>
            <a:chOff x="3399" y="1235"/>
            <a:chExt cx="938" cy="509"/>
          </a:xfrm>
        </p:grpSpPr>
        <p:sp>
          <p:nvSpPr>
            <p:cNvPr id="30774" name="Rectangle 110"/>
            <p:cNvSpPr>
              <a:spLocks noChangeArrowheads="1"/>
            </p:cNvSpPr>
            <p:nvPr/>
          </p:nvSpPr>
          <p:spPr bwMode="auto">
            <a:xfrm>
              <a:off x="3399" y="1235"/>
              <a:ext cx="938" cy="509"/>
            </a:xfrm>
            <a:prstGeom prst="rect">
              <a:avLst/>
            </a:prstGeom>
            <a:solidFill>
              <a:schemeClr val="tx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pic>
          <p:nvPicPr>
            <p:cNvPr id="30775" name="Picture 111" descr="j033784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10" y="1250"/>
              <a:ext cx="912" cy="4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30738" name="Text Box 112"/>
          <p:cNvSpPr txBox="1">
            <a:spLocks noChangeArrowheads="1"/>
          </p:cNvSpPr>
          <p:nvPr/>
        </p:nvSpPr>
        <p:spPr bwMode="auto">
          <a:xfrm>
            <a:off x="2000250" y="2014538"/>
            <a:ext cx="7239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rgbClr val="00CC00"/>
                </a:solidFill>
              </a:rPr>
              <a:t>$270</a:t>
            </a:r>
          </a:p>
        </p:txBody>
      </p:sp>
      <p:grpSp>
        <p:nvGrpSpPr>
          <p:cNvPr id="30739" name="Group 113"/>
          <p:cNvGrpSpPr>
            <a:grpSpLocks/>
          </p:cNvGrpSpPr>
          <p:nvPr/>
        </p:nvGrpSpPr>
        <p:grpSpPr bwMode="auto">
          <a:xfrm>
            <a:off x="3086100" y="2478088"/>
            <a:ext cx="625475" cy="339725"/>
            <a:chOff x="3399" y="1235"/>
            <a:chExt cx="938" cy="509"/>
          </a:xfrm>
        </p:grpSpPr>
        <p:sp>
          <p:nvSpPr>
            <p:cNvPr id="30772" name="Rectangle 114"/>
            <p:cNvSpPr>
              <a:spLocks noChangeArrowheads="1"/>
            </p:cNvSpPr>
            <p:nvPr/>
          </p:nvSpPr>
          <p:spPr bwMode="auto">
            <a:xfrm>
              <a:off x="3399" y="1235"/>
              <a:ext cx="938" cy="509"/>
            </a:xfrm>
            <a:prstGeom prst="rect">
              <a:avLst/>
            </a:prstGeom>
            <a:solidFill>
              <a:schemeClr val="tx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pic>
          <p:nvPicPr>
            <p:cNvPr id="30773" name="Picture 115" descr="j033784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10" y="1250"/>
              <a:ext cx="912" cy="4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0740" name="Group 116"/>
          <p:cNvGrpSpPr>
            <a:grpSpLocks/>
          </p:cNvGrpSpPr>
          <p:nvPr/>
        </p:nvGrpSpPr>
        <p:grpSpPr bwMode="auto">
          <a:xfrm>
            <a:off x="3721100" y="2462213"/>
            <a:ext cx="625475" cy="339725"/>
            <a:chOff x="3399" y="1235"/>
            <a:chExt cx="938" cy="509"/>
          </a:xfrm>
        </p:grpSpPr>
        <p:sp>
          <p:nvSpPr>
            <p:cNvPr id="30770" name="Rectangle 117"/>
            <p:cNvSpPr>
              <a:spLocks noChangeArrowheads="1"/>
            </p:cNvSpPr>
            <p:nvPr/>
          </p:nvSpPr>
          <p:spPr bwMode="auto">
            <a:xfrm>
              <a:off x="3399" y="1235"/>
              <a:ext cx="938" cy="509"/>
            </a:xfrm>
            <a:prstGeom prst="rect">
              <a:avLst/>
            </a:prstGeom>
            <a:solidFill>
              <a:schemeClr val="tx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pic>
          <p:nvPicPr>
            <p:cNvPr id="30771" name="Picture 118" descr="j033784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10" y="1250"/>
              <a:ext cx="912" cy="4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0741" name="Group 119"/>
          <p:cNvGrpSpPr>
            <a:grpSpLocks/>
          </p:cNvGrpSpPr>
          <p:nvPr/>
        </p:nvGrpSpPr>
        <p:grpSpPr bwMode="auto">
          <a:xfrm>
            <a:off x="4976813" y="2446338"/>
            <a:ext cx="625475" cy="339725"/>
            <a:chOff x="3399" y="1235"/>
            <a:chExt cx="938" cy="509"/>
          </a:xfrm>
        </p:grpSpPr>
        <p:sp>
          <p:nvSpPr>
            <p:cNvPr id="30768" name="Rectangle 120"/>
            <p:cNvSpPr>
              <a:spLocks noChangeArrowheads="1"/>
            </p:cNvSpPr>
            <p:nvPr/>
          </p:nvSpPr>
          <p:spPr bwMode="auto">
            <a:xfrm>
              <a:off x="3399" y="1235"/>
              <a:ext cx="938" cy="509"/>
            </a:xfrm>
            <a:prstGeom prst="rect">
              <a:avLst/>
            </a:prstGeom>
            <a:solidFill>
              <a:schemeClr val="tx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pic>
          <p:nvPicPr>
            <p:cNvPr id="30769" name="Picture 121" descr="j033784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10" y="1250"/>
              <a:ext cx="912" cy="4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0742" name="Group 122"/>
          <p:cNvGrpSpPr>
            <a:grpSpLocks/>
          </p:cNvGrpSpPr>
          <p:nvPr/>
        </p:nvGrpSpPr>
        <p:grpSpPr bwMode="auto">
          <a:xfrm>
            <a:off x="5592763" y="2451100"/>
            <a:ext cx="625475" cy="339725"/>
            <a:chOff x="3399" y="1235"/>
            <a:chExt cx="938" cy="509"/>
          </a:xfrm>
        </p:grpSpPr>
        <p:sp>
          <p:nvSpPr>
            <p:cNvPr id="30766" name="Rectangle 123"/>
            <p:cNvSpPr>
              <a:spLocks noChangeArrowheads="1"/>
            </p:cNvSpPr>
            <p:nvPr/>
          </p:nvSpPr>
          <p:spPr bwMode="auto">
            <a:xfrm>
              <a:off x="3399" y="1235"/>
              <a:ext cx="938" cy="509"/>
            </a:xfrm>
            <a:prstGeom prst="rect">
              <a:avLst/>
            </a:prstGeom>
            <a:solidFill>
              <a:schemeClr val="tx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pic>
          <p:nvPicPr>
            <p:cNvPr id="30767" name="Picture 124" descr="j033784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10" y="1250"/>
              <a:ext cx="912" cy="4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30743" name="Text Box 125"/>
          <p:cNvSpPr txBox="1">
            <a:spLocks noChangeArrowheads="1"/>
          </p:cNvSpPr>
          <p:nvPr/>
        </p:nvSpPr>
        <p:spPr bwMode="auto">
          <a:xfrm>
            <a:off x="5918200" y="2014538"/>
            <a:ext cx="7239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rgbClr val="00CC00"/>
                </a:solidFill>
              </a:rPr>
              <a:t>$920</a:t>
            </a:r>
          </a:p>
        </p:txBody>
      </p:sp>
      <p:grpSp>
        <p:nvGrpSpPr>
          <p:cNvPr id="30744" name="Group 126"/>
          <p:cNvGrpSpPr>
            <a:grpSpLocks/>
          </p:cNvGrpSpPr>
          <p:nvPr/>
        </p:nvGrpSpPr>
        <p:grpSpPr bwMode="auto">
          <a:xfrm>
            <a:off x="6851650" y="2479675"/>
            <a:ext cx="625475" cy="339725"/>
            <a:chOff x="3399" y="1235"/>
            <a:chExt cx="938" cy="509"/>
          </a:xfrm>
        </p:grpSpPr>
        <p:sp>
          <p:nvSpPr>
            <p:cNvPr id="30764" name="Rectangle 127"/>
            <p:cNvSpPr>
              <a:spLocks noChangeArrowheads="1"/>
            </p:cNvSpPr>
            <p:nvPr/>
          </p:nvSpPr>
          <p:spPr bwMode="auto">
            <a:xfrm>
              <a:off x="3399" y="1235"/>
              <a:ext cx="938" cy="509"/>
            </a:xfrm>
            <a:prstGeom prst="rect">
              <a:avLst/>
            </a:prstGeom>
            <a:solidFill>
              <a:schemeClr val="tx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pic>
          <p:nvPicPr>
            <p:cNvPr id="30765" name="Picture 128" descr="j033784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10" y="1250"/>
              <a:ext cx="912" cy="4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30745" name="Text Box 129"/>
          <p:cNvSpPr txBox="1">
            <a:spLocks noChangeArrowheads="1"/>
          </p:cNvSpPr>
          <p:nvPr/>
        </p:nvSpPr>
        <p:spPr bwMode="auto">
          <a:xfrm>
            <a:off x="8096250" y="2003425"/>
            <a:ext cx="7239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rgbClr val="00CC00"/>
                </a:solidFill>
              </a:rPr>
              <a:t>$990</a:t>
            </a:r>
          </a:p>
        </p:txBody>
      </p:sp>
      <p:grpSp>
        <p:nvGrpSpPr>
          <p:cNvPr id="30746" name="Group 131"/>
          <p:cNvGrpSpPr>
            <a:grpSpLocks/>
          </p:cNvGrpSpPr>
          <p:nvPr/>
        </p:nvGrpSpPr>
        <p:grpSpPr bwMode="auto">
          <a:xfrm>
            <a:off x="6262688" y="2446338"/>
            <a:ext cx="355600" cy="325437"/>
            <a:chOff x="1929" y="2960"/>
            <a:chExt cx="728" cy="665"/>
          </a:xfrm>
        </p:grpSpPr>
        <p:sp>
          <p:nvSpPr>
            <p:cNvPr id="30758" name="AutoShape 132"/>
            <p:cNvSpPr>
              <a:spLocks noChangeArrowheads="1"/>
            </p:cNvSpPr>
            <p:nvPr/>
          </p:nvSpPr>
          <p:spPr bwMode="auto">
            <a:xfrm>
              <a:off x="1929" y="2960"/>
              <a:ext cx="620" cy="620"/>
            </a:xfrm>
            <a:prstGeom prst="smileyFace">
              <a:avLst>
                <a:gd name="adj" fmla="val 153"/>
              </a:avLst>
            </a:prstGeom>
            <a:solidFill>
              <a:srgbClr val="FFCC99"/>
            </a:solidFill>
            <a:ln w="12700">
              <a:solidFill>
                <a:srgbClr val="000000"/>
              </a:solidFill>
              <a:round/>
              <a:headEnd/>
              <a:tailEnd/>
            </a:ln>
          </p:spPr>
          <p:txBody>
            <a:bodyPr wrap="none" anchor="ctr"/>
            <a:lstStyle/>
            <a:p>
              <a:endParaRPr lang="en-US"/>
            </a:p>
          </p:txBody>
        </p:sp>
        <p:grpSp>
          <p:nvGrpSpPr>
            <p:cNvPr id="30759" name="Group 133"/>
            <p:cNvGrpSpPr>
              <a:grpSpLocks/>
            </p:cNvGrpSpPr>
            <p:nvPr/>
          </p:nvGrpSpPr>
          <p:grpSpPr bwMode="auto">
            <a:xfrm>
              <a:off x="2328" y="3296"/>
              <a:ext cx="329" cy="329"/>
              <a:chOff x="2806" y="3358"/>
              <a:chExt cx="329" cy="329"/>
            </a:xfrm>
          </p:grpSpPr>
          <p:sp>
            <p:nvSpPr>
              <p:cNvPr id="30760" name="Oval 134"/>
              <p:cNvSpPr>
                <a:spLocks noChangeArrowheads="1"/>
              </p:cNvSpPr>
              <p:nvPr/>
            </p:nvSpPr>
            <p:spPr bwMode="auto">
              <a:xfrm>
                <a:off x="2806" y="3358"/>
                <a:ext cx="329" cy="329"/>
              </a:xfrm>
              <a:prstGeom prst="ellipse">
                <a:avLst/>
              </a:prstGeom>
              <a:solidFill>
                <a:srgbClr val="D39E54"/>
              </a:solidFill>
              <a:ln w="28575" algn="ctr">
                <a:solidFill>
                  <a:schemeClr val="bg1"/>
                </a:solidFill>
                <a:round/>
                <a:headEnd/>
                <a:tailEnd/>
              </a:ln>
            </p:spPr>
            <p:txBody>
              <a:bodyPr wrap="none" lIns="0" tIns="0" rIns="0" bIns="0" anchor="ctr">
                <a:spAutoFit/>
              </a:bodyPr>
              <a:lstStyle/>
              <a:p>
                <a:endParaRPr lang="en-US"/>
              </a:p>
            </p:txBody>
          </p:sp>
          <p:sp>
            <p:nvSpPr>
              <p:cNvPr id="30761" name="Freeform 135"/>
              <p:cNvSpPr>
                <a:spLocks/>
              </p:cNvSpPr>
              <p:nvPr/>
            </p:nvSpPr>
            <p:spPr bwMode="auto">
              <a:xfrm>
                <a:off x="2999" y="3399"/>
                <a:ext cx="99" cy="166"/>
              </a:xfrm>
              <a:custGeom>
                <a:avLst/>
                <a:gdLst>
                  <a:gd name="T0" fmla="*/ 0 w 99"/>
                  <a:gd name="T1" fmla="*/ 81 h 166"/>
                  <a:gd name="T2" fmla="*/ 0 w 99"/>
                  <a:gd name="T3" fmla="*/ 0 h 166"/>
                  <a:gd name="T4" fmla="*/ 27 w 99"/>
                  <a:gd name="T5" fmla="*/ 7 h 166"/>
                  <a:gd name="T6" fmla="*/ 59 w 99"/>
                  <a:gd name="T7" fmla="*/ 30 h 166"/>
                  <a:gd name="T8" fmla="*/ 83 w 99"/>
                  <a:gd name="T9" fmla="*/ 61 h 166"/>
                  <a:gd name="T10" fmla="*/ 99 w 99"/>
                  <a:gd name="T11" fmla="*/ 99 h 166"/>
                  <a:gd name="T12" fmla="*/ 99 w 99"/>
                  <a:gd name="T13" fmla="*/ 138 h 166"/>
                  <a:gd name="T14" fmla="*/ 93 w 99"/>
                  <a:gd name="T15" fmla="*/ 166 h 166"/>
                  <a:gd name="T16" fmla="*/ 36 w 99"/>
                  <a:gd name="T17" fmla="*/ 138 h 166"/>
                  <a:gd name="T18" fmla="*/ 36 w 99"/>
                  <a:gd name="T19" fmla="*/ 123 h 166"/>
                  <a:gd name="T20" fmla="*/ 27 w 99"/>
                  <a:gd name="T21" fmla="*/ 102 h 166"/>
                  <a:gd name="T22" fmla="*/ 17 w 99"/>
                  <a:gd name="T23" fmla="*/ 90 h 166"/>
                  <a:gd name="T24" fmla="*/ 0 w 99"/>
                  <a:gd name="T25" fmla="*/ 81 h 16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99"/>
                  <a:gd name="T40" fmla="*/ 0 h 166"/>
                  <a:gd name="T41" fmla="*/ 99 w 99"/>
                  <a:gd name="T42" fmla="*/ 166 h 16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99" h="166">
                    <a:moveTo>
                      <a:pt x="0" y="81"/>
                    </a:moveTo>
                    <a:lnTo>
                      <a:pt x="0" y="0"/>
                    </a:lnTo>
                    <a:lnTo>
                      <a:pt x="27" y="7"/>
                    </a:lnTo>
                    <a:lnTo>
                      <a:pt x="59" y="30"/>
                    </a:lnTo>
                    <a:lnTo>
                      <a:pt x="83" y="61"/>
                    </a:lnTo>
                    <a:lnTo>
                      <a:pt x="99" y="99"/>
                    </a:lnTo>
                    <a:lnTo>
                      <a:pt x="99" y="138"/>
                    </a:lnTo>
                    <a:lnTo>
                      <a:pt x="93" y="166"/>
                    </a:lnTo>
                    <a:lnTo>
                      <a:pt x="36" y="138"/>
                    </a:lnTo>
                    <a:lnTo>
                      <a:pt x="36" y="123"/>
                    </a:lnTo>
                    <a:lnTo>
                      <a:pt x="27" y="102"/>
                    </a:lnTo>
                    <a:lnTo>
                      <a:pt x="17" y="90"/>
                    </a:lnTo>
                    <a:lnTo>
                      <a:pt x="0" y="81"/>
                    </a:lnTo>
                    <a:close/>
                  </a:path>
                </a:pathLst>
              </a:custGeom>
              <a:solidFill>
                <a:schemeClr val="tx1"/>
              </a:solidFill>
              <a:ln w="12700">
                <a:solidFill>
                  <a:schemeClr val="bg1"/>
                </a:solidFill>
                <a:round/>
                <a:headEnd/>
                <a:tailEnd/>
              </a:ln>
            </p:spPr>
            <p:txBody>
              <a:bodyPr wrap="none" lIns="0" tIns="0" rIns="0" bIns="0" anchor="ctr">
                <a:spAutoFit/>
              </a:bodyPr>
              <a:lstStyle/>
              <a:p>
                <a:endParaRPr lang="en-US"/>
              </a:p>
            </p:txBody>
          </p:sp>
          <p:sp>
            <p:nvSpPr>
              <p:cNvPr id="30762" name="Freeform 136"/>
              <p:cNvSpPr>
                <a:spLocks/>
              </p:cNvSpPr>
              <p:nvPr/>
            </p:nvSpPr>
            <p:spPr bwMode="auto">
              <a:xfrm flipH="1">
                <a:off x="2843" y="3395"/>
                <a:ext cx="99" cy="166"/>
              </a:xfrm>
              <a:custGeom>
                <a:avLst/>
                <a:gdLst>
                  <a:gd name="T0" fmla="*/ 0 w 99"/>
                  <a:gd name="T1" fmla="*/ 81 h 166"/>
                  <a:gd name="T2" fmla="*/ 0 w 99"/>
                  <a:gd name="T3" fmla="*/ 0 h 166"/>
                  <a:gd name="T4" fmla="*/ 27 w 99"/>
                  <a:gd name="T5" fmla="*/ 7 h 166"/>
                  <a:gd name="T6" fmla="*/ 59 w 99"/>
                  <a:gd name="T7" fmla="*/ 30 h 166"/>
                  <a:gd name="T8" fmla="*/ 83 w 99"/>
                  <a:gd name="T9" fmla="*/ 61 h 166"/>
                  <a:gd name="T10" fmla="*/ 99 w 99"/>
                  <a:gd name="T11" fmla="*/ 99 h 166"/>
                  <a:gd name="T12" fmla="*/ 99 w 99"/>
                  <a:gd name="T13" fmla="*/ 138 h 166"/>
                  <a:gd name="T14" fmla="*/ 93 w 99"/>
                  <a:gd name="T15" fmla="*/ 166 h 166"/>
                  <a:gd name="T16" fmla="*/ 36 w 99"/>
                  <a:gd name="T17" fmla="*/ 138 h 166"/>
                  <a:gd name="T18" fmla="*/ 36 w 99"/>
                  <a:gd name="T19" fmla="*/ 123 h 166"/>
                  <a:gd name="T20" fmla="*/ 27 w 99"/>
                  <a:gd name="T21" fmla="*/ 102 h 166"/>
                  <a:gd name="T22" fmla="*/ 17 w 99"/>
                  <a:gd name="T23" fmla="*/ 90 h 166"/>
                  <a:gd name="T24" fmla="*/ 0 w 99"/>
                  <a:gd name="T25" fmla="*/ 81 h 16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99"/>
                  <a:gd name="T40" fmla="*/ 0 h 166"/>
                  <a:gd name="T41" fmla="*/ 99 w 99"/>
                  <a:gd name="T42" fmla="*/ 166 h 16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99" h="166">
                    <a:moveTo>
                      <a:pt x="0" y="81"/>
                    </a:moveTo>
                    <a:lnTo>
                      <a:pt x="0" y="0"/>
                    </a:lnTo>
                    <a:lnTo>
                      <a:pt x="27" y="7"/>
                    </a:lnTo>
                    <a:lnTo>
                      <a:pt x="59" y="30"/>
                    </a:lnTo>
                    <a:lnTo>
                      <a:pt x="83" y="61"/>
                    </a:lnTo>
                    <a:lnTo>
                      <a:pt x="99" y="99"/>
                    </a:lnTo>
                    <a:lnTo>
                      <a:pt x="99" y="138"/>
                    </a:lnTo>
                    <a:lnTo>
                      <a:pt x="93" y="166"/>
                    </a:lnTo>
                    <a:lnTo>
                      <a:pt x="36" y="138"/>
                    </a:lnTo>
                    <a:lnTo>
                      <a:pt x="36" y="123"/>
                    </a:lnTo>
                    <a:lnTo>
                      <a:pt x="27" y="102"/>
                    </a:lnTo>
                    <a:lnTo>
                      <a:pt x="17" y="90"/>
                    </a:lnTo>
                    <a:lnTo>
                      <a:pt x="0" y="81"/>
                    </a:lnTo>
                    <a:close/>
                  </a:path>
                </a:pathLst>
              </a:custGeom>
              <a:solidFill>
                <a:srgbClr val="FFCC99"/>
              </a:solidFill>
              <a:ln w="12700">
                <a:solidFill>
                  <a:schemeClr val="bg1"/>
                </a:solidFill>
                <a:round/>
                <a:headEnd/>
                <a:tailEnd/>
              </a:ln>
            </p:spPr>
            <p:txBody>
              <a:bodyPr wrap="none" lIns="0" tIns="0" rIns="0" bIns="0" anchor="ctr">
                <a:spAutoFit/>
              </a:bodyPr>
              <a:lstStyle/>
              <a:p>
                <a:endParaRPr lang="en-US"/>
              </a:p>
            </p:txBody>
          </p:sp>
          <p:sp>
            <p:nvSpPr>
              <p:cNvPr id="30763" name="Freeform 137"/>
              <p:cNvSpPr>
                <a:spLocks/>
              </p:cNvSpPr>
              <p:nvPr/>
            </p:nvSpPr>
            <p:spPr bwMode="auto">
              <a:xfrm>
                <a:off x="2879" y="3575"/>
                <a:ext cx="177" cy="72"/>
              </a:xfrm>
              <a:custGeom>
                <a:avLst/>
                <a:gdLst>
                  <a:gd name="T0" fmla="*/ 128 w 177"/>
                  <a:gd name="T1" fmla="*/ 5 h 68"/>
                  <a:gd name="T2" fmla="*/ 177 w 177"/>
                  <a:gd name="T3" fmla="*/ 70 h 68"/>
                  <a:gd name="T4" fmla="*/ 159 w 177"/>
                  <a:gd name="T5" fmla="*/ 107 h 68"/>
                  <a:gd name="T6" fmla="*/ 137 w 177"/>
                  <a:gd name="T7" fmla="*/ 130 h 68"/>
                  <a:gd name="T8" fmla="*/ 105 w 177"/>
                  <a:gd name="T9" fmla="*/ 150 h 68"/>
                  <a:gd name="T10" fmla="*/ 60 w 177"/>
                  <a:gd name="T11" fmla="*/ 138 h 68"/>
                  <a:gd name="T12" fmla="*/ 26 w 177"/>
                  <a:gd name="T13" fmla="*/ 120 h 68"/>
                  <a:gd name="T14" fmla="*/ 0 w 177"/>
                  <a:gd name="T15" fmla="*/ 77 h 68"/>
                  <a:gd name="T16" fmla="*/ 53 w 177"/>
                  <a:gd name="T17" fmla="*/ 0 h 68"/>
                  <a:gd name="T18" fmla="*/ 66 w 177"/>
                  <a:gd name="T19" fmla="*/ 7 h 68"/>
                  <a:gd name="T20" fmla="*/ 86 w 177"/>
                  <a:gd name="T21" fmla="*/ 25 h 68"/>
                  <a:gd name="T22" fmla="*/ 105 w 177"/>
                  <a:gd name="T23" fmla="*/ 25 h 68"/>
                  <a:gd name="T24" fmla="*/ 128 w 177"/>
                  <a:gd name="T25" fmla="*/ 5 h 6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7"/>
                  <a:gd name="T40" fmla="*/ 0 h 68"/>
                  <a:gd name="T41" fmla="*/ 177 w 177"/>
                  <a:gd name="T42" fmla="*/ 68 h 6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7" h="68">
                    <a:moveTo>
                      <a:pt x="128" y="5"/>
                    </a:moveTo>
                    <a:lnTo>
                      <a:pt x="177" y="32"/>
                    </a:lnTo>
                    <a:lnTo>
                      <a:pt x="159" y="48"/>
                    </a:lnTo>
                    <a:lnTo>
                      <a:pt x="137" y="59"/>
                    </a:lnTo>
                    <a:lnTo>
                      <a:pt x="105" y="68"/>
                    </a:lnTo>
                    <a:lnTo>
                      <a:pt x="60" y="62"/>
                    </a:lnTo>
                    <a:lnTo>
                      <a:pt x="26" y="54"/>
                    </a:lnTo>
                    <a:lnTo>
                      <a:pt x="0" y="35"/>
                    </a:lnTo>
                    <a:lnTo>
                      <a:pt x="53" y="0"/>
                    </a:lnTo>
                    <a:lnTo>
                      <a:pt x="66" y="7"/>
                    </a:lnTo>
                    <a:lnTo>
                      <a:pt x="86" y="11"/>
                    </a:lnTo>
                    <a:lnTo>
                      <a:pt x="105" y="11"/>
                    </a:lnTo>
                    <a:lnTo>
                      <a:pt x="128" y="5"/>
                    </a:lnTo>
                    <a:close/>
                  </a:path>
                </a:pathLst>
              </a:custGeom>
              <a:solidFill>
                <a:schemeClr val="tx1"/>
              </a:solidFill>
              <a:ln w="12700">
                <a:solidFill>
                  <a:schemeClr val="bg1"/>
                </a:solidFill>
                <a:round/>
                <a:headEnd/>
                <a:tailEnd/>
              </a:ln>
            </p:spPr>
            <p:txBody>
              <a:bodyPr lIns="0" tIns="0" rIns="0" bIns="0" anchor="ctr">
                <a:spAutoFit/>
              </a:bodyPr>
              <a:lstStyle/>
              <a:p>
                <a:endParaRPr lang="en-US"/>
              </a:p>
            </p:txBody>
          </p:sp>
        </p:grpSp>
      </p:grpSp>
      <p:grpSp>
        <p:nvGrpSpPr>
          <p:cNvPr id="30747" name="Group 138"/>
          <p:cNvGrpSpPr>
            <a:grpSpLocks/>
          </p:cNvGrpSpPr>
          <p:nvPr/>
        </p:nvGrpSpPr>
        <p:grpSpPr bwMode="auto">
          <a:xfrm>
            <a:off x="8205788" y="2490788"/>
            <a:ext cx="355600" cy="325437"/>
            <a:chOff x="1929" y="2960"/>
            <a:chExt cx="728" cy="665"/>
          </a:xfrm>
        </p:grpSpPr>
        <p:sp>
          <p:nvSpPr>
            <p:cNvPr id="30752" name="AutoShape 139"/>
            <p:cNvSpPr>
              <a:spLocks noChangeArrowheads="1"/>
            </p:cNvSpPr>
            <p:nvPr/>
          </p:nvSpPr>
          <p:spPr bwMode="auto">
            <a:xfrm>
              <a:off x="1929" y="2960"/>
              <a:ext cx="620" cy="620"/>
            </a:xfrm>
            <a:prstGeom prst="smileyFace">
              <a:avLst>
                <a:gd name="adj" fmla="val 153"/>
              </a:avLst>
            </a:prstGeom>
            <a:solidFill>
              <a:srgbClr val="FFCC99"/>
            </a:solidFill>
            <a:ln w="12700">
              <a:solidFill>
                <a:srgbClr val="000000"/>
              </a:solidFill>
              <a:round/>
              <a:headEnd/>
              <a:tailEnd/>
            </a:ln>
          </p:spPr>
          <p:txBody>
            <a:bodyPr wrap="none" anchor="ctr"/>
            <a:lstStyle/>
            <a:p>
              <a:endParaRPr lang="en-US"/>
            </a:p>
          </p:txBody>
        </p:sp>
        <p:grpSp>
          <p:nvGrpSpPr>
            <p:cNvPr id="30753" name="Group 140"/>
            <p:cNvGrpSpPr>
              <a:grpSpLocks/>
            </p:cNvGrpSpPr>
            <p:nvPr/>
          </p:nvGrpSpPr>
          <p:grpSpPr bwMode="auto">
            <a:xfrm>
              <a:off x="2328" y="3296"/>
              <a:ext cx="329" cy="329"/>
              <a:chOff x="2806" y="3358"/>
              <a:chExt cx="329" cy="329"/>
            </a:xfrm>
          </p:grpSpPr>
          <p:sp>
            <p:nvSpPr>
              <p:cNvPr id="30754" name="Oval 141"/>
              <p:cNvSpPr>
                <a:spLocks noChangeArrowheads="1"/>
              </p:cNvSpPr>
              <p:nvPr/>
            </p:nvSpPr>
            <p:spPr bwMode="auto">
              <a:xfrm>
                <a:off x="2806" y="3358"/>
                <a:ext cx="329" cy="329"/>
              </a:xfrm>
              <a:prstGeom prst="ellipse">
                <a:avLst/>
              </a:prstGeom>
              <a:solidFill>
                <a:srgbClr val="D39E54"/>
              </a:solidFill>
              <a:ln w="28575" algn="ctr">
                <a:solidFill>
                  <a:schemeClr val="bg1"/>
                </a:solidFill>
                <a:round/>
                <a:headEnd/>
                <a:tailEnd/>
              </a:ln>
            </p:spPr>
            <p:txBody>
              <a:bodyPr wrap="none" lIns="0" tIns="0" rIns="0" bIns="0" anchor="ctr">
                <a:spAutoFit/>
              </a:bodyPr>
              <a:lstStyle/>
              <a:p>
                <a:endParaRPr lang="en-US"/>
              </a:p>
            </p:txBody>
          </p:sp>
          <p:sp>
            <p:nvSpPr>
              <p:cNvPr id="30755" name="Freeform 142"/>
              <p:cNvSpPr>
                <a:spLocks/>
              </p:cNvSpPr>
              <p:nvPr/>
            </p:nvSpPr>
            <p:spPr bwMode="auto">
              <a:xfrm>
                <a:off x="2999" y="3399"/>
                <a:ext cx="99" cy="166"/>
              </a:xfrm>
              <a:custGeom>
                <a:avLst/>
                <a:gdLst>
                  <a:gd name="T0" fmla="*/ 0 w 99"/>
                  <a:gd name="T1" fmla="*/ 81 h 166"/>
                  <a:gd name="T2" fmla="*/ 0 w 99"/>
                  <a:gd name="T3" fmla="*/ 0 h 166"/>
                  <a:gd name="T4" fmla="*/ 27 w 99"/>
                  <a:gd name="T5" fmla="*/ 7 h 166"/>
                  <a:gd name="T6" fmla="*/ 59 w 99"/>
                  <a:gd name="T7" fmla="*/ 30 h 166"/>
                  <a:gd name="T8" fmla="*/ 83 w 99"/>
                  <a:gd name="T9" fmla="*/ 61 h 166"/>
                  <a:gd name="T10" fmla="*/ 99 w 99"/>
                  <a:gd name="T11" fmla="*/ 99 h 166"/>
                  <a:gd name="T12" fmla="*/ 99 w 99"/>
                  <a:gd name="T13" fmla="*/ 138 h 166"/>
                  <a:gd name="T14" fmla="*/ 93 w 99"/>
                  <a:gd name="T15" fmla="*/ 166 h 166"/>
                  <a:gd name="T16" fmla="*/ 36 w 99"/>
                  <a:gd name="T17" fmla="*/ 138 h 166"/>
                  <a:gd name="T18" fmla="*/ 36 w 99"/>
                  <a:gd name="T19" fmla="*/ 123 h 166"/>
                  <a:gd name="T20" fmla="*/ 27 w 99"/>
                  <a:gd name="T21" fmla="*/ 102 h 166"/>
                  <a:gd name="T22" fmla="*/ 17 w 99"/>
                  <a:gd name="T23" fmla="*/ 90 h 166"/>
                  <a:gd name="T24" fmla="*/ 0 w 99"/>
                  <a:gd name="T25" fmla="*/ 81 h 16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99"/>
                  <a:gd name="T40" fmla="*/ 0 h 166"/>
                  <a:gd name="T41" fmla="*/ 99 w 99"/>
                  <a:gd name="T42" fmla="*/ 166 h 16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99" h="166">
                    <a:moveTo>
                      <a:pt x="0" y="81"/>
                    </a:moveTo>
                    <a:lnTo>
                      <a:pt x="0" y="0"/>
                    </a:lnTo>
                    <a:lnTo>
                      <a:pt x="27" y="7"/>
                    </a:lnTo>
                    <a:lnTo>
                      <a:pt x="59" y="30"/>
                    </a:lnTo>
                    <a:lnTo>
                      <a:pt x="83" y="61"/>
                    </a:lnTo>
                    <a:lnTo>
                      <a:pt x="99" y="99"/>
                    </a:lnTo>
                    <a:lnTo>
                      <a:pt x="99" y="138"/>
                    </a:lnTo>
                    <a:lnTo>
                      <a:pt x="93" y="166"/>
                    </a:lnTo>
                    <a:lnTo>
                      <a:pt x="36" y="138"/>
                    </a:lnTo>
                    <a:lnTo>
                      <a:pt x="36" y="123"/>
                    </a:lnTo>
                    <a:lnTo>
                      <a:pt x="27" y="102"/>
                    </a:lnTo>
                    <a:lnTo>
                      <a:pt x="17" y="90"/>
                    </a:lnTo>
                    <a:lnTo>
                      <a:pt x="0" y="81"/>
                    </a:lnTo>
                    <a:close/>
                  </a:path>
                </a:pathLst>
              </a:custGeom>
              <a:solidFill>
                <a:schemeClr val="tx1"/>
              </a:solidFill>
              <a:ln w="12700">
                <a:solidFill>
                  <a:schemeClr val="bg1"/>
                </a:solidFill>
                <a:round/>
                <a:headEnd/>
                <a:tailEnd/>
              </a:ln>
            </p:spPr>
            <p:txBody>
              <a:bodyPr wrap="none" lIns="0" tIns="0" rIns="0" bIns="0" anchor="ctr">
                <a:spAutoFit/>
              </a:bodyPr>
              <a:lstStyle/>
              <a:p>
                <a:endParaRPr lang="en-US"/>
              </a:p>
            </p:txBody>
          </p:sp>
          <p:sp>
            <p:nvSpPr>
              <p:cNvPr id="30756" name="Freeform 143"/>
              <p:cNvSpPr>
                <a:spLocks/>
              </p:cNvSpPr>
              <p:nvPr/>
            </p:nvSpPr>
            <p:spPr bwMode="auto">
              <a:xfrm flipH="1">
                <a:off x="2843" y="3395"/>
                <a:ext cx="99" cy="166"/>
              </a:xfrm>
              <a:custGeom>
                <a:avLst/>
                <a:gdLst>
                  <a:gd name="T0" fmla="*/ 0 w 99"/>
                  <a:gd name="T1" fmla="*/ 81 h 166"/>
                  <a:gd name="T2" fmla="*/ 0 w 99"/>
                  <a:gd name="T3" fmla="*/ 0 h 166"/>
                  <a:gd name="T4" fmla="*/ 27 w 99"/>
                  <a:gd name="T5" fmla="*/ 7 h 166"/>
                  <a:gd name="T6" fmla="*/ 59 w 99"/>
                  <a:gd name="T7" fmla="*/ 30 h 166"/>
                  <a:gd name="T8" fmla="*/ 83 w 99"/>
                  <a:gd name="T9" fmla="*/ 61 h 166"/>
                  <a:gd name="T10" fmla="*/ 99 w 99"/>
                  <a:gd name="T11" fmla="*/ 99 h 166"/>
                  <a:gd name="T12" fmla="*/ 99 w 99"/>
                  <a:gd name="T13" fmla="*/ 138 h 166"/>
                  <a:gd name="T14" fmla="*/ 93 w 99"/>
                  <a:gd name="T15" fmla="*/ 166 h 166"/>
                  <a:gd name="T16" fmla="*/ 36 w 99"/>
                  <a:gd name="T17" fmla="*/ 138 h 166"/>
                  <a:gd name="T18" fmla="*/ 36 w 99"/>
                  <a:gd name="T19" fmla="*/ 123 h 166"/>
                  <a:gd name="T20" fmla="*/ 27 w 99"/>
                  <a:gd name="T21" fmla="*/ 102 h 166"/>
                  <a:gd name="T22" fmla="*/ 17 w 99"/>
                  <a:gd name="T23" fmla="*/ 90 h 166"/>
                  <a:gd name="T24" fmla="*/ 0 w 99"/>
                  <a:gd name="T25" fmla="*/ 81 h 16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99"/>
                  <a:gd name="T40" fmla="*/ 0 h 166"/>
                  <a:gd name="T41" fmla="*/ 99 w 99"/>
                  <a:gd name="T42" fmla="*/ 166 h 16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99" h="166">
                    <a:moveTo>
                      <a:pt x="0" y="81"/>
                    </a:moveTo>
                    <a:lnTo>
                      <a:pt x="0" y="0"/>
                    </a:lnTo>
                    <a:lnTo>
                      <a:pt x="27" y="7"/>
                    </a:lnTo>
                    <a:lnTo>
                      <a:pt x="59" y="30"/>
                    </a:lnTo>
                    <a:lnTo>
                      <a:pt x="83" y="61"/>
                    </a:lnTo>
                    <a:lnTo>
                      <a:pt x="99" y="99"/>
                    </a:lnTo>
                    <a:lnTo>
                      <a:pt x="99" y="138"/>
                    </a:lnTo>
                    <a:lnTo>
                      <a:pt x="93" y="166"/>
                    </a:lnTo>
                    <a:lnTo>
                      <a:pt x="36" y="138"/>
                    </a:lnTo>
                    <a:lnTo>
                      <a:pt x="36" y="123"/>
                    </a:lnTo>
                    <a:lnTo>
                      <a:pt x="27" y="102"/>
                    </a:lnTo>
                    <a:lnTo>
                      <a:pt x="17" y="90"/>
                    </a:lnTo>
                    <a:lnTo>
                      <a:pt x="0" y="81"/>
                    </a:lnTo>
                    <a:close/>
                  </a:path>
                </a:pathLst>
              </a:custGeom>
              <a:solidFill>
                <a:srgbClr val="FFCC99"/>
              </a:solidFill>
              <a:ln w="12700">
                <a:solidFill>
                  <a:schemeClr val="bg1"/>
                </a:solidFill>
                <a:round/>
                <a:headEnd/>
                <a:tailEnd/>
              </a:ln>
            </p:spPr>
            <p:txBody>
              <a:bodyPr wrap="none" lIns="0" tIns="0" rIns="0" bIns="0" anchor="ctr">
                <a:spAutoFit/>
              </a:bodyPr>
              <a:lstStyle/>
              <a:p>
                <a:endParaRPr lang="en-US"/>
              </a:p>
            </p:txBody>
          </p:sp>
          <p:sp>
            <p:nvSpPr>
              <p:cNvPr id="30757" name="Freeform 144"/>
              <p:cNvSpPr>
                <a:spLocks/>
              </p:cNvSpPr>
              <p:nvPr/>
            </p:nvSpPr>
            <p:spPr bwMode="auto">
              <a:xfrm>
                <a:off x="2879" y="3575"/>
                <a:ext cx="177" cy="72"/>
              </a:xfrm>
              <a:custGeom>
                <a:avLst/>
                <a:gdLst>
                  <a:gd name="T0" fmla="*/ 128 w 177"/>
                  <a:gd name="T1" fmla="*/ 5 h 68"/>
                  <a:gd name="T2" fmla="*/ 177 w 177"/>
                  <a:gd name="T3" fmla="*/ 70 h 68"/>
                  <a:gd name="T4" fmla="*/ 159 w 177"/>
                  <a:gd name="T5" fmla="*/ 107 h 68"/>
                  <a:gd name="T6" fmla="*/ 137 w 177"/>
                  <a:gd name="T7" fmla="*/ 130 h 68"/>
                  <a:gd name="T8" fmla="*/ 105 w 177"/>
                  <a:gd name="T9" fmla="*/ 150 h 68"/>
                  <a:gd name="T10" fmla="*/ 60 w 177"/>
                  <a:gd name="T11" fmla="*/ 138 h 68"/>
                  <a:gd name="T12" fmla="*/ 26 w 177"/>
                  <a:gd name="T13" fmla="*/ 120 h 68"/>
                  <a:gd name="T14" fmla="*/ 0 w 177"/>
                  <a:gd name="T15" fmla="*/ 77 h 68"/>
                  <a:gd name="T16" fmla="*/ 53 w 177"/>
                  <a:gd name="T17" fmla="*/ 0 h 68"/>
                  <a:gd name="T18" fmla="*/ 66 w 177"/>
                  <a:gd name="T19" fmla="*/ 7 h 68"/>
                  <a:gd name="T20" fmla="*/ 86 w 177"/>
                  <a:gd name="T21" fmla="*/ 25 h 68"/>
                  <a:gd name="T22" fmla="*/ 105 w 177"/>
                  <a:gd name="T23" fmla="*/ 25 h 68"/>
                  <a:gd name="T24" fmla="*/ 128 w 177"/>
                  <a:gd name="T25" fmla="*/ 5 h 6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7"/>
                  <a:gd name="T40" fmla="*/ 0 h 68"/>
                  <a:gd name="T41" fmla="*/ 177 w 177"/>
                  <a:gd name="T42" fmla="*/ 68 h 6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7" h="68">
                    <a:moveTo>
                      <a:pt x="128" y="5"/>
                    </a:moveTo>
                    <a:lnTo>
                      <a:pt x="177" y="32"/>
                    </a:lnTo>
                    <a:lnTo>
                      <a:pt x="159" y="48"/>
                    </a:lnTo>
                    <a:lnTo>
                      <a:pt x="137" y="59"/>
                    </a:lnTo>
                    <a:lnTo>
                      <a:pt x="105" y="68"/>
                    </a:lnTo>
                    <a:lnTo>
                      <a:pt x="60" y="62"/>
                    </a:lnTo>
                    <a:lnTo>
                      <a:pt x="26" y="54"/>
                    </a:lnTo>
                    <a:lnTo>
                      <a:pt x="0" y="35"/>
                    </a:lnTo>
                    <a:lnTo>
                      <a:pt x="53" y="0"/>
                    </a:lnTo>
                    <a:lnTo>
                      <a:pt x="66" y="7"/>
                    </a:lnTo>
                    <a:lnTo>
                      <a:pt x="86" y="11"/>
                    </a:lnTo>
                    <a:lnTo>
                      <a:pt x="105" y="11"/>
                    </a:lnTo>
                    <a:lnTo>
                      <a:pt x="128" y="5"/>
                    </a:lnTo>
                    <a:close/>
                  </a:path>
                </a:pathLst>
              </a:custGeom>
              <a:solidFill>
                <a:schemeClr val="tx1"/>
              </a:solidFill>
              <a:ln w="12700">
                <a:solidFill>
                  <a:schemeClr val="bg1"/>
                </a:solidFill>
                <a:round/>
                <a:headEnd/>
                <a:tailEnd/>
              </a:ln>
            </p:spPr>
            <p:txBody>
              <a:bodyPr lIns="0" tIns="0" rIns="0" bIns="0" anchor="ctr">
                <a:spAutoFit/>
              </a:bodyPr>
              <a:lstStyle/>
              <a:p>
                <a:endParaRPr lang="en-US"/>
              </a:p>
            </p:txBody>
          </p:sp>
        </p:grpSp>
      </p:grpSp>
      <p:grpSp>
        <p:nvGrpSpPr>
          <p:cNvPr id="30748" name="Group 145"/>
          <p:cNvGrpSpPr>
            <a:grpSpLocks/>
          </p:cNvGrpSpPr>
          <p:nvPr/>
        </p:nvGrpSpPr>
        <p:grpSpPr bwMode="auto">
          <a:xfrm>
            <a:off x="7502525" y="2468563"/>
            <a:ext cx="625475" cy="339725"/>
            <a:chOff x="3399" y="1235"/>
            <a:chExt cx="938" cy="509"/>
          </a:xfrm>
        </p:grpSpPr>
        <p:sp>
          <p:nvSpPr>
            <p:cNvPr id="30750" name="Rectangle 146"/>
            <p:cNvSpPr>
              <a:spLocks noChangeArrowheads="1"/>
            </p:cNvSpPr>
            <p:nvPr/>
          </p:nvSpPr>
          <p:spPr bwMode="auto">
            <a:xfrm>
              <a:off x="3399" y="1235"/>
              <a:ext cx="938" cy="509"/>
            </a:xfrm>
            <a:prstGeom prst="rect">
              <a:avLst/>
            </a:prstGeom>
            <a:solidFill>
              <a:schemeClr val="tx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pic>
          <p:nvPicPr>
            <p:cNvPr id="30751" name="Picture 147" descr="j033784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10" y="1250"/>
              <a:ext cx="912" cy="4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30749" name="Text Box 191"/>
          <p:cNvSpPr txBox="1">
            <a:spLocks noChangeArrowheads="1"/>
          </p:cNvSpPr>
          <p:nvPr/>
        </p:nvSpPr>
        <p:spPr bwMode="auto">
          <a:xfrm>
            <a:off x="4019550" y="2016125"/>
            <a:ext cx="7239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rgbClr val="00CC00"/>
                </a:solidFill>
              </a:rPr>
              <a:t>$450</a:t>
            </a:r>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idx="4294967295"/>
          </p:nvPr>
        </p:nvSpPr>
        <p:spPr>
          <a:xfrm>
            <a:off x="334963" y="120650"/>
            <a:ext cx="8318500" cy="742950"/>
          </a:xfrm>
        </p:spPr>
        <p:txBody>
          <a:bodyPr/>
          <a:lstStyle/>
          <a:p>
            <a:pPr eaLnBrk="1" hangingPunct="1"/>
            <a:r>
              <a:rPr lang="en-US" smtClean="0"/>
              <a:t>PolicyPeriods</a:t>
            </a:r>
          </a:p>
        </p:txBody>
      </p:sp>
      <p:sp>
        <p:nvSpPr>
          <p:cNvPr id="31747" name="Rectangle 3"/>
          <p:cNvSpPr>
            <a:spLocks noChangeArrowheads="1"/>
          </p:cNvSpPr>
          <p:nvPr/>
        </p:nvSpPr>
        <p:spPr bwMode="auto">
          <a:xfrm>
            <a:off x="614363" y="912813"/>
            <a:ext cx="8226425" cy="1658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marL="285750" indent="-285750" algn="l" eaLnBrk="0" hangingPunct="0">
              <a:spcBef>
                <a:spcPct val="40000"/>
              </a:spcBef>
              <a:spcAft>
                <a:spcPct val="0"/>
              </a:spcAft>
              <a:buClr>
                <a:srgbClr val="0146AD"/>
              </a:buClr>
              <a:buFont typeface="Wingdings 3" pitchFamily="18" charset="2"/>
              <a:buChar char="}"/>
            </a:pPr>
            <a:r>
              <a:rPr lang="en-US" sz="2400" b="0" dirty="0">
                <a:solidFill>
                  <a:schemeClr val="bg1"/>
                </a:solidFill>
              </a:rPr>
              <a:t>A </a:t>
            </a:r>
            <a:r>
              <a:rPr lang="en-US" sz="2400" dirty="0">
                <a:solidFill>
                  <a:schemeClr val="bg1"/>
                </a:solidFill>
              </a:rPr>
              <a:t>PolicyPeriod</a:t>
            </a:r>
            <a:r>
              <a:rPr lang="en-US" sz="2400" b="0" dirty="0">
                <a:solidFill>
                  <a:schemeClr val="bg1"/>
                </a:solidFill>
              </a:rPr>
              <a:t> is one "version" of the policy</a:t>
            </a:r>
          </a:p>
          <a:p>
            <a:pPr marL="628650" lvl="1" indent="-228600" algn="l" eaLnBrk="0" hangingPunct="0">
              <a:spcBef>
                <a:spcPct val="20000"/>
              </a:spcBef>
              <a:spcAft>
                <a:spcPct val="0"/>
              </a:spcAft>
              <a:buClr>
                <a:srgbClr val="0146AD"/>
              </a:buClr>
              <a:buSzPct val="90000"/>
              <a:buFont typeface="Wingdings 2" pitchFamily="18" charset="2"/>
              <a:buChar char=""/>
            </a:pPr>
            <a:r>
              <a:rPr lang="en-US" sz="2200" b="0" dirty="0">
                <a:solidFill>
                  <a:schemeClr val="bg1"/>
                </a:solidFill>
              </a:rPr>
              <a:t>Has effective date and expiration date</a:t>
            </a:r>
          </a:p>
          <a:p>
            <a:pPr marL="285750" indent="-285750" algn="l" eaLnBrk="0" hangingPunct="0">
              <a:spcBef>
                <a:spcPct val="40000"/>
              </a:spcBef>
              <a:spcAft>
                <a:spcPct val="0"/>
              </a:spcAft>
              <a:buClr>
                <a:srgbClr val="0146AD"/>
              </a:buClr>
              <a:buFont typeface="Wingdings 3" pitchFamily="18" charset="2"/>
              <a:buChar char="}"/>
            </a:pPr>
            <a:r>
              <a:rPr lang="en-US" sz="2400" dirty="0">
                <a:solidFill>
                  <a:schemeClr val="bg1"/>
                </a:solidFill>
              </a:rPr>
              <a:t>Model time</a:t>
            </a:r>
            <a:r>
              <a:rPr lang="en-US" sz="2400" b="0" dirty="0">
                <a:solidFill>
                  <a:schemeClr val="bg1"/>
                </a:solidFill>
              </a:rPr>
              <a:t> is the actual real-world time when policies are created or </a:t>
            </a:r>
            <a:r>
              <a:rPr lang="en-US" sz="2400" b="0" dirty="0" smtClean="0">
                <a:solidFill>
                  <a:schemeClr val="bg1"/>
                </a:solidFill>
              </a:rPr>
              <a:t>transactions are </a:t>
            </a:r>
            <a:r>
              <a:rPr lang="en-US" sz="2400" b="0" dirty="0">
                <a:solidFill>
                  <a:schemeClr val="bg1"/>
                </a:solidFill>
              </a:rPr>
              <a:t>bound </a:t>
            </a:r>
          </a:p>
        </p:txBody>
      </p:sp>
      <p:sp>
        <p:nvSpPr>
          <p:cNvPr id="31748" name="Rectangle 66"/>
          <p:cNvSpPr>
            <a:spLocks noChangeArrowheads="1"/>
          </p:cNvSpPr>
          <p:nvPr/>
        </p:nvSpPr>
        <p:spPr bwMode="invGray">
          <a:xfrm>
            <a:off x="3103563" y="4349750"/>
            <a:ext cx="1462087" cy="333375"/>
          </a:xfrm>
          <a:prstGeom prst="rect">
            <a:avLst/>
          </a:prstGeom>
          <a:noFill/>
          <a:ln w="28575" algn="ctr">
            <a:solidFill>
              <a:srgbClr val="0099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31749" name="Rectangle 67"/>
          <p:cNvSpPr>
            <a:spLocks noChangeArrowheads="1"/>
          </p:cNvSpPr>
          <p:nvPr/>
        </p:nvSpPr>
        <p:spPr bwMode="invGray">
          <a:xfrm>
            <a:off x="6721475" y="4986338"/>
            <a:ext cx="1955800" cy="333375"/>
          </a:xfrm>
          <a:prstGeom prst="rect">
            <a:avLst/>
          </a:prstGeom>
          <a:noFill/>
          <a:ln w="28575" algn="ctr">
            <a:solidFill>
              <a:srgbClr val="CC0099"/>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31750" name="Rectangle 69"/>
          <p:cNvSpPr>
            <a:spLocks noChangeArrowheads="1"/>
          </p:cNvSpPr>
          <p:nvPr/>
        </p:nvSpPr>
        <p:spPr bwMode="invGray">
          <a:xfrm>
            <a:off x="1428750" y="4341813"/>
            <a:ext cx="1533525" cy="333375"/>
          </a:xfrm>
          <a:prstGeom prst="rect">
            <a:avLst/>
          </a:prstGeom>
          <a:noFill/>
          <a:ln w="28575" algn="ctr">
            <a:solidFill>
              <a:srgbClr val="FF99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grpSp>
        <p:nvGrpSpPr>
          <p:cNvPr id="31751" name="Group 71"/>
          <p:cNvGrpSpPr>
            <a:grpSpLocks/>
          </p:cNvGrpSpPr>
          <p:nvPr/>
        </p:nvGrpSpPr>
        <p:grpSpPr bwMode="auto">
          <a:xfrm>
            <a:off x="1470025" y="4351338"/>
            <a:ext cx="625475" cy="312737"/>
            <a:chOff x="3399" y="1250"/>
            <a:chExt cx="938" cy="468"/>
          </a:xfrm>
        </p:grpSpPr>
        <p:sp>
          <p:nvSpPr>
            <p:cNvPr id="31848" name="Rectangle 72"/>
            <p:cNvSpPr>
              <a:spLocks noChangeArrowheads="1"/>
            </p:cNvSpPr>
            <p:nvPr/>
          </p:nvSpPr>
          <p:spPr bwMode="auto">
            <a:xfrm>
              <a:off x="3399" y="1261"/>
              <a:ext cx="938" cy="457"/>
            </a:xfrm>
            <a:prstGeom prst="rect">
              <a:avLst/>
            </a:prstGeom>
            <a:solidFill>
              <a:schemeClr val="tx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pic>
          <p:nvPicPr>
            <p:cNvPr id="31849" name="Picture 73" descr="j033784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10" y="1250"/>
              <a:ext cx="912" cy="4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1752" name="Group 75"/>
          <p:cNvGrpSpPr>
            <a:grpSpLocks/>
          </p:cNvGrpSpPr>
          <p:nvPr/>
        </p:nvGrpSpPr>
        <p:grpSpPr bwMode="auto">
          <a:xfrm>
            <a:off x="3211513" y="4365625"/>
            <a:ext cx="625475" cy="312738"/>
            <a:chOff x="3399" y="1250"/>
            <a:chExt cx="938" cy="468"/>
          </a:xfrm>
        </p:grpSpPr>
        <p:sp>
          <p:nvSpPr>
            <p:cNvPr id="31846" name="Rectangle 76"/>
            <p:cNvSpPr>
              <a:spLocks noChangeArrowheads="1"/>
            </p:cNvSpPr>
            <p:nvPr/>
          </p:nvSpPr>
          <p:spPr bwMode="auto">
            <a:xfrm>
              <a:off x="3399" y="1261"/>
              <a:ext cx="938" cy="457"/>
            </a:xfrm>
            <a:prstGeom prst="rect">
              <a:avLst/>
            </a:prstGeom>
            <a:solidFill>
              <a:schemeClr val="tx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pic>
          <p:nvPicPr>
            <p:cNvPr id="31847" name="Picture 77" descr="j033784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10" y="1250"/>
              <a:ext cx="912" cy="4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1753" name="Group 78"/>
          <p:cNvGrpSpPr>
            <a:grpSpLocks/>
          </p:cNvGrpSpPr>
          <p:nvPr/>
        </p:nvGrpSpPr>
        <p:grpSpPr bwMode="auto">
          <a:xfrm>
            <a:off x="3846513" y="4364038"/>
            <a:ext cx="625475" cy="312737"/>
            <a:chOff x="3399" y="1250"/>
            <a:chExt cx="938" cy="468"/>
          </a:xfrm>
        </p:grpSpPr>
        <p:sp>
          <p:nvSpPr>
            <p:cNvPr id="31844" name="Rectangle 79"/>
            <p:cNvSpPr>
              <a:spLocks noChangeArrowheads="1"/>
            </p:cNvSpPr>
            <p:nvPr/>
          </p:nvSpPr>
          <p:spPr bwMode="auto">
            <a:xfrm>
              <a:off x="3399" y="1261"/>
              <a:ext cx="938" cy="457"/>
            </a:xfrm>
            <a:prstGeom prst="rect">
              <a:avLst/>
            </a:prstGeom>
            <a:solidFill>
              <a:schemeClr val="tx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pic>
          <p:nvPicPr>
            <p:cNvPr id="31845" name="Picture 80" descr="j033784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10" y="1250"/>
              <a:ext cx="912" cy="4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1754" name="Group 82"/>
          <p:cNvGrpSpPr>
            <a:grpSpLocks/>
          </p:cNvGrpSpPr>
          <p:nvPr/>
        </p:nvGrpSpPr>
        <p:grpSpPr bwMode="auto">
          <a:xfrm>
            <a:off x="4784725" y="4352925"/>
            <a:ext cx="625475" cy="312738"/>
            <a:chOff x="3399" y="1250"/>
            <a:chExt cx="938" cy="468"/>
          </a:xfrm>
        </p:grpSpPr>
        <p:sp>
          <p:nvSpPr>
            <p:cNvPr id="31842" name="Rectangle 83"/>
            <p:cNvSpPr>
              <a:spLocks noChangeArrowheads="1"/>
            </p:cNvSpPr>
            <p:nvPr/>
          </p:nvSpPr>
          <p:spPr bwMode="auto">
            <a:xfrm>
              <a:off x="3399" y="1261"/>
              <a:ext cx="938" cy="457"/>
            </a:xfrm>
            <a:prstGeom prst="rect">
              <a:avLst/>
            </a:prstGeom>
            <a:solidFill>
              <a:schemeClr val="tx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pic>
          <p:nvPicPr>
            <p:cNvPr id="31843" name="Picture 84" descr="j033784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10" y="1250"/>
              <a:ext cx="912" cy="4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1755" name="Group 85"/>
          <p:cNvGrpSpPr>
            <a:grpSpLocks/>
          </p:cNvGrpSpPr>
          <p:nvPr/>
        </p:nvGrpSpPr>
        <p:grpSpPr bwMode="auto">
          <a:xfrm>
            <a:off x="5400675" y="4357688"/>
            <a:ext cx="625475" cy="312737"/>
            <a:chOff x="3399" y="1250"/>
            <a:chExt cx="938" cy="468"/>
          </a:xfrm>
        </p:grpSpPr>
        <p:sp>
          <p:nvSpPr>
            <p:cNvPr id="31840" name="Rectangle 86"/>
            <p:cNvSpPr>
              <a:spLocks noChangeArrowheads="1"/>
            </p:cNvSpPr>
            <p:nvPr/>
          </p:nvSpPr>
          <p:spPr bwMode="auto">
            <a:xfrm>
              <a:off x="3399" y="1261"/>
              <a:ext cx="938" cy="457"/>
            </a:xfrm>
            <a:prstGeom prst="rect">
              <a:avLst/>
            </a:prstGeom>
            <a:solidFill>
              <a:schemeClr val="tx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pic>
          <p:nvPicPr>
            <p:cNvPr id="31841" name="Picture 87" descr="j033784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10" y="1250"/>
              <a:ext cx="912" cy="4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1756" name="Group 89"/>
          <p:cNvGrpSpPr>
            <a:grpSpLocks/>
          </p:cNvGrpSpPr>
          <p:nvPr/>
        </p:nvGrpSpPr>
        <p:grpSpPr bwMode="auto">
          <a:xfrm>
            <a:off x="6784975" y="5005388"/>
            <a:ext cx="596900" cy="298450"/>
            <a:chOff x="3399" y="1250"/>
            <a:chExt cx="938" cy="468"/>
          </a:xfrm>
        </p:grpSpPr>
        <p:sp>
          <p:nvSpPr>
            <p:cNvPr id="31838" name="Rectangle 90"/>
            <p:cNvSpPr>
              <a:spLocks noChangeArrowheads="1"/>
            </p:cNvSpPr>
            <p:nvPr/>
          </p:nvSpPr>
          <p:spPr bwMode="auto">
            <a:xfrm>
              <a:off x="3399" y="1261"/>
              <a:ext cx="938" cy="457"/>
            </a:xfrm>
            <a:prstGeom prst="rect">
              <a:avLst/>
            </a:prstGeom>
            <a:solidFill>
              <a:schemeClr val="tx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pic>
          <p:nvPicPr>
            <p:cNvPr id="31839" name="Picture 91" descr="j033784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10" y="1250"/>
              <a:ext cx="912" cy="4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31757" name="Text Box 137"/>
          <p:cNvSpPr txBox="1">
            <a:spLocks noChangeArrowheads="1"/>
          </p:cNvSpPr>
          <p:nvPr/>
        </p:nvSpPr>
        <p:spPr bwMode="auto">
          <a:xfrm>
            <a:off x="6492875" y="5818188"/>
            <a:ext cx="2363788"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rgbClr val="CC0099"/>
                </a:solidFill>
              </a:rPr>
              <a:t>1 PP and 1 PT : 04/20/09 – 04/20/10</a:t>
            </a:r>
          </a:p>
        </p:txBody>
      </p:sp>
      <p:grpSp>
        <p:nvGrpSpPr>
          <p:cNvPr id="31758" name="Group 145"/>
          <p:cNvGrpSpPr>
            <a:grpSpLocks/>
          </p:cNvGrpSpPr>
          <p:nvPr/>
        </p:nvGrpSpPr>
        <p:grpSpPr bwMode="auto">
          <a:xfrm>
            <a:off x="7435850" y="5008563"/>
            <a:ext cx="600075" cy="300037"/>
            <a:chOff x="3399" y="1250"/>
            <a:chExt cx="938" cy="468"/>
          </a:xfrm>
        </p:grpSpPr>
        <p:sp>
          <p:nvSpPr>
            <p:cNvPr id="31836" name="Rectangle 146"/>
            <p:cNvSpPr>
              <a:spLocks noChangeArrowheads="1"/>
            </p:cNvSpPr>
            <p:nvPr/>
          </p:nvSpPr>
          <p:spPr bwMode="auto">
            <a:xfrm>
              <a:off x="3399" y="1261"/>
              <a:ext cx="938" cy="457"/>
            </a:xfrm>
            <a:prstGeom prst="rect">
              <a:avLst/>
            </a:prstGeom>
            <a:solidFill>
              <a:schemeClr val="tx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pic>
          <p:nvPicPr>
            <p:cNvPr id="31837" name="Picture 147" descr="j033784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10" y="1250"/>
              <a:ext cx="912" cy="4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31759" name="Text Box 148"/>
          <p:cNvSpPr txBox="1">
            <a:spLocks noChangeArrowheads="1"/>
          </p:cNvSpPr>
          <p:nvPr/>
        </p:nvSpPr>
        <p:spPr bwMode="auto">
          <a:xfrm>
            <a:off x="481013" y="2678113"/>
            <a:ext cx="852487"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rgbClr val="CC0099"/>
                </a:solidFill>
              </a:rPr>
              <a:t>Model time</a:t>
            </a:r>
          </a:p>
        </p:txBody>
      </p:sp>
      <p:sp>
        <p:nvSpPr>
          <p:cNvPr id="31760" name="Rectangle 273"/>
          <p:cNvSpPr>
            <a:spLocks noChangeArrowheads="1"/>
          </p:cNvSpPr>
          <p:nvPr/>
        </p:nvSpPr>
        <p:spPr bwMode="invGray">
          <a:xfrm>
            <a:off x="4716463" y="4349750"/>
            <a:ext cx="1790700" cy="333375"/>
          </a:xfrm>
          <a:prstGeom prst="rect">
            <a:avLst/>
          </a:prstGeom>
          <a:noFill/>
          <a:ln w="28575" algn="ctr">
            <a:solidFill>
              <a:srgbClr val="0033CC"/>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grpSp>
        <p:nvGrpSpPr>
          <p:cNvPr id="31761" name="Group 99"/>
          <p:cNvGrpSpPr>
            <a:grpSpLocks/>
          </p:cNvGrpSpPr>
          <p:nvPr/>
        </p:nvGrpSpPr>
        <p:grpSpPr bwMode="auto">
          <a:xfrm>
            <a:off x="1428750" y="3009900"/>
            <a:ext cx="5064125" cy="333375"/>
            <a:chOff x="955" y="1896"/>
            <a:chExt cx="3147" cy="199"/>
          </a:xfrm>
        </p:grpSpPr>
        <p:sp>
          <p:nvSpPr>
            <p:cNvPr id="31832" name="Rectangle 69"/>
            <p:cNvSpPr>
              <a:spLocks noChangeArrowheads="1"/>
            </p:cNvSpPr>
            <p:nvPr/>
          </p:nvSpPr>
          <p:spPr bwMode="invGray">
            <a:xfrm>
              <a:off x="955" y="1896"/>
              <a:ext cx="3147" cy="199"/>
            </a:xfrm>
            <a:prstGeom prst="rect">
              <a:avLst/>
            </a:prstGeom>
            <a:noFill/>
            <a:ln w="28575" algn="ctr">
              <a:solidFill>
                <a:srgbClr val="FF99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grpSp>
          <p:nvGrpSpPr>
            <p:cNvPr id="31833" name="Group 71"/>
            <p:cNvGrpSpPr>
              <a:grpSpLocks/>
            </p:cNvGrpSpPr>
            <p:nvPr/>
          </p:nvGrpSpPr>
          <p:grpSpPr bwMode="auto">
            <a:xfrm>
              <a:off x="1000" y="1897"/>
              <a:ext cx="394" cy="197"/>
              <a:chOff x="3399" y="1250"/>
              <a:chExt cx="938" cy="467"/>
            </a:xfrm>
          </p:grpSpPr>
          <p:sp>
            <p:nvSpPr>
              <p:cNvPr id="31834" name="Rectangle 72"/>
              <p:cNvSpPr>
                <a:spLocks noChangeArrowheads="1"/>
              </p:cNvSpPr>
              <p:nvPr/>
            </p:nvSpPr>
            <p:spPr bwMode="auto">
              <a:xfrm>
                <a:off x="3399" y="1273"/>
                <a:ext cx="938" cy="432"/>
              </a:xfrm>
              <a:prstGeom prst="rect">
                <a:avLst/>
              </a:prstGeom>
              <a:solidFill>
                <a:schemeClr val="tx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pic>
            <p:nvPicPr>
              <p:cNvPr id="31835" name="Picture 73" descr="j033784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10" y="1250"/>
                <a:ext cx="912" cy="4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sp>
        <p:nvSpPr>
          <p:cNvPr id="31762" name="Rectangle 66"/>
          <p:cNvSpPr>
            <a:spLocks noChangeArrowheads="1"/>
          </p:cNvSpPr>
          <p:nvPr/>
        </p:nvSpPr>
        <p:spPr bwMode="invGray">
          <a:xfrm>
            <a:off x="3103563" y="3671888"/>
            <a:ext cx="3416300" cy="333375"/>
          </a:xfrm>
          <a:prstGeom prst="rect">
            <a:avLst/>
          </a:prstGeom>
          <a:noFill/>
          <a:ln w="28575" algn="ctr">
            <a:solidFill>
              <a:srgbClr val="0099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31763" name="Rectangle 69"/>
          <p:cNvSpPr>
            <a:spLocks noChangeArrowheads="1"/>
          </p:cNvSpPr>
          <p:nvPr/>
        </p:nvSpPr>
        <p:spPr bwMode="invGray">
          <a:xfrm>
            <a:off x="1428750" y="3670300"/>
            <a:ext cx="1533525" cy="333375"/>
          </a:xfrm>
          <a:prstGeom prst="rect">
            <a:avLst/>
          </a:prstGeom>
          <a:noFill/>
          <a:ln w="28575" algn="ctr">
            <a:solidFill>
              <a:srgbClr val="FF99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grpSp>
        <p:nvGrpSpPr>
          <p:cNvPr id="31764" name="Group 71"/>
          <p:cNvGrpSpPr>
            <a:grpSpLocks/>
          </p:cNvGrpSpPr>
          <p:nvPr/>
        </p:nvGrpSpPr>
        <p:grpSpPr bwMode="auto">
          <a:xfrm>
            <a:off x="1470025" y="3681413"/>
            <a:ext cx="625475" cy="312737"/>
            <a:chOff x="3399" y="1250"/>
            <a:chExt cx="938" cy="468"/>
          </a:xfrm>
        </p:grpSpPr>
        <p:sp>
          <p:nvSpPr>
            <p:cNvPr id="31830" name="Rectangle 72"/>
            <p:cNvSpPr>
              <a:spLocks noChangeArrowheads="1"/>
            </p:cNvSpPr>
            <p:nvPr/>
          </p:nvSpPr>
          <p:spPr bwMode="auto">
            <a:xfrm>
              <a:off x="3399" y="1261"/>
              <a:ext cx="938" cy="457"/>
            </a:xfrm>
            <a:prstGeom prst="rect">
              <a:avLst/>
            </a:prstGeom>
            <a:solidFill>
              <a:schemeClr val="tx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pic>
          <p:nvPicPr>
            <p:cNvPr id="31831" name="Picture 73" descr="j033784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10" y="1250"/>
              <a:ext cx="912" cy="4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1765" name="Group 75"/>
          <p:cNvGrpSpPr>
            <a:grpSpLocks/>
          </p:cNvGrpSpPr>
          <p:nvPr/>
        </p:nvGrpSpPr>
        <p:grpSpPr bwMode="auto">
          <a:xfrm>
            <a:off x="3211513" y="3678238"/>
            <a:ext cx="625475" cy="312737"/>
            <a:chOff x="3399" y="1250"/>
            <a:chExt cx="938" cy="468"/>
          </a:xfrm>
        </p:grpSpPr>
        <p:sp>
          <p:nvSpPr>
            <p:cNvPr id="31828" name="Rectangle 76"/>
            <p:cNvSpPr>
              <a:spLocks noChangeArrowheads="1"/>
            </p:cNvSpPr>
            <p:nvPr/>
          </p:nvSpPr>
          <p:spPr bwMode="auto">
            <a:xfrm>
              <a:off x="3399" y="1261"/>
              <a:ext cx="938" cy="457"/>
            </a:xfrm>
            <a:prstGeom prst="rect">
              <a:avLst/>
            </a:prstGeom>
            <a:solidFill>
              <a:schemeClr val="tx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pic>
          <p:nvPicPr>
            <p:cNvPr id="31829" name="Picture 77" descr="j033784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10" y="1250"/>
              <a:ext cx="912" cy="4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1766" name="Group 78"/>
          <p:cNvGrpSpPr>
            <a:grpSpLocks/>
          </p:cNvGrpSpPr>
          <p:nvPr/>
        </p:nvGrpSpPr>
        <p:grpSpPr bwMode="auto">
          <a:xfrm>
            <a:off x="3846513" y="3676650"/>
            <a:ext cx="625475" cy="312738"/>
            <a:chOff x="3399" y="1250"/>
            <a:chExt cx="938" cy="468"/>
          </a:xfrm>
        </p:grpSpPr>
        <p:sp>
          <p:nvSpPr>
            <p:cNvPr id="31826" name="Rectangle 79"/>
            <p:cNvSpPr>
              <a:spLocks noChangeArrowheads="1"/>
            </p:cNvSpPr>
            <p:nvPr/>
          </p:nvSpPr>
          <p:spPr bwMode="auto">
            <a:xfrm>
              <a:off x="3399" y="1261"/>
              <a:ext cx="938" cy="457"/>
            </a:xfrm>
            <a:prstGeom prst="rect">
              <a:avLst/>
            </a:prstGeom>
            <a:solidFill>
              <a:schemeClr val="tx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pic>
          <p:nvPicPr>
            <p:cNvPr id="31827" name="Picture 80" descr="j033784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10" y="1250"/>
              <a:ext cx="912" cy="4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31767" name="Rectangle 66"/>
          <p:cNvSpPr>
            <a:spLocks noChangeArrowheads="1"/>
          </p:cNvSpPr>
          <p:nvPr/>
        </p:nvSpPr>
        <p:spPr bwMode="invGray">
          <a:xfrm>
            <a:off x="3087688" y="5018088"/>
            <a:ext cx="1409700" cy="333375"/>
          </a:xfrm>
          <a:prstGeom prst="rect">
            <a:avLst/>
          </a:prstGeom>
          <a:noFill/>
          <a:ln w="28575" algn="ctr">
            <a:solidFill>
              <a:srgbClr val="0099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31768" name="Rectangle 69"/>
          <p:cNvSpPr>
            <a:spLocks noChangeArrowheads="1"/>
          </p:cNvSpPr>
          <p:nvPr/>
        </p:nvSpPr>
        <p:spPr bwMode="invGray">
          <a:xfrm>
            <a:off x="1412875" y="5011738"/>
            <a:ext cx="1533525" cy="333375"/>
          </a:xfrm>
          <a:prstGeom prst="rect">
            <a:avLst/>
          </a:prstGeom>
          <a:noFill/>
          <a:ln w="28575" algn="ctr">
            <a:solidFill>
              <a:srgbClr val="FF99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grpSp>
        <p:nvGrpSpPr>
          <p:cNvPr id="31769" name="Group 71"/>
          <p:cNvGrpSpPr>
            <a:grpSpLocks/>
          </p:cNvGrpSpPr>
          <p:nvPr/>
        </p:nvGrpSpPr>
        <p:grpSpPr bwMode="auto">
          <a:xfrm>
            <a:off x="1454150" y="5021263"/>
            <a:ext cx="625475" cy="312737"/>
            <a:chOff x="3399" y="1250"/>
            <a:chExt cx="938" cy="468"/>
          </a:xfrm>
        </p:grpSpPr>
        <p:sp>
          <p:nvSpPr>
            <p:cNvPr id="31824" name="Rectangle 72"/>
            <p:cNvSpPr>
              <a:spLocks noChangeArrowheads="1"/>
            </p:cNvSpPr>
            <p:nvPr/>
          </p:nvSpPr>
          <p:spPr bwMode="auto">
            <a:xfrm>
              <a:off x="3399" y="1261"/>
              <a:ext cx="938" cy="457"/>
            </a:xfrm>
            <a:prstGeom prst="rect">
              <a:avLst/>
            </a:prstGeom>
            <a:solidFill>
              <a:schemeClr val="tx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pic>
          <p:nvPicPr>
            <p:cNvPr id="31825" name="Picture 73" descr="j033784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10" y="1250"/>
              <a:ext cx="912" cy="4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1770" name="Group 75"/>
          <p:cNvGrpSpPr>
            <a:grpSpLocks/>
          </p:cNvGrpSpPr>
          <p:nvPr/>
        </p:nvGrpSpPr>
        <p:grpSpPr bwMode="auto">
          <a:xfrm>
            <a:off x="3195638" y="5018088"/>
            <a:ext cx="625475" cy="312737"/>
            <a:chOff x="3399" y="1250"/>
            <a:chExt cx="938" cy="468"/>
          </a:xfrm>
        </p:grpSpPr>
        <p:sp>
          <p:nvSpPr>
            <p:cNvPr id="31822" name="Rectangle 76"/>
            <p:cNvSpPr>
              <a:spLocks noChangeArrowheads="1"/>
            </p:cNvSpPr>
            <p:nvPr/>
          </p:nvSpPr>
          <p:spPr bwMode="auto">
            <a:xfrm>
              <a:off x="3399" y="1261"/>
              <a:ext cx="938" cy="457"/>
            </a:xfrm>
            <a:prstGeom prst="rect">
              <a:avLst/>
            </a:prstGeom>
            <a:solidFill>
              <a:schemeClr val="tx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pic>
          <p:nvPicPr>
            <p:cNvPr id="31823" name="Picture 77" descr="j033784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10" y="1250"/>
              <a:ext cx="912" cy="4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1771" name="Group 78"/>
          <p:cNvGrpSpPr>
            <a:grpSpLocks/>
          </p:cNvGrpSpPr>
          <p:nvPr/>
        </p:nvGrpSpPr>
        <p:grpSpPr bwMode="auto">
          <a:xfrm>
            <a:off x="3830638" y="5016500"/>
            <a:ext cx="625475" cy="312738"/>
            <a:chOff x="3399" y="1250"/>
            <a:chExt cx="938" cy="468"/>
          </a:xfrm>
        </p:grpSpPr>
        <p:sp>
          <p:nvSpPr>
            <p:cNvPr id="31820" name="Rectangle 79"/>
            <p:cNvSpPr>
              <a:spLocks noChangeArrowheads="1"/>
            </p:cNvSpPr>
            <p:nvPr/>
          </p:nvSpPr>
          <p:spPr bwMode="auto">
            <a:xfrm>
              <a:off x="3399" y="1261"/>
              <a:ext cx="938" cy="457"/>
            </a:xfrm>
            <a:prstGeom prst="rect">
              <a:avLst/>
            </a:prstGeom>
            <a:solidFill>
              <a:schemeClr val="tx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pic>
          <p:nvPicPr>
            <p:cNvPr id="31821" name="Picture 80" descr="j033784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10" y="1250"/>
              <a:ext cx="912" cy="4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1772" name="Group 82"/>
          <p:cNvGrpSpPr>
            <a:grpSpLocks/>
          </p:cNvGrpSpPr>
          <p:nvPr/>
        </p:nvGrpSpPr>
        <p:grpSpPr bwMode="auto">
          <a:xfrm>
            <a:off x="4699000" y="5022850"/>
            <a:ext cx="625475" cy="312738"/>
            <a:chOff x="3399" y="1250"/>
            <a:chExt cx="938" cy="468"/>
          </a:xfrm>
        </p:grpSpPr>
        <p:sp>
          <p:nvSpPr>
            <p:cNvPr id="31818" name="Rectangle 83"/>
            <p:cNvSpPr>
              <a:spLocks noChangeArrowheads="1"/>
            </p:cNvSpPr>
            <p:nvPr/>
          </p:nvSpPr>
          <p:spPr bwMode="auto">
            <a:xfrm>
              <a:off x="3399" y="1261"/>
              <a:ext cx="938" cy="457"/>
            </a:xfrm>
            <a:prstGeom prst="rect">
              <a:avLst/>
            </a:prstGeom>
            <a:solidFill>
              <a:schemeClr val="tx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pic>
          <p:nvPicPr>
            <p:cNvPr id="31819" name="Picture 84" descr="j033784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10" y="1250"/>
              <a:ext cx="912" cy="4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1773" name="Group 85"/>
          <p:cNvGrpSpPr>
            <a:grpSpLocks/>
          </p:cNvGrpSpPr>
          <p:nvPr/>
        </p:nvGrpSpPr>
        <p:grpSpPr bwMode="auto">
          <a:xfrm>
            <a:off x="5332413" y="5027613"/>
            <a:ext cx="625475" cy="312737"/>
            <a:chOff x="3399" y="1250"/>
            <a:chExt cx="938" cy="468"/>
          </a:xfrm>
        </p:grpSpPr>
        <p:sp>
          <p:nvSpPr>
            <p:cNvPr id="31816" name="Rectangle 86"/>
            <p:cNvSpPr>
              <a:spLocks noChangeArrowheads="1"/>
            </p:cNvSpPr>
            <p:nvPr/>
          </p:nvSpPr>
          <p:spPr bwMode="auto">
            <a:xfrm>
              <a:off x="3399" y="1261"/>
              <a:ext cx="938" cy="457"/>
            </a:xfrm>
            <a:prstGeom prst="rect">
              <a:avLst/>
            </a:prstGeom>
            <a:solidFill>
              <a:schemeClr val="tx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pic>
          <p:nvPicPr>
            <p:cNvPr id="31817" name="Picture 87" descr="j033784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10" y="1250"/>
              <a:ext cx="912" cy="4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31774" name="Rectangle 273"/>
          <p:cNvSpPr>
            <a:spLocks noChangeArrowheads="1"/>
          </p:cNvSpPr>
          <p:nvPr/>
        </p:nvSpPr>
        <p:spPr bwMode="invGray">
          <a:xfrm>
            <a:off x="4651375" y="5027613"/>
            <a:ext cx="1839913" cy="333375"/>
          </a:xfrm>
          <a:prstGeom prst="rect">
            <a:avLst/>
          </a:prstGeom>
          <a:noFill/>
          <a:ln w="28575" algn="ctr">
            <a:solidFill>
              <a:srgbClr val="0033CC"/>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31775" name="Text Box 65"/>
          <p:cNvSpPr txBox="1">
            <a:spLocks noChangeArrowheads="1"/>
          </p:cNvSpPr>
          <p:nvPr/>
        </p:nvSpPr>
        <p:spPr bwMode="auto">
          <a:xfrm>
            <a:off x="6623050" y="2970213"/>
            <a:ext cx="21780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a:solidFill>
                  <a:srgbClr val="0033CC"/>
                </a:solidFill>
              </a:rPr>
              <a:t>policy created </a:t>
            </a:r>
            <a:r>
              <a:rPr lang="en-US">
                <a:solidFill>
                  <a:srgbClr val="00CC00"/>
                </a:solidFill>
              </a:rPr>
              <a:t>$270</a:t>
            </a:r>
          </a:p>
        </p:txBody>
      </p:sp>
      <p:sp>
        <p:nvSpPr>
          <p:cNvPr id="31776" name="Text Box 66"/>
          <p:cNvSpPr txBox="1">
            <a:spLocks noChangeArrowheads="1"/>
          </p:cNvSpPr>
          <p:nvPr/>
        </p:nvSpPr>
        <p:spPr bwMode="auto">
          <a:xfrm>
            <a:off x="6642100" y="3670300"/>
            <a:ext cx="234473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a:solidFill>
                  <a:srgbClr val="0033CC"/>
                </a:solidFill>
              </a:rPr>
              <a:t>+ second auto </a:t>
            </a:r>
            <a:r>
              <a:rPr lang="en-US">
                <a:solidFill>
                  <a:srgbClr val="00CC00"/>
                </a:solidFill>
              </a:rPr>
              <a:t>$450</a:t>
            </a:r>
          </a:p>
        </p:txBody>
      </p:sp>
      <p:sp>
        <p:nvSpPr>
          <p:cNvPr id="31777" name="Text Box 67"/>
          <p:cNvSpPr txBox="1">
            <a:spLocks noChangeArrowheads="1"/>
          </p:cNvSpPr>
          <p:nvPr/>
        </p:nvSpPr>
        <p:spPr bwMode="auto">
          <a:xfrm>
            <a:off x="6599238" y="4398963"/>
            <a:ext cx="20669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a:solidFill>
                  <a:srgbClr val="0033CC"/>
                </a:solidFill>
              </a:rPr>
              <a:t>+ teen driver </a:t>
            </a:r>
            <a:r>
              <a:rPr lang="en-US">
                <a:solidFill>
                  <a:srgbClr val="00CC00"/>
                </a:solidFill>
              </a:rPr>
              <a:t>$920</a:t>
            </a:r>
          </a:p>
        </p:txBody>
      </p:sp>
      <p:sp>
        <p:nvSpPr>
          <p:cNvPr id="31778" name="Text Box 68"/>
          <p:cNvSpPr txBox="1">
            <a:spLocks noChangeArrowheads="1"/>
          </p:cNvSpPr>
          <p:nvPr/>
        </p:nvSpPr>
        <p:spPr bwMode="auto">
          <a:xfrm>
            <a:off x="6726238" y="5470525"/>
            <a:ext cx="19970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a:solidFill>
                  <a:srgbClr val="0033CC"/>
                </a:solidFill>
              </a:rPr>
              <a:t>Renewal </a:t>
            </a:r>
            <a:r>
              <a:rPr lang="en-US" sz="1800">
                <a:solidFill>
                  <a:srgbClr val="00CC00"/>
                </a:solidFill>
              </a:rPr>
              <a:t>$990</a:t>
            </a:r>
            <a:endParaRPr lang="en-US" sz="1800">
              <a:solidFill>
                <a:srgbClr val="0033CC"/>
              </a:solidFill>
            </a:endParaRPr>
          </a:p>
        </p:txBody>
      </p:sp>
      <p:sp>
        <p:nvSpPr>
          <p:cNvPr id="31779" name="Text Box 61"/>
          <p:cNvSpPr txBox="1">
            <a:spLocks noChangeArrowheads="1"/>
          </p:cNvSpPr>
          <p:nvPr/>
        </p:nvSpPr>
        <p:spPr bwMode="auto">
          <a:xfrm>
            <a:off x="1628775" y="5476875"/>
            <a:ext cx="4694238"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rgbClr val="FF9900"/>
                </a:solidFill>
              </a:rPr>
              <a:t>3 versions, so 3 PolicyPeriods: </a:t>
            </a:r>
            <a:br>
              <a:rPr lang="en-US">
                <a:solidFill>
                  <a:srgbClr val="FF9900"/>
                </a:solidFill>
              </a:rPr>
            </a:br>
            <a:r>
              <a:rPr lang="en-US">
                <a:solidFill>
                  <a:srgbClr val="FF9900"/>
                </a:solidFill>
              </a:rPr>
              <a:t>04/20/08 –  04/20/09</a:t>
            </a:r>
          </a:p>
        </p:txBody>
      </p:sp>
      <p:sp>
        <p:nvSpPr>
          <p:cNvPr id="31780" name="Text Box 70"/>
          <p:cNvSpPr txBox="1">
            <a:spLocks noChangeArrowheads="1"/>
          </p:cNvSpPr>
          <p:nvPr/>
        </p:nvSpPr>
        <p:spPr bwMode="auto">
          <a:xfrm>
            <a:off x="1882775" y="6124575"/>
            <a:ext cx="41719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rgbClr val="FF9900"/>
                </a:solidFill>
              </a:rPr>
              <a:t>1 PolicyTerm: 04/20/08 – 04/20/09</a:t>
            </a:r>
          </a:p>
        </p:txBody>
      </p:sp>
      <p:sp>
        <p:nvSpPr>
          <p:cNvPr id="31781" name="Text Box 71"/>
          <p:cNvSpPr txBox="1">
            <a:spLocks noChangeArrowheads="1"/>
          </p:cNvSpPr>
          <p:nvPr/>
        </p:nvSpPr>
        <p:spPr bwMode="auto">
          <a:xfrm>
            <a:off x="2676525" y="2617788"/>
            <a:ext cx="84613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rgbClr val="0033CC"/>
                </a:solidFill>
              </a:rPr>
              <a:t>7/20/08</a:t>
            </a:r>
          </a:p>
        </p:txBody>
      </p:sp>
      <p:grpSp>
        <p:nvGrpSpPr>
          <p:cNvPr id="31782" name="Group 72"/>
          <p:cNvGrpSpPr>
            <a:grpSpLocks/>
          </p:cNvGrpSpPr>
          <p:nvPr/>
        </p:nvGrpSpPr>
        <p:grpSpPr bwMode="auto">
          <a:xfrm>
            <a:off x="550863" y="5561013"/>
            <a:ext cx="674687" cy="685800"/>
            <a:chOff x="2324" y="435"/>
            <a:chExt cx="933" cy="1052"/>
          </a:xfrm>
        </p:grpSpPr>
        <p:sp>
          <p:nvSpPr>
            <p:cNvPr id="31807" name="AutoShape 73"/>
            <p:cNvSpPr>
              <a:spLocks noChangeArrowheads="1"/>
            </p:cNvSpPr>
            <p:nvPr/>
          </p:nvSpPr>
          <p:spPr bwMode="auto">
            <a:xfrm rot="-5400000">
              <a:off x="2265" y="494"/>
              <a:ext cx="1052" cy="933"/>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sp>
          <p:nvSpPr>
            <p:cNvPr id="31808" name="Freeform 74"/>
            <p:cNvSpPr>
              <a:spLocks/>
            </p:cNvSpPr>
            <p:nvPr/>
          </p:nvSpPr>
          <p:spPr bwMode="auto">
            <a:xfrm>
              <a:off x="2442" y="487"/>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31809" name="Freeform 75"/>
            <p:cNvSpPr>
              <a:spLocks/>
            </p:cNvSpPr>
            <p:nvPr/>
          </p:nvSpPr>
          <p:spPr bwMode="auto">
            <a:xfrm>
              <a:off x="2442" y="818"/>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31810" name="Freeform 76"/>
            <p:cNvSpPr>
              <a:spLocks/>
            </p:cNvSpPr>
            <p:nvPr/>
          </p:nvSpPr>
          <p:spPr bwMode="auto">
            <a:xfrm>
              <a:off x="2442" y="1150"/>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31811" name="Group 77"/>
            <p:cNvGrpSpPr>
              <a:grpSpLocks/>
            </p:cNvGrpSpPr>
            <p:nvPr/>
          </p:nvGrpSpPr>
          <p:grpSpPr bwMode="auto">
            <a:xfrm>
              <a:off x="2889" y="957"/>
              <a:ext cx="348" cy="510"/>
              <a:chOff x="2784" y="3210"/>
              <a:chExt cx="523" cy="772"/>
            </a:xfrm>
          </p:grpSpPr>
          <p:sp>
            <p:nvSpPr>
              <p:cNvPr id="31812" name="AutoShape 78"/>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31813" name="AutoShape 79"/>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31814" name="AutoShape 80"/>
              <p:cNvSpPr>
                <a:spLocks noChangeArrowheads="1"/>
              </p:cNvSpPr>
              <p:nvPr/>
            </p:nvSpPr>
            <p:spPr bwMode="auto">
              <a:xfrm>
                <a:off x="2784" y="3210"/>
                <a:ext cx="523" cy="523"/>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31815" name="Oval 81"/>
              <p:cNvSpPr>
                <a:spLocks noChangeArrowheads="1"/>
              </p:cNvSpPr>
              <p:nvPr/>
            </p:nvSpPr>
            <p:spPr bwMode="auto">
              <a:xfrm>
                <a:off x="2880" y="3307"/>
                <a:ext cx="320" cy="320"/>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grpSp>
      </p:grpSp>
      <p:sp>
        <p:nvSpPr>
          <p:cNvPr id="31783" name="Text Box 82"/>
          <p:cNvSpPr txBox="1">
            <a:spLocks noChangeArrowheads="1"/>
          </p:cNvSpPr>
          <p:nvPr/>
        </p:nvSpPr>
        <p:spPr bwMode="auto">
          <a:xfrm>
            <a:off x="1328738" y="2620963"/>
            <a:ext cx="84613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rgbClr val="0033CC"/>
                </a:solidFill>
              </a:rPr>
              <a:t>4/20/08</a:t>
            </a:r>
          </a:p>
        </p:txBody>
      </p:sp>
      <p:sp>
        <p:nvSpPr>
          <p:cNvPr id="31784" name="Text Box 83"/>
          <p:cNvSpPr txBox="1">
            <a:spLocks noChangeArrowheads="1"/>
          </p:cNvSpPr>
          <p:nvPr/>
        </p:nvSpPr>
        <p:spPr bwMode="auto">
          <a:xfrm>
            <a:off x="4459288" y="2625725"/>
            <a:ext cx="9874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rgbClr val="0033CC"/>
                </a:solidFill>
              </a:rPr>
              <a:t>10/20/08</a:t>
            </a:r>
          </a:p>
        </p:txBody>
      </p:sp>
      <p:sp>
        <p:nvSpPr>
          <p:cNvPr id="31785" name="Text Box 84"/>
          <p:cNvSpPr txBox="1">
            <a:spLocks noChangeArrowheads="1"/>
          </p:cNvSpPr>
          <p:nvPr/>
        </p:nvSpPr>
        <p:spPr bwMode="auto">
          <a:xfrm>
            <a:off x="5916613" y="2640013"/>
            <a:ext cx="9874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rgbClr val="0033CC"/>
                </a:solidFill>
              </a:rPr>
              <a:t>04/20/09</a:t>
            </a:r>
          </a:p>
        </p:txBody>
      </p:sp>
      <p:grpSp>
        <p:nvGrpSpPr>
          <p:cNvPr id="31786" name="Group 85"/>
          <p:cNvGrpSpPr>
            <a:grpSpLocks/>
          </p:cNvGrpSpPr>
          <p:nvPr/>
        </p:nvGrpSpPr>
        <p:grpSpPr bwMode="auto">
          <a:xfrm>
            <a:off x="6089650" y="4379913"/>
            <a:ext cx="334963" cy="304800"/>
            <a:chOff x="1929" y="2960"/>
            <a:chExt cx="728" cy="665"/>
          </a:xfrm>
        </p:grpSpPr>
        <p:sp>
          <p:nvSpPr>
            <p:cNvPr id="31801" name="AutoShape 86"/>
            <p:cNvSpPr>
              <a:spLocks noChangeArrowheads="1"/>
            </p:cNvSpPr>
            <p:nvPr/>
          </p:nvSpPr>
          <p:spPr bwMode="auto">
            <a:xfrm>
              <a:off x="1929" y="2960"/>
              <a:ext cx="620" cy="620"/>
            </a:xfrm>
            <a:prstGeom prst="smileyFace">
              <a:avLst>
                <a:gd name="adj" fmla="val 153"/>
              </a:avLst>
            </a:prstGeom>
            <a:solidFill>
              <a:srgbClr val="FFCC99"/>
            </a:solidFill>
            <a:ln w="12700">
              <a:solidFill>
                <a:srgbClr val="000000"/>
              </a:solidFill>
              <a:round/>
              <a:headEnd/>
              <a:tailEnd/>
            </a:ln>
          </p:spPr>
          <p:txBody>
            <a:bodyPr wrap="none" anchor="ctr"/>
            <a:lstStyle/>
            <a:p>
              <a:endParaRPr lang="en-US"/>
            </a:p>
          </p:txBody>
        </p:sp>
        <p:grpSp>
          <p:nvGrpSpPr>
            <p:cNvPr id="31802" name="Group 87"/>
            <p:cNvGrpSpPr>
              <a:grpSpLocks/>
            </p:cNvGrpSpPr>
            <p:nvPr/>
          </p:nvGrpSpPr>
          <p:grpSpPr bwMode="auto">
            <a:xfrm>
              <a:off x="2328" y="3296"/>
              <a:ext cx="329" cy="329"/>
              <a:chOff x="2806" y="3358"/>
              <a:chExt cx="329" cy="329"/>
            </a:xfrm>
          </p:grpSpPr>
          <p:sp>
            <p:nvSpPr>
              <p:cNvPr id="31803" name="Oval 88"/>
              <p:cNvSpPr>
                <a:spLocks noChangeArrowheads="1"/>
              </p:cNvSpPr>
              <p:nvPr/>
            </p:nvSpPr>
            <p:spPr bwMode="auto">
              <a:xfrm>
                <a:off x="2806" y="3358"/>
                <a:ext cx="329" cy="329"/>
              </a:xfrm>
              <a:prstGeom prst="ellipse">
                <a:avLst/>
              </a:prstGeom>
              <a:solidFill>
                <a:srgbClr val="D39E54"/>
              </a:solidFill>
              <a:ln w="28575" algn="ctr">
                <a:solidFill>
                  <a:schemeClr val="bg1"/>
                </a:solidFill>
                <a:round/>
                <a:headEnd/>
                <a:tailEnd/>
              </a:ln>
            </p:spPr>
            <p:txBody>
              <a:bodyPr wrap="none" lIns="0" tIns="0" rIns="0" bIns="0" anchor="ctr">
                <a:spAutoFit/>
              </a:bodyPr>
              <a:lstStyle/>
              <a:p>
                <a:endParaRPr lang="en-US"/>
              </a:p>
            </p:txBody>
          </p:sp>
          <p:sp>
            <p:nvSpPr>
              <p:cNvPr id="31804" name="Freeform 89"/>
              <p:cNvSpPr>
                <a:spLocks/>
              </p:cNvSpPr>
              <p:nvPr/>
            </p:nvSpPr>
            <p:spPr bwMode="auto">
              <a:xfrm>
                <a:off x="2999" y="3399"/>
                <a:ext cx="99" cy="166"/>
              </a:xfrm>
              <a:custGeom>
                <a:avLst/>
                <a:gdLst>
                  <a:gd name="T0" fmla="*/ 0 w 99"/>
                  <a:gd name="T1" fmla="*/ 81 h 166"/>
                  <a:gd name="T2" fmla="*/ 0 w 99"/>
                  <a:gd name="T3" fmla="*/ 0 h 166"/>
                  <a:gd name="T4" fmla="*/ 27 w 99"/>
                  <a:gd name="T5" fmla="*/ 7 h 166"/>
                  <a:gd name="T6" fmla="*/ 59 w 99"/>
                  <a:gd name="T7" fmla="*/ 30 h 166"/>
                  <a:gd name="T8" fmla="*/ 83 w 99"/>
                  <a:gd name="T9" fmla="*/ 61 h 166"/>
                  <a:gd name="T10" fmla="*/ 99 w 99"/>
                  <a:gd name="T11" fmla="*/ 99 h 166"/>
                  <a:gd name="T12" fmla="*/ 99 w 99"/>
                  <a:gd name="T13" fmla="*/ 138 h 166"/>
                  <a:gd name="T14" fmla="*/ 93 w 99"/>
                  <a:gd name="T15" fmla="*/ 166 h 166"/>
                  <a:gd name="T16" fmla="*/ 36 w 99"/>
                  <a:gd name="T17" fmla="*/ 138 h 166"/>
                  <a:gd name="T18" fmla="*/ 36 w 99"/>
                  <a:gd name="T19" fmla="*/ 123 h 166"/>
                  <a:gd name="T20" fmla="*/ 27 w 99"/>
                  <a:gd name="T21" fmla="*/ 102 h 166"/>
                  <a:gd name="T22" fmla="*/ 17 w 99"/>
                  <a:gd name="T23" fmla="*/ 90 h 166"/>
                  <a:gd name="T24" fmla="*/ 0 w 99"/>
                  <a:gd name="T25" fmla="*/ 81 h 16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99"/>
                  <a:gd name="T40" fmla="*/ 0 h 166"/>
                  <a:gd name="T41" fmla="*/ 99 w 99"/>
                  <a:gd name="T42" fmla="*/ 166 h 16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99" h="166">
                    <a:moveTo>
                      <a:pt x="0" y="81"/>
                    </a:moveTo>
                    <a:lnTo>
                      <a:pt x="0" y="0"/>
                    </a:lnTo>
                    <a:lnTo>
                      <a:pt x="27" y="7"/>
                    </a:lnTo>
                    <a:lnTo>
                      <a:pt x="59" y="30"/>
                    </a:lnTo>
                    <a:lnTo>
                      <a:pt x="83" y="61"/>
                    </a:lnTo>
                    <a:lnTo>
                      <a:pt x="99" y="99"/>
                    </a:lnTo>
                    <a:lnTo>
                      <a:pt x="99" y="138"/>
                    </a:lnTo>
                    <a:lnTo>
                      <a:pt x="93" y="166"/>
                    </a:lnTo>
                    <a:lnTo>
                      <a:pt x="36" y="138"/>
                    </a:lnTo>
                    <a:lnTo>
                      <a:pt x="36" y="123"/>
                    </a:lnTo>
                    <a:lnTo>
                      <a:pt x="27" y="102"/>
                    </a:lnTo>
                    <a:lnTo>
                      <a:pt x="17" y="90"/>
                    </a:lnTo>
                    <a:lnTo>
                      <a:pt x="0" y="81"/>
                    </a:lnTo>
                    <a:close/>
                  </a:path>
                </a:pathLst>
              </a:custGeom>
              <a:solidFill>
                <a:schemeClr val="tx1"/>
              </a:solidFill>
              <a:ln w="12700">
                <a:solidFill>
                  <a:schemeClr val="bg1"/>
                </a:solidFill>
                <a:round/>
                <a:headEnd/>
                <a:tailEnd/>
              </a:ln>
            </p:spPr>
            <p:txBody>
              <a:bodyPr wrap="none" lIns="0" tIns="0" rIns="0" bIns="0" anchor="ctr">
                <a:spAutoFit/>
              </a:bodyPr>
              <a:lstStyle/>
              <a:p>
                <a:endParaRPr lang="en-US"/>
              </a:p>
            </p:txBody>
          </p:sp>
          <p:sp>
            <p:nvSpPr>
              <p:cNvPr id="31805" name="Freeform 90"/>
              <p:cNvSpPr>
                <a:spLocks/>
              </p:cNvSpPr>
              <p:nvPr/>
            </p:nvSpPr>
            <p:spPr bwMode="auto">
              <a:xfrm flipH="1">
                <a:off x="2843" y="3395"/>
                <a:ext cx="99" cy="166"/>
              </a:xfrm>
              <a:custGeom>
                <a:avLst/>
                <a:gdLst>
                  <a:gd name="T0" fmla="*/ 0 w 99"/>
                  <a:gd name="T1" fmla="*/ 81 h 166"/>
                  <a:gd name="T2" fmla="*/ 0 w 99"/>
                  <a:gd name="T3" fmla="*/ 0 h 166"/>
                  <a:gd name="T4" fmla="*/ 27 w 99"/>
                  <a:gd name="T5" fmla="*/ 7 h 166"/>
                  <a:gd name="T6" fmla="*/ 59 w 99"/>
                  <a:gd name="T7" fmla="*/ 30 h 166"/>
                  <a:gd name="T8" fmla="*/ 83 w 99"/>
                  <a:gd name="T9" fmla="*/ 61 h 166"/>
                  <a:gd name="T10" fmla="*/ 99 w 99"/>
                  <a:gd name="T11" fmla="*/ 99 h 166"/>
                  <a:gd name="T12" fmla="*/ 99 w 99"/>
                  <a:gd name="T13" fmla="*/ 138 h 166"/>
                  <a:gd name="T14" fmla="*/ 93 w 99"/>
                  <a:gd name="T15" fmla="*/ 166 h 166"/>
                  <a:gd name="T16" fmla="*/ 36 w 99"/>
                  <a:gd name="T17" fmla="*/ 138 h 166"/>
                  <a:gd name="T18" fmla="*/ 36 w 99"/>
                  <a:gd name="T19" fmla="*/ 123 h 166"/>
                  <a:gd name="T20" fmla="*/ 27 w 99"/>
                  <a:gd name="T21" fmla="*/ 102 h 166"/>
                  <a:gd name="T22" fmla="*/ 17 w 99"/>
                  <a:gd name="T23" fmla="*/ 90 h 166"/>
                  <a:gd name="T24" fmla="*/ 0 w 99"/>
                  <a:gd name="T25" fmla="*/ 81 h 16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99"/>
                  <a:gd name="T40" fmla="*/ 0 h 166"/>
                  <a:gd name="T41" fmla="*/ 99 w 99"/>
                  <a:gd name="T42" fmla="*/ 166 h 16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99" h="166">
                    <a:moveTo>
                      <a:pt x="0" y="81"/>
                    </a:moveTo>
                    <a:lnTo>
                      <a:pt x="0" y="0"/>
                    </a:lnTo>
                    <a:lnTo>
                      <a:pt x="27" y="7"/>
                    </a:lnTo>
                    <a:lnTo>
                      <a:pt x="59" y="30"/>
                    </a:lnTo>
                    <a:lnTo>
                      <a:pt x="83" y="61"/>
                    </a:lnTo>
                    <a:lnTo>
                      <a:pt x="99" y="99"/>
                    </a:lnTo>
                    <a:lnTo>
                      <a:pt x="99" y="138"/>
                    </a:lnTo>
                    <a:lnTo>
                      <a:pt x="93" y="166"/>
                    </a:lnTo>
                    <a:lnTo>
                      <a:pt x="36" y="138"/>
                    </a:lnTo>
                    <a:lnTo>
                      <a:pt x="36" y="123"/>
                    </a:lnTo>
                    <a:lnTo>
                      <a:pt x="27" y="102"/>
                    </a:lnTo>
                    <a:lnTo>
                      <a:pt x="17" y="90"/>
                    </a:lnTo>
                    <a:lnTo>
                      <a:pt x="0" y="81"/>
                    </a:lnTo>
                    <a:close/>
                  </a:path>
                </a:pathLst>
              </a:custGeom>
              <a:solidFill>
                <a:srgbClr val="FFCC99"/>
              </a:solidFill>
              <a:ln w="12700">
                <a:solidFill>
                  <a:schemeClr val="bg1"/>
                </a:solidFill>
                <a:round/>
                <a:headEnd/>
                <a:tailEnd/>
              </a:ln>
            </p:spPr>
            <p:txBody>
              <a:bodyPr lIns="0" tIns="0" rIns="0" bIns="0" anchor="ctr">
                <a:spAutoFit/>
              </a:bodyPr>
              <a:lstStyle/>
              <a:p>
                <a:endParaRPr lang="en-US"/>
              </a:p>
            </p:txBody>
          </p:sp>
          <p:sp>
            <p:nvSpPr>
              <p:cNvPr id="31806" name="Freeform 91"/>
              <p:cNvSpPr>
                <a:spLocks/>
              </p:cNvSpPr>
              <p:nvPr/>
            </p:nvSpPr>
            <p:spPr bwMode="auto">
              <a:xfrm>
                <a:off x="2879" y="3575"/>
                <a:ext cx="177" cy="72"/>
              </a:xfrm>
              <a:custGeom>
                <a:avLst/>
                <a:gdLst>
                  <a:gd name="T0" fmla="*/ 128 w 177"/>
                  <a:gd name="T1" fmla="*/ 5 h 68"/>
                  <a:gd name="T2" fmla="*/ 177 w 177"/>
                  <a:gd name="T3" fmla="*/ 70 h 68"/>
                  <a:gd name="T4" fmla="*/ 159 w 177"/>
                  <a:gd name="T5" fmla="*/ 107 h 68"/>
                  <a:gd name="T6" fmla="*/ 137 w 177"/>
                  <a:gd name="T7" fmla="*/ 130 h 68"/>
                  <a:gd name="T8" fmla="*/ 105 w 177"/>
                  <a:gd name="T9" fmla="*/ 150 h 68"/>
                  <a:gd name="T10" fmla="*/ 60 w 177"/>
                  <a:gd name="T11" fmla="*/ 138 h 68"/>
                  <a:gd name="T12" fmla="*/ 26 w 177"/>
                  <a:gd name="T13" fmla="*/ 120 h 68"/>
                  <a:gd name="T14" fmla="*/ 0 w 177"/>
                  <a:gd name="T15" fmla="*/ 77 h 68"/>
                  <a:gd name="T16" fmla="*/ 53 w 177"/>
                  <a:gd name="T17" fmla="*/ 0 h 68"/>
                  <a:gd name="T18" fmla="*/ 66 w 177"/>
                  <a:gd name="T19" fmla="*/ 7 h 68"/>
                  <a:gd name="T20" fmla="*/ 86 w 177"/>
                  <a:gd name="T21" fmla="*/ 25 h 68"/>
                  <a:gd name="T22" fmla="*/ 105 w 177"/>
                  <a:gd name="T23" fmla="*/ 25 h 68"/>
                  <a:gd name="T24" fmla="*/ 128 w 177"/>
                  <a:gd name="T25" fmla="*/ 5 h 6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7"/>
                  <a:gd name="T40" fmla="*/ 0 h 68"/>
                  <a:gd name="T41" fmla="*/ 177 w 177"/>
                  <a:gd name="T42" fmla="*/ 68 h 6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7" h="68">
                    <a:moveTo>
                      <a:pt x="128" y="5"/>
                    </a:moveTo>
                    <a:lnTo>
                      <a:pt x="177" y="32"/>
                    </a:lnTo>
                    <a:lnTo>
                      <a:pt x="159" y="48"/>
                    </a:lnTo>
                    <a:lnTo>
                      <a:pt x="137" y="59"/>
                    </a:lnTo>
                    <a:lnTo>
                      <a:pt x="105" y="68"/>
                    </a:lnTo>
                    <a:lnTo>
                      <a:pt x="60" y="62"/>
                    </a:lnTo>
                    <a:lnTo>
                      <a:pt x="26" y="54"/>
                    </a:lnTo>
                    <a:lnTo>
                      <a:pt x="0" y="35"/>
                    </a:lnTo>
                    <a:lnTo>
                      <a:pt x="53" y="0"/>
                    </a:lnTo>
                    <a:lnTo>
                      <a:pt x="66" y="7"/>
                    </a:lnTo>
                    <a:lnTo>
                      <a:pt x="86" y="11"/>
                    </a:lnTo>
                    <a:lnTo>
                      <a:pt x="105" y="11"/>
                    </a:lnTo>
                    <a:lnTo>
                      <a:pt x="128" y="5"/>
                    </a:lnTo>
                    <a:close/>
                  </a:path>
                </a:pathLst>
              </a:custGeom>
              <a:solidFill>
                <a:schemeClr val="tx1"/>
              </a:solidFill>
              <a:ln w="12700">
                <a:solidFill>
                  <a:schemeClr val="bg1"/>
                </a:solidFill>
                <a:round/>
                <a:headEnd/>
                <a:tailEnd/>
              </a:ln>
            </p:spPr>
            <p:txBody>
              <a:bodyPr lIns="0" tIns="0" rIns="0" bIns="0" anchor="ctr">
                <a:spAutoFit/>
              </a:bodyPr>
              <a:lstStyle/>
              <a:p>
                <a:endParaRPr lang="en-US"/>
              </a:p>
            </p:txBody>
          </p:sp>
        </p:grpSp>
      </p:grpSp>
      <p:grpSp>
        <p:nvGrpSpPr>
          <p:cNvPr id="31787" name="Group 92"/>
          <p:cNvGrpSpPr>
            <a:grpSpLocks/>
          </p:cNvGrpSpPr>
          <p:nvPr/>
        </p:nvGrpSpPr>
        <p:grpSpPr bwMode="auto">
          <a:xfrm>
            <a:off x="6038850" y="5040313"/>
            <a:ext cx="334963" cy="304800"/>
            <a:chOff x="1929" y="2960"/>
            <a:chExt cx="728" cy="665"/>
          </a:xfrm>
        </p:grpSpPr>
        <p:sp>
          <p:nvSpPr>
            <p:cNvPr id="31795" name="AutoShape 93"/>
            <p:cNvSpPr>
              <a:spLocks noChangeArrowheads="1"/>
            </p:cNvSpPr>
            <p:nvPr/>
          </p:nvSpPr>
          <p:spPr bwMode="auto">
            <a:xfrm>
              <a:off x="1929" y="2960"/>
              <a:ext cx="620" cy="620"/>
            </a:xfrm>
            <a:prstGeom prst="smileyFace">
              <a:avLst>
                <a:gd name="adj" fmla="val 153"/>
              </a:avLst>
            </a:prstGeom>
            <a:solidFill>
              <a:srgbClr val="FFCC99"/>
            </a:solidFill>
            <a:ln w="12700">
              <a:solidFill>
                <a:srgbClr val="000000"/>
              </a:solidFill>
              <a:round/>
              <a:headEnd/>
              <a:tailEnd/>
            </a:ln>
          </p:spPr>
          <p:txBody>
            <a:bodyPr wrap="none" anchor="ctr"/>
            <a:lstStyle/>
            <a:p>
              <a:endParaRPr lang="en-US"/>
            </a:p>
          </p:txBody>
        </p:sp>
        <p:grpSp>
          <p:nvGrpSpPr>
            <p:cNvPr id="31796" name="Group 94"/>
            <p:cNvGrpSpPr>
              <a:grpSpLocks/>
            </p:cNvGrpSpPr>
            <p:nvPr/>
          </p:nvGrpSpPr>
          <p:grpSpPr bwMode="auto">
            <a:xfrm>
              <a:off x="2328" y="3296"/>
              <a:ext cx="329" cy="329"/>
              <a:chOff x="2806" y="3358"/>
              <a:chExt cx="329" cy="329"/>
            </a:xfrm>
          </p:grpSpPr>
          <p:sp>
            <p:nvSpPr>
              <p:cNvPr id="31797" name="Oval 95"/>
              <p:cNvSpPr>
                <a:spLocks noChangeArrowheads="1"/>
              </p:cNvSpPr>
              <p:nvPr/>
            </p:nvSpPr>
            <p:spPr bwMode="auto">
              <a:xfrm>
                <a:off x="2806" y="3358"/>
                <a:ext cx="329" cy="329"/>
              </a:xfrm>
              <a:prstGeom prst="ellipse">
                <a:avLst/>
              </a:prstGeom>
              <a:solidFill>
                <a:srgbClr val="D39E54"/>
              </a:solidFill>
              <a:ln w="28575" algn="ctr">
                <a:solidFill>
                  <a:schemeClr val="bg1"/>
                </a:solidFill>
                <a:round/>
                <a:headEnd/>
                <a:tailEnd/>
              </a:ln>
            </p:spPr>
            <p:txBody>
              <a:bodyPr wrap="none" lIns="0" tIns="0" rIns="0" bIns="0" anchor="ctr">
                <a:spAutoFit/>
              </a:bodyPr>
              <a:lstStyle/>
              <a:p>
                <a:endParaRPr lang="en-US"/>
              </a:p>
            </p:txBody>
          </p:sp>
          <p:sp>
            <p:nvSpPr>
              <p:cNvPr id="31798" name="Freeform 96"/>
              <p:cNvSpPr>
                <a:spLocks/>
              </p:cNvSpPr>
              <p:nvPr/>
            </p:nvSpPr>
            <p:spPr bwMode="auto">
              <a:xfrm>
                <a:off x="2999" y="3399"/>
                <a:ext cx="99" cy="166"/>
              </a:xfrm>
              <a:custGeom>
                <a:avLst/>
                <a:gdLst>
                  <a:gd name="T0" fmla="*/ 0 w 99"/>
                  <a:gd name="T1" fmla="*/ 81 h 166"/>
                  <a:gd name="T2" fmla="*/ 0 w 99"/>
                  <a:gd name="T3" fmla="*/ 0 h 166"/>
                  <a:gd name="T4" fmla="*/ 27 w 99"/>
                  <a:gd name="T5" fmla="*/ 7 h 166"/>
                  <a:gd name="T6" fmla="*/ 59 w 99"/>
                  <a:gd name="T7" fmla="*/ 30 h 166"/>
                  <a:gd name="T8" fmla="*/ 83 w 99"/>
                  <a:gd name="T9" fmla="*/ 61 h 166"/>
                  <a:gd name="T10" fmla="*/ 99 w 99"/>
                  <a:gd name="T11" fmla="*/ 99 h 166"/>
                  <a:gd name="T12" fmla="*/ 99 w 99"/>
                  <a:gd name="T13" fmla="*/ 138 h 166"/>
                  <a:gd name="T14" fmla="*/ 93 w 99"/>
                  <a:gd name="T15" fmla="*/ 166 h 166"/>
                  <a:gd name="T16" fmla="*/ 36 w 99"/>
                  <a:gd name="T17" fmla="*/ 138 h 166"/>
                  <a:gd name="T18" fmla="*/ 36 w 99"/>
                  <a:gd name="T19" fmla="*/ 123 h 166"/>
                  <a:gd name="T20" fmla="*/ 27 w 99"/>
                  <a:gd name="T21" fmla="*/ 102 h 166"/>
                  <a:gd name="T22" fmla="*/ 17 w 99"/>
                  <a:gd name="T23" fmla="*/ 90 h 166"/>
                  <a:gd name="T24" fmla="*/ 0 w 99"/>
                  <a:gd name="T25" fmla="*/ 81 h 16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99"/>
                  <a:gd name="T40" fmla="*/ 0 h 166"/>
                  <a:gd name="T41" fmla="*/ 99 w 99"/>
                  <a:gd name="T42" fmla="*/ 166 h 16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99" h="166">
                    <a:moveTo>
                      <a:pt x="0" y="81"/>
                    </a:moveTo>
                    <a:lnTo>
                      <a:pt x="0" y="0"/>
                    </a:lnTo>
                    <a:lnTo>
                      <a:pt x="27" y="7"/>
                    </a:lnTo>
                    <a:lnTo>
                      <a:pt x="59" y="30"/>
                    </a:lnTo>
                    <a:lnTo>
                      <a:pt x="83" y="61"/>
                    </a:lnTo>
                    <a:lnTo>
                      <a:pt x="99" y="99"/>
                    </a:lnTo>
                    <a:lnTo>
                      <a:pt x="99" y="138"/>
                    </a:lnTo>
                    <a:lnTo>
                      <a:pt x="93" y="166"/>
                    </a:lnTo>
                    <a:lnTo>
                      <a:pt x="36" y="138"/>
                    </a:lnTo>
                    <a:lnTo>
                      <a:pt x="36" y="123"/>
                    </a:lnTo>
                    <a:lnTo>
                      <a:pt x="27" y="102"/>
                    </a:lnTo>
                    <a:lnTo>
                      <a:pt x="17" y="90"/>
                    </a:lnTo>
                    <a:lnTo>
                      <a:pt x="0" y="81"/>
                    </a:lnTo>
                    <a:close/>
                  </a:path>
                </a:pathLst>
              </a:custGeom>
              <a:solidFill>
                <a:schemeClr val="tx1"/>
              </a:solidFill>
              <a:ln w="12700">
                <a:solidFill>
                  <a:schemeClr val="bg1"/>
                </a:solidFill>
                <a:round/>
                <a:headEnd/>
                <a:tailEnd/>
              </a:ln>
            </p:spPr>
            <p:txBody>
              <a:bodyPr wrap="none" lIns="0" tIns="0" rIns="0" bIns="0" anchor="ctr">
                <a:spAutoFit/>
              </a:bodyPr>
              <a:lstStyle/>
              <a:p>
                <a:endParaRPr lang="en-US"/>
              </a:p>
            </p:txBody>
          </p:sp>
          <p:sp>
            <p:nvSpPr>
              <p:cNvPr id="31799" name="Freeform 97"/>
              <p:cNvSpPr>
                <a:spLocks/>
              </p:cNvSpPr>
              <p:nvPr/>
            </p:nvSpPr>
            <p:spPr bwMode="auto">
              <a:xfrm flipH="1">
                <a:off x="2843" y="3395"/>
                <a:ext cx="99" cy="166"/>
              </a:xfrm>
              <a:custGeom>
                <a:avLst/>
                <a:gdLst>
                  <a:gd name="T0" fmla="*/ 0 w 99"/>
                  <a:gd name="T1" fmla="*/ 81 h 166"/>
                  <a:gd name="T2" fmla="*/ 0 w 99"/>
                  <a:gd name="T3" fmla="*/ 0 h 166"/>
                  <a:gd name="T4" fmla="*/ 27 w 99"/>
                  <a:gd name="T5" fmla="*/ 7 h 166"/>
                  <a:gd name="T6" fmla="*/ 59 w 99"/>
                  <a:gd name="T7" fmla="*/ 30 h 166"/>
                  <a:gd name="T8" fmla="*/ 83 w 99"/>
                  <a:gd name="T9" fmla="*/ 61 h 166"/>
                  <a:gd name="T10" fmla="*/ 99 w 99"/>
                  <a:gd name="T11" fmla="*/ 99 h 166"/>
                  <a:gd name="T12" fmla="*/ 99 w 99"/>
                  <a:gd name="T13" fmla="*/ 138 h 166"/>
                  <a:gd name="T14" fmla="*/ 93 w 99"/>
                  <a:gd name="T15" fmla="*/ 166 h 166"/>
                  <a:gd name="T16" fmla="*/ 36 w 99"/>
                  <a:gd name="T17" fmla="*/ 138 h 166"/>
                  <a:gd name="T18" fmla="*/ 36 w 99"/>
                  <a:gd name="T19" fmla="*/ 123 h 166"/>
                  <a:gd name="T20" fmla="*/ 27 w 99"/>
                  <a:gd name="T21" fmla="*/ 102 h 166"/>
                  <a:gd name="T22" fmla="*/ 17 w 99"/>
                  <a:gd name="T23" fmla="*/ 90 h 166"/>
                  <a:gd name="T24" fmla="*/ 0 w 99"/>
                  <a:gd name="T25" fmla="*/ 81 h 16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99"/>
                  <a:gd name="T40" fmla="*/ 0 h 166"/>
                  <a:gd name="T41" fmla="*/ 99 w 99"/>
                  <a:gd name="T42" fmla="*/ 166 h 16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99" h="166">
                    <a:moveTo>
                      <a:pt x="0" y="81"/>
                    </a:moveTo>
                    <a:lnTo>
                      <a:pt x="0" y="0"/>
                    </a:lnTo>
                    <a:lnTo>
                      <a:pt x="27" y="7"/>
                    </a:lnTo>
                    <a:lnTo>
                      <a:pt x="59" y="30"/>
                    </a:lnTo>
                    <a:lnTo>
                      <a:pt x="83" y="61"/>
                    </a:lnTo>
                    <a:lnTo>
                      <a:pt x="99" y="99"/>
                    </a:lnTo>
                    <a:lnTo>
                      <a:pt x="99" y="138"/>
                    </a:lnTo>
                    <a:lnTo>
                      <a:pt x="93" y="166"/>
                    </a:lnTo>
                    <a:lnTo>
                      <a:pt x="36" y="138"/>
                    </a:lnTo>
                    <a:lnTo>
                      <a:pt x="36" y="123"/>
                    </a:lnTo>
                    <a:lnTo>
                      <a:pt x="27" y="102"/>
                    </a:lnTo>
                    <a:lnTo>
                      <a:pt x="17" y="90"/>
                    </a:lnTo>
                    <a:lnTo>
                      <a:pt x="0" y="81"/>
                    </a:lnTo>
                    <a:close/>
                  </a:path>
                </a:pathLst>
              </a:custGeom>
              <a:solidFill>
                <a:srgbClr val="FFCC99"/>
              </a:solidFill>
              <a:ln w="12700">
                <a:solidFill>
                  <a:schemeClr val="bg1"/>
                </a:solidFill>
                <a:round/>
                <a:headEnd/>
                <a:tailEnd/>
              </a:ln>
            </p:spPr>
            <p:txBody>
              <a:bodyPr lIns="0" tIns="0" rIns="0" bIns="0" anchor="ctr">
                <a:spAutoFit/>
              </a:bodyPr>
              <a:lstStyle/>
              <a:p>
                <a:endParaRPr lang="en-US"/>
              </a:p>
            </p:txBody>
          </p:sp>
          <p:sp>
            <p:nvSpPr>
              <p:cNvPr id="31800" name="Freeform 98"/>
              <p:cNvSpPr>
                <a:spLocks/>
              </p:cNvSpPr>
              <p:nvPr/>
            </p:nvSpPr>
            <p:spPr bwMode="auto">
              <a:xfrm>
                <a:off x="2879" y="3575"/>
                <a:ext cx="177" cy="72"/>
              </a:xfrm>
              <a:custGeom>
                <a:avLst/>
                <a:gdLst>
                  <a:gd name="T0" fmla="*/ 128 w 177"/>
                  <a:gd name="T1" fmla="*/ 5 h 68"/>
                  <a:gd name="T2" fmla="*/ 177 w 177"/>
                  <a:gd name="T3" fmla="*/ 70 h 68"/>
                  <a:gd name="T4" fmla="*/ 159 w 177"/>
                  <a:gd name="T5" fmla="*/ 107 h 68"/>
                  <a:gd name="T6" fmla="*/ 137 w 177"/>
                  <a:gd name="T7" fmla="*/ 130 h 68"/>
                  <a:gd name="T8" fmla="*/ 105 w 177"/>
                  <a:gd name="T9" fmla="*/ 150 h 68"/>
                  <a:gd name="T10" fmla="*/ 60 w 177"/>
                  <a:gd name="T11" fmla="*/ 138 h 68"/>
                  <a:gd name="T12" fmla="*/ 26 w 177"/>
                  <a:gd name="T13" fmla="*/ 120 h 68"/>
                  <a:gd name="T14" fmla="*/ 0 w 177"/>
                  <a:gd name="T15" fmla="*/ 77 h 68"/>
                  <a:gd name="T16" fmla="*/ 53 w 177"/>
                  <a:gd name="T17" fmla="*/ 0 h 68"/>
                  <a:gd name="T18" fmla="*/ 66 w 177"/>
                  <a:gd name="T19" fmla="*/ 7 h 68"/>
                  <a:gd name="T20" fmla="*/ 86 w 177"/>
                  <a:gd name="T21" fmla="*/ 25 h 68"/>
                  <a:gd name="T22" fmla="*/ 105 w 177"/>
                  <a:gd name="T23" fmla="*/ 25 h 68"/>
                  <a:gd name="T24" fmla="*/ 128 w 177"/>
                  <a:gd name="T25" fmla="*/ 5 h 6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7"/>
                  <a:gd name="T40" fmla="*/ 0 h 68"/>
                  <a:gd name="T41" fmla="*/ 177 w 177"/>
                  <a:gd name="T42" fmla="*/ 68 h 6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7" h="68">
                    <a:moveTo>
                      <a:pt x="128" y="5"/>
                    </a:moveTo>
                    <a:lnTo>
                      <a:pt x="177" y="32"/>
                    </a:lnTo>
                    <a:lnTo>
                      <a:pt x="159" y="48"/>
                    </a:lnTo>
                    <a:lnTo>
                      <a:pt x="137" y="59"/>
                    </a:lnTo>
                    <a:lnTo>
                      <a:pt x="105" y="68"/>
                    </a:lnTo>
                    <a:lnTo>
                      <a:pt x="60" y="62"/>
                    </a:lnTo>
                    <a:lnTo>
                      <a:pt x="26" y="54"/>
                    </a:lnTo>
                    <a:lnTo>
                      <a:pt x="0" y="35"/>
                    </a:lnTo>
                    <a:lnTo>
                      <a:pt x="53" y="0"/>
                    </a:lnTo>
                    <a:lnTo>
                      <a:pt x="66" y="7"/>
                    </a:lnTo>
                    <a:lnTo>
                      <a:pt x="86" y="11"/>
                    </a:lnTo>
                    <a:lnTo>
                      <a:pt x="105" y="11"/>
                    </a:lnTo>
                    <a:lnTo>
                      <a:pt x="128" y="5"/>
                    </a:lnTo>
                    <a:close/>
                  </a:path>
                </a:pathLst>
              </a:custGeom>
              <a:solidFill>
                <a:schemeClr val="tx1"/>
              </a:solidFill>
              <a:ln w="12700">
                <a:solidFill>
                  <a:schemeClr val="bg1"/>
                </a:solidFill>
                <a:round/>
                <a:headEnd/>
                <a:tailEnd/>
              </a:ln>
            </p:spPr>
            <p:txBody>
              <a:bodyPr lIns="0" tIns="0" rIns="0" bIns="0" anchor="ctr">
                <a:spAutoFit/>
              </a:bodyPr>
              <a:lstStyle/>
              <a:p>
                <a:endParaRPr lang="en-US"/>
              </a:p>
            </p:txBody>
          </p:sp>
        </p:grpSp>
      </p:grpSp>
      <p:grpSp>
        <p:nvGrpSpPr>
          <p:cNvPr id="31788" name="Group 100"/>
          <p:cNvGrpSpPr>
            <a:grpSpLocks/>
          </p:cNvGrpSpPr>
          <p:nvPr/>
        </p:nvGrpSpPr>
        <p:grpSpPr bwMode="auto">
          <a:xfrm>
            <a:off x="8223250" y="5005388"/>
            <a:ext cx="334963" cy="304800"/>
            <a:chOff x="1929" y="2960"/>
            <a:chExt cx="728" cy="665"/>
          </a:xfrm>
        </p:grpSpPr>
        <p:sp>
          <p:nvSpPr>
            <p:cNvPr id="31789" name="AutoShape 101"/>
            <p:cNvSpPr>
              <a:spLocks noChangeArrowheads="1"/>
            </p:cNvSpPr>
            <p:nvPr/>
          </p:nvSpPr>
          <p:spPr bwMode="auto">
            <a:xfrm>
              <a:off x="1929" y="2960"/>
              <a:ext cx="620" cy="620"/>
            </a:xfrm>
            <a:prstGeom prst="smileyFace">
              <a:avLst>
                <a:gd name="adj" fmla="val 153"/>
              </a:avLst>
            </a:prstGeom>
            <a:solidFill>
              <a:srgbClr val="FFCC99"/>
            </a:solidFill>
            <a:ln w="12700">
              <a:solidFill>
                <a:srgbClr val="000000"/>
              </a:solidFill>
              <a:round/>
              <a:headEnd/>
              <a:tailEnd/>
            </a:ln>
          </p:spPr>
          <p:txBody>
            <a:bodyPr wrap="none" anchor="ctr"/>
            <a:lstStyle/>
            <a:p>
              <a:endParaRPr lang="en-US"/>
            </a:p>
          </p:txBody>
        </p:sp>
        <p:grpSp>
          <p:nvGrpSpPr>
            <p:cNvPr id="31790" name="Group 102"/>
            <p:cNvGrpSpPr>
              <a:grpSpLocks/>
            </p:cNvGrpSpPr>
            <p:nvPr/>
          </p:nvGrpSpPr>
          <p:grpSpPr bwMode="auto">
            <a:xfrm>
              <a:off x="2328" y="3296"/>
              <a:ext cx="329" cy="329"/>
              <a:chOff x="2806" y="3358"/>
              <a:chExt cx="329" cy="329"/>
            </a:xfrm>
          </p:grpSpPr>
          <p:sp>
            <p:nvSpPr>
              <p:cNvPr id="31791" name="Oval 103"/>
              <p:cNvSpPr>
                <a:spLocks noChangeArrowheads="1"/>
              </p:cNvSpPr>
              <p:nvPr/>
            </p:nvSpPr>
            <p:spPr bwMode="auto">
              <a:xfrm>
                <a:off x="2806" y="3358"/>
                <a:ext cx="329" cy="329"/>
              </a:xfrm>
              <a:prstGeom prst="ellipse">
                <a:avLst/>
              </a:prstGeom>
              <a:solidFill>
                <a:srgbClr val="D39E54"/>
              </a:solidFill>
              <a:ln w="28575" algn="ctr">
                <a:solidFill>
                  <a:schemeClr val="bg1"/>
                </a:solidFill>
                <a:round/>
                <a:headEnd/>
                <a:tailEnd/>
              </a:ln>
            </p:spPr>
            <p:txBody>
              <a:bodyPr wrap="none" lIns="0" tIns="0" rIns="0" bIns="0" anchor="ctr">
                <a:spAutoFit/>
              </a:bodyPr>
              <a:lstStyle/>
              <a:p>
                <a:endParaRPr lang="en-US"/>
              </a:p>
            </p:txBody>
          </p:sp>
          <p:sp>
            <p:nvSpPr>
              <p:cNvPr id="31792" name="Freeform 104"/>
              <p:cNvSpPr>
                <a:spLocks/>
              </p:cNvSpPr>
              <p:nvPr/>
            </p:nvSpPr>
            <p:spPr bwMode="auto">
              <a:xfrm>
                <a:off x="2999" y="3399"/>
                <a:ext cx="99" cy="166"/>
              </a:xfrm>
              <a:custGeom>
                <a:avLst/>
                <a:gdLst>
                  <a:gd name="T0" fmla="*/ 0 w 99"/>
                  <a:gd name="T1" fmla="*/ 81 h 166"/>
                  <a:gd name="T2" fmla="*/ 0 w 99"/>
                  <a:gd name="T3" fmla="*/ 0 h 166"/>
                  <a:gd name="T4" fmla="*/ 27 w 99"/>
                  <a:gd name="T5" fmla="*/ 7 h 166"/>
                  <a:gd name="T6" fmla="*/ 59 w 99"/>
                  <a:gd name="T7" fmla="*/ 30 h 166"/>
                  <a:gd name="T8" fmla="*/ 83 w 99"/>
                  <a:gd name="T9" fmla="*/ 61 h 166"/>
                  <a:gd name="T10" fmla="*/ 99 w 99"/>
                  <a:gd name="T11" fmla="*/ 99 h 166"/>
                  <a:gd name="T12" fmla="*/ 99 w 99"/>
                  <a:gd name="T13" fmla="*/ 138 h 166"/>
                  <a:gd name="T14" fmla="*/ 93 w 99"/>
                  <a:gd name="T15" fmla="*/ 166 h 166"/>
                  <a:gd name="T16" fmla="*/ 36 w 99"/>
                  <a:gd name="T17" fmla="*/ 138 h 166"/>
                  <a:gd name="T18" fmla="*/ 36 w 99"/>
                  <a:gd name="T19" fmla="*/ 123 h 166"/>
                  <a:gd name="T20" fmla="*/ 27 w 99"/>
                  <a:gd name="T21" fmla="*/ 102 h 166"/>
                  <a:gd name="T22" fmla="*/ 17 w 99"/>
                  <a:gd name="T23" fmla="*/ 90 h 166"/>
                  <a:gd name="T24" fmla="*/ 0 w 99"/>
                  <a:gd name="T25" fmla="*/ 81 h 16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99"/>
                  <a:gd name="T40" fmla="*/ 0 h 166"/>
                  <a:gd name="T41" fmla="*/ 99 w 99"/>
                  <a:gd name="T42" fmla="*/ 166 h 16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99" h="166">
                    <a:moveTo>
                      <a:pt x="0" y="81"/>
                    </a:moveTo>
                    <a:lnTo>
                      <a:pt x="0" y="0"/>
                    </a:lnTo>
                    <a:lnTo>
                      <a:pt x="27" y="7"/>
                    </a:lnTo>
                    <a:lnTo>
                      <a:pt x="59" y="30"/>
                    </a:lnTo>
                    <a:lnTo>
                      <a:pt x="83" y="61"/>
                    </a:lnTo>
                    <a:lnTo>
                      <a:pt x="99" y="99"/>
                    </a:lnTo>
                    <a:lnTo>
                      <a:pt x="99" y="138"/>
                    </a:lnTo>
                    <a:lnTo>
                      <a:pt x="93" y="166"/>
                    </a:lnTo>
                    <a:lnTo>
                      <a:pt x="36" y="138"/>
                    </a:lnTo>
                    <a:lnTo>
                      <a:pt x="36" y="123"/>
                    </a:lnTo>
                    <a:lnTo>
                      <a:pt x="27" y="102"/>
                    </a:lnTo>
                    <a:lnTo>
                      <a:pt x="17" y="90"/>
                    </a:lnTo>
                    <a:lnTo>
                      <a:pt x="0" y="81"/>
                    </a:lnTo>
                    <a:close/>
                  </a:path>
                </a:pathLst>
              </a:custGeom>
              <a:solidFill>
                <a:schemeClr val="tx1"/>
              </a:solidFill>
              <a:ln w="12700">
                <a:solidFill>
                  <a:schemeClr val="bg1"/>
                </a:solidFill>
                <a:round/>
                <a:headEnd/>
                <a:tailEnd/>
              </a:ln>
            </p:spPr>
            <p:txBody>
              <a:bodyPr wrap="none" lIns="0" tIns="0" rIns="0" bIns="0" anchor="ctr">
                <a:spAutoFit/>
              </a:bodyPr>
              <a:lstStyle/>
              <a:p>
                <a:endParaRPr lang="en-US"/>
              </a:p>
            </p:txBody>
          </p:sp>
          <p:sp>
            <p:nvSpPr>
              <p:cNvPr id="31793" name="Freeform 105"/>
              <p:cNvSpPr>
                <a:spLocks/>
              </p:cNvSpPr>
              <p:nvPr/>
            </p:nvSpPr>
            <p:spPr bwMode="auto">
              <a:xfrm flipH="1">
                <a:off x="2843" y="3395"/>
                <a:ext cx="99" cy="166"/>
              </a:xfrm>
              <a:custGeom>
                <a:avLst/>
                <a:gdLst>
                  <a:gd name="T0" fmla="*/ 0 w 99"/>
                  <a:gd name="T1" fmla="*/ 81 h 166"/>
                  <a:gd name="T2" fmla="*/ 0 w 99"/>
                  <a:gd name="T3" fmla="*/ 0 h 166"/>
                  <a:gd name="T4" fmla="*/ 27 w 99"/>
                  <a:gd name="T5" fmla="*/ 7 h 166"/>
                  <a:gd name="T6" fmla="*/ 59 w 99"/>
                  <a:gd name="T7" fmla="*/ 30 h 166"/>
                  <a:gd name="T8" fmla="*/ 83 w 99"/>
                  <a:gd name="T9" fmla="*/ 61 h 166"/>
                  <a:gd name="T10" fmla="*/ 99 w 99"/>
                  <a:gd name="T11" fmla="*/ 99 h 166"/>
                  <a:gd name="T12" fmla="*/ 99 w 99"/>
                  <a:gd name="T13" fmla="*/ 138 h 166"/>
                  <a:gd name="T14" fmla="*/ 93 w 99"/>
                  <a:gd name="T15" fmla="*/ 166 h 166"/>
                  <a:gd name="T16" fmla="*/ 36 w 99"/>
                  <a:gd name="T17" fmla="*/ 138 h 166"/>
                  <a:gd name="T18" fmla="*/ 36 w 99"/>
                  <a:gd name="T19" fmla="*/ 123 h 166"/>
                  <a:gd name="T20" fmla="*/ 27 w 99"/>
                  <a:gd name="T21" fmla="*/ 102 h 166"/>
                  <a:gd name="T22" fmla="*/ 17 w 99"/>
                  <a:gd name="T23" fmla="*/ 90 h 166"/>
                  <a:gd name="T24" fmla="*/ 0 w 99"/>
                  <a:gd name="T25" fmla="*/ 81 h 16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99"/>
                  <a:gd name="T40" fmla="*/ 0 h 166"/>
                  <a:gd name="T41" fmla="*/ 99 w 99"/>
                  <a:gd name="T42" fmla="*/ 166 h 16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99" h="166">
                    <a:moveTo>
                      <a:pt x="0" y="81"/>
                    </a:moveTo>
                    <a:lnTo>
                      <a:pt x="0" y="0"/>
                    </a:lnTo>
                    <a:lnTo>
                      <a:pt x="27" y="7"/>
                    </a:lnTo>
                    <a:lnTo>
                      <a:pt x="59" y="30"/>
                    </a:lnTo>
                    <a:lnTo>
                      <a:pt x="83" y="61"/>
                    </a:lnTo>
                    <a:lnTo>
                      <a:pt x="99" y="99"/>
                    </a:lnTo>
                    <a:lnTo>
                      <a:pt x="99" y="138"/>
                    </a:lnTo>
                    <a:lnTo>
                      <a:pt x="93" y="166"/>
                    </a:lnTo>
                    <a:lnTo>
                      <a:pt x="36" y="138"/>
                    </a:lnTo>
                    <a:lnTo>
                      <a:pt x="36" y="123"/>
                    </a:lnTo>
                    <a:lnTo>
                      <a:pt x="27" y="102"/>
                    </a:lnTo>
                    <a:lnTo>
                      <a:pt x="17" y="90"/>
                    </a:lnTo>
                    <a:lnTo>
                      <a:pt x="0" y="81"/>
                    </a:lnTo>
                    <a:close/>
                  </a:path>
                </a:pathLst>
              </a:custGeom>
              <a:solidFill>
                <a:srgbClr val="FFCC99"/>
              </a:solidFill>
              <a:ln w="12700">
                <a:solidFill>
                  <a:schemeClr val="bg1"/>
                </a:solidFill>
                <a:round/>
                <a:headEnd/>
                <a:tailEnd/>
              </a:ln>
            </p:spPr>
            <p:txBody>
              <a:bodyPr lIns="0" tIns="0" rIns="0" bIns="0" anchor="ctr">
                <a:spAutoFit/>
              </a:bodyPr>
              <a:lstStyle/>
              <a:p>
                <a:endParaRPr lang="en-US"/>
              </a:p>
            </p:txBody>
          </p:sp>
          <p:sp>
            <p:nvSpPr>
              <p:cNvPr id="31794" name="Freeform 106"/>
              <p:cNvSpPr>
                <a:spLocks/>
              </p:cNvSpPr>
              <p:nvPr/>
            </p:nvSpPr>
            <p:spPr bwMode="auto">
              <a:xfrm>
                <a:off x="2879" y="3575"/>
                <a:ext cx="177" cy="72"/>
              </a:xfrm>
              <a:custGeom>
                <a:avLst/>
                <a:gdLst>
                  <a:gd name="T0" fmla="*/ 128 w 177"/>
                  <a:gd name="T1" fmla="*/ 5 h 68"/>
                  <a:gd name="T2" fmla="*/ 177 w 177"/>
                  <a:gd name="T3" fmla="*/ 70 h 68"/>
                  <a:gd name="T4" fmla="*/ 159 w 177"/>
                  <a:gd name="T5" fmla="*/ 107 h 68"/>
                  <a:gd name="T6" fmla="*/ 137 w 177"/>
                  <a:gd name="T7" fmla="*/ 130 h 68"/>
                  <a:gd name="T8" fmla="*/ 105 w 177"/>
                  <a:gd name="T9" fmla="*/ 150 h 68"/>
                  <a:gd name="T10" fmla="*/ 60 w 177"/>
                  <a:gd name="T11" fmla="*/ 138 h 68"/>
                  <a:gd name="T12" fmla="*/ 26 w 177"/>
                  <a:gd name="T13" fmla="*/ 120 h 68"/>
                  <a:gd name="T14" fmla="*/ 0 w 177"/>
                  <a:gd name="T15" fmla="*/ 77 h 68"/>
                  <a:gd name="T16" fmla="*/ 53 w 177"/>
                  <a:gd name="T17" fmla="*/ 0 h 68"/>
                  <a:gd name="T18" fmla="*/ 66 w 177"/>
                  <a:gd name="T19" fmla="*/ 7 h 68"/>
                  <a:gd name="T20" fmla="*/ 86 w 177"/>
                  <a:gd name="T21" fmla="*/ 25 h 68"/>
                  <a:gd name="T22" fmla="*/ 105 w 177"/>
                  <a:gd name="T23" fmla="*/ 25 h 68"/>
                  <a:gd name="T24" fmla="*/ 128 w 177"/>
                  <a:gd name="T25" fmla="*/ 5 h 6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7"/>
                  <a:gd name="T40" fmla="*/ 0 h 68"/>
                  <a:gd name="T41" fmla="*/ 177 w 177"/>
                  <a:gd name="T42" fmla="*/ 68 h 6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7" h="68">
                    <a:moveTo>
                      <a:pt x="128" y="5"/>
                    </a:moveTo>
                    <a:lnTo>
                      <a:pt x="177" y="32"/>
                    </a:lnTo>
                    <a:lnTo>
                      <a:pt x="159" y="48"/>
                    </a:lnTo>
                    <a:lnTo>
                      <a:pt x="137" y="59"/>
                    </a:lnTo>
                    <a:lnTo>
                      <a:pt x="105" y="68"/>
                    </a:lnTo>
                    <a:lnTo>
                      <a:pt x="60" y="62"/>
                    </a:lnTo>
                    <a:lnTo>
                      <a:pt x="26" y="54"/>
                    </a:lnTo>
                    <a:lnTo>
                      <a:pt x="0" y="35"/>
                    </a:lnTo>
                    <a:lnTo>
                      <a:pt x="53" y="0"/>
                    </a:lnTo>
                    <a:lnTo>
                      <a:pt x="66" y="7"/>
                    </a:lnTo>
                    <a:lnTo>
                      <a:pt x="86" y="11"/>
                    </a:lnTo>
                    <a:lnTo>
                      <a:pt x="105" y="11"/>
                    </a:lnTo>
                    <a:lnTo>
                      <a:pt x="128" y="5"/>
                    </a:lnTo>
                    <a:close/>
                  </a:path>
                </a:pathLst>
              </a:custGeom>
              <a:solidFill>
                <a:schemeClr val="tx1"/>
              </a:solidFill>
              <a:ln w="12700">
                <a:solidFill>
                  <a:schemeClr val="bg1"/>
                </a:solidFill>
                <a:round/>
                <a:headEnd/>
                <a:tailEnd/>
              </a:ln>
            </p:spPr>
            <p:txBody>
              <a:bodyPr lIns="0" tIns="0" rIns="0" bIns="0" anchor="ctr">
                <a:spAutoFit/>
              </a:bodyPr>
              <a:lstStyle/>
              <a:p>
                <a:endParaRPr lang="en-US"/>
              </a:p>
            </p:txBody>
          </p:sp>
        </p:grpSp>
      </p:gr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en-US" smtClean="0">
                <a:solidFill>
                  <a:srgbClr val="CC00CC"/>
                </a:solidFill>
              </a:rPr>
              <a:t>(Notes only slide)</a:t>
            </a: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smtClean="0"/>
              <a:t>Lesson outline</a:t>
            </a:r>
          </a:p>
        </p:txBody>
      </p:sp>
      <p:sp>
        <p:nvSpPr>
          <p:cNvPr id="6147" name="Rectangle 3"/>
          <p:cNvSpPr>
            <a:spLocks noGrp="1" noChangeArrowheads="1"/>
          </p:cNvSpPr>
          <p:nvPr>
            <p:ph idx="1"/>
          </p:nvPr>
        </p:nvSpPr>
        <p:spPr bwMode="gray"/>
        <p:txBody>
          <a:bodyPr/>
          <a:lstStyle/>
          <a:p>
            <a:pPr>
              <a:lnSpc>
                <a:spcPct val="150000"/>
              </a:lnSpc>
              <a:buFont typeface="Arial" charset="0"/>
              <a:buChar char="•"/>
            </a:pPr>
            <a:r>
              <a:rPr lang="en-US" sz="2800" dirty="0" smtClean="0"/>
              <a:t>Types of policy transactions</a:t>
            </a:r>
          </a:p>
          <a:p>
            <a:pPr>
              <a:lnSpc>
                <a:spcPct val="150000"/>
              </a:lnSpc>
              <a:buFont typeface="Arial" charset="0"/>
              <a:buChar char="•"/>
            </a:pPr>
            <a:r>
              <a:rPr lang="en-US" sz="2800" dirty="0" smtClean="0">
                <a:solidFill>
                  <a:srgbClr val="C0C0C0"/>
                </a:solidFill>
              </a:rPr>
              <a:t>Policy transaction logic</a:t>
            </a:r>
          </a:p>
          <a:p>
            <a:pPr>
              <a:lnSpc>
                <a:spcPct val="150000"/>
              </a:lnSpc>
              <a:buFont typeface="Arial" charset="0"/>
              <a:buChar char="•"/>
            </a:pPr>
            <a:r>
              <a:rPr lang="en-US" sz="2800" dirty="0" smtClean="0">
                <a:solidFill>
                  <a:schemeClr val="hlink"/>
                </a:solidFill>
              </a:rPr>
              <a:t>Representing policies</a:t>
            </a:r>
            <a:endParaRPr lang="en-US" sz="2800" dirty="0" smtClean="0">
              <a:solidFill>
                <a:srgbClr val="C0C0C0"/>
              </a:solidFill>
            </a:endParaRPr>
          </a:p>
          <a:p>
            <a:pPr>
              <a:lnSpc>
                <a:spcPct val="150000"/>
              </a:lnSpc>
              <a:buFont typeface="Arial" charset="0"/>
              <a:buChar char="•"/>
            </a:pPr>
            <a:r>
              <a:rPr lang="en-US" sz="2800" dirty="0" smtClean="0">
                <a:solidFill>
                  <a:srgbClr val="C0C0C0"/>
                </a:solidFill>
              </a:rPr>
              <a:t>Viewing policies</a:t>
            </a:r>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63"/>
          <p:cNvSpPr>
            <a:spLocks noChangeArrowheads="1"/>
          </p:cNvSpPr>
          <p:nvPr/>
        </p:nvSpPr>
        <p:spPr bwMode="auto">
          <a:xfrm>
            <a:off x="481375" y="4961080"/>
            <a:ext cx="8346714" cy="1228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marL="285750" indent="-285750" algn="l" eaLnBrk="0" hangingPunct="0">
              <a:spcBef>
                <a:spcPct val="40000"/>
              </a:spcBef>
              <a:spcAft>
                <a:spcPct val="0"/>
              </a:spcAft>
              <a:buClr>
                <a:srgbClr val="0146AD"/>
              </a:buClr>
              <a:buFont typeface="Wingdings 3" pitchFamily="18" charset="2"/>
              <a:buChar char="}"/>
            </a:pPr>
            <a:r>
              <a:rPr lang="en-US" sz="2400" b="0" dirty="0">
                <a:solidFill>
                  <a:schemeClr val="bg1"/>
                </a:solidFill>
              </a:rPr>
              <a:t>When </a:t>
            </a:r>
            <a:r>
              <a:rPr lang="en-US" sz="2400" b="0" dirty="0" smtClean="0">
                <a:solidFill>
                  <a:schemeClr val="bg1"/>
                </a:solidFill>
              </a:rPr>
              <a:t>transaction becomes </a:t>
            </a:r>
            <a:r>
              <a:rPr lang="en-US" sz="2400" b="0" dirty="0">
                <a:solidFill>
                  <a:schemeClr val="bg1"/>
                </a:solidFill>
              </a:rPr>
              <a:t>effective, it changes nature of policy</a:t>
            </a:r>
          </a:p>
          <a:p>
            <a:pPr marL="628650" lvl="1" indent="-228600" algn="l" eaLnBrk="0" hangingPunct="0">
              <a:spcBef>
                <a:spcPct val="20000"/>
              </a:spcBef>
              <a:spcAft>
                <a:spcPct val="0"/>
              </a:spcAft>
              <a:buClr>
                <a:srgbClr val="0146AD"/>
              </a:buClr>
              <a:buSzPct val="90000"/>
              <a:buFont typeface="Wingdings 2" pitchFamily="18" charset="2"/>
              <a:buChar char=""/>
            </a:pPr>
            <a:r>
              <a:rPr lang="en-US" sz="2200" b="0" dirty="0">
                <a:solidFill>
                  <a:schemeClr val="bg1"/>
                </a:solidFill>
              </a:rPr>
              <a:t>Each </a:t>
            </a:r>
            <a:r>
              <a:rPr lang="en-US" sz="2200" b="0" dirty="0" smtClean="0">
                <a:solidFill>
                  <a:schemeClr val="bg1"/>
                </a:solidFill>
              </a:rPr>
              <a:t>transaction has </a:t>
            </a:r>
            <a:r>
              <a:rPr lang="en-US" sz="2200" b="0" dirty="0">
                <a:solidFill>
                  <a:schemeClr val="bg1"/>
                </a:solidFill>
              </a:rPr>
              <a:t>a transaction effective date </a:t>
            </a:r>
          </a:p>
          <a:p>
            <a:pPr marL="628650" lvl="1" indent="-228600" algn="l" eaLnBrk="0" hangingPunct="0">
              <a:spcBef>
                <a:spcPct val="20000"/>
              </a:spcBef>
              <a:spcAft>
                <a:spcPct val="0"/>
              </a:spcAft>
              <a:buClr>
                <a:srgbClr val="0146AD"/>
              </a:buClr>
              <a:buSzPct val="90000"/>
              <a:buFont typeface="Wingdings 2" pitchFamily="18" charset="2"/>
              <a:buChar char=""/>
            </a:pPr>
            <a:r>
              <a:rPr lang="en-US" sz="2200" b="0" dirty="0">
                <a:solidFill>
                  <a:schemeClr val="bg1"/>
                </a:solidFill>
              </a:rPr>
              <a:t>Transaction generally applies until the end of the policy term</a:t>
            </a:r>
          </a:p>
        </p:txBody>
      </p:sp>
      <p:sp>
        <p:nvSpPr>
          <p:cNvPr id="33795" name="Rectangle 66"/>
          <p:cNvSpPr>
            <a:spLocks noChangeArrowheads="1"/>
          </p:cNvSpPr>
          <p:nvPr/>
        </p:nvSpPr>
        <p:spPr bwMode="invGray">
          <a:xfrm>
            <a:off x="2925763" y="2701925"/>
            <a:ext cx="1711325" cy="333375"/>
          </a:xfrm>
          <a:prstGeom prst="rect">
            <a:avLst/>
          </a:prstGeom>
          <a:noFill/>
          <a:ln w="28575" algn="ctr">
            <a:solidFill>
              <a:srgbClr val="0099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33796" name="Rectangle 67"/>
          <p:cNvSpPr>
            <a:spLocks noChangeArrowheads="1"/>
          </p:cNvSpPr>
          <p:nvPr/>
        </p:nvSpPr>
        <p:spPr bwMode="invGray">
          <a:xfrm>
            <a:off x="6586538" y="3341688"/>
            <a:ext cx="1830387" cy="333375"/>
          </a:xfrm>
          <a:prstGeom prst="rect">
            <a:avLst/>
          </a:prstGeom>
          <a:noFill/>
          <a:ln w="28575" algn="ctr">
            <a:solidFill>
              <a:srgbClr val="CC0099"/>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solidFill>
                <a:srgbClr val="CC0099"/>
              </a:solidFill>
            </a:endParaRPr>
          </a:p>
        </p:txBody>
      </p:sp>
      <p:sp>
        <p:nvSpPr>
          <p:cNvPr id="33797" name="Rectangle 69"/>
          <p:cNvSpPr>
            <a:spLocks noChangeArrowheads="1"/>
          </p:cNvSpPr>
          <p:nvPr/>
        </p:nvSpPr>
        <p:spPr bwMode="invGray">
          <a:xfrm>
            <a:off x="1343025" y="2695575"/>
            <a:ext cx="1463675" cy="333375"/>
          </a:xfrm>
          <a:prstGeom prst="rect">
            <a:avLst/>
          </a:prstGeom>
          <a:noFill/>
          <a:ln w="28575" algn="ctr">
            <a:solidFill>
              <a:srgbClr val="FF99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grpSp>
        <p:nvGrpSpPr>
          <p:cNvPr id="33798" name="Group 71"/>
          <p:cNvGrpSpPr>
            <a:grpSpLocks/>
          </p:cNvGrpSpPr>
          <p:nvPr/>
        </p:nvGrpSpPr>
        <p:grpSpPr bwMode="auto">
          <a:xfrm>
            <a:off x="1384300" y="2693988"/>
            <a:ext cx="625475" cy="312737"/>
            <a:chOff x="3399" y="1250"/>
            <a:chExt cx="938" cy="468"/>
          </a:xfrm>
        </p:grpSpPr>
        <p:sp>
          <p:nvSpPr>
            <p:cNvPr id="33899" name="Rectangle 72"/>
            <p:cNvSpPr>
              <a:spLocks noChangeArrowheads="1"/>
            </p:cNvSpPr>
            <p:nvPr/>
          </p:nvSpPr>
          <p:spPr bwMode="auto">
            <a:xfrm>
              <a:off x="3399" y="1261"/>
              <a:ext cx="938" cy="457"/>
            </a:xfrm>
            <a:prstGeom prst="rect">
              <a:avLst/>
            </a:prstGeom>
            <a:solidFill>
              <a:schemeClr val="tx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pic>
          <p:nvPicPr>
            <p:cNvPr id="33900" name="Picture 73" descr="j033784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10" y="1250"/>
              <a:ext cx="912" cy="4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3799" name="Group 75"/>
          <p:cNvGrpSpPr>
            <a:grpSpLocks/>
          </p:cNvGrpSpPr>
          <p:nvPr/>
        </p:nvGrpSpPr>
        <p:grpSpPr bwMode="auto">
          <a:xfrm>
            <a:off x="3033713" y="2705100"/>
            <a:ext cx="625475" cy="312738"/>
            <a:chOff x="3399" y="1250"/>
            <a:chExt cx="938" cy="468"/>
          </a:xfrm>
        </p:grpSpPr>
        <p:sp>
          <p:nvSpPr>
            <p:cNvPr id="33897" name="Rectangle 76"/>
            <p:cNvSpPr>
              <a:spLocks noChangeArrowheads="1"/>
            </p:cNvSpPr>
            <p:nvPr/>
          </p:nvSpPr>
          <p:spPr bwMode="auto">
            <a:xfrm>
              <a:off x="3399" y="1261"/>
              <a:ext cx="938" cy="457"/>
            </a:xfrm>
            <a:prstGeom prst="rect">
              <a:avLst/>
            </a:prstGeom>
            <a:solidFill>
              <a:schemeClr val="tx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pic>
          <p:nvPicPr>
            <p:cNvPr id="33898" name="Picture 77" descr="j033784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10" y="1250"/>
              <a:ext cx="912" cy="4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3800" name="Group 78"/>
          <p:cNvGrpSpPr>
            <a:grpSpLocks/>
          </p:cNvGrpSpPr>
          <p:nvPr/>
        </p:nvGrpSpPr>
        <p:grpSpPr bwMode="auto">
          <a:xfrm>
            <a:off x="3668713" y="2706688"/>
            <a:ext cx="625475" cy="312737"/>
            <a:chOff x="3399" y="1250"/>
            <a:chExt cx="938" cy="468"/>
          </a:xfrm>
        </p:grpSpPr>
        <p:sp>
          <p:nvSpPr>
            <p:cNvPr id="33895" name="Rectangle 79"/>
            <p:cNvSpPr>
              <a:spLocks noChangeArrowheads="1"/>
            </p:cNvSpPr>
            <p:nvPr/>
          </p:nvSpPr>
          <p:spPr bwMode="auto">
            <a:xfrm>
              <a:off x="3399" y="1261"/>
              <a:ext cx="938" cy="457"/>
            </a:xfrm>
            <a:prstGeom prst="rect">
              <a:avLst/>
            </a:prstGeom>
            <a:solidFill>
              <a:schemeClr val="tx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pic>
          <p:nvPicPr>
            <p:cNvPr id="33896" name="Picture 80" descr="j033784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10" y="1250"/>
              <a:ext cx="912" cy="4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3801" name="Group 82"/>
          <p:cNvGrpSpPr>
            <a:grpSpLocks/>
          </p:cNvGrpSpPr>
          <p:nvPr/>
        </p:nvGrpSpPr>
        <p:grpSpPr bwMode="auto">
          <a:xfrm>
            <a:off x="4792663" y="2695575"/>
            <a:ext cx="625475" cy="312738"/>
            <a:chOff x="3399" y="1250"/>
            <a:chExt cx="938" cy="468"/>
          </a:xfrm>
        </p:grpSpPr>
        <p:sp>
          <p:nvSpPr>
            <p:cNvPr id="33893" name="Rectangle 83"/>
            <p:cNvSpPr>
              <a:spLocks noChangeArrowheads="1"/>
            </p:cNvSpPr>
            <p:nvPr/>
          </p:nvSpPr>
          <p:spPr bwMode="auto">
            <a:xfrm>
              <a:off x="3399" y="1261"/>
              <a:ext cx="938" cy="457"/>
            </a:xfrm>
            <a:prstGeom prst="rect">
              <a:avLst/>
            </a:prstGeom>
            <a:solidFill>
              <a:schemeClr val="tx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pic>
          <p:nvPicPr>
            <p:cNvPr id="33894" name="Picture 84" descr="j033784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10" y="1250"/>
              <a:ext cx="912" cy="4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3802" name="Group 85"/>
          <p:cNvGrpSpPr>
            <a:grpSpLocks/>
          </p:cNvGrpSpPr>
          <p:nvPr/>
        </p:nvGrpSpPr>
        <p:grpSpPr bwMode="auto">
          <a:xfrm>
            <a:off x="5408613" y="2700338"/>
            <a:ext cx="625475" cy="312737"/>
            <a:chOff x="3399" y="1250"/>
            <a:chExt cx="938" cy="468"/>
          </a:xfrm>
        </p:grpSpPr>
        <p:sp>
          <p:nvSpPr>
            <p:cNvPr id="33891" name="Rectangle 86"/>
            <p:cNvSpPr>
              <a:spLocks noChangeArrowheads="1"/>
            </p:cNvSpPr>
            <p:nvPr/>
          </p:nvSpPr>
          <p:spPr bwMode="auto">
            <a:xfrm>
              <a:off x="3399" y="1261"/>
              <a:ext cx="938" cy="457"/>
            </a:xfrm>
            <a:prstGeom prst="rect">
              <a:avLst/>
            </a:prstGeom>
            <a:solidFill>
              <a:schemeClr val="tx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pic>
          <p:nvPicPr>
            <p:cNvPr id="33892" name="Picture 87" descr="j033784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10" y="1250"/>
              <a:ext cx="912" cy="4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3803" name="Group 89"/>
          <p:cNvGrpSpPr>
            <a:grpSpLocks/>
          </p:cNvGrpSpPr>
          <p:nvPr/>
        </p:nvGrpSpPr>
        <p:grpSpPr bwMode="auto">
          <a:xfrm>
            <a:off x="6650038" y="3341688"/>
            <a:ext cx="625475" cy="312737"/>
            <a:chOff x="3399" y="1250"/>
            <a:chExt cx="938" cy="468"/>
          </a:xfrm>
        </p:grpSpPr>
        <p:sp>
          <p:nvSpPr>
            <p:cNvPr id="33889" name="Rectangle 90"/>
            <p:cNvSpPr>
              <a:spLocks noChangeArrowheads="1"/>
            </p:cNvSpPr>
            <p:nvPr/>
          </p:nvSpPr>
          <p:spPr bwMode="auto">
            <a:xfrm>
              <a:off x="3399" y="1261"/>
              <a:ext cx="938" cy="457"/>
            </a:xfrm>
            <a:prstGeom prst="rect">
              <a:avLst/>
            </a:prstGeom>
            <a:solidFill>
              <a:schemeClr val="tx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pic>
          <p:nvPicPr>
            <p:cNvPr id="33890" name="Picture 91" descr="j033784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10" y="1250"/>
              <a:ext cx="912" cy="4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33804" name="Text Box 133"/>
          <p:cNvSpPr txBox="1">
            <a:spLocks noChangeArrowheads="1"/>
          </p:cNvSpPr>
          <p:nvPr/>
        </p:nvSpPr>
        <p:spPr bwMode="auto">
          <a:xfrm>
            <a:off x="1357313" y="4333875"/>
            <a:ext cx="50419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rgbClr val="FF9900"/>
                </a:solidFill>
              </a:rPr>
              <a:t>policy term: 04/20/08 – 04/20/09</a:t>
            </a:r>
          </a:p>
        </p:txBody>
      </p:sp>
      <p:sp>
        <p:nvSpPr>
          <p:cNvPr id="33805" name="Text Box 137"/>
          <p:cNvSpPr txBox="1">
            <a:spLocks noChangeArrowheads="1"/>
          </p:cNvSpPr>
          <p:nvPr/>
        </p:nvSpPr>
        <p:spPr bwMode="auto">
          <a:xfrm>
            <a:off x="6464300" y="4029075"/>
            <a:ext cx="2363788"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rgbClr val="CC0099"/>
                </a:solidFill>
              </a:rPr>
              <a:t>policy term: 04/20/09 – 04/20/10</a:t>
            </a:r>
          </a:p>
        </p:txBody>
      </p:sp>
      <p:grpSp>
        <p:nvGrpSpPr>
          <p:cNvPr id="33806" name="Group 145"/>
          <p:cNvGrpSpPr>
            <a:grpSpLocks/>
          </p:cNvGrpSpPr>
          <p:nvPr/>
        </p:nvGrpSpPr>
        <p:grpSpPr bwMode="auto">
          <a:xfrm>
            <a:off x="7300913" y="3348038"/>
            <a:ext cx="625475" cy="312737"/>
            <a:chOff x="3399" y="1250"/>
            <a:chExt cx="938" cy="468"/>
          </a:xfrm>
        </p:grpSpPr>
        <p:sp>
          <p:nvSpPr>
            <p:cNvPr id="33887" name="Rectangle 146"/>
            <p:cNvSpPr>
              <a:spLocks noChangeArrowheads="1"/>
            </p:cNvSpPr>
            <p:nvPr/>
          </p:nvSpPr>
          <p:spPr bwMode="auto">
            <a:xfrm>
              <a:off x="3399" y="1261"/>
              <a:ext cx="938" cy="457"/>
            </a:xfrm>
            <a:prstGeom prst="rect">
              <a:avLst/>
            </a:prstGeom>
            <a:solidFill>
              <a:schemeClr val="tx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pic>
          <p:nvPicPr>
            <p:cNvPr id="33888" name="Picture 147" descr="j033784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10" y="1250"/>
              <a:ext cx="912" cy="4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33807" name="Line 149"/>
          <p:cNvSpPr>
            <a:spLocks noChangeShapeType="1"/>
          </p:cNvSpPr>
          <p:nvPr/>
        </p:nvSpPr>
        <p:spPr bwMode="auto">
          <a:xfrm flipH="1">
            <a:off x="1263650" y="1203325"/>
            <a:ext cx="30163" cy="3292475"/>
          </a:xfrm>
          <a:prstGeom prst="line">
            <a:avLst/>
          </a:prstGeom>
          <a:noFill/>
          <a:ln w="12700">
            <a:solidFill>
              <a:srgbClr val="CC0099"/>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3808" name="Rectangle 273"/>
          <p:cNvSpPr>
            <a:spLocks noChangeArrowheads="1"/>
          </p:cNvSpPr>
          <p:nvPr/>
        </p:nvSpPr>
        <p:spPr bwMode="invGray">
          <a:xfrm>
            <a:off x="4751388" y="2695575"/>
            <a:ext cx="1728787" cy="333375"/>
          </a:xfrm>
          <a:prstGeom prst="rect">
            <a:avLst/>
          </a:prstGeom>
          <a:noFill/>
          <a:ln w="28575" algn="ctr">
            <a:solidFill>
              <a:srgbClr val="0033CC"/>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33809" name="Rectangle 128"/>
          <p:cNvSpPr>
            <a:spLocks noChangeArrowheads="1"/>
          </p:cNvSpPr>
          <p:nvPr/>
        </p:nvSpPr>
        <p:spPr bwMode="invGray">
          <a:xfrm>
            <a:off x="1343025" y="1357313"/>
            <a:ext cx="5146675" cy="333375"/>
          </a:xfrm>
          <a:prstGeom prst="rect">
            <a:avLst/>
          </a:prstGeom>
          <a:noFill/>
          <a:ln w="28575" algn="ctr">
            <a:solidFill>
              <a:srgbClr val="FF99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grpSp>
        <p:nvGrpSpPr>
          <p:cNvPr id="33810" name="Group 71"/>
          <p:cNvGrpSpPr>
            <a:grpSpLocks/>
          </p:cNvGrpSpPr>
          <p:nvPr/>
        </p:nvGrpSpPr>
        <p:grpSpPr bwMode="auto">
          <a:xfrm>
            <a:off x="1414463" y="1368425"/>
            <a:ext cx="625475" cy="312738"/>
            <a:chOff x="3399" y="1250"/>
            <a:chExt cx="938" cy="468"/>
          </a:xfrm>
        </p:grpSpPr>
        <p:sp>
          <p:nvSpPr>
            <p:cNvPr id="33885" name="Rectangle 72"/>
            <p:cNvSpPr>
              <a:spLocks noChangeArrowheads="1"/>
            </p:cNvSpPr>
            <p:nvPr/>
          </p:nvSpPr>
          <p:spPr bwMode="auto">
            <a:xfrm>
              <a:off x="3399" y="1261"/>
              <a:ext cx="938" cy="457"/>
            </a:xfrm>
            <a:prstGeom prst="rect">
              <a:avLst/>
            </a:prstGeom>
            <a:solidFill>
              <a:schemeClr val="tx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pic>
          <p:nvPicPr>
            <p:cNvPr id="33886" name="Picture 73" descr="j033784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10" y="1250"/>
              <a:ext cx="912" cy="4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33811" name="Rectangle 66"/>
          <p:cNvSpPr>
            <a:spLocks noChangeArrowheads="1"/>
          </p:cNvSpPr>
          <p:nvPr/>
        </p:nvSpPr>
        <p:spPr bwMode="invGray">
          <a:xfrm>
            <a:off x="2925763" y="2024063"/>
            <a:ext cx="3567112" cy="333375"/>
          </a:xfrm>
          <a:prstGeom prst="rect">
            <a:avLst/>
          </a:prstGeom>
          <a:noFill/>
          <a:ln w="28575" algn="ctr">
            <a:solidFill>
              <a:srgbClr val="0099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33812" name="Rectangle 69"/>
          <p:cNvSpPr>
            <a:spLocks noChangeArrowheads="1"/>
          </p:cNvSpPr>
          <p:nvPr/>
        </p:nvSpPr>
        <p:spPr bwMode="invGray">
          <a:xfrm>
            <a:off x="1325563" y="2011363"/>
            <a:ext cx="1463675" cy="333375"/>
          </a:xfrm>
          <a:prstGeom prst="rect">
            <a:avLst/>
          </a:prstGeom>
          <a:noFill/>
          <a:ln w="28575" algn="ctr">
            <a:solidFill>
              <a:srgbClr val="FF99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grpSp>
        <p:nvGrpSpPr>
          <p:cNvPr id="33813" name="Group 71"/>
          <p:cNvGrpSpPr>
            <a:grpSpLocks/>
          </p:cNvGrpSpPr>
          <p:nvPr/>
        </p:nvGrpSpPr>
        <p:grpSpPr bwMode="auto">
          <a:xfrm>
            <a:off x="1384300" y="2020888"/>
            <a:ext cx="625475" cy="312737"/>
            <a:chOff x="3399" y="1250"/>
            <a:chExt cx="938" cy="468"/>
          </a:xfrm>
        </p:grpSpPr>
        <p:sp>
          <p:nvSpPr>
            <p:cNvPr id="33883" name="Rectangle 72"/>
            <p:cNvSpPr>
              <a:spLocks noChangeArrowheads="1"/>
            </p:cNvSpPr>
            <p:nvPr/>
          </p:nvSpPr>
          <p:spPr bwMode="auto">
            <a:xfrm>
              <a:off x="3399" y="1261"/>
              <a:ext cx="938" cy="457"/>
            </a:xfrm>
            <a:prstGeom prst="rect">
              <a:avLst/>
            </a:prstGeom>
            <a:solidFill>
              <a:schemeClr val="tx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pic>
          <p:nvPicPr>
            <p:cNvPr id="33884" name="Picture 73" descr="j033784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10" y="1250"/>
              <a:ext cx="912" cy="4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3814" name="Group 75"/>
          <p:cNvGrpSpPr>
            <a:grpSpLocks/>
          </p:cNvGrpSpPr>
          <p:nvPr/>
        </p:nvGrpSpPr>
        <p:grpSpPr bwMode="auto">
          <a:xfrm>
            <a:off x="3033713" y="2032000"/>
            <a:ext cx="625475" cy="312738"/>
            <a:chOff x="3399" y="1250"/>
            <a:chExt cx="938" cy="468"/>
          </a:xfrm>
        </p:grpSpPr>
        <p:sp>
          <p:nvSpPr>
            <p:cNvPr id="33881" name="Rectangle 76"/>
            <p:cNvSpPr>
              <a:spLocks noChangeArrowheads="1"/>
            </p:cNvSpPr>
            <p:nvPr/>
          </p:nvSpPr>
          <p:spPr bwMode="auto">
            <a:xfrm>
              <a:off x="3399" y="1261"/>
              <a:ext cx="938" cy="457"/>
            </a:xfrm>
            <a:prstGeom prst="rect">
              <a:avLst/>
            </a:prstGeom>
            <a:solidFill>
              <a:schemeClr val="tx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pic>
          <p:nvPicPr>
            <p:cNvPr id="33882" name="Picture 77" descr="j033784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10" y="1250"/>
              <a:ext cx="912" cy="4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3815" name="Group 78"/>
          <p:cNvGrpSpPr>
            <a:grpSpLocks/>
          </p:cNvGrpSpPr>
          <p:nvPr/>
        </p:nvGrpSpPr>
        <p:grpSpPr bwMode="auto">
          <a:xfrm>
            <a:off x="3668713" y="2033588"/>
            <a:ext cx="625475" cy="312737"/>
            <a:chOff x="3399" y="1250"/>
            <a:chExt cx="938" cy="468"/>
          </a:xfrm>
        </p:grpSpPr>
        <p:sp>
          <p:nvSpPr>
            <p:cNvPr id="33879" name="Rectangle 79"/>
            <p:cNvSpPr>
              <a:spLocks noChangeArrowheads="1"/>
            </p:cNvSpPr>
            <p:nvPr/>
          </p:nvSpPr>
          <p:spPr bwMode="auto">
            <a:xfrm>
              <a:off x="3399" y="1261"/>
              <a:ext cx="938" cy="457"/>
            </a:xfrm>
            <a:prstGeom prst="rect">
              <a:avLst/>
            </a:prstGeom>
            <a:solidFill>
              <a:schemeClr val="tx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pic>
          <p:nvPicPr>
            <p:cNvPr id="33880" name="Picture 80" descr="j033784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10" y="1250"/>
              <a:ext cx="912" cy="4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33816" name="Rectangle 66"/>
          <p:cNvSpPr>
            <a:spLocks noChangeArrowheads="1"/>
          </p:cNvSpPr>
          <p:nvPr/>
        </p:nvSpPr>
        <p:spPr bwMode="invGray">
          <a:xfrm>
            <a:off x="2911475" y="3365500"/>
            <a:ext cx="1709738" cy="333375"/>
          </a:xfrm>
          <a:prstGeom prst="rect">
            <a:avLst/>
          </a:prstGeom>
          <a:noFill/>
          <a:ln w="28575" algn="ctr">
            <a:solidFill>
              <a:srgbClr val="0099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33817" name="Rectangle 69"/>
          <p:cNvSpPr>
            <a:spLocks noChangeArrowheads="1"/>
          </p:cNvSpPr>
          <p:nvPr/>
        </p:nvSpPr>
        <p:spPr bwMode="invGray">
          <a:xfrm>
            <a:off x="1327150" y="3365500"/>
            <a:ext cx="1463675" cy="333375"/>
          </a:xfrm>
          <a:prstGeom prst="rect">
            <a:avLst/>
          </a:prstGeom>
          <a:noFill/>
          <a:ln w="28575" algn="ctr">
            <a:solidFill>
              <a:srgbClr val="FF99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grpSp>
        <p:nvGrpSpPr>
          <p:cNvPr id="33818" name="Group 71"/>
          <p:cNvGrpSpPr>
            <a:grpSpLocks/>
          </p:cNvGrpSpPr>
          <p:nvPr/>
        </p:nvGrpSpPr>
        <p:grpSpPr bwMode="auto">
          <a:xfrm>
            <a:off x="1368425" y="3381375"/>
            <a:ext cx="625475" cy="312738"/>
            <a:chOff x="3399" y="1250"/>
            <a:chExt cx="938" cy="468"/>
          </a:xfrm>
        </p:grpSpPr>
        <p:sp>
          <p:nvSpPr>
            <p:cNvPr id="33877" name="Rectangle 72"/>
            <p:cNvSpPr>
              <a:spLocks noChangeArrowheads="1"/>
            </p:cNvSpPr>
            <p:nvPr/>
          </p:nvSpPr>
          <p:spPr bwMode="auto">
            <a:xfrm>
              <a:off x="3399" y="1261"/>
              <a:ext cx="938" cy="457"/>
            </a:xfrm>
            <a:prstGeom prst="rect">
              <a:avLst/>
            </a:prstGeom>
            <a:solidFill>
              <a:schemeClr val="tx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pic>
          <p:nvPicPr>
            <p:cNvPr id="33878" name="Picture 73" descr="j033784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10" y="1250"/>
              <a:ext cx="912" cy="4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3819" name="Group 75"/>
          <p:cNvGrpSpPr>
            <a:grpSpLocks/>
          </p:cNvGrpSpPr>
          <p:nvPr/>
        </p:nvGrpSpPr>
        <p:grpSpPr bwMode="auto">
          <a:xfrm>
            <a:off x="3019425" y="3375025"/>
            <a:ext cx="625475" cy="312738"/>
            <a:chOff x="3399" y="1250"/>
            <a:chExt cx="938" cy="468"/>
          </a:xfrm>
        </p:grpSpPr>
        <p:sp>
          <p:nvSpPr>
            <p:cNvPr id="33875" name="Rectangle 76"/>
            <p:cNvSpPr>
              <a:spLocks noChangeArrowheads="1"/>
            </p:cNvSpPr>
            <p:nvPr/>
          </p:nvSpPr>
          <p:spPr bwMode="auto">
            <a:xfrm>
              <a:off x="3399" y="1261"/>
              <a:ext cx="938" cy="457"/>
            </a:xfrm>
            <a:prstGeom prst="rect">
              <a:avLst/>
            </a:prstGeom>
            <a:solidFill>
              <a:schemeClr val="tx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pic>
          <p:nvPicPr>
            <p:cNvPr id="33876" name="Picture 77" descr="j033784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10" y="1250"/>
              <a:ext cx="912" cy="4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3820" name="Group 78"/>
          <p:cNvGrpSpPr>
            <a:grpSpLocks/>
          </p:cNvGrpSpPr>
          <p:nvPr/>
        </p:nvGrpSpPr>
        <p:grpSpPr bwMode="auto">
          <a:xfrm>
            <a:off x="3654425" y="3376613"/>
            <a:ext cx="625475" cy="312737"/>
            <a:chOff x="3399" y="1250"/>
            <a:chExt cx="938" cy="468"/>
          </a:xfrm>
        </p:grpSpPr>
        <p:sp>
          <p:nvSpPr>
            <p:cNvPr id="33873" name="Rectangle 79"/>
            <p:cNvSpPr>
              <a:spLocks noChangeArrowheads="1"/>
            </p:cNvSpPr>
            <p:nvPr/>
          </p:nvSpPr>
          <p:spPr bwMode="auto">
            <a:xfrm>
              <a:off x="3399" y="1261"/>
              <a:ext cx="938" cy="457"/>
            </a:xfrm>
            <a:prstGeom prst="rect">
              <a:avLst/>
            </a:prstGeom>
            <a:solidFill>
              <a:schemeClr val="tx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pic>
          <p:nvPicPr>
            <p:cNvPr id="33874" name="Picture 80" descr="j033784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10" y="1250"/>
              <a:ext cx="912" cy="4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3821" name="Group 82"/>
          <p:cNvGrpSpPr>
            <a:grpSpLocks/>
          </p:cNvGrpSpPr>
          <p:nvPr/>
        </p:nvGrpSpPr>
        <p:grpSpPr bwMode="auto">
          <a:xfrm>
            <a:off x="4778375" y="3382963"/>
            <a:ext cx="625475" cy="312737"/>
            <a:chOff x="3399" y="1250"/>
            <a:chExt cx="938" cy="468"/>
          </a:xfrm>
        </p:grpSpPr>
        <p:sp>
          <p:nvSpPr>
            <p:cNvPr id="33871" name="Rectangle 83"/>
            <p:cNvSpPr>
              <a:spLocks noChangeArrowheads="1"/>
            </p:cNvSpPr>
            <p:nvPr/>
          </p:nvSpPr>
          <p:spPr bwMode="auto">
            <a:xfrm>
              <a:off x="3399" y="1261"/>
              <a:ext cx="938" cy="457"/>
            </a:xfrm>
            <a:prstGeom prst="rect">
              <a:avLst/>
            </a:prstGeom>
            <a:solidFill>
              <a:schemeClr val="tx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pic>
          <p:nvPicPr>
            <p:cNvPr id="33872" name="Picture 84" descr="j033784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10" y="1250"/>
              <a:ext cx="912" cy="4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3822" name="Group 85"/>
          <p:cNvGrpSpPr>
            <a:grpSpLocks/>
          </p:cNvGrpSpPr>
          <p:nvPr/>
        </p:nvGrpSpPr>
        <p:grpSpPr bwMode="auto">
          <a:xfrm>
            <a:off x="5394325" y="3387725"/>
            <a:ext cx="625475" cy="312738"/>
            <a:chOff x="3399" y="1250"/>
            <a:chExt cx="938" cy="468"/>
          </a:xfrm>
        </p:grpSpPr>
        <p:sp>
          <p:nvSpPr>
            <p:cNvPr id="33869" name="Rectangle 86"/>
            <p:cNvSpPr>
              <a:spLocks noChangeArrowheads="1"/>
            </p:cNvSpPr>
            <p:nvPr/>
          </p:nvSpPr>
          <p:spPr bwMode="auto">
            <a:xfrm>
              <a:off x="3399" y="1261"/>
              <a:ext cx="938" cy="457"/>
            </a:xfrm>
            <a:prstGeom prst="rect">
              <a:avLst/>
            </a:prstGeom>
            <a:solidFill>
              <a:schemeClr val="tx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pic>
          <p:nvPicPr>
            <p:cNvPr id="33870" name="Picture 87" descr="j033784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10" y="1250"/>
              <a:ext cx="912" cy="4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33823" name="Rectangle 273"/>
          <p:cNvSpPr>
            <a:spLocks noChangeArrowheads="1"/>
          </p:cNvSpPr>
          <p:nvPr/>
        </p:nvSpPr>
        <p:spPr bwMode="invGray">
          <a:xfrm>
            <a:off x="4735513" y="3365500"/>
            <a:ext cx="1728787" cy="333375"/>
          </a:xfrm>
          <a:prstGeom prst="rect">
            <a:avLst/>
          </a:prstGeom>
          <a:noFill/>
          <a:ln w="28575" algn="ctr">
            <a:solidFill>
              <a:srgbClr val="0033CC"/>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33824" name="Text Box 55"/>
          <p:cNvSpPr txBox="1">
            <a:spLocks noChangeArrowheads="1"/>
          </p:cNvSpPr>
          <p:nvPr/>
        </p:nvSpPr>
        <p:spPr bwMode="auto">
          <a:xfrm>
            <a:off x="349250" y="1243013"/>
            <a:ext cx="88265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a:solidFill>
                  <a:srgbClr val="0033CC"/>
                </a:solidFill>
              </a:rPr>
              <a:t>sub-mission</a:t>
            </a:r>
          </a:p>
        </p:txBody>
      </p:sp>
      <p:sp>
        <p:nvSpPr>
          <p:cNvPr id="33825" name="Text Box 64"/>
          <p:cNvSpPr txBox="1">
            <a:spLocks noChangeArrowheads="1"/>
          </p:cNvSpPr>
          <p:nvPr/>
        </p:nvSpPr>
        <p:spPr bwMode="auto">
          <a:xfrm>
            <a:off x="333375" y="1909763"/>
            <a:ext cx="82232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a:solidFill>
                  <a:srgbClr val="0033CC"/>
                </a:solidFill>
              </a:rPr>
              <a:t>policy change</a:t>
            </a:r>
          </a:p>
        </p:txBody>
      </p:sp>
      <p:sp>
        <p:nvSpPr>
          <p:cNvPr id="33826" name="Text Box 64"/>
          <p:cNvSpPr txBox="1">
            <a:spLocks noChangeArrowheads="1"/>
          </p:cNvSpPr>
          <p:nvPr/>
        </p:nvSpPr>
        <p:spPr bwMode="auto">
          <a:xfrm>
            <a:off x="349250" y="2581275"/>
            <a:ext cx="82232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a:solidFill>
                  <a:srgbClr val="0033CC"/>
                </a:solidFill>
              </a:rPr>
              <a:t>policy change</a:t>
            </a:r>
          </a:p>
        </p:txBody>
      </p:sp>
      <p:sp>
        <p:nvSpPr>
          <p:cNvPr id="33827" name="Text Box 64"/>
          <p:cNvSpPr txBox="1">
            <a:spLocks noChangeArrowheads="1"/>
          </p:cNvSpPr>
          <p:nvPr/>
        </p:nvSpPr>
        <p:spPr bwMode="auto">
          <a:xfrm>
            <a:off x="349250" y="3221038"/>
            <a:ext cx="9747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a:solidFill>
                  <a:srgbClr val="0033CC"/>
                </a:solidFill>
              </a:rPr>
              <a:t>renewal</a:t>
            </a:r>
          </a:p>
        </p:txBody>
      </p:sp>
      <p:sp>
        <p:nvSpPr>
          <p:cNvPr id="33828" name="Text Box 79"/>
          <p:cNvSpPr txBox="1">
            <a:spLocks noChangeArrowheads="1"/>
          </p:cNvSpPr>
          <p:nvPr/>
        </p:nvSpPr>
        <p:spPr bwMode="auto">
          <a:xfrm>
            <a:off x="6600825" y="1401763"/>
            <a:ext cx="7239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rgbClr val="00CC00"/>
                </a:solidFill>
              </a:rPr>
              <a:t>$270</a:t>
            </a:r>
          </a:p>
        </p:txBody>
      </p:sp>
      <p:sp>
        <p:nvSpPr>
          <p:cNvPr id="33829" name="Text Box 96"/>
          <p:cNvSpPr txBox="1">
            <a:spLocks noChangeArrowheads="1"/>
          </p:cNvSpPr>
          <p:nvPr/>
        </p:nvSpPr>
        <p:spPr bwMode="auto">
          <a:xfrm>
            <a:off x="8356600" y="3394075"/>
            <a:ext cx="7239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rgbClr val="00CC00"/>
                </a:solidFill>
              </a:rPr>
              <a:t>$990</a:t>
            </a:r>
          </a:p>
        </p:txBody>
      </p:sp>
      <p:sp>
        <p:nvSpPr>
          <p:cNvPr id="33830" name="Text Box 92"/>
          <p:cNvSpPr txBox="1">
            <a:spLocks noChangeArrowheads="1"/>
          </p:cNvSpPr>
          <p:nvPr/>
        </p:nvSpPr>
        <p:spPr bwMode="auto">
          <a:xfrm>
            <a:off x="6586538" y="2689225"/>
            <a:ext cx="7239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rgbClr val="00CC00"/>
                </a:solidFill>
              </a:rPr>
              <a:t>$920</a:t>
            </a:r>
          </a:p>
        </p:txBody>
      </p:sp>
      <p:sp>
        <p:nvSpPr>
          <p:cNvPr id="33831" name="Text Box 114"/>
          <p:cNvSpPr txBox="1">
            <a:spLocks noChangeArrowheads="1"/>
          </p:cNvSpPr>
          <p:nvPr/>
        </p:nvSpPr>
        <p:spPr bwMode="auto">
          <a:xfrm>
            <a:off x="6578600" y="2057400"/>
            <a:ext cx="7239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rgbClr val="00CC00"/>
                </a:solidFill>
              </a:rPr>
              <a:t>$450</a:t>
            </a:r>
          </a:p>
        </p:txBody>
      </p:sp>
      <p:sp>
        <p:nvSpPr>
          <p:cNvPr id="33832" name="Text Box 55"/>
          <p:cNvSpPr txBox="1">
            <a:spLocks noChangeArrowheads="1"/>
          </p:cNvSpPr>
          <p:nvPr/>
        </p:nvSpPr>
        <p:spPr bwMode="auto">
          <a:xfrm>
            <a:off x="973138" y="892175"/>
            <a:ext cx="884237"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a:solidFill>
                  <a:srgbClr val="0033CC"/>
                </a:solidFill>
              </a:rPr>
              <a:t>4/20/08</a:t>
            </a:r>
          </a:p>
        </p:txBody>
      </p:sp>
      <p:sp>
        <p:nvSpPr>
          <p:cNvPr id="33833" name="Text Box 55"/>
          <p:cNvSpPr txBox="1">
            <a:spLocks noChangeArrowheads="1"/>
          </p:cNvSpPr>
          <p:nvPr/>
        </p:nvSpPr>
        <p:spPr bwMode="auto">
          <a:xfrm>
            <a:off x="2559050" y="892175"/>
            <a:ext cx="88265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a:solidFill>
                  <a:srgbClr val="0033CC"/>
                </a:solidFill>
              </a:rPr>
              <a:t>8/20/08</a:t>
            </a:r>
          </a:p>
        </p:txBody>
      </p:sp>
      <p:sp>
        <p:nvSpPr>
          <p:cNvPr id="33834" name="Text Box 55"/>
          <p:cNvSpPr txBox="1">
            <a:spLocks noChangeArrowheads="1"/>
          </p:cNvSpPr>
          <p:nvPr/>
        </p:nvSpPr>
        <p:spPr bwMode="auto">
          <a:xfrm>
            <a:off x="4311650" y="914400"/>
            <a:ext cx="1096963"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a:solidFill>
                  <a:srgbClr val="0033CC"/>
                </a:solidFill>
              </a:rPr>
              <a:t>12/20/08</a:t>
            </a:r>
          </a:p>
        </p:txBody>
      </p:sp>
      <p:sp>
        <p:nvSpPr>
          <p:cNvPr id="33835" name="Text Box 55"/>
          <p:cNvSpPr txBox="1">
            <a:spLocks noChangeArrowheads="1"/>
          </p:cNvSpPr>
          <p:nvPr/>
        </p:nvSpPr>
        <p:spPr bwMode="auto">
          <a:xfrm>
            <a:off x="6124575" y="892175"/>
            <a:ext cx="884238"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a:solidFill>
                  <a:srgbClr val="0033CC"/>
                </a:solidFill>
              </a:rPr>
              <a:t>4/20/09</a:t>
            </a:r>
          </a:p>
        </p:txBody>
      </p:sp>
      <p:grpSp>
        <p:nvGrpSpPr>
          <p:cNvPr id="33836" name="Group 224"/>
          <p:cNvGrpSpPr>
            <a:grpSpLocks/>
          </p:cNvGrpSpPr>
          <p:nvPr/>
        </p:nvGrpSpPr>
        <p:grpSpPr bwMode="auto">
          <a:xfrm>
            <a:off x="481013" y="4233863"/>
            <a:ext cx="674687" cy="685800"/>
            <a:chOff x="2324" y="435"/>
            <a:chExt cx="933" cy="1052"/>
          </a:xfrm>
        </p:grpSpPr>
        <p:sp>
          <p:nvSpPr>
            <p:cNvPr id="33860" name="AutoShape 225"/>
            <p:cNvSpPr>
              <a:spLocks noChangeArrowheads="1"/>
            </p:cNvSpPr>
            <p:nvPr/>
          </p:nvSpPr>
          <p:spPr bwMode="auto">
            <a:xfrm rot="-5400000">
              <a:off x="2265" y="494"/>
              <a:ext cx="1052" cy="933"/>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sp>
          <p:nvSpPr>
            <p:cNvPr id="33861" name="Freeform 226"/>
            <p:cNvSpPr>
              <a:spLocks/>
            </p:cNvSpPr>
            <p:nvPr/>
          </p:nvSpPr>
          <p:spPr bwMode="auto">
            <a:xfrm>
              <a:off x="2442" y="487"/>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33862" name="Freeform 227"/>
            <p:cNvSpPr>
              <a:spLocks/>
            </p:cNvSpPr>
            <p:nvPr/>
          </p:nvSpPr>
          <p:spPr bwMode="auto">
            <a:xfrm>
              <a:off x="2442" y="818"/>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33863" name="Freeform 228"/>
            <p:cNvSpPr>
              <a:spLocks/>
            </p:cNvSpPr>
            <p:nvPr/>
          </p:nvSpPr>
          <p:spPr bwMode="auto">
            <a:xfrm>
              <a:off x="2442" y="1150"/>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33864" name="Group 229"/>
            <p:cNvGrpSpPr>
              <a:grpSpLocks/>
            </p:cNvGrpSpPr>
            <p:nvPr/>
          </p:nvGrpSpPr>
          <p:grpSpPr bwMode="auto">
            <a:xfrm>
              <a:off x="2889" y="957"/>
              <a:ext cx="348" cy="510"/>
              <a:chOff x="2784" y="3210"/>
              <a:chExt cx="523" cy="772"/>
            </a:xfrm>
          </p:grpSpPr>
          <p:sp>
            <p:nvSpPr>
              <p:cNvPr id="33865" name="AutoShape 230"/>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33866" name="AutoShape 231"/>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33867" name="AutoShape 232"/>
              <p:cNvSpPr>
                <a:spLocks noChangeArrowheads="1"/>
              </p:cNvSpPr>
              <p:nvPr/>
            </p:nvSpPr>
            <p:spPr bwMode="auto">
              <a:xfrm>
                <a:off x="2784" y="3210"/>
                <a:ext cx="523" cy="523"/>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33868" name="Oval 233"/>
              <p:cNvSpPr>
                <a:spLocks noChangeArrowheads="1"/>
              </p:cNvSpPr>
              <p:nvPr/>
            </p:nvSpPr>
            <p:spPr bwMode="auto">
              <a:xfrm>
                <a:off x="2880" y="3307"/>
                <a:ext cx="320" cy="320"/>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grpSp>
      </p:grpSp>
      <p:sp>
        <p:nvSpPr>
          <p:cNvPr id="33837" name="AutoShape 235"/>
          <p:cNvSpPr>
            <a:spLocks/>
          </p:cNvSpPr>
          <p:nvPr/>
        </p:nvSpPr>
        <p:spPr bwMode="auto">
          <a:xfrm rot="5400000" flipH="1" flipV="1">
            <a:off x="3743325" y="1574800"/>
            <a:ext cx="388938" cy="5011738"/>
          </a:xfrm>
          <a:prstGeom prst="leftBrace">
            <a:avLst>
              <a:gd name="adj1" fmla="val 107381"/>
              <a:gd name="adj2" fmla="val 50000"/>
            </a:avLst>
          </a:prstGeom>
          <a:noFill/>
          <a:ln w="19050">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grpSp>
        <p:nvGrpSpPr>
          <p:cNvPr id="33838" name="Group 236"/>
          <p:cNvGrpSpPr>
            <a:grpSpLocks/>
          </p:cNvGrpSpPr>
          <p:nvPr/>
        </p:nvGrpSpPr>
        <p:grpSpPr bwMode="auto">
          <a:xfrm>
            <a:off x="6089650" y="2720975"/>
            <a:ext cx="334963" cy="304800"/>
            <a:chOff x="1929" y="2960"/>
            <a:chExt cx="728" cy="665"/>
          </a:xfrm>
        </p:grpSpPr>
        <p:sp>
          <p:nvSpPr>
            <p:cNvPr id="33854" name="AutoShape 237"/>
            <p:cNvSpPr>
              <a:spLocks noChangeArrowheads="1"/>
            </p:cNvSpPr>
            <p:nvPr/>
          </p:nvSpPr>
          <p:spPr bwMode="auto">
            <a:xfrm>
              <a:off x="1929" y="2960"/>
              <a:ext cx="620" cy="620"/>
            </a:xfrm>
            <a:prstGeom prst="smileyFace">
              <a:avLst>
                <a:gd name="adj" fmla="val 153"/>
              </a:avLst>
            </a:prstGeom>
            <a:solidFill>
              <a:srgbClr val="FFCC99"/>
            </a:solidFill>
            <a:ln w="12700">
              <a:solidFill>
                <a:srgbClr val="000000"/>
              </a:solidFill>
              <a:round/>
              <a:headEnd/>
              <a:tailEnd/>
            </a:ln>
          </p:spPr>
          <p:txBody>
            <a:bodyPr wrap="none" anchor="ctr"/>
            <a:lstStyle/>
            <a:p>
              <a:endParaRPr lang="en-US"/>
            </a:p>
          </p:txBody>
        </p:sp>
        <p:grpSp>
          <p:nvGrpSpPr>
            <p:cNvPr id="33855" name="Group 238"/>
            <p:cNvGrpSpPr>
              <a:grpSpLocks/>
            </p:cNvGrpSpPr>
            <p:nvPr/>
          </p:nvGrpSpPr>
          <p:grpSpPr bwMode="auto">
            <a:xfrm>
              <a:off x="2328" y="3296"/>
              <a:ext cx="329" cy="329"/>
              <a:chOff x="2806" y="3358"/>
              <a:chExt cx="329" cy="329"/>
            </a:xfrm>
          </p:grpSpPr>
          <p:sp>
            <p:nvSpPr>
              <p:cNvPr id="33856" name="Oval 239"/>
              <p:cNvSpPr>
                <a:spLocks noChangeArrowheads="1"/>
              </p:cNvSpPr>
              <p:nvPr/>
            </p:nvSpPr>
            <p:spPr bwMode="auto">
              <a:xfrm>
                <a:off x="2806" y="3358"/>
                <a:ext cx="329" cy="329"/>
              </a:xfrm>
              <a:prstGeom prst="ellipse">
                <a:avLst/>
              </a:prstGeom>
              <a:solidFill>
                <a:srgbClr val="D39E54"/>
              </a:solidFill>
              <a:ln w="28575" algn="ctr">
                <a:solidFill>
                  <a:schemeClr val="bg1"/>
                </a:solidFill>
                <a:round/>
                <a:headEnd/>
                <a:tailEnd/>
              </a:ln>
            </p:spPr>
            <p:txBody>
              <a:bodyPr wrap="none" lIns="0" tIns="0" rIns="0" bIns="0" anchor="ctr">
                <a:spAutoFit/>
              </a:bodyPr>
              <a:lstStyle/>
              <a:p>
                <a:endParaRPr lang="en-US"/>
              </a:p>
            </p:txBody>
          </p:sp>
          <p:sp>
            <p:nvSpPr>
              <p:cNvPr id="33857" name="Freeform 240"/>
              <p:cNvSpPr>
                <a:spLocks/>
              </p:cNvSpPr>
              <p:nvPr/>
            </p:nvSpPr>
            <p:spPr bwMode="auto">
              <a:xfrm>
                <a:off x="2999" y="3399"/>
                <a:ext cx="99" cy="166"/>
              </a:xfrm>
              <a:custGeom>
                <a:avLst/>
                <a:gdLst>
                  <a:gd name="T0" fmla="*/ 0 w 99"/>
                  <a:gd name="T1" fmla="*/ 81 h 166"/>
                  <a:gd name="T2" fmla="*/ 0 w 99"/>
                  <a:gd name="T3" fmla="*/ 0 h 166"/>
                  <a:gd name="T4" fmla="*/ 27 w 99"/>
                  <a:gd name="T5" fmla="*/ 7 h 166"/>
                  <a:gd name="T6" fmla="*/ 59 w 99"/>
                  <a:gd name="T7" fmla="*/ 30 h 166"/>
                  <a:gd name="T8" fmla="*/ 83 w 99"/>
                  <a:gd name="T9" fmla="*/ 61 h 166"/>
                  <a:gd name="T10" fmla="*/ 99 w 99"/>
                  <a:gd name="T11" fmla="*/ 99 h 166"/>
                  <a:gd name="T12" fmla="*/ 99 w 99"/>
                  <a:gd name="T13" fmla="*/ 138 h 166"/>
                  <a:gd name="T14" fmla="*/ 93 w 99"/>
                  <a:gd name="T15" fmla="*/ 166 h 166"/>
                  <a:gd name="T16" fmla="*/ 36 w 99"/>
                  <a:gd name="T17" fmla="*/ 138 h 166"/>
                  <a:gd name="T18" fmla="*/ 36 w 99"/>
                  <a:gd name="T19" fmla="*/ 123 h 166"/>
                  <a:gd name="T20" fmla="*/ 27 w 99"/>
                  <a:gd name="T21" fmla="*/ 102 h 166"/>
                  <a:gd name="T22" fmla="*/ 17 w 99"/>
                  <a:gd name="T23" fmla="*/ 90 h 166"/>
                  <a:gd name="T24" fmla="*/ 0 w 99"/>
                  <a:gd name="T25" fmla="*/ 81 h 16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99"/>
                  <a:gd name="T40" fmla="*/ 0 h 166"/>
                  <a:gd name="T41" fmla="*/ 99 w 99"/>
                  <a:gd name="T42" fmla="*/ 166 h 16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99" h="166">
                    <a:moveTo>
                      <a:pt x="0" y="81"/>
                    </a:moveTo>
                    <a:lnTo>
                      <a:pt x="0" y="0"/>
                    </a:lnTo>
                    <a:lnTo>
                      <a:pt x="27" y="7"/>
                    </a:lnTo>
                    <a:lnTo>
                      <a:pt x="59" y="30"/>
                    </a:lnTo>
                    <a:lnTo>
                      <a:pt x="83" y="61"/>
                    </a:lnTo>
                    <a:lnTo>
                      <a:pt x="99" y="99"/>
                    </a:lnTo>
                    <a:lnTo>
                      <a:pt x="99" y="138"/>
                    </a:lnTo>
                    <a:lnTo>
                      <a:pt x="93" y="166"/>
                    </a:lnTo>
                    <a:lnTo>
                      <a:pt x="36" y="138"/>
                    </a:lnTo>
                    <a:lnTo>
                      <a:pt x="36" y="123"/>
                    </a:lnTo>
                    <a:lnTo>
                      <a:pt x="27" y="102"/>
                    </a:lnTo>
                    <a:lnTo>
                      <a:pt x="17" y="90"/>
                    </a:lnTo>
                    <a:lnTo>
                      <a:pt x="0" y="81"/>
                    </a:lnTo>
                    <a:close/>
                  </a:path>
                </a:pathLst>
              </a:custGeom>
              <a:solidFill>
                <a:schemeClr val="tx1"/>
              </a:solidFill>
              <a:ln w="12700">
                <a:solidFill>
                  <a:schemeClr val="bg1"/>
                </a:solidFill>
                <a:round/>
                <a:headEnd/>
                <a:tailEnd/>
              </a:ln>
            </p:spPr>
            <p:txBody>
              <a:bodyPr wrap="none" lIns="0" tIns="0" rIns="0" bIns="0" anchor="ctr">
                <a:spAutoFit/>
              </a:bodyPr>
              <a:lstStyle/>
              <a:p>
                <a:endParaRPr lang="en-US"/>
              </a:p>
            </p:txBody>
          </p:sp>
          <p:sp>
            <p:nvSpPr>
              <p:cNvPr id="33858" name="Freeform 241"/>
              <p:cNvSpPr>
                <a:spLocks/>
              </p:cNvSpPr>
              <p:nvPr/>
            </p:nvSpPr>
            <p:spPr bwMode="auto">
              <a:xfrm flipH="1">
                <a:off x="2843" y="3395"/>
                <a:ext cx="99" cy="166"/>
              </a:xfrm>
              <a:custGeom>
                <a:avLst/>
                <a:gdLst>
                  <a:gd name="T0" fmla="*/ 0 w 99"/>
                  <a:gd name="T1" fmla="*/ 81 h 166"/>
                  <a:gd name="T2" fmla="*/ 0 w 99"/>
                  <a:gd name="T3" fmla="*/ 0 h 166"/>
                  <a:gd name="T4" fmla="*/ 27 w 99"/>
                  <a:gd name="T5" fmla="*/ 7 h 166"/>
                  <a:gd name="T6" fmla="*/ 59 w 99"/>
                  <a:gd name="T7" fmla="*/ 30 h 166"/>
                  <a:gd name="T8" fmla="*/ 83 w 99"/>
                  <a:gd name="T9" fmla="*/ 61 h 166"/>
                  <a:gd name="T10" fmla="*/ 99 w 99"/>
                  <a:gd name="T11" fmla="*/ 99 h 166"/>
                  <a:gd name="T12" fmla="*/ 99 w 99"/>
                  <a:gd name="T13" fmla="*/ 138 h 166"/>
                  <a:gd name="T14" fmla="*/ 93 w 99"/>
                  <a:gd name="T15" fmla="*/ 166 h 166"/>
                  <a:gd name="T16" fmla="*/ 36 w 99"/>
                  <a:gd name="T17" fmla="*/ 138 h 166"/>
                  <a:gd name="T18" fmla="*/ 36 w 99"/>
                  <a:gd name="T19" fmla="*/ 123 h 166"/>
                  <a:gd name="T20" fmla="*/ 27 w 99"/>
                  <a:gd name="T21" fmla="*/ 102 h 166"/>
                  <a:gd name="T22" fmla="*/ 17 w 99"/>
                  <a:gd name="T23" fmla="*/ 90 h 166"/>
                  <a:gd name="T24" fmla="*/ 0 w 99"/>
                  <a:gd name="T25" fmla="*/ 81 h 16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99"/>
                  <a:gd name="T40" fmla="*/ 0 h 166"/>
                  <a:gd name="T41" fmla="*/ 99 w 99"/>
                  <a:gd name="T42" fmla="*/ 166 h 16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99" h="166">
                    <a:moveTo>
                      <a:pt x="0" y="81"/>
                    </a:moveTo>
                    <a:lnTo>
                      <a:pt x="0" y="0"/>
                    </a:lnTo>
                    <a:lnTo>
                      <a:pt x="27" y="7"/>
                    </a:lnTo>
                    <a:lnTo>
                      <a:pt x="59" y="30"/>
                    </a:lnTo>
                    <a:lnTo>
                      <a:pt x="83" y="61"/>
                    </a:lnTo>
                    <a:lnTo>
                      <a:pt x="99" y="99"/>
                    </a:lnTo>
                    <a:lnTo>
                      <a:pt x="99" y="138"/>
                    </a:lnTo>
                    <a:lnTo>
                      <a:pt x="93" y="166"/>
                    </a:lnTo>
                    <a:lnTo>
                      <a:pt x="36" y="138"/>
                    </a:lnTo>
                    <a:lnTo>
                      <a:pt x="36" y="123"/>
                    </a:lnTo>
                    <a:lnTo>
                      <a:pt x="27" y="102"/>
                    </a:lnTo>
                    <a:lnTo>
                      <a:pt x="17" y="90"/>
                    </a:lnTo>
                    <a:lnTo>
                      <a:pt x="0" y="81"/>
                    </a:lnTo>
                    <a:close/>
                  </a:path>
                </a:pathLst>
              </a:custGeom>
              <a:solidFill>
                <a:srgbClr val="FFCC99"/>
              </a:solidFill>
              <a:ln w="12700">
                <a:solidFill>
                  <a:schemeClr val="bg1"/>
                </a:solidFill>
                <a:round/>
                <a:headEnd/>
                <a:tailEnd/>
              </a:ln>
            </p:spPr>
            <p:txBody>
              <a:bodyPr lIns="0" tIns="0" rIns="0" bIns="0" anchor="ctr">
                <a:spAutoFit/>
              </a:bodyPr>
              <a:lstStyle/>
              <a:p>
                <a:endParaRPr lang="en-US"/>
              </a:p>
            </p:txBody>
          </p:sp>
          <p:sp>
            <p:nvSpPr>
              <p:cNvPr id="33859" name="Freeform 242"/>
              <p:cNvSpPr>
                <a:spLocks/>
              </p:cNvSpPr>
              <p:nvPr/>
            </p:nvSpPr>
            <p:spPr bwMode="auto">
              <a:xfrm>
                <a:off x="2879" y="3575"/>
                <a:ext cx="177" cy="72"/>
              </a:xfrm>
              <a:custGeom>
                <a:avLst/>
                <a:gdLst>
                  <a:gd name="T0" fmla="*/ 128 w 177"/>
                  <a:gd name="T1" fmla="*/ 5 h 68"/>
                  <a:gd name="T2" fmla="*/ 177 w 177"/>
                  <a:gd name="T3" fmla="*/ 70 h 68"/>
                  <a:gd name="T4" fmla="*/ 159 w 177"/>
                  <a:gd name="T5" fmla="*/ 107 h 68"/>
                  <a:gd name="T6" fmla="*/ 137 w 177"/>
                  <a:gd name="T7" fmla="*/ 130 h 68"/>
                  <a:gd name="T8" fmla="*/ 105 w 177"/>
                  <a:gd name="T9" fmla="*/ 150 h 68"/>
                  <a:gd name="T10" fmla="*/ 60 w 177"/>
                  <a:gd name="T11" fmla="*/ 138 h 68"/>
                  <a:gd name="T12" fmla="*/ 26 w 177"/>
                  <a:gd name="T13" fmla="*/ 120 h 68"/>
                  <a:gd name="T14" fmla="*/ 0 w 177"/>
                  <a:gd name="T15" fmla="*/ 77 h 68"/>
                  <a:gd name="T16" fmla="*/ 53 w 177"/>
                  <a:gd name="T17" fmla="*/ 0 h 68"/>
                  <a:gd name="T18" fmla="*/ 66 w 177"/>
                  <a:gd name="T19" fmla="*/ 7 h 68"/>
                  <a:gd name="T20" fmla="*/ 86 w 177"/>
                  <a:gd name="T21" fmla="*/ 25 h 68"/>
                  <a:gd name="T22" fmla="*/ 105 w 177"/>
                  <a:gd name="T23" fmla="*/ 25 h 68"/>
                  <a:gd name="T24" fmla="*/ 128 w 177"/>
                  <a:gd name="T25" fmla="*/ 5 h 6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7"/>
                  <a:gd name="T40" fmla="*/ 0 h 68"/>
                  <a:gd name="T41" fmla="*/ 177 w 177"/>
                  <a:gd name="T42" fmla="*/ 68 h 6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7" h="68">
                    <a:moveTo>
                      <a:pt x="128" y="5"/>
                    </a:moveTo>
                    <a:lnTo>
                      <a:pt x="177" y="32"/>
                    </a:lnTo>
                    <a:lnTo>
                      <a:pt x="159" y="48"/>
                    </a:lnTo>
                    <a:lnTo>
                      <a:pt x="137" y="59"/>
                    </a:lnTo>
                    <a:lnTo>
                      <a:pt x="105" y="68"/>
                    </a:lnTo>
                    <a:lnTo>
                      <a:pt x="60" y="62"/>
                    </a:lnTo>
                    <a:lnTo>
                      <a:pt x="26" y="54"/>
                    </a:lnTo>
                    <a:lnTo>
                      <a:pt x="0" y="35"/>
                    </a:lnTo>
                    <a:lnTo>
                      <a:pt x="53" y="0"/>
                    </a:lnTo>
                    <a:lnTo>
                      <a:pt x="66" y="7"/>
                    </a:lnTo>
                    <a:lnTo>
                      <a:pt x="86" y="11"/>
                    </a:lnTo>
                    <a:lnTo>
                      <a:pt x="105" y="11"/>
                    </a:lnTo>
                    <a:lnTo>
                      <a:pt x="128" y="5"/>
                    </a:lnTo>
                    <a:close/>
                  </a:path>
                </a:pathLst>
              </a:custGeom>
              <a:solidFill>
                <a:schemeClr val="tx1"/>
              </a:solidFill>
              <a:ln w="12700">
                <a:solidFill>
                  <a:schemeClr val="bg1"/>
                </a:solidFill>
                <a:round/>
                <a:headEnd/>
                <a:tailEnd/>
              </a:ln>
            </p:spPr>
            <p:txBody>
              <a:bodyPr lIns="0" tIns="0" rIns="0" bIns="0" anchor="ctr">
                <a:spAutoFit/>
              </a:bodyPr>
              <a:lstStyle/>
              <a:p>
                <a:endParaRPr lang="en-US"/>
              </a:p>
            </p:txBody>
          </p:sp>
        </p:grpSp>
      </p:grpSp>
      <p:grpSp>
        <p:nvGrpSpPr>
          <p:cNvPr id="33839" name="Group 243"/>
          <p:cNvGrpSpPr>
            <a:grpSpLocks/>
          </p:cNvGrpSpPr>
          <p:nvPr/>
        </p:nvGrpSpPr>
        <p:grpSpPr bwMode="auto">
          <a:xfrm>
            <a:off x="6072188" y="3381375"/>
            <a:ext cx="334962" cy="304800"/>
            <a:chOff x="1929" y="2960"/>
            <a:chExt cx="728" cy="665"/>
          </a:xfrm>
        </p:grpSpPr>
        <p:sp>
          <p:nvSpPr>
            <p:cNvPr id="33848" name="AutoShape 244"/>
            <p:cNvSpPr>
              <a:spLocks noChangeArrowheads="1"/>
            </p:cNvSpPr>
            <p:nvPr/>
          </p:nvSpPr>
          <p:spPr bwMode="auto">
            <a:xfrm>
              <a:off x="1929" y="2960"/>
              <a:ext cx="620" cy="620"/>
            </a:xfrm>
            <a:prstGeom prst="smileyFace">
              <a:avLst>
                <a:gd name="adj" fmla="val 153"/>
              </a:avLst>
            </a:prstGeom>
            <a:solidFill>
              <a:srgbClr val="FFCC99"/>
            </a:solidFill>
            <a:ln w="12700">
              <a:solidFill>
                <a:srgbClr val="000000"/>
              </a:solidFill>
              <a:round/>
              <a:headEnd/>
              <a:tailEnd/>
            </a:ln>
          </p:spPr>
          <p:txBody>
            <a:bodyPr wrap="none" anchor="ctr"/>
            <a:lstStyle/>
            <a:p>
              <a:endParaRPr lang="en-US"/>
            </a:p>
          </p:txBody>
        </p:sp>
        <p:grpSp>
          <p:nvGrpSpPr>
            <p:cNvPr id="33849" name="Group 245"/>
            <p:cNvGrpSpPr>
              <a:grpSpLocks/>
            </p:cNvGrpSpPr>
            <p:nvPr/>
          </p:nvGrpSpPr>
          <p:grpSpPr bwMode="auto">
            <a:xfrm>
              <a:off x="2328" y="3296"/>
              <a:ext cx="329" cy="329"/>
              <a:chOff x="2806" y="3358"/>
              <a:chExt cx="329" cy="329"/>
            </a:xfrm>
          </p:grpSpPr>
          <p:sp>
            <p:nvSpPr>
              <p:cNvPr id="33850" name="Oval 246"/>
              <p:cNvSpPr>
                <a:spLocks noChangeArrowheads="1"/>
              </p:cNvSpPr>
              <p:nvPr/>
            </p:nvSpPr>
            <p:spPr bwMode="auto">
              <a:xfrm>
                <a:off x="2806" y="3358"/>
                <a:ext cx="329" cy="329"/>
              </a:xfrm>
              <a:prstGeom prst="ellipse">
                <a:avLst/>
              </a:prstGeom>
              <a:solidFill>
                <a:srgbClr val="D39E54"/>
              </a:solidFill>
              <a:ln w="28575" algn="ctr">
                <a:solidFill>
                  <a:schemeClr val="bg1"/>
                </a:solidFill>
                <a:round/>
                <a:headEnd/>
                <a:tailEnd/>
              </a:ln>
            </p:spPr>
            <p:txBody>
              <a:bodyPr wrap="none" lIns="0" tIns="0" rIns="0" bIns="0" anchor="ctr">
                <a:spAutoFit/>
              </a:bodyPr>
              <a:lstStyle/>
              <a:p>
                <a:endParaRPr lang="en-US"/>
              </a:p>
            </p:txBody>
          </p:sp>
          <p:sp>
            <p:nvSpPr>
              <p:cNvPr id="33851" name="Freeform 247"/>
              <p:cNvSpPr>
                <a:spLocks/>
              </p:cNvSpPr>
              <p:nvPr/>
            </p:nvSpPr>
            <p:spPr bwMode="auto">
              <a:xfrm>
                <a:off x="2999" y="3399"/>
                <a:ext cx="99" cy="166"/>
              </a:xfrm>
              <a:custGeom>
                <a:avLst/>
                <a:gdLst>
                  <a:gd name="T0" fmla="*/ 0 w 99"/>
                  <a:gd name="T1" fmla="*/ 81 h 166"/>
                  <a:gd name="T2" fmla="*/ 0 w 99"/>
                  <a:gd name="T3" fmla="*/ 0 h 166"/>
                  <a:gd name="T4" fmla="*/ 27 w 99"/>
                  <a:gd name="T5" fmla="*/ 7 h 166"/>
                  <a:gd name="T6" fmla="*/ 59 w 99"/>
                  <a:gd name="T7" fmla="*/ 30 h 166"/>
                  <a:gd name="T8" fmla="*/ 83 w 99"/>
                  <a:gd name="T9" fmla="*/ 61 h 166"/>
                  <a:gd name="T10" fmla="*/ 99 w 99"/>
                  <a:gd name="T11" fmla="*/ 99 h 166"/>
                  <a:gd name="T12" fmla="*/ 99 w 99"/>
                  <a:gd name="T13" fmla="*/ 138 h 166"/>
                  <a:gd name="T14" fmla="*/ 93 w 99"/>
                  <a:gd name="T15" fmla="*/ 166 h 166"/>
                  <a:gd name="T16" fmla="*/ 36 w 99"/>
                  <a:gd name="T17" fmla="*/ 138 h 166"/>
                  <a:gd name="T18" fmla="*/ 36 w 99"/>
                  <a:gd name="T19" fmla="*/ 123 h 166"/>
                  <a:gd name="T20" fmla="*/ 27 w 99"/>
                  <a:gd name="T21" fmla="*/ 102 h 166"/>
                  <a:gd name="T22" fmla="*/ 17 w 99"/>
                  <a:gd name="T23" fmla="*/ 90 h 166"/>
                  <a:gd name="T24" fmla="*/ 0 w 99"/>
                  <a:gd name="T25" fmla="*/ 81 h 16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99"/>
                  <a:gd name="T40" fmla="*/ 0 h 166"/>
                  <a:gd name="T41" fmla="*/ 99 w 99"/>
                  <a:gd name="T42" fmla="*/ 166 h 16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99" h="166">
                    <a:moveTo>
                      <a:pt x="0" y="81"/>
                    </a:moveTo>
                    <a:lnTo>
                      <a:pt x="0" y="0"/>
                    </a:lnTo>
                    <a:lnTo>
                      <a:pt x="27" y="7"/>
                    </a:lnTo>
                    <a:lnTo>
                      <a:pt x="59" y="30"/>
                    </a:lnTo>
                    <a:lnTo>
                      <a:pt x="83" y="61"/>
                    </a:lnTo>
                    <a:lnTo>
                      <a:pt x="99" y="99"/>
                    </a:lnTo>
                    <a:lnTo>
                      <a:pt x="99" y="138"/>
                    </a:lnTo>
                    <a:lnTo>
                      <a:pt x="93" y="166"/>
                    </a:lnTo>
                    <a:lnTo>
                      <a:pt x="36" y="138"/>
                    </a:lnTo>
                    <a:lnTo>
                      <a:pt x="36" y="123"/>
                    </a:lnTo>
                    <a:lnTo>
                      <a:pt x="27" y="102"/>
                    </a:lnTo>
                    <a:lnTo>
                      <a:pt x="17" y="90"/>
                    </a:lnTo>
                    <a:lnTo>
                      <a:pt x="0" y="81"/>
                    </a:lnTo>
                    <a:close/>
                  </a:path>
                </a:pathLst>
              </a:custGeom>
              <a:solidFill>
                <a:schemeClr val="tx1"/>
              </a:solidFill>
              <a:ln w="12700">
                <a:solidFill>
                  <a:schemeClr val="bg1"/>
                </a:solidFill>
                <a:round/>
                <a:headEnd/>
                <a:tailEnd/>
              </a:ln>
            </p:spPr>
            <p:txBody>
              <a:bodyPr wrap="none" lIns="0" tIns="0" rIns="0" bIns="0" anchor="ctr">
                <a:spAutoFit/>
              </a:bodyPr>
              <a:lstStyle/>
              <a:p>
                <a:endParaRPr lang="en-US"/>
              </a:p>
            </p:txBody>
          </p:sp>
          <p:sp>
            <p:nvSpPr>
              <p:cNvPr id="33852" name="Freeform 248"/>
              <p:cNvSpPr>
                <a:spLocks/>
              </p:cNvSpPr>
              <p:nvPr/>
            </p:nvSpPr>
            <p:spPr bwMode="auto">
              <a:xfrm flipH="1">
                <a:off x="2843" y="3395"/>
                <a:ext cx="99" cy="166"/>
              </a:xfrm>
              <a:custGeom>
                <a:avLst/>
                <a:gdLst>
                  <a:gd name="T0" fmla="*/ 0 w 99"/>
                  <a:gd name="T1" fmla="*/ 81 h 166"/>
                  <a:gd name="T2" fmla="*/ 0 w 99"/>
                  <a:gd name="T3" fmla="*/ 0 h 166"/>
                  <a:gd name="T4" fmla="*/ 27 w 99"/>
                  <a:gd name="T5" fmla="*/ 7 h 166"/>
                  <a:gd name="T6" fmla="*/ 59 w 99"/>
                  <a:gd name="T7" fmla="*/ 30 h 166"/>
                  <a:gd name="T8" fmla="*/ 83 w 99"/>
                  <a:gd name="T9" fmla="*/ 61 h 166"/>
                  <a:gd name="T10" fmla="*/ 99 w 99"/>
                  <a:gd name="T11" fmla="*/ 99 h 166"/>
                  <a:gd name="T12" fmla="*/ 99 w 99"/>
                  <a:gd name="T13" fmla="*/ 138 h 166"/>
                  <a:gd name="T14" fmla="*/ 93 w 99"/>
                  <a:gd name="T15" fmla="*/ 166 h 166"/>
                  <a:gd name="T16" fmla="*/ 36 w 99"/>
                  <a:gd name="T17" fmla="*/ 138 h 166"/>
                  <a:gd name="T18" fmla="*/ 36 w 99"/>
                  <a:gd name="T19" fmla="*/ 123 h 166"/>
                  <a:gd name="T20" fmla="*/ 27 w 99"/>
                  <a:gd name="T21" fmla="*/ 102 h 166"/>
                  <a:gd name="T22" fmla="*/ 17 w 99"/>
                  <a:gd name="T23" fmla="*/ 90 h 166"/>
                  <a:gd name="T24" fmla="*/ 0 w 99"/>
                  <a:gd name="T25" fmla="*/ 81 h 16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99"/>
                  <a:gd name="T40" fmla="*/ 0 h 166"/>
                  <a:gd name="T41" fmla="*/ 99 w 99"/>
                  <a:gd name="T42" fmla="*/ 166 h 16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99" h="166">
                    <a:moveTo>
                      <a:pt x="0" y="81"/>
                    </a:moveTo>
                    <a:lnTo>
                      <a:pt x="0" y="0"/>
                    </a:lnTo>
                    <a:lnTo>
                      <a:pt x="27" y="7"/>
                    </a:lnTo>
                    <a:lnTo>
                      <a:pt x="59" y="30"/>
                    </a:lnTo>
                    <a:lnTo>
                      <a:pt x="83" y="61"/>
                    </a:lnTo>
                    <a:lnTo>
                      <a:pt x="99" y="99"/>
                    </a:lnTo>
                    <a:lnTo>
                      <a:pt x="99" y="138"/>
                    </a:lnTo>
                    <a:lnTo>
                      <a:pt x="93" y="166"/>
                    </a:lnTo>
                    <a:lnTo>
                      <a:pt x="36" y="138"/>
                    </a:lnTo>
                    <a:lnTo>
                      <a:pt x="36" y="123"/>
                    </a:lnTo>
                    <a:lnTo>
                      <a:pt x="27" y="102"/>
                    </a:lnTo>
                    <a:lnTo>
                      <a:pt x="17" y="90"/>
                    </a:lnTo>
                    <a:lnTo>
                      <a:pt x="0" y="81"/>
                    </a:lnTo>
                    <a:close/>
                  </a:path>
                </a:pathLst>
              </a:custGeom>
              <a:solidFill>
                <a:srgbClr val="FFCC99"/>
              </a:solidFill>
              <a:ln w="12700">
                <a:solidFill>
                  <a:schemeClr val="bg1"/>
                </a:solidFill>
                <a:round/>
                <a:headEnd/>
                <a:tailEnd/>
              </a:ln>
            </p:spPr>
            <p:txBody>
              <a:bodyPr lIns="0" tIns="0" rIns="0" bIns="0" anchor="ctr">
                <a:spAutoFit/>
              </a:bodyPr>
              <a:lstStyle/>
              <a:p>
                <a:endParaRPr lang="en-US"/>
              </a:p>
            </p:txBody>
          </p:sp>
          <p:sp>
            <p:nvSpPr>
              <p:cNvPr id="33853" name="Freeform 249"/>
              <p:cNvSpPr>
                <a:spLocks/>
              </p:cNvSpPr>
              <p:nvPr/>
            </p:nvSpPr>
            <p:spPr bwMode="auto">
              <a:xfrm>
                <a:off x="2879" y="3575"/>
                <a:ext cx="177" cy="72"/>
              </a:xfrm>
              <a:custGeom>
                <a:avLst/>
                <a:gdLst>
                  <a:gd name="T0" fmla="*/ 128 w 177"/>
                  <a:gd name="T1" fmla="*/ 5 h 68"/>
                  <a:gd name="T2" fmla="*/ 177 w 177"/>
                  <a:gd name="T3" fmla="*/ 70 h 68"/>
                  <a:gd name="T4" fmla="*/ 159 w 177"/>
                  <a:gd name="T5" fmla="*/ 107 h 68"/>
                  <a:gd name="T6" fmla="*/ 137 w 177"/>
                  <a:gd name="T7" fmla="*/ 130 h 68"/>
                  <a:gd name="T8" fmla="*/ 105 w 177"/>
                  <a:gd name="T9" fmla="*/ 150 h 68"/>
                  <a:gd name="T10" fmla="*/ 60 w 177"/>
                  <a:gd name="T11" fmla="*/ 138 h 68"/>
                  <a:gd name="T12" fmla="*/ 26 w 177"/>
                  <a:gd name="T13" fmla="*/ 120 h 68"/>
                  <a:gd name="T14" fmla="*/ 0 w 177"/>
                  <a:gd name="T15" fmla="*/ 77 h 68"/>
                  <a:gd name="T16" fmla="*/ 53 w 177"/>
                  <a:gd name="T17" fmla="*/ 0 h 68"/>
                  <a:gd name="T18" fmla="*/ 66 w 177"/>
                  <a:gd name="T19" fmla="*/ 7 h 68"/>
                  <a:gd name="T20" fmla="*/ 86 w 177"/>
                  <a:gd name="T21" fmla="*/ 25 h 68"/>
                  <a:gd name="T22" fmla="*/ 105 w 177"/>
                  <a:gd name="T23" fmla="*/ 25 h 68"/>
                  <a:gd name="T24" fmla="*/ 128 w 177"/>
                  <a:gd name="T25" fmla="*/ 5 h 6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7"/>
                  <a:gd name="T40" fmla="*/ 0 h 68"/>
                  <a:gd name="T41" fmla="*/ 177 w 177"/>
                  <a:gd name="T42" fmla="*/ 68 h 6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7" h="68">
                    <a:moveTo>
                      <a:pt x="128" y="5"/>
                    </a:moveTo>
                    <a:lnTo>
                      <a:pt x="177" y="32"/>
                    </a:lnTo>
                    <a:lnTo>
                      <a:pt x="159" y="48"/>
                    </a:lnTo>
                    <a:lnTo>
                      <a:pt x="137" y="59"/>
                    </a:lnTo>
                    <a:lnTo>
                      <a:pt x="105" y="68"/>
                    </a:lnTo>
                    <a:lnTo>
                      <a:pt x="60" y="62"/>
                    </a:lnTo>
                    <a:lnTo>
                      <a:pt x="26" y="54"/>
                    </a:lnTo>
                    <a:lnTo>
                      <a:pt x="0" y="35"/>
                    </a:lnTo>
                    <a:lnTo>
                      <a:pt x="53" y="0"/>
                    </a:lnTo>
                    <a:lnTo>
                      <a:pt x="66" y="7"/>
                    </a:lnTo>
                    <a:lnTo>
                      <a:pt x="86" y="11"/>
                    </a:lnTo>
                    <a:lnTo>
                      <a:pt x="105" y="11"/>
                    </a:lnTo>
                    <a:lnTo>
                      <a:pt x="128" y="5"/>
                    </a:lnTo>
                    <a:close/>
                  </a:path>
                </a:pathLst>
              </a:custGeom>
              <a:solidFill>
                <a:schemeClr val="tx1"/>
              </a:solidFill>
              <a:ln w="12700">
                <a:solidFill>
                  <a:schemeClr val="bg1"/>
                </a:solidFill>
                <a:round/>
                <a:headEnd/>
                <a:tailEnd/>
              </a:ln>
            </p:spPr>
            <p:txBody>
              <a:bodyPr lIns="0" tIns="0" rIns="0" bIns="0" anchor="ctr">
                <a:spAutoFit/>
              </a:bodyPr>
              <a:lstStyle/>
              <a:p>
                <a:endParaRPr lang="en-US"/>
              </a:p>
            </p:txBody>
          </p:sp>
        </p:grpSp>
      </p:grpSp>
      <p:grpSp>
        <p:nvGrpSpPr>
          <p:cNvPr id="33840" name="Group 250"/>
          <p:cNvGrpSpPr>
            <a:grpSpLocks/>
          </p:cNvGrpSpPr>
          <p:nvPr/>
        </p:nvGrpSpPr>
        <p:grpSpPr bwMode="auto">
          <a:xfrm>
            <a:off x="8035925" y="3348038"/>
            <a:ext cx="334963" cy="304800"/>
            <a:chOff x="1929" y="2960"/>
            <a:chExt cx="728" cy="665"/>
          </a:xfrm>
        </p:grpSpPr>
        <p:sp>
          <p:nvSpPr>
            <p:cNvPr id="33842" name="AutoShape 251"/>
            <p:cNvSpPr>
              <a:spLocks noChangeArrowheads="1"/>
            </p:cNvSpPr>
            <p:nvPr/>
          </p:nvSpPr>
          <p:spPr bwMode="auto">
            <a:xfrm>
              <a:off x="1929" y="2960"/>
              <a:ext cx="620" cy="620"/>
            </a:xfrm>
            <a:prstGeom prst="smileyFace">
              <a:avLst>
                <a:gd name="adj" fmla="val 153"/>
              </a:avLst>
            </a:prstGeom>
            <a:solidFill>
              <a:srgbClr val="FFCC99"/>
            </a:solidFill>
            <a:ln w="12700">
              <a:solidFill>
                <a:srgbClr val="000000"/>
              </a:solidFill>
              <a:round/>
              <a:headEnd/>
              <a:tailEnd/>
            </a:ln>
          </p:spPr>
          <p:txBody>
            <a:bodyPr wrap="none" anchor="ctr"/>
            <a:lstStyle/>
            <a:p>
              <a:endParaRPr lang="en-US"/>
            </a:p>
          </p:txBody>
        </p:sp>
        <p:grpSp>
          <p:nvGrpSpPr>
            <p:cNvPr id="33843" name="Group 252"/>
            <p:cNvGrpSpPr>
              <a:grpSpLocks/>
            </p:cNvGrpSpPr>
            <p:nvPr/>
          </p:nvGrpSpPr>
          <p:grpSpPr bwMode="auto">
            <a:xfrm>
              <a:off x="2328" y="3296"/>
              <a:ext cx="329" cy="329"/>
              <a:chOff x="2806" y="3358"/>
              <a:chExt cx="329" cy="329"/>
            </a:xfrm>
          </p:grpSpPr>
          <p:sp>
            <p:nvSpPr>
              <p:cNvPr id="33844" name="Oval 253"/>
              <p:cNvSpPr>
                <a:spLocks noChangeArrowheads="1"/>
              </p:cNvSpPr>
              <p:nvPr/>
            </p:nvSpPr>
            <p:spPr bwMode="auto">
              <a:xfrm>
                <a:off x="2806" y="3358"/>
                <a:ext cx="329" cy="329"/>
              </a:xfrm>
              <a:prstGeom prst="ellipse">
                <a:avLst/>
              </a:prstGeom>
              <a:solidFill>
                <a:srgbClr val="D39E54"/>
              </a:solidFill>
              <a:ln w="28575" algn="ctr">
                <a:solidFill>
                  <a:schemeClr val="bg1"/>
                </a:solidFill>
                <a:round/>
                <a:headEnd/>
                <a:tailEnd/>
              </a:ln>
            </p:spPr>
            <p:txBody>
              <a:bodyPr wrap="none" lIns="0" tIns="0" rIns="0" bIns="0" anchor="ctr">
                <a:spAutoFit/>
              </a:bodyPr>
              <a:lstStyle/>
              <a:p>
                <a:endParaRPr lang="en-US"/>
              </a:p>
            </p:txBody>
          </p:sp>
          <p:sp>
            <p:nvSpPr>
              <p:cNvPr id="33845" name="Freeform 254"/>
              <p:cNvSpPr>
                <a:spLocks/>
              </p:cNvSpPr>
              <p:nvPr/>
            </p:nvSpPr>
            <p:spPr bwMode="auto">
              <a:xfrm>
                <a:off x="2999" y="3399"/>
                <a:ext cx="99" cy="166"/>
              </a:xfrm>
              <a:custGeom>
                <a:avLst/>
                <a:gdLst>
                  <a:gd name="T0" fmla="*/ 0 w 99"/>
                  <a:gd name="T1" fmla="*/ 81 h 166"/>
                  <a:gd name="T2" fmla="*/ 0 w 99"/>
                  <a:gd name="T3" fmla="*/ 0 h 166"/>
                  <a:gd name="T4" fmla="*/ 27 w 99"/>
                  <a:gd name="T5" fmla="*/ 7 h 166"/>
                  <a:gd name="T6" fmla="*/ 59 w 99"/>
                  <a:gd name="T7" fmla="*/ 30 h 166"/>
                  <a:gd name="T8" fmla="*/ 83 w 99"/>
                  <a:gd name="T9" fmla="*/ 61 h 166"/>
                  <a:gd name="T10" fmla="*/ 99 w 99"/>
                  <a:gd name="T11" fmla="*/ 99 h 166"/>
                  <a:gd name="T12" fmla="*/ 99 w 99"/>
                  <a:gd name="T13" fmla="*/ 138 h 166"/>
                  <a:gd name="T14" fmla="*/ 93 w 99"/>
                  <a:gd name="T15" fmla="*/ 166 h 166"/>
                  <a:gd name="T16" fmla="*/ 36 w 99"/>
                  <a:gd name="T17" fmla="*/ 138 h 166"/>
                  <a:gd name="T18" fmla="*/ 36 w 99"/>
                  <a:gd name="T19" fmla="*/ 123 h 166"/>
                  <a:gd name="T20" fmla="*/ 27 w 99"/>
                  <a:gd name="T21" fmla="*/ 102 h 166"/>
                  <a:gd name="T22" fmla="*/ 17 w 99"/>
                  <a:gd name="T23" fmla="*/ 90 h 166"/>
                  <a:gd name="T24" fmla="*/ 0 w 99"/>
                  <a:gd name="T25" fmla="*/ 81 h 16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99"/>
                  <a:gd name="T40" fmla="*/ 0 h 166"/>
                  <a:gd name="T41" fmla="*/ 99 w 99"/>
                  <a:gd name="T42" fmla="*/ 166 h 16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99" h="166">
                    <a:moveTo>
                      <a:pt x="0" y="81"/>
                    </a:moveTo>
                    <a:lnTo>
                      <a:pt x="0" y="0"/>
                    </a:lnTo>
                    <a:lnTo>
                      <a:pt x="27" y="7"/>
                    </a:lnTo>
                    <a:lnTo>
                      <a:pt x="59" y="30"/>
                    </a:lnTo>
                    <a:lnTo>
                      <a:pt x="83" y="61"/>
                    </a:lnTo>
                    <a:lnTo>
                      <a:pt x="99" y="99"/>
                    </a:lnTo>
                    <a:lnTo>
                      <a:pt x="99" y="138"/>
                    </a:lnTo>
                    <a:lnTo>
                      <a:pt x="93" y="166"/>
                    </a:lnTo>
                    <a:lnTo>
                      <a:pt x="36" y="138"/>
                    </a:lnTo>
                    <a:lnTo>
                      <a:pt x="36" y="123"/>
                    </a:lnTo>
                    <a:lnTo>
                      <a:pt x="27" y="102"/>
                    </a:lnTo>
                    <a:lnTo>
                      <a:pt x="17" y="90"/>
                    </a:lnTo>
                    <a:lnTo>
                      <a:pt x="0" y="81"/>
                    </a:lnTo>
                    <a:close/>
                  </a:path>
                </a:pathLst>
              </a:custGeom>
              <a:solidFill>
                <a:schemeClr val="tx1"/>
              </a:solidFill>
              <a:ln w="12700">
                <a:solidFill>
                  <a:schemeClr val="bg1"/>
                </a:solidFill>
                <a:round/>
                <a:headEnd/>
                <a:tailEnd/>
              </a:ln>
            </p:spPr>
            <p:txBody>
              <a:bodyPr wrap="none" lIns="0" tIns="0" rIns="0" bIns="0" anchor="ctr">
                <a:spAutoFit/>
              </a:bodyPr>
              <a:lstStyle/>
              <a:p>
                <a:endParaRPr lang="en-US"/>
              </a:p>
            </p:txBody>
          </p:sp>
          <p:sp>
            <p:nvSpPr>
              <p:cNvPr id="33846" name="Freeform 255"/>
              <p:cNvSpPr>
                <a:spLocks/>
              </p:cNvSpPr>
              <p:nvPr/>
            </p:nvSpPr>
            <p:spPr bwMode="auto">
              <a:xfrm flipH="1">
                <a:off x="2843" y="3395"/>
                <a:ext cx="99" cy="166"/>
              </a:xfrm>
              <a:custGeom>
                <a:avLst/>
                <a:gdLst>
                  <a:gd name="T0" fmla="*/ 0 w 99"/>
                  <a:gd name="T1" fmla="*/ 81 h 166"/>
                  <a:gd name="T2" fmla="*/ 0 w 99"/>
                  <a:gd name="T3" fmla="*/ 0 h 166"/>
                  <a:gd name="T4" fmla="*/ 27 w 99"/>
                  <a:gd name="T5" fmla="*/ 7 h 166"/>
                  <a:gd name="T6" fmla="*/ 59 w 99"/>
                  <a:gd name="T7" fmla="*/ 30 h 166"/>
                  <a:gd name="T8" fmla="*/ 83 w 99"/>
                  <a:gd name="T9" fmla="*/ 61 h 166"/>
                  <a:gd name="T10" fmla="*/ 99 w 99"/>
                  <a:gd name="T11" fmla="*/ 99 h 166"/>
                  <a:gd name="T12" fmla="*/ 99 w 99"/>
                  <a:gd name="T13" fmla="*/ 138 h 166"/>
                  <a:gd name="T14" fmla="*/ 93 w 99"/>
                  <a:gd name="T15" fmla="*/ 166 h 166"/>
                  <a:gd name="T16" fmla="*/ 36 w 99"/>
                  <a:gd name="T17" fmla="*/ 138 h 166"/>
                  <a:gd name="T18" fmla="*/ 36 w 99"/>
                  <a:gd name="T19" fmla="*/ 123 h 166"/>
                  <a:gd name="T20" fmla="*/ 27 w 99"/>
                  <a:gd name="T21" fmla="*/ 102 h 166"/>
                  <a:gd name="T22" fmla="*/ 17 w 99"/>
                  <a:gd name="T23" fmla="*/ 90 h 166"/>
                  <a:gd name="T24" fmla="*/ 0 w 99"/>
                  <a:gd name="T25" fmla="*/ 81 h 16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99"/>
                  <a:gd name="T40" fmla="*/ 0 h 166"/>
                  <a:gd name="T41" fmla="*/ 99 w 99"/>
                  <a:gd name="T42" fmla="*/ 166 h 16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99" h="166">
                    <a:moveTo>
                      <a:pt x="0" y="81"/>
                    </a:moveTo>
                    <a:lnTo>
                      <a:pt x="0" y="0"/>
                    </a:lnTo>
                    <a:lnTo>
                      <a:pt x="27" y="7"/>
                    </a:lnTo>
                    <a:lnTo>
                      <a:pt x="59" y="30"/>
                    </a:lnTo>
                    <a:lnTo>
                      <a:pt x="83" y="61"/>
                    </a:lnTo>
                    <a:lnTo>
                      <a:pt x="99" y="99"/>
                    </a:lnTo>
                    <a:lnTo>
                      <a:pt x="99" y="138"/>
                    </a:lnTo>
                    <a:lnTo>
                      <a:pt x="93" y="166"/>
                    </a:lnTo>
                    <a:lnTo>
                      <a:pt x="36" y="138"/>
                    </a:lnTo>
                    <a:lnTo>
                      <a:pt x="36" y="123"/>
                    </a:lnTo>
                    <a:lnTo>
                      <a:pt x="27" y="102"/>
                    </a:lnTo>
                    <a:lnTo>
                      <a:pt x="17" y="90"/>
                    </a:lnTo>
                    <a:lnTo>
                      <a:pt x="0" y="81"/>
                    </a:lnTo>
                    <a:close/>
                  </a:path>
                </a:pathLst>
              </a:custGeom>
              <a:solidFill>
                <a:srgbClr val="FFCC99"/>
              </a:solidFill>
              <a:ln w="12700">
                <a:solidFill>
                  <a:schemeClr val="bg1"/>
                </a:solidFill>
                <a:round/>
                <a:headEnd/>
                <a:tailEnd/>
              </a:ln>
            </p:spPr>
            <p:txBody>
              <a:bodyPr lIns="0" tIns="0" rIns="0" bIns="0" anchor="ctr">
                <a:spAutoFit/>
              </a:bodyPr>
              <a:lstStyle/>
              <a:p>
                <a:endParaRPr lang="en-US"/>
              </a:p>
            </p:txBody>
          </p:sp>
          <p:sp>
            <p:nvSpPr>
              <p:cNvPr id="33847" name="Freeform 256"/>
              <p:cNvSpPr>
                <a:spLocks/>
              </p:cNvSpPr>
              <p:nvPr/>
            </p:nvSpPr>
            <p:spPr bwMode="auto">
              <a:xfrm>
                <a:off x="2879" y="3575"/>
                <a:ext cx="177" cy="72"/>
              </a:xfrm>
              <a:custGeom>
                <a:avLst/>
                <a:gdLst>
                  <a:gd name="T0" fmla="*/ 128 w 177"/>
                  <a:gd name="T1" fmla="*/ 5 h 68"/>
                  <a:gd name="T2" fmla="*/ 177 w 177"/>
                  <a:gd name="T3" fmla="*/ 70 h 68"/>
                  <a:gd name="T4" fmla="*/ 159 w 177"/>
                  <a:gd name="T5" fmla="*/ 107 h 68"/>
                  <a:gd name="T6" fmla="*/ 137 w 177"/>
                  <a:gd name="T7" fmla="*/ 130 h 68"/>
                  <a:gd name="T8" fmla="*/ 105 w 177"/>
                  <a:gd name="T9" fmla="*/ 150 h 68"/>
                  <a:gd name="T10" fmla="*/ 60 w 177"/>
                  <a:gd name="T11" fmla="*/ 138 h 68"/>
                  <a:gd name="T12" fmla="*/ 26 w 177"/>
                  <a:gd name="T13" fmla="*/ 120 h 68"/>
                  <a:gd name="T14" fmla="*/ 0 w 177"/>
                  <a:gd name="T15" fmla="*/ 77 h 68"/>
                  <a:gd name="T16" fmla="*/ 53 w 177"/>
                  <a:gd name="T17" fmla="*/ 0 h 68"/>
                  <a:gd name="T18" fmla="*/ 66 w 177"/>
                  <a:gd name="T19" fmla="*/ 7 h 68"/>
                  <a:gd name="T20" fmla="*/ 86 w 177"/>
                  <a:gd name="T21" fmla="*/ 25 h 68"/>
                  <a:gd name="T22" fmla="*/ 105 w 177"/>
                  <a:gd name="T23" fmla="*/ 25 h 68"/>
                  <a:gd name="T24" fmla="*/ 128 w 177"/>
                  <a:gd name="T25" fmla="*/ 5 h 6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7"/>
                  <a:gd name="T40" fmla="*/ 0 h 68"/>
                  <a:gd name="T41" fmla="*/ 177 w 177"/>
                  <a:gd name="T42" fmla="*/ 68 h 6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7" h="68">
                    <a:moveTo>
                      <a:pt x="128" y="5"/>
                    </a:moveTo>
                    <a:lnTo>
                      <a:pt x="177" y="32"/>
                    </a:lnTo>
                    <a:lnTo>
                      <a:pt x="159" y="48"/>
                    </a:lnTo>
                    <a:lnTo>
                      <a:pt x="137" y="59"/>
                    </a:lnTo>
                    <a:lnTo>
                      <a:pt x="105" y="68"/>
                    </a:lnTo>
                    <a:lnTo>
                      <a:pt x="60" y="62"/>
                    </a:lnTo>
                    <a:lnTo>
                      <a:pt x="26" y="54"/>
                    </a:lnTo>
                    <a:lnTo>
                      <a:pt x="0" y="35"/>
                    </a:lnTo>
                    <a:lnTo>
                      <a:pt x="53" y="0"/>
                    </a:lnTo>
                    <a:lnTo>
                      <a:pt x="66" y="7"/>
                    </a:lnTo>
                    <a:lnTo>
                      <a:pt x="86" y="11"/>
                    </a:lnTo>
                    <a:lnTo>
                      <a:pt x="105" y="11"/>
                    </a:lnTo>
                    <a:lnTo>
                      <a:pt x="128" y="5"/>
                    </a:lnTo>
                    <a:close/>
                  </a:path>
                </a:pathLst>
              </a:custGeom>
              <a:solidFill>
                <a:schemeClr val="tx1"/>
              </a:solidFill>
              <a:ln w="12700">
                <a:solidFill>
                  <a:schemeClr val="bg1"/>
                </a:solidFill>
                <a:round/>
                <a:headEnd/>
                <a:tailEnd/>
              </a:ln>
            </p:spPr>
            <p:txBody>
              <a:bodyPr lIns="0" tIns="0" rIns="0" bIns="0" anchor="ctr">
                <a:spAutoFit/>
              </a:bodyPr>
              <a:lstStyle/>
              <a:p>
                <a:endParaRPr lang="en-US"/>
              </a:p>
            </p:txBody>
          </p:sp>
        </p:grpSp>
      </p:grpSp>
      <p:sp>
        <p:nvSpPr>
          <p:cNvPr id="33841" name="Rectangle 2"/>
          <p:cNvSpPr>
            <a:spLocks noGrp="1" noChangeArrowheads="1"/>
          </p:cNvSpPr>
          <p:nvPr>
            <p:ph type="title"/>
          </p:nvPr>
        </p:nvSpPr>
        <p:spPr/>
        <p:txBody>
          <a:bodyPr/>
          <a:lstStyle/>
          <a:p>
            <a:r>
              <a:rPr lang="en-US" smtClean="0"/>
              <a:t>Applying transactions to policies</a:t>
            </a:r>
            <a:endParaRPr lang="en-US" dirty="0" smtClean="0"/>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0"/>
          <p:cNvSpPr>
            <a:spLocks noGrp="1" noChangeArrowheads="1"/>
          </p:cNvSpPr>
          <p:nvPr>
            <p:ph type="title" idx="4294967295"/>
          </p:nvPr>
        </p:nvSpPr>
        <p:spPr>
          <a:xfrm>
            <a:off x="271463" y="120650"/>
            <a:ext cx="8872537" cy="742950"/>
          </a:xfrm>
        </p:spPr>
        <p:txBody>
          <a:bodyPr/>
          <a:lstStyle/>
          <a:p>
            <a:pPr eaLnBrk="1" hangingPunct="1"/>
            <a:r>
              <a:rPr lang="en-US" smtClean="0"/>
              <a:t>Transaction effective dates within a policy term</a:t>
            </a:r>
          </a:p>
        </p:txBody>
      </p:sp>
      <p:sp>
        <p:nvSpPr>
          <p:cNvPr id="34819" name="Rectangle 11"/>
          <p:cNvSpPr>
            <a:spLocks noGrp="1" noChangeArrowheads="1"/>
          </p:cNvSpPr>
          <p:nvPr>
            <p:ph type="body" idx="4294967295"/>
          </p:nvPr>
        </p:nvSpPr>
        <p:spPr>
          <a:xfrm>
            <a:off x="917575" y="4924425"/>
            <a:ext cx="8226425" cy="1804988"/>
          </a:xfrm>
        </p:spPr>
        <p:txBody>
          <a:bodyPr/>
          <a:lstStyle/>
          <a:p>
            <a:r>
              <a:rPr lang="en-US" smtClean="0"/>
              <a:t>Every transaction has effective date that identifies when it goes into effect</a:t>
            </a:r>
          </a:p>
          <a:p>
            <a:pPr lvl="1"/>
            <a:r>
              <a:rPr lang="en-US" smtClean="0"/>
              <a:t>Every transaction within a policy term supersedes the transaction effective before it</a:t>
            </a:r>
          </a:p>
        </p:txBody>
      </p:sp>
      <p:sp>
        <p:nvSpPr>
          <p:cNvPr id="34820" name="Line 149"/>
          <p:cNvSpPr>
            <a:spLocks noChangeShapeType="1"/>
          </p:cNvSpPr>
          <p:nvPr/>
        </p:nvSpPr>
        <p:spPr bwMode="auto">
          <a:xfrm flipH="1">
            <a:off x="1346200" y="1036638"/>
            <a:ext cx="34925" cy="3741737"/>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34821" name="Group 71"/>
          <p:cNvGrpSpPr>
            <a:grpSpLocks/>
          </p:cNvGrpSpPr>
          <p:nvPr/>
        </p:nvGrpSpPr>
        <p:grpSpPr bwMode="auto">
          <a:xfrm>
            <a:off x="1501775" y="1304925"/>
            <a:ext cx="625475" cy="312738"/>
            <a:chOff x="3399" y="1250"/>
            <a:chExt cx="938" cy="468"/>
          </a:xfrm>
        </p:grpSpPr>
        <p:sp>
          <p:nvSpPr>
            <p:cNvPr id="34918" name="Rectangle 72"/>
            <p:cNvSpPr>
              <a:spLocks noChangeArrowheads="1"/>
            </p:cNvSpPr>
            <p:nvPr/>
          </p:nvSpPr>
          <p:spPr bwMode="auto">
            <a:xfrm>
              <a:off x="3399" y="1261"/>
              <a:ext cx="938" cy="457"/>
            </a:xfrm>
            <a:prstGeom prst="rect">
              <a:avLst/>
            </a:prstGeom>
            <a:solidFill>
              <a:schemeClr val="tx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pic>
          <p:nvPicPr>
            <p:cNvPr id="34919" name="Picture 73" descr="j033784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10" y="1250"/>
              <a:ext cx="912" cy="4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4822" name="Group 71"/>
          <p:cNvGrpSpPr>
            <a:grpSpLocks/>
          </p:cNvGrpSpPr>
          <p:nvPr/>
        </p:nvGrpSpPr>
        <p:grpSpPr bwMode="auto">
          <a:xfrm>
            <a:off x="1471613" y="2159000"/>
            <a:ext cx="625475" cy="312738"/>
            <a:chOff x="3399" y="1250"/>
            <a:chExt cx="938" cy="468"/>
          </a:xfrm>
        </p:grpSpPr>
        <p:sp>
          <p:nvSpPr>
            <p:cNvPr id="34916" name="Rectangle 72"/>
            <p:cNvSpPr>
              <a:spLocks noChangeArrowheads="1"/>
            </p:cNvSpPr>
            <p:nvPr/>
          </p:nvSpPr>
          <p:spPr bwMode="auto">
            <a:xfrm>
              <a:off x="3399" y="1261"/>
              <a:ext cx="938" cy="457"/>
            </a:xfrm>
            <a:prstGeom prst="rect">
              <a:avLst/>
            </a:prstGeom>
            <a:solidFill>
              <a:schemeClr val="tx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pic>
          <p:nvPicPr>
            <p:cNvPr id="34917" name="Picture 73" descr="j033784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10" y="1250"/>
              <a:ext cx="912" cy="4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4823" name="Group 75"/>
          <p:cNvGrpSpPr>
            <a:grpSpLocks/>
          </p:cNvGrpSpPr>
          <p:nvPr/>
        </p:nvGrpSpPr>
        <p:grpSpPr bwMode="auto">
          <a:xfrm>
            <a:off x="3213100" y="2170113"/>
            <a:ext cx="625475" cy="312737"/>
            <a:chOff x="3399" y="1250"/>
            <a:chExt cx="938" cy="468"/>
          </a:xfrm>
        </p:grpSpPr>
        <p:sp>
          <p:nvSpPr>
            <p:cNvPr id="34914" name="Rectangle 76"/>
            <p:cNvSpPr>
              <a:spLocks noChangeArrowheads="1"/>
            </p:cNvSpPr>
            <p:nvPr/>
          </p:nvSpPr>
          <p:spPr bwMode="auto">
            <a:xfrm>
              <a:off x="3399" y="1261"/>
              <a:ext cx="938" cy="457"/>
            </a:xfrm>
            <a:prstGeom prst="rect">
              <a:avLst/>
            </a:prstGeom>
            <a:solidFill>
              <a:schemeClr val="tx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pic>
          <p:nvPicPr>
            <p:cNvPr id="34915" name="Picture 77" descr="j033784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10" y="1250"/>
              <a:ext cx="912" cy="4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4824" name="Group 78"/>
          <p:cNvGrpSpPr>
            <a:grpSpLocks/>
          </p:cNvGrpSpPr>
          <p:nvPr/>
        </p:nvGrpSpPr>
        <p:grpSpPr bwMode="auto">
          <a:xfrm>
            <a:off x="3848100" y="2154238"/>
            <a:ext cx="625475" cy="312737"/>
            <a:chOff x="3399" y="1250"/>
            <a:chExt cx="938" cy="468"/>
          </a:xfrm>
        </p:grpSpPr>
        <p:sp>
          <p:nvSpPr>
            <p:cNvPr id="34912" name="Rectangle 79"/>
            <p:cNvSpPr>
              <a:spLocks noChangeArrowheads="1"/>
            </p:cNvSpPr>
            <p:nvPr/>
          </p:nvSpPr>
          <p:spPr bwMode="auto">
            <a:xfrm>
              <a:off x="3399" y="1261"/>
              <a:ext cx="938" cy="457"/>
            </a:xfrm>
            <a:prstGeom prst="rect">
              <a:avLst/>
            </a:prstGeom>
            <a:solidFill>
              <a:schemeClr val="tx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pic>
          <p:nvPicPr>
            <p:cNvPr id="34913" name="Picture 80" descr="j033784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10" y="1250"/>
              <a:ext cx="912" cy="4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34825" name="Text Box 55"/>
          <p:cNvSpPr txBox="1">
            <a:spLocks noChangeArrowheads="1"/>
          </p:cNvSpPr>
          <p:nvPr/>
        </p:nvSpPr>
        <p:spPr bwMode="auto">
          <a:xfrm>
            <a:off x="436563" y="1090613"/>
            <a:ext cx="88265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a:solidFill>
                  <a:srgbClr val="0033CC"/>
                </a:solidFill>
              </a:rPr>
              <a:t>sub-mission</a:t>
            </a:r>
          </a:p>
        </p:txBody>
      </p:sp>
      <p:sp>
        <p:nvSpPr>
          <p:cNvPr id="34826" name="Text Box 64"/>
          <p:cNvSpPr txBox="1">
            <a:spLocks noChangeArrowheads="1"/>
          </p:cNvSpPr>
          <p:nvPr/>
        </p:nvSpPr>
        <p:spPr bwMode="auto">
          <a:xfrm>
            <a:off x="420688" y="1939925"/>
            <a:ext cx="82232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a:solidFill>
                  <a:srgbClr val="0033CC"/>
                </a:solidFill>
              </a:rPr>
              <a:t>policy change</a:t>
            </a:r>
          </a:p>
        </p:txBody>
      </p:sp>
      <p:sp>
        <p:nvSpPr>
          <p:cNvPr id="34827" name="Text Box 64"/>
          <p:cNvSpPr txBox="1">
            <a:spLocks noChangeArrowheads="1"/>
          </p:cNvSpPr>
          <p:nvPr/>
        </p:nvSpPr>
        <p:spPr bwMode="auto">
          <a:xfrm>
            <a:off x="436563" y="2794000"/>
            <a:ext cx="82232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a:solidFill>
                  <a:srgbClr val="0033CC"/>
                </a:solidFill>
              </a:rPr>
              <a:t>policy change</a:t>
            </a:r>
          </a:p>
        </p:txBody>
      </p:sp>
      <p:sp>
        <p:nvSpPr>
          <p:cNvPr id="34828" name="Text Box 59"/>
          <p:cNvSpPr txBox="1">
            <a:spLocks noChangeArrowheads="1"/>
          </p:cNvSpPr>
          <p:nvPr/>
        </p:nvSpPr>
        <p:spPr bwMode="auto">
          <a:xfrm>
            <a:off x="6854825" y="990600"/>
            <a:ext cx="1973263"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accent2"/>
                </a:solidFill>
              </a:rPr>
              <a:t>transaction effective 4/20/08</a:t>
            </a:r>
            <a:br>
              <a:rPr lang="en-US" sz="1800">
                <a:solidFill>
                  <a:schemeClr val="accent2"/>
                </a:solidFill>
              </a:rPr>
            </a:br>
            <a:r>
              <a:rPr lang="en-US" sz="1800">
                <a:solidFill>
                  <a:schemeClr val="accent2"/>
                </a:solidFill>
              </a:rPr>
              <a:t>(superseded)</a:t>
            </a:r>
          </a:p>
        </p:txBody>
      </p:sp>
      <p:sp>
        <p:nvSpPr>
          <p:cNvPr id="34829" name="Text Box 59"/>
          <p:cNvSpPr txBox="1">
            <a:spLocks noChangeArrowheads="1"/>
          </p:cNvSpPr>
          <p:nvPr/>
        </p:nvSpPr>
        <p:spPr bwMode="auto">
          <a:xfrm>
            <a:off x="6884988" y="1844675"/>
            <a:ext cx="1973262"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accent2"/>
                </a:solidFill>
              </a:rPr>
              <a:t>transaction effective 8/20/08</a:t>
            </a:r>
            <a:br>
              <a:rPr lang="en-US" sz="1800">
                <a:solidFill>
                  <a:schemeClr val="accent2"/>
                </a:solidFill>
              </a:rPr>
            </a:br>
            <a:r>
              <a:rPr lang="en-US" sz="1800">
                <a:solidFill>
                  <a:schemeClr val="accent2"/>
                </a:solidFill>
              </a:rPr>
              <a:t>(superseded)</a:t>
            </a:r>
          </a:p>
        </p:txBody>
      </p:sp>
      <p:sp>
        <p:nvSpPr>
          <p:cNvPr id="34830" name="Text Box 59"/>
          <p:cNvSpPr txBox="1">
            <a:spLocks noChangeArrowheads="1"/>
          </p:cNvSpPr>
          <p:nvPr/>
        </p:nvSpPr>
        <p:spPr bwMode="auto">
          <a:xfrm>
            <a:off x="6824663" y="2727325"/>
            <a:ext cx="1973262"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accent2"/>
                </a:solidFill>
              </a:rPr>
              <a:t>transaction effective 12/20/08</a:t>
            </a:r>
          </a:p>
        </p:txBody>
      </p:sp>
      <p:sp>
        <p:nvSpPr>
          <p:cNvPr id="34831" name="Text Box 55"/>
          <p:cNvSpPr txBox="1">
            <a:spLocks noChangeArrowheads="1"/>
          </p:cNvSpPr>
          <p:nvPr/>
        </p:nvSpPr>
        <p:spPr bwMode="auto">
          <a:xfrm>
            <a:off x="1060450" y="725488"/>
            <a:ext cx="88423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a:solidFill>
                  <a:srgbClr val="0033CC"/>
                </a:solidFill>
              </a:rPr>
              <a:t>4/20/08</a:t>
            </a:r>
          </a:p>
        </p:txBody>
      </p:sp>
      <p:sp>
        <p:nvSpPr>
          <p:cNvPr id="34832" name="Text Box 55"/>
          <p:cNvSpPr txBox="1">
            <a:spLocks noChangeArrowheads="1"/>
          </p:cNvSpPr>
          <p:nvPr/>
        </p:nvSpPr>
        <p:spPr bwMode="auto">
          <a:xfrm>
            <a:off x="2646363" y="725488"/>
            <a:ext cx="88265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a:solidFill>
                  <a:srgbClr val="0033CC"/>
                </a:solidFill>
              </a:rPr>
              <a:t>8/20/08</a:t>
            </a:r>
          </a:p>
        </p:txBody>
      </p:sp>
      <p:sp>
        <p:nvSpPr>
          <p:cNvPr id="34833" name="Text Box 55"/>
          <p:cNvSpPr txBox="1">
            <a:spLocks noChangeArrowheads="1"/>
          </p:cNvSpPr>
          <p:nvPr/>
        </p:nvSpPr>
        <p:spPr bwMode="auto">
          <a:xfrm>
            <a:off x="4535488" y="746125"/>
            <a:ext cx="1096962"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a:solidFill>
                  <a:srgbClr val="0033CC"/>
                </a:solidFill>
              </a:rPr>
              <a:t>12/20/08</a:t>
            </a:r>
          </a:p>
        </p:txBody>
      </p:sp>
      <p:sp>
        <p:nvSpPr>
          <p:cNvPr id="34834" name="Text Box 55"/>
          <p:cNvSpPr txBox="1">
            <a:spLocks noChangeArrowheads="1"/>
          </p:cNvSpPr>
          <p:nvPr/>
        </p:nvSpPr>
        <p:spPr bwMode="auto">
          <a:xfrm>
            <a:off x="6318250" y="725488"/>
            <a:ext cx="88423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a:solidFill>
                  <a:srgbClr val="0033CC"/>
                </a:solidFill>
              </a:rPr>
              <a:t>4/20/09</a:t>
            </a:r>
          </a:p>
        </p:txBody>
      </p:sp>
      <p:sp>
        <p:nvSpPr>
          <p:cNvPr id="34835" name="Text Box 62"/>
          <p:cNvSpPr txBox="1">
            <a:spLocks noChangeArrowheads="1"/>
          </p:cNvSpPr>
          <p:nvPr/>
        </p:nvSpPr>
        <p:spPr bwMode="auto">
          <a:xfrm>
            <a:off x="6850063" y="3379788"/>
            <a:ext cx="1884362"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rgbClr val="CC0099"/>
                </a:solidFill>
              </a:rPr>
              <a:t>new policy term</a:t>
            </a:r>
          </a:p>
        </p:txBody>
      </p:sp>
      <p:sp>
        <p:nvSpPr>
          <p:cNvPr id="34836" name="Rectangle 70"/>
          <p:cNvSpPr>
            <a:spLocks noChangeArrowheads="1"/>
          </p:cNvSpPr>
          <p:nvPr/>
        </p:nvSpPr>
        <p:spPr bwMode="auto">
          <a:xfrm>
            <a:off x="3054350" y="1912938"/>
            <a:ext cx="3690938" cy="695325"/>
          </a:xfrm>
          <a:prstGeom prst="rect">
            <a:avLst/>
          </a:prstGeom>
          <a:noFill/>
          <a:ln w="28575" algn="ctr">
            <a:solidFill>
              <a:srgbClr val="009900"/>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nvGrpSpPr>
          <p:cNvPr id="34837" name="Group 99"/>
          <p:cNvGrpSpPr>
            <a:grpSpLocks/>
          </p:cNvGrpSpPr>
          <p:nvPr/>
        </p:nvGrpSpPr>
        <p:grpSpPr bwMode="auto">
          <a:xfrm>
            <a:off x="3101975" y="2794000"/>
            <a:ext cx="1625600" cy="711200"/>
            <a:chOff x="3101975" y="2794000"/>
            <a:chExt cx="1625600" cy="711200"/>
          </a:xfrm>
        </p:grpSpPr>
        <p:grpSp>
          <p:nvGrpSpPr>
            <p:cNvPr id="34905" name="Group 75"/>
            <p:cNvGrpSpPr>
              <a:grpSpLocks/>
            </p:cNvGrpSpPr>
            <p:nvPr/>
          </p:nvGrpSpPr>
          <p:grpSpPr bwMode="auto">
            <a:xfrm>
              <a:off x="3213100" y="3022600"/>
              <a:ext cx="625475" cy="312738"/>
              <a:chOff x="3399" y="1250"/>
              <a:chExt cx="938" cy="468"/>
            </a:xfrm>
          </p:grpSpPr>
          <p:sp>
            <p:nvSpPr>
              <p:cNvPr id="34910" name="Rectangle 76"/>
              <p:cNvSpPr>
                <a:spLocks noChangeArrowheads="1"/>
              </p:cNvSpPr>
              <p:nvPr/>
            </p:nvSpPr>
            <p:spPr bwMode="auto">
              <a:xfrm>
                <a:off x="3399" y="1261"/>
                <a:ext cx="938" cy="457"/>
              </a:xfrm>
              <a:prstGeom prst="rect">
                <a:avLst/>
              </a:prstGeom>
              <a:solidFill>
                <a:schemeClr val="tx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pic>
            <p:nvPicPr>
              <p:cNvPr id="34911" name="Picture 77" descr="j033784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10" y="1250"/>
                <a:ext cx="912" cy="4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4906" name="Group 78"/>
            <p:cNvGrpSpPr>
              <a:grpSpLocks/>
            </p:cNvGrpSpPr>
            <p:nvPr/>
          </p:nvGrpSpPr>
          <p:grpSpPr bwMode="auto">
            <a:xfrm>
              <a:off x="3848100" y="3006725"/>
              <a:ext cx="625475" cy="312738"/>
              <a:chOff x="3399" y="1250"/>
              <a:chExt cx="938" cy="468"/>
            </a:xfrm>
          </p:grpSpPr>
          <p:sp>
            <p:nvSpPr>
              <p:cNvPr id="34908" name="Rectangle 79"/>
              <p:cNvSpPr>
                <a:spLocks noChangeArrowheads="1"/>
              </p:cNvSpPr>
              <p:nvPr/>
            </p:nvSpPr>
            <p:spPr bwMode="auto">
              <a:xfrm>
                <a:off x="3399" y="1261"/>
                <a:ext cx="938" cy="457"/>
              </a:xfrm>
              <a:prstGeom prst="rect">
                <a:avLst/>
              </a:prstGeom>
              <a:solidFill>
                <a:schemeClr val="tx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pic>
            <p:nvPicPr>
              <p:cNvPr id="34909" name="Picture 80" descr="j033784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10" y="1250"/>
                <a:ext cx="912" cy="4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34907" name="Rectangle 71"/>
            <p:cNvSpPr>
              <a:spLocks noChangeArrowheads="1"/>
            </p:cNvSpPr>
            <p:nvPr/>
          </p:nvSpPr>
          <p:spPr bwMode="auto">
            <a:xfrm>
              <a:off x="3101975" y="2794000"/>
              <a:ext cx="1625600" cy="711200"/>
            </a:xfrm>
            <a:prstGeom prst="rect">
              <a:avLst/>
            </a:prstGeom>
            <a:noFill/>
            <a:ln w="28575" algn="ctr">
              <a:solidFill>
                <a:srgbClr val="009900"/>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grpSp>
        <p:nvGrpSpPr>
          <p:cNvPr id="34838" name="Group 98"/>
          <p:cNvGrpSpPr>
            <a:grpSpLocks/>
          </p:cNvGrpSpPr>
          <p:nvPr/>
        </p:nvGrpSpPr>
        <p:grpSpPr bwMode="auto">
          <a:xfrm>
            <a:off x="1441450" y="2792413"/>
            <a:ext cx="1558925" cy="711200"/>
            <a:chOff x="1441450" y="2827338"/>
            <a:chExt cx="1558925" cy="711200"/>
          </a:xfrm>
        </p:grpSpPr>
        <p:grpSp>
          <p:nvGrpSpPr>
            <p:cNvPr id="34901" name="Group 71"/>
            <p:cNvGrpSpPr>
              <a:grpSpLocks/>
            </p:cNvGrpSpPr>
            <p:nvPr/>
          </p:nvGrpSpPr>
          <p:grpSpPr bwMode="auto">
            <a:xfrm>
              <a:off x="1471613" y="3011488"/>
              <a:ext cx="625475" cy="312737"/>
              <a:chOff x="3399" y="1250"/>
              <a:chExt cx="938" cy="468"/>
            </a:xfrm>
          </p:grpSpPr>
          <p:sp>
            <p:nvSpPr>
              <p:cNvPr id="34903" name="Rectangle 72"/>
              <p:cNvSpPr>
                <a:spLocks noChangeArrowheads="1"/>
              </p:cNvSpPr>
              <p:nvPr/>
            </p:nvSpPr>
            <p:spPr bwMode="auto">
              <a:xfrm>
                <a:off x="3399" y="1261"/>
                <a:ext cx="938" cy="457"/>
              </a:xfrm>
              <a:prstGeom prst="rect">
                <a:avLst/>
              </a:prstGeom>
              <a:solidFill>
                <a:schemeClr val="tx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pic>
            <p:nvPicPr>
              <p:cNvPr id="34904" name="Picture 73" descr="j033784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10" y="1250"/>
                <a:ext cx="912" cy="4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34902" name="Rectangle 74"/>
            <p:cNvSpPr>
              <a:spLocks noChangeArrowheads="1"/>
            </p:cNvSpPr>
            <p:nvPr/>
          </p:nvSpPr>
          <p:spPr bwMode="auto">
            <a:xfrm>
              <a:off x="1441450" y="2827338"/>
              <a:ext cx="1558925" cy="711200"/>
            </a:xfrm>
            <a:prstGeom prst="rect">
              <a:avLst/>
            </a:prstGeom>
            <a:noFill/>
            <a:ln w="28575" algn="ctr">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grpSp>
      <p:sp>
        <p:nvSpPr>
          <p:cNvPr id="34839" name="Rectangle 75"/>
          <p:cNvSpPr>
            <a:spLocks noChangeArrowheads="1"/>
          </p:cNvSpPr>
          <p:nvPr/>
        </p:nvSpPr>
        <p:spPr bwMode="auto">
          <a:xfrm>
            <a:off x="1441450" y="1893888"/>
            <a:ext cx="1541463" cy="711200"/>
          </a:xfrm>
          <a:prstGeom prst="rect">
            <a:avLst/>
          </a:prstGeom>
          <a:noFill/>
          <a:ln w="28575" algn="ctr">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34840" name="Rectangle 76"/>
          <p:cNvSpPr>
            <a:spLocks noChangeArrowheads="1"/>
          </p:cNvSpPr>
          <p:nvPr/>
        </p:nvSpPr>
        <p:spPr bwMode="auto">
          <a:xfrm>
            <a:off x="1441450" y="1065213"/>
            <a:ext cx="5249863" cy="711200"/>
          </a:xfrm>
          <a:prstGeom prst="rect">
            <a:avLst/>
          </a:prstGeom>
          <a:noFill/>
          <a:ln w="28575" algn="ctr">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grpSp>
        <p:nvGrpSpPr>
          <p:cNvPr id="34841" name="Group 100"/>
          <p:cNvGrpSpPr>
            <a:grpSpLocks/>
          </p:cNvGrpSpPr>
          <p:nvPr/>
        </p:nvGrpSpPr>
        <p:grpSpPr bwMode="auto">
          <a:xfrm>
            <a:off x="4832350" y="2795588"/>
            <a:ext cx="1895475" cy="693737"/>
            <a:chOff x="4832350" y="2795588"/>
            <a:chExt cx="1895475" cy="693737"/>
          </a:xfrm>
        </p:grpSpPr>
        <p:grpSp>
          <p:nvGrpSpPr>
            <p:cNvPr id="34887" name="Group 82"/>
            <p:cNvGrpSpPr>
              <a:grpSpLocks/>
            </p:cNvGrpSpPr>
            <p:nvPr/>
          </p:nvGrpSpPr>
          <p:grpSpPr bwMode="auto">
            <a:xfrm>
              <a:off x="5048250" y="3013075"/>
              <a:ext cx="625475" cy="312738"/>
              <a:chOff x="3399" y="1250"/>
              <a:chExt cx="938" cy="468"/>
            </a:xfrm>
          </p:grpSpPr>
          <p:sp>
            <p:nvSpPr>
              <p:cNvPr id="34899" name="Rectangle 83"/>
              <p:cNvSpPr>
                <a:spLocks noChangeArrowheads="1"/>
              </p:cNvSpPr>
              <p:nvPr/>
            </p:nvSpPr>
            <p:spPr bwMode="auto">
              <a:xfrm>
                <a:off x="3399" y="1261"/>
                <a:ext cx="938" cy="457"/>
              </a:xfrm>
              <a:prstGeom prst="rect">
                <a:avLst/>
              </a:prstGeom>
              <a:solidFill>
                <a:schemeClr val="tx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pic>
            <p:nvPicPr>
              <p:cNvPr id="34900" name="Picture 84" descr="j033784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10" y="1250"/>
                <a:ext cx="912" cy="4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4888" name="Group 85"/>
            <p:cNvGrpSpPr>
              <a:grpSpLocks/>
            </p:cNvGrpSpPr>
            <p:nvPr/>
          </p:nvGrpSpPr>
          <p:grpSpPr bwMode="auto">
            <a:xfrm>
              <a:off x="5664200" y="3017838"/>
              <a:ext cx="625475" cy="312737"/>
              <a:chOff x="3399" y="1250"/>
              <a:chExt cx="938" cy="468"/>
            </a:xfrm>
          </p:grpSpPr>
          <p:sp>
            <p:nvSpPr>
              <p:cNvPr id="34897" name="Rectangle 86"/>
              <p:cNvSpPr>
                <a:spLocks noChangeArrowheads="1"/>
              </p:cNvSpPr>
              <p:nvPr/>
            </p:nvSpPr>
            <p:spPr bwMode="auto">
              <a:xfrm>
                <a:off x="3399" y="1261"/>
                <a:ext cx="938" cy="457"/>
              </a:xfrm>
              <a:prstGeom prst="rect">
                <a:avLst/>
              </a:prstGeom>
              <a:solidFill>
                <a:schemeClr val="tx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pic>
            <p:nvPicPr>
              <p:cNvPr id="34898" name="Picture 87" descr="j033784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10" y="1250"/>
                <a:ext cx="912" cy="4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34889" name="Rectangle 72"/>
            <p:cNvSpPr>
              <a:spLocks noChangeArrowheads="1"/>
            </p:cNvSpPr>
            <p:nvPr/>
          </p:nvSpPr>
          <p:spPr bwMode="auto">
            <a:xfrm>
              <a:off x="4832350" y="2795588"/>
              <a:ext cx="1895475" cy="693737"/>
            </a:xfrm>
            <a:prstGeom prst="rect">
              <a:avLst/>
            </a:prstGeom>
            <a:noFill/>
            <a:ln w="28575" algn="ctr">
              <a:solidFill>
                <a:srgbClr val="0033CC"/>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nvGrpSpPr>
            <p:cNvPr id="34890" name="Group 77"/>
            <p:cNvGrpSpPr>
              <a:grpSpLocks/>
            </p:cNvGrpSpPr>
            <p:nvPr/>
          </p:nvGrpSpPr>
          <p:grpSpPr bwMode="auto">
            <a:xfrm>
              <a:off x="6326188" y="2992438"/>
              <a:ext cx="334962" cy="304800"/>
              <a:chOff x="1929" y="2960"/>
              <a:chExt cx="728" cy="665"/>
            </a:xfrm>
          </p:grpSpPr>
          <p:sp>
            <p:nvSpPr>
              <p:cNvPr id="34891" name="AutoShape 78"/>
              <p:cNvSpPr>
                <a:spLocks noChangeArrowheads="1"/>
              </p:cNvSpPr>
              <p:nvPr/>
            </p:nvSpPr>
            <p:spPr bwMode="auto">
              <a:xfrm>
                <a:off x="1929" y="2960"/>
                <a:ext cx="620" cy="620"/>
              </a:xfrm>
              <a:prstGeom prst="smileyFace">
                <a:avLst>
                  <a:gd name="adj" fmla="val 153"/>
                </a:avLst>
              </a:prstGeom>
              <a:solidFill>
                <a:srgbClr val="FFCC99"/>
              </a:solidFill>
              <a:ln w="12700">
                <a:solidFill>
                  <a:srgbClr val="000000"/>
                </a:solidFill>
                <a:round/>
                <a:headEnd/>
                <a:tailEnd/>
              </a:ln>
            </p:spPr>
            <p:txBody>
              <a:bodyPr wrap="none" anchor="ctr"/>
              <a:lstStyle/>
              <a:p>
                <a:endParaRPr lang="en-US"/>
              </a:p>
            </p:txBody>
          </p:sp>
          <p:grpSp>
            <p:nvGrpSpPr>
              <p:cNvPr id="34892" name="Group 79"/>
              <p:cNvGrpSpPr>
                <a:grpSpLocks/>
              </p:cNvGrpSpPr>
              <p:nvPr/>
            </p:nvGrpSpPr>
            <p:grpSpPr bwMode="auto">
              <a:xfrm>
                <a:off x="2328" y="3296"/>
                <a:ext cx="329" cy="329"/>
                <a:chOff x="2806" y="3358"/>
                <a:chExt cx="329" cy="329"/>
              </a:xfrm>
            </p:grpSpPr>
            <p:sp>
              <p:nvSpPr>
                <p:cNvPr id="34893" name="Oval 80"/>
                <p:cNvSpPr>
                  <a:spLocks noChangeArrowheads="1"/>
                </p:cNvSpPr>
                <p:nvPr/>
              </p:nvSpPr>
              <p:spPr bwMode="auto">
                <a:xfrm>
                  <a:off x="2806" y="3358"/>
                  <a:ext cx="329" cy="329"/>
                </a:xfrm>
                <a:prstGeom prst="ellipse">
                  <a:avLst/>
                </a:prstGeom>
                <a:solidFill>
                  <a:srgbClr val="D39E54"/>
                </a:solidFill>
                <a:ln w="28575" algn="ctr">
                  <a:solidFill>
                    <a:schemeClr val="bg1"/>
                  </a:solidFill>
                  <a:round/>
                  <a:headEnd/>
                  <a:tailEnd/>
                </a:ln>
              </p:spPr>
              <p:txBody>
                <a:bodyPr wrap="none" lIns="0" tIns="0" rIns="0" bIns="0" anchor="ctr">
                  <a:spAutoFit/>
                </a:bodyPr>
                <a:lstStyle/>
                <a:p>
                  <a:endParaRPr lang="en-US"/>
                </a:p>
              </p:txBody>
            </p:sp>
            <p:sp>
              <p:nvSpPr>
                <p:cNvPr id="34894" name="Freeform 81"/>
                <p:cNvSpPr>
                  <a:spLocks/>
                </p:cNvSpPr>
                <p:nvPr/>
              </p:nvSpPr>
              <p:spPr bwMode="auto">
                <a:xfrm>
                  <a:off x="2999" y="3399"/>
                  <a:ext cx="99" cy="166"/>
                </a:xfrm>
                <a:custGeom>
                  <a:avLst/>
                  <a:gdLst>
                    <a:gd name="T0" fmla="*/ 0 w 99"/>
                    <a:gd name="T1" fmla="*/ 81 h 166"/>
                    <a:gd name="T2" fmla="*/ 0 w 99"/>
                    <a:gd name="T3" fmla="*/ 0 h 166"/>
                    <a:gd name="T4" fmla="*/ 27 w 99"/>
                    <a:gd name="T5" fmla="*/ 7 h 166"/>
                    <a:gd name="T6" fmla="*/ 59 w 99"/>
                    <a:gd name="T7" fmla="*/ 30 h 166"/>
                    <a:gd name="T8" fmla="*/ 83 w 99"/>
                    <a:gd name="T9" fmla="*/ 61 h 166"/>
                    <a:gd name="T10" fmla="*/ 99 w 99"/>
                    <a:gd name="T11" fmla="*/ 99 h 166"/>
                    <a:gd name="T12" fmla="*/ 99 w 99"/>
                    <a:gd name="T13" fmla="*/ 138 h 166"/>
                    <a:gd name="T14" fmla="*/ 93 w 99"/>
                    <a:gd name="T15" fmla="*/ 166 h 166"/>
                    <a:gd name="T16" fmla="*/ 36 w 99"/>
                    <a:gd name="T17" fmla="*/ 138 h 166"/>
                    <a:gd name="T18" fmla="*/ 36 w 99"/>
                    <a:gd name="T19" fmla="*/ 123 h 166"/>
                    <a:gd name="T20" fmla="*/ 27 w 99"/>
                    <a:gd name="T21" fmla="*/ 102 h 166"/>
                    <a:gd name="T22" fmla="*/ 17 w 99"/>
                    <a:gd name="T23" fmla="*/ 90 h 166"/>
                    <a:gd name="T24" fmla="*/ 0 w 99"/>
                    <a:gd name="T25" fmla="*/ 81 h 16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99"/>
                    <a:gd name="T40" fmla="*/ 0 h 166"/>
                    <a:gd name="T41" fmla="*/ 99 w 99"/>
                    <a:gd name="T42" fmla="*/ 166 h 16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99" h="166">
                      <a:moveTo>
                        <a:pt x="0" y="81"/>
                      </a:moveTo>
                      <a:lnTo>
                        <a:pt x="0" y="0"/>
                      </a:lnTo>
                      <a:lnTo>
                        <a:pt x="27" y="7"/>
                      </a:lnTo>
                      <a:lnTo>
                        <a:pt x="59" y="30"/>
                      </a:lnTo>
                      <a:lnTo>
                        <a:pt x="83" y="61"/>
                      </a:lnTo>
                      <a:lnTo>
                        <a:pt x="99" y="99"/>
                      </a:lnTo>
                      <a:lnTo>
                        <a:pt x="99" y="138"/>
                      </a:lnTo>
                      <a:lnTo>
                        <a:pt x="93" y="166"/>
                      </a:lnTo>
                      <a:lnTo>
                        <a:pt x="36" y="138"/>
                      </a:lnTo>
                      <a:lnTo>
                        <a:pt x="36" y="123"/>
                      </a:lnTo>
                      <a:lnTo>
                        <a:pt x="27" y="102"/>
                      </a:lnTo>
                      <a:lnTo>
                        <a:pt x="17" y="90"/>
                      </a:lnTo>
                      <a:lnTo>
                        <a:pt x="0" y="81"/>
                      </a:lnTo>
                      <a:close/>
                    </a:path>
                  </a:pathLst>
                </a:custGeom>
                <a:solidFill>
                  <a:schemeClr val="tx1"/>
                </a:solidFill>
                <a:ln w="12700">
                  <a:solidFill>
                    <a:schemeClr val="bg1"/>
                  </a:solidFill>
                  <a:round/>
                  <a:headEnd/>
                  <a:tailEnd/>
                </a:ln>
              </p:spPr>
              <p:txBody>
                <a:bodyPr wrap="none" lIns="0" tIns="0" rIns="0" bIns="0" anchor="ctr">
                  <a:spAutoFit/>
                </a:bodyPr>
                <a:lstStyle/>
                <a:p>
                  <a:endParaRPr lang="en-US"/>
                </a:p>
              </p:txBody>
            </p:sp>
            <p:sp>
              <p:nvSpPr>
                <p:cNvPr id="34895" name="Freeform 82"/>
                <p:cNvSpPr>
                  <a:spLocks/>
                </p:cNvSpPr>
                <p:nvPr/>
              </p:nvSpPr>
              <p:spPr bwMode="auto">
                <a:xfrm flipH="1">
                  <a:off x="2843" y="3395"/>
                  <a:ext cx="99" cy="166"/>
                </a:xfrm>
                <a:custGeom>
                  <a:avLst/>
                  <a:gdLst>
                    <a:gd name="T0" fmla="*/ 0 w 99"/>
                    <a:gd name="T1" fmla="*/ 81 h 166"/>
                    <a:gd name="T2" fmla="*/ 0 w 99"/>
                    <a:gd name="T3" fmla="*/ 0 h 166"/>
                    <a:gd name="T4" fmla="*/ 27 w 99"/>
                    <a:gd name="T5" fmla="*/ 7 h 166"/>
                    <a:gd name="T6" fmla="*/ 59 w 99"/>
                    <a:gd name="T7" fmla="*/ 30 h 166"/>
                    <a:gd name="T8" fmla="*/ 83 w 99"/>
                    <a:gd name="T9" fmla="*/ 61 h 166"/>
                    <a:gd name="T10" fmla="*/ 99 w 99"/>
                    <a:gd name="T11" fmla="*/ 99 h 166"/>
                    <a:gd name="T12" fmla="*/ 99 w 99"/>
                    <a:gd name="T13" fmla="*/ 138 h 166"/>
                    <a:gd name="T14" fmla="*/ 93 w 99"/>
                    <a:gd name="T15" fmla="*/ 166 h 166"/>
                    <a:gd name="T16" fmla="*/ 36 w 99"/>
                    <a:gd name="T17" fmla="*/ 138 h 166"/>
                    <a:gd name="T18" fmla="*/ 36 w 99"/>
                    <a:gd name="T19" fmla="*/ 123 h 166"/>
                    <a:gd name="T20" fmla="*/ 27 w 99"/>
                    <a:gd name="T21" fmla="*/ 102 h 166"/>
                    <a:gd name="T22" fmla="*/ 17 w 99"/>
                    <a:gd name="T23" fmla="*/ 90 h 166"/>
                    <a:gd name="T24" fmla="*/ 0 w 99"/>
                    <a:gd name="T25" fmla="*/ 81 h 16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99"/>
                    <a:gd name="T40" fmla="*/ 0 h 166"/>
                    <a:gd name="T41" fmla="*/ 99 w 99"/>
                    <a:gd name="T42" fmla="*/ 166 h 16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99" h="166">
                      <a:moveTo>
                        <a:pt x="0" y="81"/>
                      </a:moveTo>
                      <a:lnTo>
                        <a:pt x="0" y="0"/>
                      </a:lnTo>
                      <a:lnTo>
                        <a:pt x="27" y="7"/>
                      </a:lnTo>
                      <a:lnTo>
                        <a:pt x="59" y="30"/>
                      </a:lnTo>
                      <a:lnTo>
                        <a:pt x="83" y="61"/>
                      </a:lnTo>
                      <a:lnTo>
                        <a:pt x="99" y="99"/>
                      </a:lnTo>
                      <a:lnTo>
                        <a:pt x="99" y="138"/>
                      </a:lnTo>
                      <a:lnTo>
                        <a:pt x="93" y="166"/>
                      </a:lnTo>
                      <a:lnTo>
                        <a:pt x="36" y="138"/>
                      </a:lnTo>
                      <a:lnTo>
                        <a:pt x="36" y="123"/>
                      </a:lnTo>
                      <a:lnTo>
                        <a:pt x="27" y="102"/>
                      </a:lnTo>
                      <a:lnTo>
                        <a:pt x="17" y="90"/>
                      </a:lnTo>
                      <a:lnTo>
                        <a:pt x="0" y="81"/>
                      </a:lnTo>
                      <a:close/>
                    </a:path>
                  </a:pathLst>
                </a:custGeom>
                <a:solidFill>
                  <a:srgbClr val="FFCC99"/>
                </a:solidFill>
                <a:ln w="12700">
                  <a:solidFill>
                    <a:schemeClr val="bg1"/>
                  </a:solidFill>
                  <a:round/>
                  <a:headEnd/>
                  <a:tailEnd/>
                </a:ln>
              </p:spPr>
              <p:txBody>
                <a:bodyPr lIns="0" tIns="0" rIns="0" bIns="0" anchor="ctr">
                  <a:spAutoFit/>
                </a:bodyPr>
                <a:lstStyle/>
                <a:p>
                  <a:endParaRPr lang="en-US"/>
                </a:p>
              </p:txBody>
            </p:sp>
            <p:sp>
              <p:nvSpPr>
                <p:cNvPr id="34896" name="Freeform 83"/>
                <p:cNvSpPr>
                  <a:spLocks/>
                </p:cNvSpPr>
                <p:nvPr/>
              </p:nvSpPr>
              <p:spPr bwMode="auto">
                <a:xfrm>
                  <a:off x="2879" y="3575"/>
                  <a:ext cx="177" cy="72"/>
                </a:xfrm>
                <a:custGeom>
                  <a:avLst/>
                  <a:gdLst>
                    <a:gd name="T0" fmla="*/ 128 w 177"/>
                    <a:gd name="T1" fmla="*/ 5 h 68"/>
                    <a:gd name="T2" fmla="*/ 177 w 177"/>
                    <a:gd name="T3" fmla="*/ 70 h 68"/>
                    <a:gd name="T4" fmla="*/ 159 w 177"/>
                    <a:gd name="T5" fmla="*/ 107 h 68"/>
                    <a:gd name="T6" fmla="*/ 137 w 177"/>
                    <a:gd name="T7" fmla="*/ 130 h 68"/>
                    <a:gd name="T8" fmla="*/ 105 w 177"/>
                    <a:gd name="T9" fmla="*/ 150 h 68"/>
                    <a:gd name="T10" fmla="*/ 60 w 177"/>
                    <a:gd name="T11" fmla="*/ 138 h 68"/>
                    <a:gd name="T12" fmla="*/ 26 w 177"/>
                    <a:gd name="T13" fmla="*/ 120 h 68"/>
                    <a:gd name="T14" fmla="*/ 0 w 177"/>
                    <a:gd name="T15" fmla="*/ 77 h 68"/>
                    <a:gd name="T16" fmla="*/ 53 w 177"/>
                    <a:gd name="T17" fmla="*/ 0 h 68"/>
                    <a:gd name="T18" fmla="*/ 66 w 177"/>
                    <a:gd name="T19" fmla="*/ 7 h 68"/>
                    <a:gd name="T20" fmla="*/ 86 w 177"/>
                    <a:gd name="T21" fmla="*/ 25 h 68"/>
                    <a:gd name="T22" fmla="*/ 105 w 177"/>
                    <a:gd name="T23" fmla="*/ 25 h 68"/>
                    <a:gd name="T24" fmla="*/ 128 w 177"/>
                    <a:gd name="T25" fmla="*/ 5 h 6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7"/>
                    <a:gd name="T40" fmla="*/ 0 h 68"/>
                    <a:gd name="T41" fmla="*/ 177 w 177"/>
                    <a:gd name="T42" fmla="*/ 68 h 6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7" h="68">
                      <a:moveTo>
                        <a:pt x="128" y="5"/>
                      </a:moveTo>
                      <a:lnTo>
                        <a:pt x="177" y="32"/>
                      </a:lnTo>
                      <a:lnTo>
                        <a:pt x="159" y="48"/>
                      </a:lnTo>
                      <a:lnTo>
                        <a:pt x="137" y="59"/>
                      </a:lnTo>
                      <a:lnTo>
                        <a:pt x="105" y="68"/>
                      </a:lnTo>
                      <a:lnTo>
                        <a:pt x="60" y="62"/>
                      </a:lnTo>
                      <a:lnTo>
                        <a:pt x="26" y="54"/>
                      </a:lnTo>
                      <a:lnTo>
                        <a:pt x="0" y="35"/>
                      </a:lnTo>
                      <a:lnTo>
                        <a:pt x="53" y="0"/>
                      </a:lnTo>
                      <a:lnTo>
                        <a:pt x="66" y="7"/>
                      </a:lnTo>
                      <a:lnTo>
                        <a:pt x="86" y="11"/>
                      </a:lnTo>
                      <a:lnTo>
                        <a:pt x="105" y="11"/>
                      </a:lnTo>
                      <a:lnTo>
                        <a:pt x="128" y="5"/>
                      </a:lnTo>
                      <a:close/>
                    </a:path>
                  </a:pathLst>
                </a:custGeom>
                <a:solidFill>
                  <a:schemeClr val="tx1"/>
                </a:solidFill>
                <a:ln w="12700">
                  <a:solidFill>
                    <a:schemeClr val="bg1"/>
                  </a:solidFill>
                  <a:round/>
                  <a:headEnd/>
                  <a:tailEnd/>
                </a:ln>
              </p:spPr>
              <p:txBody>
                <a:bodyPr lIns="0" tIns="0" rIns="0" bIns="0" anchor="ctr">
                  <a:spAutoFit/>
                </a:bodyPr>
                <a:lstStyle/>
                <a:p>
                  <a:endParaRPr lang="en-US"/>
                </a:p>
              </p:txBody>
            </p:sp>
          </p:grpSp>
        </p:grpSp>
      </p:grpSp>
      <p:grpSp>
        <p:nvGrpSpPr>
          <p:cNvPr id="34842" name="Group 129"/>
          <p:cNvGrpSpPr>
            <a:grpSpLocks/>
          </p:cNvGrpSpPr>
          <p:nvPr/>
        </p:nvGrpSpPr>
        <p:grpSpPr bwMode="auto">
          <a:xfrm>
            <a:off x="6831013" y="3702050"/>
            <a:ext cx="1895475" cy="693738"/>
            <a:chOff x="6831013" y="3633788"/>
            <a:chExt cx="1895475" cy="693737"/>
          </a:xfrm>
        </p:grpSpPr>
        <p:grpSp>
          <p:nvGrpSpPr>
            <p:cNvPr id="34873" name="Group 89"/>
            <p:cNvGrpSpPr>
              <a:grpSpLocks/>
            </p:cNvGrpSpPr>
            <p:nvPr/>
          </p:nvGrpSpPr>
          <p:grpSpPr bwMode="auto">
            <a:xfrm>
              <a:off x="6905625" y="3887788"/>
              <a:ext cx="625475" cy="312737"/>
              <a:chOff x="3399" y="1250"/>
              <a:chExt cx="938" cy="468"/>
            </a:xfrm>
          </p:grpSpPr>
          <p:sp>
            <p:nvSpPr>
              <p:cNvPr id="34885" name="Rectangle 90"/>
              <p:cNvSpPr>
                <a:spLocks noChangeArrowheads="1"/>
              </p:cNvSpPr>
              <p:nvPr/>
            </p:nvSpPr>
            <p:spPr bwMode="auto">
              <a:xfrm>
                <a:off x="3399" y="1261"/>
                <a:ext cx="938" cy="457"/>
              </a:xfrm>
              <a:prstGeom prst="rect">
                <a:avLst/>
              </a:prstGeom>
              <a:solidFill>
                <a:schemeClr val="tx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pic>
            <p:nvPicPr>
              <p:cNvPr id="34886" name="Picture 91" descr="j033784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10" y="1250"/>
                <a:ext cx="912" cy="4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4874" name="Group 145"/>
            <p:cNvGrpSpPr>
              <a:grpSpLocks/>
            </p:cNvGrpSpPr>
            <p:nvPr/>
          </p:nvGrpSpPr>
          <p:grpSpPr bwMode="auto">
            <a:xfrm>
              <a:off x="7556500" y="3876675"/>
              <a:ext cx="625475" cy="312738"/>
              <a:chOff x="3399" y="1250"/>
              <a:chExt cx="938" cy="468"/>
            </a:xfrm>
          </p:grpSpPr>
          <p:sp>
            <p:nvSpPr>
              <p:cNvPr id="34883" name="Rectangle 146"/>
              <p:cNvSpPr>
                <a:spLocks noChangeArrowheads="1"/>
              </p:cNvSpPr>
              <p:nvPr/>
            </p:nvSpPr>
            <p:spPr bwMode="auto">
              <a:xfrm>
                <a:off x="3399" y="1261"/>
                <a:ext cx="938" cy="457"/>
              </a:xfrm>
              <a:prstGeom prst="rect">
                <a:avLst/>
              </a:prstGeom>
              <a:solidFill>
                <a:schemeClr val="tx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pic>
            <p:nvPicPr>
              <p:cNvPr id="34884" name="Picture 147" descr="j033784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10" y="1250"/>
                <a:ext cx="912" cy="4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34875" name="Rectangle 73"/>
            <p:cNvSpPr>
              <a:spLocks noChangeArrowheads="1"/>
            </p:cNvSpPr>
            <p:nvPr/>
          </p:nvSpPr>
          <p:spPr bwMode="auto">
            <a:xfrm>
              <a:off x="6831013" y="3633788"/>
              <a:ext cx="1895475" cy="693737"/>
            </a:xfrm>
            <a:prstGeom prst="rect">
              <a:avLst/>
            </a:prstGeom>
            <a:noFill/>
            <a:ln w="28575" algn="ctr">
              <a:solidFill>
                <a:srgbClr val="CC0099"/>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nvGrpSpPr>
            <p:cNvPr id="34876" name="Group 84"/>
            <p:cNvGrpSpPr>
              <a:grpSpLocks/>
            </p:cNvGrpSpPr>
            <p:nvPr/>
          </p:nvGrpSpPr>
          <p:grpSpPr bwMode="auto">
            <a:xfrm>
              <a:off x="8272463" y="3846513"/>
              <a:ext cx="334962" cy="304800"/>
              <a:chOff x="1929" y="2960"/>
              <a:chExt cx="728" cy="665"/>
            </a:xfrm>
          </p:grpSpPr>
          <p:sp>
            <p:nvSpPr>
              <p:cNvPr id="34877" name="AutoShape 85"/>
              <p:cNvSpPr>
                <a:spLocks noChangeArrowheads="1"/>
              </p:cNvSpPr>
              <p:nvPr/>
            </p:nvSpPr>
            <p:spPr bwMode="auto">
              <a:xfrm>
                <a:off x="1929" y="2960"/>
                <a:ext cx="620" cy="620"/>
              </a:xfrm>
              <a:prstGeom prst="smileyFace">
                <a:avLst>
                  <a:gd name="adj" fmla="val 153"/>
                </a:avLst>
              </a:prstGeom>
              <a:solidFill>
                <a:srgbClr val="FFCC99"/>
              </a:solidFill>
              <a:ln w="12700">
                <a:solidFill>
                  <a:srgbClr val="000000"/>
                </a:solidFill>
                <a:round/>
                <a:headEnd/>
                <a:tailEnd/>
              </a:ln>
            </p:spPr>
            <p:txBody>
              <a:bodyPr wrap="none" anchor="ctr"/>
              <a:lstStyle/>
              <a:p>
                <a:endParaRPr lang="en-US"/>
              </a:p>
            </p:txBody>
          </p:sp>
          <p:grpSp>
            <p:nvGrpSpPr>
              <p:cNvPr id="34878" name="Group 86"/>
              <p:cNvGrpSpPr>
                <a:grpSpLocks/>
              </p:cNvGrpSpPr>
              <p:nvPr/>
            </p:nvGrpSpPr>
            <p:grpSpPr bwMode="auto">
              <a:xfrm>
                <a:off x="2328" y="3296"/>
                <a:ext cx="329" cy="329"/>
                <a:chOff x="2806" y="3358"/>
                <a:chExt cx="329" cy="329"/>
              </a:xfrm>
            </p:grpSpPr>
            <p:sp>
              <p:nvSpPr>
                <p:cNvPr id="34879" name="Oval 87"/>
                <p:cNvSpPr>
                  <a:spLocks noChangeArrowheads="1"/>
                </p:cNvSpPr>
                <p:nvPr/>
              </p:nvSpPr>
              <p:spPr bwMode="auto">
                <a:xfrm>
                  <a:off x="2806" y="3358"/>
                  <a:ext cx="329" cy="329"/>
                </a:xfrm>
                <a:prstGeom prst="ellipse">
                  <a:avLst/>
                </a:prstGeom>
                <a:solidFill>
                  <a:srgbClr val="D39E54"/>
                </a:solidFill>
                <a:ln w="28575" algn="ctr">
                  <a:solidFill>
                    <a:schemeClr val="bg1"/>
                  </a:solidFill>
                  <a:round/>
                  <a:headEnd/>
                  <a:tailEnd/>
                </a:ln>
              </p:spPr>
              <p:txBody>
                <a:bodyPr wrap="none" lIns="0" tIns="0" rIns="0" bIns="0" anchor="ctr">
                  <a:spAutoFit/>
                </a:bodyPr>
                <a:lstStyle/>
                <a:p>
                  <a:endParaRPr lang="en-US"/>
                </a:p>
              </p:txBody>
            </p:sp>
            <p:sp>
              <p:nvSpPr>
                <p:cNvPr id="34880" name="Freeform 88"/>
                <p:cNvSpPr>
                  <a:spLocks/>
                </p:cNvSpPr>
                <p:nvPr/>
              </p:nvSpPr>
              <p:spPr bwMode="auto">
                <a:xfrm>
                  <a:off x="2999" y="3399"/>
                  <a:ext cx="99" cy="166"/>
                </a:xfrm>
                <a:custGeom>
                  <a:avLst/>
                  <a:gdLst>
                    <a:gd name="T0" fmla="*/ 0 w 99"/>
                    <a:gd name="T1" fmla="*/ 81 h 166"/>
                    <a:gd name="T2" fmla="*/ 0 w 99"/>
                    <a:gd name="T3" fmla="*/ 0 h 166"/>
                    <a:gd name="T4" fmla="*/ 27 w 99"/>
                    <a:gd name="T5" fmla="*/ 7 h 166"/>
                    <a:gd name="T6" fmla="*/ 59 w 99"/>
                    <a:gd name="T7" fmla="*/ 30 h 166"/>
                    <a:gd name="T8" fmla="*/ 83 w 99"/>
                    <a:gd name="T9" fmla="*/ 61 h 166"/>
                    <a:gd name="T10" fmla="*/ 99 w 99"/>
                    <a:gd name="T11" fmla="*/ 99 h 166"/>
                    <a:gd name="T12" fmla="*/ 99 w 99"/>
                    <a:gd name="T13" fmla="*/ 138 h 166"/>
                    <a:gd name="T14" fmla="*/ 93 w 99"/>
                    <a:gd name="T15" fmla="*/ 166 h 166"/>
                    <a:gd name="T16" fmla="*/ 36 w 99"/>
                    <a:gd name="T17" fmla="*/ 138 h 166"/>
                    <a:gd name="T18" fmla="*/ 36 w 99"/>
                    <a:gd name="T19" fmla="*/ 123 h 166"/>
                    <a:gd name="T20" fmla="*/ 27 w 99"/>
                    <a:gd name="T21" fmla="*/ 102 h 166"/>
                    <a:gd name="T22" fmla="*/ 17 w 99"/>
                    <a:gd name="T23" fmla="*/ 90 h 166"/>
                    <a:gd name="T24" fmla="*/ 0 w 99"/>
                    <a:gd name="T25" fmla="*/ 81 h 16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99"/>
                    <a:gd name="T40" fmla="*/ 0 h 166"/>
                    <a:gd name="T41" fmla="*/ 99 w 99"/>
                    <a:gd name="T42" fmla="*/ 166 h 16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99" h="166">
                      <a:moveTo>
                        <a:pt x="0" y="81"/>
                      </a:moveTo>
                      <a:lnTo>
                        <a:pt x="0" y="0"/>
                      </a:lnTo>
                      <a:lnTo>
                        <a:pt x="27" y="7"/>
                      </a:lnTo>
                      <a:lnTo>
                        <a:pt x="59" y="30"/>
                      </a:lnTo>
                      <a:lnTo>
                        <a:pt x="83" y="61"/>
                      </a:lnTo>
                      <a:lnTo>
                        <a:pt x="99" y="99"/>
                      </a:lnTo>
                      <a:lnTo>
                        <a:pt x="99" y="138"/>
                      </a:lnTo>
                      <a:lnTo>
                        <a:pt x="93" y="166"/>
                      </a:lnTo>
                      <a:lnTo>
                        <a:pt x="36" y="138"/>
                      </a:lnTo>
                      <a:lnTo>
                        <a:pt x="36" y="123"/>
                      </a:lnTo>
                      <a:lnTo>
                        <a:pt x="27" y="102"/>
                      </a:lnTo>
                      <a:lnTo>
                        <a:pt x="17" y="90"/>
                      </a:lnTo>
                      <a:lnTo>
                        <a:pt x="0" y="81"/>
                      </a:lnTo>
                      <a:close/>
                    </a:path>
                  </a:pathLst>
                </a:custGeom>
                <a:solidFill>
                  <a:schemeClr val="tx1"/>
                </a:solidFill>
                <a:ln w="12700">
                  <a:solidFill>
                    <a:schemeClr val="bg1"/>
                  </a:solidFill>
                  <a:round/>
                  <a:headEnd/>
                  <a:tailEnd/>
                </a:ln>
              </p:spPr>
              <p:txBody>
                <a:bodyPr wrap="none" lIns="0" tIns="0" rIns="0" bIns="0" anchor="ctr">
                  <a:spAutoFit/>
                </a:bodyPr>
                <a:lstStyle/>
                <a:p>
                  <a:endParaRPr lang="en-US"/>
                </a:p>
              </p:txBody>
            </p:sp>
            <p:sp>
              <p:nvSpPr>
                <p:cNvPr id="34881" name="Freeform 89"/>
                <p:cNvSpPr>
                  <a:spLocks/>
                </p:cNvSpPr>
                <p:nvPr/>
              </p:nvSpPr>
              <p:spPr bwMode="auto">
                <a:xfrm flipH="1">
                  <a:off x="2843" y="3395"/>
                  <a:ext cx="99" cy="166"/>
                </a:xfrm>
                <a:custGeom>
                  <a:avLst/>
                  <a:gdLst>
                    <a:gd name="T0" fmla="*/ 0 w 99"/>
                    <a:gd name="T1" fmla="*/ 81 h 166"/>
                    <a:gd name="T2" fmla="*/ 0 w 99"/>
                    <a:gd name="T3" fmla="*/ 0 h 166"/>
                    <a:gd name="T4" fmla="*/ 27 w 99"/>
                    <a:gd name="T5" fmla="*/ 7 h 166"/>
                    <a:gd name="T6" fmla="*/ 59 w 99"/>
                    <a:gd name="T7" fmla="*/ 30 h 166"/>
                    <a:gd name="T8" fmla="*/ 83 w 99"/>
                    <a:gd name="T9" fmla="*/ 61 h 166"/>
                    <a:gd name="T10" fmla="*/ 99 w 99"/>
                    <a:gd name="T11" fmla="*/ 99 h 166"/>
                    <a:gd name="T12" fmla="*/ 99 w 99"/>
                    <a:gd name="T13" fmla="*/ 138 h 166"/>
                    <a:gd name="T14" fmla="*/ 93 w 99"/>
                    <a:gd name="T15" fmla="*/ 166 h 166"/>
                    <a:gd name="T16" fmla="*/ 36 w 99"/>
                    <a:gd name="T17" fmla="*/ 138 h 166"/>
                    <a:gd name="T18" fmla="*/ 36 w 99"/>
                    <a:gd name="T19" fmla="*/ 123 h 166"/>
                    <a:gd name="T20" fmla="*/ 27 w 99"/>
                    <a:gd name="T21" fmla="*/ 102 h 166"/>
                    <a:gd name="T22" fmla="*/ 17 w 99"/>
                    <a:gd name="T23" fmla="*/ 90 h 166"/>
                    <a:gd name="T24" fmla="*/ 0 w 99"/>
                    <a:gd name="T25" fmla="*/ 81 h 16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99"/>
                    <a:gd name="T40" fmla="*/ 0 h 166"/>
                    <a:gd name="T41" fmla="*/ 99 w 99"/>
                    <a:gd name="T42" fmla="*/ 166 h 16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99" h="166">
                      <a:moveTo>
                        <a:pt x="0" y="81"/>
                      </a:moveTo>
                      <a:lnTo>
                        <a:pt x="0" y="0"/>
                      </a:lnTo>
                      <a:lnTo>
                        <a:pt x="27" y="7"/>
                      </a:lnTo>
                      <a:lnTo>
                        <a:pt x="59" y="30"/>
                      </a:lnTo>
                      <a:lnTo>
                        <a:pt x="83" y="61"/>
                      </a:lnTo>
                      <a:lnTo>
                        <a:pt x="99" y="99"/>
                      </a:lnTo>
                      <a:lnTo>
                        <a:pt x="99" y="138"/>
                      </a:lnTo>
                      <a:lnTo>
                        <a:pt x="93" y="166"/>
                      </a:lnTo>
                      <a:lnTo>
                        <a:pt x="36" y="138"/>
                      </a:lnTo>
                      <a:lnTo>
                        <a:pt x="36" y="123"/>
                      </a:lnTo>
                      <a:lnTo>
                        <a:pt x="27" y="102"/>
                      </a:lnTo>
                      <a:lnTo>
                        <a:pt x="17" y="90"/>
                      </a:lnTo>
                      <a:lnTo>
                        <a:pt x="0" y="81"/>
                      </a:lnTo>
                      <a:close/>
                    </a:path>
                  </a:pathLst>
                </a:custGeom>
                <a:solidFill>
                  <a:srgbClr val="FFCC99"/>
                </a:solidFill>
                <a:ln w="12700">
                  <a:solidFill>
                    <a:schemeClr val="bg1"/>
                  </a:solidFill>
                  <a:round/>
                  <a:headEnd/>
                  <a:tailEnd/>
                </a:ln>
              </p:spPr>
              <p:txBody>
                <a:bodyPr lIns="0" tIns="0" rIns="0" bIns="0" anchor="ctr">
                  <a:spAutoFit/>
                </a:bodyPr>
                <a:lstStyle/>
                <a:p>
                  <a:endParaRPr lang="en-US"/>
                </a:p>
              </p:txBody>
            </p:sp>
            <p:sp>
              <p:nvSpPr>
                <p:cNvPr id="34882" name="Freeform 90"/>
                <p:cNvSpPr>
                  <a:spLocks/>
                </p:cNvSpPr>
                <p:nvPr/>
              </p:nvSpPr>
              <p:spPr bwMode="auto">
                <a:xfrm>
                  <a:off x="2879" y="3575"/>
                  <a:ext cx="177" cy="72"/>
                </a:xfrm>
                <a:custGeom>
                  <a:avLst/>
                  <a:gdLst>
                    <a:gd name="T0" fmla="*/ 128 w 177"/>
                    <a:gd name="T1" fmla="*/ 5 h 68"/>
                    <a:gd name="T2" fmla="*/ 177 w 177"/>
                    <a:gd name="T3" fmla="*/ 70 h 68"/>
                    <a:gd name="T4" fmla="*/ 159 w 177"/>
                    <a:gd name="T5" fmla="*/ 107 h 68"/>
                    <a:gd name="T6" fmla="*/ 137 w 177"/>
                    <a:gd name="T7" fmla="*/ 130 h 68"/>
                    <a:gd name="T8" fmla="*/ 105 w 177"/>
                    <a:gd name="T9" fmla="*/ 150 h 68"/>
                    <a:gd name="T10" fmla="*/ 60 w 177"/>
                    <a:gd name="T11" fmla="*/ 138 h 68"/>
                    <a:gd name="T12" fmla="*/ 26 w 177"/>
                    <a:gd name="T13" fmla="*/ 120 h 68"/>
                    <a:gd name="T14" fmla="*/ 0 w 177"/>
                    <a:gd name="T15" fmla="*/ 77 h 68"/>
                    <a:gd name="T16" fmla="*/ 53 w 177"/>
                    <a:gd name="T17" fmla="*/ 0 h 68"/>
                    <a:gd name="T18" fmla="*/ 66 w 177"/>
                    <a:gd name="T19" fmla="*/ 7 h 68"/>
                    <a:gd name="T20" fmla="*/ 86 w 177"/>
                    <a:gd name="T21" fmla="*/ 25 h 68"/>
                    <a:gd name="T22" fmla="*/ 105 w 177"/>
                    <a:gd name="T23" fmla="*/ 25 h 68"/>
                    <a:gd name="T24" fmla="*/ 128 w 177"/>
                    <a:gd name="T25" fmla="*/ 5 h 6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7"/>
                    <a:gd name="T40" fmla="*/ 0 h 68"/>
                    <a:gd name="T41" fmla="*/ 177 w 177"/>
                    <a:gd name="T42" fmla="*/ 68 h 6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7" h="68">
                      <a:moveTo>
                        <a:pt x="128" y="5"/>
                      </a:moveTo>
                      <a:lnTo>
                        <a:pt x="177" y="32"/>
                      </a:lnTo>
                      <a:lnTo>
                        <a:pt x="159" y="48"/>
                      </a:lnTo>
                      <a:lnTo>
                        <a:pt x="137" y="59"/>
                      </a:lnTo>
                      <a:lnTo>
                        <a:pt x="105" y="68"/>
                      </a:lnTo>
                      <a:lnTo>
                        <a:pt x="60" y="62"/>
                      </a:lnTo>
                      <a:lnTo>
                        <a:pt x="26" y="54"/>
                      </a:lnTo>
                      <a:lnTo>
                        <a:pt x="0" y="35"/>
                      </a:lnTo>
                      <a:lnTo>
                        <a:pt x="53" y="0"/>
                      </a:lnTo>
                      <a:lnTo>
                        <a:pt x="66" y="7"/>
                      </a:lnTo>
                      <a:lnTo>
                        <a:pt x="86" y="11"/>
                      </a:lnTo>
                      <a:lnTo>
                        <a:pt x="105" y="11"/>
                      </a:lnTo>
                      <a:lnTo>
                        <a:pt x="128" y="5"/>
                      </a:lnTo>
                      <a:close/>
                    </a:path>
                  </a:pathLst>
                </a:custGeom>
                <a:solidFill>
                  <a:schemeClr val="tx1"/>
                </a:solidFill>
                <a:ln w="12700">
                  <a:solidFill>
                    <a:schemeClr val="bg1"/>
                  </a:solidFill>
                  <a:round/>
                  <a:headEnd/>
                  <a:tailEnd/>
                </a:ln>
              </p:spPr>
              <p:txBody>
                <a:bodyPr lIns="0" tIns="0" rIns="0" bIns="0" anchor="ctr">
                  <a:spAutoFit/>
                </a:bodyPr>
                <a:lstStyle/>
                <a:p>
                  <a:endParaRPr lang="en-US"/>
                </a:p>
              </p:txBody>
            </p:sp>
          </p:grpSp>
        </p:grpSp>
      </p:grpSp>
      <p:sp>
        <p:nvSpPr>
          <p:cNvPr id="34843" name="Text Box 64"/>
          <p:cNvSpPr txBox="1">
            <a:spLocks noChangeArrowheads="1"/>
          </p:cNvSpPr>
          <p:nvPr/>
        </p:nvSpPr>
        <p:spPr bwMode="auto">
          <a:xfrm>
            <a:off x="349250" y="3746500"/>
            <a:ext cx="9747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a:solidFill>
                  <a:srgbClr val="0033CC"/>
                </a:solidFill>
              </a:rPr>
              <a:t>renewal</a:t>
            </a:r>
          </a:p>
        </p:txBody>
      </p:sp>
      <p:grpSp>
        <p:nvGrpSpPr>
          <p:cNvPr id="34844" name="Group 101"/>
          <p:cNvGrpSpPr>
            <a:grpSpLocks/>
          </p:cNvGrpSpPr>
          <p:nvPr/>
        </p:nvGrpSpPr>
        <p:grpSpPr bwMode="auto">
          <a:xfrm>
            <a:off x="3113088" y="3697288"/>
            <a:ext cx="1625600" cy="711200"/>
            <a:chOff x="3101975" y="2794000"/>
            <a:chExt cx="1625600" cy="711200"/>
          </a:xfrm>
        </p:grpSpPr>
        <p:grpSp>
          <p:nvGrpSpPr>
            <p:cNvPr id="34866" name="Group 75"/>
            <p:cNvGrpSpPr>
              <a:grpSpLocks/>
            </p:cNvGrpSpPr>
            <p:nvPr/>
          </p:nvGrpSpPr>
          <p:grpSpPr bwMode="auto">
            <a:xfrm>
              <a:off x="3213100" y="3022600"/>
              <a:ext cx="625475" cy="312738"/>
              <a:chOff x="3399" y="1250"/>
              <a:chExt cx="938" cy="468"/>
            </a:xfrm>
          </p:grpSpPr>
          <p:sp>
            <p:nvSpPr>
              <p:cNvPr id="34871" name="Rectangle 76"/>
              <p:cNvSpPr>
                <a:spLocks noChangeArrowheads="1"/>
              </p:cNvSpPr>
              <p:nvPr/>
            </p:nvSpPr>
            <p:spPr bwMode="auto">
              <a:xfrm>
                <a:off x="3399" y="1261"/>
                <a:ext cx="938" cy="457"/>
              </a:xfrm>
              <a:prstGeom prst="rect">
                <a:avLst/>
              </a:prstGeom>
              <a:solidFill>
                <a:schemeClr val="tx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pic>
            <p:nvPicPr>
              <p:cNvPr id="34872" name="Picture 77" descr="j033784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10" y="1250"/>
                <a:ext cx="912" cy="4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4867" name="Group 78"/>
            <p:cNvGrpSpPr>
              <a:grpSpLocks/>
            </p:cNvGrpSpPr>
            <p:nvPr/>
          </p:nvGrpSpPr>
          <p:grpSpPr bwMode="auto">
            <a:xfrm>
              <a:off x="3848100" y="3006725"/>
              <a:ext cx="625475" cy="312738"/>
              <a:chOff x="3399" y="1250"/>
              <a:chExt cx="938" cy="468"/>
            </a:xfrm>
          </p:grpSpPr>
          <p:sp>
            <p:nvSpPr>
              <p:cNvPr id="34869" name="Rectangle 79"/>
              <p:cNvSpPr>
                <a:spLocks noChangeArrowheads="1"/>
              </p:cNvSpPr>
              <p:nvPr/>
            </p:nvSpPr>
            <p:spPr bwMode="auto">
              <a:xfrm>
                <a:off x="3399" y="1261"/>
                <a:ext cx="938" cy="457"/>
              </a:xfrm>
              <a:prstGeom prst="rect">
                <a:avLst/>
              </a:prstGeom>
              <a:solidFill>
                <a:schemeClr val="tx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pic>
            <p:nvPicPr>
              <p:cNvPr id="34870" name="Picture 80" descr="j033784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10" y="1250"/>
                <a:ext cx="912" cy="4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34868" name="Rectangle 71"/>
            <p:cNvSpPr>
              <a:spLocks noChangeArrowheads="1"/>
            </p:cNvSpPr>
            <p:nvPr/>
          </p:nvSpPr>
          <p:spPr bwMode="auto">
            <a:xfrm>
              <a:off x="3101975" y="2794000"/>
              <a:ext cx="1625600" cy="711200"/>
            </a:xfrm>
            <a:prstGeom prst="rect">
              <a:avLst/>
            </a:prstGeom>
            <a:noFill/>
            <a:ln w="28575" algn="ctr">
              <a:solidFill>
                <a:srgbClr val="009900"/>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grpSp>
        <p:nvGrpSpPr>
          <p:cNvPr id="34845" name="Group 109"/>
          <p:cNvGrpSpPr>
            <a:grpSpLocks/>
          </p:cNvGrpSpPr>
          <p:nvPr/>
        </p:nvGrpSpPr>
        <p:grpSpPr bwMode="auto">
          <a:xfrm>
            <a:off x="1452563" y="3695700"/>
            <a:ext cx="1558925" cy="711200"/>
            <a:chOff x="1441450" y="2827338"/>
            <a:chExt cx="1558925" cy="711200"/>
          </a:xfrm>
        </p:grpSpPr>
        <p:grpSp>
          <p:nvGrpSpPr>
            <p:cNvPr id="34862" name="Group 71"/>
            <p:cNvGrpSpPr>
              <a:grpSpLocks/>
            </p:cNvGrpSpPr>
            <p:nvPr/>
          </p:nvGrpSpPr>
          <p:grpSpPr bwMode="auto">
            <a:xfrm>
              <a:off x="1471613" y="3011488"/>
              <a:ext cx="625475" cy="312737"/>
              <a:chOff x="3399" y="1250"/>
              <a:chExt cx="938" cy="468"/>
            </a:xfrm>
          </p:grpSpPr>
          <p:sp>
            <p:nvSpPr>
              <p:cNvPr id="34864" name="Rectangle 72"/>
              <p:cNvSpPr>
                <a:spLocks noChangeArrowheads="1"/>
              </p:cNvSpPr>
              <p:nvPr/>
            </p:nvSpPr>
            <p:spPr bwMode="auto">
              <a:xfrm>
                <a:off x="3399" y="1261"/>
                <a:ext cx="938" cy="457"/>
              </a:xfrm>
              <a:prstGeom prst="rect">
                <a:avLst/>
              </a:prstGeom>
              <a:solidFill>
                <a:schemeClr val="tx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pic>
            <p:nvPicPr>
              <p:cNvPr id="34865" name="Picture 73" descr="j033784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10" y="1250"/>
                <a:ext cx="912" cy="4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34863" name="Rectangle 74"/>
            <p:cNvSpPr>
              <a:spLocks noChangeArrowheads="1"/>
            </p:cNvSpPr>
            <p:nvPr/>
          </p:nvSpPr>
          <p:spPr bwMode="auto">
            <a:xfrm>
              <a:off x="1441450" y="2827338"/>
              <a:ext cx="1558925" cy="711200"/>
            </a:xfrm>
            <a:prstGeom prst="rect">
              <a:avLst/>
            </a:prstGeom>
            <a:noFill/>
            <a:ln w="28575" algn="ctr">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grpSp>
      <p:grpSp>
        <p:nvGrpSpPr>
          <p:cNvPr id="34846" name="Group 114"/>
          <p:cNvGrpSpPr>
            <a:grpSpLocks/>
          </p:cNvGrpSpPr>
          <p:nvPr/>
        </p:nvGrpSpPr>
        <p:grpSpPr bwMode="auto">
          <a:xfrm>
            <a:off x="4843463" y="3698875"/>
            <a:ext cx="1895475" cy="693738"/>
            <a:chOff x="4832350" y="2795588"/>
            <a:chExt cx="1895475" cy="693737"/>
          </a:xfrm>
        </p:grpSpPr>
        <p:grpSp>
          <p:nvGrpSpPr>
            <p:cNvPr id="34848" name="Group 82"/>
            <p:cNvGrpSpPr>
              <a:grpSpLocks/>
            </p:cNvGrpSpPr>
            <p:nvPr/>
          </p:nvGrpSpPr>
          <p:grpSpPr bwMode="auto">
            <a:xfrm>
              <a:off x="5048250" y="3013075"/>
              <a:ext cx="625475" cy="312738"/>
              <a:chOff x="3399" y="1250"/>
              <a:chExt cx="938" cy="468"/>
            </a:xfrm>
          </p:grpSpPr>
          <p:sp>
            <p:nvSpPr>
              <p:cNvPr id="34860" name="Rectangle 83"/>
              <p:cNvSpPr>
                <a:spLocks noChangeArrowheads="1"/>
              </p:cNvSpPr>
              <p:nvPr/>
            </p:nvSpPr>
            <p:spPr bwMode="auto">
              <a:xfrm>
                <a:off x="3399" y="1261"/>
                <a:ext cx="938" cy="457"/>
              </a:xfrm>
              <a:prstGeom prst="rect">
                <a:avLst/>
              </a:prstGeom>
              <a:solidFill>
                <a:schemeClr val="tx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pic>
            <p:nvPicPr>
              <p:cNvPr id="34861" name="Picture 84" descr="j033784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10" y="1250"/>
                <a:ext cx="912" cy="4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4849" name="Group 85"/>
            <p:cNvGrpSpPr>
              <a:grpSpLocks/>
            </p:cNvGrpSpPr>
            <p:nvPr/>
          </p:nvGrpSpPr>
          <p:grpSpPr bwMode="auto">
            <a:xfrm>
              <a:off x="5664200" y="3017838"/>
              <a:ext cx="625475" cy="312737"/>
              <a:chOff x="3399" y="1250"/>
              <a:chExt cx="938" cy="468"/>
            </a:xfrm>
          </p:grpSpPr>
          <p:sp>
            <p:nvSpPr>
              <p:cNvPr id="34858" name="Rectangle 86"/>
              <p:cNvSpPr>
                <a:spLocks noChangeArrowheads="1"/>
              </p:cNvSpPr>
              <p:nvPr/>
            </p:nvSpPr>
            <p:spPr bwMode="auto">
              <a:xfrm>
                <a:off x="3399" y="1261"/>
                <a:ext cx="938" cy="457"/>
              </a:xfrm>
              <a:prstGeom prst="rect">
                <a:avLst/>
              </a:prstGeom>
              <a:solidFill>
                <a:schemeClr val="tx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pic>
            <p:nvPicPr>
              <p:cNvPr id="34859" name="Picture 87" descr="j033784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10" y="1250"/>
                <a:ext cx="912" cy="4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34850" name="Rectangle 72"/>
            <p:cNvSpPr>
              <a:spLocks noChangeArrowheads="1"/>
            </p:cNvSpPr>
            <p:nvPr/>
          </p:nvSpPr>
          <p:spPr bwMode="auto">
            <a:xfrm>
              <a:off x="4832350" y="2795588"/>
              <a:ext cx="1895475" cy="693737"/>
            </a:xfrm>
            <a:prstGeom prst="rect">
              <a:avLst/>
            </a:prstGeom>
            <a:noFill/>
            <a:ln w="28575" algn="ctr">
              <a:solidFill>
                <a:srgbClr val="0033CC"/>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nvGrpSpPr>
            <p:cNvPr id="34851" name="Group 77"/>
            <p:cNvGrpSpPr>
              <a:grpSpLocks/>
            </p:cNvGrpSpPr>
            <p:nvPr/>
          </p:nvGrpSpPr>
          <p:grpSpPr bwMode="auto">
            <a:xfrm>
              <a:off x="6326188" y="2992438"/>
              <a:ext cx="334962" cy="304800"/>
              <a:chOff x="1929" y="2960"/>
              <a:chExt cx="728" cy="665"/>
            </a:xfrm>
          </p:grpSpPr>
          <p:sp>
            <p:nvSpPr>
              <p:cNvPr id="34852" name="AutoShape 78"/>
              <p:cNvSpPr>
                <a:spLocks noChangeArrowheads="1"/>
              </p:cNvSpPr>
              <p:nvPr/>
            </p:nvSpPr>
            <p:spPr bwMode="auto">
              <a:xfrm>
                <a:off x="1929" y="2960"/>
                <a:ext cx="620" cy="620"/>
              </a:xfrm>
              <a:prstGeom prst="smileyFace">
                <a:avLst>
                  <a:gd name="adj" fmla="val 153"/>
                </a:avLst>
              </a:prstGeom>
              <a:solidFill>
                <a:srgbClr val="FFCC99"/>
              </a:solidFill>
              <a:ln w="12700">
                <a:solidFill>
                  <a:srgbClr val="000000"/>
                </a:solidFill>
                <a:round/>
                <a:headEnd/>
                <a:tailEnd/>
              </a:ln>
            </p:spPr>
            <p:txBody>
              <a:bodyPr wrap="none" anchor="ctr"/>
              <a:lstStyle/>
              <a:p>
                <a:endParaRPr lang="en-US"/>
              </a:p>
            </p:txBody>
          </p:sp>
          <p:grpSp>
            <p:nvGrpSpPr>
              <p:cNvPr id="34853" name="Group 79"/>
              <p:cNvGrpSpPr>
                <a:grpSpLocks/>
              </p:cNvGrpSpPr>
              <p:nvPr/>
            </p:nvGrpSpPr>
            <p:grpSpPr bwMode="auto">
              <a:xfrm>
                <a:off x="2328" y="3296"/>
                <a:ext cx="329" cy="329"/>
                <a:chOff x="2806" y="3358"/>
                <a:chExt cx="329" cy="329"/>
              </a:xfrm>
            </p:grpSpPr>
            <p:sp>
              <p:nvSpPr>
                <p:cNvPr id="34854" name="Oval 80"/>
                <p:cNvSpPr>
                  <a:spLocks noChangeArrowheads="1"/>
                </p:cNvSpPr>
                <p:nvPr/>
              </p:nvSpPr>
              <p:spPr bwMode="auto">
                <a:xfrm>
                  <a:off x="2806" y="3358"/>
                  <a:ext cx="329" cy="329"/>
                </a:xfrm>
                <a:prstGeom prst="ellipse">
                  <a:avLst/>
                </a:prstGeom>
                <a:solidFill>
                  <a:srgbClr val="D39E54"/>
                </a:solidFill>
                <a:ln w="28575" algn="ctr">
                  <a:solidFill>
                    <a:schemeClr val="bg1"/>
                  </a:solidFill>
                  <a:round/>
                  <a:headEnd/>
                  <a:tailEnd/>
                </a:ln>
              </p:spPr>
              <p:txBody>
                <a:bodyPr wrap="none" lIns="0" tIns="0" rIns="0" bIns="0" anchor="ctr">
                  <a:spAutoFit/>
                </a:bodyPr>
                <a:lstStyle/>
                <a:p>
                  <a:endParaRPr lang="en-US"/>
                </a:p>
              </p:txBody>
            </p:sp>
            <p:sp>
              <p:nvSpPr>
                <p:cNvPr id="34855" name="Freeform 81"/>
                <p:cNvSpPr>
                  <a:spLocks/>
                </p:cNvSpPr>
                <p:nvPr/>
              </p:nvSpPr>
              <p:spPr bwMode="auto">
                <a:xfrm>
                  <a:off x="2999" y="3399"/>
                  <a:ext cx="99" cy="166"/>
                </a:xfrm>
                <a:custGeom>
                  <a:avLst/>
                  <a:gdLst>
                    <a:gd name="T0" fmla="*/ 0 w 99"/>
                    <a:gd name="T1" fmla="*/ 81 h 166"/>
                    <a:gd name="T2" fmla="*/ 0 w 99"/>
                    <a:gd name="T3" fmla="*/ 0 h 166"/>
                    <a:gd name="T4" fmla="*/ 27 w 99"/>
                    <a:gd name="T5" fmla="*/ 7 h 166"/>
                    <a:gd name="T6" fmla="*/ 59 w 99"/>
                    <a:gd name="T7" fmla="*/ 30 h 166"/>
                    <a:gd name="T8" fmla="*/ 83 w 99"/>
                    <a:gd name="T9" fmla="*/ 61 h 166"/>
                    <a:gd name="T10" fmla="*/ 99 w 99"/>
                    <a:gd name="T11" fmla="*/ 99 h 166"/>
                    <a:gd name="T12" fmla="*/ 99 w 99"/>
                    <a:gd name="T13" fmla="*/ 138 h 166"/>
                    <a:gd name="T14" fmla="*/ 93 w 99"/>
                    <a:gd name="T15" fmla="*/ 166 h 166"/>
                    <a:gd name="T16" fmla="*/ 36 w 99"/>
                    <a:gd name="T17" fmla="*/ 138 h 166"/>
                    <a:gd name="T18" fmla="*/ 36 w 99"/>
                    <a:gd name="T19" fmla="*/ 123 h 166"/>
                    <a:gd name="T20" fmla="*/ 27 w 99"/>
                    <a:gd name="T21" fmla="*/ 102 h 166"/>
                    <a:gd name="T22" fmla="*/ 17 w 99"/>
                    <a:gd name="T23" fmla="*/ 90 h 166"/>
                    <a:gd name="T24" fmla="*/ 0 w 99"/>
                    <a:gd name="T25" fmla="*/ 81 h 16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99"/>
                    <a:gd name="T40" fmla="*/ 0 h 166"/>
                    <a:gd name="T41" fmla="*/ 99 w 99"/>
                    <a:gd name="T42" fmla="*/ 166 h 16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99" h="166">
                      <a:moveTo>
                        <a:pt x="0" y="81"/>
                      </a:moveTo>
                      <a:lnTo>
                        <a:pt x="0" y="0"/>
                      </a:lnTo>
                      <a:lnTo>
                        <a:pt x="27" y="7"/>
                      </a:lnTo>
                      <a:lnTo>
                        <a:pt x="59" y="30"/>
                      </a:lnTo>
                      <a:lnTo>
                        <a:pt x="83" y="61"/>
                      </a:lnTo>
                      <a:lnTo>
                        <a:pt x="99" y="99"/>
                      </a:lnTo>
                      <a:lnTo>
                        <a:pt x="99" y="138"/>
                      </a:lnTo>
                      <a:lnTo>
                        <a:pt x="93" y="166"/>
                      </a:lnTo>
                      <a:lnTo>
                        <a:pt x="36" y="138"/>
                      </a:lnTo>
                      <a:lnTo>
                        <a:pt x="36" y="123"/>
                      </a:lnTo>
                      <a:lnTo>
                        <a:pt x="27" y="102"/>
                      </a:lnTo>
                      <a:lnTo>
                        <a:pt x="17" y="90"/>
                      </a:lnTo>
                      <a:lnTo>
                        <a:pt x="0" y="81"/>
                      </a:lnTo>
                      <a:close/>
                    </a:path>
                  </a:pathLst>
                </a:custGeom>
                <a:solidFill>
                  <a:schemeClr val="tx1"/>
                </a:solidFill>
                <a:ln w="12700">
                  <a:solidFill>
                    <a:schemeClr val="bg1"/>
                  </a:solidFill>
                  <a:round/>
                  <a:headEnd/>
                  <a:tailEnd/>
                </a:ln>
              </p:spPr>
              <p:txBody>
                <a:bodyPr wrap="none" lIns="0" tIns="0" rIns="0" bIns="0" anchor="ctr">
                  <a:spAutoFit/>
                </a:bodyPr>
                <a:lstStyle/>
                <a:p>
                  <a:endParaRPr lang="en-US"/>
                </a:p>
              </p:txBody>
            </p:sp>
            <p:sp>
              <p:nvSpPr>
                <p:cNvPr id="34856" name="Freeform 82"/>
                <p:cNvSpPr>
                  <a:spLocks/>
                </p:cNvSpPr>
                <p:nvPr/>
              </p:nvSpPr>
              <p:spPr bwMode="auto">
                <a:xfrm flipH="1">
                  <a:off x="2843" y="3395"/>
                  <a:ext cx="99" cy="166"/>
                </a:xfrm>
                <a:custGeom>
                  <a:avLst/>
                  <a:gdLst>
                    <a:gd name="T0" fmla="*/ 0 w 99"/>
                    <a:gd name="T1" fmla="*/ 81 h 166"/>
                    <a:gd name="T2" fmla="*/ 0 w 99"/>
                    <a:gd name="T3" fmla="*/ 0 h 166"/>
                    <a:gd name="T4" fmla="*/ 27 w 99"/>
                    <a:gd name="T5" fmla="*/ 7 h 166"/>
                    <a:gd name="T6" fmla="*/ 59 w 99"/>
                    <a:gd name="T7" fmla="*/ 30 h 166"/>
                    <a:gd name="T8" fmla="*/ 83 w 99"/>
                    <a:gd name="T9" fmla="*/ 61 h 166"/>
                    <a:gd name="T10" fmla="*/ 99 w 99"/>
                    <a:gd name="T11" fmla="*/ 99 h 166"/>
                    <a:gd name="T12" fmla="*/ 99 w 99"/>
                    <a:gd name="T13" fmla="*/ 138 h 166"/>
                    <a:gd name="T14" fmla="*/ 93 w 99"/>
                    <a:gd name="T15" fmla="*/ 166 h 166"/>
                    <a:gd name="T16" fmla="*/ 36 w 99"/>
                    <a:gd name="T17" fmla="*/ 138 h 166"/>
                    <a:gd name="T18" fmla="*/ 36 w 99"/>
                    <a:gd name="T19" fmla="*/ 123 h 166"/>
                    <a:gd name="T20" fmla="*/ 27 w 99"/>
                    <a:gd name="T21" fmla="*/ 102 h 166"/>
                    <a:gd name="T22" fmla="*/ 17 w 99"/>
                    <a:gd name="T23" fmla="*/ 90 h 166"/>
                    <a:gd name="T24" fmla="*/ 0 w 99"/>
                    <a:gd name="T25" fmla="*/ 81 h 16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99"/>
                    <a:gd name="T40" fmla="*/ 0 h 166"/>
                    <a:gd name="T41" fmla="*/ 99 w 99"/>
                    <a:gd name="T42" fmla="*/ 166 h 16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99" h="166">
                      <a:moveTo>
                        <a:pt x="0" y="81"/>
                      </a:moveTo>
                      <a:lnTo>
                        <a:pt x="0" y="0"/>
                      </a:lnTo>
                      <a:lnTo>
                        <a:pt x="27" y="7"/>
                      </a:lnTo>
                      <a:lnTo>
                        <a:pt x="59" y="30"/>
                      </a:lnTo>
                      <a:lnTo>
                        <a:pt x="83" y="61"/>
                      </a:lnTo>
                      <a:lnTo>
                        <a:pt x="99" y="99"/>
                      </a:lnTo>
                      <a:lnTo>
                        <a:pt x="99" y="138"/>
                      </a:lnTo>
                      <a:lnTo>
                        <a:pt x="93" y="166"/>
                      </a:lnTo>
                      <a:lnTo>
                        <a:pt x="36" y="138"/>
                      </a:lnTo>
                      <a:lnTo>
                        <a:pt x="36" y="123"/>
                      </a:lnTo>
                      <a:lnTo>
                        <a:pt x="27" y="102"/>
                      </a:lnTo>
                      <a:lnTo>
                        <a:pt x="17" y="90"/>
                      </a:lnTo>
                      <a:lnTo>
                        <a:pt x="0" y="81"/>
                      </a:lnTo>
                      <a:close/>
                    </a:path>
                  </a:pathLst>
                </a:custGeom>
                <a:solidFill>
                  <a:srgbClr val="FFCC99"/>
                </a:solidFill>
                <a:ln w="12700">
                  <a:solidFill>
                    <a:schemeClr val="bg1"/>
                  </a:solidFill>
                  <a:round/>
                  <a:headEnd/>
                  <a:tailEnd/>
                </a:ln>
              </p:spPr>
              <p:txBody>
                <a:bodyPr lIns="0" tIns="0" rIns="0" bIns="0" anchor="ctr">
                  <a:spAutoFit/>
                </a:bodyPr>
                <a:lstStyle/>
                <a:p>
                  <a:endParaRPr lang="en-US"/>
                </a:p>
              </p:txBody>
            </p:sp>
            <p:sp>
              <p:nvSpPr>
                <p:cNvPr id="34857" name="Freeform 83"/>
                <p:cNvSpPr>
                  <a:spLocks/>
                </p:cNvSpPr>
                <p:nvPr/>
              </p:nvSpPr>
              <p:spPr bwMode="auto">
                <a:xfrm>
                  <a:off x="2879" y="3575"/>
                  <a:ext cx="177" cy="72"/>
                </a:xfrm>
                <a:custGeom>
                  <a:avLst/>
                  <a:gdLst>
                    <a:gd name="T0" fmla="*/ 128 w 177"/>
                    <a:gd name="T1" fmla="*/ 5 h 68"/>
                    <a:gd name="T2" fmla="*/ 177 w 177"/>
                    <a:gd name="T3" fmla="*/ 70 h 68"/>
                    <a:gd name="T4" fmla="*/ 159 w 177"/>
                    <a:gd name="T5" fmla="*/ 107 h 68"/>
                    <a:gd name="T6" fmla="*/ 137 w 177"/>
                    <a:gd name="T7" fmla="*/ 130 h 68"/>
                    <a:gd name="T8" fmla="*/ 105 w 177"/>
                    <a:gd name="T9" fmla="*/ 150 h 68"/>
                    <a:gd name="T10" fmla="*/ 60 w 177"/>
                    <a:gd name="T11" fmla="*/ 138 h 68"/>
                    <a:gd name="T12" fmla="*/ 26 w 177"/>
                    <a:gd name="T13" fmla="*/ 120 h 68"/>
                    <a:gd name="T14" fmla="*/ 0 w 177"/>
                    <a:gd name="T15" fmla="*/ 77 h 68"/>
                    <a:gd name="T16" fmla="*/ 53 w 177"/>
                    <a:gd name="T17" fmla="*/ 0 h 68"/>
                    <a:gd name="T18" fmla="*/ 66 w 177"/>
                    <a:gd name="T19" fmla="*/ 7 h 68"/>
                    <a:gd name="T20" fmla="*/ 86 w 177"/>
                    <a:gd name="T21" fmla="*/ 25 h 68"/>
                    <a:gd name="T22" fmla="*/ 105 w 177"/>
                    <a:gd name="T23" fmla="*/ 25 h 68"/>
                    <a:gd name="T24" fmla="*/ 128 w 177"/>
                    <a:gd name="T25" fmla="*/ 5 h 6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7"/>
                    <a:gd name="T40" fmla="*/ 0 h 68"/>
                    <a:gd name="T41" fmla="*/ 177 w 177"/>
                    <a:gd name="T42" fmla="*/ 68 h 6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7" h="68">
                      <a:moveTo>
                        <a:pt x="128" y="5"/>
                      </a:moveTo>
                      <a:lnTo>
                        <a:pt x="177" y="32"/>
                      </a:lnTo>
                      <a:lnTo>
                        <a:pt x="159" y="48"/>
                      </a:lnTo>
                      <a:lnTo>
                        <a:pt x="137" y="59"/>
                      </a:lnTo>
                      <a:lnTo>
                        <a:pt x="105" y="68"/>
                      </a:lnTo>
                      <a:lnTo>
                        <a:pt x="60" y="62"/>
                      </a:lnTo>
                      <a:lnTo>
                        <a:pt x="26" y="54"/>
                      </a:lnTo>
                      <a:lnTo>
                        <a:pt x="0" y="35"/>
                      </a:lnTo>
                      <a:lnTo>
                        <a:pt x="53" y="0"/>
                      </a:lnTo>
                      <a:lnTo>
                        <a:pt x="66" y="7"/>
                      </a:lnTo>
                      <a:lnTo>
                        <a:pt x="86" y="11"/>
                      </a:lnTo>
                      <a:lnTo>
                        <a:pt x="105" y="11"/>
                      </a:lnTo>
                      <a:lnTo>
                        <a:pt x="128" y="5"/>
                      </a:lnTo>
                      <a:close/>
                    </a:path>
                  </a:pathLst>
                </a:custGeom>
                <a:solidFill>
                  <a:schemeClr val="tx1"/>
                </a:solidFill>
                <a:ln w="12700">
                  <a:solidFill>
                    <a:schemeClr val="bg1"/>
                  </a:solidFill>
                  <a:round/>
                  <a:headEnd/>
                  <a:tailEnd/>
                </a:ln>
              </p:spPr>
              <p:txBody>
                <a:bodyPr lIns="0" tIns="0" rIns="0" bIns="0" anchor="ctr">
                  <a:spAutoFit/>
                </a:bodyPr>
                <a:lstStyle/>
                <a:p>
                  <a:endParaRPr lang="en-US"/>
                </a:p>
              </p:txBody>
            </p:sp>
          </p:grpSp>
        </p:grpSp>
      </p:grpSp>
      <p:sp>
        <p:nvSpPr>
          <p:cNvPr id="34847" name="Text Box 62"/>
          <p:cNvSpPr txBox="1">
            <a:spLocks noChangeArrowheads="1"/>
          </p:cNvSpPr>
          <p:nvPr/>
        </p:nvSpPr>
        <p:spPr bwMode="auto">
          <a:xfrm>
            <a:off x="6816725" y="4408488"/>
            <a:ext cx="1973263"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rgbClr val="CC0099"/>
                </a:solidFill>
              </a:rPr>
              <a:t>Transaction </a:t>
            </a:r>
            <a:br>
              <a:rPr lang="en-US" sz="1800">
                <a:solidFill>
                  <a:srgbClr val="CC0099"/>
                </a:solidFill>
              </a:rPr>
            </a:br>
            <a:r>
              <a:rPr lang="en-US" sz="1800">
                <a:solidFill>
                  <a:srgbClr val="CC0099"/>
                </a:solidFill>
              </a:rPr>
              <a:t>effective 4/20/09 </a:t>
            </a:r>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en-US" smtClean="0"/>
              <a:t>Lesson outline</a:t>
            </a:r>
          </a:p>
        </p:txBody>
      </p:sp>
      <p:sp>
        <p:nvSpPr>
          <p:cNvPr id="35843" name="Rectangle 3"/>
          <p:cNvSpPr>
            <a:spLocks noGrp="1" noChangeArrowheads="1"/>
          </p:cNvSpPr>
          <p:nvPr>
            <p:ph idx="1"/>
          </p:nvPr>
        </p:nvSpPr>
        <p:spPr bwMode="gray"/>
        <p:txBody>
          <a:bodyPr/>
          <a:lstStyle/>
          <a:p>
            <a:pPr>
              <a:lnSpc>
                <a:spcPct val="150000"/>
              </a:lnSpc>
              <a:buFont typeface="Arial" charset="0"/>
              <a:buChar char="•"/>
            </a:pPr>
            <a:r>
              <a:rPr lang="en-US" sz="2800" dirty="0" smtClean="0">
                <a:solidFill>
                  <a:schemeClr val="hlink"/>
                </a:solidFill>
              </a:rPr>
              <a:t>Types of policy transactions</a:t>
            </a:r>
          </a:p>
          <a:p>
            <a:pPr>
              <a:lnSpc>
                <a:spcPct val="150000"/>
              </a:lnSpc>
              <a:buFont typeface="Arial" charset="0"/>
              <a:buChar char="•"/>
            </a:pPr>
            <a:r>
              <a:rPr lang="en-US" sz="2800" dirty="0" smtClean="0">
                <a:solidFill>
                  <a:schemeClr val="hlink"/>
                </a:solidFill>
              </a:rPr>
              <a:t>Policy transaction logic</a:t>
            </a:r>
          </a:p>
          <a:p>
            <a:pPr>
              <a:lnSpc>
                <a:spcPct val="150000"/>
              </a:lnSpc>
              <a:buFont typeface="Arial" charset="0"/>
              <a:buChar char="•"/>
            </a:pPr>
            <a:r>
              <a:rPr lang="en-US" sz="2800" dirty="0" smtClean="0">
                <a:solidFill>
                  <a:schemeClr val="hlink"/>
                </a:solidFill>
              </a:rPr>
              <a:t>Representing policies</a:t>
            </a:r>
          </a:p>
          <a:p>
            <a:pPr>
              <a:lnSpc>
                <a:spcPct val="150000"/>
              </a:lnSpc>
              <a:buFont typeface="Arial" charset="0"/>
              <a:buChar char="•"/>
            </a:pPr>
            <a:r>
              <a:rPr lang="en-US" sz="2800" dirty="0" smtClean="0"/>
              <a:t>Viewing policies</a:t>
            </a:r>
          </a:p>
        </p:txBody>
      </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495300" y="53975"/>
            <a:ext cx="8318500" cy="601663"/>
          </a:xfrm>
        </p:spPr>
        <p:txBody>
          <a:bodyPr/>
          <a:lstStyle/>
          <a:p>
            <a:pPr eaLnBrk="1" hangingPunct="1"/>
            <a:r>
              <a:rPr lang="en-US" smtClean="0"/>
              <a:t>Viewing policy information</a:t>
            </a: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62100" y="804863"/>
            <a:ext cx="7233776" cy="5395912"/>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pic>
        <p:nvPicPr>
          <p:cNvPr id="512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1940719"/>
            <a:ext cx="2729956" cy="513556"/>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2" name="Rounded Rectangle 1"/>
          <p:cNvSpPr/>
          <p:nvPr/>
        </p:nvSpPr>
        <p:spPr bwMode="auto">
          <a:xfrm>
            <a:off x="5657850" y="1314450"/>
            <a:ext cx="2076450" cy="438150"/>
          </a:xfrm>
          <a:prstGeom prst="roundRect">
            <a:avLst/>
          </a:prstGeom>
          <a:noFill/>
          <a:ln w="19050" algn="ctr">
            <a:solidFill>
              <a:srgbClr val="D3394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eaLnBrk="1" hangingPunct="1"/>
            <a:r>
              <a:rPr lang="en-US" smtClean="0"/>
              <a:t>Policy term “In force”</a:t>
            </a:r>
          </a:p>
        </p:txBody>
      </p:sp>
      <p:sp>
        <p:nvSpPr>
          <p:cNvPr id="37891" name="Rectangle 3"/>
          <p:cNvSpPr>
            <a:spLocks noGrp="1" noChangeArrowheads="1"/>
          </p:cNvSpPr>
          <p:nvPr>
            <p:ph idx="1"/>
          </p:nvPr>
        </p:nvSpPr>
        <p:spPr>
          <a:xfrm>
            <a:off x="519113" y="4859338"/>
            <a:ext cx="8318500" cy="584200"/>
          </a:xfrm>
        </p:spPr>
        <p:txBody>
          <a:bodyPr/>
          <a:lstStyle/>
          <a:p>
            <a:pPr>
              <a:buFont typeface="Arial" charset="0"/>
              <a:buChar char="•"/>
            </a:pPr>
            <a:r>
              <a:rPr lang="en-US" dirty="0" smtClean="0"/>
              <a:t>Policy terms in force have no special warning at top</a:t>
            </a:r>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3388" y="1276350"/>
            <a:ext cx="8422805" cy="3067050"/>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37893" name="AutoShape 5"/>
          <p:cNvSpPr>
            <a:spLocks noChangeArrowheads="1"/>
          </p:cNvSpPr>
          <p:nvPr/>
        </p:nvSpPr>
        <p:spPr bwMode="auto">
          <a:xfrm>
            <a:off x="2382838" y="1751013"/>
            <a:ext cx="6100762" cy="88900"/>
          </a:xfrm>
          <a:prstGeom prst="roundRect">
            <a:avLst>
              <a:gd name="adj" fmla="val 16667"/>
            </a:avLst>
          </a:prstGeom>
          <a:noFill/>
          <a:ln w="19050" algn="ctr">
            <a:solidFill>
              <a:srgbClr val="C00000"/>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37894" name="Rounded Rectangle 6"/>
          <p:cNvSpPr>
            <a:spLocks noChangeArrowheads="1"/>
          </p:cNvSpPr>
          <p:nvPr/>
        </p:nvSpPr>
        <p:spPr bwMode="auto">
          <a:xfrm>
            <a:off x="7226300" y="1381125"/>
            <a:ext cx="1614488" cy="249238"/>
          </a:xfrm>
          <a:prstGeom prst="roundRect">
            <a:avLst>
              <a:gd name="adj" fmla="val 16667"/>
            </a:avLst>
          </a:prstGeom>
          <a:noFill/>
          <a:ln w="19050" algn="ctr">
            <a:solidFill>
              <a:srgbClr val="D3394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p>
            <a:endParaRPr lang="en-US"/>
          </a:p>
        </p:txBody>
      </p: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r>
              <a:rPr lang="en-US" smtClean="0"/>
              <a:t>Policy term exists but not in force</a:t>
            </a:r>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3225" y="2052638"/>
            <a:ext cx="8467725" cy="4246731"/>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38917" name="Rounded Rectangle 8"/>
          <p:cNvSpPr>
            <a:spLocks noChangeArrowheads="1"/>
          </p:cNvSpPr>
          <p:nvPr/>
        </p:nvSpPr>
        <p:spPr bwMode="auto">
          <a:xfrm>
            <a:off x="7340600" y="2132013"/>
            <a:ext cx="1520825" cy="273050"/>
          </a:xfrm>
          <a:prstGeom prst="roundRect">
            <a:avLst>
              <a:gd name="adj" fmla="val 16667"/>
            </a:avLst>
          </a:prstGeom>
          <a:noFill/>
          <a:ln w="19050" algn="ctr">
            <a:solidFill>
              <a:srgbClr val="D3394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p>
            <a:endParaRPr lang="en-US"/>
          </a:p>
        </p:txBody>
      </p:sp>
      <p:pic>
        <p:nvPicPr>
          <p:cNvPr id="717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0986" y="1185863"/>
            <a:ext cx="2882211" cy="493712"/>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2" name="Freeform 1"/>
          <p:cNvSpPr/>
          <p:nvPr/>
        </p:nvSpPr>
        <p:spPr bwMode="auto">
          <a:xfrm flipH="1">
            <a:off x="1790699" y="1679575"/>
            <a:ext cx="66675" cy="3886200"/>
          </a:xfrm>
          <a:custGeom>
            <a:avLst/>
            <a:gdLst>
              <a:gd name="connsiteX0" fmla="*/ 0 w 0"/>
              <a:gd name="connsiteY0" fmla="*/ 3762375 h 3762375"/>
              <a:gd name="connsiteX1" fmla="*/ 0 w 0"/>
              <a:gd name="connsiteY1" fmla="*/ 0 h 3762375"/>
            </a:gdLst>
            <a:ahLst/>
            <a:cxnLst>
              <a:cxn ang="0">
                <a:pos x="connsiteX0" y="connsiteY0"/>
              </a:cxn>
              <a:cxn ang="0">
                <a:pos x="connsiteX1" y="connsiteY1"/>
              </a:cxn>
            </a:cxnLst>
            <a:rect l="l" t="t" r="r" b="b"/>
            <a:pathLst>
              <a:path h="3762375">
                <a:moveTo>
                  <a:pt x="0" y="3762375"/>
                </a:moveTo>
                <a:lnTo>
                  <a:pt x="0" y="0"/>
                </a:lnTo>
              </a:path>
            </a:pathLst>
          </a:custGeom>
          <a:noFill/>
          <a:ln w="19050" algn="ctr">
            <a:solidFill>
              <a:srgbClr val="D33941"/>
            </a:solidFill>
            <a:round/>
            <a:headEnd type="none" w="med" len="med"/>
            <a:tailEnd type="none" w="med" len="med"/>
          </a:ln>
        </p:spPr>
        <p:txBody>
          <a:bodyPr vert="horz" wrap="square" lIns="0" tIns="0" rIns="0" bIns="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30000"/>
              </a:spcAft>
              <a:buClr>
                <a:schemeClr val="tx1"/>
              </a:buClr>
              <a:buSzTx/>
              <a:buFontTx/>
              <a:buNone/>
              <a:tabLst/>
            </a:pPr>
            <a:endParaRPr kumimoji="0" lang="en-US" sz="2000" b="1" i="0" u="none" strike="noStrike" cap="none" normalizeH="0" baseline="0" smtClean="0">
              <a:ln>
                <a:noFill/>
              </a:ln>
              <a:solidFill>
                <a:srgbClr val="FF0000"/>
              </a:solidFill>
              <a:effectLst/>
              <a:latin typeface="Arial" charset="0"/>
            </a:endParaRPr>
          </a:p>
        </p:txBody>
      </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en-US" smtClean="0"/>
              <a:t>No policy term exists</a:t>
            </a:r>
          </a:p>
        </p:txBody>
      </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6700" y="1940450"/>
            <a:ext cx="8640401" cy="4250800"/>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39941" name="Rounded Rectangle 6"/>
          <p:cNvSpPr>
            <a:spLocks noChangeArrowheads="1"/>
          </p:cNvSpPr>
          <p:nvPr/>
        </p:nvSpPr>
        <p:spPr bwMode="auto">
          <a:xfrm>
            <a:off x="5816600" y="3494881"/>
            <a:ext cx="2112963" cy="225425"/>
          </a:xfrm>
          <a:prstGeom prst="roundRect">
            <a:avLst>
              <a:gd name="adj" fmla="val 16667"/>
            </a:avLst>
          </a:prstGeom>
          <a:noFill/>
          <a:ln w="19050" algn="ctr">
            <a:solidFill>
              <a:srgbClr val="D3394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p>
            <a:endParaRPr lang="en-US"/>
          </a:p>
        </p:txBody>
      </p:sp>
      <p:sp>
        <p:nvSpPr>
          <p:cNvPr id="39942" name="Rounded Rectangle 6"/>
          <p:cNvSpPr>
            <a:spLocks noChangeArrowheads="1"/>
          </p:cNvSpPr>
          <p:nvPr/>
        </p:nvSpPr>
        <p:spPr bwMode="auto">
          <a:xfrm>
            <a:off x="266699" y="5402263"/>
            <a:ext cx="1781175" cy="258762"/>
          </a:xfrm>
          <a:prstGeom prst="roundRect">
            <a:avLst>
              <a:gd name="adj" fmla="val 16667"/>
            </a:avLst>
          </a:prstGeom>
          <a:noFill/>
          <a:ln w="19050" algn="ctr">
            <a:solidFill>
              <a:srgbClr val="D3394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p>
            <a:endParaRPr lang="en-US"/>
          </a:p>
        </p:txBody>
      </p:sp>
      <p:sp>
        <p:nvSpPr>
          <p:cNvPr id="2" name="Rounded Rectangle 1"/>
          <p:cNvSpPr/>
          <p:nvPr/>
        </p:nvSpPr>
        <p:spPr bwMode="auto">
          <a:xfrm>
            <a:off x="2162175" y="2752725"/>
            <a:ext cx="2352675" cy="276225"/>
          </a:xfrm>
          <a:prstGeom prst="roundRect">
            <a:avLst/>
          </a:prstGeom>
          <a:noFill/>
          <a:ln w="19050" algn="ctr">
            <a:solidFill>
              <a:srgbClr val="D3394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pic>
        <p:nvPicPr>
          <p:cNvPr id="819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3987" y="1150144"/>
            <a:ext cx="3387773" cy="526256"/>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cxnSp>
        <p:nvCxnSpPr>
          <p:cNvPr id="4" name="Straight Arrow Connector 3"/>
          <p:cNvCxnSpPr/>
          <p:nvPr/>
        </p:nvCxnSpPr>
        <p:spPr bwMode="auto">
          <a:xfrm flipV="1">
            <a:off x="1725587" y="1643856"/>
            <a:ext cx="131788" cy="3725863"/>
          </a:xfrm>
          <a:prstGeom prst="straightConnector1">
            <a:avLst/>
          </a:prstGeom>
          <a:noFill/>
          <a:ln w="19050" algn="ctr">
            <a:solidFill>
              <a:srgbClr val="D33941"/>
            </a:solidFill>
            <a:round/>
            <a:headEnd/>
            <a:tailEnd/>
          </a:ln>
        </p:spPr>
      </p:cxnSp>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2"/>
          <p:cNvSpPr>
            <a:spLocks noGrp="1" noChangeArrowheads="1"/>
          </p:cNvSpPr>
          <p:nvPr>
            <p:ph type="title"/>
          </p:nvPr>
        </p:nvSpPr>
        <p:spPr/>
        <p:txBody>
          <a:bodyPr/>
          <a:lstStyle/>
          <a:p>
            <a:pPr eaLnBrk="1" hangingPunct="1"/>
            <a:r>
              <a:rPr lang="en-US" smtClean="0"/>
              <a:t>Viewing policy transactions</a:t>
            </a:r>
          </a:p>
        </p:txBody>
      </p:sp>
      <p:pic>
        <p:nvPicPr>
          <p:cNvPr id="921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8476" y="1800224"/>
            <a:ext cx="8301037" cy="4128083"/>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3" name="Rectangle 2"/>
          <p:cNvSpPr/>
          <p:nvPr/>
        </p:nvSpPr>
        <p:spPr bwMode="auto">
          <a:xfrm>
            <a:off x="2209800" y="2876550"/>
            <a:ext cx="6589713" cy="2714625"/>
          </a:xfrm>
          <a:prstGeom prst="rect">
            <a:avLst/>
          </a:prstGeom>
          <a:noFill/>
          <a:ln w="19050" algn="ctr">
            <a:solidFill>
              <a:srgbClr val="D3394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4" name="Rectangle 3"/>
          <p:cNvSpPr/>
          <p:nvPr/>
        </p:nvSpPr>
        <p:spPr bwMode="auto">
          <a:xfrm>
            <a:off x="2209800" y="2876550"/>
            <a:ext cx="2171700" cy="238125"/>
          </a:xfrm>
          <a:prstGeom prst="rect">
            <a:avLst/>
          </a:prstGeom>
          <a:noFill/>
          <a:ln w="19050" algn="ctr">
            <a:solidFill>
              <a:srgbClr val="D3394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5" name="Rectangle 4"/>
          <p:cNvSpPr/>
          <p:nvPr/>
        </p:nvSpPr>
        <p:spPr bwMode="auto">
          <a:xfrm>
            <a:off x="2209800" y="4314825"/>
            <a:ext cx="1895475" cy="276225"/>
          </a:xfrm>
          <a:prstGeom prst="rect">
            <a:avLst/>
          </a:prstGeom>
          <a:noFill/>
          <a:ln w="19050" algn="ctr">
            <a:solidFill>
              <a:srgbClr val="D3394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11" name="Rectangle 3"/>
          <p:cNvSpPr>
            <a:spLocks noGrp="1" noChangeArrowheads="1"/>
          </p:cNvSpPr>
          <p:nvPr>
            <p:ph idx="1"/>
          </p:nvPr>
        </p:nvSpPr>
        <p:spPr>
          <a:xfrm>
            <a:off x="498476" y="1001712"/>
            <a:ext cx="8318500" cy="798511"/>
          </a:xfrm>
        </p:spPr>
        <p:txBody>
          <a:bodyPr/>
          <a:lstStyle/>
          <a:p>
            <a:pPr>
              <a:buFont typeface="Arial" charset="0"/>
              <a:buChar char="•"/>
            </a:pPr>
            <a:r>
              <a:rPr lang="en-US" dirty="0" smtClean="0"/>
              <a:t>You can view both completed and pending transaction on a policy</a:t>
            </a:r>
          </a:p>
        </p:txBody>
      </p:sp>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eaLnBrk="1" hangingPunct="1"/>
            <a:r>
              <a:rPr lang="en-US" dirty="0" smtClean="0"/>
              <a:t>Viewing transaction data</a:t>
            </a:r>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0063" y="977900"/>
            <a:ext cx="8320481" cy="2393950"/>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41989" name="AutoShape 6"/>
          <p:cNvSpPr>
            <a:spLocks noChangeArrowheads="1"/>
          </p:cNvSpPr>
          <p:nvPr/>
        </p:nvSpPr>
        <p:spPr bwMode="auto">
          <a:xfrm>
            <a:off x="5838031" y="2016919"/>
            <a:ext cx="827088" cy="230187"/>
          </a:xfrm>
          <a:prstGeom prst="roundRect">
            <a:avLst>
              <a:gd name="adj" fmla="val 16667"/>
            </a:avLst>
          </a:prstGeom>
          <a:noFill/>
          <a:ln w="19050" algn="ctr">
            <a:solidFill>
              <a:srgbClr val="C00000"/>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pic>
        <p:nvPicPr>
          <p:cNvPr id="10244" name="Picture 4" descr="C:\Users\kshukla\AppData\Local\Temp\SNAGHTML2f1306ab.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0063" y="2559844"/>
            <a:ext cx="5477206" cy="3917156"/>
          </a:xfrm>
          <a:prstGeom prst="rect">
            <a:avLst/>
          </a:prstGeom>
          <a:noFill/>
          <a:ln>
            <a:solidFill>
              <a:schemeClr val="bg1"/>
            </a:solidFill>
          </a:ln>
          <a:extLst>
            <a:ext uri="{909E8E84-426E-40DD-AFC4-6F175D3DCCD1}">
              <a14:hiddenFill xmlns:a14="http://schemas.microsoft.com/office/drawing/2010/main">
                <a:solidFill>
                  <a:srgbClr val="FFFFFF"/>
                </a:solidFill>
              </a14:hiddenFill>
            </a:ext>
          </a:extLst>
        </p:spPr>
      </p:pic>
      <p:cxnSp>
        <p:nvCxnSpPr>
          <p:cNvPr id="3" name="Straight Connector 2"/>
          <p:cNvCxnSpPr/>
          <p:nvPr/>
        </p:nvCxnSpPr>
        <p:spPr bwMode="auto">
          <a:xfrm flipH="1">
            <a:off x="5686425" y="2247106"/>
            <a:ext cx="151606" cy="312738"/>
          </a:xfrm>
          <a:prstGeom prst="line">
            <a:avLst/>
          </a:prstGeom>
          <a:noFill/>
          <a:ln w="19050" algn="ctr">
            <a:solidFill>
              <a:srgbClr val="C00000"/>
            </a:solidFill>
            <a:round/>
            <a:headEnd/>
            <a:tailEnd/>
          </a:ln>
          <a:extLst>
            <a:ext uri="{909E8E84-426E-40DD-AFC4-6F175D3DCCD1}">
              <a14:hiddenFill xmlns:a14="http://schemas.microsoft.com/office/drawing/2010/main">
                <a:solidFill>
                  <a:srgbClr val="FFFFFF"/>
                </a:solidFill>
              </a14:hiddenFill>
            </a:ext>
          </a:extLst>
        </p:spPr>
      </p:cxnSp>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eaLnBrk="1" hangingPunct="1"/>
            <a:r>
              <a:rPr lang="en-US" smtClean="0"/>
              <a:t>Returning to policy</a:t>
            </a:r>
          </a:p>
        </p:txBody>
      </p:sp>
      <p:pic>
        <p:nvPicPr>
          <p:cNvPr id="112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1950" y="846138"/>
            <a:ext cx="8418513" cy="1838325"/>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pic>
        <p:nvPicPr>
          <p:cNvPr id="43016" name="Picture 18" descr="MCj03191780000[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5298084" y="1366838"/>
            <a:ext cx="1138237"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67"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2000" y="3286125"/>
            <a:ext cx="7446963" cy="2419350"/>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43014" name="Line 7"/>
          <p:cNvSpPr>
            <a:spLocks noChangeShapeType="1"/>
          </p:cNvSpPr>
          <p:nvPr/>
        </p:nvSpPr>
        <p:spPr bwMode="auto">
          <a:xfrm flipH="1">
            <a:off x="7077074" y="1366838"/>
            <a:ext cx="847725" cy="1919287"/>
          </a:xfrm>
          <a:prstGeom prst="line">
            <a:avLst/>
          </a:prstGeom>
          <a:noFill/>
          <a:ln w="19050">
            <a:solidFill>
              <a:srgbClr val="C0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grpSp>
        <p:nvGrpSpPr>
          <p:cNvPr id="20" name="Group 49"/>
          <p:cNvGrpSpPr>
            <a:grpSpLocks/>
          </p:cNvGrpSpPr>
          <p:nvPr/>
        </p:nvGrpSpPr>
        <p:grpSpPr bwMode="auto">
          <a:xfrm>
            <a:off x="5239695" y="3779424"/>
            <a:ext cx="652463" cy="735013"/>
            <a:chOff x="2324" y="435"/>
            <a:chExt cx="933" cy="1052"/>
          </a:xfrm>
        </p:grpSpPr>
        <p:sp>
          <p:nvSpPr>
            <p:cNvPr id="21" name="AutoShape 50"/>
            <p:cNvSpPr>
              <a:spLocks noChangeArrowheads="1"/>
            </p:cNvSpPr>
            <p:nvPr/>
          </p:nvSpPr>
          <p:spPr bwMode="auto">
            <a:xfrm rot="-5400000">
              <a:off x="2265" y="494"/>
              <a:ext cx="1052" cy="933"/>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sp>
          <p:nvSpPr>
            <p:cNvPr id="22" name="Freeform 51"/>
            <p:cNvSpPr>
              <a:spLocks/>
            </p:cNvSpPr>
            <p:nvPr/>
          </p:nvSpPr>
          <p:spPr bwMode="auto">
            <a:xfrm>
              <a:off x="2442" y="487"/>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23" name="Freeform 52"/>
            <p:cNvSpPr>
              <a:spLocks/>
            </p:cNvSpPr>
            <p:nvPr/>
          </p:nvSpPr>
          <p:spPr bwMode="auto">
            <a:xfrm>
              <a:off x="2442" y="818"/>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24" name="Freeform 53"/>
            <p:cNvSpPr>
              <a:spLocks/>
            </p:cNvSpPr>
            <p:nvPr/>
          </p:nvSpPr>
          <p:spPr bwMode="auto">
            <a:xfrm>
              <a:off x="2442" y="1150"/>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25" name="Group 54"/>
            <p:cNvGrpSpPr>
              <a:grpSpLocks/>
            </p:cNvGrpSpPr>
            <p:nvPr/>
          </p:nvGrpSpPr>
          <p:grpSpPr bwMode="auto">
            <a:xfrm>
              <a:off x="2889" y="957"/>
              <a:ext cx="348" cy="510"/>
              <a:chOff x="2784" y="3210"/>
              <a:chExt cx="523" cy="772"/>
            </a:xfrm>
          </p:grpSpPr>
          <p:sp>
            <p:nvSpPr>
              <p:cNvPr id="26" name="AutoShape 55"/>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27" name="AutoShape 56"/>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28" name="AutoShape 57"/>
              <p:cNvSpPr>
                <a:spLocks noChangeArrowheads="1"/>
              </p:cNvSpPr>
              <p:nvPr/>
            </p:nvSpPr>
            <p:spPr bwMode="auto">
              <a:xfrm>
                <a:off x="2784" y="3210"/>
                <a:ext cx="523" cy="523"/>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29" name="Oval 58"/>
              <p:cNvSpPr>
                <a:spLocks noChangeArrowheads="1"/>
              </p:cNvSpPr>
              <p:nvPr/>
            </p:nvSpPr>
            <p:spPr bwMode="auto">
              <a:xfrm>
                <a:off x="2880" y="3307"/>
                <a:ext cx="320" cy="320"/>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grpSp>
      </p:grpSp>
      <p:sp>
        <p:nvSpPr>
          <p:cNvPr id="2" name="Rounded Rectangle 1"/>
          <p:cNvSpPr/>
          <p:nvPr/>
        </p:nvSpPr>
        <p:spPr bwMode="auto">
          <a:xfrm>
            <a:off x="7258050" y="846138"/>
            <a:ext cx="1333500" cy="520700"/>
          </a:xfrm>
          <a:prstGeom prst="roundRect">
            <a:avLst/>
          </a:prstGeom>
          <a:noFill/>
          <a:ln w="19050" algn="ctr">
            <a:solidFill>
              <a:srgbClr val="D3394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4"/>
          <p:cNvSpPr>
            <a:spLocks noGrp="1" noChangeArrowheads="1"/>
          </p:cNvSpPr>
          <p:nvPr>
            <p:ph type="title"/>
          </p:nvPr>
        </p:nvSpPr>
        <p:spPr/>
        <p:txBody>
          <a:bodyPr/>
          <a:lstStyle/>
          <a:p>
            <a:pPr eaLnBrk="1" hangingPunct="1"/>
            <a:r>
              <a:rPr lang="en-US" smtClean="0"/>
              <a:t>Life span of a policy</a:t>
            </a:r>
          </a:p>
        </p:txBody>
      </p:sp>
      <p:sp>
        <p:nvSpPr>
          <p:cNvPr id="7171" name="Rectangle 15"/>
          <p:cNvSpPr>
            <a:spLocks noGrp="1" noChangeArrowheads="1"/>
          </p:cNvSpPr>
          <p:nvPr>
            <p:ph idx="1"/>
          </p:nvPr>
        </p:nvSpPr>
        <p:spPr>
          <a:xfrm>
            <a:off x="428625" y="3829050"/>
            <a:ext cx="8269288" cy="2008188"/>
          </a:xfrm>
        </p:spPr>
        <p:txBody>
          <a:bodyPr>
            <a:spAutoFit/>
          </a:bodyPr>
          <a:lstStyle/>
          <a:p>
            <a:pPr>
              <a:buFont typeface="Arial" charset="0"/>
              <a:buChar char="•"/>
            </a:pPr>
            <a:r>
              <a:rPr lang="en-US" smtClean="0"/>
              <a:t>Length of time policy is in force determined by effective date (start date) and expiration date (end date)</a:t>
            </a:r>
          </a:p>
          <a:p>
            <a:pPr lvl="1"/>
            <a:r>
              <a:rPr lang="en-US" smtClean="0"/>
              <a:t>Period between these two dates is </a:t>
            </a:r>
            <a:r>
              <a:rPr lang="en-US" b="1" smtClean="0"/>
              <a:t>policy term</a:t>
            </a:r>
            <a:endParaRPr lang="en-US" smtClean="0"/>
          </a:p>
          <a:p>
            <a:pPr>
              <a:buFont typeface="Arial" charset="0"/>
              <a:buChar char="•"/>
            </a:pPr>
            <a:r>
              <a:rPr lang="en-US" smtClean="0"/>
              <a:t>During life of the policy, one or more transactions can occur that change the policy </a:t>
            </a:r>
          </a:p>
        </p:txBody>
      </p:sp>
      <p:sp>
        <p:nvSpPr>
          <p:cNvPr id="7172" name="Rectangle 16"/>
          <p:cNvSpPr>
            <a:spLocks noChangeArrowheads="1"/>
          </p:cNvSpPr>
          <p:nvPr/>
        </p:nvSpPr>
        <p:spPr bwMode="auto">
          <a:xfrm>
            <a:off x="719138" y="2078038"/>
            <a:ext cx="5403850" cy="390525"/>
          </a:xfrm>
          <a:prstGeom prst="rect">
            <a:avLst/>
          </a:prstGeom>
          <a:solidFill>
            <a:srgbClr val="FF99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7173" name="Text Box 17"/>
          <p:cNvSpPr txBox="1">
            <a:spLocks noChangeArrowheads="1"/>
          </p:cNvSpPr>
          <p:nvPr/>
        </p:nvSpPr>
        <p:spPr bwMode="auto">
          <a:xfrm>
            <a:off x="346075" y="985838"/>
            <a:ext cx="1287463"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effective</a:t>
            </a:r>
            <a:br>
              <a:rPr lang="en-US">
                <a:solidFill>
                  <a:schemeClr val="bg1"/>
                </a:solidFill>
              </a:rPr>
            </a:br>
            <a:r>
              <a:rPr lang="en-US">
                <a:solidFill>
                  <a:schemeClr val="bg1"/>
                </a:solidFill>
              </a:rPr>
              <a:t>date</a:t>
            </a:r>
          </a:p>
        </p:txBody>
      </p:sp>
      <p:sp>
        <p:nvSpPr>
          <p:cNvPr id="7174" name="Text Box 18"/>
          <p:cNvSpPr txBox="1">
            <a:spLocks noChangeArrowheads="1"/>
          </p:cNvSpPr>
          <p:nvPr/>
        </p:nvSpPr>
        <p:spPr bwMode="auto">
          <a:xfrm>
            <a:off x="5430838" y="974725"/>
            <a:ext cx="1287462"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expiration</a:t>
            </a:r>
            <a:br>
              <a:rPr lang="en-US">
                <a:solidFill>
                  <a:schemeClr val="bg1"/>
                </a:solidFill>
              </a:rPr>
            </a:br>
            <a:r>
              <a:rPr lang="en-US">
                <a:solidFill>
                  <a:schemeClr val="bg1"/>
                </a:solidFill>
              </a:rPr>
              <a:t>date</a:t>
            </a:r>
          </a:p>
        </p:txBody>
      </p:sp>
      <p:sp>
        <p:nvSpPr>
          <p:cNvPr id="7175" name="Text Box 19"/>
          <p:cNvSpPr txBox="1">
            <a:spLocks noChangeArrowheads="1"/>
          </p:cNvSpPr>
          <p:nvPr/>
        </p:nvSpPr>
        <p:spPr bwMode="auto">
          <a:xfrm>
            <a:off x="2682875" y="2130425"/>
            <a:ext cx="16605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policy term</a:t>
            </a:r>
          </a:p>
        </p:txBody>
      </p:sp>
      <p:sp>
        <p:nvSpPr>
          <p:cNvPr id="7176" name="AutoShape 20"/>
          <p:cNvSpPr>
            <a:spLocks/>
          </p:cNvSpPr>
          <p:nvPr/>
        </p:nvSpPr>
        <p:spPr bwMode="auto">
          <a:xfrm rot="5400000">
            <a:off x="7243762" y="1679576"/>
            <a:ext cx="263525" cy="1898650"/>
          </a:xfrm>
          <a:prstGeom prst="rightBrace">
            <a:avLst>
              <a:gd name="adj1" fmla="val 60040"/>
              <a:gd name="adj2" fmla="val 50750"/>
            </a:avLst>
          </a:pr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7177" name="Line 21"/>
          <p:cNvSpPr>
            <a:spLocks noChangeShapeType="1"/>
          </p:cNvSpPr>
          <p:nvPr/>
        </p:nvSpPr>
        <p:spPr bwMode="auto">
          <a:xfrm>
            <a:off x="776288" y="1616075"/>
            <a:ext cx="0" cy="338138"/>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7178" name="Line 22"/>
          <p:cNvSpPr>
            <a:spLocks noChangeShapeType="1"/>
          </p:cNvSpPr>
          <p:nvPr/>
        </p:nvSpPr>
        <p:spPr bwMode="auto">
          <a:xfrm>
            <a:off x="6122988" y="1633538"/>
            <a:ext cx="0" cy="338137"/>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7179" name="Rectangle 35"/>
          <p:cNvSpPr>
            <a:spLocks noChangeArrowheads="1"/>
          </p:cNvSpPr>
          <p:nvPr/>
        </p:nvSpPr>
        <p:spPr bwMode="auto">
          <a:xfrm>
            <a:off x="6426200" y="2055813"/>
            <a:ext cx="1911350" cy="390525"/>
          </a:xfrm>
          <a:prstGeom prst="rect">
            <a:avLst/>
          </a:prstGeom>
          <a:solidFill>
            <a:srgbClr val="FF99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7180" name="Text Box 37"/>
          <p:cNvSpPr txBox="1">
            <a:spLocks noChangeArrowheads="1"/>
          </p:cNvSpPr>
          <p:nvPr/>
        </p:nvSpPr>
        <p:spPr bwMode="auto">
          <a:xfrm>
            <a:off x="6496050" y="2108200"/>
            <a:ext cx="17811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renewal term</a:t>
            </a:r>
          </a:p>
        </p:txBody>
      </p:sp>
      <p:sp>
        <p:nvSpPr>
          <p:cNvPr id="7181" name="AutoShape 38"/>
          <p:cNvSpPr>
            <a:spLocks/>
          </p:cNvSpPr>
          <p:nvPr/>
        </p:nvSpPr>
        <p:spPr bwMode="auto">
          <a:xfrm rot="5400000">
            <a:off x="3245644" y="-51593"/>
            <a:ext cx="317500" cy="5395912"/>
          </a:xfrm>
          <a:prstGeom prst="rightBrace">
            <a:avLst>
              <a:gd name="adj1" fmla="val 141625"/>
              <a:gd name="adj2" fmla="val 49926"/>
            </a:avLst>
          </a:pr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7182" name="Text Box 82"/>
          <p:cNvSpPr txBox="1">
            <a:spLocks noChangeArrowheads="1"/>
          </p:cNvSpPr>
          <p:nvPr/>
        </p:nvSpPr>
        <p:spPr bwMode="auto">
          <a:xfrm>
            <a:off x="7653338" y="974725"/>
            <a:ext cx="1287462"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expiration</a:t>
            </a:r>
            <a:br>
              <a:rPr lang="en-US">
                <a:solidFill>
                  <a:schemeClr val="bg1"/>
                </a:solidFill>
              </a:rPr>
            </a:br>
            <a:r>
              <a:rPr lang="en-US">
                <a:solidFill>
                  <a:schemeClr val="bg1"/>
                </a:solidFill>
              </a:rPr>
              <a:t>date</a:t>
            </a:r>
          </a:p>
        </p:txBody>
      </p:sp>
      <p:sp>
        <p:nvSpPr>
          <p:cNvPr id="7183" name="Line 83"/>
          <p:cNvSpPr>
            <a:spLocks noChangeShapeType="1"/>
          </p:cNvSpPr>
          <p:nvPr/>
        </p:nvSpPr>
        <p:spPr bwMode="auto">
          <a:xfrm>
            <a:off x="8345488" y="1633538"/>
            <a:ext cx="0" cy="338137"/>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2"/>
          <p:cNvSpPr>
            <a:spLocks noGrp="1" noChangeArrowheads="1"/>
          </p:cNvSpPr>
          <p:nvPr>
            <p:ph type="title"/>
          </p:nvPr>
        </p:nvSpPr>
        <p:spPr>
          <a:xfrm>
            <a:off x="495300" y="15875"/>
            <a:ext cx="8318500" cy="742950"/>
          </a:xfrm>
        </p:spPr>
        <p:txBody>
          <a:bodyPr/>
          <a:lstStyle/>
          <a:p>
            <a:pPr eaLnBrk="1" hangingPunct="1"/>
            <a:r>
              <a:rPr lang="en-US" dirty="0" smtClean="0"/>
              <a:t>Comparing policy transactions</a:t>
            </a:r>
          </a:p>
        </p:txBody>
      </p:sp>
      <p:pic>
        <p:nvPicPr>
          <p:cNvPr id="122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4982" y="876300"/>
            <a:ext cx="8301586" cy="1466850"/>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44036" name="AutoShape 6"/>
          <p:cNvSpPr>
            <a:spLocks noChangeArrowheads="1"/>
          </p:cNvSpPr>
          <p:nvPr/>
        </p:nvSpPr>
        <p:spPr bwMode="auto">
          <a:xfrm>
            <a:off x="2111375" y="1130300"/>
            <a:ext cx="774700" cy="342900"/>
          </a:xfrm>
          <a:prstGeom prst="roundRect">
            <a:avLst>
              <a:gd name="adj" fmla="val 16667"/>
            </a:avLst>
          </a:prstGeom>
          <a:noFill/>
          <a:ln w="19050" algn="ctr">
            <a:solidFill>
              <a:srgbClr val="C0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44039" name="TextBox 6"/>
          <p:cNvSpPr txBox="1">
            <a:spLocks noChangeArrowheads="1"/>
          </p:cNvSpPr>
          <p:nvPr/>
        </p:nvSpPr>
        <p:spPr bwMode="auto">
          <a:xfrm>
            <a:off x="3317875" y="1063625"/>
            <a:ext cx="3257550" cy="376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dirty="0">
                <a:solidFill>
                  <a:srgbClr val="C00000"/>
                </a:solidFill>
                <a:latin typeface="Calibri" pitchFamily="34" charset="0"/>
                <a:ea typeface="Calibri" pitchFamily="34" charset="0"/>
                <a:cs typeface="Calibri" pitchFamily="34" charset="0"/>
              </a:rPr>
              <a:t>Select transactions to compare</a:t>
            </a:r>
          </a:p>
        </p:txBody>
      </p:sp>
      <p:sp>
        <p:nvSpPr>
          <p:cNvPr id="44040" name="Rounded Rectangle 7"/>
          <p:cNvSpPr>
            <a:spLocks noChangeArrowheads="1"/>
          </p:cNvSpPr>
          <p:nvPr/>
        </p:nvSpPr>
        <p:spPr bwMode="auto">
          <a:xfrm>
            <a:off x="2171699" y="1693863"/>
            <a:ext cx="200025" cy="434975"/>
          </a:xfrm>
          <a:prstGeom prst="roundRect">
            <a:avLst>
              <a:gd name="adj" fmla="val 16667"/>
            </a:avLst>
          </a:prstGeom>
          <a:noFill/>
          <a:ln w="19050" algn="ctr">
            <a:solidFill>
              <a:srgbClr val="D3394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p>
            <a:endParaRPr lang="en-US"/>
          </a:p>
        </p:txBody>
      </p:sp>
      <p:pic>
        <p:nvPicPr>
          <p:cNvPr id="1229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47825" y="2481263"/>
            <a:ext cx="6096000" cy="3933825"/>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cxnSp>
        <p:nvCxnSpPr>
          <p:cNvPr id="3" name="Straight Connector 2"/>
          <p:cNvCxnSpPr/>
          <p:nvPr/>
        </p:nvCxnSpPr>
        <p:spPr bwMode="auto">
          <a:xfrm>
            <a:off x="2451100" y="1473200"/>
            <a:ext cx="0" cy="960438"/>
          </a:xfrm>
          <a:prstGeom prst="line">
            <a:avLst/>
          </a:prstGeom>
          <a:noFill/>
          <a:ln w="19050" algn="ctr">
            <a:solidFill>
              <a:srgbClr val="C00000"/>
            </a:solidFill>
            <a:round/>
            <a:headEnd type="none" w="med" len="med"/>
            <a:tailEnd type="arrow" w="med" len="med"/>
          </a:ln>
          <a:extLst>
            <a:ext uri="{909E8E84-426E-40DD-AFC4-6F175D3DCCD1}">
              <a14:hiddenFill xmlns:a14="http://schemas.microsoft.com/office/drawing/2010/main">
                <a:solidFill>
                  <a:srgbClr val="FFFFFF"/>
                </a:solidFill>
              </a14:hiddenFill>
            </a:ext>
          </a:extLst>
        </p:spPr>
      </p:cxnSp>
      <p:sp>
        <p:nvSpPr>
          <p:cNvPr id="6" name="Rounded Rectangle 5"/>
          <p:cNvSpPr/>
          <p:nvPr/>
        </p:nvSpPr>
        <p:spPr bwMode="auto">
          <a:xfrm>
            <a:off x="1647825" y="4162425"/>
            <a:ext cx="3848100" cy="219075"/>
          </a:xfrm>
          <a:prstGeom prst="roundRect">
            <a:avLst/>
          </a:prstGeom>
          <a:noFill/>
          <a:ln w="19050" algn="ctr">
            <a:solidFill>
              <a:srgbClr val="D3394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Tree>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noFill/>
        </p:spPr>
        <p:txBody>
          <a:bodyPr/>
          <a:lstStyle/>
          <a:p>
            <a:pPr eaLnBrk="1" hangingPunct="1"/>
            <a:r>
              <a:rPr lang="en-US" smtClean="0"/>
              <a:t> Lesson objectives review</a:t>
            </a:r>
          </a:p>
        </p:txBody>
      </p:sp>
      <p:sp>
        <p:nvSpPr>
          <p:cNvPr id="46083" name="Rectangle 3"/>
          <p:cNvSpPr>
            <a:spLocks noGrp="1" noChangeArrowheads="1"/>
          </p:cNvSpPr>
          <p:nvPr>
            <p:ph idx="1"/>
          </p:nvPr>
        </p:nvSpPr>
        <p:spPr/>
        <p:txBody>
          <a:bodyPr/>
          <a:lstStyle/>
          <a:p>
            <a:pPr>
              <a:buFont typeface="Wingdings 3" pitchFamily="18" charset="2"/>
              <a:buNone/>
            </a:pPr>
            <a:r>
              <a:rPr lang="en-US" smtClean="0"/>
              <a:t>You should now be able to:</a:t>
            </a:r>
          </a:p>
          <a:p>
            <a:pPr lvl="1"/>
            <a:r>
              <a:rPr lang="en-US" smtClean="0"/>
              <a:t>Describe the types of transactions used to maintain policies</a:t>
            </a:r>
          </a:p>
          <a:p>
            <a:pPr lvl="1"/>
            <a:r>
              <a:rPr lang="en-US" smtClean="0"/>
              <a:t>View a policy on different effective dates</a:t>
            </a:r>
          </a:p>
          <a:p>
            <a:pPr lvl="1"/>
            <a:r>
              <a:rPr lang="en-US" smtClean="0"/>
              <a:t>View specific policy transactions</a:t>
            </a:r>
          </a:p>
          <a:p>
            <a:pPr lvl="1"/>
            <a:r>
              <a:rPr lang="en-US" smtClean="0"/>
              <a:t>Describe how PolicyCenter represents policies </a:t>
            </a:r>
          </a:p>
          <a:p>
            <a:pPr lvl="1"/>
            <a:r>
              <a:rPr lang="en-US" smtClean="0"/>
              <a:t>View PolicyPeriods</a:t>
            </a:r>
          </a:p>
        </p:txBody>
      </p:sp>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noFill/>
        </p:spPr>
        <p:txBody>
          <a:bodyPr/>
          <a:lstStyle/>
          <a:p>
            <a:pPr eaLnBrk="1" hangingPunct="1"/>
            <a:r>
              <a:rPr lang="en-US" smtClean="0"/>
              <a:t>Review questions</a:t>
            </a:r>
          </a:p>
        </p:txBody>
      </p:sp>
      <p:sp>
        <p:nvSpPr>
          <p:cNvPr id="47107" name="Rectangle 45"/>
          <p:cNvSpPr>
            <a:spLocks noGrp="1" noChangeArrowheads="1"/>
          </p:cNvSpPr>
          <p:nvPr>
            <p:ph idx="1"/>
          </p:nvPr>
        </p:nvSpPr>
        <p:spPr/>
        <p:txBody>
          <a:bodyPr/>
          <a:lstStyle/>
          <a:p>
            <a:pPr marL="457200" indent="-457200">
              <a:buFont typeface="Webdings" pitchFamily="18" charset="2"/>
              <a:buAutoNum type="arabicPeriod"/>
            </a:pPr>
            <a:r>
              <a:rPr lang="en-US" dirty="0" smtClean="0"/>
              <a:t>What are the two things that can occur when a policy reaches its expiration date?</a:t>
            </a:r>
          </a:p>
          <a:p>
            <a:pPr marL="457200" indent="-457200">
              <a:buFont typeface="Webdings" pitchFamily="18" charset="2"/>
              <a:buAutoNum type="arabicPeriod"/>
            </a:pPr>
            <a:r>
              <a:rPr lang="en-US" dirty="0" smtClean="0"/>
              <a:t>Name three transactions that can become effective in between a policy's effective and expiration dates. </a:t>
            </a:r>
          </a:p>
          <a:p>
            <a:pPr marL="457200" indent="-457200">
              <a:buFont typeface="Webdings" pitchFamily="18" charset="2"/>
              <a:buAutoNum type="arabicPeriod"/>
            </a:pPr>
            <a:r>
              <a:rPr lang="en-US" dirty="0" smtClean="0"/>
              <a:t>A submission makes a policy effective as of Monday. A policy change makes a change that is effective as of Wednesday. As of Friday, how many policy terms exist? How many </a:t>
            </a:r>
            <a:r>
              <a:rPr lang="en-US" dirty="0" err="1" smtClean="0"/>
              <a:t>PolicyPeriods</a:t>
            </a:r>
            <a:r>
              <a:rPr lang="en-US" dirty="0" smtClean="0"/>
              <a:t> exist?</a:t>
            </a:r>
          </a:p>
          <a:p>
            <a:pPr marL="457200" indent="-457200">
              <a:buFont typeface="Webdings" pitchFamily="18" charset="2"/>
              <a:buAutoNum type="arabicPeriod"/>
            </a:pPr>
            <a:r>
              <a:rPr lang="en-US" dirty="0" smtClean="0"/>
              <a:t>If a policy becomes effective as of March 1, 2012, what happens if you attempt to view the policy as of February 1, 2012?</a:t>
            </a:r>
          </a:p>
        </p:txBody>
      </p:sp>
    </p:spTree>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eaLnBrk="1" hangingPunct="1"/>
            <a:r>
              <a:rPr lang="en-US" smtClean="0"/>
              <a:t>Notices</a:t>
            </a:r>
          </a:p>
        </p:txBody>
      </p:sp>
      <p:sp>
        <p:nvSpPr>
          <p:cNvPr id="51203" name="Rectangle 3"/>
          <p:cNvSpPr>
            <a:spLocks noGrp="1" noChangeArrowheads="1"/>
          </p:cNvSpPr>
          <p:nvPr>
            <p:ph type="body" idx="1"/>
          </p:nvPr>
        </p:nvSpPr>
        <p:spPr/>
        <p:txBody>
          <a:bodyPr/>
          <a:lstStyle/>
          <a:p>
            <a:pPr marL="0" indent="0">
              <a:buFont typeface="Wingdings 3" pitchFamily="18" charset="2"/>
              <a:buNone/>
            </a:pPr>
            <a:r>
              <a:rPr lang="en-US" sz="1600" b="1" dirty="0" smtClean="0"/>
              <a:t>Copyright </a:t>
            </a:r>
            <a:r>
              <a:rPr lang="en-US" sz="1600" b="1" smtClean="0"/>
              <a:t>© 2001-2014 </a:t>
            </a:r>
            <a:r>
              <a:rPr lang="en-US" sz="1600" b="1" dirty="0" smtClean="0"/>
              <a:t>Guidewire Software, Inc. All rights reserved.</a:t>
            </a:r>
          </a:p>
          <a:p>
            <a:pPr marL="0" indent="0">
              <a:buNone/>
            </a:pPr>
            <a:r>
              <a:rPr lang="en-US" sz="1600" dirty="0"/>
              <a:t>Guidewire, Guidewire Software, Guidewire ClaimCenter, Guidewire PolicyCenter, Guidewire BillingCenter, Guidewire Reinsurance Management, Guidewire ContactManager, Guidewire Vendor Data Management, Guidewire Client Data Management, Guidewire Rating Management, Guidewire InsuranceSuite, Guidewire ContactCenter, Guidewire Studio, Guidewire Product Designer, Guidewire Live, Guidewire DataHub, Guidewire InfoCenter, Guidewire Standard Reporting</a:t>
            </a:r>
            <a:r>
              <a:rPr lang="en-US" sz="1600"/>
              <a:t>, Guidewire ExampleCenter, Guidewire Account Manager Portal, Guidewire </a:t>
            </a:r>
            <a:r>
              <a:rPr lang="en-US" sz="1600" smtClean="0"/>
              <a:t>Claim </a:t>
            </a:r>
            <a:r>
              <a:rPr lang="en-US" sz="1600"/>
              <a:t>Portal, Guidewire Policyholder Portal, ClaimCenter, BillingCenter, PolicyCenter, InsuranceSuite, Gosu, </a:t>
            </a:r>
            <a:r>
              <a:rPr lang="en-US" sz="1600" smtClean="0"/>
              <a:t>Deliver </a:t>
            </a:r>
            <a:r>
              <a:rPr lang="en-US" sz="1600" dirty="0"/>
              <a:t>Insurance Your Way, and the Guidewire logo are trademarks, service marks, or registered trademarks of Guidewire Software, Inc. </a:t>
            </a:r>
            <a:r>
              <a:rPr lang="en-US" sz="1600"/>
              <a:t>in the United States and/or other countries.</a:t>
            </a:r>
          </a:p>
          <a:p>
            <a:pPr marL="0" indent="0">
              <a:buNone/>
            </a:pPr>
            <a:r>
              <a:rPr lang="en-US" sz="1600"/>
              <a:t>All other trademarks are the property of their respective owners.</a:t>
            </a:r>
          </a:p>
          <a:p>
            <a:pPr marL="0" indent="0">
              <a:buNone/>
            </a:pPr>
            <a:r>
              <a:rPr lang="en-US" sz="1600" b="1"/>
              <a:t>This material is confidential and proprietary to Guidewire and subject to the confidentiality terms in the applicable license agreement and/or separate nondisclosure agreement.</a:t>
            </a:r>
          </a:p>
          <a:p>
            <a:pPr marL="0" indent="0">
              <a:buNone/>
            </a:pPr>
            <a:r>
              <a:rPr lang="en-US" sz="1600"/>
              <a:t>This </a:t>
            </a:r>
            <a:r>
              <a:rPr lang="en-US" sz="1600" dirty="0"/>
              <a:t>file and the contents herein are the property of Guidewire Software, Inc. Use of this course material is restricted to students officially registered in this specific Guidewire-instructed course, or for other use expressly authorized by Guidewire. Replication or distribution of this course material in electronic, paper, or other format is prohibited without express permission from Guidewire.</a:t>
            </a:r>
          </a:p>
          <a:p>
            <a:pPr marL="0" indent="0">
              <a:buNone/>
            </a:pPr>
            <a:r>
              <a:rPr lang="en-US" sz="1600"/>
              <a:t>Guidewire products are protected by one or more United States patents.</a:t>
            </a:r>
          </a:p>
        </p:txBody>
      </p:sp>
    </p:spTree>
    <p:extLst>
      <p:ext uri="{BB962C8B-B14F-4D97-AF65-F5344CB8AC3E}">
        <p14:creationId xmlns:p14="http://schemas.microsoft.com/office/powerpoint/2010/main" val="3862465896"/>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US" smtClean="0"/>
              <a:t>Policy lifecycle transactions </a:t>
            </a:r>
          </a:p>
        </p:txBody>
      </p:sp>
      <p:sp>
        <p:nvSpPr>
          <p:cNvPr id="8195" name="AutoShape 4"/>
          <p:cNvSpPr>
            <a:spLocks noChangeArrowheads="1"/>
          </p:cNvSpPr>
          <p:nvPr/>
        </p:nvSpPr>
        <p:spPr bwMode="auto">
          <a:xfrm>
            <a:off x="2787650" y="2155825"/>
            <a:ext cx="1077913" cy="1177925"/>
          </a:xfrm>
          <a:prstGeom prst="can">
            <a:avLst>
              <a:gd name="adj" fmla="val 27320"/>
            </a:avLst>
          </a:prstGeom>
          <a:solidFill>
            <a:srgbClr val="CCECFF"/>
          </a:solidFill>
          <a:ln w="12700">
            <a:solidFill>
              <a:schemeClr val="bg1"/>
            </a:solidFill>
            <a:round/>
            <a:headEnd/>
            <a:tailEnd/>
          </a:ln>
        </p:spPr>
        <p:txBody>
          <a:bodyPr wrap="none" lIns="0" tIns="0" rIns="0" bIns="0" anchor="ctr">
            <a:spAutoFit/>
          </a:bodyPr>
          <a:lstStyle/>
          <a:p>
            <a:endParaRPr lang="en-US"/>
          </a:p>
        </p:txBody>
      </p:sp>
      <p:sp>
        <p:nvSpPr>
          <p:cNvPr id="8196" name="Rectangle 5"/>
          <p:cNvSpPr>
            <a:spLocks noChangeArrowheads="1"/>
          </p:cNvSpPr>
          <p:nvPr/>
        </p:nvSpPr>
        <p:spPr bwMode="auto">
          <a:xfrm>
            <a:off x="4400550" y="1474788"/>
            <a:ext cx="1697038" cy="457200"/>
          </a:xfrm>
          <a:prstGeom prst="rect">
            <a:avLst/>
          </a:prstGeom>
          <a:solidFill>
            <a:srgbClr val="99CCFF"/>
          </a:solidFill>
          <a:ln w="12700" algn="ctr">
            <a:solidFill>
              <a:schemeClr val="bg1"/>
            </a:solidFill>
            <a:miter lim="800000"/>
            <a:headEnd/>
            <a:tailEnd/>
          </a:ln>
        </p:spPr>
        <p:txBody>
          <a:bodyPr lIns="0" tIns="0" rIns="0" bIns="0" anchor="ctr"/>
          <a:lstStyle/>
          <a:p>
            <a:r>
              <a:rPr lang="en-US">
                <a:solidFill>
                  <a:schemeClr val="bg1"/>
                </a:solidFill>
              </a:rPr>
              <a:t>Changes</a:t>
            </a:r>
          </a:p>
        </p:txBody>
      </p:sp>
      <p:sp>
        <p:nvSpPr>
          <p:cNvPr id="8197" name="Rectangle 8"/>
          <p:cNvSpPr>
            <a:spLocks noChangeArrowheads="1"/>
          </p:cNvSpPr>
          <p:nvPr/>
        </p:nvSpPr>
        <p:spPr bwMode="auto">
          <a:xfrm>
            <a:off x="4400550" y="2236788"/>
            <a:ext cx="1697038" cy="457200"/>
          </a:xfrm>
          <a:prstGeom prst="rect">
            <a:avLst/>
          </a:prstGeom>
          <a:solidFill>
            <a:srgbClr val="99CCFF"/>
          </a:solidFill>
          <a:ln w="12700" algn="ctr">
            <a:solidFill>
              <a:schemeClr val="bg1"/>
            </a:solidFill>
            <a:miter lim="800000"/>
            <a:headEnd/>
            <a:tailEnd/>
          </a:ln>
        </p:spPr>
        <p:txBody>
          <a:bodyPr lIns="0" tIns="0" rIns="0" bIns="0" anchor="ctr"/>
          <a:lstStyle/>
          <a:p>
            <a:r>
              <a:rPr lang="en-US">
                <a:solidFill>
                  <a:schemeClr val="bg1"/>
                </a:solidFill>
              </a:rPr>
              <a:t>Renewals</a:t>
            </a:r>
          </a:p>
        </p:txBody>
      </p:sp>
      <p:sp>
        <p:nvSpPr>
          <p:cNvPr id="8198" name="Rectangle 9"/>
          <p:cNvSpPr>
            <a:spLocks noChangeArrowheads="1"/>
          </p:cNvSpPr>
          <p:nvPr/>
        </p:nvSpPr>
        <p:spPr bwMode="auto">
          <a:xfrm>
            <a:off x="4400550" y="3184525"/>
            <a:ext cx="1758950" cy="457200"/>
          </a:xfrm>
          <a:prstGeom prst="rect">
            <a:avLst/>
          </a:prstGeom>
          <a:solidFill>
            <a:srgbClr val="99CCFF"/>
          </a:solidFill>
          <a:ln w="12700" algn="ctr">
            <a:solidFill>
              <a:schemeClr val="bg1"/>
            </a:solidFill>
            <a:miter lim="800000"/>
            <a:headEnd/>
            <a:tailEnd/>
          </a:ln>
        </p:spPr>
        <p:txBody>
          <a:bodyPr lIns="0" tIns="0" rIns="0" bIns="0" anchor="ctr"/>
          <a:lstStyle/>
          <a:p>
            <a:r>
              <a:rPr lang="en-US">
                <a:solidFill>
                  <a:schemeClr val="bg1"/>
                </a:solidFill>
              </a:rPr>
              <a:t>Cancellations</a:t>
            </a:r>
          </a:p>
        </p:txBody>
      </p:sp>
      <p:sp>
        <p:nvSpPr>
          <p:cNvPr id="8199" name="Rectangle 10"/>
          <p:cNvSpPr>
            <a:spLocks noChangeArrowheads="1"/>
          </p:cNvSpPr>
          <p:nvPr/>
        </p:nvSpPr>
        <p:spPr bwMode="auto">
          <a:xfrm>
            <a:off x="3287713" y="4318000"/>
            <a:ext cx="2022475" cy="457200"/>
          </a:xfrm>
          <a:prstGeom prst="rect">
            <a:avLst/>
          </a:prstGeom>
          <a:solidFill>
            <a:srgbClr val="99CCFF"/>
          </a:solidFill>
          <a:ln w="12700" algn="ctr">
            <a:solidFill>
              <a:schemeClr val="bg1"/>
            </a:solidFill>
            <a:miter lim="800000"/>
            <a:headEnd/>
            <a:tailEnd/>
          </a:ln>
        </p:spPr>
        <p:txBody>
          <a:bodyPr lIns="0" tIns="0" rIns="0" bIns="0" anchor="ctr"/>
          <a:lstStyle/>
          <a:p>
            <a:r>
              <a:rPr lang="en-US">
                <a:solidFill>
                  <a:schemeClr val="bg1"/>
                </a:solidFill>
              </a:rPr>
              <a:t>Reinstatements</a:t>
            </a:r>
          </a:p>
        </p:txBody>
      </p:sp>
      <p:sp>
        <p:nvSpPr>
          <p:cNvPr id="8200" name="Rectangle 18"/>
          <p:cNvSpPr>
            <a:spLocks noChangeArrowheads="1"/>
          </p:cNvSpPr>
          <p:nvPr/>
        </p:nvSpPr>
        <p:spPr bwMode="auto">
          <a:xfrm>
            <a:off x="5448300" y="4318000"/>
            <a:ext cx="1697038" cy="457200"/>
          </a:xfrm>
          <a:prstGeom prst="rect">
            <a:avLst/>
          </a:prstGeom>
          <a:solidFill>
            <a:srgbClr val="99CCFF"/>
          </a:solidFill>
          <a:ln w="12700" algn="ctr">
            <a:solidFill>
              <a:schemeClr val="bg1"/>
            </a:solidFill>
            <a:miter lim="800000"/>
            <a:headEnd/>
            <a:tailEnd/>
          </a:ln>
        </p:spPr>
        <p:txBody>
          <a:bodyPr lIns="0" tIns="0" rIns="0" bIns="0" anchor="ctr"/>
          <a:lstStyle/>
          <a:p>
            <a:r>
              <a:rPr lang="en-US">
                <a:solidFill>
                  <a:schemeClr val="bg1"/>
                </a:solidFill>
              </a:rPr>
              <a:t>Rewrites</a:t>
            </a:r>
          </a:p>
        </p:txBody>
      </p:sp>
      <p:sp>
        <p:nvSpPr>
          <p:cNvPr id="8201" name="Rectangle 25"/>
          <p:cNvSpPr>
            <a:spLocks noChangeArrowheads="1"/>
          </p:cNvSpPr>
          <p:nvPr/>
        </p:nvSpPr>
        <p:spPr bwMode="auto">
          <a:xfrm>
            <a:off x="741363" y="2530475"/>
            <a:ext cx="1697037" cy="457200"/>
          </a:xfrm>
          <a:prstGeom prst="rect">
            <a:avLst/>
          </a:prstGeom>
          <a:solidFill>
            <a:srgbClr val="99CCFF"/>
          </a:solidFill>
          <a:ln w="12700" algn="ctr">
            <a:solidFill>
              <a:schemeClr val="bg1"/>
            </a:solidFill>
            <a:miter lim="800000"/>
            <a:headEnd/>
            <a:tailEnd/>
          </a:ln>
        </p:spPr>
        <p:txBody>
          <a:bodyPr lIns="0" tIns="0" rIns="0" bIns="0" anchor="ctr"/>
          <a:lstStyle/>
          <a:p>
            <a:r>
              <a:rPr lang="en-US">
                <a:solidFill>
                  <a:schemeClr val="bg1"/>
                </a:solidFill>
              </a:rPr>
              <a:t>Submissions</a:t>
            </a:r>
          </a:p>
        </p:txBody>
      </p:sp>
      <p:sp>
        <p:nvSpPr>
          <p:cNvPr id="8202" name="AutoShape 26"/>
          <p:cNvSpPr>
            <a:spLocks noChangeArrowheads="1"/>
          </p:cNvSpPr>
          <p:nvPr/>
        </p:nvSpPr>
        <p:spPr bwMode="auto">
          <a:xfrm>
            <a:off x="7237413" y="3067050"/>
            <a:ext cx="1144587" cy="639763"/>
          </a:xfrm>
          <a:prstGeom prst="flowChartTerminator">
            <a:avLst/>
          </a:prstGeom>
          <a:solidFill>
            <a:srgbClr val="CCECFF"/>
          </a:solidFill>
          <a:ln w="12700" algn="ctr">
            <a:solidFill>
              <a:schemeClr val="bg1"/>
            </a:solidFill>
            <a:miter lim="800000"/>
            <a:headEnd/>
            <a:tailEnd/>
          </a:ln>
        </p:spPr>
        <p:txBody>
          <a:bodyPr lIns="0" tIns="0" rIns="0" bIns="0" anchor="ctr"/>
          <a:lstStyle/>
          <a:p>
            <a:r>
              <a:rPr lang="en-US">
                <a:solidFill>
                  <a:srgbClr val="D33941"/>
                </a:solidFill>
              </a:rPr>
              <a:t>Policy ends</a:t>
            </a:r>
          </a:p>
        </p:txBody>
      </p:sp>
      <p:sp>
        <p:nvSpPr>
          <p:cNvPr id="8203" name="Text Box 29"/>
          <p:cNvSpPr txBox="1">
            <a:spLocks noChangeArrowheads="1"/>
          </p:cNvSpPr>
          <p:nvPr/>
        </p:nvSpPr>
        <p:spPr bwMode="auto">
          <a:xfrm>
            <a:off x="2960688" y="2617788"/>
            <a:ext cx="754062" cy="307975"/>
          </a:xfrm>
          <a:prstGeom prst="rect">
            <a:avLst/>
          </a:prstGeom>
          <a:solidFill>
            <a:srgbClr val="CCECFF"/>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rgbClr val="D33941"/>
                </a:solidFill>
              </a:rPr>
              <a:t>Policy</a:t>
            </a:r>
          </a:p>
        </p:txBody>
      </p:sp>
      <p:sp>
        <p:nvSpPr>
          <p:cNvPr id="8204" name="Line 31"/>
          <p:cNvSpPr>
            <a:spLocks noChangeShapeType="1"/>
          </p:cNvSpPr>
          <p:nvPr/>
        </p:nvSpPr>
        <p:spPr bwMode="auto">
          <a:xfrm>
            <a:off x="2432050" y="2763838"/>
            <a:ext cx="355600" cy="0"/>
          </a:xfrm>
          <a:prstGeom prst="line">
            <a:avLst/>
          </a:prstGeom>
          <a:noFill/>
          <a:ln w="19050">
            <a:solidFill>
              <a:schemeClr val="bg1"/>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8205" name="Freeform 32"/>
          <p:cNvSpPr>
            <a:spLocks/>
          </p:cNvSpPr>
          <p:nvPr/>
        </p:nvSpPr>
        <p:spPr bwMode="auto">
          <a:xfrm>
            <a:off x="3314700" y="1697038"/>
            <a:ext cx="1077913" cy="466725"/>
          </a:xfrm>
          <a:custGeom>
            <a:avLst/>
            <a:gdLst>
              <a:gd name="T0" fmla="*/ 0 w 679"/>
              <a:gd name="T1" fmla="*/ 2147483647 h 294"/>
              <a:gd name="T2" fmla="*/ 0 w 679"/>
              <a:gd name="T3" fmla="*/ 0 h 294"/>
              <a:gd name="T4" fmla="*/ 2147483647 w 679"/>
              <a:gd name="T5" fmla="*/ 0 h 294"/>
              <a:gd name="T6" fmla="*/ 0 60000 65536"/>
              <a:gd name="T7" fmla="*/ 0 60000 65536"/>
              <a:gd name="T8" fmla="*/ 0 60000 65536"/>
              <a:gd name="T9" fmla="*/ 0 w 679"/>
              <a:gd name="T10" fmla="*/ 0 h 294"/>
              <a:gd name="T11" fmla="*/ 679 w 679"/>
              <a:gd name="T12" fmla="*/ 294 h 294"/>
            </a:gdLst>
            <a:ahLst/>
            <a:cxnLst>
              <a:cxn ang="T6">
                <a:pos x="T0" y="T1"/>
              </a:cxn>
              <a:cxn ang="T7">
                <a:pos x="T2" y="T3"/>
              </a:cxn>
              <a:cxn ang="T8">
                <a:pos x="T4" y="T5"/>
              </a:cxn>
            </a:cxnLst>
            <a:rect l="T9" t="T10" r="T11" b="T12"/>
            <a:pathLst>
              <a:path w="679" h="294">
                <a:moveTo>
                  <a:pt x="0" y="294"/>
                </a:moveTo>
                <a:lnTo>
                  <a:pt x="0" y="0"/>
                </a:lnTo>
                <a:lnTo>
                  <a:pt x="679" y="0"/>
                </a:lnTo>
              </a:path>
            </a:pathLst>
          </a:custGeom>
          <a:noFill/>
          <a:ln w="19050">
            <a:solidFill>
              <a:schemeClr val="bg1"/>
            </a:solidFill>
            <a:round/>
            <a:headEnd type="triangle" w="med" len="med"/>
            <a:tailEnd type="triangle" w="med" len="me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8206" name="Freeform 34"/>
          <p:cNvSpPr>
            <a:spLocks/>
          </p:cNvSpPr>
          <p:nvPr/>
        </p:nvSpPr>
        <p:spPr bwMode="auto">
          <a:xfrm>
            <a:off x="3275013" y="3332163"/>
            <a:ext cx="1117600" cy="111125"/>
          </a:xfrm>
          <a:custGeom>
            <a:avLst/>
            <a:gdLst>
              <a:gd name="T0" fmla="*/ 0 w 659"/>
              <a:gd name="T1" fmla="*/ 0 h 211"/>
              <a:gd name="T2" fmla="*/ 0 w 659"/>
              <a:gd name="T3" fmla="*/ 2147483647 h 211"/>
              <a:gd name="T4" fmla="*/ 2147483647 w 659"/>
              <a:gd name="T5" fmla="*/ 2147483647 h 211"/>
              <a:gd name="T6" fmla="*/ 0 60000 65536"/>
              <a:gd name="T7" fmla="*/ 0 60000 65536"/>
              <a:gd name="T8" fmla="*/ 0 60000 65536"/>
              <a:gd name="T9" fmla="*/ 0 w 659"/>
              <a:gd name="T10" fmla="*/ 0 h 211"/>
              <a:gd name="T11" fmla="*/ 659 w 659"/>
              <a:gd name="T12" fmla="*/ 211 h 211"/>
            </a:gdLst>
            <a:ahLst/>
            <a:cxnLst>
              <a:cxn ang="T6">
                <a:pos x="T0" y="T1"/>
              </a:cxn>
              <a:cxn ang="T7">
                <a:pos x="T2" y="T3"/>
              </a:cxn>
              <a:cxn ang="T8">
                <a:pos x="T4" y="T5"/>
              </a:cxn>
            </a:cxnLst>
            <a:rect l="T9" t="T10" r="T11" b="T12"/>
            <a:pathLst>
              <a:path w="659" h="211">
                <a:moveTo>
                  <a:pt x="0" y="0"/>
                </a:moveTo>
                <a:lnTo>
                  <a:pt x="0" y="211"/>
                </a:lnTo>
                <a:lnTo>
                  <a:pt x="659" y="211"/>
                </a:lnTo>
              </a:path>
            </a:pathLst>
          </a:custGeom>
          <a:noFill/>
          <a:ln w="19050">
            <a:solidFill>
              <a:schemeClr val="bg1"/>
            </a:solidFill>
            <a:round/>
            <a:headEnd/>
            <a:tailEnd type="triangle" w="med" len="me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8207" name="Line 35"/>
          <p:cNvSpPr>
            <a:spLocks noChangeShapeType="1"/>
          </p:cNvSpPr>
          <p:nvPr/>
        </p:nvSpPr>
        <p:spPr bwMode="auto">
          <a:xfrm>
            <a:off x="3863975" y="2509838"/>
            <a:ext cx="547688" cy="0"/>
          </a:xfrm>
          <a:prstGeom prst="line">
            <a:avLst/>
          </a:prstGeom>
          <a:noFill/>
          <a:ln w="19050">
            <a:solidFill>
              <a:schemeClr val="bg1"/>
            </a:solidFill>
            <a:round/>
            <a:headEnd type="triangle" w="med" len="me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8208" name="Line 36"/>
          <p:cNvSpPr>
            <a:spLocks noChangeShapeType="1"/>
          </p:cNvSpPr>
          <p:nvPr/>
        </p:nvSpPr>
        <p:spPr bwMode="auto">
          <a:xfrm flipH="1">
            <a:off x="4219575" y="3636963"/>
            <a:ext cx="1027113" cy="681037"/>
          </a:xfrm>
          <a:prstGeom prst="line">
            <a:avLst/>
          </a:prstGeom>
          <a:noFill/>
          <a:ln w="1905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8209" name="Line 37"/>
          <p:cNvSpPr>
            <a:spLocks noChangeShapeType="1"/>
          </p:cNvSpPr>
          <p:nvPr/>
        </p:nvSpPr>
        <p:spPr bwMode="auto">
          <a:xfrm>
            <a:off x="5216525" y="3627438"/>
            <a:ext cx="1065213" cy="690562"/>
          </a:xfrm>
          <a:prstGeom prst="line">
            <a:avLst/>
          </a:prstGeom>
          <a:noFill/>
          <a:ln w="1905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8210" name="Line 38"/>
          <p:cNvSpPr>
            <a:spLocks noChangeShapeType="1"/>
          </p:cNvSpPr>
          <p:nvPr/>
        </p:nvSpPr>
        <p:spPr bwMode="auto">
          <a:xfrm>
            <a:off x="6159500" y="3424238"/>
            <a:ext cx="1077913" cy="0"/>
          </a:xfrm>
          <a:prstGeom prst="line">
            <a:avLst/>
          </a:prstGeom>
          <a:noFill/>
          <a:ln w="19050">
            <a:solidFill>
              <a:schemeClr val="bg1"/>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8211" name="Freeform 40"/>
          <p:cNvSpPr>
            <a:spLocks/>
          </p:cNvSpPr>
          <p:nvPr/>
        </p:nvSpPr>
        <p:spPr bwMode="auto">
          <a:xfrm>
            <a:off x="3101975" y="3333750"/>
            <a:ext cx="1147763" cy="1798638"/>
          </a:xfrm>
          <a:custGeom>
            <a:avLst/>
            <a:gdLst>
              <a:gd name="T0" fmla="*/ 2147483647 w 723"/>
              <a:gd name="T1" fmla="*/ 2147483647 h 1133"/>
              <a:gd name="T2" fmla="*/ 2147483647 w 723"/>
              <a:gd name="T3" fmla="*/ 2147483647 h 1133"/>
              <a:gd name="T4" fmla="*/ 0 w 723"/>
              <a:gd name="T5" fmla="*/ 2147483647 h 1133"/>
              <a:gd name="T6" fmla="*/ 0 w 723"/>
              <a:gd name="T7" fmla="*/ 0 h 1133"/>
              <a:gd name="T8" fmla="*/ 0 60000 65536"/>
              <a:gd name="T9" fmla="*/ 0 60000 65536"/>
              <a:gd name="T10" fmla="*/ 0 60000 65536"/>
              <a:gd name="T11" fmla="*/ 0 60000 65536"/>
              <a:gd name="T12" fmla="*/ 0 w 723"/>
              <a:gd name="T13" fmla="*/ 0 h 1133"/>
              <a:gd name="T14" fmla="*/ 723 w 723"/>
              <a:gd name="T15" fmla="*/ 1133 h 1133"/>
            </a:gdLst>
            <a:ahLst/>
            <a:cxnLst>
              <a:cxn ang="T8">
                <a:pos x="T0" y="T1"/>
              </a:cxn>
              <a:cxn ang="T9">
                <a:pos x="T2" y="T3"/>
              </a:cxn>
              <a:cxn ang="T10">
                <a:pos x="T4" y="T5"/>
              </a:cxn>
              <a:cxn ang="T11">
                <a:pos x="T6" y="T7"/>
              </a:cxn>
            </a:cxnLst>
            <a:rect l="T12" t="T13" r="T14" b="T15"/>
            <a:pathLst>
              <a:path w="723" h="1133">
                <a:moveTo>
                  <a:pt x="723" y="922"/>
                </a:moveTo>
                <a:lnTo>
                  <a:pt x="723" y="1133"/>
                </a:lnTo>
                <a:lnTo>
                  <a:pt x="0" y="1133"/>
                </a:lnTo>
                <a:lnTo>
                  <a:pt x="0" y="0"/>
                </a:lnTo>
              </a:path>
            </a:pathLst>
          </a:custGeom>
          <a:noFill/>
          <a:ln w="19050">
            <a:solidFill>
              <a:schemeClr val="bg1"/>
            </a:solidFill>
            <a:round/>
            <a:headEnd/>
            <a:tailEnd type="triangle" w="med" len="me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8212" name="Freeform 41"/>
          <p:cNvSpPr>
            <a:spLocks/>
          </p:cNvSpPr>
          <p:nvPr/>
        </p:nvSpPr>
        <p:spPr bwMode="auto">
          <a:xfrm>
            <a:off x="2928938" y="3292475"/>
            <a:ext cx="3375025" cy="1951038"/>
          </a:xfrm>
          <a:custGeom>
            <a:avLst/>
            <a:gdLst>
              <a:gd name="T0" fmla="*/ 2147483647 w 2106"/>
              <a:gd name="T1" fmla="*/ 2147483647 h 1203"/>
              <a:gd name="T2" fmla="*/ 2147483647 w 2106"/>
              <a:gd name="T3" fmla="*/ 2147483647 h 1203"/>
              <a:gd name="T4" fmla="*/ 0 w 2106"/>
              <a:gd name="T5" fmla="*/ 2147483647 h 1203"/>
              <a:gd name="T6" fmla="*/ 0 w 2106"/>
              <a:gd name="T7" fmla="*/ 0 h 1203"/>
              <a:gd name="T8" fmla="*/ 0 60000 65536"/>
              <a:gd name="T9" fmla="*/ 0 60000 65536"/>
              <a:gd name="T10" fmla="*/ 0 60000 65536"/>
              <a:gd name="T11" fmla="*/ 0 60000 65536"/>
              <a:gd name="T12" fmla="*/ 0 w 2106"/>
              <a:gd name="T13" fmla="*/ 0 h 1203"/>
              <a:gd name="T14" fmla="*/ 2106 w 2106"/>
              <a:gd name="T15" fmla="*/ 1203 h 1203"/>
            </a:gdLst>
            <a:ahLst/>
            <a:cxnLst>
              <a:cxn ang="T8">
                <a:pos x="T0" y="T1"/>
              </a:cxn>
              <a:cxn ang="T9">
                <a:pos x="T2" y="T3"/>
              </a:cxn>
              <a:cxn ang="T10">
                <a:pos x="T4" y="T5"/>
              </a:cxn>
              <a:cxn ang="T11">
                <a:pos x="T6" y="T7"/>
              </a:cxn>
            </a:cxnLst>
            <a:rect l="T12" t="T13" r="T14" b="T15"/>
            <a:pathLst>
              <a:path w="2106" h="1203">
                <a:moveTo>
                  <a:pt x="2106" y="928"/>
                </a:moveTo>
                <a:lnTo>
                  <a:pt x="2106" y="1203"/>
                </a:lnTo>
                <a:lnTo>
                  <a:pt x="0" y="1203"/>
                </a:lnTo>
                <a:lnTo>
                  <a:pt x="0" y="0"/>
                </a:lnTo>
              </a:path>
            </a:pathLst>
          </a:custGeom>
          <a:noFill/>
          <a:ln w="19050">
            <a:solidFill>
              <a:schemeClr val="bg1"/>
            </a:solidFill>
            <a:round/>
            <a:headEnd/>
            <a:tailEnd type="triangle" w="med" len="me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8213" name="Freeform 43"/>
          <p:cNvSpPr>
            <a:spLocks/>
          </p:cNvSpPr>
          <p:nvPr/>
        </p:nvSpPr>
        <p:spPr bwMode="auto">
          <a:xfrm>
            <a:off x="6099175" y="2459038"/>
            <a:ext cx="1939925" cy="588962"/>
          </a:xfrm>
          <a:custGeom>
            <a:avLst/>
            <a:gdLst>
              <a:gd name="T0" fmla="*/ 0 w 1222"/>
              <a:gd name="T1" fmla="*/ 0 h 371"/>
              <a:gd name="T2" fmla="*/ 2147483647 w 1222"/>
              <a:gd name="T3" fmla="*/ 0 h 371"/>
              <a:gd name="T4" fmla="*/ 2147483647 w 1222"/>
              <a:gd name="T5" fmla="*/ 2147483647 h 371"/>
              <a:gd name="T6" fmla="*/ 0 60000 65536"/>
              <a:gd name="T7" fmla="*/ 0 60000 65536"/>
              <a:gd name="T8" fmla="*/ 0 60000 65536"/>
              <a:gd name="T9" fmla="*/ 0 w 1222"/>
              <a:gd name="T10" fmla="*/ 0 h 371"/>
              <a:gd name="T11" fmla="*/ 1222 w 1222"/>
              <a:gd name="T12" fmla="*/ 371 h 371"/>
            </a:gdLst>
            <a:ahLst/>
            <a:cxnLst>
              <a:cxn ang="T6">
                <a:pos x="T0" y="T1"/>
              </a:cxn>
              <a:cxn ang="T7">
                <a:pos x="T2" y="T3"/>
              </a:cxn>
              <a:cxn ang="T8">
                <a:pos x="T4" y="T5"/>
              </a:cxn>
            </a:cxnLst>
            <a:rect l="T9" t="T10" r="T11" b="T12"/>
            <a:pathLst>
              <a:path w="1222" h="371">
                <a:moveTo>
                  <a:pt x="0" y="0"/>
                </a:moveTo>
                <a:lnTo>
                  <a:pt x="1222" y="0"/>
                </a:lnTo>
                <a:lnTo>
                  <a:pt x="1222" y="371"/>
                </a:lnTo>
              </a:path>
            </a:pathLst>
          </a:custGeom>
          <a:noFill/>
          <a:ln w="19050">
            <a:solidFill>
              <a:schemeClr val="bg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8214" name="Text Box 44"/>
          <p:cNvSpPr txBox="1">
            <a:spLocks noChangeArrowheads="1"/>
          </p:cNvSpPr>
          <p:nvPr/>
        </p:nvSpPr>
        <p:spPr bwMode="auto">
          <a:xfrm>
            <a:off x="6472238" y="2149475"/>
            <a:ext cx="15541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b="0">
                <a:solidFill>
                  <a:schemeClr val="bg1"/>
                </a:solidFill>
              </a:rPr>
              <a:t>Non renewals</a:t>
            </a:r>
          </a:p>
        </p:txBody>
      </p:sp>
      <p:sp>
        <p:nvSpPr>
          <p:cNvPr id="8215" name="Text Box 46"/>
          <p:cNvSpPr txBox="1">
            <a:spLocks noChangeArrowheads="1"/>
          </p:cNvSpPr>
          <p:nvPr/>
        </p:nvSpPr>
        <p:spPr bwMode="auto">
          <a:xfrm>
            <a:off x="4645025" y="2708275"/>
            <a:ext cx="11303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b="0">
                <a:solidFill>
                  <a:schemeClr val="bg1"/>
                </a:solidFill>
              </a:rPr>
              <a:t>Expiration</a:t>
            </a:r>
          </a:p>
        </p:txBody>
      </p:sp>
      <p:sp>
        <p:nvSpPr>
          <p:cNvPr id="8216" name="Freeform 47"/>
          <p:cNvSpPr>
            <a:spLocks/>
          </p:cNvSpPr>
          <p:nvPr/>
        </p:nvSpPr>
        <p:spPr bwMode="auto">
          <a:xfrm>
            <a:off x="3843338" y="3017838"/>
            <a:ext cx="3403600" cy="263525"/>
          </a:xfrm>
          <a:custGeom>
            <a:avLst/>
            <a:gdLst>
              <a:gd name="T0" fmla="*/ 0 w 2144"/>
              <a:gd name="T1" fmla="*/ 0 h 166"/>
              <a:gd name="T2" fmla="*/ 2147483647 w 2144"/>
              <a:gd name="T3" fmla="*/ 0 h 166"/>
              <a:gd name="T4" fmla="*/ 2147483647 w 2144"/>
              <a:gd name="T5" fmla="*/ 2147483647 h 166"/>
              <a:gd name="T6" fmla="*/ 2147483647 w 2144"/>
              <a:gd name="T7" fmla="*/ 2147483647 h 166"/>
              <a:gd name="T8" fmla="*/ 0 60000 65536"/>
              <a:gd name="T9" fmla="*/ 0 60000 65536"/>
              <a:gd name="T10" fmla="*/ 0 60000 65536"/>
              <a:gd name="T11" fmla="*/ 0 60000 65536"/>
              <a:gd name="T12" fmla="*/ 0 w 2144"/>
              <a:gd name="T13" fmla="*/ 0 h 166"/>
              <a:gd name="T14" fmla="*/ 2144 w 2144"/>
              <a:gd name="T15" fmla="*/ 166 h 166"/>
            </a:gdLst>
            <a:ahLst/>
            <a:cxnLst>
              <a:cxn ang="T8">
                <a:pos x="T0" y="T1"/>
              </a:cxn>
              <a:cxn ang="T9">
                <a:pos x="T2" y="T3"/>
              </a:cxn>
              <a:cxn ang="T10">
                <a:pos x="T4" y="T5"/>
              </a:cxn>
              <a:cxn ang="T11">
                <a:pos x="T6" y="T7"/>
              </a:cxn>
            </a:cxnLst>
            <a:rect l="T12" t="T13" r="T14" b="T15"/>
            <a:pathLst>
              <a:path w="2144" h="166">
                <a:moveTo>
                  <a:pt x="0" y="0"/>
                </a:moveTo>
                <a:lnTo>
                  <a:pt x="1600" y="0"/>
                </a:lnTo>
                <a:lnTo>
                  <a:pt x="1600" y="166"/>
                </a:lnTo>
                <a:lnTo>
                  <a:pt x="2144" y="166"/>
                </a:lnTo>
              </a:path>
            </a:pathLst>
          </a:custGeom>
          <a:noFill/>
          <a:ln w="19050">
            <a:solidFill>
              <a:schemeClr val="bg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8217" name="Text Box 48"/>
          <p:cNvSpPr txBox="1">
            <a:spLocks noChangeArrowheads="1"/>
          </p:cNvSpPr>
          <p:nvPr/>
        </p:nvSpPr>
        <p:spPr bwMode="auto">
          <a:xfrm>
            <a:off x="893763" y="3062288"/>
            <a:ext cx="1131887"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rgbClr val="D33941"/>
                </a:solidFill>
              </a:rPr>
              <a:t>Policy created</a:t>
            </a:r>
          </a:p>
        </p:txBody>
      </p:sp>
      <p:grpSp>
        <p:nvGrpSpPr>
          <p:cNvPr id="8218" name="Group 49"/>
          <p:cNvGrpSpPr>
            <a:grpSpLocks/>
          </p:cNvGrpSpPr>
          <p:nvPr/>
        </p:nvGrpSpPr>
        <p:grpSpPr bwMode="auto">
          <a:xfrm>
            <a:off x="1241425" y="1644650"/>
            <a:ext cx="652463" cy="735013"/>
            <a:chOff x="2324" y="435"/>
            <a:chExt cx="933" cy="1052"/>
          </a:xfrm>
        </p:grpSpPr>
        <p:sp>
          <p:nvSpPr>
            <p:cNvPr id="8219" name="AutoShape 50"/>
            <p:cNvSpPr>
              <a:spLocks noChangeArrowheads="1"/>
            </p:cNvSpPr>
            <p:nvPr/>
          </p:nvSpPr>
          <p:spPr bwMode="auto">
            <a:xfrm rot="-5400000">
              <a:off x="2265" y="494"/>
              <a:ext cx="1052" cy="933"/>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sp>
          <p:nvSpPr>
            <p:cNvPr id="8220" name="Freeform 51"/>
            <p:cNvSpPr>
              <a:spLocks/>
            </p:cNvSpPr>
            <p:nvPr/>
          </p:nvSpPr>
          <p:spPr bwMode="auto">
            <a:xfrm>
              <a:off x="2442" y="487"/>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8221" name="Freeform 52"/>
            <p:cNvSpPr>
              <a:spLocks/>
            </p:cNvSpPr>
            <p:nvPr/>
          </p:nvSpPr>
          <p:spPr bwMode="auto">
            <a:xfrm>
              <a:off x="2442" y="818"/>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8222" name="Freeform 53"/>
            <p:cNvSpPr>
              <a:spLocks/>
            </p:cNvSpPr>
            <p:nvPr/>
          </p:nvSpPr>
          <p:spPr bwMode="auto">
            <a:xfrm>
              <a:off x="2442" y="1150"/>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8223" name="Group 54"/>
            <p:cNvGrpSpPr>
              <a:grpSpLocks/>
            </p:cNvGrpSpPr>
            <p:nvPr/>
          </p:nvGrpSpPr>
          <p:grpSpPr bwMode="auto">
            <a:xfrm>
              <a:off x="2889" y="957"/>
              <a:ext cx="348" cy="510"/>
              <a:chOff x="2784" y="3210"/>
              <a:chExt cx="523" cy="772"/>
            </a:xfrm>
          </p:grpSpPr>
          <p:sp>
            <p:nvSpPr>
              <p:cNvPr id="8224" name="AutoShape 55"/>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8225" name="AutoShape 56"/>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8226" name="AutoShape 57"/>
              <p:cNvSpPr>
                <a:spLocks noChangeArrowheads="1"/>
              </p:cNvSpPr>
              <p:nvPr/>
            </p:nvSpPr>
            <p:spPr bwMode="auto">
              <a:xfrm>
                <a:off x="2784" y="3210"/>
                <a:ext cx="523" cy="523"/>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8227" name="Oval 58"/>
              <p:cNvSpPr>
                <a:spLocks noChangeArrowheads="1"/>
              </p:cNvSpPr>
              <p:nvPr/>
            </p:nvSpPr>
            <p:spPr bwMode="auto">
              <a:xfrm>
                <a:off x="2880" y="3307"/>
                <a:ext cx="320" cy="320"/>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grpSp>
      </p:gr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ChangeArrowheads="1"/>
          </p:cNvSpPr>
          <p:nvPr/>
        </p:nvSpPr>
        <p:spPr bwMode="auto">
          <a:xfrm>
            <a:off x="1808163" y="2411413"/>
            <a:ext cx="5403850" cy="390525"/>
          </a:xfrm>
          <a:prstGeom prst="rect">
            <a:avLst/>
          </a:prstGeom>
          <a:solidFill>
            <a:srgbClr val="FF99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9219" name="Rectangle 3"/>
          <p:cNvSpPr>
            <a:spLocks noGrp="1" noChangeArrowheads="1"/>
          </p:cNvSpPr>
          <p:nvPr>
            <p:ph type="title"/>
          </p:nvPr>
        </p:nvSpPr>
        <p:spPr/>
        <p:txBody>
          <a:bodyPr/>
          <a:lstStyle/>
          <a:p>
            <a:pPr eaLnBrk="1" hangingPunct="1"/>
            <a:r>
              <a:rPr lang="en-US" smtClean="0"/>
              <a:t>Submissions</a:t>
            </a:r>
          </a:p>
        </p:txBody>
      </p:sp>
      <p:sp>
        <p:nvSpPr>
          <p:cNvPr id="9220" name="Rectangle 5"/>
          <p:cNvSpPr>
            <a:spLocks noGrp="1" noChangeArrowheads="1"/>
          </p:cNvSpPr>
          <p:nvPr>
            <p:ph idx="1"/>
          </p:nvPr>
        </p:nvSpPr>
        <p:spPr>
          <a:xfrm>
            <a:off x="550863" y="3295650"/>
            <a:ext cx="8167687" cy="2917825"/>
          </a:xfrm>
        </p:spPr>
        <p:txBody>
          <a:bodyPr>
            <a:spAutoFit/>
          </a:bodyPr>
          <a:lstStyle/>
          <a:p>
            <a:pPr>
              <a:buFont typeface="Arial" charset="0"/>
              <a:buChar char="•"/>
            </a:pPr>
            <a:r>
              <a:rPr lang="en-US" smtClean="0"/>
              <a:t>A </a:t>
            </a:r>
            <a:r>
              <a:rPr lang="en-US" b="1" smtClean="0"/>
              <a:t>submission</a:t>
            </a:r>
            <a:r>
              <a:rPr lang="en-US" smtClean="0"/>
              <a:t> is a transaction that creates a policy</a:t>
            </a:r>
          </a:p>
          <a:p>
            <a:pPr lvl="1"/>
            <a:r>
              <a:rPr lang="en-US" smtClean="0"/>
              <a:t>Qualifying candidate</a:t>
            </a:r>
          </a:p>
          <a:p>
            <a:pPr lvl="1"/>
            <a:r>
              <a:rPr lang="en-US" smtClean="0"/>
              <a:t>Getting one or more quotes</a:t>
            </a:r>
          </a:p>
          <a:p>
            <a:pPr lvl="1"/>
            <a:r>
              <a:rPr lang="en-US" smtClean="0"/>
              <a:t>Binding and issuing policy when acceptable quote is found</a:t>
            </a:r>
          </a:p>
          <a:p>
            <a:pPr>
              <a:buFont typeface="Arial" charset="0"/>
              <a:buChar char="•"/>
            </a:pPr>
            <a:r>
              <a:rPr lang="en-US" smtClean="0"/>
              <a:t>Most do not end with policy being issued because</a:t>
            </a:r>
          </a:p>
          <a:p>
            <a:pPr lvl="1"/>
            <a:r>
              <a:rPr lang="en-US" smtClean="0"/>
              <a:t>Applicant may not qualify</a:t>
            </a:r>
          </a:p>
          <a:p>
            <a:pPr lvl="1"/>
            <a:r>
              <a:rPr lang="en-US" smtClean="0"/>
              <a:t>May not be an acceptable quote</a:t>
            </a:r>
          </a:p>
        </p:txBody>
      </p:sp>
      <p:sp>
        <p:nvSpPr>
          <p:cNvPr id="9221" name="Line 4"/>
          <p:cNvSpPr>
            <a:spLocks noChangeShapeType="1"/>
          </p:cNvSpPr>
          <p:nvPr/>
        </p:nvSpPr>
        <p:spPr bwMode="auto">
          <a:xfrm>
            <a:off x="1814513" y="2041525"/>
            <a:ext cx="0" cy="304800"/>
          </a:xfrm>
          <a:prstGeom prst="line">
            <a:avLst/>
          </a:prstGeom>
          <a:noFill/>
          <a:ln w="28575">
            <a:solidFill>
              <a:srgbClr val="0033CC"/>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9222" name="Text Box 6"/>
          <p:cNvSpPr txBox="1">
            <a:spLocks noChangeArrowheads="1"/>
          </p:cNvSpPr>
          <p:nvPr/>
        </p:nvSpPr>
        <p:spPr bwMode="auto">
          <a:xfrm>
            <a:off x="3544888" y="2462213"/>
            <a:ext cx="1931987"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policy term</a:t>
            </a:r>
          </a:p>
        </p:txBody>
      </p:sp>
      <p:pic>
        <p:nvPicPr>
          <p:cNvPr id="9223" name="Picture 7" descr="MCj0319178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1338263" y="1084263"/>
            <a:ext cx="1138237"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24" name="Text Box 8"/>
          <p:cNvSpPr txBox="1">
            <a:spLocks noChangeArrowheads="1"/>
          </p:cNvSpPr>
          <p:nvPr/>
        </p:nvSpPr>
        <p:spPr bwMode="auto">
          <a:xfrm>
            <a:off x="777875" y="792163"/>
            <a:ext cx="20478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submission</a:t>
            </a:r>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smtClean="0"/>
              <a:t>Policy Change</a:t>
            </a:r>
          </a:p>
        </p:txBody>
      </p:sp>
      <p:sp>
        <p:nvSpPr>
          <p:cNvPr id="10243" name="Rectangle 4"/>
          <p:cNvSpPr>
            <a:spLocks noGrp="1" noChangeArrowheads="1"/>
          </p:cNvSpPr>
          <p:nvPr>
            <p:ph idx="1"/>
          </p:nvPr>
        </p:nvSpPr>
        <p:spPr>
          <a:xfrm>
            <a:off x="592138" y="3881438"/>
            <a:ext cx="7923212" cy="2081212"/>
          </a:xfrm>
        </p:spPr>
        <p:txBody>
          <a:bodyPr>
            <a:spAutoFit/>
          </a:bodyPr>
          <a:lstStyle/>
          <a:p>
            <a:pPr>
              <a:buFont typeface="Arial" charset="0"/>
              <a:buChar char="•"/>
            </a:pPr>
            <a:r>
              <a:rPr lang="en-US" smtClean="0"/>
              <a:t>A </a:t>
            </a:r>
            <a:r>
              <a:rPr lang="en-US" b="1" smtClean="0"/>
              <a:t>policy</a:t>
            </a:r>
            <a:r>
              <a:rPr lang="en-US" smtClean="0"/>
              <a:t> </a:t>
            </a:r>
            <a:r>
              <a:rPr lang="en-US" b="1" smtClean="0"/>
              <a:t>change</a:t>
            </a:r>
            <a:r>
              <a:rPr lang="en-US" smtClean="0"/>
              <a:t> changes policy prior to expiration date</a:t>
            </a:r>
          </a:p>
          <a:p>
            <a:pPr>
              <a:buFont typeface="Arial" charset="0"/>
              <a:buChar char="•"/>
            </a:pPr>
            <a:r>
              <a:rPr lang="en-US" smtClean="0"/>
              <a:t>Some of the changes can be</a:t>
            </a:r>
          </a:p>
          <a:p>
            <a:pPr lvl="1"/>
            <a:r>
              <a:rPr lang="en-US" smtClean="0"/>
              <a:t>Coverables added to or removed from policy</a:t>
            </a:r>
          </a:p>
          <a:p>
            <a:pPr lvl="1"/>
            <a:r>
              <a:rPr lang="en-US" smtClean="0"/>
              <a:t>Coverages added to or removed from coverables</a:t>
            </a:r>
          </a:p>
          <a:p>
            <a:pPr lvl="1"/>
            <a:r>
              <a:rPr lang="en-US" smtClean="0"/>
              <a:t>Coverage terms modified</a:t>
            </a:r>
          </a:p>
        </p:txBody>
      </p:sp>
      <p:sp>
        <p:nvSpPr>
          <p:cNvPr id="10244" name="Line 3"/>
          <p:cNvSpPr>
            <a:spLocks noChangeShapeType="1"/>
          </p:cNvSpPr>
          <p:nvPr/>
        </p:nvSpPr>
        <p:spPr bwMode="auto">
          <a:xfrm>
            <a:off x="4032250" y="2352675"/>
            <a:ext cx="0" cy="376238"/>
          </a:xfrm>
          <a:prstGeom prst="line">
            <a:avLst/>
          </a:prstGeom>
          <a:noFill/>
          <a:ln w="28575">
            <a:solidFill>
              <a:srgbClr val="0033CC"/>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pic>
        <p:nvPicPr>
          <p:cNvPr id="10245" name="Picture 5" descr="MCj0319178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3556000" y="1395413"/>
            <a:ext cx="1138238"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6" name="Text Box 6"/>
          <p:cNvSpPr txBox="1">
            <a:spLocks noChangeArrowheads="1"/>
          </p:cNvSpPr>
          <p:nvPr/>
        </p:nvSpPr>
        <p:spPr bwMode="auto">
          <a:xfrm>
            <a:off x="3086100" y="1036638"/>
            <a:ext cx="20034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policy change</a:t>
            </a:r>
          </a:p>
        </p:txBody>
      </p:sp>
      <p:sp>
        <p:nvSpPr>
          <p:cNvPr id="10247" name="Rectangle 7"/>
          <p:cNvSpPr>
            <a:spLocks noChangeArrowheads="1"/>
          </p:cNvSpPr>
          <p:nvPr/>
        </p:nvSpPr>
        <p:spPr bwMode="auto">
          <a:xfrm>
            <a:off x="1685925" y="2722563"/>
            <a:ext cx="5403850" cy="390525"/>
          </a:xfrm>
          <a:prstGeom prst="rect">
            <a:avLst/>
          </a:prstGeom>
          <a:solidFill>
            <a:srgbClr val="FF99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10248" name="Rectangle 10"/>
          <p:cNvSpPr>
            <a:spLocks noChangeArrowheads="1"/>
          </p:cNvSpPr>
          <p:nvPr/>
        </p:nvSpPr>
        <p:spPr bwMode="auto">
          <a:xfrm>
            <a:off x="4057650" y="2751138"/>
            <a:ext cx="3003550" cy="333375"/>
          </a:xfrm>
          <a:prstGeom prst="rect">
            <a:avLst/>
          </a:prstGeom>
          <a:solidFill>
            <a:srgbClr val="009900"/>
          </a:solidFill>
          <a:ln w="28575" algn="ctr">
            <a:solidFill>
              <a:srgbClr val="009900"/>
            </a:solidFill>
            <a:miter lim="800000"/>
            <a:headEnd/>
            <a:tailEnd/>
          </a:ln>
        </p:spPr>
        <p:txBody>
          <a:bodyPr lIns="0" tIns="0" rIns="0" bIns="0" anchor="ctr">
            <a:spAutoFit/>
          </a:bodyPr>
          <a:lstStyle/>
          <a:p>
            <a:endParaRPr lang="en-US">
              <a:solidFill>
                <a:srgbClr val="009900"/>
              </a:solidFill>
            </a:endParaRPr>
          </a:p>
        </p:txBody>
      </p:sp>
      <p:sp>
        <p:nvSpPr>
          <p:cNvPr id="10249" name="Text Box 8"/>
          <p:cNvSpPr txBox="1">
            <a:spLocks noChangeArrowheads="1"/>
          </p:cNvSpPr>
          <p:nvPr/>
        </p:nvSpPr>
        <p:spPr bwMode="auto">
          <a:xfrm>
            <a:off x="3265488" y="2759075"/>
            <a:ext cx="193198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tx1"/>
                </a:solidFill>
              </a:rPr>
              <a:t>policy term</a:t>
            </a:r>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US" smtClean="0"/>
              <a:t>Renewals</a:t>
            </a:r>
          </a:p>
        </p:txBody>
      </p:sp>
      <p:sp>
        <p:nvSpPr>
          <p:cNvPr id="11267" name="Rectangle 4"/>
          <p:cNvSpPr>
            <a:spLocks noGrp="1" noChangeArrowheads="1"/>
          </p:cNvSpPr>
          <p:nvPr>
            <p:ph idx="1"/>
          </p:nvPr>
        </p:nvSpPr>
        <p:spPr>
          <a:xfrm>
            <a:off x="666750" y="3295650"/>
            <a:ext cx="8204200" cy="1643063"/>
          </a:xfrm>
        </p:spPr>
        <p:txBody>
          <a:bodyPr>
            <a:spAutoFit/>
          </a:bodyPr>
          <a:lstStyle/>
          <a:p>
            <a:pPr>
              <a:buFont typeface="Arial" charset="0"/>
              <a:buChar char="•"/>
            </a:pPr>
            <a:r>
              <a:rPr lang="en-US" smtClean="0"/>
              <a:t>A </a:t>
            </a:r>
            <a:r>
              <a:rPr lang="en-US" b="1" smtClean="0"/>
              <a:t>renewal </a:t>
            </a:r>
            <a:r>
              <a:rPr lang="en-US" smtClean="0"/>
              <a:t>creates a new policy for another term, at the end of policy term</a:t>
            </a:r>
          </a:p>
          <a:p>
            <a:pPr lvl="1"/>
            <a:r>
              <a:rPr lang="en-US" smtClean="0"/>
              <a:t>May involve changes to coverables, coverages, or premium</a:t>
            </a:r>
          </a:p>
          <a:p>
            <a:pPr>
              <a:buFont typeface="Arial" charset="0"/>
              <a:buChar char="•"/>
            </a:pPr>
            <a:r>
              <a:rPr lang="en-US" smtClean="0"/>
              <a:t>If not renewed, policy simply expires</a:t>
            </a:r>
          </a:p>
        </p:txBody>
      </p:sp>
      <p:pic>
        <p:nvPicPr>
          <p:cNvPr id="11268" name="Picture 5" descr="MCj0319178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5499100" y="717550"/>
            <a:ext cx="1138238"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69" name="Text Box 6"/>
          <p:cNvSpPr txBox="1">
            <a:spLocks noChangeArrowheads="1"/>
          </p:cNvSpPr>
          <p:nvPr/>
        </p:nvSpPr>
        <p:spPr bwMode="auto">
          <a:xfrm>
            <a:off x="4275138" y="847725"/>
            <a:ext cx="126523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renewal</a:t>
            </a:r>
          </a:p>
        </p:txBody>
      </p:sp>
      <p:sp>
        <p:nvSpPr>
          <p:cNvPr id="11270" name="Rectangle 7"/>
          <p:cNvSpPr>
            <a:spLocks noChangeArrowheads="1"/>
          </p:cNvSpPr>
          <p:nvPr/>
        </p:nvSpPr>
        <p:spPr bwMode="auto">
          <a:xfrm>
            <a:off x="685800" y="2011363"/>
            <a:ext cx="5403850" cy="390525"/>
          </a:xfrm>
          <a:prstGeom prst="rect">
            <a:avLst/>
          </a:prstGeom>
          <a:solidFill>
            <a:srgbClr val="FF99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11271" name="Text Box 8"/>
          <p:cNvSpPr txBox="1">
            <a:spLocks noChangeArrowheads="1"/>
          </p:cNvSpPr>
          <p:nvPr/>
        </p:nvSpPr>
        <p:spPr bwMode="auto">
          <a:xfrm>
            <a:off x="2422525" y="2073275"/>
            <a:ext cx="1931988"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policy term</a:t>
            </a:r>
          </a:p>
        </p:txBody>
      </p:sp>
      <p:sp>
        <p:nvSpPr>
          <p:cNvPr id="11272" name="AutoShape 10"/>
          <p:cNvSpPr>
            <a:spLocks/>
          </p:cNvSpPr>
          <p:nvPr/>
        </p:nvSpPr>
        <p:spPr bwMode="auto">
          <a:xfrm rot="5400000">
            <a:off x="6924675" y="1679576"/>
            <a:ext cx="263525" cy="1898650"/>
          </a:xfrm>
          <a:prstGeom prst="rightBrace">
            <a:avLst>
              <a:gd name="adj1" fmla="val 60040"/>
              <a:gd name="adj2" fmla="val 50750"/>
            </a:avLst>
          </a:pr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grpSp>
        <p:nvGrpSpPr>
          <p:cNvPr id="11273" name="Group 17"/>
          <p:cNvGrpSpPr>
            <a:grpSpLocks/>
          </p:cNvGrpSpPr>
          <p:nvPr/>
        </p:nvGrpSpPr>
        <p:grpSpPr bwMode="auto">
          <a:xfrm>
            <a:off x="6107113" y="2012950"/>
            <a:ext cx="1911350" cy="390525"/>
            <a:chOff x="6426200" y="2055813"/>
            <a:chExt cx="1911350" cy="390525"/>
          </a:xfrm>
        </p:grpSpPr>
        <p:sp>
          <p:nvSpPr>
            <p:cNvPr id="11280" name="Line 3"/>
            <p:cNvSpPr>
              <a:spLocks noChangeShapeType="1"/>
            </p:cNvSpPr>
            <p:nvPr/>
          </p:nvSpPr>
          <p:spPr bwMode="auto">
            <a:xfrm>
              <a:off x="7077075" y="2074863"/>
              <a:ext cx="0" cy="304800"/>
            </a:xfrm>
            <a:prstGeom prst="line">
              <a:avLst/>
            </a:prstGeom>
            <a:noFill/>
            <a:ln w="28575">
              <a:solidFill>
                <a:srgbClr val="0033CC"/>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1281" name="Rectangle 11"/>
            <p:cNvSpPr>
              <a:spLocks noChangeArrowheads="1"/>
            </p:cNvSpPr>
            <p:nvPr/>
          </p:nvSpPr>
          <p:spPr bwMode="auto">
            <a:xfrm>
              <a:off x="6426200" y="2055813"/>
              <a:ext cx="1911350" cy="390525"/>
            </a:xfrm>
            <a:prstGeom prst="rect">
              <a:avLst/>
            </a:prstGeom>
            <a:solidFill>
              <a:srgbClr val="FF99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11282" name="Text Box 12"/>
            <p:cNvSpPr txBox="1">
              <a:spLocks noChangeArrowheads="1"/>
            </p:cNvSpPr>
            <p:nvPr/>
          </p:nvSpPr>
          <p:spPr bwMode="auto">
            <a:xfrm>
              <a:off x="6496050" y="2108200"/>
              <a:ext cx="17811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renewal term</a:t>
              </a:r>
            </a:p>
          </p:txBody>
        </p:sp>
      </p:grpSp>
      <p:sp>
        <p:nvSpPr>
          <p:cNvPr id="11274" name="AutoShape 13"/>
          <p:cNvSpPr>
            <a:spLocks/>
          </p:cNvSpPr>
          <p:nvPr/>
        </p:nvSpPr>
        <p:spPr bwMode="auto">
          <a:xfrm rot="5400000">
            <a:off x="3245644" y="-51593"/>
            <a:ext cx="317500" cy="5395912"/>
          </a:xfrm>
          <a:prstGeom prst="rightBrace">
            <a:avLst>
              <a:gd name="adj1" fmla="val 141625"/>
              <a:gd name="adj2" fmla="val 49926"/>
            </a:avLst>
          </a:pr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1275" name="Line 14"/>
          <p:cNvSpPr>
            <a:spLocks noChangeShapeType="1"/>
          </p:cNvSpPr>
          <p:nvPr/>
        </p:nvSpPr>
        <p:spPr bwMode="auto">
          <a:xfrm>
            <a:off x="6070600" y="1725613"/>
            <a:ext cx="0" cy="304800"/>
          </a:xfrm>
          <a:prstGeom prst="line">
            <a:avLst/>
          </a:prstGeom>
          <a:noFill/>
          <a:ln w="19050">
            <a:solidFill>
              <a:srgbClr val="0033CC"/>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1276" name="Text Box 16"/>
          <p:cNvSpPr txBox="1">
            <a:spLocks noChangeArrowheads="1"/>
          </p:cNvSpPr>
          <p:nvPr/>
        </p:nvSpPr>
        <p:spPr bwMode="auto">
          <a:xfrm>
            <a:off x="6161088" y="1746250"/>
            <a:ext cx="45243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rgbClr val="D33941"/>
                </a:solidFill>
              </a:rPr>
              <a:t>Yes</a:t>
            </a:r>
          </a:p>
        </p:txBody>
      </p:sp>
      <p:sp>
        <p:nvSpPr>
          <p:cNvPr id="11277" name="Line 17"/>
          <p:cNvSpPr>
            <a:spLocks noChangeShapeType="1"/>
          </p:cNvSpPr>
          <p:nvPr/>
        </p:nvSpPr>
        <p:spPr bwMode="auto">
          <a:xfrm rot="-5400000">
            <a:off x="6830219" y="886619"/>
            <a:ext cx="0" cy="852488"/>
          </a:xfrm>
          <a:prstGeom prst="line">
            <a:avLst/>
          </a:prstGeom>
          <a:noFill/>
          <a:ln w="19050">
            <a:solidFill>
              <a:srgbClr val="0033CC"/>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1278" name="Text Box 18"/>
          <p:cNvSpPr txBox="1">
            <a:spLocks noChangeArrowheads="1"/>
          </p:cNvSpPr>
          <p:nvPr/>
        </p:nvSpPr>
        <p:spPr bwMode="auto">
          <a:xfrm>
            <a:off x="6672263" y="949325"/>
            <a:ext cx="3429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rgbClr val="D33941"/>
                </a:solidFill>
              </a:rPr>
              <a:t>No</a:t>
            </a:r>
          </a:p>
        </p:txBody>
      </p:sp>
      <p:sp>
        <p:nvSpPr>
          <p:cNvPr id="11279" name="Text Box 18"/>
          <p:cNvSpPr txBox="1">
            <a:spLocks noChangeArrowheads="1"/>
          </p:cNvSpPr>
          <p:nvPr/>
        </p:nvSpPr>
        <p:spPr bwMode="auto">
          <a:xfrm>
            <a:off x="7316788" y="1144588"/>
            <a:ext cx="9271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rgbClr val="D33941"/>
                </a:solidFill>
              </a:rPr>
              <a:t>Expires</a:t>
            </a:r>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US" smtClean="0"/>
              <a:t>Cancellations</a:t>
            </a:r>
          </a:p>
        </p:txBody>
      </p:sp>
      <p:sp>
        <p:nvSpPr>
          <p:cNvPr id="12291" name="Rectangle 3"/>
          <p:cNvSpPr>
            <a:spLocks noGrp="1" noChangeArrowheads="1"/>
          </p:cNvSpPr>
          <p:nvPr>
            <p:ph idx="1"/>
          </p:nvPr>
        </p:nvSpPr>
        <p:spPr>
          <a:xfrm>
            <a:off x="428625" y="3295650"/>
            <a:ext cx="8272463" cy="1898650"/>
          </a:xfrm>
        </p:spPr>
        <p:txBody>
          <a:bodyPr>
            <a:spAutoFit/>
          </a:bodyPr>
          <a:lstStyle/>
          <a:p>
            <a:pPr>
              <a:buFont typeface="Arial" charset="0"/>
              <a:buChar char="•"/>
            </a:pPr>
            <a:r>
              <a:rPr lang="en-US" smtClean="0"/>
              <a:t>A </a:t>
            </a:r>
            <a:r>
              <a:rPr lang="en-US" b="1" smtClean="0"/>
              <a:t>cancellation</a:t>
            </a:r>
            <a:r>
              <a:rPr lang="en-US" smtClean="0"/>
              <a:t> ends policy before its expiration date</a:t>
            </a:r>
          </a:p>
          <a:p>
            <a:pPr lvl="1"/>
            <a:r>
              <a:rPr lang="en-US" smtClean="0"/>
              <a:t>Could be initiated by insured</a:t>
            </a:r>
          </a:p>
          <a:p>
            <a:pPr lvl="2"/>
            <a:r>
              <a:rPr lang="en-US" smtClean="0"/>
              <a:t>They found better price elsewhere</a:t>
            </a:r>
          </a:p>
          <a:p>
            <a:pPr lvl="1"/>
            <a:r>
              <a:rPr lang="en-US" smtClean="0"/>
              <a:t>Could be initiated by carrier</a:t>
            </a:r>
          </a:p>
          <a:p>
            <a:pPr lvl="2"/>
            <a:r>
              <a:rPr lang="en-US" smtClean="0"/>
              <a:t>Insured may have not paid premiums</a:t>
            </a:r>
          </a:p>
        </p:txBody>
      </p:sp>
      <p:sp>
        <p:nvSpPr>
          <p:cNvPr id="12292" name="Text Box 4"/>
          <p:cNvSpPr txBox="1">
            <a:spLocks noChangeArrowheads="1"/>
          </p:cNvSpPr>
          <p:nvPr/>
        </p:nvSpPr>
        <p:spPr bwMode="auto">
          <a:xfrm>
            <a:off x="3594100" y="774700"/>
            <a:ext cx="20478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cancellation</a:t>
            </a:r>
          </a:p>
        </p:txBody>
      </p:sp>
      <p:sp>
        <p:nvSpPr>
          <p:cNvPr id="12293" name="Line 5"/>
          <p:cNvSpPr>
            <a:spLocks noChangeShapeType="1"/>
          </p:cNvSpPr>
          <p:nvPr/>
        </p:nvSpPr>
        <p:spPr bwMode="auto">
          <a:xfrm>
            <a:off x="5022850" y="2024063"/>
            <a:ext cx="0" cy="304800"/>
          </a:xfrm>
          <a:prstGeom prst="line">
            <a:avLst/>
          </a:prstGeom>
          <a:noFill/>
          <a:ln w="28575">
            <a:solidFill>
              <a:srgbClr val="0033CC"/>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2294" name="Rectangle 6"/>
          <p:cNvSpPr>
            <a:spLocks noChangeArrowheads="1"/>
          </p:cNvSpPr>
          <p:nvPr/>
        </p:nvSpPr>
        <p:spPr bwMode="auto">
          <a:xfrm>
            <a:off x="1685925" y="2393950"/>
            <a:ext cx="3328988" cy="390525"/>
          </a:xfrm>
          <a:prstGeom prst="rect">
            <a:avLst/>
          </a:prstGeom>
          <a:solidFill>
            <a:srgbClr val="FF99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12295" name="Text Box 7"/>
          <p:cNvSpPr txBox="1">
            <a:spLocks noChangeArrowheads="1"/>
          </p:cNvSpPr>
          <p:nvPr/>
        </p:nvSpPr>
        <p:spPr bwMode="auto">
          <a:xfrm>
            <a:off x="3422650" y="2444750"/>
            <a:ext cx="1931988"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policy term</a:t>
            </a:r>
          </a:p>
        </p:txBody>
      </p:sp>
      <p:pic>
        <p:nvPicPr>
          <p:cNvPr id="12296" name="Picture 8" descr="MCj0319178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4133850" y="1066800"/>
            <a:ext cx="1138238"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7" name="Rectangle 9"/>
          <p:cNvSpPr>
            <a:spLocks noChangeArrowheads="1"/>
          </p:cNvSpPr>
          <p:nvPr/>
        </p:nvSpPr>
        <p:spPr bwMode="auto">
          <a:xfrm>
            <a:off x="1685925" y="2393950"/>
            <a:ext cx="5403850" cy="390525"/>
          </a:xfrm>
          <a:prstGeom prst="rect">
            <a:avLst/>
          </a:prstGeom>
          <a:noFill/>
          <a:ln w="28575" algn="ctr">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1_test-template">
  <a:themeElements>
    <a:clrScheme name="">
      <a:dk1>
        <a:srgbClr val="8F8F5C"/>
      </a:dk1>
      <a:lt1>
        <a:srgbClr val="FFFFFF"/>
      </a:lt1>
      <a:dk2>
        <a:srgbClr val="000000"/>
      </a:dk2>
      <a:lt2>
        <a:srgbClr val="DADAB3"/>
      </a:lt2>
      <a:accent1>
        <a:srgbClr val="003399"/>
      </a:accent1>
      <a:accent2>
        <a:srgbClr val="FF9933"/>
      </a:accent2>
      <a:accent3>
        <a:srgbClr val="AAAAAA"/>
      </a:accent3>
      <a:accent4>
        <a:srgbClr val="DADADA"/>
      </a:accent4>
      <a:accent5>
        <a:srgbClr val="AAADCA"/>
      </a:accent5>
      <a:accent6>
        <a:srgbClr val="E78A2D"/>
      </a:accent6>
      <a:hlink>
        <a:srgbClr val="C0C0C0"/>
      </a:hlink>
      <a:folHlink>
        <a:srgbClr val="FFCC00"/>
      </a:folHlink>
    </a:clrScheme>
    <a:fontScheme name="test-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9050" algn="ctr">
          <a:solidFill>
            <a:srgbClr val="D33941"/>
          </a:solidFill>
          <a:round/>
          <a:headEnd/>
          <a:tailEnd/>
        </a:ln>
      </a:spPr>
      <a:bodyPr wrap="none" lIns="0" tIns="0" rIns="0" bIns="0" anchor="ctr">
        <a:noAutofit/>
      </a:bodyPr>
      <a:lstStyle>
        <a:defPPr algn="ctr">
          <a:spcBef>
            <a:spcPct val="50000"/>
          </a:spcBef>
          <a:spcAft>
            <a:spcPct val="30000"/>
          </a:spcAft>
          <a:buClr>
            <a:schemeClr val="tx1"/>
          </a:buClr>
          <a:defRPr/>
        </a:defPPr>
      </a:lstStyle>
    </a:spDef>
    <a:lnDef>
      <a:spPr bwMode="auto">
        <a:xfrm>
          <a:off x="0" y="0"/>
          <a:ext cx="1" cy="1"/>
        </a:xfrm>
        <a:custGeom>
          <a:avLst/>
          <a:gdLst/>
          <a:ahLst/>
          <a:cxnLst/>
          <a:rect l="0" t="0" r="0" b="0"/>
          <a:pathLst/>
        </a:custGeom>
        <a:noFill/>
        <a:ln w="12700" cap="flat" cmpd="sng" algn="ctr">
          <a:solidFill>
            <a:srgbClr val="FF0000"/>
          </a:solidFill>
          <a:prstDash val="solid"/>
          <a:round/>
          <a:headEnd type="none" w="med" len="med"/>
          <a:tailEnd type="none" w="med" len="med"/>
        </a:ln>
        <a:effectLst/>
      </a:spPr>
      <a:bodyPr vert="horz" wrap="none" lIns="0" tIns="0" rIns="0" bIns="0" numCol="1" anchor="ctr"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30000"/>
          </a:spcAft>
          <a:buClr>
            <a:schemeClr val="tx1"/>
          </a:buClr>
          <a:buSzTx/>
          <a:buFontTx/>
          <a:buNone/>
          <a:tabLst/>
          <a:defRPr kumimoji="0" lang="en-US" sz="2000" b="1" i="0" u="none" strike="noStrike" cap="none" normalizeH="0" baseline="0" smtClean="0">
            <a:ln>
              <a:noFill/>
            </a:ln>
            <a:solidFill>
              <a:srgbClr val="FF0000"/>
            </a:solidFill>
            <a:effectLst/>
            <a:latin typeface="Arial" charset="0"/>
          </a:defRPr>
        </a:defPPr>
      </a:lstStyle>
    </a:lnDef>
    <a:txDef>
      <a:spPr>
        <a:noFill/>
      </a:spPr>
      <a:bodyPr wrap="none" rtlCol="0">
        <a:noAutofit/>
      </a:bodyPr>
      <a:lstStyle>
        <a:defPPr>
          <a:defRPr dirty="0" smtClean="0">
            <a:solidFill>
              <a:srgbClr val="C00000"/>
            </a:solidFill>
            <a:latin typeface="Calibri" pitchFamily="34" charset="0"/>
            <a:cs typeface="Calibri" pitchFamily="34" charset="0"/>
          </a:defRPr>
        </a:defPPr>
      </a:lstStyle>
    </a:txDef>
  </a:objectDefaults>
  <a:extraClrSchemeLst>
    <a:extraClrScheme>
      <a:clrScheme name="test-template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est-templat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est-template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est-template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est-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est-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est-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2_test-template">
  <a:themeElements>
    <a:clrScheme name="">
      <a:dk1>
        <a:srgbClr val="8F8F5C"/>
      </a:dk1>
      <a:lt1>
        <a:srgbClr val="FFFFFF"/>
      </a:lt1>
      <a:dk2>
        <a:srgbClr val="000000"/>
      </a:dk2>
      <a:lt2>
        <a:srgbClr val="DADAB3"/>
      </a:lt2>
      <a:accent1>
        <a:srgbClr val="003399"/>
      </a:accent1>
      <a:accent2>
        <a:srgbClr val="FF9933"/>
      </a:accent2>
      <a:accent3>
        <a:srgbClr val="AAAAAA"/>
      </a:accent3>
      <a:accent4>
        <a:srgbClr val="DADADA"/>
      </a:accent4>
      <a:accent5>
        <a:srgbClr val="AAADCA"/>
      </a:accent5>
      <a:accent6>
        <a:srgbClr val="E78A2D"/>
      </a:accent6>
      <a:hlink>
        <a:srgbClr val="C0C0C0"/>
      </a:hlink>
      <a:folHlink>
        <a:srgbClr val="FFCC00"/>
      </a:folHlink>
    </a:clrScheme>
    <a:fontScheme name="test-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9050" algn="ctr">
          <a:solidFill>
            <a:srgbClr val="D33941"/>
          </a:solidFill>
          <a:round/>
          <a:headEnd/>
          <a:tailEnd/>
        </a:ln>
      </a:spPr>
      <a:bodyPr wrap="none" lIns="0" tIns="0" rIns="0" bIns="0" anchor="ctr">
        <a:noAutofit/>
      </a:bodyPr>
      <a:lstStyle>
        <a:defPPr algn="ctr">
          <a:spcBef>
            <a:spcPct val="50000"/>
          </a:spcBef>
          <a:spcAft>
            <a:spcPct val="30000"/>
          </a:spcAft>
          <a:buClr>
            <a:schemeClr val="tx1"/>
          </a:buClr>
          <a:defRPr/>
        </a:defPPr>
      </a:lstStyle>
    </a:spDef>
    <a:lnDef>
      <a:spPr bwMode="auto">
        <a:xfrm>
          <a:off x="0" y="0"/>
          <a:ext cx="1" cy="1"/>
        </a:xfrm>
        <a:custGeom>
          <a:avLst/>
          <a:gdLst/>
          <a:ahLst/>
          <a:cxnLst/>
          <a:rect l="0" t="0" r="0" b="0"/>
          <a:pathLst/>
        </a:custGeom>
        <a:noFill/>
        <a:ln w="12700" cap="flat" cmpd="sng" algn="ctr">
          <a:solidFill>
            <a:srgbClr val="FF0000"/>
          </a:solidFill>
          <a:prstDash val="solid"/>
          <a:round/>
          <a:headEnd type="none" w="med" len="med"/>
          <a:tailEnd type="none" w="med" len="med"/>
        </a:ln>
        <a:effectLst/>
      </a:spPr>
      <a:bodyPr vert="horz" wrap="none" lIns="0" tIns="0" rIns="0" bIns="0" numCol="1" anchor="ctr"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30000"/>
          </a:spcAft>
          <a:buClr>
            <a:schemeClr val="tx1"/>
          </a:buClr>
          <a:buSzTx/>
          <a:buFontTx/>
          <a:buNone/>
          <a:tabLst/>
          <a:defRPr kumimoji="0" lang="en-US" sz="2000" b="1" i="0" u="none" strike="noStrike" cap="none" normalizeH="0" baseline="0" smtClean="0">
            <a:ln>
              <a:noFill/>
            </a:ln>
            <a:solidFill>
              <a:srgbClr val="FF0000"/>
            </a:solidFill>
            <a:effectLst/>
            <a:latin typeface="Arial" charset="0"/>
          </a:defRPr>
        </a:defPPr>
      </a:lstStyle>
    </a:lnDef>
    <a:txDef>
      <a:spPr>
        <a:noFill/>
      </a:spPr>
      <a:bodyPr wrap="none" rtlCol="0">
        <a:spAutoFit/>
      </a:bodyPr>
      <a:lstStyle>
        <a:defPPr>
          <a:defRPr dirty="0" err="1" smtClean="0">
            <a:solidFill>
              <a:srgbClr val="C00000"/>
            </a:solidFill>
            <a:latin typeface="Calibri" pitchFamily="34" charset="0"/>
            <a:cs typeface="Calibri" pitchFamily="34" charset="0"/>
          </a:defRPr>
        </a:defPPr>
      </a:lstStyle>
    </a:txDef>
  </a:objectDefaults>
  <a:extraClrSchemeLst>
    <a:extraClrScheme>
      <a:clrScheme name="test-template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est-templat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est-template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est-template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est-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est-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est-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3_test-template">
  <a:themeElements>
    <a:clrScheme name="">
      <a:dk1>
        <a:srgbClr val="8F8F5C"/>
      </a:dk1>
      <a:lt1>
        <a:srgbClr val="FFFFFF"/>
      </a:lt1>
      <a:dk2>
        <a:srgbClr val="000000"/>
      </a:dk2>
      <a:lt2>
        <a:srgbClr val="DADAB3"/>
      </a:lt2>
      <a:accent1>
        <a:srgbClr val="003399"/>
      </a:accent1>
      <a:accent2>
        <a:srgbClr val="FF9933"/>
      </a:accent2>
      <a:accent3>
        <a:srgbClr val="AAAAAA"/>
      </a:accent3>
      <a:accent4>
        <a:srgbClr val="DADADA"/>
      </a:accent4>
      <a:accent5>
        <a:srgbClr val="AAADCA"/>
      </a:accent5>
      <a:accent6>
        <a:srgbClr val="E78A2D"/>
      </a:accent6>
      <a:hlink>
        <a:srgbClr val="C0C0C0"/>
      </a:hlink>
      <a:folHlink>
        <a:srgbClr val="FFCC00"/>
      </a:folHlink>
    </a:clrScheme>
    <a:fontScheme name="test-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9050" algn="ctr">
          <a:solidFill>
            <a:srgbClr val="D33941"/>
          </a:solidFill>
          <a:round/>
          <a:headEnd/>
          <a:tailEnd/>
        </a:ln>
      </a:spPr>
      <a:bodyPr wrap="none" lIns="0" tIns="0" rIns="0" bIns="0" anchor="ctr">
        <a:noAutofit/>
      </a:bodyPr>
      <a:lstStyle>
        <a:defPPr algn="ctr">
          <a:spcBef>
            <a:spcPct val="50000"/>
          </a:spcBef>
          <a:spcAft>
            <a:spcPct val="30000"/>
          </a:spcAft>
          <a:buClr>
            <a:schemeClr val="tx1"/>
          </a:buClr>
          <a:defRPr/>
        </a:defPPr>
      </a:lstStyle>
    </a:spDef>
    <a:lnDef>
      <a:spPr bwMode="auto">
        <a:xfrm>
          <a:off x="0" y="0"/>
          <a:ext cx="1" cy="1"/>
        </a:xfrm>
        <a:custGeom>
          <a:avLst/>
          <a:gdLst/>
          <a:ahLst/>
          <a:cxnLst/>
          <a:rect l="0" t="0" r="0" b="0"/>
          <a:pathLst/>
        </a:custGeom>
        <a:noFill/>
        <a:ln w="12700" cap="flat" cmpd="sng" algn="ctr">
          <a:solidFill>
            <a:srgbClr val="FF0000"/>
          </a:solidFill>
          <a:prstDash val="solid"/>
          <a:round/>
          <a:headEnd type="none" w="med" len="med"/>
          <a:tailEnd type="none" w="med" len="med"/>
        </a:ln>
        <a:effectLst/>
      </a:spPr>
      <a:bodyPr vert="horz" wrap="none" lIns="0" tIns="0" rIns="0" bIns="0" numCol="1" anchor="ctr"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30000"/>
          </a:spcAft>
          <a:buClr>
            <a:schemeClr val="tx1"/>
          </a:buClr>
          <a:buSzTx/>
          <a:buFontTx/>
          <a:buNone/>
          <a:tabLst/>
          <a:defRPr kumimoji="0" lang="en-US" sz="2000" b="1" i="0" u="none" strike="noStrike" cap="none" normalizeH="0" baseline="0" smtClean="0">
            <a:ln>
              <a:noFill/>
            </a:ln>
            <a:solidFill>
              <a:srgbClr val="FF0000"/>
            </a:solidFill>
            <a:effectLst/>
            <a:latin typeface="Arial" charset="0"/>
          </a:defRPr>
        </a:defPPr>
      </a:lstStyle>
    </a:lnDef>
    <a:txDef>
      <a:spPr>
        <a:noFill/>
      </a:spPr>
      <a:bodyPr wrap="none" rtlCol="0">
        <a:spAutoFit/>
      </a:bodyPr>
      <a:lstStyle>
        <a:defPPr>
          <a:defRPr dirty="0" err="1" smtClean="0">
            <a:solidFill>
              <a:srgbClr val="C00000"/>
            </a:solidFill>
            <a:latin typeface="Calibri" pitchFamily="34" charset="0"/>
            <a:cs typeface="Calibri" pitchFamily="34" charset="0"/>
          </a:defRPr>
        </a:defPPr>
      </a:lstStyle>
    </a:txDef>
  </a:objectDefaults>
  <a:extraClrSchemeLst>
    <a:extraClrScheme>
      <a:clrScheme name="test-template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est-templat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est-template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est-template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est-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est-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est-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0108DB332E651468B7C8D0348561ABA" ma:contentTypeVersion="" ma:contentTypeDescription="Create a new document." ma:contentTypeScope="" ma:versionID="281377a50d05c6501e3869a7fde81026">
  <xsd:schema xmlns:xsd="http://www.w3.org/2001/XMLSchema" xmlns:xs="http://www.w3.org/2001/XMLSchema" xmlns:p="http://schemas.microsoft.com/office/2006/metadata/properties" xmlns:ns2="952a6df7-b138-4f89-9bc4-e7a874ea3254" targetNamespace="http://schemas.microsoft.com/office/2006/metadata/properties" ma:root="true" ma:fieldsID="4e1787b51db6d8974ac4e9ada5885bff" ns2:_="">
    <xsd:import namespace="952a6df7-b138-4f89-9bc4-e7a874ea3254"/>
    <xsd:element name="properties">
      <xsd:complexType>
        <xsd:sequence>
          <xsd:element name="documentManagement">
            <xsd:complexType>
              <xsd:all>
                <xsd:element ref="ns2:FolderNa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52a6df7-b138-4f89-9bc4-e7a874ea3254" elementFormDefault="qualified">
    <xsd:import namespace="http://schemas.microsoft.com/office/2006/documentManagement/types"/>
    <xsd:import namespace="http://schemas.microsoft.com/office/infopath/2007/PartnerControls"/>
    <xsd:element name="FolderName" ma:index="8" nillable="true" ma:displayName="FolderName" ma:internalName="FolderName">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FolderName xmlns="952a6df7-b138-4f89-9bc4-e7a874ea3254" xsi:nil="true"/>
  </documentManagement>
</p:properties>
</file>

<file path=customXml/itemProps1.xml><?xml version="1.0" encoding="utf-8"?>
<ds:datastoreItem xmlns:ds="http://schemas.openxmlformats.org/officeDocument/2006/customXml" ds:itemID="{2D3EFE8D-89E0-4B96-90F5-EA021033963A}"/>
</file>

<file path=customXml/itemProps2.xml><?xml version="1.0" encoding="utf-8"?>
<ds:datastoreItem xmlns:ds="http://schemas.openxmlformats.org/officeDocument/2006/customXml" ds:itemID="{809B9894-E3A1-4E5D-9294-0A7724A33527}"/>
</file>

<file path=customXml/itemProps3.xml><?xml version="1.0" encoding="utf-8"?>
<ds:datastoreItem xmlns:ds="http://schemas.openxmlformats.org/officeDocument/2006/customXml" ds:itemID="{46960049-E766-4009-A6E7-02F0E7DE36E1}"/>
</file>

<file path=docProps/app.xml><?xml version="1.0" encoding="utf-8"?>
<Properties xmlns="http://schemas.openxmlformats.org/officeDocument/2006/extended-properties" xmlns:vt="http://schemas.openxmlformats.org/officeDocument/2006/docPropsVTypes">
  <Template/>
  <TotalTime>31466</TotalTime>
  <Words>5787</Words>
  <Application>Microsoft Office PowerPoint</Application>
  <PresentationFormat>On-screen Show (4:3)</PresentationFormat>
  <Paragraphs>485</Paragraphs>
  <Slides>43</Slides>
  <Notes>43</Notes>
  <HiddenSlides>1</HiddenSlides>
  <MMClips>0</MMClips>
  <ScaleCrop>false</ScaleCrop>
  <HeadingPairs>
    <vt:vector size="4" baseType="variant">
      <vt:variant>
        <vt:lpstr>Theme</vt:lpstr>
      </vt:variant>
      <vt:variant>
        <vt:i4>3</vt:i4>
      </vt:variant>
      <vt:variant>
        <vt:lpstr>Slide Titles</vt:lpstr>
      </vt:variant>
      <vt:variant>
        <vt:i4>43</vt:i4>
      </vt:variant>
    </vt:vector>
  </HeadingPairs>
  <TitlesOfParts>
    <vt:vector size="46" baseType="lpstr">
      <vt:lpstr>1_test-template</vt:lpstr>
      <vt:lpstr>2_test-template</vt:lpstr>
      <vt:lpstr>3_test-template</vt:lpstr>
      <vt:lpstr>Policy Transactions</vt:lpstr>
      <vt:lpstr>Lesson objectives</vt:lpstr>
      <vt:lpstr>Lesson outline</vt:lpstr>
      <vt:lpstr>Life span of a policy</vt:lpstr>
      <vt:lpstr>Policy lifecycle transactions </vt:lpstr>
      <vt:lpstr>Submissions</vt:lpstr>
      <vt:lpstr>Policy Change</vt:lpstr>
      <vt:lpstr>Renewals</vt:lpstr>
      <vt:lpstr>Cancellations</vt:lpstr>
      <vt:lpstr>Reinstatements</vt:lpstr>
      <vt:lpstr>Rewrites</vt:lpstr>
      <vt:lpstr>Mid-term rewrites</vt:lpstr>
      <vt:lpstr>Rewrite new account</vt:lpstr>
      <vt:lpstr>Audits / final audits</vt:lpstr>
      <vt:lpstr>Review: Policy transactions</vt:lpstr>
      <vt:lpstr>Lesson outline</vt:lpstr>
      <vt:lpstr>Transaction vs Job</vt:lpstr>
      <vt:lpstr>Objects that define policy transaction logic</vt:lpstr>
      <vt:lpstr>Job processes</vt:lpstr>
      <vt:lpstr>Workflows</vt:lpstr>
      <vt:lpstr>Wizards</vt:lpstr>
      <vt:lpstr>Business rules</vt:lpstr>
      <vt:lpstr>Product model</vt:lpstr>
      <vt:lpstr>External systems</vt:lpstr>
      <vt:lpstr>Initiating transactions</vt:lpstr>
      <vt:lpstr>Lesson outline</vt:lpstr>
      <vt:lpstr>History of a policy</vt:lpstr>
      <vt:lpstr>PolicyPeriods</vt:lpstr>
      <vt:lpstr>(Notes only slide)</vt:lpstr>
      <vt:lpstr>Applying transactions to policies</vt:lpstr>
      <vt:lpstr>Transaction effective dates within a policy term</vt:lpstr>
      <vt:lpstr>Lesson outline</vt:lpstr>
      <vt:lpstr>Viewing policy information</vt:lpstr>
      <vt:lpstr>Policy term “In force”</vt:lpstr>
      <vt:lpstr>Policy term exists but not in force</vt:lpstr>
      <vt:lpstr>No policy term exists</vt:lpstr>
      <vt:lpstr>Viewing policy transactions</vt:lpstr>
      <vt:lpstr>Viewing transaction data</vt:lpstr>
      <vt:lpstr>Returning to policy</vt:lpstr>
      <vt:lpstr>Comparing policy transactions</vt:lpstr>
      <vt:lpstr> Lesson objectives review</vt:lpstr>
      <vt:lpstr>Review questions</vt:lpstr>
      <vt:lpstr>Notices</vt:lpstr>
    </vt:vector>
  </TitlesOfParts>
  <Company>Guidewire Software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Guidewire GScript</dc:title>
  <dc:subject>ClaimCenter 4.0 Foundation Training</dc:subject>
  <dc:creator>Guidewire</dc:creator>
  <dc:description>DO NOT DISTRIBUTE WITHOUT PERMISSION!</dc:description>
  <cp:lastModifiedBy>kshukla</cp:lastModifiedBy>
  <cp:revision>2286</cp:revision>
  <dcterms:created xsi:type="dcterms:W3CDTF">2007-08-02T20:13:16Z</dcterms:created>
  <dcterms:modified xsi:type="dcterms:W3CDTF">2014-04-18T18:22:50Z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BuildNumber">
    <vt:lpwstr>50</vt:lpwstr>
  </property>
  <property fmtid="{D5CDD505-2E9C-101B-9397-08002B2CF9AE}" pid="3" name="SectionVersionNumber">
    <vt:lpwstr>4.0.2.100</vt:lpwstr>
  </property>
  <property fmtid="{D5CDD505-2E9C-101B-9397-08002B2CF9AE}" pid="4" name="ContentTypeId">
    <vt:lpwstr>0x01010080108DB332E651468B7C8D0348561ABA</vt:lpwstr>
  </property>
</Properties>
</file>