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notesSlides/notesSlide49.xml" ContentType="application/vnd.openxmlformats-officedocument.presentationml.notesSlide+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48.xml" ContentType="application/vnd.openxmlformats-officedocument.presentationml.notesSlide+xml"/>
  <Override PartName="/ppt/notesSlides/notesSlide50.xml" ContentType="application/vnd.openxmlformats-officedocument.presentationml.notesSlide+xml"/>
  <Override PartName="/ppt/notesSlides/notesSlide9.xml" ContentType="application/vnd.openxmlformats-officedocument.presentationml.notesSlide+xml"/>
  <Override PartName="/ppt/slideLayouts/slideLayout27.xml" ContentType="application/vnd.openxmlformats-officedocument.presentationml.slideLayout+xml"/>
  <Override PartName="/ppt/notesSlides/notesSlide24.xml" ContentType="application/vnd.openxmlformats-officedocument.presentationml.notesSlide+xml"/>
  <Override PartName="/ppt/slideLayouts/slideLayout28.xml" ContentType="application/vnd.openxmlformats-officedocument.presentationml.slideLayout+xml"/>
  <Override PartName="/ppt/notesSlides/notesSlide23.xml" ContentType="application/vnd.openxmlformats-officedocument.presentationml.notesSlide+xml"/>
  <Override PartName="/ppt/slideLayouts/slideLayout29.xml" ContentType="application/vnd.openxmlformats-officedocument.presentationml.slideLayout+xml"/>
  <Override PartName="/ppt/notesSlides/notesSlide22.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25.xml" ContentType="application/vnd.openxmlformats-officedocument.presentationml.notesSlide+xml"/>
  <Override PartName="/ppt/slideLayouts/slideLayout26.xml" ContentType="application/vnd.openxmlformats-officedocument.presentationml.slideLayout+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1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Layouts/slideLayout23.xml" ContentType="application/vnd.openxmlformats-officedocument.presentationml.slideLayout+xml"/>
  <Override PartName="/ppt/notesSlides/notesSlide27.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8.xml" ContentType="application/vnd.openxmlformats-officedocument.presentationml.notesSl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notesSlides/notesSlide43.xml" ContentType="application/vnd.openxmlformats-officedocument.presentationml.notesSlide+xml"/>
  <Override PartName="/ppt/slideLayouts/slideLayout7.xml" ContentType="application/vnd.openxmlformats-officedocument.presentationml.slideLayout+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slideLayouts/slideLayout8.xml" ContentType="application/vnd.openxmlformats-officedocument.presentationml.slideLayout+xml"/>
  <Override PartName="/ppt/notesSlides/notesSlide31.xml" ContentType="application/vnd.openxmlformats-officedocument.presentationml.notesSlide+xml"/>
  <Override PartName="/ppt/slideLayouts/slideLayout10.xml" ContentType="application/vnd.openxmlformats-officedocument.presentationml.slideLayout+xml"/>
  <Override PartName="/ppt/notesSlides/notesSlide40.xml" ContentType="application/vnd.openxmlformats-officedocument.presentationml.notesSlide+xml"/>
  <Override PartName="/ppt/slideLayouts/slideLayout6.xml" ContentType="application/vnd.openxmlformats-officedocument.presentationml.slideLayout+xml"/>
  <Override PartName="/ppt/notesSlides/notesSlide44.xml" ContentType="application/vnd.openxmlformats-officedocument.presentationml.notesSlide+xml"/>
  <Override PartName="/ppt/slideLayouts/slideLayout5.xml" ContentType="application/vnd.openxmlformats-officedocument.presentationml.slideLayout+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slideLayouts/slideLayout4.xml" ContentType="application/vnd.openxmlformats-officedocument.presentationml.slideLayout+xml"/>
  <Override PartName="/ppt/notesSlides/notesSlide39.xml" ContentType="application/vnd.openxmlformats-officedocument.presentationml.notes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38.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32.xml" ContentType="application/vnd.openxmlformats-officedocument.presentationml.notesSlide+xml"/>
  <Override PartName="/ppt/slideLayouts/slideLayout14.xml" ContentType="application/vnd.openxmlformats-officedocument.presentationml.slideLayou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 id="2147483887" r:id="rId2"/>
    <p:sldMasterId id="2147483899" r:id="rId3"/>
  </p:sldMasterIdLst>
  <p:notesMasterIdLst>
    <p:notesMasterId r:id="rId54"/>
  </p:notesMasterIdLst>
  <p:handoutMasterIdLst>
    <p:handoutMasterId r:id="rId55"/>
  </p:handoutMasterIdLst>
  <p:sldIdLst>
    <p:sldId id="1192" r:id="rId4"/>
    <p:sldId id="1299" r:id="rId5"/>
    <p:sldId id="1300" r:id="rId6"/>
    <p:sldId id="1578" r:id="rId7"/>
    <p:sldId id="1581" r:id="rId8"/>
    <p:sldId id="1582" r:id="rId9"/>
    <p:sldId id="1580" r:id="rId10"/>
    <p:sldId id="1584" r:id="rId11"/>
    <p:sldId id="1585" r:id="rId12"/>
    <p:sldId id="1587" r:id="rId13"/>
    <p:sldId id="1586" r:id="rId14"/>
    <p:sldId id="1588" r:id="rId15"/>
    <p:sldId id="1589" r:id="rId16"/>
    <p:sldId id="1583" r:id="rId17"/>
    <p:sldId id="1590" r:id="rId18"/>
    <p:sldId id="1591" r:id="rId19"/>
    <p:sldId id="1592" r:id="rId20"/>
    <p:sldId id="1618" r:id="rId21"/>
    <p:sldId id="1637" r:id="rId22"/>
    <p:sldId id="1636" r:id="rId23"/>
    <p:sldId id="1593" r:id="rId24"/>
    <p:sldId id="1596" r:id="rId25"/>
    <p:sldId id="1597" r:id="rId26"/>
    <p:sldId id="1635" r:id="rId27"/>
    <p:sldId id="1599" r:id="rId28"/>
    <p:sldId id="1604" r:id="rId29"/>
    <p:sldId id="1624" r:id="rId30"/>
    <p:sldId id="1601" r:id="rId31"/>
    <p:sldId id="1602" r:id="rId32"/>
    <p:sldId id="1605" r:id="rId33"/>
    <p:sldId id="1626" r:id="rId34"/>
    <p:sldId id="1627" r:id="rId35"/>
    <p:sldId id="1575" r:id="rId36"/>
    <p:sldId id="1606" r:id="rId37"/>
    <p:sldId id="1607" r:id="rId38"/>
    <p:sldId id="1608" r:id="rId39"/>
    <p:sldId id="1619" r:id="rId40"/>
    <p:sldId id="1610" r:id="rId41"/>
    <p:sldId id="1622" r:id="rId42"/>
    <p:sldId id="1623" r:id="rId43"/>
    <p:sldId id="1621" r:id="rId44"/>
    <p:sldId id="1611" r:id="rId45"/>
    <p:sldId id="1612" r:id="rId46"/>
    <p:sldId id="1613" r:id="rId47"/>
    <p:sldId id="1615" r:id="rId48"/>
    <p:sldId id="1616" r:id="rId49"/>
    <p:sldId id="1620" r:id="rId50"/>
    <p:sldId id="1551" r:id="rId51"/>
    <p:sldId id="1554" r:id="rId52"/>
    <p:sldId id="1639" r:id="rId53"/>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D33941"/>
    <a:srgbClr val="0033CC"/>
    <a:srgbClr val="FF0000"/>
    <a:srgbClr val="FFFF00"/>
    <a:srgbClr val="CCFFCC"/>
    <a:srgbClr val="3366FF"/>
    <a:srgbClr val="CC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407" autoAdjust="0"/>
  </p:normalViewPr>
  <p:slideViewPr>
    <p:cSldViewPr snapToGrid="0">
      <p:cViewPr>
        <p:scale>
          <a:sx n="100" d="100"/>
          <a:sy n="100" d="100"/>
        </p:scale>
        <p:origin x="-1104" y="-270"/>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896"/>
    </p:cViewPr>
  </p:sorterViewPr>
  <p:notesViewPr>
    <p:cSldViewPr snapToGrid="0">
      <p:cViewPr varScale="1">
        <p:scale>
          <a:sx n="68" d="100"/>
          <a:sy n="68" d="100"/>
        </p:scale>
        <p:origin x="-3276" y="-12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customXml" Target="../customXml/item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15.xml"/><Relationship Id="rId1" Type="http://schemas.openxmlformats.org/officeDocument/2006/relationships/slide" Target="slides/slide3.xml"/><Relationship Id="rId6" Type="http://schemas.openxmlformats.org/officeDocument/2006/relationships/slide" Target="slides/slide45.xml"/><Relationship Id="rId5" Type="http://schemas.openxmlformats.org/officeDocument/2006/relationships/slide" Target="slides/slide41.xml"/><Relationship Id="rId4"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59FED9E0-1EA4-4292-B313-F62A5DDBAC4A}" type="slidenum">
              <a:rPr lang="en-US" altLang="en-US"/>
              <a:pPr>
                <a:defRPr/>
              </a:pPr>
              <a:t>‹#›</a:t>
            </a:fld>
            <a:endParaRPr lang="en-US" altLang="en-US" dirty="0"/>
          </a:p>
        </p:txBody>
      </p:sp>
    </p:spTree>
    <p:extLst>
      <p:ext uri="{BB962C8B-B14F-4D97-AF65-F5344CB8AC3E}">
        <p14:creationId xmlns:p14="http://schemas.microsoft.com/office/powerpoint/2010/main" val="2339438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latin typeface="Arial" charset="0"/>
              </a:defRPr>
            </a:lvl1pPr>
          </a:lstStyle>
          <a:p>
            <a:pPr>
              <a:defRPr/>
            </a:pPr>
            <a:r>
              <a:rPr lang="en-US" altLang="en-US"/>
              <a:t>	Accounts - </a:t>
            </a:r>
            <a:fld id="{19B1E521-C618-4146-A613-ED85D5D8E11D}"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latin typeface="Arial" charset="0"/>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7A4AC2AB-3F36-406F-BB76-182949C6502E}"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1842482793"/>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9CDE1244-FD31-450C-8658-D51476A2B06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0837"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F1993301-BA72-4971-B284-F95B7A47144F}"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5540" name="Rectangle 2"/>
          <p:cNvSpPr>
            <a:spLocks noGrp="1" noRot="1" noChangeAspect="1" noChangeArrowheads="1" noTextEdit="1"/>
          </p:cNvSpPr>
          <p:nvPr>
            <p:ph type="sldImg"/>
          </p:nvPr>
        </p:nvSpPr>
        <p:spPr>
          <a:xfrm>
            <a:off x="715963" y="630238"/>
            <a:ext cx="5432425" cy="4073525"/>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C16E8E92-E450-49B2-B722-4C86F63089EC}"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6564" name="Rectangle 2"/>
          <p:cNvSpPr>
            <a:spLocks noGrp="1" noRot="1" noChangeAspect="1" noChangeArrowheads="1" noTextEdit="1"/>
          </p:cNvSpPr>
          <p:nvPr>
            <p:ph type="sldImg"/>
          </p:nvPr>
        </p:nvSpPr>
        <p:spPr>
          <a:xfrm>
            <a:off x="715963" y="630238"/>
            <a:ext cx="5432425" cy="4073525"/>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activity is ultimately assigned to a participant, who is responsible for completing the task. The activity identifies when the task is expected to be done by and whether it has been done or not.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11BB4987-8198-4830-BBDF-5CA4423BFD4D}"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7588" name="Rectangle 2"/>
          <p:cNvSpPr>
            <a:spLocks noGrp="1" noRot="1" noChangeAspect="1" noChangeArrowheads="1" noTextEdit="1"/>
          </p:cNvSpPr>
          <p:nvPr>
            <p:ph type="sldImg"/>
          </p:nvPr>
        </p:nvSpPr>
        <p:spPr>
          <a:xfrm>
            <a:off x="715963" y="630238"/>
            <a:ext cx="5432425" cy="4073525"/>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39D18194-D82E-47AE-A95A-F6E383832C69}"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8612" name="Rectangle 2"/>
          <p:cNvSpPr>
            <a:spLocks noGrp="1" noRot="1" noChangeAspect="1" noChangeArrowheads="1" noTextEdit="1"/>
          </p:cNvSpPr>
          <p:nvPr>
            <p:ph type="sldImg"/>
          </p:nvPr>
        </p:nvSpPr>
        <p:spPr>
          <a:xfrm>
            <a:off x="715963" y="630238"/>
            <a:ext cx="5432425" cy="4073525"/>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422CBF25-544D-423D-9FB8-033F43318F36}"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9636" name="Rectangle 2"/>
          <p:cNvSpPr>
            <a:spLocks noGrp="1" noRot="1" noChangeAspect="1" noChangeArrowheads="1" noTextEdit="1"/>
          </p:cNvSpPr>
          <p:nvPr>
            <p:ph type="sldImg"/>
          </p:nvPr>
        </p:nvSpPr>
        <p:spPr>
          <a:xfrm>
            <a:off x="715963" y="630238"/>
            <a:ext cx="5432425" cy="4073525"/>
          </a:xfrm>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D02D3FF3-8346-41A2-BAB7-D81E7942B6EB}"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706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6641DC3B-73BC-4623-8708-96CE22B53676}"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716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search for an account, click the Search tab and then click the Accounts menu link. Enter the appropriate criteria and click the Search button.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0FC0AA8D-E7EB-401B-87C7-EB980D41FDEA}"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727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Also a user can click directly on the “Account” tab itself and will be taken to the most recently visited account.</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CEAAFBB2-1B27-40E8-A9CD-01D4B07A1656}"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737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 account can have one of three statuses:</a:t>
            </a:r>
          </a:p>
          <a:p>
            <a:pPr eaLnBrk="1" hangingPunct="1">
              <a:buFontTx/>
              <a:buChar char="•"/>
            </a:pPr>
            <a:r>
              <a:rPr lang="en-US" dirty="0" smtClean="0"/>
              <a:t>Pending - The account is ready for data entry, but data entry is still ongoing and the account is not considered fully open. All new accounts begin with a status of pending. </a:t>
            </a:r>
          </a:p>
          <a:p>
            <a:pPr eaLnBrk="1" hangingPunct="1">
              <a:buFontTx/>
              <a:buChar char="•"/>
            </a:pPr>
            <a:r>
              <a:rPr lang="en-US" dirty="0" smtClean="0"/>
              <a:t>Active - The account is fully ready and submissions have been created for it.</a:t>
            </a:r>
          </a:p>
          <a:p>
            <a:pPr eaLnBrk="1" hangingPunct="1">
              <a:buFontTx/>
              <a:buChar char="•"/>
            </a:pPr>
            <a:r>
              <a:rPr lang="en-US" dirty="0" smtClean="0"/>
              <a:t>Withdrawn - The account has been withdrawn from consideration for business with the carrier.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Accounts - </a:t>
            </a:r>
            <a:fld id="{299079E2-7478-43FA-88C8-4E7ECCA9605E}" type="slidenum">
              <a:rPr lang="en-US" altLang="en-US" sz="1200" b="0" smtClean="0">
                <a:solidFill>
                  <a:prstClr val="black"/>
                </a:solidFill>
              </a:rPr>
              <a:pPr eaLnBrk="1" hangingPunct="1">
                <a:buClr>
                  <a:prstClr val="black"/>
                </a:buClr>
              </a:pPr>
              <a:t>19</a:t>
            </a:fld>
            <a:endParaRPr lang="en-US" altLang="en-US" sz="1200" b="0" smtClean="0">
              <a:solidFill>
                <a:prstClr val="black"/>
              </a:solidFill>
            </a:endParaRPr>
          </a:p>
        </p:txBody>
      </p:sp>
      <p:sp>
        <p:nvSpPr>
          <p:cNvPr id="819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81924" name="Rectangle 2"/>
          <p:cNvSpPr>
            <a:spLocks noGrp="1" noRot="1" noChangeAspect="1" noChangeArrowheads="1" noTextEdit="1"/>
          </p:cNvSpPr>
          <p:nvPr>
            <p:ph type="sldImg"/>
          </p:nvPr>
        </p:nvSpPr>
        <p:spPr>
          <a:xfrm>
            <a:off x="715963" y="630238"/>
            <a:ext cx="5432425" cy="4073525"/>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Current Activities list view lists all open activities associated to the account or to any policy transaction (such as a submission or renewal) associated to the account.</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7FA0D4A3-D9C1-4C75-ABE1-C0372B9EEE27}"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Accounts - </a:t>
            </a:r>
            <a:fld id="{7ACC4295-ED32-4660-A67E-455BB5FB29A1}" type="slidenum">
              <a:rPr lang="en-US" altLang="en-US" sz="1200" b="0" smtClean="0">
                <a:solidFill>
                  <a:prstClr val="black"/>
                </a:solidFill>
              </a:rPr>
              <a:pPr eaLnBrk="1" hangingPunct="1">
                <a:buClr>
                  <a:prstClr val="black"/>
                </a:buClr>
              </a:pPr>
              <a:t>20</a:t>
            </a:fld>
            <a:endParaRPr lang="en-US" altLang="en-US" sz="1200" b="0" smtClean="0">
              <a:solidFill>
                <a:prstClr val="black"/>
              </a:solidFill>
            </a:endParaRPr>
          </a:p>
        </p:txBody>
      </p:sp>
      <p:sp>
        <p:nvSpPr>
          <p:cNvPr id="788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8852" name="Rectangle 2"/>
          <p:cNvSpPr>
            <a:spLocks noGrp="1" noRot="1" noChangeAspect="1" noChangeArrowheads="1" noTextEdit="1"/>
          </p:cNvSpPr>
          <p:nvPr>
            <p:ph type="sldImg"/>
          </p:nvPr>
        </p:nvSpPr>
        <p:spPr>
          <a:xfrm>
            <a:off x="715963" y="630238"/>
            <a:ext cx="5432425" cy="4073525"/>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Policy Terms list view on the Account Summary page lists all in force, cancelled, and expired policies owned by the account.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21A77622-8620-45F0-A517-1DD5C1317FE3}"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747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b="0" i="0" kern="1200" dirty="0" smtClean="0">
                <a:solidFill>
                  <a:schemeClr val="tx1"/>
                </a:solidFill>
                <a:effectLst/>
                <a:latin typeface="Arial" charset="0"/>
                <a:ea typeface="+mn-ea"/>
                <a:cs typeface="+mn-cs"/>
              </a:rPr>
              <a:t>When an account is initially created, only one producer code can be associated to the account. However, an account can have multiple producer codes associated with it when different policies on the same account use different producer codes thus adding those producer codes to the account.</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A5DAB615-76FE-4099-8FFF-023C11830A38}"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6804" name="Rectangle 2"/>
          <p:cNvSpPr>
            <a:spLocks noGrp="1" noRot="1" noChangeAspect="1" noChangeArrowheads="1" noTextEdit="1"/>
          </p:cNvSpPr>
          <p:nvPr>
            <p:ph type="sldImg"/>
          </p:nvPr>
        </p:nvSpPr>
        <p:spPr>
          <a:xfrm>
            <a:off x="715963" y="630238"/>
            <a:ext cx="5432425" cy="4073525"/>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contact that is set up from the Account File can be used by all policies within the account. One contact can play multiple roles on the account and on the policy. Take a personal auto policy for example. A contact can be the holder of the account, the primary named insured on the policy, and a driver of a vehicle insured by the policy.</a:t>
            </a:r>
          </a:p>
          <a:p>
            <a:pPr eaLnBrk="1" hangingPunct="1"/>
            <a:r>
              <a:rPr lang="en-US" smtClean="0"/>
              <a:t>Users can access contacts through accounts and policies, which provide a centralized view of all contacts on the account and policy files. Some contact information is shared across policies. An update to the shared information propagates across all unbound usages of a contact. Other information is policy or usage specific, and does not propagate to other policies.</a:t>
            </a:r>
          </a:p>
          <a:p>
            <a:pPr eaLnBrk="1" hangingPunct="1"/>
            <a:r>
              <a:rPr lang="en-US" smtClean="0"/>
              <a:t>In the screenshot above, the contact Wright Constructions has two roles: Account Holder and Named Insured.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45FC6E08-39F6-4149-8CAB-C4A4D930BFBF}"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778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7828" name="Rectangle 2"/>
          <p:cNvSpPr>
            <a:spLocks noGrp="1" noRot="1" noChangeAspect="1" noChangeArrowheads="1" noTextEdit="1"/>
          </p:cNvSpPr>
          <p:nvPr>
            <p:ph type="sldImg"/>
          </p:nvPr>
        </p:nvSpPr>
        <p:spPr>
          <a:xfrm>
            <a:off x="715963" y="630238"/>
            <a:ext cx="5432425" cy="4073525"/>
          </a:xfrm>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buClr>
                <a:prstClr val="black"/>
              </a:buClr>
            </a:pPr>
            <a:r>
              <a:rPr lang="en-US" altLang="en-US" sz="1200" b="0" smtClean="0">
                <a:solidFill>
                  <a:prstClr val="black"/>
                </a:solidFill>
              </a:rPr>
              <a:t>	Accounts - </a:t>
            </a:r>
            <a:fld id="{1FC36A35-D007-46C1-A9F9-9FC3433408CD}" type="slidenum">
              <a:rPr lang="en-US" altLang="en-US" sz="1200" b="0" smtClean="0">
                <a:solidFill>
                  <a:prstClr val="black"/>
                </a:solidFill>
              </a:rPr>
              <a:pPr eaLnBrk="1" hangingPunct="1">
                <a:buClr>
                  <a:prstClr val="black"/>
                </a:buClr>
              </a:pPr>
              <a:t>24</a:t>
            </a:fld>
            <a:endParaRPr lang="en-US" altLang="en-US" sz="1200" b="0" smtClean="0">
              <a:solidFill>
                <a:prstClr val="black"/>
              </a:solidFill>
            </a:endParaRPr>
          </a:p>
        </p:txBody>
      </p:sp>
      <p:sp>
        <p:nvSpPr>
          <p:cNvPr id="757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buClr>
                <a:prstClr val="black"/>
              </a:buClr>
            </a:pPr>
            <a:r>
              <a:rPr lang="en-US" altLang="en-US" sz="1200" b="0" smtClean="0">
                <a:solidFill>
                  <a:prstClr val="black"/>
                </a:solidFill>
              </a:rPr>
              <a:t>	</a:t>
            </a:r>
            <a:endParaRPr lang="en-US" sz="1200" b="0" smtClean="0">
              <a:solidFill>
                <a:prstClr val="black"/>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BF14C7CB-D876-4635-ACD4-32A64885D204}"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0900" name="Rectangle 2"/>
          <p:cNvSpPr>
            <a:spLocks noGrp="1" noRot="1" noChangeAspect="1" noChangeArrowheads="1" noTextEdit="1"/>
          </p:cNvSpPr>
          <p:nvPr>
            <p:ph type="sldImg"/>
          </p:nvPr>
        </p:nvSpPr>
        <p:spPr>
          <a:xfrm>
            <a:off x="715963" y="630238"/>
            <a:ext cx="5432425"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Account File Policy Transactions list view lists all transactions. The user can see all policy transactions, just open ones or just completed ones, depending on what they choose in the first filter. The results can also be filtered based on Product or Transaction Type.</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2D90E052-AA4B-4DFC-9A99-ECEC329E67D5}" type="slidenum">
              <a:rPr lang="en-US" altLang="en-US" sz="1200" b="0" smtClean="0">
                <a:solidFill>
                  <a:schemeClr val="tx1"/>
                </a:solidFill>
              </a:rPr>
              <a:pPr eaLnBrk="1" hangingPunct="1"/>
              <a:t>26</a:t>
            </a:fld>
            <a:endParaRPr lang="en-US" altLang="en-US" sz="1200" b="0" smtClean="0">
              <a:solidFill>
                <a:schemeClr val="tx1"/>
              </a:solidFill>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79876" name="Rectangle 2"/>
          <p:cNvSpPr>
            <a:spLocks noGrp="1" noRot="1" noChangeAspect="1" noChangeArrowheads="1" noTextEdit="1"/>
          </p:cNvSpPr>
          <p:nvPr>
            <p:ph type="sldImg"/>
          </p:nvPr>
        </p:nvSpPr>
        <p:spPr>
          <a:xfrm>
            <a:off x="715963" y="630238"/>
            <a:ext cx="5432425"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Underwriting Files list identifies all underwriting files. Underwriting Files allow customers to view risk information by grouping.  The base configuration of PolicyCenter, puts submissions in one group and all renewals in another group but this behavior is configurable. </a:t>
            </a:r>
          </a:p>
          <a:p>
            <a:r>
              <a:rPr lang="en-US" dirty="0" smtClean="0"/>
              <a:t>A user could click on a </a:t>
            </a:r>
            <a:r>
              <a:rPr lang="en-US" dirty="0" err="1" smtClean="0"/>
              <a:t>RenewalsGroup</a:t>
            </a:r>
            <a:r>
              <a:rPr lang="en-US" dirty="0" smtClean="0"/>
              <a:t> and that lists three tabs – Renewals, Risk Analysis, and Activities. </a:t>
            </a:r>
          </a:p>
          <a:p>
            <a:r>
              <a:rPr lang="en-US" dirty="0" smtClean="0"/>
              <a:t>These are called </a:t>
            </a:r>
            <a:r>
              <a:rPr lang="en-US" dirty="0" err="1" smtClean="0"/>
              <a:t>JobGroups</a:t>
            </a:r>
            <a:r>
              <a:rPr lang="en-US" dirty="0" smtClean="0"/>
              <a:t> in PolicyCenter as they are grouped based on the job.</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To find related accounts, click Search button on the Related Accounts screen. A list of accounts is displayed where there is a contact with an appropriate role on both the accounts. By default, it is defined to include Account Holders and Named </a:t>
            </a:r>
            <a:r>
              <a:rPr lang="en-US" dirty="0" err="1" smtClean="0"/>
              <a:t>Insureds</a:t>
            </a:r>
            <a:r>
              <a:rPr lang="en-US" dirty="0" smtClean="0"/>
              <a:t>. </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13D5B28E-5E24-436E-9F0B-B7C142F7DC3E}" type="slidenum">
              <a:rPr lang="en-US" altLang="en-US" sz="1200" b="0" smtClean="0">
                <a:solidFill>
                  <a:schemeClr val="tx1"/>
                </a:solidFill>
              </a:rPr>
              <a:pPr eaLnBrk="1" hangingPunct="1"/>
              <a:t>27</a:t>
            </a:fld>
            <a:endParaRPr lang="en-US" altLang="en-US" sz="1200" b="0" smtClean="0">
              <a:solidFill>
                <a:schemeClr val="tx1"/>
              </a:solidFill>
            </a:endParaRPr>
          </a:p>
        </p:txBody>
      </p:sp>
      <p:sp>
        <p:nvSpPr>
          <p:cNvPr id="8294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5F5EB286-5C4D-4C4A-91BF-637C5874B967}" type="slidenum">
              <a:rPr lang="en-US" altLang="en-US" sz="1200" b="0" smtClean="0">
                <a:solidFill>
                  <a:schemeClr val="tx1"/>
                </a:solidFill>
              </a:rPr>
              <a:pPr eaLnBrk="1" hangingPunct="1"/>
              <a:t>28</a:t>
            </a:fld>
            <a:endParaRPr lang="en-US" altLang="en-US" sz="1200" b="0" smtClean="0">
              <a:solidFill>
                <a:schemeClr val="tx1"/>
              </a:solidFill>
            </a:endParaRPr>
          </a:p>
        </p:txBody>
      </p:sp>
      <p:sp>
        <p:nvSpPr>
          <p:cNvPr id="839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3972" name="Rectangle 2"/>
          <p:cNvSpPr>
            <a:spLocks noGrp="1" noRot="1" noChangeAspect="1" noChangeArrowheads="1" noTextEdit="1"/>
          </p:cNvSpPr>
          <p:nvPr>
            <p:ph type="sldImg"/>
          </p:nvPr>
        </p:nvSpPr>
        <p:spPr>
          <a:xfrm>
            <a:off x="715963" y="630238"/>
            <a:ext cx="5432425" cy="4073525"/>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a:t>
            </a:r>
            <a:r>
              <a:rPr lang="en-US" dirty="0" smtClean="0"/>
              <a:t>document is a basic operating system file (such as a text file or image file) which is stored by PolicyCenter and whose contents can be viewed through the account. By default, PolicyCenter stores documents as files in your local file system. Users can manage these files with directory and files commands. Users can also integrate documents with an external document management system.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65B26893-3CAD-4FBF-AB69-D7A7E90076E9}" type="slidenum">
              <a:rPr lang="en-US" altLang="en-US" sz="1200" b="0" smtClean="0">
                <a:solidFill>
                  <a:schemeClr val="tx1"/>
                </a:solidFill>
              </a:rPr>
              <a:pPr eaLnBrk="1" hangingPunct="1"/>
              <a:t>29</a:t>
            </a:fld>
            <a:endParaRPr lang="en-US" altLang="en-US" sz="1200" b="0" smtClean="0">
              <a:solidFill>
                <a:schemeClr val="tx1"/>
              </a:solidFill>
            </a:endParaRPr>
          </a:p>
        </p:txBody>
      </p:sp>
      <p:sp>
        <p:nvSpPr>
          <p:cNvPr id="849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4996" name="Rectangle 2"/>
          <p:cNvSpPr>
            <a:spLocks noGrp="1" noRot="1" noChangeAspect="1" noChangeArrowheads="1" noTextEdit="1"/>
          </p:cNvSpPr>
          <p:nvPr>
            <p:ph type="sldImg"/>
          </p:nvPr>
        </p:nvSpPr>
        <p:spPr>
          <a:xfrm>
            <a:off x="715963" y="630238"/>
            <a:ext cx="5432425" cy="4073525"/>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smtClean="0"/>
              <a:t>“Related To” field allow a user to be more specific about what notes they want to view.</a:t>
            </a:r>
          </a:p>
          <a:p>
            <a:pPr eaLnBrk="1" hangingPunct="1"/>
            <a:r>
              <a:rPr lang="en-US" dirty="0" smtClean="0"/>
              <a:t>This is information a user wishes to record about his or her thinking or strategy regarding the account (such as the detailed reason why a billing issue occurred).</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70A6A056-9AC9-4EEF-9C48-7DE285341352}"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583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D9C6884D-9ED4-441D-869E-526A58F384F0}" type="slidenum">
              <a:rPr lang="en-US" altLang="en-US" sz="1200" b="0" smtClean="0">
                <a:solidFill>
                  <a:schemeClr val="tx1"/>
                </a:solidFill>
              </a:rPr>
              <a:pPr eaLnBrk="1" hangingPunct="1"/>
              <a:t>30</a:t>
            </a:fld>
            <a:endParaRPr lang="en-US" altLang="en-US" sz="1200" b="0" smtClean="0">
              <a:solidFill>
                <a:schemeClr val="tx1"/>
              </a:solidFill>
            </a:endParaRPr>
          </a:p>
        </p:txBody>
      </p:sp>
      <p:sp>
        <p:nvSpPr>
          <p:cNvPr id="860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a:t>
            </a:r>
            <a:r>
              <a:rPr lang="en-US" dirty="0" smtClean="0"/>
              <a:t>user can see claims for which they have view permission on the policy. A user can view this screen by navigating to an account then clicking Claims in the left sidebar. This screen is similar to the Claims screen for policies except that it retrieves claims for all policies in the account. In addition, the account Claims screen displays Product and Policy Number in the account claim list and Claim Details. </a:t>
            </a:r>
          </a:p>
          <a:p>
            <a:pPr eaLnBrk="1" hangingPunct="1"/>
            <a:r>
              <a:rPr lang="en-US" dirty="0" smtClean="0"/>
              <a:t>The Claim Details has a View Claim in Claim System button. This button appears if the </a:t>
            </a:r>
            <a:r>
              <a:rPr lang="en-US" dirty="0" err="1" smtClean="0"/>
              <a:t>ClaimCenter</a:t>
            </a:r>
            <a:r>
              <a:rPr lang="en-US" dirty="0" smtClean="0"/>
              <a:t> integration or integration with a claim system is enabled and the user has the permissions to view claims in the system. This button opens a window to the</a:t>
            </a:r>
            <a:r>
              <a:rPr lang="en-US" baseline="0" dirty="0" smtClean="0"/>
              <a:t> claim system</a:t>
            </a:r>
            <a:r>
              <a:rPr lang="en-US" dirty="0" smtClean="0"/>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15359D2A-F79E-4869-88A3-2BF3BD63BBA1}" type="slidenum">
              <a:rPr lang="en-US" altLang="en-US" sz="1200" b="0" smtClean="0">
                <a:solidFill>
                  <a:schemeClr val="tx1"/>
                </a:solidFill>
              </a:rPr>
              <a:pPr eaLnBrk="1" hangingPunct="1"/>
              <a:t>31</a:t>
            </a:fld>
            <a:endParaRPr lang="en-US" altLang="en-US" sz="1200" b="0" smtClean="0">
              <a:solidFill>
                <a:schemeClr val="tx1"/>
              </a:solidFill>
            </a:endParaRPr>
          </a:p>
        </p:txBody>
      </p:sp>
      <p:sp>
        <p:nvSpPr>
          <p:cNvPr id="870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results can be filtered by “Related To”. The options in the dropdown are policies on the account and within a policy its jobs are listed. You can search on account, policy, or job for its history. (Policy and Job history are available on the policy and transaction files as well). The jobs within a policy are ordered by policy term (descending) and within the policy term by the job type (alphabetical). </a:t>
            </a:r>
            <a:br>
              <a:rPr lang="en-US" smtClean="0"/>
            </a:br>
            <a:r>
              <a:rPr lang="en-US" smtClean="0"/>
              <a:t>When a user selects Account search, results include all job history events for all policies. </a:t>
            </a:r>
          </a:p>
          <a:p>
            <a:pPr eaLnBrk="1" hangingPunct="1"/>
            <a:r>
              <a:rPr lang="en-US" smtClean="0"/>
              <a:t>Some use cases where the account history might be needed is: merging an account into another account, splitting an account off from a current account, or transferring a policy between accounts. Account history may also be viewed while adding or removing contacts from the account, when they were granted roles or the roles were removed.</a:t>
            </a:r>
            <a:br>
              <a:rPr lang="en-US" smtClean="0"/>
            </a:br>
            <a:endParaRPr lang="en-US"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FA62043B-CE63-488E-87F3-F59F1791D3E9}" type="slidenum">
              <a:rPr lang="en-US" altLang="en-US" sz="1200" b="0" smtClean="0">
                <a:solidFill>
                  <a:schemeClr val="tx1"/>
                </a:solidFill>
              </a:rPr>
              <a:pPr eaLnBrk="1" hangingPunct="1"/>
              <a:t>32</a:t>
            </a:fld>
            <a:endParaRPr lang="en-US" altLang="en-US" sz="1200" b="0" smtClean="0">
              <a:solidFill>
                <a:schemeClr val="tx1"/>
              </a:solidFill>
            </a:endParaRPr>
          </a:p>
        </p:txBody>
      </p:sp>
      <p:sp>
        <p:nvSpPr>
          <p:cNvPr id="880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B81FEE6B-DE86-46D4-9A9E-97F30E4EA109}" type="slidenum">
              <a:rPr lang="en-US" altLang="en-US" sz="1200" b="0" smtClean="0">
                <a:solidFill>
                  <a:schemeClr val="tx1"/>
                </a:solidFill>
              </a:rPr>
              <a:pPr eaLnBrk="1" hangingPunct="1"/>
              <a:t>33</a:t>
            </a:fld>
            <a:endParaRPr lang="en-US" altLang="en-US" sz="1200" b="0" smtClean="0">
              <a:solidFill>
                <a:schemeClr val="tx1"/>
              </a:solidFill>
            </a:endParaRPr>
          </a:p>
        </p:txBody>
      </p:sp>
      <p:sp>
        <p:nvSpPr>
          <p:cNvPr id="890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19B55503-90EF-4937-A454-B04FEBE7329A}" type="slidenum">
              <a:rPr lang="en-US" altLang="en-US" sz="1200" b="0" smtClean="0">
                <a:solidFill>
                  <a:schemeClr val="tx1"/>
                </a:solidFill>
              </a:rPr>
              <a:pPr eaLnBrk="1" hangingPunct="1"/>
              <a:t>34</a:t>
            </a:fld>
            <a:endParaRPr lang="en-US" altLang="en-US" sz="1200" b="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requires you to search for an account first. If the account does not exist, then you can create a new account using information from the search criteria. (The new account can be created as a company or as a person.) This is shown in detail on the next page.</a:t>
            </a:r>
          </a:p>
          <a:p>
            <a:pPr eaLnBrk="1" hangingPunct="1"/>
            <a:r>
              <a:rPr lang="en-US" smtClean="0"/>
              <a:t>Within the insurance industry, there is a concept known as "name clearance". Name clearance is the process of determining if a given account is a new account or if the account is already known to the carrier. This is a relevant issue when the same account requests quotes or policies at different times and may not provide exactly the same name (such as a company known as "Demo Deliveries", "Demo Deliveries Inc.", and "Demo Delivers"). This screen executes name clearance. A search is always executed to see if the named account exists, and the end user must either choose an existing account or identify that the applicant is in fact a new account.</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24F41224-90A6-4CEB-B724-78E7987CB634}" type="slidenum">
              <a:rPr lang="en-US" altLang="en-US" sz="1200" b="0" smtClean="0">
                <a:solidFill>
                  <a:schemeClr val="tx1"/>
                </a:solidFill>
              </a:rPr>
              <a:pPr eaLnBrk="1" hangingPunct="1"/>
              <a:t>35</a:t>
            </a:fld>
            <a:endParaRPr lang="en-US" altLang="en-US" sz="1200" b="0" smtClean="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Some fields have</a:t>
            </a:r>
            <a:r>
              <a:rPr lang="en-US" baseline="0" dirty="0" smtClean="0"/>
              <a:t> been removed to fit the screenshot on the slide.</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6E5D39FD-4BAE-4F27-9320-83BE3F14F844}" type="slidenum">
              <a:rPr lang="en-US" altLang="en-US" sz="1200" b="0" smtClean="0">
                <a:solidFill>
                  <a:schemeClr val="tx1"/>
                </a:solidFill>
              </a:rPr>
              <a:pPr eaLnBrk="1" hangingPunct="1"/>
              <a:t>36</a:t>
            </a:fld>
            <a:endParaRPr lang="en-US" altLang="en-US" sz="1200" b="0" smtClean="0">
              <a:solidFill>
                <a:schemeClr val="tx1"/>
              </a:solidFill>
            </a:endParaRPr>
          </a:p>
        </p:txBody>
      </p:sp>
      <p:sp>
        <p:nvSpPr>
          <p:cNvPr id="921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Clicking </a:t>
            </a:r>
            <a:r>
              <a:rPr lang="en-US" dirty="0" smtClean="0"/>
              <a:t>this button puts you in edit mode. Make the necessary modifications and click the Update button.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FF18BED0-F87E-4E3E-AC55-4B246A714F94}" type="slidenum">
              <a:rPr lang="en-US" altLang="en-US" sz="1200" b="0" smtClean="0">
                <a:solidFill>
                  <a:schemeClr val="tx1"/>
                </a:solidFill>
              </a:rPr>
              <a:pPr eaLnBrk="1" hangingPunct="1"/>
              <a:t>37</a:t>
            </a:fld>
            <a:endParaRPr lang="en-US" altLang="en-US" sz="1200" b="0" smtClean="0">
              <a:solidFill>
                <a:schemeClr val="tx1"/>
              </a:solidFill>
            </a:endParaRPr>
          </a:p>
        </p:txBody>
      </p:sp>
      <p:sp>
        <p:nvSpPr>
          <p:cNvPr id="942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Only pending accounts can be withdrawn. The Actions menu is context-sensitive and displays the Withdraw Account menu option for pending accounts only. When a user withdraws account, that account is withdrawn from consideration for business with the carrier and the Account Status changes to </a:t>
            </a:r>
            <a:r>
              <a:rPr lang="en-US" i="1" smtClean="0"/>
              <a:t>Withdrawn</a:t>
            </a:r>
            <a:r>
              <a:rPr lang="en-US" smtClean="0"/>
              <a:t>. However, the user can request to Re-open the account. The account status then changes from </a:t>
            </a:r>
            <a:r>
              <a:rPr lang="en-US" i="1" smtClean="0"/>
              <a:t>Withdrawn</a:t>
            </a:r>
            <a:r>
              <a:rPr lang="en-US" smtClean="0"/>
              <a:t> to </a:t>
            </a:r>
            <a:r>
              <a:rPr lang="en-US" i="1" smtClean="0"/>
              <a:t>Pending</a:t>
            </a:r>
            <a:r>
              <a:rPr lang="en-US" smtClean="0"/>
              <a:t>. A Pending account becomes active automatically when a submission is created for it.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C350038B-5942-40D5-AAC7-7E8EE2DD619B}" type="slidenum">
              <a:rPr lang="en-US" altLang="en-US" sz="1200" b="0" smtClean="0">
                <a:solidFill>
                  <a:schemeClr val="tx1"/>
                </a:solidFill>
              </a:rPr>
              <a:pPr eaLnBrk="1" hangingPunct="1"/>
              <a:t>38</a:t>
            </a:fld>
            <a:endParaRPr lang="en-US" altLang="en-US" sz="1200" b="0" smtClean="0">
              <a:solidFill>
                <a:schemeClr val="tx1"/>
              </a:solidFill>
            </a:endParaRPr>
          </a:p>
        </p:txBody>
      </p:sp>
      <p:sp>
        <p:nvSpPr>
          <p:cNvPr id="952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D8676B96-9327-4E66-B79E-9B95C750621E}" type="slidenum">
              <a:rPr lang="en-US" altLang="en-US" sz="1200" b="0" smtClean="0">
                <a:solidFill>
                  <a:schemeClr val="tx1"/>
                </a:solidFill>
              </a:rPr>
              <a:pPr eaLnBrk="1" hangingPunct="1"/>
              <a:t>39</a:t>
            </a:fld>
            <a:endParaRPr lang="en-US" altLang="en-US" sz="1200" b="0" smtClean="0">
              <a:solidFill>
                <a:schemeClr val="tx1"/>
              </a:solidFill>
            </a:endParaRPr>
          </a:p>
        </p:txBody>
      </p:sp>
      <p:sp>
        <p:nvSpPr>
          <p:cNvPr id="962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Participants often work for the carrier and there can be “External” users also that are Participants. An external user</a:t>
            </a:r>
            <a:r>
              <a:rPr lang="en-US" b="1" smtClean="0"/>
              <a:t> </a:t>
            </a:r>
            <a:r>
              <a:rPr lang="en-US" smtClean="0"/>
              <a:t>is a person outside the company who needs to access PolicyCenter data. Typically they are producers. </a:t>
            </a:r>
          </a:p>
          <a:p>
            <a:pPr eaLnBrk="1" hangingPunct="1"/>
            <a:r>
              <a:rPr lang="en-US" smtClean="0"/>
              <a:t>“Internal” users are those that work directly for the carrier.  When creating a user, an administrator can define whether they are external or internal.  </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3F5C73BC-F23E-47B2-8BCC-A5ABFE6E53F6}"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593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9396" name="Rectangle 2"/>
          <p:cNvSpPr>
            <a:spLocks noGrp="1" noRot="1" noChangeAspect="1" noChangeArrowheads="1" noTextEdit="1"/>
          </p:cNvSpPr>
          <p:nvPr>
            <p:ph type="sldImg"/>
          </p:nvPr>
        </p:nvSpPr>
        <p:spPr>
          <a:xfrm>
            <a:off x="715963" y="630238"/>
            <a:ext cx="5432425" cy="4073525"/>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Once an account has at least one policy, it is often referred to as the "insured".</a:t>
            </a:r>
          </a:p>
          <a:p>
            <a:pPr eaLnBrk="1" hangingPunct="1"/>
            <a:r>
              <a:rPr lang="en-US" smtClean="0"/>
              <a:t>The account may have many separate and distinct “insureds” aggregated within or below it. For example, General Motors could be an account with separate insureds (including Chevy, Buick, GMC, and Pontiac) and separate policies for each.</a:t>
            </a:r>
          </a:p>
          <a:p>
            <a:pPr eaLnBrk="1" hangingPunct="1"/>
            <a:endParaRPr lang="en-US" smtClean="0"/>
          </a:p>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D14BD915-B351-464A-BEAF-F8866A2E7F5E}" type="slidenum">
              <a:rPr lang="en-US" altLang="en-US" sz="1200" b="0" smtClean="0">
                <a:solidFill>
                  <a:schemeClr val="tx1"/>
                </a:solidFill>
              </a:rPr>
              <a:pPr eaLnBrk="1" hangingPunct="1"/>
              <a:t>40</a:t>
            </a:fld>
            <a:endParaRPr lang="en-US" altLang="en-US" sz="1200" b="0" smtClean="0">
              <a:solidFill>
                <a:schemeClr val="tx1"/>
              </a:solidFill>
            </a:endParaRPr>
          </a:p>
        </p:txBody>
      </p:sp>
      <p:sp>
        <p:nvSpPr>
          <p:cNvPr id="9728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E8136AF5-72A5-4547-8692-9F53E0FDA285}" type="slidenum">
              <a:rPr lang="en-US" altLang="en-US" sz="1200" b="0" smtClean="0">
                <a:solidFill>
                  <a:schemeClr val="tx1"/>
                </a:solidFill>
              </a:rPr>
              <a:pPr eaLnBrk="1" hangingPunct="1"/>
              <a:t>41</a:t>
            </a:fld>
            <a:endParaRPr lang="en-US" altLang="en-US" sz="1200" b="0" smtClean="0">
              <a:solidFill>
                <a:schemeClr val="tx1"/>
              </a:solidFill>
            </a:endParaRPr>
          </a:p>
        </p:txBody>
      </p:sp>
      <p:sp>
        <p:nvSpPr>
          <p:cNvPr id="983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915DF942-6C2A-48BF-A8A8-867F70131F2A}" type="slidenum">
              <a:rPr lang="en-US" altLang="en-US" sz="1200" b="0" smtClean="0">
                <a:solidFill>
                  <a:schemeClr val="tx1"/>
                </a:solidFill>
              </a:rPr>
              <a:pPr eaLnBrk="1" hangingPunct="1"/>
              <a:t>42</a:t>
            </a:fld>
            <a:endParaRPr lang="en-US" altLang="en-US" sz="1200" b="0" smtClean="0">
              <a:solidFill>
                <a:schemeClr val="tx1"/>
              </a:solidFill>
            </a:endParaRPr>
          </a:p>
        </p:txBody>
      </p:sp>
      <p:sp>
        <p:nvSpPr>
          <p:cNvPr id="993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C792FD52-18C9-4924-BBC4-108AD0A40E5B}" type="slidenum">
              <a:rPr lang="en-US" altLang="en-US" sz="1200" b="0" smtClean="0">
                <a:solidFill>
                  <a:schemeClr val="tx1"/>
                </a:solidFill>
              </a:rPr>
              <a:pPr eaLnBrk="1" hangingPunct="1"/>
              <a:t>43</a:t>
            </a:fld>
            <a:endParaRPr lang="en-US" altLang="en-US" sz="1200" b="0" smtClean="0">
              <a:solidFill>
                <a:schemeClr val="tx1"/>
              </a:solidFill>
            </a:endParaRPr>
          </a:p>
        </p:txBody>
      </p:sp>
      <p:sp>
        <p:nvSpPr>
          <p:cNvPr id="1003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Additional roles can be added to a contact from within the above New Contact screen.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2A5E34AF-0B3B-498C-BA0B-74CF375394A3}" type="slidenum">
              <a:rPr lang="en-US" altLang="en-US" sz="1200" b="0" smtClean="0">
                <a:solidFill>
                  <a:schemeClr val="tx1"/>
                </a:solidFill>
              </a:rPr>
              <a:pPr eaLnBrk="1" hangingPunct="1"/>
              <a:t>44</a:t>
            </a:fld>
            <a:endParaRPr lang="en-US" altLang="en-US" sz="1200" b="0" smtClean="0">
              <a:solidFill>
                <a:schemeClr val="tx1"/>
              </a:solidFill>
            </a:endParaRPr>
          </a:p>
        </p:txBody>
      </p:sp>
      <p:sp>
        <p:nvSpPr>
          <p:cNvPr id="1013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345A7204-FA40-43C1-96B6-2EB740155EB7}" type="slidenum">
              <a:rPr lang="en-US" altLang="en-US" sz="1200" b="0" smtClean="0">
                <a:solidFill>
                  <a:schemeClr val="tx1"/>
                </a:solidFill>
              </a:rPr>
              <a:pPr eaLnBrk="1" hangingPunct="1"/>
              <a:t>45</a:t>
            </a:fld>
            <a:endParaRPr lang="en-US" altLang="en-US" sz="1200" b="0" smtClean="0">
              <a:solidFill>
                <a:schemeClr val="tx1"/>
              </a:solidFill>
            </a:endParaRPr>
          </a:p>
        </p:txBody>
      </p:sp>
      <p:sp>
        <p:nvSpPr>
          <p:cNvPr id="1024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C8514C33-3F29-49BE-BAC5-000D0D4DE83A}" type="slidenum">
              <a:rPr lang="en-US" altLang="en-US" sz="1200" b="0" smtClean="0">
                <a:solidFill>
                  <a:schemeClr val="tx1"/>
                </a:solidFill>
              </a:rPr>
              <a:pPr eaLnBrk="1" hangingPunct="1"/>
              <a:t>46</a:t>
            </a:fld>
            <a:endParaRPr lang="en-US" altLang="en-US" sz="1200" b="0" smtClean="0">
              <a:solidFill>
                <a:schemeClr val="tx1"/>
              </a:solidFill>
            </a:endParaRPr>
          </a:p>
        </p:txBody>
      </p:sp>
      <p:sp>
        <p:nvSpPr>
          <p:cNvPr id="1034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example,</a:t>
            </a:r>
            <a:r>
              <a:rPr lang="en-US" baseline="0" dirty="0" smtClean="0"/>
              <a:t> you can access account location information when creating a submission or modifying a policy.</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0E5B5BC7-C1EF-4163-B4A2-5E550075B9BB}" type="slidenum">
              <a:rPr lang="en-US" altLang="en-US" sz="1200" b="0" smtClean="0">
                <a:solidFill>
                  <a:schemeClr val="tx1"/>
                </a:solidFill>
              </a:rPr>
              <a:pPr eaLnBrk="1" hangingPunct="1"/>
              <a:t>47</a:t>
            </a:fld>
            <a:endParaRPr lang="en-US" altLang="en-US" sz="1200" b="0" smtClean="0">
              <a:solidFill>
                <a:schemeClr val="tx1"/>
              </a:solidFill>
            </a:endParaRPr>
          </a:p>
        </p:txBody>
      </p:sp>
      <p:sp>
        <p:nvSpPr>
          <p:cNvPr id="1044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9CF6D762-790C-432A-9AA0-3B84C9CF437B}" type="slidenum">
              <a:rPr lang="en-US" altLang="en-US" sz="1200" b="0" smtClean="0">
                <a:solidFill>
                  <a:schemeClr val="tx1"/>
                </a:solidFill>
              </a:rPr>
              <a:pPr eaLnBrk="1" hangingPunct="1"/>
              <a:t>48</a:t>
            </a:fld>
            <a:endParaRPr lang="en-US" altLang="en-US" sz="1200" b="0" smtClean="0">
              <a:solidFill>
                <a:schemeClr val="tx1"/>
              </a:solidFill>
            </a:endParaRPr>
          </a:p>
        </p:txBody>
      </p:sp>
      <p:sp>
        <p:nvSpPr>
          <p:cNvPr id="1054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5476" name="Rectangle 2"/>
          <p:cNvSpPr>
            <a:spLocks noGrp="1" noRot="1" noChangeAspect="1" noChangeArrowheads="1" noTextEdit="1"/>
          </p:cNvSpPr>
          <p:nvPr>
            <p:ph type="sldImg"/>
          </p:nvPr>
        </p:nvSpPr>
        <p:spPr>
          <a:xfrm>
            <a:off x="715963" y="630238"/>
            <a:ext cx="5432425" cy="4073525"/>
          </a:xfrm>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Accounts - </a:t>
            </a:r>
            <a:fld id="{B30C4908-0780-4C6E-BFDA-378B44CE1DA8}" type="slidenum">
              <a:rPr lang="en-US" altLang="en-US" sz="1200" b="0" smtClean="0">
                <a:solidFill>
                  <a:schemeClr val="tx1"/>
                </a:solidFill>
              </a:rPr>
              <a:pPr eaLnBrk="1" hangingPunct="1"/>
              <a:t>49</a:t>
            </a:fld>
            <a:endParaRPr lang="en-US" altLang="en-US" sz="1200" b="0" dirty="0" smtClean="0">
              <a:solidFill>
                <a:schemeClr val="tx1"/>
              </a:solidFill>
            </a:endParaRPr>
          </a:p>
        </p:txBody>
      </p:sp>
      <p:sp>
        <p:nvSpPr>
          <p:cNvPr id="1064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106500" name="Rectangle 2"/>
          <p:cNvSpPr>
            <a:spLocks noGrp="1" noRot="1" noChangeAspect="1" noChangeArrowheads="1" noTextEdit="1"/>
          </p:cNvSpPr>
          <p:nvPr>
            <p:ph type="sldImg"/>
          </p:nvPr>
        </p:nvSpPr>
        <p:spPr>
          <a:xfrm>
            <a:off x="715963" y="630238"/>
            <a:ext cx="5432425" cy="4073525"/>
          </a:xfrm>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spcBef>
                <a:spcPct val="50000"/>
              </a:spcBef>
              <a:spcAft>
                <a:spcPct val="30000"/>
              </a:spcAft>
              <a:buClr>
                <a:schemeClr val="tx1"/>
              </a:buClr>
            </a:pPr>
            <a:r>
              <a:rPr lang="en-US" b="1" smtClean="0"/>
              <a:t>Answers</a:t>
            </a:r>
          </a:p>
          <a:p>
            <a:pPr marL="209550" indent="-209550" eaLnBrk="1" hangingPunct="1"/>
            <a:r>
              <a:rPr lang="en-US" smtClean="0"/>
              <a:t>1. Account to policy is a 1-0 (one account with zero policies) or 1-to-many (one account with one or more policies) relationship. (One account can have many policies. A policy can belong to only one account.)</a:t>
            </a:r>
          </a:p>
          <a:p>
            <a:pPr marL="209550" indent="-209550" eaLnBrk="1" hangingPunct="1"/>
            <a:r>
              <a:rPr lang="en-US" smtClean="0"/>
              <a:t>2. 	a) Navigate to the Account Search screen and execute a search for Big Lake Bakery.</a:t>
            </a:r>
          </a:p>
          <a:p>
            <a:pPr marL="209550" indent="-209550" eaLnBrk="1" hangingPunct="1"/>
            <a:r>
              <a:rPr lang="en-US" smtClean="0"/>
              <a:t>	b) From the Account tab menu, enter the account number into the account search widget.</a:t>
            </a:r>
          </a:p>
          <a:p>
            <a:pPr marL="209550" indent="-209550" eaLnBrk="1" hangingPunct="1"/>
            <a:r>
              <a:rPr lang="en-US" smtClean="0"/>
              <a:t>	c) Two ways: </a:t>
            </a:r>
          </a:p>
          <a:p>
            <a:pPr marL="209550" indent="-209550" eaLnBrk="1" hangingPunct="1"/>
            <a:r>
              <a:rPr lang="en-US" smtClean="0"/>
              <a:t>		From the Account tab menu, click the Wright Construction account link. (Presumably, it will be listed there as a recently visited </a:t>
            </a:r>
            <a:r>
              <a:rPr lang="en-US" b="1" smtClean="0"/>
              <a:t>account</a:t>
            </a:r>
            <a:r>
              <a:rPr lang="en-US" smtClean="0"/>
              <a:t>.) </a:t>
            </a:r>
          </a:p>
          <a:p>
            <a:pPr marL="209550" indent="-209550" eaLnBrk="1" hangingPunct="1"/>
            <a:r>
              <a:rPr lang="en-US" smtClean="0"/>
              <a:t>		Click the Account tab, which takes you to the account you most recently visited</a:t>
            </a:r>
          </a:p>
          <a:p>
            <a:pPr marL="209550" indent="-209550" eaLnBrk="1" hangingPunct="1"/>
            <a:r>
              <a:rPr lang="en-US" smtClean="0"/>
              <a:t>	d) From the navigation panel, click the Account menu link. (If the Summary page is visible, you can also click the Account number there.)</a:t>
            </a:r>
          </a:p>
          <a:p>
            <a:pPr marL="209550" indent="-209550" eaLnBrk="1" hangingPunct="1"/>
            <a:r>
              <a:rPr lang="en-US" smtClean="0"/>
              <a:t>3. Pending, active, and withdrawn</a:t>
            </a:r>
          </a:p>
          <a:p>
            <a:pPr marL="209550" indent="-209550" eaLnBrk="1" hangingPunct="1"/>
            <a:r>
              <a:rPr lang="en-US" smtClean="0"/>
              <a:t>4. A participant can be someone who works for the carrier or can be external agents and they are people who have responsibility for the account.  A contact is a person or a company on the account or related policies, whereas the participants have responsibility for maintenance of the account or policies.  They may be named insureds, they may be drivers etc.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499F75BC-2F9E-4885-BDBE-41EB386518C2}"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0420" name="Rectangle 2"/>
          <p:cNvSpPr>
            <a:spLocks noGrp="1" noRot="1" noChangeAspect="1" noChangeArrowheads="1" noTextEdit="1"/>
          </p:cNvSpPr>
          <p:nvPr>
            <p:ph type="sldImg"/>
          </p:nvPr>
        </p:nvSpPr>
        <p:spPr>
          <a:xfrm>
            <a:off x="715963" y="630238"/>
            <a:ext cx="5432425" cy="4073525"/>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producer makes his or her living from commissions. The commissions are paid by the carrier whenever a policy goes into effect. Therefore, the producer cares about connecting applicants who are as likely as possible to get a policy issued with underwriters who have policies with commissions as high as possible.</a:t>
            </a:r>
          </a:p>
          <a:p>
            <a:pPr eaLnBrk="1" hangingPunct="1"/>
            <a:r>
              <a:rPr lang="en-US" smtClean="0"/>
              <a:t>A </a:t>
            </a:r>
            <a:r>
              <a:rPr lang="en-US" b="1" smtClean="0"/>
              <a:t>carrier</a:t>
            </a:r>
            <a:r>
              <a:rPr lang="en-US" smtClean="0"/>
              <a:t> is a company that provides insurance to applicants. An </a:t>
            </a:r>
            <a:r>
              <a:rPr lang="en-US" b="1" smtClean="0"/>
              <a:t>underwriter</a:t>
            </a:r>
            <a:r>
              <a:rPr lang="en-US" smtClean="0"/>
              <a:t> is an employee of the carrier. It is his or her job to assess applicants to determine if it's economically advisable to insure an applicant and if so at what cost.</a:t>
            </a:r>
          </a:p>
          <a:p>
            <a:pPr eaLnBrk="1" hangingPunct="1"/>
            <a:r>
              <a:rPr lang="en-US" smtClean="0"/>
              <a:t>A single account may have relations with multiple producers and/or multiple carriers to meet all of its insurance requirements. For example, a delivery company might want to get policies from one carrier for business auto insurance because the carrier rates are extremely competitive, but that carrier does not write workers' compensation policies. So the delivery company would need to engage a second carrier for workers' compensation.</a:t>
            </a:r>
          </a:p>
          <a:p>
            <a:pPr eaLnBrk="1" hangingPunct="1"/>
            <a:r>
              <a:rPr lang="en-US" smtClean="0"/>
              <a:t>In Policy Center, a single account may have relations with multiple producers.  And an “account” in a more abstract sense may have relationships with multiple carriers – but in a policy center sense, an account is only associated with one carrier.</a:t>
            </a:r>
          </a:p>
          <a:p>
            <a:pPr eaLnBrk="1" hangingPunct="1"/>
            <a:endParaRPr lang="en-US" smtClean="0"/>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buClr>
                <a:prstClr val="black"/>
              </a:buClr>
              <a:defRPr/>
            </a:pPr>
            <a:r>
              <a:rPr lang="en-US" altLang="en-US" smtClean="0">
                <a:solidFill>
                  <a:prstClr val="white"/>
                </a:solidFill>
              </a:rPr>
              <a:t>	Notices - </a:t>
            </a:r>
            <a:fld id="{211C349A-83C9-44D0-A356-DBEB3FC715FC}" type="slidenum">
              <a:rPr lang="en-US" altLang="en-US" smtClean="0">
                <a:solidFill>
                  <a:prstClr val="white"/>
                </a:solidFill>
              </a:rPr>
              <a:pPr>
                <a:buClr>
                  <a:prstClr val="black"/>
                </a:buClr>
                <a:defRPr/>
              </a:pPr>
              <a:t>50</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 name="Copyright"/>
          <p:cNvSpPr txBox="1">
            <a:spLocks noChangeArrowheads="1"/>
          </p:cNvSpPr>
          <p:nvPr/>
        </p:nvSpPr>
        <p:spPr bwMode="auto">
          <a:xfrm>
            <a:off x="606425" y="8917595"/>
            <a:ext cx="5951538" cy="2619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defPPr>
              <a:defRPr lang="en-US"/>
            </a:defPPr>
            <a:lvl1pPr algn="l" defTabSz="931863" rtl="0" eaLnBrk="0" fontAlgn="base" hangingPunct="0">
              <a:spcBef>
                <a:spcPct val="0"/>
              </a:spcBef>
              <a:spcAft>
                <a:spcPct val="0"/>
              </a:spcAft>
              <a:buClrTx/>
              <a:tabLst>
                <a:tab pos="2743200" algn="ctr"/>
              </a:tabLst>
              <a:defRPr sz="2000" b="1" kern="1200">
                <a:solidFill>
                  <a:srgbClr val="FF0000"/>
                </a:solidFill>
                <a:latin typeface="Arial" charset="0"/>
                <a:ea typeface="+mn-ea"/>
                <a:cs typeface="+mn-cs"/>
              </a:defRPr>
            </a:lvl1pPr>
            <a:lvl2pPr marL="742950" indent="-28575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2pPr>
            <a:lvl3pPr marL="11430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3pPr>
            <a:lvl4pPr marL="16002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4pPr>
            <a:lvl5pPr marL="2057400" indent="-228600" algn="ctr" defTabSz="931863" rtl="0" eaLnBrk="0" fontAlgn="base"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5pPr>
            <a:lvl6pPr marL="25146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6pPr>
            <a:lvl7pPr marL="29718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7pPr>
            <a:lvl8pPr marL="34290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8pPr>
            <a:lvl9pPr marL="3886200" indent="-228600" algn="ctr" defTabSz="931863" rtl="0" eaLnBrk="0" fontAlgn="base" latinLnBrk="0" hangingPunct="0">
              <a:spcBef>
                <a:spcPct val="50000"/>
              </a:spcBef>
              <a:spcAft>
                <a:spcPct val="30000"/>
              </a:spcAft>
              <a:buClr>
                <a:schemeClr val="tx1"/>
              </a:buClr>
              <a:tabLst>
                <a:tab pos="2743200" algn="ctr"/>
              </a:tabLst>
              <a:defRPr sz="2000" b="1" kern="1200">
                <a:solidFill>
                  <a:srgbClr val="FF0000"/>
                </a:solidFill>
                <a:latin typeface="Arial" charset="0"/>
                <a:ea typeface="+mn-ea"/>
                <a:cs typeface="+mn-cs"/>
              </a:defRPr>
            </a:lvl9pPr>
          </a:lstStyle>
          <a:p>
            <a:pPr eaLnBrk="1" hangingPunct="1"/>
            <a:r>
              <a:rPr lang="en-US" altLang="en-US" sz="1200" b="0" smtClean="0">
                <a:solidFill>
                  <a:schemeClr val="tx1"/>
                </a:solidFill>
              </a:rPr>
              <a:t>	Accounts - </a:t>
            </a:r>
            <a:fld id="{B30C4908-0780-4C6E-BFDA-378B44CE1DA8}" type="slidenum">
              <a:rPr lang="en-US" altLang="en-US" sz="1200" b="0" smtClean="0">
                <a:solidFill>
                  <a:schemeClr val="tx1"/>
                </a:solidFill>
              </a:rPr>
              <a:pPr eaLnBrk="1" hangingPunct="1"/>
              <a:t>50</a:t>
            </a:fld>
            <a:endParaRPr lang="en-US" altLang="en-US" sz="1200" b="0" dirty="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3A08F5CE-F63C-4447-B53F-8DD0958993F5}"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1444" name="Rectangle 2"/>
          <p:cNvSpPr>
            <a:spLocks noGrp="1" noRot="1" noChangeAspect="1" noChangeArrowheads="1" noTextEdit="1"/>
          </p:cNvSpPr>
          <p:nvPr>
            <p:ph type="sldImg"/>
          </p:nvPr>
        </p:nvSpPr>
        <p:spPr>
          <a:xfrm>
            <a:off x="715963" y="630238"/>
            <a:ext cx="5432425" cy="4073525"/>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user is assigned to an account, that user may get activities assigned to him or her based on the role he or she has with the account. Their role or context, and the assigned group that the user belongs to is displayed in PolicyCenter.</a:t>
            </a:r>
          </a:p>
          <a:p>
            <a:pPr eaLnBrk="1" hangingPunct="1"/>
            <a:endParaRPr lang="en-US" smtClean="0"/>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4355C3D8-F606-4726-9D4A-599719468C2F}"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2468" name="Rectangle 2"/>
          <p:cNvSpPr>
            <a:spLocks noGrp="1" noRot="1" noChangeAspect="1" noChangeArrowheads="1" noTextEdit="1"/>
          </p:cNvSpPr>
          <p:nvPr>
            <p:ph type="sldImg"/>
          </p:nvPr>
        </p:nvSpPr>
        <p:spPr>
          <a:xfrm>
            <a:off x="715963" y="630238"/>
            <a:ext cx="5432425" cy="4073525"/>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PolicyCenter stores contact information on policies and accounts; this gives user the flexibility to manage, group, and reuse contact information throughout the application. Users can define and maintain contacts at the account level and use them across policies. A user can have policy specific contact role information added at the policy level. Users can also enter and edit contact information on a policy, and have it update the account and unbound policies in the account.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287EF190-085D-42C6-8579-0B9766ACE788}"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3492" name="Rectangle 2"/>
          <p:cNvSpPr>
            <a:spLocks noGrp="1" noRot="1" noChangeAspect="1" noChangeArrowheads="1" noTextEdit="1"/>
          </p:cNvSpPr>
          <p:nvPr>
            <p:ph type="sldImg"/>
          </p:nvPr>
        </p:nvSpPr>
        <p:spPr>
          <a:xfrm>
            <a:off x="715963" y="630238"/>
            <a:ext cx="5432425" cy="4073525"/>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Accounts - </a:t>
            </a:r>
            <a:fld id="{13AB1F86-D59E-458E-B279-98E3528AE1DD}"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4516" name="Rectangle 2"/>
          <p:cNvSpPr>
            <a:spLocks noGrp="1" noRot="1" noChangeAspect="1" noChangeArrowheads="1" noTextEdit="1"/>
          </p:cNvSpPr>
          <p:nvPr>
            <p:ph type="sldImg"/>
          </p:nvPr>
        </p:nvSpPr>
        <p:spPr>
          <a:xfrm>
            <a:off x="715963" y="630238"/>
            <a:ext cx="5432425" cy="4073525"/>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underwriting file is a collection of policies which may require information from one another during the processing of their transactions. For example, if the quote for the renewal of the business owner policy of an account requires information from the workers’ comp policy of that same account, users can simplify the processing by having the two policies belong to the same underwriting file.</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661435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956371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9616402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64183436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287446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652054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20621550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55552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868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4323910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9772807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4290157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657114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4097183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930470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9358326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585899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7537948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60436790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191460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37096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583607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0427748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55299921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94015459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9914371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22771927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099795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9811426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281905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26376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2062752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941797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2081941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3337E45-12DC-4318-B088-3B4EEE82205C}"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86"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spcAft>
                  <a:spcPct val="0"/>
                </a:spcAft>
                <a:buClrTx/>
              </a:pPr>
              <a:endParaRPr lang="en-US" sz="1600" b="0" smtClean="0">
                <a:solidFill>
                  <a:srgbClr val="000000"/>
                </a:solidFill>
                <a:cs typeface="Arial" charset="0"/>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lgn="l">
                <a:spcBef>
                  <a:spcPct val="0"/>
                </a:spcBef>
                <a:spcAft>
                  <a:spcPct val="0"/>
                </a:spcAft>
                <a:buClrTx/>
              </a:pPr>
              <a:endParaRPr lang="en-US" smtClean="0">
                <a:cs typeface="Arial" charset="0"/>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p:spPr>
        <p:txBody>
          <a:bodyPr lIns="0" tIns="0" rIns="0" bIns="0"/>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nSpc>
                <a:spcPts val="1800"/>
              </a:lnSpc>
              <a:spcBef>
                <a:spcPts val="600"/>
              </a:spcBef>
              <a:spcAft>
                <a:spcPct val="0"/>
              </a:spcAft>
              <a:buClrTx/>
              <a:buFont typeface="Wingdings" pitchFamily="2" charset="2"/>
              <a:buNone/>
              <a:defRPr/>
            </a:pPr>
            <a:fld id="{4C2DF712-1645-44F3-B090-93E9467EE9D1}" type="slidenum">
              <a:rPr lang="en-US" sz="1200" smtClean="0">
                <a:solidFill>
                  <a:srgbClr val="B2B2B2"/>
                </a:solidFill>
                <a:latin typeface="Calibri" pitchFamily="34" charset="0"/>
                <a:cs typeface="Calibri" pitchFamily="34" charset="0"/>
              </a:rPr>
              <a:pPr>
                <a:lnSpc>
                  <a:spcPts val="1800"/>
                </a:lnSpc>
                <a:spcBef>
                  <a:spcPts val="600"/>
                </a:spcBef>
                <a:spcAft>
                  <a:spcPct val="0"/>
                </a:spcAft>
                <a:buClrTx/>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p:spPr>
        <p:txBody>
          <a:bodyPr wrap="none" lIns="0" tIns="0" rIns="0" bIns="0">
            <a:spAutoFit/>
          </a:bodyPr>
          <a:lstStyle>
            <a:lvl1pPr eaLnBrk="0" hangingPunct="0">
              <a:defRPr sz="2000" b="1">
                <a:solidFill>
                  <a:srgbClr val="FF0000"/>
                </a:solidFill>
                <a:latin typeface="Arial" charset="0"/>
                <a:cs typeface="Arial" charset="0"/>
              </a:defRPr>
            </a:lvl1pPr>
            <a:lvl2pPr marL="742950" indent="-285750" eaLnBrk="0" hangingPunct="0">
              <a:defRPr sz="2000" b="1">
                <a:solidFill>
                  <a:srgbClr val="FF0000"/>
                </a:solidFill>
                <a:latin typeface="Arial" charset="0"/>
                <a:cs typeface="Arial" charset="0"/>
              </a:defRPr>
            </a:lvl2pPr>
            <a:lvl3pPr marL="1143000" indent="-228600" eaLnBrk="0" hangingPunct="0">
              <a:defRPr sz="2000" b="1">
                <a:solidFill>
                  <a:srgbClr val="FF0000"/>
                </a:solidFill>
                <a:latin typeface="Arial" charset="0"/>
                <a:cs typeface="Arial" charset="0"/>
              </a:defRPr>
            </a:lvl3pPr>
            <a:lvl4pPr marL="1600200" indent="-228600" eaLnBrk="0" hangingPunct="0">
              <a:defRPr sz="2000" b="1">
                <a:solidFill>
                  <a:srgbClr val="FF0000"/>
                </a:solidFill>
                <a:latin typeface="Arial" charset="0"/>
                <a:cs typeface="Arial" charset="0"/>
              </a:defRPr>
            </a:lvl4pPr>
            <a:lvl5pPr marL="2057400" indent="-228600" eaLnBrk="0" hangingPunct="0">
              <a:defRPr sz="2000" b="1">
                <a:solidFill>
                  <a:srgbClr val="FF0000"/>
                </a:solidFill>
                <a:latin typeface="Arial" charset="0"/>
                <a:cs typeface="Arial" charset="0"/>
              </a:defRPr>
            </a:lvl5pPr>
            <a:lvl6pPr marL="2514600" indent="-228600" eaLnBrk="0" fontAlgn="base" hangingPunct="0">
              <a:spcBef>
                <a:spcPct val="0"/>
              </a:spcBef>
              <a:spcAft>
                <a:spcPct val="0"/>
              </a:spcAft>
              <a:defRPr sz="2000" b="1">
                <a:solidFill>
                  <a:srgbClr val="FF0000"/>
                </a:solidFill>
                <a:latin typeface="Arial" charset="0"/>
                <a:cs typeface="Arial" charset="0"/>
              </a:defRPr>
            </a:lvl6pPr>
            <a:lvl7pPr marL="2971800" indent="-228600" eaLnBrk="0" fontAlgn="base" hangingPunct="0">
              <a:spcBef>
                <a:spcPct val="0"/>
              </a:spcBef>
              <a:spcAft>
                <a:spcPct val="0"/>
              </a:spcAft>
              <a:defRPr sz="2000" b="1">
                <a:solidFill>
                  <a:srgbClr val="FF0000"/>
                </a:solidFill>
                <a:latin typeface="Arial" charset="0"/>
                <a:cs typeface="Arial" charset="0"/>
              </a:defRPr>
            </a:lvl7pPr>
            <a:lvl8pPr marL="3429000" indent="-228600" eaLnBrk="0" fontAlgn="base" hangingPunct="0">
              <a:spcBef>
                <a:spcPct val="0"/>
              </a:spcBef>
              <a:spcAft>
                <a:spcPct val="0"/>
              </a:spcAft>
              <a:defRPr sz="2000" b="1">
                <a:solidFill>
                  <a:srgbClr val="FF0000"/>
                </a:solidFill>
                <a:latin typeface="Arial" charset="0"/>
                <a:cs typeface="Arial" charset="0"/>
              </a:defRPr>
            </a:lvl8pPr>
            <a:lvl9pPr marL="3886200" indent="-228600" eaLnBrk="0" fontAlgn="base" hangingPunct="0">
              <a:spcBef>
                <a:spcPct val="0"/>
              </a:spcBef>
              <a:spcAft>
                <a:spcPct val="0"/>
              </a:spcAft>
              <a:defRPr sz="2000" b="1">
                <a:solidFill>
                  <a:srgbClr val="FF0000"/>
                </a:solidFill>
                <a:latin typeface="Arial" charset="0"/>
                <a:cs typeface="Arial" charset="0"/>
              </a:defRPr>
            </a:lvl9pPr>
          </a:lstStyle>
          <a:p>
            <a:pPr algn="r" eaLnBrk="1" hangingPunct="1">
              <a:spcBef>
                <a:spcPts val="600"/>
              </a:spcBef>
              <a:spcAft>
                <a:spcPct val="0"/>
              </a:spcAft>
              <a:buClr>
                <a:srgbClr val="DADAB3"/>
              </a:buClr>
              <a:buFont typeface="Arial" charset="0"/>
              <a:buNone/>
              <a:defRPr/>
            </a:pPr>
            <a:r>
              <a:rPr lang="en-US" sz="600" smtClean="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449973427"/>
      </p:ext>
    </p:extLst>
  </p:cSld>
  <p:clrMap bg1="dk2" tx1="lt1" bg2="dk1"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buClr>
                  <a:srgbClr val="FFFFFF"/>
                </a:buClr>
              </a:pPr>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pPr>
                <a:buClr>
                  <a:srgbClr val="FFFFFF"/>
                </a:buClr>
              </a:pPr>
              <a:endParaRPr lang="en-US" sz="1400" b="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nSpc>
                <a:spcPts val="1800"/>
              </a:lnSpc>
              <a:spcBef>
                <a:spcPts val="600"/>
              </a:spcBef>
              <a:buClr>
                <a:srgbClr val="FFFFFF"/>
              </a:buClr>
              <a:buFont typeface="Wingdings" pitchFamily="2" charset="2"/>
              <a:buNone/>
            </a:pPr>
            <a:fld id="{6DAF3D0A-5E61-49CD-BB88-9E021525CE97}" type="slidenum">
              <a:rPr lang="en-US" sz="1200" b="0">
                <a:solidFill>
                  <a:srgbClr val="B2B2B2"/>
                </a:solidFill>
                <a:latin typeface="Calibri" pitchFamily="34" charset="0"/>
                <a:ea typeface="Calibri" pitchFamily="34" charset="0"/>
                <a:cs typeface="Calibri" pitchFamily="34" charset="0"/>
              </a:rPr>
              <a:pPr>
                <a:lnSpc>
                  <a:spcPts val="1800"/>
                </a:lnSpc>
                <a:spcBef>
                  <a:spcPts val="600"/>
                </a:spcBef>
                <a:buClr>
                  <a:srgbClr val="FFFFFF"/>
                </a:buClr>
                <a:buFont typeface="Wingdings" pitchFamily="2" charset="2"/>
                <a:buNone/>
              </a:pPr>
              <a:t>‹#›</a:t>
            </a:fld>
            <a:r>
              <a:rPr lang="en-US" sz="1800" b="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hangingPunct="1">
              <a:spcBef>
                <a:spcPts val="600"/>
              </a:spcBef>
              <a:buClr>
                <a:srgbClr val="DADAB3"/>
              </a:buClr>
              <a:buFont typeface="Arial" charset="0"/>
              <a:buNone/>
            </a:pPr>
            <a:r>
              <a:rPr lang="en-US" sz="600" b="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01373236"/>
      </p:ext>
    </p:extLst>
  </p:cSld>
  <p:clrMap bg1="dk2" tx1="lt1" bg2="dk1"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8788" y="2957513"/>
            <a:ext cx="8348662" cy="457200"/>
          </a:xfrm>
        </p:spPr>
        <p:txBody>
          <a:bodyPr/>
          <a:lstStyle/>
          <a:p>
            <a:pPr eaLnBrk="1" hangingPunct="1"/>
            <a:r>
              <a:rPr lang="en-US" smtClean="0"/>
              <a:t>Accounts</a:t>
            </a:r>
          </a:p>
        </p:txBody>
      </p:sp>
      <p:sp>
        <p:nvSpPr>
          <p:cNvPr id="3075" name="Text Placeholder 4"/>
          <p:cNvSpPr>
            <a:spLocks noGrp="1"/>
          </p:cNvSpPr>
          <p:nvPr>
            <p:ph type="body" sz="quarter" idx="10"/>
          </p:nvPr>
        </p:nvSpPr>
        <p:spPr>
          <a:xfrm>
            <a:off x="5718175" y="6167438"/>
            <a:ext cx="3089275" cy="273050"/>
          </a:xfrm>
        </p:spPr>
        <p:txBody>
          <a:bodyPr/>
          <a:lstStyle/>
          <a:p>
            <a:r>
              <a:rPr lang="en-US" dirty="0" smtClean="0"/>
              <a:t>21 </a:t>
            </a:r>
            <a:r>
              <a:rPr lang="en-US" dirty="0" smtClean="0"/>
              <a:t>April 2014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V="1">
            <a:off x="4508500" y="1466850"/>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1" name="Rectangle 3"/>
          <p:cNvSpPr>
            <a:spLocks noGrp="1" noChangeArrowheads="1"/>
          </p:cNvSpPr>
          <p:nvPr>
            <p:ph type="title"/>
          </p:nvPr>
        </p:nvSpPr>
        <p:spPr/>
        <p:txBody>
          <a:bodyPr/>
          <a:lstStyle/>
          <a:p>
            <a:pPr eaLnBrk="1" hangingPunct="1"/>
            <a:r>
              <a:rPr lang="en-US" smtClean="0"/>
              <a:t>Transactions</a:t>
            </a:r>
          </a:p>
        </p:txBody>
      </p:sp>
      <p:sp>
        <p:nvSpPr>
          <p:cNvPr id="12292" name="Rectangle 167"/>
          <p:cNvSpPr>
            <a:spLocks noGrp="1" noChangeArrowheads="1"/>
          </p:cNvSpPr>
          <p:nvPr>
            <p:ph idx="1"/>
          </p:nvPr>
        </p:nvSpPr>
        <p:spPr>
          <a:xfrm>
            <a:off x="5341938" y="884238"/>
            <a:ext cx="3495675" cy="5197475"/>
          </a:xfrm>
        </p:spPr>
        <p:txBody>
          <a:bodyPr/>
          <a:lstStyle/>
          <a:p>
            <a:pPr>
              <a:buFont typeface="Arial" charset="0"/>
              <a:buChar char="•"/>
            </a:pPr>
            <a:r>
              <a:rPr lang="en-US" smtClean="0"/>
              <a:t>Transactions include:</a:t>
            </a:r>
          </a:p>
          <a:p>
            <a:pPr lvl="1"/>
            <a:r>
              <a:rPr lang="en-US" smtClean="0"/>
              <a:t>Submissions which did not or have not yet resulted in policies</a:t>
            </a:r>
          </a:p>
          <a:p>
            <a:pPr lvl="1"/>
            <a:r>
              <a:rPr lang="en-US" smtClean="0"/>
              <a:t>Submissions for policies held by account</a:t>
            </a:r>
          </a:p>
          <a:p>
            <a:pPr lvl="1"/>
            <a:r>
              <a:rPr lang="en-US" smtClean="0"/>
              <a:t>Other transactions which have modified account policies (changes, renewals, cancellations, and so on)</a:t>
            </a:r>
          </a:p>
        </p:txBody>
      </p:sp>
      <p:sp>
        <p:nvSpPr>
          <p:cNvPr id="12293" name="Line 4"/>
          <p:cNvSpPr>
            <a:spLocks noChangeShapeType="1"/>
          </p:cNvSpPr>
          <p:nvPr/>
        </p:nvSpPr>
        <p:spPr bwMode="auto">
          <a:xfrm>
            <a:off x="900113" y="3441700"/>
            <a:ext cx="38227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294" name="AutoShape 6"/>
          <p:cNvSpPr>
            <a:spLocks noChangeArrowheads="1"/>
          </p:cNvSpPr>
          <p:nvPr/>
        </p:nvSpPr>
        <p:spPr bwMode="auto">
          <a:xfrm>
            <a:off x="1547813" y="1795463"/>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295" name="AutoShape 7"/>
          <p:cNvSpPr>
            <a:spLocks noChangeArrowheads="1"/>
          </p:cNvSpPr>
          <p:nvPr/>
        </p:nvSpPr>
        <p:spPr bwMode="auto">
          <a:xfrm>
            <a:off x="1797050" y="2082800"/>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2296" name="AutoShape 8"/>
          <p:cNvSpPr>
            <a:spLocks noChangeArrowheads="1"/>
          </p:cNvSpPr>
          <p:nvPr/>
        </p:nvSpPr>
        <p:spPr bwMode="auto">
          <a:xfrm>
            <a:off x="2047875" y="2370138"/>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297" name="Group 9"/>
          <p:cNvGrpSpPr>
            <a:grpSpLocks/>
          </p:cNvGrpSpPr>
          <p:nvPr/>
        </p:nvGrpSpPr>
        <p:grpSpPr bwMode="auto">
          <a:xfrm>
            <a:off x="3867150" y="715963"/>
            <a:ext cx="1279525" cy="1055687"/>
            <a:chOff x="465" y="602"/>
            <a:chExt cx="798" cy="659"/>
          </a:xfrm>
        </p:grpSpPr>
        <p:sp>
          <p:nvSpPr>
            <p:cNvPr id="12375"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2376"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2377"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2378"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2379"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2380"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2381"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2"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383" name="Group 18"/>
            <p:cNvGrpSpPr>
              <a:grpSpLocks/>
            </p:cNvGrpSpPr>
            <p:nvPr/>
          </p:nvGrpSpPr>
          <p:grpSpPr bwMode="auto">
            <a:xfrm>
              <a:off x="575" y="644"/>
              <a:ext cx="508" cy="139"/>
              <a:chOff x="3046" y="1026"/>
              <a:chExt cx="502" cy="138"/>
            </a:xfrm>
          </p:grpSpPr>
          <p:sp>
            <p:nvSpPr>
              <p:cNvPr id="12384"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5"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6"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7"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8"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89"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0"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1"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3"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4"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2298" name="Text Box 32"/>
          <p:cNvSpPr txBox="1">
            <a:spLocks noChangeArrowheads="1"/>
          </p:cNvSpPr>
          <p:nvPr/>
        </p:nvSpPr>
        <p:spPr bwMode="auto">
          <a:xfrm>
            <a:off x="455613" y="36607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2299" name="Text Box 33"/>
          <p:cNvSpPr txBox="1">
            <a:spLocks noChangeArrowheads="1"/>
          </p:cNvSpPr>
          <p:nvPr/>
        </p:nvSpPr>
        <p:spPr bwMode="auto">
          <a:xfrm>
            <a:off x="1543050" y="36607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2300" name="Line 34"/>
          <p:cNvSpPr>
            <a:spLocks noChangeShapeType="1"/>
          </p:cNvSpPr>
          <p:nvPr/>
        </p:nvSpPr>
        <p:spPr bwMode="auto">
          <a:xfrm>
            <a:off x="914400" y="34242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01" name="AutoShape 35"/>
          <p:cNvSpPr>
            <a:spLocks noChangeArrowheads="1"/>
          </p:cNvSpPr>
          <p:nvPr/>
        </p:nvSpPr>
        <p:spPr bwMode="auto">
          <a:xfrm>
            <a:off x="481013" y="399415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2302" name="AutoShape 36"/>
          <p:cNvSpPr>
            <a:spLocks noChangeArrowheads="1"/>
          </p:cNvSpPr>
          <p:nvPr/>
        </p:nvSpPr>
        <p:spPr bwMode="auto">
          <a:xfrm>
            <a:off x="549275" y="46926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2303" name="AutoShape 37"/>
          <p:cNvSpPr>
            <a:spLocks noChangeArrowheads="1"/>
          </p:cNvSpPr>
          <p:nvPr/>
        </p:nvSpPr>
        <p:spPr bwMode="auto">
          <a:xfrm>
            <a:off x="617538" y="539115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2304" name="Line 38"/>
          <p:cNvSpPr>
            <a:spLocks noChangeShapeType="1"/>
          </p:cNvSpPr>
          <p:nvPr/>
        </p:nvSpPr>
        <p:spPr bwMode="auto">
          <a:xfrm>
            <a:off x="2157413" y="34385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05" name="Group 39"/>
          <p:cNvGrpSpPr>
            <a:grpSpLocks/>
          </p:cNvGrpSpPr>
          <p:nvPr/>
        </p:nvGrpSpPr>
        <p:grpSpPr bwMode="auto">
          <a:xfrm>
            <a:off x="1455738" y="3979863"/>
            <a:ext cx="1335087" cy="735012"/>
            <a:chOff x="786" y="2531"/>
            <a:chExt cx="841" cy="463"/>
          </a:xfrm>
        </p:grpSpPr>
        <p:sp>
          <p:nvSpPr>
            <p:cNvPr id="12364"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2365"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6"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7"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68"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9"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70"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71"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72"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73"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74"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2306" name="Group 51"/>
          <p:cNvGrpSpPr>
            <a:grpSpLocks/>
          </p:cNvGrpSpPr>
          <p:nvPr/>
        </p:nvGrpSpPr>
        <p:grpSpPr bwMode="auto">
          <a:xfrm>
            <a:off x="1479550" y="4632325"/>
            <a:ext cx="1335088" cy="735013"/>
            <a:chOff x="786" y="2531"/>
            <a:chExt cx="841" cy="463"/>
          </a:xfrm>
        </p:grpSpPr>
        <p:sp>
          <p:nvSpPr>
            <p:cNvPr id="12353"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2354"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55"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56"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357"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58"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2359"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0"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1"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2"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63"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2307" name="Text Box 63"/>
          <p:cNvSpPr txBox="1">
            <a:spLocks noChangeArrowheads="1"/>
          </p:cNvSpPr>
          <p:nvPr/>
        </p:nvSpPr>
        <p:spPr bwMode="auto">
          <a:xfrm>
            <a:off x="1106488" y="12287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2308" name="Group 64"/>
          <p:cNvGrpSpPr>
            <a:grpSpLocks/>
          </p:cNvGrpSpPr>
          <p:nvPr/>
        </p:nvGrpSpPr>
        <p:grpSpPr bwMode="auto">
          <a:xfrm>
            <a:off x="2317750" y="1042988"/>
            <a:ext cx="706438" cy="909637"/>
            <a:chOff x="2634" y="2618"/>
            <a:chExt cx="538" cy="692"/>
          </a:xfrm>
        </p:grpSpPr>
        <p:sp>
          <p:nvSpPr>
            <p:cNvPr id="12341"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2342"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2343"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2344"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2345"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2346"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7"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8"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49"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2350"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51"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2352"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2309" name="Line 77"/>
          <p:cNvSpPr>
            <a:spLocks noChangeShapeType="1"/>
          </p:cNvSpPr>
          <p:nvPr/>
        </p:nvSpPr>
        <p:spPr bwMode="auto">
          <a:xfrm>
            <a:off x="2979738" y="1401763"/>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0" name="Text Box 136"/>
          <p:cNvSpPr txBox="1">
            <a:spLocks noChangeArrowheads="1"/>
          </p:cNvSpPr>
          <p:nvPr/>
        </p:nvSpPr>
        <p:spPr bwMode="auto">
          <a:xfrm>
            <a:off x="501650" y="21812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2311" name="Line 137"/>
          <p:cNvSpPr>
            <a:spLocks noChangeShapeType="1"/>
          </p:cNvSpPr>
          <p:nvPr/>
        </p:nvSpPr>
        <p:spPr bwMode="auto">
          <a:xfrm>
            <a:off x="2238375" y="2278063"/>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312" name="Text Box 138"/>
          <p:cNvSpPr txBox="1">
            <a:spLocks noChangeArrowheads="1"/>
          </p:cNvSpPr>
          <p:nvPr/>
        </p:nvSpPr>
        <p:spPr bwMode="auto">
          <a:xfrm>
            <a:off x="2960688" y="3673475"/>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2313" name="Line 139"/>
          <p:cNvSpPr>
            <a:spLocks noChangeShapeType="1"/>
          </p:cNvSpPr>
          <p:nvPr/>
        </p:nvSpPr>
        <p:spPr bwMode="auto">
          <a:xfrm>
            <a:off x="3397250" y="34369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2314" name="Group 140"/>
          <p:cNvGrpSpPr>
            <a:grpSpLocks/>
          </p:cNvGrpSpPr>
          <p:nvPr/>
        </p:nvGrpSpPr>
        <p:grpSpPr bwMode="auto">
          <a:xfrm>
            <a:off x="3074988" y="4521200"/>
            <a:ext cx="687387" cy="774700"/>
            <a:chOff x="2324" y="435"/>
            <a:chExt cx="933" cy="1052"/>
          </a:xfrm>
        </p:grpSpPr>
        <p:sp>
          <p:nvSpPr>
            <p:cNvPr id="12332"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33"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34"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35"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36" name="Group 145"/>
            <p:cNvGrpSpPr>
              <a:grpSpLocks/>
            </p:cNvGrpSpPr>
            <p:nvPr/>
          </p:nvGrpSpPr>
          <p:grpSpPr bwMode="auto">
            <a:xfrm>
              <a:off x="2889" y="957"/>
              <a:ext cx="348" cy="510"/>
              <a:chOff x="2784" y="3210"/>
              <a:chExt cx="523" cy="772"/>
            </a:xfrm>
          </p:grpSpPr>
          <p:sp>
            <p:nvSpPr>
              <p:cNvPr id="12337"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38"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39"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40"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2315" name="Group 150"/>
          <p:cNvGrpSpPr>
            <a:grpSpLocks/>
          </p:cNvGrpSpPr>
          <p:nvPr/>
        </p:nvGrpSpPr>
        <p:grpSpPr bwMode="auto">
          <a:xfrm>
            <a:off x="3327400" y="4889500"/>
            <a:ext cx="687388" cy="774700"/>
            <a:chOff x="2324" y="435"/>
            <a:chExt cx="933" cy="1052"/>
          </a:xfrm>
        </p:grpSpPr>
        <p:sp>
          <p:nvSpPr>
            <p:cNvPr id="12323"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2324"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25"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2326"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2327" name="Group 155"/>
            <p:cNvGrpSpPr>
              <a:grpSpLocks/>
            </p:cNvGrpSpPr>
            <p:nvPr/>
          </p:nvGrpSpPr>
          <p:grpSpPr bwMode="auto">
            <a:xfrm>
              <a:off x="2889" y="957"/>
              <a:ext cx="348" cy="510"/>
              <a:chOff x="2784" y="3210"/>
              <a:chExt cx="523" cy="772"/>
            </a:xfrm>
          </p:grpSpPr>
          <p:sp>
            <p:nvSpPr>
              <p:cNvPr id="12328"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29"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2330"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2331"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2316" name="Text Box 160"/>
          <p:cNvSpPr txBox="1">
            <a:spLocks noChangeArrowheads="1"/>
          </p:cNvSpPr>
          <p:nvPr/>
        </p:nvSpPr>
        <p:spPr bwMode="auto">
          <a:xfrm>
            <a:off x="4183063" y="3670300"/>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trans-</a:t>
            </a:r>
            <a:br>
              <a:rPr lang="en-US" sz="1800" dirty="0">
                <a:solidFill>
                  <a:srgbClr val="D33941"/>
                </a:solidFill>
              </a:rPr>
            </a:br>
            <a:r>
              <a:rPr lang="en-US" sz="1800" dirty="0">
                <a:solidFill>
                  <a:srgbClr val="D33941"/>
                </a:solidFill>
              </a:rPr>
              <a:t>actions</a:t>
            </a:r>
          </a:p>
        </p:txBody>
      </p:sp>
      <p:pic>
        <p:nvPicPr>
          <p:cNvPr id="12317"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22910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8" name="Line 162"/>
          <p:cNvSpPr>
            <a:spLocks noChangeShapeType="1"/>
          </p:cNvSpPr>
          <p:nvPr/>
        </p:nvSpPr>
        <p:spPr bwMode="auto">
          <a:xfrm>
            <a:off x="4719638" y="34369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2319"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3338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0"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4862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1"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5910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2"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6799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flipV="1">
            <a:off x="4508500" y="1466850"/>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5" name="Rectangle 3"/>
          <p:cNvSpPr>
            <a:spLocks noGrp="1" noChangeArrowheads="1"/>
          </p:cNvSpPr>
          <p:nvPr>
            <p:ph type="title"/>
          </p:nvPr>
        </p:nvSpPr>
        <p:spPr/>
        <p:txBody>
          <a:bodyPr/>
          <a:lstStyle/>
          <a:p>
            <a:pPr eaLnBrk="1" hangingPunct="1"/>
            <a:r>
              <a:rPr lang="en-US" smtClean="0"/>
              <a:t>Activities</a:t>
            </a:r>
          </a:p>
        </p:txBody>
      </p:sp>
      <p:sp>
        <p:nvSpPr>
          <p:cNvPr id="13316" name="Rectangle 167"/>
          <p:cNvSpPr>
            <a:spLocks noGrp="1" noChangeArrowheads="1"/>
          </p:cNvSpPr>
          <p:nvPr>
            <p:ph idx="1"/>
          </p:nvPr>
        </p:nvSpPr>
        <p:spPr>
          <a:xfrm>
            <a:off x="5341938" y="884238"/>
            <a:ext cx="3495675" cy="2319337"/>
          </a:xfrm>
        </p:spPr>
        <p:txBody>
          <a:bodyPr/>
          <a:lstStyle/>
          <a:p>
            <a:pPr>
              <a:buFont typeface="Arial" charset="0"/>
              <a:buChar char="•"/>
            </a:pPr>
            <a:r>
              <a:rPr lang="en-US" smtClean="0"/>
              <a:t>An </a:t>
            </a:r>
            <a:r>
              <a:rPr lang="en-US" b="1" smtClean="0"/>
              <a:t>activity</a:t>
            </a:r>
            <a:r>
              <a:rPr lang="en-US" smtClean="0"/>
              <a:t> is a task required to manage the account (or complete a transaction for the account)</a:t>
            </a:r>
          </a:p>
        </p:txBody>
      </p:sp>
      <p:sp>
        <p:nvSpPr>
          <p:cNvPr id="13317" name="Line 4"/>
          <p:cNvSpPr>
            <a:spLocks noChangeShapeType="1"/>
          </p:cNvSpPr>
          <p:nvPr/>
        </p:nvSpPr>
        <p:spPr bwMode="auto">
          <a:xfrm>
            <a:off x="900113" y="3441700"/>
            <a:ext cx="49641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8" name="Line 5"/>
          <p:cNvSpPr>
            <a:spLocks noChangeShapeType="1"/>
          </p:cNvSpPr>
          <p:nvPr/>
        </p:nvSpPr>
        <p:spPr bwMode="auto">
          <a:xfrm>
            <a:off x="5845175" y="34242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AutoShape 6"/>
          <p:cNvSpPr>
            <a:spLocks noChangeArrowheads="1"/>
          </p:cNvSpPr>
          <p:nvPr/>
        </p:nvSpPr>
        <p:spPr bwMode="auto">
          <a:xfrm>
            <a:off x="1547813" y="1795463"/>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20" name="AutoShape 7"/>
          <p:cNvSpPr>
            <a:spLocks noChangeArrowheads="1"/>
          </p:cNvSpPr>
          <p:nvPr/>
        </p:nvSpPr>
        <p:spPr bwMode="auto">
          <a:xfrm>
            <a:off x="1797050" y="2082800"/>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3321" name="AutoShape 8"/>
          <p:cNvSpPr>
            <a:spLocks noChangeArrowheads="1"/>
          </p:cNvSpPr>
          <p:nvPr/>
        </p:nvSpPr>
        <p:spPr bwMode="auto">
          <a:xfrm>
            <a:off x="2047875" y="2370138"/>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2" name="Group 9"/>
          <p:cNvGrpSpPr>
            <a:grpSpLocks/>
          </p:cNvGrpSpPr>
          <p:nvPr/>
        </p:nvGrpSpPr>
        <p:grpSpPr bwMode="auto">
          <a:xfrm>
            <a:off x="3867150" y="715963"/>
            <a:ext cx="1279525" cy="1055687"/>
            <a:chOff x="465" y="602"/>
            <a:chExt cx="798" cy="659"/>
          </a:xfrm>
        </p:grpSpPr>
        <p:sp>
          <p:nvSpPr>
            <p:cNvPr id="13422"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3423"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3424"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3425"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3426"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3427"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3428"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9"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430" name="Group 18"/>
            <p:cNvGrpSpPr>
              <a:grpSpLocks/>
            </p:cNvGrpSpPr>
            <p:nvPr/>
          </p:nvGrpSpPr>
          <p:grpSpPr bwMode="auto">
            <a:xfrm>
              <a:off x="575" y="644"/>
              <a:ext cx="508" cy="139"/>
              <a:chOff x="3046" y="1026"/>
              <a:chExt cx="502" cy="138"/>
            </a:xfrm>
          </p:grpSpPr>
          <p:sp>
            <p:nvSpPr>
              <p:cNvPr id="13431"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2"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3"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4"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5"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6"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7"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438"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439"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440"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441"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3323" name="Text Box 30"/>
          <p:cNvSpPr txBox="1">
            <a:spLocks noChangeArrowheads="1"/>
          </p:cNvSpPr>
          <p:nvPr/>
        </p:nvSpPr>
        <p:spPr bwMode="auto">
          <a:xfrm>
            <a:off x="5216525" y="3660775"/>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activity</a:t>
            </a:r>
          </a:p>
        </p:txBody>
      </p:sp>
      <p:sp>
        <p:nvSpPr>
          <p:cNvPr id="13324" name="Text Box 32"/>
          <p:cNvSpPr txBox="1">
            <a:spLocks noChangeArrowheads="1"/>
          </p:cNvSpPr>
          <p:nvPr/>
        </p:nvSpPr>
        <p:spPr bwMode="auto">
          <a:xfrm>
            <a:off x="455613" y="366077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3325" name="Text Box 33"/>
          <p:cNvSpPr txBox="1">
            <a:spLocks noChangeArrowheads="1"/>
          </p:cNvSpPr>
          <p:nvPr/>
        </p:nvSpPr>
        <p:spPr bwMode="auto">
          <a:xfrm>
            <a:off x="1543050" y="36607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3326" name="Line 34"/>
          <p:cNvSpPr>
            <a:spLocks noChangeShapeType="1"/>
          </p:cNvSpPr>
          <p:nvPr/>
        </p:nvSpPr>
        <p:spPr bwMode="auto">
          <a:xfrm>
            <a:off x="914400" y="34242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7" name="AutoShape 35"/>
          <p:cNvSpPr>
            <a:spLocks noChangeArrowheads="1"/>
          </p:cNvSpPr>
          <p:nvPr/>
        </p:nvSpPr>
        <p:spPr bwMode="auto">
          <a:xfrm>
            <a:off x="481013" y="399415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8" name="AutoShape 36"/>
          <p:cNvSpPr>
            <a:spLocks noChangeArrowheads="1"/>
          </p:cNvSpPr>
          <p:nvPr/>
        </p:nvSpPr>
        <p:spPr bwMode="auto">
          <a:xfrm>
            <a:off x="549275" y="469265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29" name="AutoShape 37"/>
          <p:cNvSpPr>
            <a:spLocks noChangeArrowheads="1"/>
          </p:cNvSpPr>
          <p:nvPr/>
        </p:nvSpPr>
        <p:spPr bwMode="auto">
          <a:xfrm>
            <a:off x="617538" y="539115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3330" name="Line 38"/>
          <p:cNvSpPr>
            <a:spLocks noChangeShapeType="1"/>
          </p:cNvSpPr>
          <p:nvPr/>
        </p:nvSpPr>
        <p:spPr bwMode="auto">
          <a:xfrm>
            <a:off x="2157413" y="34385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1" name="Group 39"/>
          <p:cNvGrpSpPr>
            <a:grpSpLocks/>
          </p:cNvGrpSpPr>
          <p:nvPr/>
        </p:nvGrpSpPr>
        <p:grpSpPr bwMode="auto">
          <a:xfrm>
            <a:off x="1455738" y="3979863"/>
            <a:ext cx="1335087" cy="735012"/>
            <a:chOff x="786" y="2531"/>
            <a:chExt cx="841" cy="463"/>
          </a:xfrm>
        </p:grpSpPr>
        <p:sp>
          <p:nvSpPr>
            <p:cNvPr id="13411"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3412"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13"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14"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15"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16"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417"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18"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19"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20"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21"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3332" name="Group 51"/>
          <p:cNvGrpSpPr>
            <a:grpSpLocks/>
          </p:cNvGrpSpPr>
          <p:nvPr/>
        </p:nvGrpSpPr>
        <p:grpSpPr bwMode="auto">
          <a:xfrm>
            <a:off x="1479550" y="4632325"/>
            <a:ext cx="1335088" cy="735013"/>
            <a:chOff x="786" y="2531"/>
            <a:chExt cx="841" cy="463"/>
          </a:xfrm>
        </p:grpSpPr>
        <p:sp>
          <p:nvSpPr>
            <p:cNvPr id="13400"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3401"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2"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3"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404"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05"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406"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07"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08"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09"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410"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3333" name="Text Box 63"/>
          <p:cNvSpPr txBox="1">
            <a:spLocks noChangeArrowheads="1"/>
          </p:cNvSpPr>
          <p:nvPr/>
        </p:nvSpPr>
        <p:spPr bwMode="auto">
          <a:xfrm>
            <a:off x="1106488" y="12287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3334" name="Group 64"/>
          <p:cNvGrpSpPr>
            <a:grpSpLocks/>
          </p:cNvGrpSpPr>
          <p:nvPr/>
        </p:nvGrpSpPr>
        <p:grpSpPr bwMode="auto">
          <a:xfrm>
            <a:off x="2317750" y="1042988"/>
            <a:ext cx="706438" cy="909637"/>
            <a:chOff x="2634" y="2618"/>
            <a:chExt cx="538" cy="692"/>
          </a:xfrm>
        </p:grpSpPr>
        <p:sp>
          <p:nvSpPr>
            <p:cNvPr id="13388"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3389"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3390"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3391"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3392"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3393"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94"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95"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96"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3397"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98"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3399"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3335" name="Line 77"/>
          <p:cNvSpPr>
            <a:spLocks noChangeShapeType="1"/>
          </p:cNvSpPr>
          <p:nvPr/>
        </p:nvSpPr>
        <p:spPr bwMode="auto">
          <a:xfrm>
            <a:off x="2979738" y="1401763"/>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36" name="Group 78"/>
          <p:cNvGrpSpPr>
            <a:grpSpLocks/>
          </p:cNvGrpSpPr>
          <p:nvPr/>
        </p:nvGrpSpPr>
        <p:grpSpPr bwMode="auto">
          <a:xfrm>
            <a:off x="5389563" y="3898900"/>
            <a:ext cx="690562" cy="877888"/>
            <a:chOff x="2401" y="425"/>
            <a:chExt cx="907" cy="1154"/>
          </a:xfrm>
        </p:grpSpPr>
        <p:sp>
          <p:nvSpPr>
            <p:cNvPr id="13382"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383"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5"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386" name="Freeform 83"/>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3387"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37" name="Group 102"/>
          <p:cNvGrpSpPr>
            <a:grpSpLocks/>
          </p:cNvGrpSpPr>
          <p:nvPr/>
        </p:nvGrpSpPr>
        <p:grpSpPr bwMode="auto">
          <a:xfrm>
            <a:off x="5541963" y="4051300"/>
            <a:ext cx="690562" cy="877888"/>
            <a:chOff x="2401" y="425"/>
            <a:chExt cx="907" cy="1154"/>
          </a:xfrm>
        </p:grpSpPr>
        <p:sp>
          <p:nvSpPr>
            <p:cNvPr id="13376"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377"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380" name="Freeform 107"/>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3381"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3338" name="Group 109"/>
          <p:cNvGrpSpPr>
            <a:grpSpLocks/>
          </p:cNvGrpSpPr>
          <p:nvPr/>
        </p:nvGrpSpPr>
        <p:grpSpPr bwMode="auto">
          <a:xfrm>
            <a:off x="5694363" y="4219575"/>
            <a:ext cx="690562" cy="877888"/>
            <a:chOff x="2401" y="425"/>
            <a:chExt cx="907" cy="1154"/>
          </a:xfrm>
        </p:grpSpPr>
        <p:sp>
          <p:nvSpPr>
            <p:cNvPr id="13370"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3371"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2"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3"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3374" name="Freeform 114"/>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3375"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3339" name="Text Box 136"/>
          <p:cNvSpPr txBox="1">
            <a:spLocks noChangeArrowheads="1"/>
          </p:cNvSpPr>
          <p:nvPr/>
        </p:nvSpPr>
        <p:spPr bwMode="auto">
          <a:xfrm>
            <a:off x="501650" y="21812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3340" name="Line 137"/>
          <p:cNvSpPr>
            <a:spLocks noChangeShapeType="1"/>
          </p:cNvSpPr>
          <p:nvPr/>
        </p:nvSpPr>
        <p:spPr bwMode="auto">
          <a:xfrm>
            <a:off x="2238375" y="2278063"/>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41" name="Text Box 138"/>
          <p:cNvSpPr txBox="1">
            <a:spLocks noChangeArrowheads="1"/>
          </p:cNvSpPr>
          <p:nvPr/>
        </p:nvSpPr>
        <p:spPr bwMode="auto">
          <a:xfrm>
            <a:off x="2960688" y="3673475"/>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3342" name="Line 139"/>
          <p:cNvSpPr>
            <a:spLocks noChangeShapeType="1"/>
          </p:cNvSpPr>
          <p:nvPr/>
        </p:nvSpPr>
        <p:spPr bwMode="auto">
          <a:xfrm>
            <a:off x="3397250" y="34369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3343" name="Group 140"/>
          <p:cNvGrpSpPr>
            <a:grpSpLocks/>
          </p:cNvGrpSpPr>
          <p:nvPr/>
        </p:nvGrpSpPr>
        <p:grpSpPr bwMode="auto">
          <a:xfrm>
            <a:off x="3074988" y="4521200"/>
            <a:ext cx="687387" cy="774700"/>
            <a:chOff x="2324" y="435"/>
            <a:chExt cx="933" cy="1052"/>
          </a:xfrm>
        </p:grpSpPr>
        <p:sp>
          <p:nvSpPr>
            <p:cNvPr id="13361"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62"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63"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64"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65" name="Group 145"/>
            <p:cNvGrpSpPr>
              <a:grpSpLocks/>
            </p:cNvGrpSpPr>
            <p:nvPr/>
          </p:nvGrpSpPr>
          <p:grpSpPr bwMode="auto">
            <a:xfrm>
              <a:off x="2889" y="957"/>
              <a:ext cx="348" cy="510"/>
              <a:chOff x="2784" y="3210"/>
              <a:chExt cx="523" cy="772"/>
            </a:xfrm>
          </p:grpSpPr>
          <p:sp>
            <p:nvSpPr>
              <p:cNvPr id="13366"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67"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68"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69"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3344" name="Group 150"/>
          <p:cNvGrpSpPr>
            <a:grpSpLocks/>
          </p:cNvGrpSpPr>
          <p:nvPr/>
        </p:nvGrpSpPr>
        <p:grpSpPr bwMode="auto">
          <a:xfrm>
            <a:off x="3327400" y="4889500"/>
            <a:ext cx="687388" cy="774700"/>
            <a:chOff x="2324" y="435"/>
            <a:chExt cx="933" cy="1052"/>
          </a:xfrm>
        </p:grpSpPr>
        <p:sp>
          <p:nvSpPr>
            <p:cNvPr id="13352"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3353"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54"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3355"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3356" name="Group 155"/>
            <p:cNvGrpSpPr>
              <a:grpSpLocks/>
            </p:cNvGrpSpPr>
            <p:nvPr/>
          </p:nvGrpSpPr>
          <p:grpSpPr bwMode="auto">
            <a:xfrm>
              <a:off x="2889" y="957"/>
              <a:ext cx="348" cy="510"/>
              <a:chOff x="2784" y="3210"/>
              <a:chExt cx="523" cy="772"/>
            </a:xfrm>
          </p:grpSpPr>
          <p:sp>
            <p:nvSpPr>
              <p:cNvPr id="13357"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8"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59"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3360"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3345" name="Text Box 160"/>
          <p:cNvSpPr txBox="1">
            <a:spLocks noChangeArrowheads="1"/>
          </p:cNvSpPr>
          <p:nvPr/>
        </p:nvSpPr>
        <p:spPr bwMode="auto">
          <a:xfrm>
            <a:off x="4183063" y="3670300"/>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13346"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22910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7" name="Line 162"/>
          <p:cNvSpPr>
            <a:spLocks noChangeShapeType="1"/>
          </p:cNvSpPr>
          <p:nvPr/>
        </p:nvSpPr>
        <p:spPr bwMode="auto">
          <a:xfrm>
            <a:off x="4719638" y="343693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3348"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3338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9"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4862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0"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5910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1"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6799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p:cNvSpPr>
            <a:spLocks noChangeShapeType="1"/>
          </p:cNvSpPr>
          <p:nvPr/>
        </p:nvSpPr>
        <p:spPr bwMode="auto">
          <a:xfrm flipV="1">
            <a:off x="4508500" y="1525588"/>
            <a:ext cx="0" cy="19542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39" name="Rectangle 3"/>
          <p:cNvSpPr>
            <a:spLocks noGrp="1" noChangeArrowheads="1"/>
          </p:cNvSpPr>
          <p:nvPr>
            <p:ph type="title"/>
          </p:nvPr>
        </p:nvSpPr>
        <p:spPr/>
        <p:txBody>
          <a:bodyPr/>
          <a:lstStyle/>
          <a:p>
            <a:pPr eaLnBrk="1" hangingPunct="1"/>
            <a:r>
              <a:rPr lang="en-US" smtClean="0"/>
              <a:t>Documents</a:t>
            </a:r>
          </a:p>
        </p:txBody>
      </p:sp>
      <p:sp>
        <p:nvSpPr>
          <p:cNvPr id="14340" name="Rectangle 167"/>
          <p:cNvSpPr>
            <a:spLocks noGrp="1" noChangeArrowheads="1"/>
          </p:cNvSpPr>
          <p:nvPr>
            <p:ph idx="1"/>
          </p:nvPr>
        </p:nvSpPr>
        <p:spPr>
          <a:xfrm>
            <a:off x="5341938" y="942975"/>
            <a:ext cx="3495675" cy="2319338"/>
          </a:xfrm>
        </p:spPr>
        <p:txBody>
          <a:bodyPr/>
          <a:lstStyle/>
          <a:p>
            <a:pPr>
              <a:buFont typeface="Arial" charset="0"/>
              <a:buChar char="•"/>
            </a:pPr>
            <a:r>
              <a:rPr lang="en-US" smtClean="0"/>
              <a:t>A </a:t>
            </a:r>
            <a:r>
              <a:rPr lang="en-US" b="1" smtClean="0"/>
              <a:t>document</a:t>
            </a:r>
            <a:r>
              <a:rPr lang="en-US" smtClean="0"/>
              <a:t> is an electronic or physical file which contains information relevant to the account or its policies</a:t>
            </a:r>
          </a:p>
        </p:txBody>
      </p:sp>
      <p:sp>
        <p:nvSpPr>
          <p:cNvPr id="14341" name="Line 4"/>
          <p:cNvSpPr>
            <a:spLocks noChangeShapeType="1"/>
          </p:cNvSpPr>
          <p:nvPr/>
        </p:nvSpPr>
        <p:spPr bwMode="auto">
          <a:xfrm>
            <a:off x="900113" y="3500438"/>
            <a:ext cx="623728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2" name="Line 5"/>
          <p:cNvSpPr>
            <a:spLocks noChangeShapeType="1"/>
          </p:cNvSpPr>
          <p:nvPr/>
        </p:nvSpPr>
        <p:spPr bwMode="auto">
          <a:xfrm>
            <a:off x="5845175" y="34829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3" name="AutoShape 6"/>
          <p:cNvSpPr>
            <a:spLocks noChangeArrowheads="1"/>
          </p:cNvSpPr>
          <p:nvPr/>
        </p:nvSpPr>
        <p:spPr bwMode="auto">
          <a:xfrm>
            <a:off x="1547813" y="1854200"/>
            <a:ext cx="428625"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4" name="AutoShape 7"/>
          <p:cNvSpPr>
            <a:spLocks noChangeArrowheads="1"/>
          </p:cNvSpPr>
          <p:nvPr/>
        </p:nvSpPr>
        <p:spPr bwMode="auto">
          <a:xfrm>
            <a:off x="1797050" y="2141538"/>
            <a:ext cx="430213"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4345" name="AutoShape 8"/>
          <p:cNvSpPr>
            <a:spLocks noChangeArrowheads="1"/>
          </p:cNvSpPr>
          <p:nvPr/>
        </p:nvSpPr>
        <p:spPr bwMode="auto">
          <a:xfrm>
            <a:off x="2047875" y="2428875"/>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4346" name="Group 9"/>
          <p:cNvGrpSpPr>
            <a:grpSpLocks/>
          </p:cNvGrpSpPr>
          <p:nvPr/>
        </p:nvGrpSpPr>
        <p:grpSpPr bwMode="auto">
          <a:xfrm>
            <a:off x="3867150" y="774700"/>
            <a:ext cx="1279525" cy="1055688"/>
            <a:chOff x="465" y="602"/>
            <a:chExt cx="798" cy="659"/>
          </a:xfrm>
        </p:grpSpPr>
        <p:sp>
          <p:nvSpPr>
            <p:cNvPr id="14462"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4463"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4464"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4465"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4466"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4467"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4468"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9"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470" name="Group 18"/>
            <p:cNvGrpSpPr>
              <a:grpSpLocks/>
            </p:cNvGrpSpPr>
            <p:nvPr/>
          </p:nvGrpSpPr>
          <p:grpSpPr bwMode="auto">
            <a:xfrm>
              <a:off x="575" y="644"/>
              <a:ext cx="508" cy="139"/>
              <a:chOff x="3046" y="1026"/>
              <a:chExt cx="502" cy="138"/>
            </a:xfrm>
          </p:grpSpPr>
          <p:sp>
            <p:nvSpPr>
              <p:cNvPr id="14471"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2"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3"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4"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5"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6"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7"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78"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79"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80"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481"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4347" name="Text Box 30"/>
          <p:cNvSpPr txBox="1">
            <a:spLocks noChangeArrowheads="1"/>
          </p:cNvSpPr>
          <p:nvPr/>
        </p:nvSpPr>
        <p:spPr bwMode="auto">
          <a:xfrm>
            <a:off x="5216525" y="3719513"/>
            <a:ext cx="1238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4348" name="Line 31"/>
          <p:cNvSpPr>
            <a:spLocks noChangeShapeType="1"/>
          </p:cNvSpPr>
          <p:nvPr/>
        </p:nvSpPr>
        <p:spPr bwMode="auto">
          <a:xfrm>
            <a:off x="7153275" y="34829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49" name="Text Box 32"/>
          <p:cNvSpPr txBox="1">
            <a:spLocks noChangeArrowheads="1"/>
          </p:cNvSpPr>
          <p:nvPr/>
        </p:nvSpPr>
        <p:spPr bwMode="auto">
          <a:xfrm>
            <a:off x="455613" y="3719513"/>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4350" name="Text Box 33"/>
          <p:cNvSpPr txBox="1">
            <a:spLocks noChangeArrowheads="1"/>
          </p:cNvSpPr>
          <p:nvPr/>
        </p:nvSpPr>
        <p:spPr bwMode="auto">
          <a:xfrm>
            <a:off x="1543050" y="37195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4351" name="Line 34"/>
          <p:cNvSpPr>
            <a:spLocks noChangeShapeType="1"/>
          </p:cNvSpPr>
          <p:nvPr/>
        </p:nvSpPr>
        <p:spPr bwMode="auto">
          <a:xfrm>
            <a:off x="914400" y="34829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52" name="AutoShape 35"/>
          <p:cNvSpPr>
            <a:spLocks noChangeArrowheads="1"/>
          </p:cNvSpPr>
          <p:nvPr/>
        </p:nvSpPr>
        <p:spPr bwMode="auto">
          <a:xfrm>
            <a:off x="481013" y="4052888"/>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3" name="AutoShape 36"/>
          <p:cNvSpPr>
            <a:spLocks noChangeArrowheads="1"/>
          </p:cNvSpPr>
          <p:nvPr/>
        </p:nvSpPr>
        <p:spPr bwMode="auto">
          <a:xfrm>
            <a:off x="549275" y="4751388"/>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4" name="AutoShape 37"/>
          <p:cNvSpPr>
            <a:spLocks noChangeArrowheads="1"/>
          </p:cNvSpPr>
          <p:nvPr/>
        </p:nvSpPr>
        <p:spPr bwMode="auto">
          <a:xfrm>
            <a:off x="617538" y="5449888"/>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4355" name="Line 38"/>
          <p:cNvSpPr>
            <a:spLocks noChangeShapeType="1"/>
          </p:cNvSpPr>
          <p:nvPr/>
        </p:nvSpPr>
        <p:spPr bwMode="auto">
          <a:xfrm>
            <a:off x="2157413" y="34972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56" name="Group 39"/>
          <p:cNvGrpSpPr>
            <a:grpSpLocks/>
          </p:cNvGrpSpPr>
          <p:nvPr/>
        </p:nvGrpSpPr>
        <p:grpSpPr bwMode="auto">
          <a:xfrm>
            <a:off x="1455738" y="4038600"/>
            <a:ext cx="1335087" cy="735013"/>
            <a:chOff x="786" y="2531"/>
            <a:chExt cx="841" cy="463"/>
          </a:xfrm>
        </p:grpSpPr>
        <p:sp>
          <p:nvSpPr>
            <p:cNvPr id="14451"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4452"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3"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4"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55"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56"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457"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58"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59"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60"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61"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4357" name="Group 51"/>
          <p:cNvGrpSpPr>
            <a:grpSpLocks/>
          </p:cNvGrpSpPr>
          <p:nvPr/>
        </p:nvGrpSpPr>
        <p:grpSpPr bwMode="auto">
          <a:xfrm>
            <a:off x="1479550" y="4691063"/>
            <a:ext cx="1335088" cy="735012"/>
            <a:chOff x="786" y="2531"/>
            <a:chExt cx="841" cy="463"/>
          </a:xfrm>
        </p:grpSpPr>
        <p:sp>
          <p:nvSpPr>
            <p:cNvPr id="14440"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4441"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2"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3"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44"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45"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4446"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47"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48"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49"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50"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4358" name="Text Box 63"/>
          <p:cNvSpPr txBox="1">
            <a:spLocks noChangeArrowheads="1"/>
          </p:cNvSpPr>
          <p:nvPr/>
        </p:nvSpPr>
        <p:spPr bwMode="auto">
          <a:xfrm>
            <a:off x="1106488" y="12874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4359" name="Group 64"/>
          <p:cNvGrpSpPr>
            <a:grpSpLocks/>
          </p:cNvGrpSpPr>
          <p:nvPr/>
        </p:nvGrpSpPr>
        <p:grpSpPr bwMode="auto">
          <a:xfrm>
            <a:off x="2317750" y="1101725"/>
            <a:ext cx="706438" cy="909638"/>
            <a:chOff x="2634" y="2618"/>
            <a:chExt cx="538" cy="692"/>
          </a:xfrm>
        </p:grpSpPr>
        <p:sp>
          <p:nvSpPr>
            <p:cNvPr id="14428"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4429"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4430"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4431"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4432"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4433"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434"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435"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436"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4437"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38"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4439"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4360" name="Line 77"/>
          <p:cNvSpPr>
            <a:spLocks noChangeShapeType="1"/>
          </p:cNvSpPr>
          <p:nvPr/>
        </p:nvSpPr>
        <p:spPr bwMode="auto">
          <a:xfrm>
            <a:off x="2979738" y="1460500"/>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61" name="Group 78"/>
          <p:cNvGrpSpPr>
            <a:grpSpLocks/>
          </p:cNvGrpSpPr>
          <p:nvPr/>
        </p:nvGrpSpPr>
        <p:grpSpPr bwMode="auto">
          <a:xfrm>
            <a:off x="5389563" y="3957638"/>
            <a:ext cx="690562" cy="877887"/>
            <a:chOff x="2401" y="425"/>
            <a:chExt cx="907" cy="1154"/>
          </a:xfrm>
        </p:grpSpPr>
        <p:sp>
          <p:nvSpPr>
            <p:cNvPr id="14422"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4423"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4"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5"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4426" name="Freeform 83"/>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4427"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62" name="Group 85"/>
          <p:cNvGrpSpPr>
            <a:grpSpLocks/>
          </p:cNvGrpSpPr>
          <p:nvPr/>
        </p:nvGrpSpPr>
        <p:grpSpPr bwMode="auto">
          <a:xfrm>
            <a:off x="6630988" y="4032250"/>
            <a:ext cx="784225" cy="884238"/>
            <a:chOff x="2874" y="421"/>
            <a:chExt cx="723" cy="815"/>
          </a:xfrm>
        </p:grpSpPr>
        <p:sp>
          <p:nvSpPr>
            <p:cNvPr id="14416" name="AutoShape 86"/>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417" name="Line 87"/>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8" name="Line 88"/>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19" name="Line 89"/>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0" name="Line 90"/>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21" name="Freeform 91"/>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4363" name="Group 102"/>
          <p:cNvGrpSpPr>
            <a:grpSpLocks/>
          </p:cNvGrpSpPr>
          <p:nvPr/>
        </p:nvGrpSpPr>
        <p:grpSpPr bwMode="auto">
          <a:xfrm>
            <a:off x="5541963" y="4110038"/>
            <a:ext cx="690562" cy="877887"/>
            <a:chOff x="2401" y="425"/>
            <a:chExt cx="907" cy="1154"/>
          </a:xfrm>
        </p:grpSpPr>
        <p:sp>
          <p:nvSpPr>
            <p:cNvPr id="14410"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4411"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2"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3"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4414" name="Freeform 107"/>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4415"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64" name="Group 109"/>
          <p:cNvGrpSpPr>
            <a:grpSpLocks/>
          </p:cNvGrpSpPr>
          <p:nvPr/>
        </p:nvGrpSpPr>
        <p:grpSpPr bwMode="auto">
          <a:xfrm>
            <a:off x="5694363" y="4278313"/>
            <a:ext cx="690562" cy="877887"/>
            <a:chOff x="2401" y="425"/>
            <a:chExt cx="907" cy="1154"/>
          </a:xfrm>
        </p:grpSpPr>
        <p:sp>
          <p:nvSpPr>
            <p:cNvPr id="14404"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4405"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6"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7"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4408" name="Freeform 114"/>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4409"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65" name="Text Box 116"/>
          <p:cNvSpPr txBox="1">
            <a:spLocks noChangeArrowheads="1"/>
          </p:cNvSpPr>
          <p:nvPr/>
        </p:nvSpPr>
        <p:spPr bwMode="auto">
          <a:xfrm>
            <a:off x="6538913" y="3719513"/>
            <a:ext cx="1238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document</a:t>
            </a:r>
          </a:p>
        </p:txBody>
      </p:sp>
      <p:grpSp>
        <p:nvGrpSpPr>
          <p:cNvPr id="14366" name="Group 117"/>
          <p:cNvGrpSpPr>
            <a:grpSpLocks/>
          </p:cNvGrpSpPr>
          <p:nvPr/>
        </p:nvGrpSpPr>
        <p:grpSpPr bwMode="auto">
          <a:xfrm>
            <a:off x="6934200" y="4484688"/>
            <a:ext cx="784225" cy="884237"/>
            <a:chOff x="2874" y="421"/>
            <a:chExt cx="723" cy="815"/>
          </a:xfrm>
        </p:grpSpPr>
        <p:sp>
          <p:nvSpPr>
            <p:cNvPr id="14398" name="AutoShape 11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399" name="Line 11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00" name="Line 12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01" name="Line 12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02" name="Line 12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403" name="Freeform 123"/>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4367" name="Text Box 136"/>
          <p:cNvSpPr txBox="1">
            <a:spLocks noChangeArrowheads="1"/>
          </p:cNvSpPr>
          <p:nvPr/>
        </p:nvSpPr>
        <p:spPr bwMode="auto">
          <a:xfrm>
            <a:off x="501650" y="22399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4368" name="Line 137"/>
          <p:cNvSpPr>
            <a:spLocks noChangeShapeType="1"/>
          </p:cNvSpPr>
          <p:nvPr/>
        </p:nvSpPr>
        <p:spPr bwMode="auto">
          <a:xfrm>
            <a:off x="2238375" y="2336800"/>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369" name="Text Box 138"/>
          <p:cNvSpPr txBox="1">
            <a:spLocks noChangeArrowheads="1"/>
          </p:cNvSpPr>
          <p:nvPr/>
        </p:nvSpPr>
        <p:spPr bwMode="auto">
          <a:xfrm>
            <a:off x="2960688" y="3732213"/>
            <a:ext cx="8715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4370" name="Line 139"/>
          <p:cNvSpPr>
            <a:spLocks noChangeShapeType="1"/>
          </p:cNvSpPr>
          <p:nvPr/>
        </p:nvSpPr>
        <p:spPr bwMode="auto">
          <a:xfrm>
            <a:off x="3397250" y="34956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4371" name="Group 140"/>
          <p:cNvGrpSpPr>
            <a:grpSpLocks/>
          </p:cNvGrpSpPr>
          <p:nvPr/>
        </p:nvGrpSpPr>
        <p:grpSpPr bwMode="auto">
          <a:xfrm>
            <a:off x="3074988" y="4579938"/>
            <a:ext cx="687387" cy="774700"/>
            <a:chOff x="2324" y="435"/>
            <a:chExt cx="933" cy="1052"/>
          </a:xfrm>
        </p:grpSpPr>
        <p:sp>
          <p:nvSpPr>
            <p:cNvPr id="14389"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390"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391"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392"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93" name="Group 145"/>
            <p:cNvGrpSpPr>
              <a:grpSpLocks/>
            </p:cNvGrpSpPr>
            <p:nvPr/>
          </p:nvGrpSpPr>
          <p:grpSpPr bwMode="auto">
            <a:xfrm>
              <a:off x="2889" y="957"/>
              <a:ext cx="348" cy="510"/>
              <a:chOff x="2784" y="3210"/>
              <a:chExt cx="523" cy="772"/>
            </a:xfrm>
          </p:grpSpPr>
          <p:sp>
            <p:nvSpPr>
              <p:cNvPr id="14394"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95"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96"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397"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4372" name="Group 150"/>
          <p:cNvGrpSpPr>
            <a:grpSpLocks/>
          </p:cNvGrpSpPr>
          <p:nvPr/>
        </p:nvGrpSpPr>
        <p:grpSpPr bwMode="auto">
          <a:xfrm>
            <a:off x="3327400" y="4948238"/>
            <a:ext cx="687388" cy="774700"/>
            <a:chOff x="2324" y="435"/>
            <a:chExt cx="933" cy="1052"/>
          </a:xfrm>
        </p:grpSpPr>
        <p:sp>
          <p:nvSpPr>
            <p:cNvPr id="14380"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4381"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382"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4383"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4384" name="Group 155"/>
            <p:cNvGrpSpPr>
              <a:grpSpLocks/>
            </p:cNvGrpSpPr>
            <p:nvPr/>
          </p:nvGrpSpPr>
          <p:grpSpPr bwMode="auto">
            <a:xfrm>
              <a:off x="2889" y="957"/>
              <a:ext cx="348" cy="510"/>
              <a:chOff x="2784" y="3210"/>
              <a:chExt cx="523" cy="772"/>
            </a:xfrm>
          </p:grpSpPr>
          <p:sp>
            <p:nvSpPr>
              <p:cNvPr id="14385"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86"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4387"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4388"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4373" name="Text Box 160"/>
          <p:cNvSpPr txBox="1">
            <a:spLocks noChangeArrowheads="1"/>
          </p:cNvSpPr>
          <p:nvPr/>
        </p:nvSpPr>
        <p:spPr bwMode="auto">
          <a:xfrm>
            <a:off x="4183063" y="3729038"/>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14374"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287838"/>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5" name="Line 162"/>
          <p:cNvSpPr>
            <a:spLocks noChangeShapeType="1"/>
          </p:cNvSpPr>
          <p:nvPr/>
        </p:nvSpPr>
        <p:spPr bwMode="auto">
          <a:xfrm>
            <a:off x="4719638" y="34956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4376"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392613"/>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7"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545013"/>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8"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649788"/>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9"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738688"/>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08500" y="1485900"/>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3" name="Rectangle 3"/>
          <p:cNvSpPr>
            <a:spLocks noGrp="1" noChangeArrowheads="1"/>
          </p:cNvSpPr>
          <p:nvPr>
            <p:ph type="title"/>
          </p:nvPr>
        </p:nvSpPr>
        <p:spPr/>
        <p:txBody>
          <a:bodyPr/>
          <a:lstStyle/>
          <a:p>
            <a:pPr eaLnBrk="1" hangingPunct="1"/>
            <a:r>
              <a:rPr lang="en-US" smtClean="0"/>
              <a:t>Notes</a:t>
            </a:r>
          </a:p>
        </p:txBody>
      </p:sp>
      <p:sp>
        <p:nvSpPr>
          <p:cNvPr id="15364" name="Rectangle 167"/>
          <p:cNvSpPr>
            <a:spLocks noGrp="1" noChangeArrowheads="1"/>
          </p:cNvSpPr>
          <p:nvPr>
            <p:ph idx="1"/>
          </p:nvPr>
        </p:nvSpPr>
        <p:spPr>
          <a:xfrm>
            <a:off x="5341938" y="903288"/>
            <a:ext cx="3495675" cy="2319337"/>
          </a:xfrm>
        </p:spPr>
        <p:txBody>
          <a:bodyPr/>
          <a:lstStyle/>
          <a:p>
            <a:pPr>
              <a:buFont typeface="Arial" charset="0"/>
              <a:buChar char="•"/>
            </a:pPr>
            <a:r>
              <a:rPr lang="en-US" smtClean="0"/>
              <a:t>A </a:t>
            </a:r>
            <a:r>
              <a:rPr lang="en-US" b="1" smtClean="0"/>
              <a:t>note</a:t>
            </a:r>
            <a:r>
              <a:rPr lang="en-US" smtClean="0"/>
              <a:t> is a detailed record of the actions or thinking of a PolicyCenter user</a:t>
            </a:r>
          </a:p>
        </p:txBody>
      </p:sp>
      <p:sp>
        <p:nvSpPr>
          <p:cNvPr id="15365" name="Line 4"/>
          <p:cNvSpPr>
            <a:spLocks noChangeShapeType="1"/>
          </p:cNvSpPr>
          <p:nvPr/>
        </p:nvSpPr>
        <p:spPr bwMode="auto">
          <a:xfrm>
            <a:off x="900113" y="3460750"/>
            <a:ext cx="7496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Line 5"/>
          <p:cNvSpPr>
            <a:spLocks noChangeShapeType="1"/>
          </p:cNvSpPr>
          <p:nvPr/>
        </p:nvSpPr>
        <p:spPr bwMode="auto">
          <a:xfrm>
            <a:off x="5845175" y="344328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7" name="AutoShape 6"/>
          <p:cNvSpPr>
            <a:spLocks noChangeArrowheads="1"/>
          </p:cNvSpPr>
          <p:nvPr/>
        </p:nvSpPr>
        <p:spPr bwMode="auto">
          <a:xfrm>
            <a:off x="1547813" y="1814513"/>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68" name="AutoShape 7"/>
          <p:cNvSpPr>
            <a:spLocks noChangeArrowheads="1"/>
          </p:cNvSpPr>
          <p:nvPr/>
        </p:nvSpPr>
        <p:spPr bwMode="auto">
          <a:xfrm>
            <a:off x="1797050" y="2101850"/>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5369" name="AutoShape 8"/>
          <p:cNvSpPr>
            <a:spLocks noChangeArrowheads="1"/>
          </p:cNvSpPr>
          <p:nvPr/>
        </p:nvSpPr>
        <p:spPr bwMode="auto">
          <a:xfrm>
            <a:off x="2047875" y="2389188"/>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5370" name="Group 9"/>
          <p:cNvGrpSpPr>
            <a:grpSpLocks/>
          </p:cNvGrpSpPr>
          <p:nvPr/>
        </p:nvGrpSpPr>
        <p:grpSpPr bwMode="auto">
          <a:xfrm>
            <a:off x="3867150" y="735013"/>
            <a:ext cx="1279525" cy="1055687"/>
            <a:chOff x="465" y="602"/>
            <a:chExt cx="798" cy="659"/>
          </a:xfrm>
        </p:grpSpPr>
        <p:sp>
          <p:nvSpPr>
            <p:cNvPr id="15508"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5509"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5510"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5511"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5512"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5513"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5514"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15"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516" name="Group 18"/>
            <p:cNvGrpSpPr>
              <a:grpSpLocks/>
            </p:cNvGrpSpPr>
            <p:nvPr/>
          </p:nvGrpSpPr>
          <p:grpSpPr bwMode="auto">
            <a:xfrm>
              <a:off x="575" y="644"/>
              <a:ext cx="508" cy="139"/>
              <a:chOff x="3046" y="1026"/>
              <a:chExt cx="502" cy="138"/>
            </a:xfrm>
          </p:grpSpPr>
          <p:sp>
            <p:nvSpPr>
              <p:cNvPr id="15517"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18"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19"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20"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21"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22"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23"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24"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25"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26"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527"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5371" name="Text Box 30"/>
          <p:cNvSpPr txBox="1">
            <a:spLocks noChangeArrowheads="1"/>
          </p:cNvSpPr>
          <p:nvPr/>
        </p:nvSpPr>
        <p:spPr bwMode="auto">
          <a:xfrm>
            <a:off x="5216525" y="3679825"/>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5372" name="Line 31"/>
          <p:cNvSpPr>
            <a:spLocks noChangeShapeType="1"/>
          </p:cNvSpPr>
          <p:nvPr/>
        </p:nvSpPr>
        <p:spPr bwMode="auto">
          <a:xfrm>
            <a:off x="7153275" y="344328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3" name="Text Box 32"/>
          <p:cNvSpPr txBox="1">
            <a:spLocks noChangeArrowheads="1"/>
          </p:cNvSpPr>
          <p:nvPr/>
        </p:nvSpPr>
        <p:spPr bwMode="auto">
          <a:xfrm>
            <a:off x="455613" y="3679825"/>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5374" name="Text Box 33"/>
          <p:cNvSpPr txBox="1">
            <a:spLocks noChangeArrowheads="1"/>
          </p:cNvSpPr>
          <p:nvPr/>
        </p:nvSpPr>
        <p:spPr bwMode="auto">
          <a:xfrm>
            <a:off x="1543050" y="367982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5375" name="Line 34"/>
          <p:cNvSpPr>
            <a:spLocks noChangeShapeType="1"/>
          </p:cNvSpPr>
          <p:nvPr/>
        </p:nvSpPr>
        <p:spPr bwMode="auto">
          <a:xfrm>
            <a:off x="914400" y="344328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76" name="AutoShape 35"/>
          <p:cNvSpPr>
            <a:spLocks noChangeArrowheads="1"/>
          </p:cNvSpPr>
          <p:nvPr/>
        </p:nvSpPr>
        <p:spPr bwMode="auto">
          <a:xfrm>
            <a:off x="481013" y="40132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7" name="AutoShape 36"/>
          <p:cNvSpPr>
            <a:spLocks noChangeArrowheads="1"/>
          </p:cNvSpPr>
          <p:nvPr/>
        </p:nvSpPr>
        <p:spPr bwMode="auto">
          <a:xfrm>
            <a:off x="549275" y="4711700"/>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8" name="AutoShape 37"/>
          <p:cNvSpPr>
            <a:spLocks noChangeArrowheads="1"/>
          </p:cNvSpPr>
          <p:nvPr/>
        </p:nvSpPr>
        <p:spPr bwMode="auto">
          <a:xfrm>
            <a:off x="617538" y="5410200"/>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5379" name="Line 38"/>
          <p:cNvSpPr>
            <a:spLocks noChangeShapeType="1"/>
          </p:cNvSpPr>
          <p:nvPr/>
        </p:nvSpPr>
        <p:spPr bwMode="auto">
          <a:xfrm>
            <a:off x="2157413" y="34575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0" name="Group 39"/>
          <p:cNvGrpSpPr>
            <a:grpSpLocks/>
          </p:cNvGrpSpPr>
          <p:nvPr/>
        </p:nvGrpSpPr>
        <p:grpSpPr bwMode="auto">
          <a:xfrm>
            <a:off x="1455738" y="3998913"/>
            <a:ext cx="1335087" cy="735012"/>
            <a:chOff x="786" y="2531"/>
            <a:chExt cx="841" cy="463"/>
          </a:xfrm>
        </p:grpSpPr>
        <p:sp>
          <p:nvSpPr>
            <p:cNvPr id="15497"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5498"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99"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500"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501"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502"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503"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504"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505"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506"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507"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81" name="Group 51"/>
          <p:cNvGrpSpPr>
            <a:grpSpLocks/>
          </p:cNvGrpSpPr>
          <p:nvPr/>
        </p:nvGrpSpPr>
        <p:grpSpPr bwMode="auto">
          <a:xfrm>
            <a:off x="1479550" y="4651375"/>
            <a:ext cx="1335088" cy="735013"/>
            <a:chOff x="786" y="2531"/>
            <a:chExt cx="841" cy="463"/>
          </a:xfrm>
        </p:grpSpPr>
        <p:sp>
          <p:nvSpPr>
            <p:cNvPr id="15486"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5487"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8"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89"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90"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91"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492"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93"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94"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95"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96"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82" name="Text Box 63"/>
          <p:cNvSpPr txBox="1">
            <a:spLocks noChangeArrowheads="1"/>
          </p:cNvSpPr>
          <p:nvPr/>
        </p:nvSpPr>
        <p:spPr bwMode="auto">
          <a:xfrm>
            <a:off x="1106488" y="12477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5383" name="Group 64"/>
          <p:cNvGrpSpPr>
            <a:grpSpLocks/>
          </p:cNvGrpSpPr>
          <p:nvPr/>
        </p:nvGrpSpPr>
        <p:grpSpPr bwMode="auto">
          <a:xfrm>
            <a:off x="2317750" y="1062038"/>
            <a:ext cx="706438" cy="909637"/>
            <a:chOff x="2634" y="2618"/>
            <a:chExt cx="538" cy="692"/>
          </a:xfrm>
        </p:grpSpPr>
        <p:sp>
          <p:nvSpPr>
            <p:cNvPr id="15474"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5475"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5476"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5477"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5478"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5479"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80"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81"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82"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5483"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84"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85"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5384" name="Line 77"/>
          <p:cNvSpPr>
            <a:spLocks noChangeShapeType="1"/>
          </p:cNvSpPr>
          <p:nvPr/>
        </p:nvSpPr>
        <p:spPr bwMode="auto">
          <a:xfrm>
            <a:off x="2979738" y="1420813"/>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85" name="Group 78"/>
          <p:cNvGrpSpPr>
            <a:grpSpLocks/>
          </p:cNvGrpSpPr>
          <p:nvPr/>
        </p:nvGrpSpPr>
        <p:grpSpPr bwMode="auto">
          <a:xfrm>
            <a:off x="5389563" y="3917950"/>
            <a:ext cx="690562" cy="877888"/>
            <a:chOff x="2401" y="425"/>
            <a:chExt cx="907" cy="1154"/>
          </a:xfrm>
        </p:grpSpPr>
        <p:sp>
          <p:nvSpPr>
            <p:cNvPr id="15468" name="Rectangle 79"/>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69" name="Line 80"/>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70" name="Line 81"/>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71" name="Rectangle 82"/>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72" name="Freeform 83"/>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73" name="Line 84"/>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86" name="Group 85"/>
          <p:cNvGrpSpPr>
            <a:grpSpLocks/>
          </p:cNvGrpSpPr>
          <p:nvPr/>
        </p:nvGrpSpPr>
        <p:grpSpPr bwMode="auto">
          <a:xfrm>
            <a:off x="6630988" y="3992563"/>
            <a:ext cx="784225" cy="884237"/>
            <a:chOff x="2874" y="421"/>
            <a:chExt cx="723" cy="815"/>
          </a:xfrm>
        </p:grpSpPr>
        <p:sp>
          <p:nvSpPr>
            <p:cNvPr id="15462" name="AutoShape 86"/>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63" name="Line 87"/>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64" name="Line 88"/>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65" name="Line 89"/>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66" name="Line 90"/>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67" name="Freeform 91"/>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5387" name="Group 92"/>
          <p:cNvGrpSpPr>
            <a:grpSpLocks/>
          </p:cNvGrpSpPr>
          <p:nvPr/>
        </p:nvGrpSpPr>
        <p:grpSpPr bwMode="auto">
          <a:xfrm>
            <a:off x="7950200" y="3971925"/>
            <a:ext cx="712788" cy="635000"/>
            <a:chOff x="2322" y="507"/>
            <a:chExt cx="1203" cy="1071"/>
          </a:xfrm>
        </p:grpSpPr>
        <p:sp>
          <p:nvSpPr>
            <p:cNvPr id="15453" name="Freeform 93"/>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5454" name="Oval 94"/>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5455" name="Freeform 95"/>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5456" name="Line 96"/>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57" name="Freeform 97"/>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58" name="Freeform 98"/>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59" name="Freeform 99"/>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0" name="Freeform 100"/>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61" name="Oval 101"/>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5388" name="Group 102"/>
          <p:cNvGrpSpPr>
            <a:grpSpLocks/>
          </p:cNvGrpSpPr>
          <p:nvPr/>
        </p:nvGrpSpPr>
        <p:grpSpPr bwMode="auto">
          <a:xfrm>
            <a:off x="5541963" y="4070350"/>
            <a:ext cx="690562" cy="877888"/>
            <a:chOff x="2401" y="425"/>
            <a:chExt cx="907" cy="1154"/>
          </a:xfrm>
        </p:grpSpPr>
        <p:sp>
          <p:nvSpPr>
            <p:cNvPr id="15447" name="Rectangle 103"/>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48" name="Line 104"/>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49" name="Line 105"/>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50" name="Rectangle 10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51" name="Freeform 107"/>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52" name="Line 10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5389" name="Group 109"/>
          <p:cNvGrpSpPr>
            <a:grpSpLocks/>
          </p:cNvGrpSpPr>
          <p:nvPr/>
        </p:nvGrpSpPr>
        <p:grpSpPr bwMode="auto">
          <a:xfrm>
            <a:off x="5694363" y="4238625"/>
            <a:ext cx="690562" cy="877888"/>
            <a:chOff x="2401" y="425"/>
            <a:chExt cx="907" cy="1154"/>
          </a:xfrm>
        </p:grpSpPr>
        <p:sp>
          <p:nvSpPr>
            <p:cNvPr id="15441" name="Rectangle 11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5442" name="Line 11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43" name="Line 11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44" name="Rectangle 11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5445" name="Freeform 114"/>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5446" name="Line 11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5390" name="Text Box 116"/>
          <p:cNvSpPr txBox="1">
            <a:spLocks noChangeArrowheads="1"/>
          </p:cNvSpPr>
          <p:nvPr/>
        </p:nvSpPr>
        <p:spPr bwMode="auto">
          <a:xfrm>
            <a:off x="6538913" y="3679825"/>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grpSp>
        <p:nvGrpSpPr>
          <p:cNvPr id="15391" name="Group 117"/>
          <p:cNvGrpSpPr>
            <a:grpSpLocks/>
          </p:cNvGrpSpPr>
          <p:nvPr/>
        </p:nvGrpSpPr>
        <p:grpSpPr bwMode="auto">
          <a:xfrm>
            <a:off x="6934200" y="4445000"/>
            <a:ext cx="784225" cy="884238"/>
            <a:chOff x="2874" y="421"/>
            <a:chExt cx="723" cy="815"/>
          </a:xfrm>
        </p:grpSpPr>
        <p:sp>
          <p:nvSpPr>
            <p:cNvPr id="15435" name="AutoShape 11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36" name="Line 11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7" name="Line 12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8" name="Line 12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9" name="Line 12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40" name="Freeform 123"/>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5392" name="Text Box 124"/>
          <p:cNvSpPr txBox="1">
            <a:spLocks noChangeArrowheads="1"/>
          </p:cNvSpPr>
          <p:nvPr/>
        </p:nvSpPr>
        <p:spPr bwMode="auto">
          <a:xfrm>
            <a:off x="8021638" y="3679825"/>
            <a:ext cx="757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note</a:t>
            </a:r>
          </a:p>
        </p:txBody>
      </p:sp>
      <p:sp>
        <p:nvSpPr>
          <p:cNvPr id="15393" name="Line 125"/>
          <p:cNvSpPr>
            <a:spLocks noChangeShapeType="1"/>
          </p:cNvSpPr>
          <p:nvPr/>
        </p:nvSpPr>
        <p:spPr bwMode="auto">
          <a:xfrm>
            <a:off x="8378825" y="344805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4" name="Group 126"/>
          <p:cNvGrpSpPr>
            <a:grpSpLocks/>
          </p:cNvGrpSpPr>
          <p:nvPr/>
        </p:nvGrpSpPr>
        <p:grpSpPr bwMode="auto">
          <a:xfrm>
            <a:off x="8213725" y="4124325"/>
            <a:ext cx="712788" cy="635000"/>
            <a:chOff x="2322" y="507"/>
            <a:chExt cx="1203" cy="1071"/>
          </a:xfrm>
        </p:grpSpPr>
        <p:sp>
          <p:nvSpPr>
            <p:cNvPr id="15426" name="Freeform 127"/>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5427" name="Oval 128"/>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5428" name="Freeform 129"/>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5429" name="Line 130"/>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430" name="Freeform 131"/>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1" name="Freeform 132"/>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2" name="Freeform 133"/>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3" name="Freeform 134"/>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434" name="Oval 135"/>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15395" name="Text Box 136"/>
          <p:cNvSpPr txBox="1">
            <a:spLocks noChangeArrowheads="1"/>
          </p:cNvSpPr>
          <p:nvPr/>
        </p:nvSpPr>
        <p:spPr bwMode="auto">
          <a:xfrm>
            <a:off x="501650" y="2200275"/>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5396" name="Line 137"/>
          <p:cNvSpPr>
            <a:spLocks noChangeShapeType="1"/>
          </p:cNvSpPr>
          <p:nvPr/>
        </p:nvSpPr>
        <p:spPr bwMode="auto">
          <a:xfrm>
            <a:off x="2238375" y="2297113"/>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97" name="Text Box 138"/>
          <p:cNvSpPr txBox="1">
            <a:spLocks noChangeArrowheads="1"/>
          </p:cNvSpPr>
          <p:nvPr/>
        </p:nvSpPr>
        <p:spPr bwMode="auto">
          <a:xfrm>
            <a:off x="2960688" y="3692525"/>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5398" name="Line 139"/>
          <p:cNvSpPr>
            <a:spLocks noChangeShapeType="1"/>
          </p:cNvSpPr>
          <p:nvPr/>
        </p:nvSpPr>
        <p:spPr bwMode="auto">
          <a:xfrm>
            <a:off x="3397250" y="345598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5399" name="Group 140"/>
          <p:cNvGrpSpPr>
            <a:grpSpLocks/>
          </p:cNvGrpSpPr>
          <p:nvPr/>
        </p:nvGrpSpPr>
        <p:grpSpPr bwMode="auto">
          <a:xfrm>
            <a:off x="3074988" y="4540250"/>
            <a:ext cx="687387" cy="774700"/>
            <a:chOff x="2324" y="435"/>
            <a:chExt cx="933" cy="1052"/>
          </a:xfrm>
        </p:grpSpPr>
        <p:sp>
          <p:nvSpPr>
            <p:cNvPr id="15417" name="AutoShape 14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18" name="Freeform 14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19" name="Freeform 14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20" name="Freeform 14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21" name="Group 145"/>
            <p:cNvGrpSpPr>
              <a:grpSpLocks/>
            </p:cNvGrpSpPr>
            <p:nvPr/>
          </p:nvGrpSpPr>
          <p:grpSpPr bwMode="auto">
            <a:xfrm>
              <a:off x="2889" y="957"/>
              <a:ext cx="348" cy="510"/>
              <a:chOff x="2784" y="3210"/>
              <a:chExt cx="523" cy="772"/>
            </a:xfrm>
          </p:grpSpPr>
          <p:sp>
            <p:nvSpPr>
              <p:cNvPr id="15422" name="AutoShape 14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23" name="AutoShape 14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24" name="AutoShape 14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25" name="Oval 14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5400" name="Group 150"/>
          <p:cNvGrpSpPr>
            <a:grpSpLocks/>
          </p:cNvGrpSpPr>
          <p:nvPr/>
        </p:nvGrpSpPr>
        <p:grpSpPr bwMode="auto">
          <a:xfrm>
            <a:off x="3327400" y="4908550"/>
            <a:ext cx="687388" cy="774700"/>
            <a:chOff x="2324" y="435"/>
            <a:chExt cx="933" cy="1052"/>
          </a:xfrm>
        </p:grpSpPr>
        <p:sp>
          <p:nvSpPr>
            <p:cNvPr id="15408" name="AutoShape 15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5409" name="Freeform 15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10" name="Freeform 15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5411" name="Freeform 15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5412" name="Group 155"/>
            <p:cNvGrpSpPr>
              <a:grpSpLocks/>
            </p:cNvGrpSpPr>
            <p:nvPr/>
          </p:nvGrpSpPr>
          <p:grpSpPr bwMode="auto">
            <a:xfrm>
              <a:off x="2889" y="957"/>
              <a:ext cx="348" cy="510"/>
              <a:chOff x="2784" y="3210"/>
              <a:chExt cx="523" cy="772"/>
            </a:xfrm>
          </p:grpSpPr>
          <p:sp>
            <p:nvSpPr>
              <p:cNvPr id="15413"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4"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415" name="AutoShape 15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5416" name="Oval 15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5401" name="Text Box 160"/>
          <p:cNvSpPr txBox="1">
            <a:spLocks noChangeArrowheads="1"/>
          </p:cNvSpPr>
          <p:nvPr/>
        </p:nvSpPr>
        <p:spPr bwMode="auto">
          <a:xfrm>
            <a:off x="4183063" y="3689350"/>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15402" name="Picture 161"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2481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3" name="Line 162"/>
          <p:cNvSpPr>
            <a:spLocks noChangeShapeType="1"/>
          </p:cNvSpPr>
          <p:nvPr/>
        </p:nvSpPr>
        <p:spPr bwMode="auto">
          <a:xfrm>
            <a:off x="4719638" y="3455988"/>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5404" name="Picture 163"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3529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5053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6"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61010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7"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69900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flipV="1">
            <a:off x="4508500" y="15462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7" name="Rectangle 3"/>
          <p:cNvSpPr>
            <a:spLocks noGrp="1" noChangeArrowheads="1"/>
          </p:cNvSpPr>
          <p:nvPr>
            <p:ph type="title"/>
          </p:nvPr>
        </p:nvSpPr>
        <p:spPr/>
        <p:txBody>
          <a:bodyPr/>
          <a:lstStyle/>
          <a:p>
            <a:pPr eaLnBrk="1" hangingPunct="1"/>
            <a:r>
              <a:rPr lang="en-US" smtClean="0"/>
              <a:t>Review: Account data model</a:t>
            </a:r>
          </a:p>
        </p:txBody>
      </p:sp>
      <p:sp>
        <p:nvSpPr>
          <p:cNvPr id="16388" name="Line 4"/>
          <p:cNvSpPr>
            <a:spLocks noChangeShapeType="1"/>
          </p:cNvSpPr>
          <p:nvPr/>
        </p:nvSpPr>
        <p:spPr bwMode="auto">
          <a:xfrm>
            <a:off x="900113" y="3521075"/>
            <a:ext cx="74961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89" name="Line 5"/>
          <p:cNvSpPr>
            <a:spLocks noChangeShapeType="1"/>
          </p:cNvSpPr>
          <p:nvPr/>
        </p:nvSpPr>
        <p:spPr bwMode="auto">
          <a:xfrm>
            <a:off x="5845175" y="35036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0" name="AutoShape 6"/>
          <p:cNvSpPr>
            <a:spLocks noChangeArrowheads="1"/>
          </p:cNvSpPr>
          <p:nvPr/>
        </p:nvSpPr>
        <p:spPr bwMode="auto">
          <a:xfrm>
            <a:off x="1547813" y="18748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1" name="AutoShape 7"/>
          <p:cNvSpPr>
            <a:spLocks noChangeArrowheads="1"/>
          </p:cNvSpPr>
          <p:nvPr/>
        </p:nvSpPr>
        <p:spPr bwMode="auto">
          <a:xfrm>
            <a:off x="1797050" y="21621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2" name="AutoShape 8"/>
          <p:cNvSpPr>
            <a:spLocks noChangeArrowheads="1"/>
          </p:cNvSpPr>
          <p:nvPr/>
        </p:nvSpPr>
        <p:spPr bwMode="auto">
          <a:xfrm>
            <a:off x="2047875" y="24495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6393" name="Text Box 9"/>
          <p:cNvSpPr txBox="1">
            <a:spLocks noChangeArrowheads="1"/>
          </p:cNvSpPr>
          <p:nvPr/>
        </p:nvSpPr>
        <p:spPr bwMode="auto">
          <a:xfrm>
            <a:off x="5256213" y="1216025"/>
            <a:ext cx="1304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account</a:t>
            </a:r>
          </a:p>
        </p:txBody>
      </p:sp>
      <p:grpSp>
        <p:nvGrpSpPr>
          <p:cNvPr id="16394" name="Group 10"/>
          <p:cNvGrpSpPr>
            <a:grpSpLocks/>
          </p:cNvGrpSpPr>
          <p:nvPr/>
        </p:nvGrpSpPr>
        <p:grpSpPr bwMode="auto">
          <a:xfrm>
            <a:off x="3867150" y="795338"/>
            <a:ext cx="1279525" cy="1055687"/>
            <a:chOff x="465" y="602"/>
            <a:chExt cx="798" cy="659"/>
          </a:xfrm>
        </p:grpSpPr>
        <p:sp>
          <p:nvSpPr>
            <p:cNvPr id="16532"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533"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6534"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6535"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6536"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6537"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6538"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39"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6540" name="Group 19"/>
            <p:cNvGrpSpPr>
              <a:grpSpLocks/>
            </p:cNvGrpSpPr>
            <p:nvPr/>
          </p:nvGrpSpPr>
          <p:grpSpPr bwMode="auto">
            <a:xfrm>
              <a:off x="575" y="644"/>
              <a:ext cx="508" cy="139"/>
              <a:chOff x="3046" y="1026"/>
              <a:chExt cx="502" cy="138"/>
            </a:xfrm>
          </p:grpSpPr>
          <p:sp>
            <p:nvSpPr>
              <p:cNvPr id="16541"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42"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43"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44"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45"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46"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47"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48"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49"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50"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51"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6395" name="Text Box 31"/>
          <p:cNvSpPr txBox="1">
            <a:spLocks noChangeArrowheads="1"/>
          </p:cNvSpPr>
          <p:nvPr/>
        </p:nvSpPr>
        <p:spPr bwMode="auto">
          <a:xfrm>
            <a:off x="5216525" y="37401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activity</a:t>
            </a:r>
          </a:p>
        </p:txBody>
      </p:sp>
      <p:sp>
        <p:nvSpPr>
          <p:cNvPr id="16396" name="Line 32"/>
          <p:cNvSpPr>
            <a:spLocks noChangeShapeType="1"/>
          </p:cNvSpPr>
          <p:nvPr/>
        </p:nvSpPr>
        <p:spPr bwMode="auto">
          <a:xfrm>
            <a:off x="7153275" y="35036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7" name="Text Box 33"/>
          <p:cNvSpPr txBox="1">
            <a:spLocks noChangeArrowheads="1"/>
          </p:cNvSpPr>
          <p:nvPr/>
        </p:nvSpPr>
        <p:spPr bwMode="auto">
          <a:xfrm>
            <a:off x="455613" y="37401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6398" name="Text Box 34"/>
          <p:cNvSpPr txBox="1">
            <a:spLocks noChangeArrowheads="1"/>
          </p:cNvSpPr>
          <p:nvPr/>
        </p:nvSpPr>
        <p:spPr bwMode="auto">
          <a:xfrm>
            <a:off x="1543050" y="374015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6399" name="Line 35"/>
          <p:cNvSpPr>
            <a:spLocks noChangeShapeType="1"/>
          </p:cNvSpPr>
          <p:nvPr/>
        </p:nvSpPr>
        <p:spPr bwMode="auto">
          <a:xfrm>
            <a:off x="914400" y="35036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00" name="AutoShape 36"/>
          <p:cNvSpPr>
            <a:spLocks noChangeArrowheads="1"/>
          </p:cNvSpPr>
          <p:nvPr/>
        </p:nvSpPr>
        <p:spPr bwMode="auto">
          <a:xfrm>
            <a:off x="481013" y="40735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401" name="AutoShape 37"/>
          <p:cNvSpPr>
            <a:spLocks noChangeArrowheads="1"/>
          </p:cNvSpPr>
          <p:nvPr/>
        </p:nvSpPr>
        <p:spPr bwMode="auto">
          <a:xfrm>
            <a:off x="549275" y="47720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402" name="AutoShape 38"/>
          <p:cNvSpPr>
            <a:spLocks noChangeArrowheads="1"/>
          </p:cNvSpPr>
          <p:nvPr/>
        </p:nvSpPr>
        <p:spPr bwMode="auto">
          <a:xfrm>
            <a:off x="617538" y="5470525"/>
            <a:ext cx="795337"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6403" name="Line 39"/>
          <p:cNvSpPr>
            <a:spLocks noChangeShapeType="1"/>
          </p:cNvSpPr>
          <p:nvPr/>
        </p:nvSpPr>
        <p:spPr bwMode="auto">
          <a:xfrm>
            <a:off x="2157413" y="3517900"/>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04" name="Group 40"/>
          <p:cNvGrpSpPr>
            <a:grpSpLocks/>
          </p:cNvGrpSpPr>
          <p:nvPr/>
        </p:nvGrpSpPr>
        <p:grpSpPr bwMode="auto">
          <a:xfrm>
            <a:off x="1455738" y="4059238"/>
            <a:ext cx="1335087" cy="735012"/>
            <a:chOff x="786" y="2531"/>
            <a:chExt cx="841" cy="463"/>
          </a:xfrm>
        </p:grpSpPr>
        <p:sp>
          <p:nvSpPr>
            <p:cNvPr id="16521"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6522"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23"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24"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25"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26"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527"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28"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29"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30"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31"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6405" name="Group 52"/>
          <p:cNvGrpSpPr>
            <a:grpSpLocks/>
          </p:cNvGrpSpPr>
          <p:nvPr/>
        </p:nvGrpSpPr>
        <p:grpSpPr bwMode="auto">
          <a:xfrm>
            <a:off x="1479550" y="4711700"/>
            <a:ext cx="1335088" cy="735013"/>
            <a:chOff x="786" y="2531"/>
            <a:chExt cx="841" cy="463"/>
          </a:xfrm>
        </p:grpSpPr>
        <p:sp>
          <p:nvSpPr>
            <p:cNvPr id="16510"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6511"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12"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13"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514"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15"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6516"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17"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18"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19"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20"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406" name="Text Box 64"/>
          <p:cNvSpPr txBox="1">
            <a:spLocks noChangeArrowheads="1"/>
          </p:cNvSpPr>
          <p:nvPr/>
        </p:nvSpPr>
        <p:spPr bwMode="auto">
          <a:xfrm>
            <a:off x="1106488" y="13081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6407" name="Group 65"/>
          <p:cNvGrpSpPr>
            <a:grpSpLocks/>
          </p:cNvGrpSpPr>
          <p:nvPr/>
        </p:nvGrpSpPr>
        <p:grpSpPr bwMode="auto">
          <a:xfrm>
            <a:off x="2317750" y="1122363"/>
            <a:ext cx="706438" cy="909637"/>
            <a:chOff x="2634" y="2618"/>
            <a:chExt cx="538" cy="692"/>
          </a:xfrm>
        </p:grpSpPr>
        <p:sp>
          <p:nvSpPr>
            <p:cNvPr id="16498"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6499"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6500"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6501"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6502"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6503"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504"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505"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506"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6507"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08"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509"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6408" name="Line 78"/>
          <p:cNvSpPr>
            <a:spLocks noChangeShapeType="1"/>
          </p:cNvSpPr>
          <p:nvPr/>
        </p:nvSpPr>
        <p:spPr bwMode="auto">
          <a:xfrm>
            <a:off x="2979738" y="14811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09" name="Group 79"/>
          <p:cNvGrpSpPr>
            <a:grpSpLocks/>
          </p:cNvGrpSpPr>
          <p:nvPr/>
        </p:nvGrpSpPr>
        <p:grpSpPr bwMode="auto">
          <a:xfrm>
            <a:off x="5389563" y="3978275"/>
            <a:ext cx="690562" cy="877888"/>
            <a:chOff x="2401" y="425"/>
            <a:chExt cx="907" cy="1154"/>
          </a:xfrm>
        </p:grpSpPr>
        <p:sp>
          <p:nvSpPr>
            <p:cNvPr id="16492" name="Rectangle 80"/>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493" name="Line 81"/>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4" name="Line 82"/>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95" name="Rectangle 83"/>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6496" name="Freeform 84"/>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6497" name="Line 85"/>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410" name="Group 86"/>
          <p:cNvGrpSpPr>
            <a:grpSpLocks/>
          </p:cNvGrpSpPr>
          <p:nvPr/>
        </p:nvGrpSpPr>
        <p:grpSpPr bwMode="auto">
          <a:xfrm>
            <a:off x="6630988" y="4052888"/>
            <a:ext cx="784225" cy="884237"/>
            <a:chOff x="2874" y="421"/>
            <a:chExt cx="723" cy="815"/>
          </a:xfrm>
        </p:grpSpPr>
        <p:sp>
          <p:nvSpPr>
            <p:cNvPr id="16486" name="AutoShape 87"/>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87" name="Line 88"/>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88" name="Line 89"/>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89" name="Line 90"/>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90" name="Line 91"/>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91" name="Freeform 92"/>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6411" name="Group 93"/>
          <p:cNvGrpSpPr>
            <a:grpSpLocks/>
          </p:cNvGrpSpPr>
          <p:nvPr/>
        </p:nvGrpSpPr>
        <p:grpSpPr bwMode="auto">
          <a:xfrm>
            <a:off x="7950200" y="4032250"/>
            <a:ext cx="712788" cy="635000"/>
            <a:chOff x="2322" y="507"/>
            <a:chExt cx="1203" cy="1071"/>
          </a:xfrm>
        </p:grpSpPr>
        <p:sp>
          <p:nvSpPr>
            <p:cNvPr id="16477" name="Freeform 94"/>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6478" name="Oval 95"/>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6479" name="Freeform 96"/>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6480" name="Line 97"/>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81" name="Freeform 98"/>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82" name="Freeform 99"/>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83" name="Freeform 100"/>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84" name="Freeform 101"/>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85" name="Oval 102"/>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grpSp>
        <p:nvGrpSpPr>
          <p:cNvPr id="16412" name="Group 103"/>
          <p:cNvGrpSpPr>
            <a:grpSpLocks/>
          </p:cNvGrpSpPr>
          <p:nvPr/>
        </p:nvGrpSpPr>
        <p:grpSpPr bwMode="auto">
          <a:xfrm>
            <a:off x="5541963" y="4130675"/>
            <a:ext cx="690562" cy="877888"/>
            <a:chOff x="2401" y="425"/>
            <a:chExt cx="907" cy="1154"/>
          </a:xfrm>
        </p:grpSpPr>
        <p:sp>
          <p:nvSpPr>
            <p:cNvPr id="16471" name="Rectangle 10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472" name="Line 10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73" name="Line 10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74" name="Rectangle 10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6475" name="Freeform 108"/>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6476" name="Line 10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413" name="Group 110"/>
          <p:cNvGrpSpPr>
            <a:grpSpLocks/>
          </p:cNvGrpSpPr>
          <p:nvPr/>
        </p:nvGrpSpPr>
        <p:grpSpPr bwMode="auto">
          <a:xfrm>
            <a:off x="5694363" y="4298950"/>
            <a:ext cx="690562" cy="877888"/>
            <a:chOff x="2401" y="425"/>
            <a:chExt cx="907" cy="1154"/>
          </a:xfrm>
        </p:grpSpPr>
        <p:sp>
          <p:nvSpPr>
            <p:cNvPr id="16465" name="Rectangle 111"/>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6466" name="Line 112"/>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67" name="Line 113"/>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68" name="Rectangle 114"/>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6469" name="Freeform 115"/>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6470" name="Line 116"/>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6414" name="Text Box 117"/>
          <p:cNvSpPr txBox="1">
            <a:spLocks noChangeArrowheads="1"/>
          </p:cNvSpPr>
          <p:nvPr/>
        </p:nvSpPr>
        <p:spPr bwMode="auto">
          <a:xfrm>
            <a:off x="6538913" y="3740150"/>
            <a:ext cx="1238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document</a:t>
            </a:r>
          </a:p>
        </p:txBody>
      </p:sp>
      <p:grpSp>
        <p:nvGrpSpPr>
          <p:cNvPr id="16415" name="Group 118"/>
          <p:cNvGrpSpPr>
            <a:grpSpLocks/>
          </p:cNvGrpSpPr>
          <p:nvPr/>
        </p:nvGrpSpPr>
        <p:grpSpPr bwMode="auto">
          <a:xfrm>
            <a:off x="6934200" y="4505325"/>
            <a:ext cx="784225" cy="884238"/>
            <a:chOff x="2874" y="421"/>
            <a:chExt cx="723" cy="815"/>
          </a:xfrm>
        </p:grpSpPr>
        <p:sp>
          <p:nvSpPr>
            <p:cNvPr id="16459" name="AutoShape 119"/>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60" name="Line 120"/>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1" name="Line 121"/>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2" name="Line 122"/>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3" name="Line 123"/>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64" name="Freeform 124"/>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6416" name="Text Box 125"/>
          <p:cNvSpPr txBox="1">
            <a:spLocks noChangeArrowheads="1"/>
          </p:cNvSpPr>
          <p:nvPr/>
        </p:nvSpPr>
        <p:spPr bwMode="auto">
          <a:xfrm>
            <a:off x="8021638" y="3740150"/>
            <a:ext cx="757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note</a:t>
            </a:r>
          </a:p>
        </p:txBody>
      </p:sp>
      <p:sp>
        <p:nvSpPr>
          <p:cNvPr id="16417" name="Line 126"/>
          <p:cNvSpPr>
            <a:spLocks noChangeShapeType="1"/>
          </p:cNvSpPr>
          <p:nvPr/>
        </p:nvSpPr>
        <p:spPr bwMode="auto">
          <a:xfrm>
            <a:off x="8378825" y="35083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18" name="Group 127"/>
          <p:cNvGrpSpPr>
            <a:grpSpLocks/>
          </p:cNvGrpSpPr>
          <p:nvPr/>
        </p:nvGrpSpPr>
        <p:grpSpPr bwMode="auto">
          <a:xfrm>
            <a:off x="8213725" y="4184650"/>
            <a:ext cx="712788" cy="635000"/>
            <a:chOff x="2322" y="507"/>
            <a:chExt cx="1203" cy="1071"/>
          </a:xfrm>
        </p:grpSpPr>
        <p:sp>
          <p:nvSpPr>
            <p:cNvPr id="16450" name="Freeform 128"/>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16451" name="Oval 129"/>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16452" name="Freeform 130"/>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16453" name="Line 131"/>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454" name="Freeform 132"/>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5" name="Freeform 133"/>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6" name="Freeform 134"/>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7" name="Freeform 135"/>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458" name="Oval 136"/>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sp>
        <p:nvSpPr>
          <p:cNvPr id="16419" name="Text Box 137"/>
          <p:cNvSpPr txBox="1">
            <a:spLocks noChangeArrowheads="1"/>
          </p:cNvSpPr>
          <p:nvPr/>
        </p:nvSpPr>
        <p:spPr bwMode="auto">
          <a:xfrm>
            <a:off x="501650" y="22606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6420" name="Line 138"/>
          <p:cNvSpPr>
            <a:spLocks noChangeShapeType="1"/>
          </p:cNvSpPr>
          <p:nvPr/>
        </p:nvSpPr>
        <p:spPr bwMode="auto">
          <a:xfrm>
            <a:off x="2238375" y="23574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421" name="Text Box 139"/>
          <p:cNvSpPr txBox="1">
            <a:spLocks noChangeArrowheads="1"/>
          </p:cNvSpPr>
          <p:nvPr/>
        </p:nvSpPr>
        <p:spPr bwMode="auto">
          <a:xfrm>
            <a:off x="2960688" y="3752850"/>
            <a:ext cx="8715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policy</a:t>
            </a:r>
            <a:br>
              <a:rPr lang="en-US" sz="1800">
                <a:solidFill>
                  <a:schemeClr val="bg1"/>
                </a:solidFill>
              </a:rPr>
            </a:br>
            <a:r>
              <a:rPr lang="en-US" sz="1800">
                <a:solidFill>
                  <a:schemeClr val="bg1"/>
                </a:solidFill>
              </a:rPr>
              <a:t>(and</a:t>
            </a:r>
            <a:br>
              <a:rPr lang="en-US" sz="1800">
                <a:solidFill>
                  <a:schemeClr val="bg1"/>
                </a:solidFill>
              </a:rPr>
            </a:br>
            <a:r>
              <a:rPr lang="en-US" sz="1800">
                <a:solidFill>
                  <a:schemeClr val="bg1"/>
                </a:solidFill>
              </a:rPr>
              <a:t>UW file)</a:t>
            </a:r>
          </a:p>
        </p:txBody>
      </p:sp>
      <p:sp>
        <p:nvSpPr>
          <p:cNvPr id="16422" name="Line 140"/>
          <p:cNvSpPr>
            <a:spLocks noChangeShapeType="1"/>
          </p:cNvSpPr>
          <p:nvPr/>
        </p:nvSpPr>
        <p:spPr bwMode="auto">
          <a:xfrm>
            <a:off x="3397250" y="35163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6423" name="Group 141"/>
          <p:cNvGrpSpPr>
            <a:grpSpLocks/>
          </p:cNvGrpSpPr>
          <p:nvPr/>
        </p:nvGrpSpPr>
        <p:grpSpPr bwMode="auto">
          <a:xfrm>
            <a:off x="3074988" y="4600575"/>
            <a:ext cx="687387" cy="774700"/>
            <a:chOff x="2324" y="435"/>
            <a:chExt cx="933" cy="1052"/>
          </a:xfrm>
        </p:grpSpPr>
        <p:sp>
          <p:nvSpPr>
            <p:cNvPr id="16441"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42"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43"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44"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45" name="Group 146"/>
            <p:cNvGrpSpPr>
              <a:grpSpLocks/>
            </p:cNvGrpSpPr>
            <p:nvPr/>
          </p:nvGrpSpPr>
          <p:grpSpPr bwMode="auto">
            <a:xfrm>
              <a:off x="2889" y="957"/>
              <a:ext cx="348" cy="510"/>
              <a:chOff x="2784" y="3210"/>
              <a:chExt cx="523" cy="772"/>
            </a:xfrm>
          </p:grpSpPr>
          <p:sp>
            <p:nvSpPr>
              <p:cNvPr id="16446"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47"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48"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449"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6424" name="Group 152"/>
          <p:cNvGrpSpPr>
            <a:grpSpLocks/>
          </p:cNvGrpSpPr>
          <p:nvPr/>
        </p:nvGrpSpPr>
        <p:grpSpPr bwMode="auto">
          <a:xfrm>
            <a:off x="3327400" y="4968875"/>
            <a:ext cx="687388" cy="774700"/>
            <a:chOff x="2324" y="435"/>
            <a:chExt cx="933" cy="1052"/>
          </a:xfrm>
        </p:grpSpPr>
        <p:sp>
          <p:nvSpPr>
            <p:cNvPr id="16432" name="AutoShape 153"/>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6433" name="Freeform 154"/>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34" name="Freeform 155"/>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6435" name="Freeform 156"/>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6436" name="Group 157"/>
            <p:cNvGrpSpPr>
              <a:grpSpLocks/>
            </p:cNvGrpSpPr>
            <p:nvPr/>
          </p:nvGrpSpPr>
          <p:grpSpPr bwMode="auto">
            <a:xfrm>
              <a:off x="2889" y="957"/>
              <a:ext cx="348" cy="510"/>
              <a:chOff x="2784" y="3210"/>
              <a:chExt cx="523" cy="772"/>
            </a:xfrm>
          </p:grpSpPr>
          <p:sp>
            <p:nvSpPr>
              <p:cNvPr id="16437" name="AutoShape 15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38" name="AutoShape 15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6439" name="AutoShape 160"/>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6440" name="Oval 161"/>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6425" name="Text Box 151"/>
          <p:cNvSpPr txBox="1">
            <a:spLocks noChangeArrowheads="1"/>
          </p:cNvSpPr>
          <p:nvPr/>
        </p:nvSpPr>
        <p:spPr bwMode="auto">
          <a:xfrm>
            <a:off x="4183063" y="3749675"/>
            <a:ext cx="1131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trans-</a:t>
            </a:r>
            <a:br>
              <a:rPr lang="en-US" sz="1800">
                <a:solidFill>
                  <a:schemeClr val="bg1"/>
                </a:solidFill>
              </a:rPr>
            </a:br>
            <a:r>
              <a:rPr lang="en-US" sz="1800">
                <a:solidFill>
                  <a:schemeClr val="bg1"/>
                </a:solidFill>
              </a:rPr>
              <a:t>actions</a:t>
            </a:r>
          </a:p>
        </p:txBody>
      </p:sp>
      <p:pic>
        <p:nvPicPr>
          <p:cNvPr id="16426" name="Picture 162"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54488" y="430847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7" name="Line 163"/>
          <p:cNvSpPr>
            <a:spLocks noChangeShapeType="1"/>
          </p:cNvSpPr>
          <p:nvPr/>
        </p:nvSpPr>
        <p:spPr bwMode="auto">
          <a:xfrm>
            <a:off x="4719638" y="35163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6428" name="Picture 164"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9263" y="44132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16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411663" y="4565650"/>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0" name="Picture 166"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16438" y="46704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1" name="Picture 167"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621213" y="4759325"/>
            <a:ext cx="6794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Lesson outline</a:t>
            </a:r>
          </a:p>
        </p:txBody>
      </p:sp>
      <p:sp>
        <p:nvSpPr>
          <p:cNvPr id="17411" name="Rectangle 3"/>
          <p:cNvSpPr>
            <a:spLocks noGrp="1" noChangeArrowheads="1"/>
          </p:cNvSpPr>
          <p:nvPr>
            <p:ph idx="1"/>
          </p:nvPr>
        </p:nvSpPr>
        <p:spPr bwMode="gray">
          <a:xfrm>
            <a:off x="519113" y="695325"/>
            <a:ext cx="8318500" cy="5705475"/>
          </a:xfrm>
        </p:spPr>
        <p:txBody>
          <a:bodyPr/>
          <a:lstStyle/>
          <a:p>
            <a:pPr>
              <a:lnSpc>
                <a:spcPct val="150000"/>
              </a:lnSpc>
              <a:buFont typeface="Arial" charset="0"/>
              <a:buChar char="•"/>
            </a:pPr>
            <a:r>
              <a:rPr lang="en-US" sz="2800" smtClean="0">
                <a:solidFill>
                  <a:schemeClr val="hlink"/>
                </a:solidFill>
              </a:rPr>
              <a:t>Account basics</a:t>
            </a:r>
          </a:p>
          <a:p>
            <a:pPr>
              <a:lnSpc>
                <a:spcPct val="150000"/>
              </a:lnSpc>
              <a:buFont typeface="Arial" charset="0"/>
              <a:buChar char="•"/>
            </a:pPr>
            <a:r>
              <a:rPr lang="en-US" sz="2800" smtClean="0"/>
              <a:t>Viewing account data</a:t>
            </a:r>
          </a:p>
          <a:p>
            <a:pPr>
              <a:lnSpc>
                <a:spcPct val="150000"/>
              </a:lnSpc>
              <a:buFont typeface="Arial" charset="0"/>
              <a:buChar char="•"/>
            </a:pPr>
            <a:r>
              <a:rPr lang="en-US" sz="2800" smtClean="0">
                <a:solidFill>
                  <a:srgbClr val="C0C0C0"/>
                </a:solidFill>
              </a:rPr>
              <a:t>Working with accounts</a:t>
            </a:r>
          </a:p>
          <a:p>
            <a:pPr>
              <a:lnSpc>
                <a:spcPct val="150000"/>
              </a:lnSpc>
              <a:buFont typeface="Arial" charset="0"/>
              <a:buChar char="•"/>
            </a:pPr>
            <a:r>
              <a:rPr lang="en-US" sz="2800" smtClean="0">
                <a:solidFill>
                  <a:srgbClr val="C0C0C0"/>
                </a:solidFill>
              </a:rPr>
              <a:t>Account participants</a:t>
            </a:r>
          </a:p>
          <a:p>
            <a:pPr>
              <a:lnSpc>
                <a:spcPct val="150000"/>
              </a:lnSpc>
              <a:buFont typeface="Arial" charset="0"/>
              <a:buChar char="•"/>
            </a:pPr>
            <a:r>
              <a:rPr lang="en-US" sz="2800" smtClean="0">
                <a:solidFill>
                  <a:srgbClr val="C0C0C0"/>
                </a:solidFill>
              </a:rPr>
              <a:t>Account contacts</a:t>
            </a:r>
          </a:p>
          <a:p>
            <a:pPr>
              <a:lnSpc>
                <a:spcPct val="150000"/>
              </a:lnSpc>
              <a:buFont typeface="Arial" charset="0"/>
              <a:buChar char="•"/>
            </a:pPr>
            <a:r>
              <a:rPr lang="en-US" sz="2800" smtClean="0">
                <a:solidFill>
                  <a:srgbClr val="C0C0C0"/>
                </a:solidFill>
              </a:rPr>
              <a:t>Account locations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Searching for accounts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804863"/>
            <a:ext cx="8370887" cy="524827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18436" name="AutoShape 5"/>
          <p:cNvSpPr>
            <a:spLocks noChangeArrowheads="1"/>
          </p:cNvSpPr>
          <p:nvPr/>
        </p:nvSpPr>
        <p:spPr bwMode="auto">
          <a:xfrm>
            <a:off x="2778919" y="5534025"/>
            <a:ext cx="1021556" cy="519113"/>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37" name="Line 6"/>
          <p:cNvSpPr>
            <a:spLocks noChangeShapeType="1"/>
          </p:cNvSpPr>
          <p:nvPr/>
        </p:nvSpPr>
        <p:spPr bwMode="auto">
          <a:xfrm flipV="1">
            <a:off x="3315444" y="4549773"/>
            <a:ext cx="4116162" cy="97155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nvGrpSpPr>
          <p:cNvPr id="18438" name="Group 7"/>
          <p:cNvGrpSpPr>
            <a:grpSpLocks/>
          </p:cNvGrpSpPr>
          <p:nvPr/>
        </p:nvGrpSpPr>
        <p:grpSpPr bwMode="auto">
          <a:xfrm>
            <a:off x="7187893" y="3494086"/>
            <a:ext cx="1279525" cy="1055687"/>
            <a:chOff x="465" y="602"/>
            <a:chExt cx="798" cy="659"/>
          </a:xfrm>
        </p:grpSpPr>
        <p:sp>
          <p:nvSpPr>
            <p:cNvPr id="18439" name="AutoShape 8"/>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8440" name="Rectangle 9"/>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8441" name="Rectangle 10"/>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8442" name="Rectangle 11"/>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8443" name="Rectangle 12"/>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444" name="Rectangle 13"/>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8445" name="Line 14"/>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5"/>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8447" name="Group 16"/>
            <p:cNvGrpSpPr>
              <a:grpSpLocks/>
            </p:cNvGrpSpPr>
            <p:nvPr/>
          </p:nvGrpSpPr>
          <p:grpSpPr bwMode="auto">
            <a:xfrm>
              <a:off x="575" y="644"/>
              <a:ext cx="508" cy="139"/>
              <a:chOff x="3046" y="1026"/>
              <a:chExt cx="502" cy="138"/>
            </a:xfrm>
          </p:grpSpPr>
          <p:sp>
            <p:nvSpPr>
              <p:cNvPr id="18448" name="Line 17"/>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8"/>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9"/>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20"/>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1"/>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2"/>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Oval 23"/>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5" name="Freeform 24"/>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6" name="Freeform 25"/>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7" name="Freeform 26"/>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8" name="Freeform 27"/>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ounded Rectangle 1"/>
          <p:cNvSpPr/>
          <p:nvPr/>
        </p:nvSpPr>
        <p:spPr bwMode="auto">
          <a:xfrm>
            <a:off x="2106613" y="3000375"/>
            <a:ext cx="1960562" cy="2000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Fast ways of getting to an account</a:t>
            </a:r>
          </a:p>
        </p:txBody>
      </p:sp>
      <p:sp>
        <p:nvSpPr>
          <p:cNvPr id="19459" name="Text Box 8"/>
          <p:cNvSpPr txBox="1">
            <a:spLocks noChangeArrowheads="1"/>
          </p:cNvSpPr>
          <p:nvPr/>
        </p:nvSpPr>
        <p:spPr bwMode="auto">
          <a:xfrm>
            <a:off x="3521075" y="742950"/>
            <a:ext cx="51482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D33941"/>
                </a:solidFill>
              </a:rPr>
              <a:t>Account tab's menu has</a:t>
            </a:r>
            <a:br>
              <a:rPr lang="en-US" dirty="0">
                <a:solidFill>
                  <a:srgbClr val="D33941"/>
                </a:solidFill>
              </a:rPr>
            </a:br>
            <a:r>
              <a:rPr lang="en-US" dirty="0">
                <a:solidFill>
                  <a:srgbClr val="D33941"/>
                </a:solidFill>
              </a:rPr>
              <a:t>  - account search widget (by number)</a:t>
            </a:r>
            <a:br>
              <a:rPr lang="en-US" dirty="0">
                <a:solidFill>
                  <a:srgbClr val="D33941"/>
                </a:solidFill>
              </a:rPr>
            </a:br>
            <a:r>
              <a:rPr lang="en-US" dirty="0">
                <a:solidFill>
                  <a:srgbClr val="D33941"/>
                </a:solidFill>
              </a:rPr>
              <a:t>  - recently visited accounts</a:t>
            </a:r>
          </a:p>
        </p:txBody>
      </p:sp>
      <p:pic>
        <p:nvPicPr>
          <p:cNvPr id="2050" name="Picture 2" descr="C:\Users\kshukla\AppData\Local\Temp\SNAGHTML2f3a0a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7" y="704849"/>
            <a:ext cx="2497137" cy="144143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7" y="2511425"/>
            <a:ext cx="6351587" cy="1438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206" y="4246562"/>
            <a:ext cx="7332663" cy="20193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60" name="Text Box 11"/>
          <p:cNvSpPr txBox="1">
            <a:spLocks noChangeArrowheads="1"/>
          </p:cNvSpPr>
          <p:nvPr/>
        </p:nvSpPr>
        <p:spPr bwMode="auto">
          <a:xfrm>
            <a:off x="6086475" y="1872854"/>
            <a:ext cx="29162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D33941"/>
                </a:solidFill>
              </a:rPr>
              <a:t>Policy and transaction</a:t>
            </a:r>
            <a:br>
              <a:rPr lang="en-US" dirty="0">
                <a:solidFill>
                  <a:srgbClr val="D33941"/>
                </a:solidFill>
              </a:rPr>
            </a:br>
            <a:r>
              <a:rPr lang="en-US" dirty="0">
                <a:solidFill>
                  <a:srgbClr val="D33941"/>
                </a:solidFill>
              </a:rPr>
              <a:t>info </a:t>
            </a:r>
            <a:r>
              <a:rPr lang="en-US" dirty="0" smtClean="0">
                <a:solidFill>
                  <a:srgbClr val="D33941"/>
                </a:solidFill>
              </a:rPr>
              <a:t>bar has links</a:t>
            </a:r>
            <a:endParaRPr lang="en-US" dirty="0">
              <a:solidFill>
                <a:srgbClr val="D33941"/>
              </a:solidFill>
            </a:endParaRPr>
          </a:p>
        </p:txBody>
      </p:sp>
      <p:sp>
        <p:nvSpPr>
          <p:cNvPr id="19464" name="AutoShape 12"/>
          <p:cNvSpPr>
            <a:spLocks noChangeArrowheads="1"/>
          </p:cNvSpPr>
          <p:nvPr/>
        </p:nvSpPr>
        <p:spPr bwMode="auto">
          <a:xfrm>
            <a:off x="5634038" y="2527301"/>
            <a:ext cx="1506538" cy="3413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5" name="AutoShape 13"/>
          <p:cNvSpPr>
            <a:spLocks noChangeArrowheads="1"/>
          </p:cNvSpPr>
          <p:nvPr/>
        </p:nvSpPr>
        <p:spPr bwMode="auto">
          <a:xfrm>
            <a:off x="4065588" y="4294187"/>
            <a:ext cx="1568450" cy="3397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7" name="Line 15"/>
          <p:cNvSpPr>
            <a:spLocks noChangeShapeType="1"/>
          </p:cNvSpPr>
          <p:nvPr/>
        </p:nvSpPr>
        <p:spPr bwMode="auto">
          <a:xfrm flipH="1">
            <a:off x="5505450" y="2488407"/>
            <a:ext cx="2139157" cy="1805781"/>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Straight Arrow Connector 2"/>
          <p:cNvCxnSpPr>
            <a:endCxn id="19464" idx="3"/>
          </p:cNvCxnSpPr>
          <p:nvPr/>
        </p:nvCxnSpPr>
        <p:spPr bwMode="auto">
          <a:xfrm flipH="1">
            <a:off x="7140576" y="2488407"/>
            <a:ext cx="504031" cy="209550"/>
          </a:xfrm>
          <a:prstGeom prst="straightConnector1">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Account summary and status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814388"/>
            <a:ext cx="8399463" cy="52292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3" name="Rectangle 9"/>
          <p:cNvSpPr>
            <a:spLocks noChangeArrowheads="1"/>
          </p:cNvSpPr>
          <p:nvPr/>
        </p:nvSpPr>
        <p:spPr bwMode="auto">
          <a:xfrm>
            <a:off x="4929189" y="744538"/>
            <a:ext cx="3452812" cy="4418012"/>
          </a:xfrm>
          <a:prstGeom prst="rect">
            <a:avLst/>
          </a:prstGeom>
          <a:solidFill>
            <a:schemeClr val="tx1"/>
          </a:solidFill>
          <a:ln w="12700" algn="ctr">
            <a:solidFill>
              <a:schemeClr val="bg1"/>
            </a:solidFill>
            <a:miter lim="800000"/>
            <a:headEnd/>
            <a:tailEnd/>
          </a:ln>
        </p:spPr>
        <p:txBody>
          <a:bodyPr wrap="square" lIns="0" tIns="0" rIns="0" bIns="0" anchor="ctr">
            <a:spAutoFit/>
          </a:bodyPr>
          <a:lstStyle/>
          <a:p>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50" y="819150"/>
            <a:ext cx="3152775" cy="13239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8" name="AutoShape 10"/>
          <p:cNvSpPr>
            <a:spLocks noChangeArrowheads="1"/>
          </p:cNvSpPr>
          <p:nvPr/>
        </p:nvSpPr>
        <p:spPr bwMode="auto">
          <a:xfrm>
            <a:off x="5129213" y="1922463"/>
            <a:ext cx="2154237" cy="220662"/>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350" y="2263776"/>
            <a:ext cx="3124200" cy="1333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90" name="Rounded Rectangle 10"/>
          <p:cNvSpPr>
            <a:spLocks noChangeArrowheads="1"/>
          </p:cNvSpPr>
          <p:nvPr/>
        </p:nvSpPr>
        <p:spPr bwMode="auto">
          <a:xfrm>
            <a:off x="5111750" y="3395663"/>
            <a:ext cx="2068513" cy="19685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4450" y="3760788"/>
            <a:ext cx="3086100" cy="12573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9" name="AutoShape 12"/>
          <p:cNvSpPr>
            <a:spLocks noChangeArrowheads="1"/>
          </p:cNvSpPr>
          <p:nvPr/>
        </p:nvSpPr>
        <p:spPr bwMode="auto">
          <a:xfrm>
            <a:off x="5135563" y="4833938"/>
            <a:ext cx="2154237" cy="20002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91"/>
          <p:cNvGrpSpPr>
            <a:grpSpLocks/>
          </p:cNvGrpSpPr>
          <p:nvPr/>
        </p:nvGrpSpPr>
        <p:grpSpPr bwMode="auto">
          <a:xfrm>
            <a:off x="7748588" y="201613"/>
            <a:ext cx="984250" cy="1250950"/>
            <a:chOff x="2401" y="425"/>
            <a:chExt cx="907" cy="1154"/>
          </a:xfrm>
        </p:grpSpPr>
        <p:sp>
          <p:nvSpPr>
            <p:cNvPr id="28681" name="Rectangle 9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pPr>
                <a:buClr>
                  <a:srgbClr val="FFFFFF"/>
                </a:buClr>
              </a:pPr>
              <a:endParaRPr lang="en-US"/>
            </a:p>
          </p:txBody>
        </p:sp>
        <p:sp>
          <p:nvSpPr>
            <p:cNvPr id="28682" name="Line 9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28683" name="Line 9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pPr>
                <a:buClr>
                  <a:srgbClr val="FFFFFF"/>
                </a:buClr>
              </a:pPr>
              <a:endParaRPr lang="en-US"/>
            </a:p>
          </p:txBody>
        </p:sp>
        <p:sp>
          <p:nvSpPr>
            <p:cNvPr id="28684" name="Rectangle 9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a:buClr>
                  <a:srgbClr val="FFFFFF"/>
                </a:buClr>
              </a:pPr>
              <a:endParaRPr lang="en-US"/>
            </a:p>
          </p:txBody>
        </p:sp>
        <p:sp>
          <p:nvSpPr>
            <p:cNvPr id="28685" name="Freeform 96"/>
            <p:cNvSpPr>
              <a:spLocks/>
            </p:cNvSpPr>
            <p:nvPr/>
          </p:nvSpPr>
          <p:spPr bwMode="auto">
            <a:xfrm>
              <a:off x="2643" y="789"/>
              <a:ext cx="309" cy="257"/>
            </a:xfrm>
            <a:custGeom>
              <a:avLst/>
              <a:gdLst>
                <a:gd name="T0" fmla="*/ 7959 w 234"/>
                <a:gd name="T1" fmla="*/ 0 h 195"/>
                <a:gd name="T2" fmla="*/ 1767 w 234"/>
                <a:gd name="T3" fmla="*/ 2604 h 195"/>
                <a:gd name="T4" fmla="*/ 0 w 234"/>
                <a:gd name="T5" fmla="*/ 12277 h 195"/>
                <a:gd name="T6" fmla="*/ 11663 w 234"/>
                <a:gd name="T7" fmla="*/ 12277 h 195"/>
                <a:gd name="T8" fmla="*/ 15153 w 234"/>
                <a:gd name="T9" fmla="*/ 6953 h 195"/>
                <a:gd name="T10" fmla="*/ 7959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a:buClr>
                  <a:srgbClr val="FFFFFF"/>
                </a:buClr>
              </a:pPr>
              <a:endParaRPr lang="en-US"/>
            </a:p>
          </p:txBody>
        </p:sp>
        <p:sp>
          <p:nvSpPr>
            <p:cNvPr id="28686" name="Line 9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buClr>
                  <a:srgbClr val="FFFFFF"/>
                </a:buClr>
              </a:pPr>
              <a:endParaRPr lang="en-US"/>
            </a:p>
          </p:txBody>
        </p:sp>
      </p:grpSp>
      <p:sp>
        <p:nvSpPr>
          <p:cNvPr id="28676" name="Rectangle 3"/>
          <p:cNvSpPr>
            <a:spLocks noGrp="1" noChangeArrowheads="1"/>
          </p:cNvSpPr>
          <p:nvPr>
            <p:ph type="title"/>
          </p:nvPr>
        </p:nvSpPr>
        <p:spPr/>
        <p:txBody>
          <a:bodyPr/>
          <a:lstStyle/>
          <a:p>
            <a:pPr eaLnBrk="1" hangingPunct="1"/>
            <a:r>
              <a:rPr lang="en-US" smtClean="0"/>
              <a:t>Activities</a:t>
            </a:r>
          </a:p>
        </p:txBody>
      </p:sp>
      <p:sp>
        <p:nvSpPr>
          <p:cNvPr id="28677" name="Rectangle 133"/>
          <p:cNvSpPr>
            <a:spLocks noGrp="1" noChangeArrowheads="1"/>
          </p:cNvSpPr>
          <p:nvPr>
            <p:ph idx="1"/>
          </p:nvPr>
        </p:nvSpPr>
        <p:spPr>
          <a:xfrm>
            <a:off x="438695" y="2860158"/>
            <a:ext cx="2146300" cy="2777055"/>
          </a:xfrm>
        </p:spPr>
        <p:txBody>
          <a:bodyPr/>
          <a:lstStyle/>
          <a:p>
            <a:pPr>
              <a:buFont typeface="Arial" charset="0"/>
              <a:buChar char="•"/>
            </a:pPr>
            <a:r>
              <a:rPr lang="en-US" dirty="0" smtClean="0"/>
              <a:t>On Summary screen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984" y="2609195"/>
            <a:ext cx="6177848" cy="38005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80" name="AutoShape 136"/>
          <p:cNvSpPr>
            <a:spLocks noChangeArrowheads="1"/>
          </p:cNvSpPr>
          <p:nvPr/>
        </p:nvSpPr>
        <p:spPr bwMode="auto">
          <a:xfrm>
            <a:off x="3838788" y="5834516"/>
            <a:ext cx="4703059" cy="57520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buClr>
                <a:srgbClr val="FFFFFF"/>
              </a:buClr>
            </a:pPr>
            <a:endParaRPr lang="en-US"/>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76" y="795338"/>
            <a:ext cx="6801380" cy="187343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9" name="Line 135"/>
          <p:cNvSpPr>
            <a:spLocks noChangeShapeType="1"/>
          </p:cNvSpPr>
          <p:nvPr/>
        </p:nvSpPr>
        <p:spPr bwMode="auto">
          <a:xfrm flipH="1" flipV="1">
            <a:off x="3421394" y="2668771"/>
            <a:ext cx="495972" cy="3165744"/>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buClr>
                <a:srgbClr val="FFFFFF"/>
              </a:buClr>
            </a:pPr>
            <a:endParaRPr lang="en-US"/>
          </a:p>
        </p:txBody>
      </p:sp>
    </p:spTree>
    <p:extLst>
      <p:ext uri="{BB962C8B-B14F-4D97-AF65-F5344CB8AC3E}">
        <p14:creationId xmlns:p14="http://schemas.microsoft.com/office/powerpoint/2010/main" val="24893163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Lesson objectives</a:t>
            </a:r>
          </a:p>
        </p:txBody>
      </p:sp>
      <p:sp>
        <p:nvSpPr>
          <p:cNvPr id="4099"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the functionality of accounts in PolicyCenter</a:t>
            </a:r>
          </a:p>
          <a:p>
            <a:pPr lvl="1"/>
            <a:r>
              <a:rPr lang="en-US" smtClean="0"/>
              <a:t>Search for and view account information</a:t>
            </a:r>
          </a:p>
          <a:p>
            <a:pPr lvl="1"/>
            <a:r>
              <a:rPr lang="en-US" smtClean="0"/>
              <a:t>Create and modify accounts</a:t>
            </a:r>
          </a:p>
          <a:p>
            <a:pPr lvl="1"/>
            <a:r>
              <a:rPr lang="en-US" smtClean="0"/>
              <a:t>Assign users to accounts</a:t>
            </a:r>
          </a:p>
          <a:p>
            <a:pPr lvl="1"/>
            <a:r>
              <a:rPr lang="en-US" smtClean="0"/>
              <a:t>Create account contacts</a:t>
            </a:r>
          </a:p>
          <a:p>
            <a:pPr lvl="1"/>
            <a:r>
              <a:rPr lang="en-US" smtClean="0"/>
              <a:t>Create account locations</a:t>
            </a:r>
          </a:p>
        </p:txBody>
      </p:sp>
      <p:sp>
        <p:nvSpPr>
          <p:cNvPr id="4100"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title"/>
          </p:nvPr>
        </p:nvSpPr>
        <p:spPr/>
        <p:txBody>
          <a:bodyPr/>
          <a:lstStyle/>
          <a:p>
            <a:pPr eaLnBrk="1" hangingPunct="1"/>
            <a:r>
              <a:rPr lang="en-US" dirty="0" smtClean="0"/>
              <a:t>Policy Terms</a:t>
            </a:r>
          </a:p>
        </p:txBody>
      </p:sp>
      <p:grpSp>
        <p:nvGrpSpPr>
          <p:cNvPr id="25607" name="Group 88"/>
          <p:cNvGrpSpPr>
            <a:grpSpLocks/>
          </p:cNvGrpSpPr>
          <p:nvPr/>
        </p:nvGrpSpPr>
        <p:grpSpPr bwMode="auto">
          <a:xfrm>
            <a:off x="8032750" y="382588"/>
            <a:ext cx="687388" cy="774700"/>
            <a:chOff x="2324" y="435"/>
            <a:chExt cx="933" cy="1052"/>
          </a:xfrm>
        </p:grpSpPr>
        <p:sp>
          <p:nvSpPr>
            <p:cNvPr id="25608" name="AutoShape 89"/>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buClr>
                  <a:srgbClr val="FFFFFF"/>
                </a:buClr>
              </a:pPr>
              <a:endParaRPr lang="en-US"/>
            </a:p>
          </p:txBody>
        </p:sp>
        <p:sp>
          <p:nvSpPr>
            <p:cNvPr id="25609" name="Freeform 90"/>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buClr>
                  <a:srgbClr val="FFFFFF"/>
                </a:buClr>
              </a:pPr>
              <a:endParaRPr lang="en-US"/>
            </a:p>
          </p:txBody>
        </p:sp>
        <p:sp>
          <p:nvSpPr>
            <p:cNvPr id="25610" name="Freeform 91"/>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buClr>
                  <a:srgbClr val="FFFFFF"/>
                </a:buClr>
              </a:pPr>
              <a:endParaRPr lang="en-US"/>
            </a:p>
          </p:txBody>
        </p:sp>
        <p:sp>
          <p:nvSpPr>
            <p:cNvPr id="25611" name="Freeform 92"/>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buClr>
                  <a:srgbClr val="FFFFFF"/>
                </a:buClr>
              </a:pPr>
              <a:endParaRPr lang="en-US"/>
            </a:p>
          </p:txBody>
        </p:sp>
        <p:grpSp>
          <p:nvGrpSpPr>
            <p:cNvPr id="25612" name="Group 93"/>
            <p:cNvGrpSpPr>
              <a:grpSpLocks/>
            </p:cNvGrpSpPr>
            <p:nvPr/>
          </p:nvGrpSpPr>
          <p:grpSpPr bwMode="auto">
            <a:xfrm>
              <a:off x="2889" y="957"/>
              <a:ext cx="348" cy="510"/>
              <a:chOff x="2784" y="3210"/>
              <a:chExt cx="523" cy="772"/>
            </a:xfrm>
          </p:grpSpPr>
          <p:sp>
            <p:nvSpPr>
              <p:cNvPr id="25613" name="AutoShape 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sp>
            <p:nvSpPr>
              <p:cNvPr id="25614" name="AutoShape 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buClr>
                    <a:srgbClr val="FFFFFF"/>
                  </a:buClr>
                </a:pPr>
                <a:endParaRPr lang="en-US"/>
              </a:p>
            </p:txBody>
          </p:sp>
          <p:sp>
            <p:nvSpPr>
              <p:cNvPr id="25615" name="AutoShape 96"/>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buClr>
                    <a:srgbClr val="FFFFFF"/>
                  </a:buClr>
                </a:pPr>
                <a:endParaRPr lang="en-US"/>
              </a:p>
            </p:txBody>
          </p:sp>
          <p:sp>
            <p:nvSpPr>
              <p:cNvPr id="25616" name="Oval 97"/>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buClr>
                    <a:srgbClr val="FFFFFF"/>
                  </a:buClr>
                </a:pPr>
                <a:endParaRPr lang="en-US"/>
              </a:p>
            </p:txBody>
          </p:sp>
        </p:gr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31" y="715735"/>
            <a:ext cx="5474919" cy="396855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103"/>
          <p:cNvSpPr>
            <a:spLocks noGrp="1" noChangeArrowheads="1"/>
          </p:cNvSpPr>
          <p:nvPr>
            <p:ph idx="1"/>
          </p:nvPr>
        </p:nvSpPr>
        <p:spPr>
          <a:xfrm>
            <a:off x="6326556" y="1407786"/>
            <a:ext cx="2146300" cy="2584450"/>
          </a:xfrm>
        </p:spPr>
        <p:txBody>
          <a:bodyPr/>
          <a:lstStyle/>
          <a:p>
            <a:pPr>
              <a:buFont typeface="Arial" charset="0"/>
              <a:buChar char="•"/>
            </a:pPr>
            <a:r>
              <a:rPr lang="en-US" dirty="0" smtClean="0"/>
              <a:t>On Summary screen</a:t>
            </a:r>
          </a:p>
        </p:txBody>
      </p:sp>
      <p:sp>
        <p:nvSpPr>
          <p:cNvPr id="2" name="Rounded Rectangle 1"/>
          <p:cNvSpPr/>
          <p:nvPr/>
        </p:nvSpPr>
        <p:spPr bwMode="auto">
          <a:xfrm>
            <a:off x="1754188" y="3703638"/>
            <a:ext cx="4198937" cy="993546"/>
          </a:xfrm>
          <a:prstGeom prst="round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104" y="4829854"/>
            <a:ext cx="7642356" cy="155189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Straight Connector 5"/>
          <p:cNvCxnSpPr/>
          <p:nvPr/>
        </p:nvCxnSpPr>
        <p:spPr bwMode="auto">
          <a:xfrm>
            <a:off x="3715543" y="4697184"/>
            <a:ext cx="138113" cy="265341"/>
          </a:xfrm>
          <a:prstGeom prst="line">
            <a:avLst/>
          </a:prstGeom>
          <a:noFill/>
          <a:ln w="19050" algn="ctr">
            <a:solidFill>
              <a:srgbClr val="D33941"/>
            </a:solidFill>
            <a:round/>
            <a:headEnd/>
            <a:tailEnd/>
          </a:ln>
        </p:spPr>
      </p:cxnSp>
    </p:spTree>
    <p:extLst>
      <p:ext uri="{BB962C8B-B14F-4D97-AF65-F5344CB8AC3E}">
        <p14:creationId xmlns:p14="http://schemas.microsoft.com/office/powerpoint/2010/main" val="15249135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Producer Code</a:t>
            </a:r>
            <a:endParaRPr lang="en-US" dirty="0" smtClean="0"/>
          </a:p>
        </p:txBody>
      </p:sp>
      <p:sp>
        <p:nvSpPr>
          <p:cNvPr id="21507" name="Rectangle 21"/>
          <p:cNvSpPr>
            <a:spLocks noGrp="1" noChangeArrowheads="1"/>
          </p:cNvSpPr>
          <p:nvPr>
            <p:ph idx="1"/>
          </p:nvPr>
        </p:nvSpPr>
        <p:spPr>
          <a:xfrm>
            <a:off x="495300" y="2109788"/>
            <a:ext cx="2616374" cy="3746500"/>
          </a:xfrm>
        </p:spPr>
        <p:txBody>
          <a:bodyPr/>
          <a:lstStyle/>
          <a:p>
            <a:pPr>
              <a:buFont typeface="Arial" charset="0"/>
              <a:buChar char="•"/>
            </a:pPr>
            <a:r>
              <a:rPr lang="en-US" dirty="0" smtClean="0"/>
              <a:t>On </a:t>
            </a:r>
            <a:r>
              <a:rPr lang="en-US" dirty="0" smtClean="0"/>
              <a:t>Account File Summary </a:t>
            </a:r>
            <a:r>
              <a:rPr lang="en-US" dirty="0" smtClean="0"/>
              <a:t>screen</a:t>
            </a:r>
          </a:p>
          <a:p>
            <a:pPr>
              <a:buFont typeface="Arial" charset="0"/>
              <a:buChar char="•"/>
            </a:pPr>
            <a:r>
              <a:rPr lang="en-US" dirty="0" smtClean="0"/>
              <a:t>Account Producer Code </a:t>
            </a:r>
            <a:r>
              <a:rPr lang="en-US" dirty="0" smtClean="0"/>
              <a:t>is used to </a:t>
            </a:r>
            <a:r>
              <a:rPr lang="en-US" dirty="0" smtClean="0"/>
              <a:t>control access to the account</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674" y="2823190"/>
            <a:ext cx="5467958" cy="215120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11" name="AutoShape 22"/>
          <p:cNvSpPr>
            <a:spLocks noChangeArrowheads="1"/>
          </p:cNvSpPr>
          <p:nvPr/>
        </p:nvSpPr>
        <p:spPr bwMode="auto">
          <a:xfrm>
            <a:off x="6751331" y="4102100"/>
            <a:ext cx="1807024" cy="42227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624" y="876618"/>
            <a:ext cx="4688258" cy="112363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 name="Straight Connector 2"/>
          <p:cNvCxnSpPr/>
          <p:nvPr/>
        </p:nvCxnSpPr>
        <p:spPr bwMode="auto">
          <a:xfrm>
            <a:off x="5419725" y="1895475"/>
            <a:ext cx="1552575" cy="2206625"/>
          </a:xfrm>
          <a:prstGeom prst="line">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eaLnBrk="1" hangingPunct="1"/>
            <a:r>
              <a:rPr lang="en-US" smtClean="0"/>
              <a:t>Contacts</a:t>
            </a:r>
          </a:p>
        </p:txBody>
      </p:sp>
      <p:sp>
        <p:nvSpPr>
          <p:cNvPr id="23556" name="AutoShape 31"/>
          <p:cNvSpPr>
            <a:spLocks noChangeArrowheads="1"/>
          </p:cNvSpPr>
          <p:nvPr/>
        </p:nvSpPr>
        <p:spPr bwMode="auto">
          <a:xfrm>
            <a:off x="7929563" y="222250"/>
            <a:ext cx="950912" cy="96996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192213"/>
            <a:ext cx="7278619" cy="46720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2457450" y="2524125"/>
            <a:ext cx="5454582" cy="255270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pPr eaLnBrk="1" hangingPunct="1"/>
            <a:r>
              <a:rPr lang="en-US" smtClean="0"/>
              <a:t>Locations</a:t>
            </a:r>
          </a:p>
        </p:txBody>
      </p:sp>
      <p:grpSp>
        <p:nvGrpSpPr>
          <p:cNvPr id="24579" name="Group 35"/>
          <p:cNvGrpSpPr>
            <a:grpSpLocks/>
          </p:cNvGrpSpPr>
          <p:nvPr/>
        </p:nvGrpSpPr>
        <p:grpSpPr bwMode="auto">
          <a:xfrm>
            <a:off x="7715250" y="60325"/>
            <a:ext cx="1335088" cy="735013"/>
            <a:chOff x="786" y="2531"/>
            <a:chExt cx="841" cy="463"/>
          </a:xfrm>
        </p:grpSpPr>
        <p:sp>
          <p:nvSpPr>
            <p:cNvPr id="24593" name="Freeform 36"/>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24594" name="Line 37"/>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5" name="Line 38"/>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6" name="Line 39"/>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4597" name="Freeform 40"/>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598" name="Freeform 41"/>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4599" name="Freeform 42"/>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0" name="Freeform 43"/>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1" name="Freeform 44"/>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2" name="Freeform 45"/>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4603" name="Freeform 46"/>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 y="795338"/>
            <a:ext cx="7810500" cy="55245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4581" name="Picture 90" descr="MCj031917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604963" y="5418138"/>
            <a:ext cx="5349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91"/>
          <p:cNvSpPr txBox="1">
            <a:spLocks noChangeArrowheads="1"/>
          </p:cNvSpPr>
          <p:nvPr/>
        </p:nvSpPr>
        <p:spPr bwMode="auto">
          <a:xfrm>
            <a:off x="3956049" y="4002087"/>
            <a:ext cx="4106863" cy="615553"/>
          </a:xfrm>
          <a:prstGeom prst="rect">
            <a:avLst/>
          </a:prstGeom>
          <a:solidFill>
            <a:schemeClr val="tx1"/>
          </a:solidFill>
          <a:ln w="12700" algn="ctr">
            <a:solidFill>
              <a:schemeClr val="bg1"/>
            </a:solidFill>
            <a:miter lim="800000"/>
            <a:headEnd/>
            <a:tailEnd/>
          </a:ln>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rPr>
              <a:t>Policies and transactions that </a:t>
            </a:r>
            <a:r>
              <a:rPr lang="en-US" dirty="0" smtClean="0">
                <a:solidFill>
                  <a:srgbClr val="C00000"/>
                </a:solidFill>
              </a:rPr>
              <a:t>reference selected </a:t>
            </a:r>
            <a:r>
              <a:rPr lang="en-US" dirty="0">
                <a:solidFill>
                  <a:srgbClr val="C00000"/>
                </a:solidFill>
              </a:rPr>
              <a:t>location</a:t>
            </a:r>
          </a:p>
        </p:txBody>
      </p:sp>
      <p:grpSp>
        <p:nvGrpSpPr>
          <p:cNvPr id="24583" name="Group 80"/>
          <p:cNvGrpSpPr>
            <a:grpSpLocks/>
          </p:cNvGrpSpPr>
          <p:nvPr/>
        </p:nvGrpSpPr>
        <p:grpSpPr bwMode="auto">
          <a:xfrm>
            <a:off x="1577975" y="4541838"/>
            <a:ext cx="458788" cy="517525"/>
            <a:chOff x="2324" y="435"/>
            <a:chExt cx="933" cy="1052"/>
          </a:xfrm>
        </p:grpSpPr>
        <p:sp>
          <p:nvSpPr>
            <p:cNvPr id="24584" name="AutoShape 81"/>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4585" name="Freeform 82"/>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586" name="Freeform 83"/>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4587" name="Freeform 84"/>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4588" name="Group 85"/>
            <p:cNvGrpSpPr>
              <a:grpSpLocks/>
            </p:cNvGrpSpPr>
            <p:nvPr/>
          </p:nvGrpSpPr>
          <p:grpSpPr bwMode="auto">
            <a:xfrm>
              <a:off x="2889" y="957"/>
              <a:ext cx="348" cy="510"/>
              <a:chOff x="2784" y="3210"/>
              <a:chExt cx="523" cy="772"/>
            </a:xfrm>
          </p:grpSpPr>
          <p:sp>
            <p:nvSpPr>
              <p:cNvPr id="24589" name="AutoShape 8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4590" name="AutoShape 8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4591" name="AutoShape 88"/>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4592" name="Oval 89"/>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Participants</a:t>
            </a:r>
          </a:p>
        </p:txBody>
      </p:sp>
      <p:sp>
        <p:nvSpPr>
          <p:cNvPr id="22531" name="Rectangle 20"/>
          <p:cNvSpPr>
            <a:spLocks noGrp="1" noChangeArrowheads="1"/>
          </p:cNvSpPr>
          <p:nvPr>
            <p:ph idx="1"/>
          </p:nvPr>
        </p:nvSpPr>
        <p:spPr>
          <a:xfrm>
            <a:off x="588963" y="4679950"/>
            <a:ext cx="7740650" cy="817563"/>
          </a:xfrm>
        </p:spPr>
        <p:txBody>
          <a:bodyPr/>
          <a:lstStyle/>
          <a:p>
            <a:pPr>
              <a:buFont typeface="Arial" charset="0"/>
              <a:buChar char="•"/>
            </a:pPr>
            <a:r>
              <a:rPr lang="en-US" smtClean="0"/>
              <a:t>Participants screen lists each user associated to account with his or her role</a:t>
            </a:r>
          </a:p>
        </p:txBody>
      </p:sp>
      <p:grpSp>
        <p:nvGrpSpPr>
          <p:cNvPr id="22532" name="Group 24"/>
          <p:cNvGrpSpPr>
            <a:grpSpLocks/>
          </p:cNvGrpSpPr>
          <p:nvPr/>
        </p:nvGrpSpPr>
        <p:grpSpPr bwMode="auto">
          <a:xfrm>
            <a:off x="7783513" y="165100"/>
            <a:ext cx="1209675" cy="1317625"/>
            <a:chOff x="975" y="1325"/>
            <a:chExt cx="586" cy="638"/>
          </a:xfrm>
        </p:grpSpPr>
        <p:sp>
          <p:nvSpPr>
            <p:cNvPr id="22534" name="AutoShape 21"/>
            <p:cNvSpPr>
              <a:spLocks noChangeArrowheads="1"/>
            </p:cNvSpPr>
            <p:nvPr/>
          </p:nvSpPr>
          <p:spPr bwMode="auto">
            <a:xfrm>
              <a:off x="975" y="1325"/>
              <a:ext cx="270" cy="277"/>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22535" name="AutoShape 22"/>
            <p:cNvSpPr>
              <a:spLocks noChangeArrowheads="1"/>
            </p:cNvSpPr>
            <p:nvPr/>
          </p:nvSpPr>
          <p:spPr bwMode="auto">
            <a:xfrm>
              <a:off x="1132" y="1506"/>
              <a:ext cx="271" cy="277"/>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sp>
          <p:nvSpPr>
            <p:cNvPr id="22536" name="AutoShape 23"/>
            <p:cNvSpPr>
              <a:spLocks noChangeArrowheads="1"/>
            </p:cNvSpPr>
            <p:nvPr/>
          </p:nvSpPr>
          <p:spPr bwMode="auto">
            <a:xfrm>
              <a:off x="1290" y="1687"/>
              <a:ext cx="271" cy="276"/>
            </a:xfrm>
            <a:prstGeom prst="smileyFace">
              <a:avLst>
                <a:gd name="adj" fmla="val 4653"/>
              </a:avLst>
            </a:prstGeom>
            <a:solidFill>
              <a:srgbClr val="FFFF99"/>
            </a:solidFill>
            <a:ln w="12700">
              <a:solidFill>
                <a:srgbClr val="000000"/>
              </a:solidFill>
              <a:round/>
              <a:headEnd/>
              <a:tailEnd/>
            </a:ln>
          </p:spPr>
          <p:txBody>
            <a:bodyPr wrap="none" anchor="ctr"/>
            <a:lstStyle/>
            <a:p>
              <a:pPr>
                <a:buClr>
                  <a:srgbClr val="FFFFFF"/>
                </a:buClr>
              </a:pPr>
              <a:endParaRPr lang="en-US"/>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110981"/>
            <a:ext cx="7331250" cy="240374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Rectangle 2"/>
          <p:cNvSpPr/>
          <p:nvPr/>
        </p:nvSpPr>
        <p:spPr bwMode="auto">
          <a:xfrm>
            <a:off x="2895600" y="2581275"/>
            <a:ext cx="5097638" cy="800100"/>
          </a:xfrm>
          <a:prstGeom prst="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Tree>
    <p:extLst>
      <p:ext uri="{BB962C8B-B14F-4D97-AF65-F5344CB8AC3E}">
        <p14:creationId xmlns:p14="http://schemas.microsoft.com/office/powerpoint/2010/main" val="38410848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en-US" dirty="0" smtClean="0"/>
              <a:t>Policy Transactions</a:t>
            </a:r>
          </a:p>
        </p:txBody>
      </p:sp>
      <p:pic>
        <p:nvPicPr>
          <p:cNvPr id="27654" name="Picture 105" descr="MCj03191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864475" y="269875"/>
            <a:ext cx="9636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44" y="1162050"/>
            <a:ext cx="8444144" cy="302717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Underwriting Files</a:t>
            </a:r>
          </a:p>
        </p:txBody>
      </p:sp>
      <p:grpSp>
        <p:nvGrpSpPr>
          <p:cNvPr id="26627" name="Group 3"/>
          <p:cNvGrpSpPr>
            <a:grpSpLocks/>
          </p:cNvGrpSpPr>
          <p:nvPr/>
        </p:nvGrpSpPr>
        <p:grpSpPr bwMode="auto">
          <a:xfrm>
            <a:off x="8020050" y="127000"/>
            <a:ext cx="687388" cy="774700"/>
            <a:chOff x="2324" y="435"/>
            <a:chExt cx="933" cy="1052"/>
          </a:xfrm>
        </p:grpSpPr>
        <p:sp>
          <p:nvSpPr>
            <p:cNvPr id="26642"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643"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44"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45"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646" name="Group 8"/>
            <p:cNvGrpSpPr>
              <a:grpSpLocks/>
            </p:cNvGrpSpPr>
            <p:nvPr/>
          </p:nvGrpSpPr>
          <p:grpSpPr bwMode="auto">
            <a:xfrm>
              <a:off x="2889" y="957"/>
              <a:ext cx="348" cy="510"/>
              <a:chOff x="2784" y="3210"/>
              <a:chExt cx="523" cy="772"/>
            </a:xfrm>
          </p:grpSpPr>
          <p:sp>
            <p:nvSpPr>
              <p:cNvPr id="26647"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8"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9"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50"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628" name="Group 13"/>
          <p:cNvGrpSpPr>
            <a:grpSpLocks/>
          </p:cNvGrpSpPr>
          <p:nvPr/>
        </p:nvGrpSpPr>
        <p:grpSpPr bwMode="auto">
          <a:xfrm>
            <a:off x="8272463" y="495300"/>
            <a:ext cx="687387" cy="774700"/>
            <a:chOff x="2324" y="435"/>
            <a:chExt cx="933" cy="1052"/>
          </a:xfrm>
        </p:grpSpPr>
        <p:sp>
          <p:nvSpPr>
            <p:cNvPr id="26633" name="AutoShape 14"/>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26634" name="Freeform 1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35" name="Freeform 1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26636" name="Freeform 1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26637" name="Group 18"/>
            <p:cNvGrpSpPr>
              <a:grpSpLocks/>
            </p:cNvGrpSpPr>
            <p:nvPr/>
          </p:nvGrpSpPr>
          <p:grpSpPr bwMode="auto">
            <a:xfrm>
              <a:off x="2889" y="957"/>
              <a:ext cx="348" cy="510"/>
              <a:chOff x="2784" y="3210"/>
              <a:chExt cx="523" cy="772"/>
            </a:xfrm>
          </p:grpSpPr>
          <p:sp>
            <p:nvSpPr>
              <p:cNvPr id="26638" name="AutoShape 1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39" name="AutoShape 2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26640" name="AutoShape 2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41" name="Oval 2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26631" name="Line 27"/>
          <p:cNvSpPr>
            <a:spLocks noChangeShapeType="1"/>
          </p:cNvSpPr>
          <p:nvPr/>
        </p:nvSpPr>
        <p:spPr bwMode="auto">
          <a:xfrm>
            <a:off x="3168650" y="1839913"/>
            <a:ext cx="342900" cy="1028700"/>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Rounded Rectangle 28"/>
          <p:cNvSpPr>
            <a:spLocks noChangeArrowheads="1"/>
          </p:cNvSpPr>
          <p:nvPr/>
        </p:nvSpPr>
        <p:spPr bwMode="auto">
          <a:xfrm>
            <a:off x="2119313" y="1620838"/>
            <a:ext cx="1060450" cy="2079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 y="870035"/>
            <a:ext cx="7570787" cy="2762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722" y="3062953"/>
            <a:ext cx="6643149" cy="32953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187722" y="2354263"/>
            <a:ext cx="885087" cy="2081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a:off x="3056860" y="2458355"/>
            <a:ext cx="855921" cy="604598"/>
          </a:xfrm>
          <a:prstGeom prst="line">
            <a:avLst/>
          </a:prstGeom>
          <a:noFill/>
          <a:ln w="19050" algn="ctr">
            <a:solidFill>
              <a:srgbClr val="D33941"/>
            </a:solidFill>
            <a:round/>
            <a:headEnd/>
            <a:tailEnd/>
          </a:ln>
        </p:spPr>
      </p:cxnSp>
      <p:sp>
        <p:nvSpPr>
          <p:cNvPr id="6" name="TextBox 5"/>
          <p:cNvSpPr txBox="1"/>
          <p:nvPr/>
        </p:nvSpPr>
        <p:spPr>
          <a:xfrm>
            <a:off x="5964777" y="1620838"/>
            <a:ext cx="1311962" cy="400110"/>
          </a:xfrm>
          <a:prstGeom prst="rect">
            <a:avLst/>
          </a:prstGeom>
          <a:noFill/>
        </p:spPr>
        <p:txBody>
          <a:bodyPr wrap="none" rtlCol="0">
            <a:spAutoFit/>
          </a:bodyPr>
          <a:lstStyle/>
          <a:p>
            <a:r>
              <a:rPr lang="en-US" dirty="0" err="1" smtClean="0">
                <a:solidFill>
                  <a:srgbClr val="D33941"/>
                </a:solidFill>
                <a:latin typeface="Calibri" pitchFamily="34" charset="0"/>
                <a:cs typeface="Calibri" pitchFamily="34" charset="0"/>
              </a:rPr>
              <a:t>JobGroups</a:t>
            </a:r>
            <a:endParaRPr lang="en-US" dirty="0" smtClean="0">
              <a:solidFill>
                <a:srgbClr val="D33941"/>
              </a:solidFill>
              <a:latin typeface="Calibri" pitchFamily="34" charset="0"/>
              <a:cs typeface="Calibri" pitchFamily="34" charset="0"/>
            </a:endParaRPr>
          </a:p>
        </p:txBody>
      </p:sp>
      <p:sp>
        <p:nvSpPr>
          <p:cNvPr id="7" name="Rounded Rectangle 6"/>
          <p:cNvSpPr/>
          <p:nvPr/>
        </p:nvSpPr>
        <p:spPr bwMode="auto">
          <a:xfrm>
            <a:off x="5645888" y="2354263"/>
            <a:ext cx="1158949" cy="5143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Connector 8"/>
          <p:cNvCxnSpPr/>
          <p:nvPr/>
        </p:nvCxnSpPr>
        <p:spPr bwMode="auto">
          <a:xfrm flipH="1">
            <a:off x="6620758" y="1839913"/>
            <a:ext cx="279772" cy="514350"/>
          </a:xfrm>
          <a:prstGeom prst="line">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Related Accounts</a:t>
            </a:r>
          </a:p>
        </p:txBody>
      </p:sp>
      <p:sp>
        <p:nvSpPr>
          <p:cNvPr id="29699" name="Content Placeholder 2"/>
          <p:cNvSpPr>
            <a:spLocks noGrp="1"/>
          </p:cNvSpPr>
          <p:nvPr>
            <p:ph idx="1"/>
          </p:nvPr>
        </p:nvSpPr>
        <p:spPr>
          <a:xfrm>
            <a:off x="519113" y="914400"/>
            <a:ext cx="8318500" cy="1123950"/>
          </a:xfrm>
        </p:spPr>
        <p:txBody>
          <a:bodyPr/>
          <a:lstStyle/>
          <a:p>
            <a:pPr>
              <a:buFont typeface="Arial" charset="0"/>
              <a:buChar char="•"/>
            </a:pPr>
            <a:r>
              <a:rPr lang="en-US" dirty="0" smtClean="0"/>
              <a:t>Accounts are related when another account has some of </a:t>
            </a:r>
            <a:r>
              <a:rPr lang="en-US" dirty="0" smtClean="0"/>
              <a:t>the same </a:t>
            </a:r>
            <a:r>
              <a:rPr lang="en-US" dirty="0" smtClean="0"/>
              <a:t>contacts with </a:t>
            </a:r>
            <a:r>
              <a:rPr lang="en-US" dirty="0" smtClean="0"/>
              <a:t>Account Holder or Named </a:t>
            </a:r>
            <a:r>
              <a:rPr lang="en-US" dirty="0" err="1" smtClean="0"/>
              <a:t>Insureds</a:t>
            </a:r>
            <a:r>
              <a:rPr lang="en-US" dirty="0" smtClean="0"/>
              <a:t> roles</a:t>
            </a:r>
            <a:endParaRPr lang="en-US"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67" y="2107682"/>
            <a:ext cx="8270472" cy="417704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en-US" smtClean="0"/>
              <a:t>Documents</a:t>
            </a:r>
          </a:p>
        </p:txBody>
      </p:sp>
      <p:grpSp>
        <p:nvGrpSpPr>
          <p:cNvPr id="30723" name="Group 107"/>
          <p:cNvGrpSpPr>
            <a:grpSpLocks/>
          </p:cNvGrpSpPr>
          <p:nvPr/>
        </p:nvGrpSpPr>
        <p:grpSpPr bwMode="auto">
          <a:xfrm>
            <a:off x="8110538" y="331788"/>
            <a:ext cx="784225" cy="884237"/>
            <a:chOff x="2874" y="421"/>
            <a:chExt cx="723" cy="815"/>
          </a:xfrm>
        </p:grpSpPr>
        <p:sp>
          <p:nvSpPr>
            <p:cNvPr id="30725" name="AutoShape 108"/>
            <p:cNvSpPr>
              <a:spLocks noChangeArrowheads="1"/>
            </p:cNvSpPr>
            <p:nvPr/>
          </p:nvSpPr>
          <p:spPr bwMode="auto">
            <a:xfrm rot="10800000" flipH="1">
              <a:off x="2874" y="421"/>
              <a:ext cx="723" cy="815"/>
            </a:xfrm>
            <a:prstGeom prst="foldedCorner">
              <a:avLst>
                <a:gd name="adj" fmla="val 26509"/>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30726" name="Line 109"/>
            <p:cNvSpPr>
              <a:spLocks noChangeShapeType="1"/>
            </p:cNvSpPr>
            <p:nvPr/>
          </p:nvSpPr>
          <p:spPr bwMode="auto">
            <a:xfrm>
              <a:off x="2975" y="76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7" name="Line 110"/>
            <p:cNvSpPr>
              <a:spLocks noChangeShapeType="1"/>
            </p:cNvSpPr>
            <p:nvPr/>
          </p:nvSpPr>
          <p:spPr bwMode="auto">
            <a:xfrm>
              <a:off x="2975" y="885"/>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8" name="Line 111"/>
            <p:cNvSpPr>
              <a:spLocks noChangeShapeType="1"/>
            </p:cNvSpPr>
            <p:nvPr/>
          </p:nvSpPr>
          <p:spPr bwMode="auto">
            <a:xfrm>
              <a:off x="2975" y="1004"/>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29" name="Line 112"/>
            <p:cNvSpPr>
              <a:spLocks noChangeShapeType="1"/>
            </p:cNvSpPr>
            <p:nvPr/>
          </p:nvSpPr>
          <p:spPr bwMode="auto">
            <a:xfrm>
              <a:off x="2975" y="1123"/>
              <a:ext cx="52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30" name="Freeform 113"/>
            <p:cNvSpPr>
              <a:spLocks/>
            </p:cNvSpPr>
            <p:nvPr/>
          </p:nvSpPr>
          <p:spPr bwMode="auto">
            <a:xfrm>
              <a:off x="2969" y="466"/>
              <a:ext cx="520" cy="235"/>
            </a:xfrm>
            <a:custGeom>
              <a:avLst/>
              <a:gdLst>
                <a:gd name="T0" fmla="*/ 0 w 609"/>
                <a:gd name="T1" fmla="*/ 20 h 275"/>
                <a:gd name="T2" fmla="*/ 7 w 609"/>
                <a:gd name="T3" fmla="*/ 7 h 275"/>
                <a:gd name="T4" fmla="*/ 8 w 609"/>
                <a:gd name="T5" fmla="*/ 25 h 275"/>
                <a:gd name="T6" fmla="*/ 9 w 609"/>
                <a:gd name="T7" fmla="*/ 13 h 275"/>
                <a:gd name="T8" fmla="*/ 13 w 609"/>
                <a:gd name="T9" fmla="*/ 23 h 275"/>
                <a:gd name="T10" fmla="*/ 15 w 609"/>
                <a:gd name="T11" fmla="*/ 3 h 275"/>
                <a:gd name="T12" fmla="*/ 19 w 609"/>
                <a:gd name="T13" fmla="*/ 15 h 275"/>
                <a:gd name="T14" fmla="*/ 27 w 609"/>
                <a:gd name="T15" fmla="*/ 13 h 275"/>
                <a:gd name="T16" fmla="*/ 31 w 609"/>
                <a:gd name="T17" fmla="*/ 21 h 275"/>
                <a:gd name="T18" fmla="*/ 36 w 609"/>
                <a:gd name="T19" fmla="*/ 17 h 275"/>
                <a:gd name="T20" fmla="*/ 43 w 609"/>
                <a:gd name="T21" fmla="*/ 15 h 275"/>
                <a:gd name="T22" fmla="*/ 51 w 609"/>
                <a:gd name="T23" fmla="*/ 22 h 275"/>
                <a:gd name="T24" fmla="*/ 57 w 609"/>
                <a:gd name="T25" fmla="*/ 19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90" y="1924050"/>
            <a:ext cx="8586127" cy="40122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 name="Content Placeholder 2"/>
          <p:cNvSpPr>
            <a:spLocks noGrp="1"/>
          </p:cNvSpPr>
          <p:nvPr>
            <p:ph idx="1"/>
          </p:nvPr>
        </p:nvSpPr>
        <p:spPr>
          <a:xfrm>
            <a:off x="471488" y="895350"/>
            <a:ext cx="8318500" cy="1123950"/>
          </a:xfrm>
        </p:spPr>
        <p:txBody>
          <a:bodyPr/>
          <a:lstStyle/>
          <a:p>
            <a:pPr>
              <a:buFont typeface="Arial" charset="0"/>
              <a:buChar char="•"/>
            </a:pPr>
            <a:r>
              <a:rPr lang="en-US" dirty="0" smtClean="0"/>
              <a:t>The Account File Documents screen </a:t>
            </a:r>
            <a:r>
              <a:rPr lang="en-US" dirty="0"/>
              <a:t>lists documents associated to the </a:t>
            </a:r>
            <a:r>
              <a:rPr lang="en-US" dirty="0" smtClean="0"/>
              <a:t>account</a:t>
            </a:r>
            <a:endParaRPr 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pPr eaLnBrk="1" hangingPunct="1"/>
            <a:r>
              <a:rPr lang="en-US" smtClean="0"/>
              <a:t>Notes</a:t>
            </a:r>
          </a:p>
        </p:txBody>
      </p:sp>
      <p:grpSp>
        <p:nvGrpSpPr>
          <p:cNvPr id="31748" name="Group 126"/>
          <p:cNvGrpSpPr>
            <a:grpSpLocks/>
          </p:cNvGrpSpPr>
          <p:nvPr/>
        </p:nvGrpSpPr>
        <p:grpSpPr bwMode="auto">
          <a:xfrm>
            <a:off x="7956550" y="130175"/>
            <a:ext cx="882650" cy="786684"/>
            <a:chOff x="2322" y="507"/>
            <a:chExt cx="1203" cy="1071"/>
          </a:xfrm>
        </p:grpSpPr>
        <p:sp>
          <p:nvSpPr>
            <p:cNvPr id="31749" name="Freeform 127"/>
            <p:cNvSpPr>
              <a:spLocks/>
            </p:cNvSpPr>
            <p:nvPr/>
          </p:nvSpPr>
          <p:spPr bwMode="auto">
            <a:xfrm>
              <a:off x="2322" y="600"/>
              <a:ext cx="1203" cy="978"/>
            </a:xfrm>
            <a:custGeom>
              <a:avLst/>
              <a:gdLst>
                <a:gd name="T0" fmla="*/ 0 w 1203"/>
                <a:gd name="T1" fmla="*/ 351 h 978"/>
                <a:gd name="T2" fmla="*/ 474 w 1203"/>
                <a:gd name="T3" fmla="*/ 168 h 978"/>
                <a:gd name="T4" fmla="*/ 609 w 1203"/>
                <a:gd name="T5" fmla="*/ 90 h 978"/>
                <a:gd name="T6" fmla="*/ 723 w 1203"/>
                <a:gd name="T7" fmla="*/ 0 h 978"/>
                <a:gd name="T8" fmla="*/ 801 w 1203"/>
                <a:gd name="T9" fmla="*/ 231 h 978"/>
                <a:gd name="T10" fmla="*/ 882 w 1203"/>
                <a:gd name="T11" fmla="*/ 405 h 978"/>
                <a:gd name="T12" fmla="*/ 939 w 1203"/>
                <a:gd name="T13" fmla="*/ 480 h 978"/>
                <a:gd name="T14" fmla="*/ 1044 w 1203"/>
                <a:gd name="T15" fmla="*/ 558 h 978"/>
                <a:gd name="T16" fmla="*/ 1116 w 1203"/>
                <a:gd name="T17" fmla="*/ 582 h 978"/>
                <a:gd name="T18" fmla="*/ 1203 w 1203"/>
                <a:gd name="T19" fmla="*/ 597 h 978"/>
                <a:gd name="T20" fmla="*/ 1095 w 1203"/>
                <a:gd name="T21" fmla="*/ 693 h 978"/>
                <a:gd name="T22" fmla="*/ 957 w 1203"/>
                <a:gd name="T23" fmla="*/ 810 h 978"/>
                <a:gd name="T24" fmla="*/ 852 w 1203"/>
                <a:gd name="T25" fmla="*/ 873 h 978"/>
                <a:gd name="T26" fmla="*/ 756 w 1203"/>
                <a:gd name="T27" fmla="*/ 918 h 978"/>
                <a:gd name="T28" fmla="*/ 648 w 1203"/>
                <a:gd name="T29" fmla="*/ 960 h 978"/>
                <a:gd name="T30" fmla="*/ 555 w 1203"/>
                <a:gd name="T31" fmla="*/ 978 h 978"/>
                <a:gd name="T32" fmla="*/ 471 w 1203"/>
                <a:gd name="T33" fmla="*/ 969 h 978"/>
                <a:gd name="T34" fmla="*/ 402 w 1203"/>
                <a:gd name="T35" fmla="*/ 927 h 978"/>
                <a:gd name="T36" fmla="*/ 303 w 1203"/>
                <a:gd name="T37" fmla="*/ 837 h 978"/>
                <a:gd name="T38" fmla="*/ 213 w 1203"/>
                <a:gd name="T39" fmla="*/ 702 h 978"/>
                <a:gd name="T40" fmla="*/ 99 w 1203"/>
                <a:gd name="T41" fmla="*/ 546 h 978"/>
                <a:gd name="T42" fmla="*/ 36 w 1203"/>
                <a:gd name="T43" fmla="*/ 435 h 978"/>
                <a:gd name="T44" fmla="*/ 0 w 1203"/>
                <a:gd name="T45" fmla="*/ 351 h 9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3"/>
                <a:gd name="T70" fmla="*/ 0 h 978"/>
                <a:gd name="T71" fmla="*/ 1203 w 1203"/>
                <a:gd name="T72" fmla="*/ 978 h 9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3" h="978">
                  <a:moveTo>
                    <a:pt x="0" y="351"/>
                  </a:moveTo>
                  <a:lnTo>
                    <a:pt x="474" y="168"/>
                  </a:lnTo>
                  <a:lnTo>
                    <a:pt x="609" y="90"/>
                  </a:lnTo>
                  <a:lnTo>
                    <a:pt x="723" y="0"/>
                  </a:lnTo>
                  <a:lnTo>
                    <a:pt x="801" y="231"/>
                  </a:lnTo>
                  <a:lnTo>
                    <a:pt x="882" y="405"/>
                  </a:lnTo>
                  <a:lnTo>
                    <a:pt x="939" y="480"/>
                  </a:lnTo>
                  <a:lnTo>
                    <a:pt x="1044" y="558"/>
                  </a:lnTo>
                  <a:lnTo>
                    <a:pt x="1116" y="582"/>
                  </a:lnTo>
                  <a:lnTo>
                    <a:pt x="1203" y="597"/>
                  </a:lnTo>
                  <a:lnTo>
                    <a:pt x="1095" y="693"/>
                  </a:lnTo>
                  <a:lnTo>
                    <a:pt x="957" y="810"/>
                  </a:lnTo>
                  <a:lnTo>
                    <a:pt x="852" y="873"/>
                  </a:lnTo>
                  <a:lnTo>
                    <a:pt x="756" y="918"/>
                  </a:lnTo>
                  <a:lnTo>
                    <a:pt x="648" y="960"/>
                  </a:lnTo>
                  <a:lnTo>
                    <a:pt x="555" y="978"/>
                  </a:lnTo>
                  <a:lnTo>
                    <a:pt x="471" y="969"/>
                  </a:lnTo>
                  <a:lnTo>
                    <a:pt x="402" y="927"/>
                  </a:lnTo>
                  <a:lnTo>
                    <a:pt x="303" y="837"/>
                  </a:lnTo>
                  <a:lnTo>
                    <a:pt x="213" y="702"/>
                  </a:lnTo>
                  <a:lnTo>
                    <a:pt x="99" y="546"/>
                  </a:lnTo>
                  <a:lnTo>
                    <a:pt x="36" y="435"/>
                  </a:lnTo>
                  <a:lnTo>
                    <a:pt x="0" y="351"/>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sp>
          <p:nvSpPr>
            <p:cNvPr id="31750" name="Oval 128"/>
            <p:cNvSpPr>
              <a:spLocks noChangeArrowheads="1"/>
            </p:cNvSpPr>
            <p:nvPr/>
          </p:nvSpPr>
          <p:spPr bwMode="auto">
            <a:xfrm>
              <a:off x="2448" y="699"/>
              <a:ext cx="375" cy="300"/>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sp>
          <p:nvSpPr>
            <p:cNvPr id="31751" name="Freeform 129"/>
            <p:cNvSpPr>
              <a:spLocks/>
            </p:cNvSpPr>
            <p:nvPr/>
          </p:nvSpPr>
          <p:spPr bwMode="auto">
            <a:xfrm>
              <a:off x="2559" y="654"/>
              <a:ext cx="159" cy="216"/>
            </a:xfrm>
            <a:custGeom>
              <a:avLst/>
              <a:gdLst>
                <a:gd name="T0" fmla="*/ 0 w 159"/>
                <a:gd name="T1" fmla="*/ 18 h 216"/>
                <a:gd name="T2" fmla="*/ 0 w 159"/>
                <a:gd name="T3" fmla="*/ 180 h 216"/>
                <a:gd name="T4" fmla="*/ 18 w 159"/>
                <a:gd name="T5" fmla="*/ 204 h 216"/>
                <a:gd name="T6" fmla="*/ 60 w 159"/>
                <a:gd name="T7" fmla="*/ 216 h 216"/>
                <a:gd name="T8" fmla="*/ 108 w 159"/>
                <a:gd name="T9" fmla="*/ 210 h 216"/>
                <a:gd name="T10" fmla="*/ 147 w 159"/>
                <a:gd name="T11" fmla="*/ 189 h 216"/>
                <a:gd name="T12" fmla="*/ 159 w 159"/>
                <a:gd name="T13" fmla="*/ 165 h 216"/>
                <a:gd name="T14" fmla="*/ 159 w 159"/>
                <a:gd name="T15" fmla="*/ 0 h 216"/>
                <a:gd name="T16" fmla="*/ 0 w 159"/>
                <a:gd name="T17" fmla="*/ 18 h 2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
                <a:gd name="T28" fmla="*/ 0 h 216"/>
                <a:gd name="T29" fmla="*/ 159 w 159"/>
                <a:gd name="T30" fmla="*/ 216 h 2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 h="216">
                  <a:moveTo>
                    <a:pt x="0" y="18"/>
                  </a:moveTo>
                  <a:lnTo>
                    <a:pt x="0" y="180"/>
                  </a:lnTo>
                  <a:lnTo>
                    <a:pt x="18" y="204"/>
                  </a:lnTo>
                  <a:lnTo>
                    <a:pt x="60" y="216"/>
                  </a:lnTo>
                  <a:lnTo>
                    <a:pt x="108" y="210"/>
                  </a:lnTo>
                  <a:lnTo>
                    <a:pt x="147" y="189"/>
                  </a:lnTo>
                  <a:lnTo>
                    <a:pt x="159" y="165"/>
                  </a:lnTo>
                  <a:lnTo>
                    <a:pt x="159" y="0"/>
                  </a:lnTo>
                  <a:lnTo>
                    <a:pt x="0" y="18"/>
                  </a:lnTo>
                  <a:close/>
                </a:path>
              </a:pathLst>
            </a:custGeom>
            <a:solidFill>
              <a:srgbClr val="FF0000"/>
            </a:solidFill>
            <a:ln w="12700">
              <a:solidFill>
                <a:schemeClr val="bg1"/>
              </a:solidFill>
              <a:round/>
              <a:headEnd/>
              <a:tailEnd/>
            </a:ln>
          </p:spPr>
          <p:txBody>
            <a:bodyPr wrap="none" lIns="0" tIns="0" rIns="0" bIns="0" anchor="ctr">
              <a:spAutoFit/>
            </a:bodyPr>
            <a:lstStyle/>
            <a:p>
              <a:endParaRPr lang="en-US"/>
            </a:p>
          </p:txBody>
        </p:sp>
        <p:sp>
          <p:nvSpPr>
            <p:cNvPr id="31752" name="Line 130"/>
            <p:cNvSpPr>
              <a:spLocks noChangeShapeType="1"/>
            </p:cNvSpPr>
            <p:nvPr/>
          </p:nvSpPr>
          <p:spPr bwMode="auto">
            <a:xfrm>
              <a:off x="2637" y="999"/>
              <a:ext cx="0" cy="9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753" name="Freeform 131"/>
            <p:cNvSpPr>
              <a:spLocks/>
            </p:cNvSpPr>
            <p:nvPr/>
          </p:nvSpPr>
          <p:spPr bwMode="auto">
            <a:xfrm>
              <a:off x="2622" y="1032"/>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4" name="Freeform 132"/>
            <p:cNvSpPr>
              <a:spLocks/>
            </p:cNvSpPr>
            <p:nvPr/>
          </p:nvSpPr>
          <p:spPr bwMode="auto">
            <a:xfrm>
              <a:off x="2685" y="1113"/>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5" name="Freeform 133"/>
            <p:cNvSpPr>
              <a:spLocks/>
            </p:cNvSpPr>
            <p:nvPr/>
          </p:nvSpPr>
          <p:spPr bwMode="auto">
            <a:xfrm>
              <a:off x="2679" y="1396"/>
              <a:ext cx="417" cy="110"/>
            </a:xfrm>
            <a:custGeom>
              <a:avLst/>
              <a:gdLst>
                <a:gd name="T0" fmla="*/ 0 w 417"/>
                <a:gd name="T1" fmla="*/ 89 h 110"/>
                <a:gd name="T2" fmla="*/ 63 w 417"/>
                <a:gd name="T3" fmla="*/ 95 h 110"/>
                <a:gd name="T4" fmla="*/ 123 w 417"/>
                <a:gd name="T5" fmla="*/ 80 h 110"/>
                <a:gd name="T6" fmla="*/ 171 w 417"/>
                <a:gd name="T7" fmla="*/ 47 h 110"/>
                <a:gd name="T8" fmla="*/ 198 w 417"/>
                <a:gd name="T9" fmla="*/ 2 h 110"/>
                <a:gd name="T10" fmla="*/ 216 w 417"/>
                <a:gd name="T11" fmla="*/ 32 h 110"/>
                <a:gd name="T12" fmla="*/ 258 w 417"/>
                <a:gd name="T13" fmla="*/ 65 h 110"/>
                <a:gd name="T14" fmla="*/ 291 w 417"/>
                <a:gd name="T15" fmla="*/ 89 h 110"/>
                <a:gd name="T16" fmla="*/ 342 w 417"/>
                <a:gd name="T17" fmla="*/ 104 h 110"/>
                <a:gd name="T18" fmla="*/ 417 w 417"/>
                <a:gd name="T19" fmla="*/ 11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110"/>
                <a:gd name="T32" fmla="*/ 417 w 417"/>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110">
                  <a:moveTo>
                    <a:pt x="0" y="89"/>
                  </a:moveTo>
                  <a:cubicBezTo>
                    <a:pt x="21" y="92"/>
                    <a:pt x="43" y="96"/>
                    <a:pt x="63" y="95"/>
                  </a:cubicBezTo>
                  <a:cubicBezTo>
                    <a:pt x="83" y="94"/>
                    <a:pt x="105" y="88"/>
                    <a:pt x="123" y="80"/>
                  </a:cubicBezTo>
                  <a:cubicBezTo>
                    <a:pt x="141" y="72"/>
                    <a:pt x="159" y="60"/>
                    <a:pt x="171" y="47"/>
                  </a:cubicBezTo>
                  <a:cubicBezTo>
                    <a:pt x="183" y="34"/>
                    <a:pt x="191" y="4"/>
                    <a:pt x="198" y="2"/>
                  </a:cubicBezTo>
                  <a:cubicBezTo>
                    <a:pt x="205" y="0"/>
                    <a:pt x="206" y="21"/>
                    <a:pt x="216" y="32"/>
                  </a:cubicBezTo>
                  <a:cubicBezTo>
                    <a:pt x="226" y="43"/>
                    <a:pt x="246" y="56"/>
                    <a:pt x="258" y="65"/>
                  </a:cubicBezTo>
                  <a:cubicBezTo>
                    <a:pt x="270" y="74"/>
                    <a:pt x="277" y="83"/>
                    <a:pt x="291" y="89"/>
                  </a:cubicBezTo>
                  <a:cubicBezTo>
                    <a:pt x="305" y="95"/>
                    <a:pt x="321" y="100"/>
                    <a:pt x="342" y="104"/>
                  </a:cubicBezTo>
                  <a:cubicBezTo>
                    <a:pt x="363" y="108"/>
                    <a:pt x="390" y="109"/>
                    <a:pt x="417" y="11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6" name="Freeform 134"/>
            <p:cNvSpPr>
              <a:spLocks/>
            </p:cNvSpPr>
            <p:nvPr/>
          </p:nvSpPr>
          <p:spPr bwMode="auto">
            <a:xfrm>
              <a:off x="2577" y="939"/>
              <a:ext cx="513" cy="249"/>
            </a:xfrm>
            <a:custGeom>
              <a:avLst/>
              <a:gdLst>
                <a:gd name="T0" fmla="*/ 0 w 513"/>
                <a:gd name="T1" fmla="*/ 249 h 249"/>
                <a:gd name="T2" fmla="*/ 141 w 513"/>
                <a:gd name="T3" fmla="*/ 216 h 249"/>
                <a:gd name="T4" fmla="*/ 264 w 513"/>
                <a:gd name="T5" fmla="*/ 165 h 249"/>
                <a:gd name="T6" fmla="*/ 372 w 513"/>
                <a:gd name="T7" fmla="*/ 99 h 249"/>
                <a:gd name="T8" fmla="*/ 513 w 513"/>
                <a:gd name="T9" fmla="*/ 0 h 249"/>
                <a:gd name="T10" fmla="*/ 0 60000 65536"/>
                <a:gd name="T11" fmla="*/ 0 60000 65536"/>
                <a:gd name="T12" fmla="*/ 0 60000 65536"/>
                <a:gd name="T13" fmla="*/ 0 60000 65536"/>
                <a:gd name="T14" fmla="*/ 0 60000 65536"/>
                <a:gd name="T15" fmla="*/ 0 w 513"/>
                <a:gd name="T16" fmla="*/ 0 h 249"/>
                <a:gd name="T17" fmla="*/ 513 w 513"/>
                <a:gd name="T18" fmla="*/ 249 h 249"/>
              </a:gdLst>
              <a:ahLst/>
              <a:cxnLst>
                <a:cxn ang="T10">
                  <a:pos x="T0" y="T1"/>
                </a:cxn>
                <a:cxn ang="T11">
                  <a:pos x="T2" y="T3"/>
                </a:cxn>
                <a:cxn ang="T12">
                  <a:pos x="T4" y="T5"/>
                </a:cxn>
                <a:cxn ang="T13">
                  <a:pos x="T6" y="T7"/>
                </a:cxn>
                <a:cxn ang="T14">
                  <a:pos x="T8" y="T9"/>
                </a:cxn>
              </a:cxnLst>
              <a:rect l="T15" t="T16" r="T17" b="T18"/>
              <a:pathLst>
                <a:path w="513" h="249">
                  <a:moveTo>
                    <a:pt x="0" y="249"/>
                  </a:moveTo>
                  <a:cubicBezTo>
                    <a:pt x="48" y="239"/>
                    <a:pt x="97" y="230"/>
                    <a:pt x="141" y="216"/>
                  </a:cubicBezTo>
                  <a:cubicBezTo>
                    <a:pt x="185" y="202"/>
                    <a:pt x="226" y="184"/>
                    <a:pt x="264" y="165"/>
                  </a:cubicBezTo>
                  <a:cubicBezTo>
                    <a:pt x="302" y="146"/>
                    <a:pt x="331" y="127"/>
                    <a:pt x="372" y="99"/>
                  </a:cubicBezTo>
                  <a:cubicBezTo>
                    <a:pt x="413" y="71"/>
                    <a:pt x="489" y="17"/>
                    <a:pt x="513" y="0"/>
                  </a:cubicBezTo>
                </a:path>
              </a:pathLst>
            </a:custGeom>
            <a:noFill/>
            <a:ln w="28575">
              <a:solidFill>
                <a:srgbClr val="777777"/>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757" name="Oval 135"/>
            <p:cNvSpPr>
              <a:spLocks noChangeArrowheads="1"/>
            </p:cNvSpPr>
            <p:nvPr/>
          </p:nvSpPr>
          <p:spPr bwMode="auto">
            <a:xfrm>
              <a:off x="2502" y="507"/>
              <a:ext cx="276" cy="222"/>
            </a:xfrm>
            <a:prstGeom prst="ellipse">
              <a:avLst/>
            </a:prstGeom>
            <a:solidFill>
              <a:srgbClr val="FF0000"/>
            </a:solidFill>
            <a:ln w="12700" algn="ctr">
              <a:solidFill>
                <a:schemeClr val="bg1"/>
              </a:solidFill>
              <a:round/>
              <a:headEnd/>
              <a:tailEnd/>
            </a:ln>
          </p:spPr>
          <p:txBody>
            <a:bodyPr lIns="0" tIns="0" rIns="0" bIns="0" anchor="ctr">
              <a:spAutoFit/>
            </a:bodyPr>
            <a:lstStyle/>
            <a:p>
              <a:endParaRPr lang="en-US"/>
            </a:p>
          </p:txBody>
        </p:sp>
      </p:gr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08" y="2043114"/>
            <a:ext cx="7460885" cy="430284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Content Placeholder 2"/>
          <p:cNvSpPr>
            <a:spLocks noGrp="1"/>
          </p:cNvSpPr>
          <p:nvPr>
            <p:ph idx="1"/>
          </p:nvPr>
        </p:nvSpPr>
        <p:spPr>
          <a:xfrm>
            <a:off x="471488" y="895350"/>
            <a:ext cx="8318500" cy="1123950"/>
          </a:xfrm>
        </p:spPr>
        <p:txBody>
          <a:bodyPr/>
          <a:lstStyle/>
          <a:p>
            <a:pPr>
              <a:buFont typeface="Arial" charset="0"/>
              <a:buChar char="•"/>
            </a:pPr>
            <a:r>
              <a:rPr lang="en-US" dirty="0"/>
              <a:t>A user can view notes that have been associated directly with the account and with any policy or transaction associated with the </a:t>
            </a:r>
            <a:r>
              <a:rPr lang="en-US" dirty="0" smtClean="0"/>
              <a:t>account</a:t>
            </a: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outline</a:t>
            </a:r>
          </a:p>
        </p:txBody>
      </p:sp>
      <p:sp>
        <p:nvSpPr>
          <p:cNvPr id="5123"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t>Account basics</a:t>
            </a:r>
          </a:p>
          <a:p>
            <a:pPr>
              <a:lnSpc>
                <a:spcPct val="150000"/>
              </a:lnSpc>
              <a:buFont typeface="Arial" charset="0"/>
              <a:buChar char="•"/>
            </a:pPr>
            <a:r>
              <a:rPr lang="en-US" sz="2800" smtClean="0">
                <a:solidFill>
                  <a:srgbClr val="C0C0C0"/>
                </a:solidFill>
              </a:rPr>
              <a:t>Viewing account data</a:t>
            </a:r>
          </a:p>
          <a:p>
            <a:pPr>
              <a:lnSpc>
                <a:spcPct val="150000"/>
              </a:lnSpc>
              <a:buFont typeface="Arial" charset="0"/>
              <a:buChar char="•"/>
            </a:pPr>
            <a:r>
              <a:rPr lang="en-US" sz="2800" smtClean="0">
                <a:solidFill>
                  <a:srgbClr val="C0C0C0"/>
                </a:solidFill>
              </a:rPr>
              <a:t>Working with accounts</a:t>
            </a:r>
          </a:p>
          <a:p>
            <a:pPr>
              <a:lnSpc>
                <a:spcPct val="150000"/>
              </a:lnSpc>
              <a:buFont typeface="Arial" charset="0"/>
              <a:buChar char="•"/>
            </a:pPr>
            <a:r>
              <a:rPr lang="en-US" sz="2800" smtClean="0">
                <a:solidFill>
                  <a:srgbClr val="C0C0C0"/>
                </a:solidFill>
              </a:rPr>
              <a:t>Account participants</a:t>
            </a:r>
          </a:p>
          <a:p>
            <a:pPr>
              <a:lnSpc>
                <a:spcPct val="150000"/>
              </a:lnSpc>
              <a:buFont typeface="Arial" charset="0"/>
              <a:buChar char="•"/>
            </a:pPr>
            <a:r>
              <a:rPr lang="en-US" sz="2800" smtClean="0">
                <a:solidFill>
                  <a:srgbClr val="C0C0C0"/>
                </a:solidFill>
              </a:rPr>
              <a:t>Account contacts</a:t>
            </a:r>
          </a:p>
          <a:p>
            <a:pPr>
              <a:lnSpc>
                <a:spcPct val="150000"/>
              </a:lnSpc>
              <a:buFont typeface="Arial" charset="0"/>
              <a:buChar char="•"/>
            </a:pPr>
            <a:r>
              <a:rPr lang="en-US" sz="2800" smtClean="0">
                <a:solidFill>
                  <a:srgbClr val="C0C0C0"/>
                </a:solidFill>
              </a:rPr>
              <a:t>Account locations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 Claims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2" y="800100"/>
            <a:ext cx="6481763" cy="567961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790826" y="3730109"/>
            <a:ext cx="6305550" cy="338554"/>
          </a:xfrm>
          <a:prstGeom prst="rect">
            <a:avLst/>
          </a:prstGeom>
          <a:noFill/>
        </p:spPr>
        <p:txBody>
          <a:bodyPr wrap="square" rtlCol="0">
            <a:spAutoFit/>
          </a:bodyPr>
          <a:lstStyle/>
          <a:p>
            <a:r>
              <a:rPr lang="en-US" sz="1600" dirty="0" smtClean="0">
                <a:solidFill>
                  <a:srgbClr val="D33941"/>
                </a:solidFill>
                <a:latin typeface="Arial" pitchFamily="34" charset="0"/>
                <a:cs typeface="Arial" pitchFamily="34" charset="0"/>
              </a:rPr>
              <a:t>Appears only if you are integrated with a Claim System</a:t>
            </a:r>
          </a:p>
        </p:txBody>
      </p:sp>
      <p:sp>
        <p:nvSpPr>
          <p:cNvPr id="5" name="Rectangle 4"/>
          <p:cNvSpPr/>
          <p:nvPr/>
        </p:nvSpPr>
        <p:spPr bwMode="auto">
          <a:xfrm>
            <a:off x="2195512" y="2828925"/>
            <a:ext cx="6548438" cy="3667125"/>
          </a:xfrm>
          <a:prstGeom prst="rect">
            <a:avLst/>
          </a:prstGeom>
          <a:noFill/>
          <a:ln w="19050" algn="ctr">
            <a:solidFill>
              <a:srgbClr val="D33941"/>
            </a:solidFill>
            <a:prstDash val="sysDot"/>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Content Placeholder 2"/>
          <p:cNvSpPr>
            <a:spLocks noGrp="1"/>
          </p:cNvSpPr>
          <p:nvPr>
            <p:ph idx="1"/>
          </p:nvPr>
        </p:nvSpPr>
        <p:spPr>
          <a:xfrm>
            <a:off x="352426" y="790574"/>
            <a:ext cx="1771650" cy="5534025"/>
          </a:xfrm>
        </p:spPr>
        <p:txBody>
          <a:bodyPr/>
          <a:lstStyle/>
          <a:p>
            <a:pPr>
              <a:buFont typeface="Arial" charset="0"/>
              <a:buChar char="•"/>
            </a:pPr>
            <a:r>
              <a:rPr lang="en-US" dirty="0" smtClean="0"/>
              <a:t>Claims screen in an account lets a user view claims associated with the account</a:t>
            </a: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Billing</a:t>
            </a:r>
          </a:p>
        </p:txBody>
      </p:sp>
      <p:sp>
        <p:nvSpPr>
          <p:cNvPr id="33795" name="Content Placeholder 2"/>
          <p:cNvSpPr>
            <a:spLocks noGrp="1"/>
          </p:cNvSpPr>
          <p:nvPr>
            <p:ph idx="1"/>
          </p:nvPr>
        </p:nvSpPr>
        <p:spPr>
          <a:xfrm>
            <a:off x="519113" y="914400"/>
            <a:ext cx="8318500" cy="818866"/>
          </a:xfrm>
        </p:spPr>
        <p:txBody>
          <a:bodyPr/>
          <a:lstStyle/>
          <a:p>
            <a:pPr eaLnBrk="1" hangingPunct="1"/>
            <a:r>
              <a:rPr lang="en-US" dirty="0"/>
              <a:t>Billing link provides detailed Billing information on an </a:t>
            </a:r>
            <a:r>
              <a:rPr lang="en-US" dirty="0" smtClean="0"/>
              <a:t>account</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66900"/>
            <a:ext cx="8738995" cy="44005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History</a:t>
            </a:r>
          </a:p>
        </p:txBody>
      </p:sp>
      <p:sp>
        <p:nvSpPr>
          <p:cNvPr id="34819" name="Content Placeholder 2"/>
          <p:cNvSpPr>
            <a:spLocks noGrp="1"/>
          </p:cNvSpPr>
          <p:nvPr>
            <p:ph idx="1"/>
          </p:nvPr>
        </p:nvSpPr>
        <p:spPr/>
        <p:txBody>
          <a:bodyPr/>
          <a:lstStyle/>
          <a:p>
            <a:pPr eaLnBrk="1" hangingPunct="1">
              <a:buFont typeface="Arial" charset="0"/>
              <a:buChar char="•"/>
            </a:pPr>
            <a:r>
              <a:rPr lang="en-US" b="1" dirty="0" smtClean="0"/>
              <a:t>Account history </a:t>
            </a:r>
            <a:r>
              <a:rPr lang="en-US" dirty="0" smtClean="0"/>
              <a:t>captures all account events such as name or address change, jobs on account and so on</a:t>
            </a:r>
          </a:p>
          <a:p>
            <a:pPr eaLnBrk="1" hangingPunct="1">
              <a:buFont typeface="Arial" charset="0"/>
              <a:buChar char="•"/>
            </a:pPr>
            <a:r>
              <a:rPr lang="en-US" dirty="0" smtClean="0"/>
              <a:t>Account </a:t>
            </a:r>
            <a:r>
              <a:rPr lang="en-US" dirty="0" smtClean="0">
                <a:sym typeface="Wingdings" pitchFamily="2" charset="2"/>
              </a:rPr>
              <a:t></a:t>
            </a:r>
            <a:r>
              <a:rPr lang="en-US" dirty="0" smtClean="0"/>
              <a:t> History (on the sidebar)</a:t>
            </a:r>
          </a:p>
        </p:txBody>
      </p:sp>
      <p:sp>
        <p:nvSpPr>
          <p:cNvPr id="34821" name="Rounded Rectangle 9"/>
          <p:cNvSpPr>
            <a:spLocks noChangeArrowheads="1"/>
          </p:cNvSpPr>
          <p:nvPr/>
        </p:nvSpPr>
        <p:spPr bwMode="auto">
          <a:xfrm>
            <a:off x="438150" y="3692525"/>
            <a:ext cx="8429625" cy="2090738"/>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646955"/>
            <a:ext cx="8460526" cy="332346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4823" name="Straight Connector 12"/>
          <p:cNvCxnSpPr>
            <a:cxnSpLocks noChangeShapeType="1"/>
          </p:cNvCxnSpPr>
          <p:nvPr/>
        </p:nvCxnSpPr>
        <p:spPr bwMode="auto">
          <a:xfrm flipV="1">
            <a:off x="4359275" y="2286794"/>
            <a:ext cx="1574800" cy="1014412"/>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sp>
        <p:nvSpPr>
          <p:cNvPr id="34824" name="Rounded Rectangle 13"/>
          <p:cNvSpPr>
            <a:spLocks noChangeArrowheads="1"/>
          </p:cNvSpPr>
          <p:nvPr/>
        </p:nvSpPr>
        <p:spPr bwMode="auto">
          <a:xfrm>
            <a:off x="438150" y="3273425"/>
            <a:ext cx="3921125" cy="33972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075" y="1842092"/>
            <a:ext cx="2724150" cy="1609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Lesson outline</a:t>
            </a:r>
          </a:p>
        </p:txBody>
      </p:sp>
      <p:sp>
        <p:nvSpPr>
          <p:cNvPr id="35843"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solidFill>
                  <a:schemeClr val="hlink"/>
                </a:solidFill>
              </a:rPr>
              <a:t>Account basics</a:t>
            </a:r>
          </a:p>
          <a:p>
            <a:pPr>
              <a:lnSpc>
                <a:spcPct val="150000"/>
              </a:lnSpc>
              <a:buFont typeface="Arial" charset="0"/>
              <a:buChar char="•"/>
            </a:pPr>
            <a:r>
              <a:rPr lang="en-US" sz="2800" smtClean="0">
                <a:solidFill>
                  <a:srgbClr val="C0C0C0"/>
                </a:solidFill>
              </a:rPr>
              <a:t>Viewing account data</a:t>
            </a:r>
          </a:p>
          <a:p>
            <a:pPr>
              <a:lnSpc>
                <a:spcPct val="150000"/>
              </a:lnSpc>
              <a:buFont typeface="Arial" charset="0"/>
              <a:buChar char="•"/>
            </a:pPr>
            <a:r>
              <a:rPr lang="en-US" sz="2800" smtClean="0"/>
              <a:t>Working with accounts</a:t>
            </a:r>
          </a:p>
          <a:p>
            <a:pPr>
              <a:lnSpc>
                <a:spcPct val="150000"/>
              </a:lnSpc>
              <a:buFont typeface="Arial" charset="0"/>
              <a:buChar char="•"/>
            </a:pPr>
            <a:r>
              <a:rPr lang="en-US" sz="2800" smtClean="0">
                <a:solidFill>
                  <a:srgbClr val="C0C0C0"/>
                </a:solidFill>
              </a:rPr>
              <a:t>Account participants</a:t>
            </a:r>
          </a:p>
          <a:p>
            <a:pPr>
              <a:lnSpc>
                <a:spcPct val="150000"/>
              </a:lnSpc>
              <a:buFont typeface="Arial" charset="0"/>
              <a:buChar char="•"/>
            </a:pPr>
            <a:r>
              <a:rPr lang="en-US" sz="2800" smtClean="0">
                <a:solidFill>
                  <a:srgbClr val="C0C0C0"/>
                </a:solidFill>
              </a:rPr>
              <a:t>Account contacts</a:t>
            </a:r>
          </a:p>
          <a:p>
            <a:pPr>
              <a:lnSpc>
                <a:spcPct val="150000"/>
              </a:lnSpc>
              <a:buFont typeface="Arial" charset="0"/>
              <a:buChar char="•"/>
            </a:pPr>
            <a:r>
              <a:rPr lang="en-US" sz="2800" smtClean="0">
                <a:solidFill>
                  <a:srgbClr val="C0C0C0"/>
                </a:solidFill>
              </a:rPr>
              <a:t>Account locations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Creating </a:t>
            </a:r>
            <a:r>
              <a:rPr lang="en-US" dirty="0" smtClean="0"/>
              <a:t>accounts</a:t>
            </a:r>
            <a:endParaRPr lang="en-US" dirty="0" smtClean="0"/>
          </a:p>
        </p:txBody>
      </p:sp>
      <p:sp>
        <p:nvSpPr>
          <p:cNvPr id="36867" name="Rectangle 14"/>
          <p:cNvSpPr>
            <a:spLocks noGrp="1" noChangeArrowheads="1"/>
          </p:cNvSpPr>
          <p:nvPr>
            <p:ph idx="1"/>
          </p:nvPr>
        </p:nvSpPr>
        <p:spPr>
          <a:xfrm>
            <a:off x="352425" y="2212975"/>
            <a:ext cx="2499427" cy="4425949"/>
          </a:xfrm>
        </p:spPr>
        <p:txBody>
          <a:bodyPr/>
          <a:lstStyle/>
          <a:p>
            <a:pPr>
              <a:buFont typeface="Arial" charset="0"/>
              <a:buChar char="•"/>
            </a:pPr>
            <a:r>
              <a:rPr lang="en-US" dirty="0" smtClean="0"/>
              <a:t>Before you can create account, you must search to verify it doesn't </a:t>
            </a:r>
            <a:r>
              <a:rPr lang="en-US" dirty="0" smtClean="0"/>
              <a:t>exist</a:t>
            </a:r>
          </a:p>
          <a:p>
            <a:pPr>
              <a:buFont typeface="Arial" charset="0"/>
              <a:buChar char="•"/>
            </a:pPr>
            <a:r>
              <a:rPr lang="en-US" dirty="0" smtClean="0"/>
              <a:t>If the account search finds no match, then Create New Account button becomes visible</a:t>
            </a:r>
            <a:endParaRPr lang="en-US"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685" y="584200"/>
            <a:ext cx="1743075" cy="800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 y="631825"/>
            <a:ext cx="3019425" cy="1504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71" name="AutoShape 10"/>
          <p:cNvSpPr>
            <a:spLocks noChangeArrowheads="1"/>
          </p:cNvSpPr>
          <p:nvPr/>
        </p:nvSpPr>
        <p:spPr bwMode="auto">
          <a:xfrm>
            <a:off x="746088" y="1901825"/>
            <a:ext cx="993775" cy="27305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72" name="AutoShape 11"/>
          <p:cNvSpPr>
            <a:spLocks noChangeArrowheads="1"/>
          </p:cNvSpPr>
          <p:nvPr/>
        </p:nvSpPr>
        <p:spPr bwMode="auto">
          <a:xfrm>
            <a:off x="7057951" y="873125"/>
            <a:ext cx="1031875" cy="222250"/>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6873" name="Line 12"/>
          <p:cNvSpPr>
            <a:spLocks noChangeShapeType="1"/>
          </p:cNvSpPr>
          <p:nvPr/>
        </p:nvSpPr>
        <p:spPr bwMode="auto">
          <a:xfrm flipV="1">
            <a:off x="1739863" y="1733107"/>
            <a:ext cx="1111989" cy="403667"/>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852" y="1437057"/>
            <a:ext cx="5420278" cy="500196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2851852" y="6113721"/>
            <a:ext cx="1454334" cy="32530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6874" name="Line 13"/>
          <p:cNvSpPr>
            <a:spLocks noChangeShapeType="1"/>
          </p:cNvSpPr>
          <p:nvPr/>
        </p:nvSpPr>
        <p:spPr bwMode="auto">
          <a:xfrm flipH="1">
            <a:off x="6645348" y="1082675"/>
            <a:ext cx="672951" cy="480311"/>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3" name="Rounded Rectangle 2"/>
          <p:cNvSpPr/>
          <p:nvPr/>
        </p:nvSpPr>
        <p:spPr bwMode="auto">
          <a:xfrm>
            <a:off x="4306186" y="2573079"/>
            <a:ext cx="1180214" cy="22328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Create Account screen</a:t>
            </a:r>
            <a:endParaRPr lang="en-US" dirty="0" smtClean="0"/>
          </a:p>
        </p:txBody>
      </p:sp>
      <p:sp>
        <p:nvSpPr>
          <p:cNvPr id="37891" name="Rectangle 3"/>
          <p:cNvSpPr>
            <a:spLocks noGrp="1" noChangeArrowheads="1"/>
          </p:cNvSpPr>
          <p:nvPr>
            <p:ph idx="1"/>
          </p:nvPr>
        </p:nvSpPr>
        <p:spPr>
          <a:xfrm>
            <a:off x="519113" y="746125"/>
            <a:ext cx="3886200" cy="2257425"/>
          </a:xfrm>
        </p:spPr>
        <p:txBody>
          <a:bodyPr/>
          <a:lstStyle/>
          <a:p>
            <a:pPr>
              <a:buFont typeface="Arial" charset="0"/>
              <a:buChar char="•"/>
            </a:pPr>
            <a:r>
              <a:rPr lang="en-US" dirty="0" smtClean="0"/>
              <a:t>Information from search is carried over to Create Account screen</a:t>
            </a:r>
          </a:p>
          <a:p>
            <a:pPr lvl="1"/>
            <a:r>
              <a:rPr lang="en-US" dirty="0" smtClean="0"/>
              <a:t>Note Producer and Producer Code are required fields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086" y="3269511"/>
            <a:ext cx="2260748" cy="12918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cxnSp>
        <p:nvCxnSpPr>
          <p:cNvPr id="37893" name="Straight Connector 9"/>
          <p:cNvCxnSpPr>
            <a:cxnSpLocks noChangeShapeType="1"/>
          </p:cNvCxnSpPr>
          <p:nvPr/>
        </p:nvCxnSpPr>
        <p:spPr bwMode="auto">
          <a:xfrm flipV="1">
            <a:off x="3325813" y="852488"/>
            <a:ext cx="1972193" cy="2701926"/>
          </a:xfrm>
          <a:prstGeom prst="line">
            <a:avLst/>
          </a:prstGeom>
          <a:noFill/>
          <a:ln w="19050" algn="ctr">
            <a:solidFill>
              <a:srgbClr val="C00000"/>
            </a:solidFill>
            <a:round/>
            <a:headEnd/>
            <a:tailEnd/>
          </a:ln>
          <a:extLst>
            <a:ext uri="{909E8E84-426E-40DD-AFC4-6F175D3DCCD1}">
              <a14:hiddenFill xmlns:a14="http://schemas.microsoft.com/office/drawing/2010/main">
                <a:noFill/>
              </a14:hiddenFill>
            </a:ext>
          </a:extLst>
        </p:spPr>
      </p:cxnSp>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006" y="567734"/>
            <a:ext cx="3452590" cy="57975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Editing accounts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975" y="1540834"/>
            <a:ext cx="8256505" cy="485531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562986" y="1540834"/>
            <a:ext cx="3444949" cy="42153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2913321" y="2515265"/>
            <a:ext cx="999460" cy="34024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angle 3"/>
          <p:cNvSpPr>
            <a:spLocks noGrp="1" noChangeArrowheads="1"/>
          </p:cNvSpPr>
          <p:nvPr>
            <p:ph idx="1"/>
          </p:nvPr>
        </p:nvSpPr>
        <p:spPr>
          <a:xfrm>
            <a:off x="519112" y="746126"/>
            <a:ext cx="8195367" cy="787400"/>
          </a:xfrm>
        </p:spPr>
        <p:txBody>
          <a:bodyPr/>
          <a:lstStyle/>
          <a:p>
            <a:pPr>
              <a:buFont typeface="Arial" charset="0"/>
              <a:buChar char="•"/>
            </a:pPr>
            <a:r>
              <a:rPr lang="en-US" dirty="0"/>
              <a:t>To edit account information, locate the Edit Account button on the </a:t>
            </a:r>
            <a:r>
              <a:rPr lang="en-US" dirty="0" smtClean="0"/>
              <a:t>Account File Summary screen</a:t>
            </a:r>
            <a:endParaRPr 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Withdrawing accounts</a:t>
            </a:r>
          </a:p>
        </p:txBody>
      </p:sp>
      <p:sp>
        <p:nvSpPr>
          <p:cNvPr id="40967" name="AutoShape 8"/>
          <p:cNvSpPr>
            <a:spLocks noChangeArrowheads="1"/>
          </p:cNvSpPr>
          <p:nvPr/>
        </p:nvSpPr>
        <p:spPr bwMode="auto">
          <a:xfrm>
            <a:off x="2852738" y="2763838"/>
            <a:ext cx="2127250" cy="320675"/>
          </a:xfrm>
          <a:prstGeom prst="roundRect">
            <a:avLst>
              <a:gd name="adj" fmla="val 16667"/>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0970" name="Line 13"/>
          <p:cNvSpPr>
            <a:spLocks noChangeShapeType="1"/>
          </p:cNvSpPr>
          <p:nvPr/>
        </p:nvSpPr>
        <p:spPr bwMode="auto">
          <a:xfrm flipH="1">
            <a:off x="6400800" y="2265363"/>
            <a:ext cx="1797050" cy="0"/>
          </a:xfrm>
          <a:prstGeom prst="line">
            <a:avLst/>
          </a:prstGeom>
          <a:noFill/>
          <a:ln w="19050">
            <a:solidFill>
              <a:srgbClr val="C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042988"/>
            <a:ext cx="5131079" cy="290591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875" y="4643438"/>
            <a:ext cx="3257207" cy="18526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9186" y="3098005"/>
            <a:ext cx="2105205" cy="110728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549" y="1130393"/>
            <a:ext cx="2743201" cy="153660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3444875" y="6241256"/>
            <a:ext cx="3060700" cy="223838"/>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6018048" y="2455862"/>
            <a:ext cx="2478251" cy="21113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3530600" y="2357437"/>
            <a:ext cx="771525" cy="1968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969" name="Line 12"/>
          <p:cNvSpPr>
            <a:spLocks noChangeShapeType="1"/>
          </p:cNvSpPr>
          <p:nvPr/>
        </p:nvSpPr>
        <p:spPr bwMode="auto">
          <a:xfrm flipV="1">
            <a:off x="8197850" y="2666998"/>
            <a:ext cx="0" cy="984648"/>
          </a:xfrm>
          <a:prstGeom prst="line">
            <a:avLst/>
          </a:prstGeom>
          <a:noFill/>
          <a:ln w="19050" algn="ctr">
            <a:solidFill>
              <a:srgbClr val="D33941"/>
            </a:solidFill>
            <a:round/>
            <a:headEnd type="none" w="med" len="med"/>
            <a:tailEnd type="arrow" w="med" len="med"/>
          </a:ln>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endParaRPr lang="en-US"/>
          </a:p>
        </p:txBody>
      </p:sp>
      <p:sp>
        <p:nvSpPr>
          <p:cNvPr id="5" name="Freeform 4"/>
          <p:cNvSpPr/>
          <p:nvPr/>
        </p:nvSpPr>
        <p:spPr bwMode="auto">
          <a:xfrm>
            <a:off x="2505075" y="3248025"/>
            <a:ext cx="952500" cy="3019425"/>
          </a:xfrm>
          <a:custGeom>
            <a:avLst/>
            <a:gdLst>
              <a:gd name="connsiteX0" fmla="*/ 0 w 952500"/>
              <a:gd name="connsiteY0" fmla="*/ 0 h 3019425"/>
              <a:gd name="connsiteX1" fmla="*/ 0 w 952500"/>
              <a:gd name="connsiteY1" fmla="*/ 3019425 h 3019425"/>
              <a:gd name="connsiteX2" fmla="*/ 952500 w 952500"/>
              <a:gd name="connsiteY2" fmla="*/ 3019425 h 3019425"/>
            </a:gdLst>
            <a:ahLst/>
            <a:cxnLst>
              <a:cxn ang="0">
                <a:pos x="connsiteX0" y="connsiteY0"/>
              </a:cxn>
              <a:cxn ang="0">
                <a:pos x="connsiteX1" y="connsiteY1"/>
              </a:cxn>
              <a:cxn ang="0">
                <a:pos x="connsiteX2" y="connsiteY2"/>
              </a:cxn>
            </a:cxnLst>
            <a:rect l="l" t="t" r="r" b="b"/>
            <a:pathLst>
              <a:path w="952500" h="3019425">
                <a:moveTo>
                  <a:pt x="0" y="0"/>
                </a:moveTo>
                <a:lnTo>
                  <a:pt x="0" y="3019425"/>
                </a:lnTo>
                <a:lnTo>
                  <a:pt x="952500" y="3019425"/>
                </a:ln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600075" y="2924175"/>
            <a:ext cx="1905000" cy="26511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6375400" y="3702843"/>
            <a:ext cx="1673225" cy="2460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Freeform 8"/>
          <p:cNvSpPr/>
          <p:nvPr/>
        </p:nvSpPr>
        <p:spPr bwMode="auto">
          <a:xfrm>
            <a:off x="6505575" y="4238625"/>
            <a:ext cx="1581150" cy="2114550"/>
          </a:xfrm>
          <a:custGeom>
            <a:avLst/>
            <a:gdLst>
              <a:gd name="connsiteX0" fmla="*/ 0 w 1581150"/>
              <a:gd name="connsiteY0" fmla="*/ 2114550 h 2114550"/>
              <a:gd name="connsiteX1" fmla="*/ 1581150 w 1581150"/>
              <a:gd name="connsiteY1" fmla="*/ 2114550 h 2114550"/>
              <a:gd name="connsiteX2" fmla="*/ 1581150 w 1581150"/>
              <a:gd name="connsiteY2" fmla="*/ 0 h 2114550"/>
            </a:gdLst>
            <a:ahLst/>
            <a:cxnLst>
              <a:cxn ang="0">
                <a:pos x="connsiteX0" y="connsiteY0"/>
              </a:cxn>
              <a:cxn ang="0">
                <a:pos x="connsiteX1" y="connsiteY1"/>
              </a:cxn>
              <a:cxn ang="0">
                <a:pos x="connsiteX2" y="connsiteY2"/>
              </a:cxn>
            </a:cxnLst>
            <a:rect l="l" t="t" r="r" b="b"/>
            <a:pathLst>
              <a:path w="1581150" h="2114550">
                <a:moveTo>
                  <a:pt x="0" y="2114550"/>
                </a:moveTo>
                <a:lnTo>
                  <a:pt x="1581150" y="2114550"/>
                </a:lnTo>
                <a:lnTo>
                  <a:pt x="1581150" y="0"/>
                </a:lnTo>
              </a:path>
            </a:pathLst>
          </a:custGeom>
          <a:noFill/>
          <a:ln w="19050" algn="ctr">
            <a:solidFill>
              <a:srgbClr val="D33941"/>
            </a:solidFill>
            <a:round/>
            <a:headEnd type="none" w="med" len="med"/>
            <a:tailEnd type="arrow" w="med" len="med"/>
          </a:ln>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Lesson outline</a:t>
            </a:r>
          </a:p>
        </p:txBody>
      </p:sp>
      <p:sp>
        <p:nvSpPr>
          <p:cNvPr id="41987" name="Rectangle 3"/>
          <p:cNvSpPr>
            <a:spLocks noGrp="1" noChangeArrowheads="1"/>
          </p:cNvSpPr>
          <p:nvPr>
            <p:ph idx="1"/>
          </p:nvPr>
        </p:nvSpPr>
        <p:spPr bwMode="gray">
          <a:xfrm>
            <a:off x="519113" y="685800"/>
            <a:ext cx="8318500" cy="5715000"/>
          </a:xfrm>
        </p:spPr>
        <p:txBody>
          <a:bodyPr/>
          <a:lstStyle/>
          <a:p>
            <a:pPr>
              <a:lnSpc>
                <a:spcPct val="150000"/>
              </a:lnSpc>
              <a:buFont typeface="Arial" charset="0"/>
              <a:buChar char="•"/>
            </a:pPr>
            <a:r>
              <a:rPr lang="en-US" sz="2800" smtClean="0">
                <a:solidFill>
                  <a:schemeClr val="hlink"/>
                </a:solidFill>
              </a:rPr>
              <a:t>Account basics</a:t>
            </a:r>
          </a:p>
          <a:p>
            <a:pPr>
              <a:lnSpc>
                <a:spcPct val="150000"/>
              </a:lnSpc>
              <a:buFont typeface="Arial" charset="0"/>
              <a:buChar char="•"/>
            </a:pPr>
            <a:r>
              <a:rPr lang="en-US" sz="2800" smtClean="0">
                <a:solidFill>
                  <a:srgbClr val="C0C0C0"/>
                </a:solidFill>
              </a:rPr>
              <a:t>Viewing account data</a:t>
            </a:r>
          </a:p>
          <a:p>
            <a:pPr>
              <a:lnSpc>
                <a:spcPct val="150000"/>
              </a:lnSpc>
              <a:buFont typeface="Arial" charset="0"/>
              <a:buChar char="•"/>
            </a:pPr>
            <a:r>
              <a:rPr lang="en-US" sz="2800" smtClean="0">
                <a:solidFill>
                  <a:srgbClr val="C0C0C0"/>
                </a:solidFill>
              </a:rPr>
              <a:t>Working with accounts</a:t>
            </a:r>
          </a:p>
          <a:p>
            <a:pPr>
              <a:lnSpc>
                <a:spcPct val="150000"/>
              </a:lnSpc>
              <a:buFont typeface="Arial" charset="0"/>
              <a:buChar char="•"/>
            </a:pPr>
            <a:r>
              <a:rPr lang="en-US" sz="2800" smtClean="0"/>
              <a:t>Account participants</a:t>
            </a:r>
          </a:p>
          <a:p>
            <a:pPr>
              <a:lnSpc>
                <a:spcPct val="150000"/>
              </a:lnSpc>
              <a:buFont typeface="Arial" charset="0"/>
              <a:buChar char="•"/>
            </a:pPr>
            <a:r>
              <a:rPr lang="en-US" sz="2800" smtClean="0">
                <a:solidFill>
                  <a:srgbClr val="C0C0C0"/>
                </a:solidFill>
              </a:rPr>
              <a:t>Account contacts</a:t>
            </a:r>
          </a:p>
          <a:p>
            <a:pPr>
              <a:lnSpc>
                <a:spcPct val="150000"/>
              </a:lnSpc>
              <a:buFont typeface="Arial" charset="0"/>
              <a:buChar char="•"/>
            </a:pPr>
            <a:r>
              <a:rPr lang="en-US" sz="2800" smtClean="0">
                <a:solidFill>
                  <a:srgbClr val="C0C0C0"/>
                </a:solidFill>
              </a:rPr>
              <a:t>Account locations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Account participants</a:t>
            </a:r>
          </a:p>
        </p:txBody>
      </p:sp>
      <p:sp>
        <p:nvSpPr>
          <p:cNvPr id="43011" name="Rectangle 3"/>
          <p:cNvSpPr>
            <a:spLocks noGrp="1" noChangeArrowheads="1"/>
          </p:cNvSpPr>
          <p:nvPr>
            <p:ph idx="1"/>
          </p:nvPr>
        </p:nvSpPr>
        <p:spPr>
          <a:xfrm>
            <a:off x="541338" y="3471863"/>
            <a:ext cx="8318500" cy="2182812"/>
          </a:xfrm>
        </p:spPr>
        <p:txBody>
          <a:bodyPr/>
          <a:lstStyle/>
          <a:p>
            <a:pPr>
              <a:buFont typeface="Arial" charset="0"/>
              <a:buChar char="•"/>
            </a:pPr>
            <a:r>
              <a:rPr lang="en-US" dirty="0" smtClean="0"/>
              <a:t>A </a:t>
            </a:r>
            <a:r>
              <a:rPr lang="en-US" dirty="0" smtClean="0"/>
              <a:t>participant is a PolicyCenter user who works </a:t>
            </a:r>
            <a:r>
              <a:rPr lang="en-US" dirty="0" smtClean="0"/>
              <a:t>directly or indirectly (producer) </a:t>
            </a:r>
            <a:r>
              <a:rPr lang="en-US" dirty="0" smtClean="0"/>
              <a:t>for the carrier and is assigned to account with given role</a:t>
            </a:r>
          </a:p>
          <a:p>
            <a:pPr>
              <a:buFont typeface="Arial" charset="0"/>
              <a:buChar char="•"/>
            </a:pPr>
            <a:r>
              <a:rPr lang="en-US" dirty="0" smtClean="0"/>
              <a:t>Participants can be assigned manually or automatically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91906"/>
            <a:ext cx="7331250" cy="240374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bwMode="auto">
          <a:xfrm>
            <a:off x="3133725" y="2362200"/>
            <a:ext cx="5097638" cy="800100"/>
          </a:xfrm>
          <a:prstGeom prst="rect">
            <a:avLst/>
          </a:prstGeom>
          <a:noFill/>
          <a:ln w="19050" algn="ctr">
            <a:solidFill>
              <a:srgbClr val="D33941"/>
            </a:solidFill>
            <a:round/>
            <a:headEnd/>
            <a:tailEnd/>
          </a:ln>
        </p:spPr>
        <p:txBody>
          <a:bodyPr wrap="none" lIns="0" tIns="0" rIns="0" bIns="0" rtlCol="0" anchor="ctr">
            <a:noAutofit/>
          </a:bodyPr>
          <a:lstStyle/>
          <a:p>
            <a:pPr>
              <a:buClr>
                <a:srgbClr val="FFFFFF"/>
              </a:buClr>
            </a:pP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0"/>
          <p:cNvSpPr>
            <a:spLocks noGrp="1" noChangeArrowheads="1"/>
          </p:cNvSpPr>
          <p:nvPr>
            <p:ph type="title"/>
          </p:nvPr>
        </p:nvSpPr>
        <p:spPr/>
        <p:txBody>
          <a:bodyPr/>
          <a:lstStyle/>
          <a:p>
            <a:pPr eaLnBrk="1" hangingPunct="1"/>
            <a:r>
              <a:rPr lang="en-US" smtClean="0"/>
              <a:t>Review: Accounts</a:t>
            </a:r>
          </a:p>
        </p:txBody>
      </p:sp>
      <p:sp>
        <p:nvSpPr>
          <p:cNvPr id="6147" name="Rectangle 500"/>
          <p:cNvSpPr>
            <a:spLocks noGrp="1" noChangeArrowheads="1"/>
          </p:cNvSpPr>
          <p:nvPr>
            <p:ph idx="1"/>
          </p:nvPr>
        </p:nvSpPr>
        <p:spPr>
          <a:xfrm>
            <a:off x="2987675" y="804863"/>
            <a:ext cx="5484813" cy="5365750"/>
          </a:xfrm>
        </p:spPr>
        <p:txBody>
          <a:bodyPr/>
          <a:lstStyle/>
          <a:p>
            <a:pPr>
              <a:buFont typeface="Arial" charset="0"/>
              <a:buChar char="•"/>
            </a:pPr>
            <a:r>
              <a:rPr lang="en-US" smtClean="0"/>
              <a:t>An </a:t>
            </a:r>
            <a:r>
              <a:rPr lang="en-US" b="1" smtClean="0"/>
              <a:t>account</a:t>
            </a:r>
            <a:r>
              <a:rPr lang="en-US" smtClean="0"/>
              <a:t> is a person or organization which has or may have one or more policies</a:t>
            </a:r>
          </a:p>
          <a:p>
            <a:pPr lvl="1"/>
            <a:r>
              <a:rPr lang="en-US" smtClean="0"/>
              <a:t>Single person can be associated to multiple accounts</a:t>
            </a:r>
          </a:p>
          <a:p>
            <a:pPr lvl="1"/>
            <a:r>
              <a:rPr lang="en-US" smtClean="0"/>
              <a:t>Account could have many, one, or zero policies</a:t>
            </a:r>
          </a:p>
        </p:txBody>
      </p:sp>
      <p:grpSp>
        <p:nvGrpSpPr>
          <p:cNvPr id="6148" name="Group 70"/>
          <p:cNvGrpSpPr>
            <a:grpSpLocks/>
          </p:cNvGrpSpPr>
          <p:nvPr/>
        </p:nvGrpSpPr>
        <p:grpSpPr bwMode="auto">
          <a:xfrm>
            <a:off x="1260475" y="1139825"/>
            <a:ext cx="1279525" cy="1055688"/>
            <a:chOff x="465" y="602"/>
            <a:chExt cx="798" cy="659"/>
          </a:xfrm>
        </p:grpSpPr>
        <p:sp>
          <p:nvSpPr>
            <p:cNvPr id="6149" name="AutoShape 7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6150" name="Rectangle 7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6151" name="Rectangle 7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6152" name="Rectangle 7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6153" name="Rectangle 7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154" name="Rectangle 7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6155" name="Line 7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7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157" name="Group 79"/>
            <p:cNvGrpSpPr>
              <a:grpSpLocks/>
            </p:cNvGrpSpPr>
            <p:nvPr/>
          </p:nvGrpSpPr>
          <p:grpSpPr bwMode="auto">
            <a:xfrm>
              <a:off x="575" y="644"/>
              <a:ext cx="508" cy="139"/>
              <a:chOff x="3046" y="1026"/>
              <a:chExt cx="502" cy="138"/>
            </a:xfrm>
          </p:grpSpPr>
          <p:sp>
            <p:nvSpPr>
              <p:cNvPr id="6158" name="Line 8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8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8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8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8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8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Oval 8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5" name="Freeform 8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6" name="Freeform 8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7" name="Freeform 8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8" name="Freeform 9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Adding participants manually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13" y="721519"/>
            <a:ext cx="5238750" cy="14287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225" y="2576513"/>
            <a:ext cx="5724525" cy="16573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4462463"/>
            <a:ext cx="5257800" cy="15716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4038" name="AutoShape 11"/>
          <p:cNvSpPr>
            <a:spLocks noChangeArrowheads="1"/>
          </p:cNvSpPr>
          <p:nvPr/>
        </p:nvSpPr>
        <p:spPr bwMode="auto">
          <a:xfrm>
            <a:off x="1736725" y="1274763"/>
            <a:ext cx="542925" cy="3413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39" name="Line 12"/>
          <p:cNvSpPr>
            <a:spLocks noChangeShapeType="1"/>
          </p:cNvSpPr>
          <p:nvPr/>
        </p:nvSpPr>
        <p:spPr bwMode="auto">
          <a:xfrm>
            <a:off x="2279649" y="1609725"/>
            <a:ext cx="873125" cy="966788"/>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4040" name="AutoShape 13"/>
          <p:cNvSpPr>
            <a:spLocks noChangeArrowheads="1"/>
          </p:cNvSpPr>
          <p:nvPr/>
        </p:nvSpPr>
        <p:spPr bwMode="auto">
          <a:xfrm>
            <a:off x="2886869" y="3036888"/>
            <a:ext cx="763588" cy="34131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4041" name="Line 14"/>
          <p:cNvSpPr>
            <a:spLocks noChangeShapeType="1"/>
          </p:cNvSpPr>
          <p:nvPr/>
        </p:nvSpPr>
        <p:spPr bwMode="auto">
          <a:xfrm flipH="1">
            <a:off x="2362199" y="3354388"/>
            <a:ext cx="524669" cy="1108076"/>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4042" name="Rounded Rectangle 12"/>
          <p:cNvSpPr>
            <a:spLocks noChangeArrowheads="1"/>
          </p:cNvSpPr>
          <p:nvPr/>
        </p:nvSpPr>
        <p:spPr bwMode="auto">
          <a:xfrm>
            <a:off x="2943225" y="3911601"/>
            <a:ext cx="5724525" cy="3286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Lesson outline</a:t>
            </a:r>
          </a:p>
        </p:txBody>
      </p:sp>
      <p:sp>
        <p:nvSpPr>
          <p:cNvPr id="45059" name="Rectangle 3"/>
          <p:cNvSpPr>
            <a:spLocks noGrp="1" noChangeArrowheads="1"/>
          </p:cNvSpPr>
          <p:nvPr>
            <p:ph idx="1"/>
          </p:nvPr>
        </p:nvSpPr>
        <p:spPr bwMode="gray">
          <a:xfrm>
            <a:off x="519113" y="695325"/>
            <a:ext cx="8318500" cy="5705475"/>
          </a:xfrm>
        </p:spPr>
        <p:txBody>
          <a:bodyPr/>
          <a:lstStyle/>
          <a:p>
            <a:pPr>
              <a:lnSpc>
                <a:spcPct val="150000"/>
              </a:lnSpc>
              <a:buFont typeface="Arial" charset="0"/>
              <a:buChar char="•"/>
            </a:pPr>
            <a:r>
              <a:rPr lang="en-US" sz="2800" smtClean="0">
                <a:solidFill>
                  <a:schemeClr val="hlink"/>
                </a:solidFill>
              </a:rPr>
              <a:t>Account basics</a:t>
            </a:r>
          </a:p>
          <a:p>
            <a:pPr>
              <a:lnSpc>
                <a:spcPct val="150000"/>
              </a:lnSpc>
              <a:buFont typeface="Arial" charset="0"/>
              <a:buChar char="•"/>
            </a:pPr>
            <a:r>
              <a:rPr lang="en-US" sz="2800" smtClean="0">
                <a:solidFill>
                  <a:srgbClr val="C0C0C0"/>
                </a:solidFill>
              </a:rPr>
              <a:t>Viewing account data</a:t>
            </a:r>
          </a:p>
          <a:p>
            <a:pPr>
              <a:lnSpc>
                <a:spcPct val="150000"/>
              </a:lnSpc>
              <a:buFont typeface="Arial" charset="0"/>
              <a:buChar char="•"/>
            </a:pPr>
            <a:r>
              <a:rPr lang="en-US" sz="2800" smtClean="0">
                <a:solidFill>
                  <a:srgbClr val="C0C0C0"/>
                </a:solidFill>
              </a:rPr>
              <a:t>Working with accounts</a:t>
            </a:r>
          </a:p>
          <a:p>
            <a:pPr>
              <a:lnSpc>
                <a:spcPct val="150000"/>
              </a:lnSpc>
              <a:buFont typeface="Arial" charset="0"/>
              <a:buChar char="•"/>
            </a:pPr>
            <a:r>
              <a:rPr lang="en-US" sz="2800" smtClean="0">
                <a:solidFill>
                  <a:srgbClr val="C0C0C0"/>
                </a:solidFill>
              </a:rPr>
              <a:t>Account participants</a:t>
            </a:r>
          </a:p>
          <a:p>
            <a:pPr>
              <a:lnSpc>
                <a:spcPct val="150000"/>
              </a:lnSpc>
              <a:buFont typeface="Arial" charset="0"/>
              <a:buChar char="•"/>
            </a:pPr>
            <a:r>
              <a:rPr lang="en-US" sz="2800" smtClean="0"/>
              <a:t>Account contacts</a:t>
            </a:r>
          </a:p>
          <a:p>
            <a:pPr>
              <a:lnSpc>
                <a:spcPct val="150000"/>
              </a:lnSpc>
              <a:buFont typeface="Arial" charset="0"/>
              <a:buChar char="•"/>
            </a:pPr>
            <a:r>
              <a:rPr lang="en-US" sz="2800" smtClean="0">
                <a:solidFill>
                  <a:srgbClr val="C0C0C0"/>
                </a:solidFill>
              </a:rPr>
              <a:t>Account locations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Creating a new </a:t>
            </a:r>
            <a:r>
              <a:rPr lang="en-US" dirty="0" smtClean="0"/>
              <a:t>contact</a:t>
            </a:r>
            <a:endParaRPr lang="en-US" dirty="0" smtClean="0"/>
          </a:p>
        </p:txBody>
      </p:sp>
      <p:sp>
        <p:nvSpPr>
          <p:cNvPr id="46083" name="Rectangle 3"/>
          <p:cNvSpPr>
            <a:spLocks noGrp="1" noChangeArrowheads="1"/>
          </p:cNvSpPr>
          <p:nvPr>
            <p:ph idx="1"/>
          </p:nvPr>
        </p:nvSpPr>
        <p:spPr>
          <a:xfrm>
            <a:off x="519113" y="4348163"/>
            <a:ext cx="8318500" cy="1633537"/>
          </a:xfrm>
        </p:spPr>
        <p:txBody>
          <a:bodyPr/>
          <a:lstStyle/>
          <a:p>
            <a:pPr>
              <a:buFont typeface="Arial" charset="0"/>
              <a:buChar char="•"/>
            </a:pPr>
            <a:r>
              <a:rPr lang="en-US" dirty="0" smtClean="0"/>
              <a:t>Contact will be created with a role (such as “Driver") based on which menu is used to create it </a:t>
            </a:r>
          </a:p>
          <a:p>
            <a:pPr>
              <a:buFont typeface="Arial" charset="0"/>
              <a:buChar char="•"/>
            </a:pPr>
            <a:r>
              <a:rPr lang="en-US" dirty="0" smtClean="0"/>
              <a:t>Contact can be created or retrieved from address </a:t>
            </a:r>
            <a:r>
              <a:rPr lang="en-US" dirty="0" smtClean="0"/>
              <a:t>book (see slide 44)</a:t>
            </a:r>
            <a:endParaRPr lang="en-US" dirty="0" smtClean="0"/>
          </a:p>
        </p:txBody>
      </p:sp>
      <p:sp>
        <p:nvSpPr>
          <p:cNvPr id="46085" name="Rectangle 5"/>
          <p:cNvSpPr>
            <a:spLocks noChangeArrowheads="1"/>
          </p:cNvSpPr>
          <p:nvPr/>
        </p:nvSpPr>
        <p:spPr bwMode="auto">
          <a:xfrm>
            <a:off x="6234113" y="1438275"/>
            <a:ext cx="1404937" cy="2263775"/>
          </a:xfrm>
          <a:prstGeom prst="rect">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723900"/>
            <a:ext cx="8724900" cy="353712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6410325" y="1600200"/>
            <a:ext cx="1228725" cy="2095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7781925" y="2847975"/>
            <a:ext cx="1019175" cy="20955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Viewing and adding contact roles</a:t>
            </a:r>
            <a:endParaRPr lang="en-US" dirty="0" smtClean="0"/>
          </a:p>
        </p:txBody>
      </p:sp>
      <p:sp>
        <p:nvSpPr>
          <p:cNvPr id="47107" name="Rectangle 3"/>
          <p:cNvSpPr>
            <a:spLocks noGrp="1" noChangeArrowheads="1"/>
          </p:cNvSpPr>
          <p:nvPr>
            <p:ph idx="1"/>
          </p:nvPr>
        </p:nvSpPr>
        <p:spPr>
          <a:xfrm>
            <a:off x="5794375" y="1116012"/>
            <a:ext cx="3017838" cy="2579687"/>
          </a:xfrm>
        </p:spPr>
        <p:txBody>
          <a:bodyPr/>
          <a:lstStyle/>
          <a:p>
            <a:pPr>
              <a:buFont typeface="Arial" charset="0"/>
              <a:buChar char="•"/>
            </a:pPr>
            <a:r>
              <a:rPr lang="en-US" dirty="0" smtClean="0"/>
              <a:t>Contact roles </a:t>
            </a:r>
            <a:r>
              <a:rPr lang="en-US" dirty="0" smtClean="0"/>
              <a:t>are listed under the Roles tab</a:t>
            </a:r>
          </a:p>
          <a:p>
            <a:pPr>
              <a:buFont typeface="Arial" charset="0"/>
              <a:buChar char="•"/>
            </a:pPr>
            <a:r>
              <a:rPr lang="en-US" dirty="0" smtClean="0"/>
              <a:t>Add or change roles</a:t>
            </a:r>
          </a:p>
          <a:p>
            <a:pPr>
              <a:buFont typeface="Arial" charset="0"/>
              <a:buChar char="•"/>
            </a:pPr>
            <a:r>
              <a:rPr lang="en-US" dirty="0" smtClean="0"/>
              <a:t>Edit additional role information</a:t>
            </a:r>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8" y="928688"/>
            <a:ext cx="5043271" cy="276701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09" name="Rounded Rectangle 7"/>
          <p:cNvSpPr>
            <a:spLocks noChangeArrowheads="1"/>
          </p:cNvSpPr>
          <p:nvPr/>
        </p:nvSpPr>
        <p:spPr bwMode="auto">
          <a:xfrm>
            <a:off x="985838" y="2902744"/>
            <a:ext cx="1152525" cy="28733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smtClean="0"/>
              <a:t>Adding contact </a:t>
            </a:r>
            <a:r>
              <a:rPr lang="en-US" dirty="0" smtClean="0"/>
              <a:t>from Address Book</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762000"/>
            <a:ext cx="4152900" cy="46101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038" y="3214688"/>
            <a:ext cx="3857625" cy="3076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8132" name="AutoShape 6"/>
          <p:cNvSpPr>
            <a:spLocks noChangeArrowheads="1"/>
          </p:cNvSpPr>
          <p:nvPr/>
        </p:nvSpPr>
        <p:spPr bwMode="auto">
          <a:xfrm>
            <a:off x="612775" y="5132388"/>
            <a:ext cx="503238" cy="23971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8133" name="Line 7"/>
          <p:cNvSpPr>
            <a:spLocks noChangeShapeType="1"/>
          </p:cNvSpPr>
          <p:nvPr/>
        </p:nvSpPr>
        <p:spPr bwMode="auto">
          <a:xfrm flipV="1">
            <a:off x="1204913" y="5000625"/>
            <a:ext cx="3667125" cy="1619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ounded Rectangle 1"/>
          <p:cNvSpPr/>
          <p:nvPr/>
        </p:nvSpPr>
        <p:spPr bwMode="auto">
          <a:xfrm>
            <a:off x="612775" y="3371850"/>
            <a:ext cx="592138" cy="2571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4771602" y="857220"/>
            <a:ext cx="3405035" cy="400110"/>
          </a:xfrm>
          <a:prstGeom prst="rect">
            <a:avLst/>
          </a:prstGeom>
          <a:noFill/>
        </p:spPr>
        <p:txBody>
          <a:bodyPr wrap="none" rtlCol="0">
            <a:spAutoFit/>
          </a:bodyPr>
          <a:lstStyle/>
          <a:p>
            <a:r>
              <a:rPr lang="en-US" dirty="0" smtClean="0">
                <a:solidFill>
                  <a:srgbClr val="D33941"/>
                </a:solidFill>
                <a:latin typeface="Calibri" pitchFamily="34" charset="0"/>
                <a:cs typeface="Calibri" pitchFamily="34" charset="0"/>
              </a:rPr>
              <a:t>Enter exact first and last name</a:t>
            </a:r>
          </a:p>
        </p:txBody>
      </p:sp>
      <p:sp>
        <p:nvSpPr>
          <p:cNvPr id="4" name="Rounded Rectangle 3"/>
          <p:cNvSpPr/>
          <p:nvPr/>
        </p:nvSpPr>
        <p:spPr bwMode="auto">
          <a:xfrm>
            <a:off x="2047875" y="1466850"/>
            <a:ext cx="857250" cy="5048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 name="Rounded Rectangle 4"/>
          <p:cNvSpPr/>
          <p:nvPr/>
        </p:nvSpPr>
        <p:spPr bwMode="auto">
          <a:xfrm>
            <a:off x="523875" y="1971675"/>
            <a:ext cx="1885950" cy="84772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886450" y="4848225"/>
            <a:ext cx="809625" cy="23336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Lesson outline</a:t>
            </a:r>
          </a:p>
        </p:txBody>
      </p:sp>
      <p:sp>
        <p:nvSpPr>
          <p:cNvPr id="49155" name="Rectangle 3"/>
          <p:cNvSpPr>
            <a:spLocks noGrp="1" noChangeArrowheads="1"/>
          </p:cNvSpPr>
          <p:nvPr>
            <p:ph idx="1"/>
          </p:nvPr>
        </p:nvSpPr>
        <p:spPr bwMode="gray">
          <a:xfrm>
            <a:off x="519113" y="706438"/>
            <a:ext cx="8318500" cy="5694362"/>
          </a:xfrm>
        </p:spPr>
        <p:txBody>
          <a:bodyPr/>
          <a:lstStyle/>
          <a:p>
            <a:pPr>
              <a:lnSpc>
                <a:spcPct val="150000"/>
              </a:lnSpc>
              <a:buFont typeface="Arial" charset="0"/>
              <a:buChar char="•"/>
            </a:pPr>
            <a:r>
              <a:rPr lang="en-US" sz="2800" smtClean="0">
                <a:solidFill>
                  <a:schemeClr val="hlink"/>
                </a:solidFill>
              </a:rPr>
              <a:t>Account basics</a:t>
            </a:r>
          </a:p>
          <a:p>
            <a:pPr>
              <a:lnSpc>
                <a:spcPct val="150000"/>
              </a:lnSpc>
              <a:buFont typeface="Arial" charset="0"/>
              <a:buChar char="•"/>
            </a:pPr>
            <a:r>
              <a:rPr lang="en-US" sz="2800" smtClean="0">
                <a:solidFill>
                  <a:srgbClr val="C0C0C0"/>
                </a:solidFill>
              </a:rPr>
              <a:t>Viewing account data</a:t>
            </a:r>
          </a:p>
          <a:p>
            <a:pPr>
              <a:lnSpc>
                <a:spcPct val="150000"/>
              </a:lnSpc>
              <a:buFont typeface="Arial" charset="0"/>
              <a:buChar char="•"/>
            </a:pPr>
            <a:r>
              <a:rPr lang="en-US" sz="2800" smtClean="0">
                <a:solidFill>
                  <a:srgbClr val="C0C0C0"/>
                </a:solidFill>
              </a:rPr>
              <a:t>Working with accounts</a:t>
            </a:r>
          </a:p>
          <a:p>
            <a:pPr>
              <a:lnSpc>
                <a:spcPct val="150000"/>
              </a:lnSpc>
              <a:buFont typeface="Arial" charset="0"/>
              <a:buChar char="•"/>
            </a:pPr>
            <a:r>
              <a:rPr lang="en-US" sz="2800" smtClean="0">
                <a:solidFill>
                  <a:srgbClr val="C0C0C0"/>
                </a:solidFill>
              </a:rPr>
              <a:t>Account participants</a:t>
            </a:r>
          </a:p>
          <a:p>
            <a:pPr>
              <a:lnSpc>
                <a:spcPct val="150000"/>
              </a:lnSpc>
              <a:buFont typeface="Arial" charset="0"/>
              <a:buChar char="•"/>
            </a:pPr>
            <a:r>
              <a:rPr lang="en-US" sz="2800" smtClean="0">
                <a:solidFill>
                  <a:srgbClr val="C0C0C0"/>
                </a:solidFill>
              </a:rPr>
              <a:t>Account contacts</a:t>
            </a:r>
          </a:p>
          <a:p>
            <a:pPr>
              <a:lnSpc>
                <a:spcPct val="150000"/>
              </a:lnSpc>
              <a:buFont typeface="Arial" charset="0"/>
              <a:buChar char="•"/>
            </a:pPr>
            <a:r>
              <a:rPr lang="en-US" sz="2800" smtClean="0"/>
              <a:t>Account locations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Adding new locations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11993"/>
            <a:ext cx="6818313" cy="1685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162" y="1781175"/>
            <a:ext cx="4105275" cy="46291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180" name="AutoShape 6"/>
          <p:cNvSpPr>
            <a:spLocks noChangeArrowheads="1"/>
          </p:cNvSpPr>
          <p:nvPr/>
        </p:nvSpPr>
        <p:spPr bwMode="auto">
          <a:xfrm>
            <a:off x="4729162" y="1230313"/>
            <a:ext cx="1412875" cy="3175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0182" name="Line 7"/>
          <p:cNvSpPr>
            <a:spLocks noChangeShapeType="1"/>
          </p:cNvSpPr>
          <p:nvPr/>
        </p:nvSpPr>
        <p:spPr bwMode="auto">
          <a:xfrm flipH="1">
            <a:off x="5438774" y="1568450"/>
            <a:ext cx="0" cy="174625"/>
          </a:xfrm>
          <a:prstGeom prst="line">
            <a:avLst/>
          </a:prstGeom>
          <a:noFill/>
          <a:ln w="19050">
            <a:solidFill>
              <a:srgbClr val="D33941"/>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 name="Rectangle 3"/>
          <p:cNvSpPr>
            <a:spLocks noGrp="1" noChangeArrowheads="1"/>
          </p:cNvSpPr>
          <p:nvPr>
            <p:ph idx="1"/>
          </p:nvPr>
        </p:nvSpPr>
        <p:spPr>
          <a:xfrm>
            <a:off x="380999" y="2640012"/>
            <a:ext cx="4143375" cy="2579687"/>
          </a:xfrm>
        </p:spPr>
        <p:txBody>
          <a:bodyPr/>
          <a:lstStyle/>
          <a:p>
            <a:pPr>
              <a:buFont typeface="Arial" charset="0"/>
              <a:buChar char="•"/>
            </a:pPr>
            <a:r>
              <a:rPr lang="en-US" dirty="0" smtClean="0"/>
              <a:t>Create locations on the account using Add New Location button</a:t>
            </a:r>
          </a:p>
          <a:p>
            <a:pPr>
              <a:buFont typeface="Arial" charset="0"/>
              <a:buChar char="•"/>
            </a:pPr>
            <a:r>
              <a:rPr lang="en-US" dirty="0" smtClean="0"/>
              <a:t>Transactions created on the account can use these account locations</a:t>
            </a:r>
            <a:endParaRPr lang="en-US" dirty="0"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Editing locations</a:t>
            </a:r>
          </a:p>
        </p:txBody>
      </p:sp>
      <p:sp>
        <p:nvSpPr>
          <p:cNvPr id="51203" name="Rectangle 7"/>
          <p:cNvSpPr>
            <a:spLocks noGrp="1" noChangeArrowheads="1"/>
          </p:cNvSpPr>
          <p:nvPr>
            <p:ph idx="1"/>
          </p:nvPr>
        </p:nvSpPr>
        <p:spPr>
          <a:xfrm>
            <a:off x="588963" y="2711451"/>
            <a:ext cx="2830512" cy="1815844"/>
          </a:xfrm>
        </p:spPr>
        <p:txBody>
          <a:bodyPr/>
          <a:lstStyle/>
          <a:p>
            <a:pPr>
              <a:buFont typeface="Arial" charset="0"/>
              <a:buChar char="•"/>
            </a:pPr>
            <a:r>
              <a:rPr lang="en-US" dirty="0" smtClean="0"/>
              <a:t>Any clickable blue text in list view displays the location in detail and in edit mode</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687387"/>
            <a:ext cx="6862554" cy="17033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8574" y="2714625"/>
            <a:ext cx="4600575" cy="362533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2209801" y="1885950"/>
            <a:ext cx="457200" cy="29527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Straight Arrow Connector 5"/>
          <p:cNvCxnSpPr/>
          <p:nvPr/>
        </p:nvCxnSpPr>
        <p:spPr bwMode="auto">
          <a:xfrm>
            <a:off x="2667001" y="2181225"/>
            <a:ext cx="1171573" cy="628650"/>
          </a:xfrm>
          <a:prstGeom prst="straightConnector1">
            <a:avLst/>
          </a:prstGeom>
          <a:noFill/>
          <a:ln w="19050" algn="ctr">
            <a:solidFill>
              <a:srgbClr val="D33941"/>
            </a:solidFill>
            <a:round/>
            <a:headEnd/>
            <a:tailEnd/>
          </a:ln>
        </p:spPr>
      </p:cxn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pPr eaLnBrk="1" hangingPunct="1"/>
            <a:r>
              <a:rPr lang="en-US" smtClean="0"/>
              <a:t> Lesson objectives review</a:t>
            </a:r>
          </a:p>
        </p:txBody>
      </p:sp>
      <p:sp>
        <p:nvSpPr>
          <p:cNvPr id="52227"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the functionality of accounts in PolicyCenter</a:t>
            </a:r>
          </a:p>
          <a:p>
            <a:pPr lvl="1"/>
            <a:r>
              <a:rPr lang="en-US" smtClean="0"/>
              <a:t>Search for and view account information</a:t>
            </a:r>
          </a:p>
          <a:p>
            <a:pPr lvl="1"/>
            <a:r>
              <a:rPr lang="en-US" smtClean="0"/>
              <a:t>Create and modify accounts</a:t>
            </a:r>
          </a:p>
          <a:p>
            <a:pPr lvl="1"/>
            <a:r>
              <a:rPr lang="en-US" smtClean="0"/>
              <a:t>Assign users to accounts</a:t>
            </a:r>
          </a:p>
          <a:p>
            <a:pPr lvl="1"/>
            <a:r>
              <a:rPr lang="en-US" smtClean="0"/>
              <a:t>Create account contacts</a:t>
            </a:r>
          </a:p>
          <a:p>
            <a:pPr lvl="1"/>
            <a:r>
              <a:rPr lang="en-US" smtClean="0"/>
              <a:t>Create account locations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en-US" smtClean="0"/>
              <a:t>Review questions</a:t>
            </a:r>
          </a:p>
        </p:txBody>
      </p:sp>
      <p:sp>
        <p:nvSpPr>
          <p:cNvPr id="53251" name="Rectangle 45"/>
          <p:cNvSpPr>
            <a:spLocks noGrp="1" noChangeArrowheads="1"/>
          </p:cNvSpPr>
          <p:nvPr>
            <p:ph idx="1"/>
          </p:nvPr>
        </p:nvSpPr>
        <p:spPr/>
        <p:txBody>
          <a:bodyPr/>
          <a:lstStyle/>
          <a:p>
            <a:pPr marL="457200" indent="-457200">
              <a:buFont typeface="Webdings" pitchFamily="18" charset="2"/>
              <a:buAutoNum type="arabicPeriod"/>
            </a:pPr>
            <a:r>
              <a:rPr lang="en-US" smtClean="0"/>
              <a:t>What is the cardinality between account and policy? </a:t>
            </a:r>
          </a:p>
          <a:p>
            <a:pPr marL="457200" indent="-457200">
              <a:buFont typeface="Webdings" pitchFamily="18" charset="2"/>
              <a:buAutoNum type="arabicPeriod"/>
            </a:pPr>
            <a:r>
              <a:rPr lang="en-US" smtClean="0"/>
              <a:t>How could you navigate to the following accounts? For each, name the fastest method.</a:t>
            </a:r>
          </a:p>
          <a:p>
            <a:pPr marL="933450" lvl="1" indent="-419100">
              <a:buFont typeface="Webdings" pitchFamily="18" charset="2"/>
              <a:buAutoNum type="alphaLcParenR"/>
            </a:pPr>
            <a:r>
              <a:rPr lang="en-US" smtClean="0"/>
              <a:t>The account named Big Lake Bakery.</a:t>
            </a:r>
          </a:p>
          <a:p>
            <a:pPr marL="933450" lvl="1" indent="-419100">
              <a:buFont typeface="Webdings" pitchFamily="18" charset="2"/>
              <a:buAutoNum type="alphaLcParenR"/>
            </a:pPr>
            <a:r>
              <a:rPr lang="en-US" smtClean="0"/>
              <a:t>Anna Delfino's account, which is number 5673211.</a:t>
            </a:r>
          </a:p>
          <a:p>
            <a:pPr marL="933450" lvl="1" indent="-419100">
              <a:buFont typeface="Webdings" pitchFamily="18" charset="2"/>
              <a:buAutoNum type="alphaLcParenR"/>
            </a:pPr>
            <a:r>
              <a:rPr lang="en-US" smtClean="0"/>
              <a:t>The Wright Construction account, which you were looking at five minutes ago.</a:t>
            </a:r>
          </a:p>
          <a:p>
            <a:pPr marL="933450" lvl="1" indent="-419100">
              <a:buFont typeface="Webdings" pitchFamily="18" charset="2"/>
              <a:buAutoNum type="alphaLcParenR"/>
            </a:pPr>
            <a:r>
              <a:rPr lang="en-US" smtClean="0"/>
              <a:t>The account for the policy you're currently looking at.</a:t>
            </a:r>
          </a:p>
          <a:p>
            <a:pPr marL="457200" indent="-457200">
              <a:buFont typeface="Webdings" pitchFamily="18" charset="2"/>
              <a:buAutoNum type="arabicPeriod"/>
            </a:pPr>
            <a:r>
              <a:rPr lang="en-US" smtClean="0"/>
              <a:t>What three statuses can an account have?</a:t>
            </a:r>
          </a:p>
          <a:p>
            <a:pPr marL="457200" indent="-457200">
              <a:buFont typeface="Webdings" pitchFamily="18" charset="2"/>
              <a:buAutoNum type="arabicPeriod"/>
            </a:pPr>
            <a:r>
              <a:rPr lang="en-US" smtClean="0"/>
              <a:t>What is the difference between an account participant and an account contact?</a:t>
            </a:r>
          </a:p>
          <a:p>
            <a:pPr marL="457200" indent="-457200">
              <a:buFont typeface="Webdings" pitchFamily="18" charset="2"/>
              <a:buAutoNum type="arabicPeriod"/>
            </a:pPr>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91"/>
          <p:cNvSpPr>
            <a:spLocks noChangeShapeType="1"/>
          </p:cNvSpPr>
          <p:nvPr/>
        </p:nvSpPr>
        <p:spPr bwMode="auto">
          <a:xfrm>
            <a:off x="3348038" y="1709738"/>
            <a:ext cx="20986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1" name="Rectangle 3"/>
          <p:cNvSpPr>
            <a:spLocks noGrp="1" noChangeArrowheads="1"/>
          </p:cNvSpPr>
          <p:nvPr>
            <p:ph type="title"/>
          </p:nvPr>
        </p:nvSpPr>
        <p:spPr/>
        <p:txBody>
          <a:bodyPr/>
          <a:lstStyle/>
          <a:p>
            <a:pPr eaLnBrk="1" hangingPunct="1"/>
            <a:r>
              <a:rPr lang="en-US" smtClean="0"/>
              <a:t>Producers</a:t>
            </a:r>
          </a:p>
        </p:txBody>
      </p:sp>
      <p:sp>
        <p:nvSpPr>
          <p:cNvPr id="7172" name="Rectangle 168"/>
          <p:cNvSpPr>
            <a:spLocks noGrp="1" noChangeArrowheads="1"/>
          </p:cNvSpPr>
          <p:nvPr>
            <p:ph idx="1"/>
          </p:nvPr>
        </p:nvSpPr>
        <p:spPr>
          <a:xfrm>
            <a:off x="571500" y="3009900"/>
            <a:ext cx="8280400" cy="3240088"/>
          </a:xfrm>
        </p:spPr>
        <p:txBody>
          <a:bodyPr/>
          <a:lstStyle/>
          <a:p>
            <a:pPr>
              <a:buFont typeface="Arial" charset="0"/>
              <a:buChar char="•"/>
            </a:pPr>
            <a:r>
              <a:rPr lang="en-US" b="1" dirty="0" smtClean="0"/>
              <a:t>Producer</a:t>
            </a:r>
            <a:r>
              <a:rPr lang="en-US" dirty="0" smtClean="0"/>
              <a:t> is a generic </a:t>
            </a:r>
            <a:r>
              <a:rPr lang="en-US" dirty="0"/>
              <a:t>term for </a:t>
            </a:r>
            <a:r>
              <a:rPr lang="en-US" dirty="0" smtClean="0"/>
              <a:t>a </a:t>
            </a:r>
            <a:r>
              <a:rPr lang="en-US" dirty="0"/>
              <a:t>third party who brings business to the </a:t>
            </a:r>
            <a:r>
              <a:rPr lang="en-US" dirty="0" smtClean="0"/>
              <a:t>carrier</a:t>
            </a:r>
            <a:r>
              <a:rPr lang="en-US" dirty="0"/>
              <a:t> </a:t>
            </a:r>
            <a:endParaRPr lang="en-US" dirty="0" smtClean="0"/>
          </a:p>
          <a:p>
            <a:pPr lvl="1">
              <a:buFont typeface="Arial" charset="0"/>
              <a:buChar char="•"/>
            </a:pPr>
            <a:r>
              <a:rPr lang="en-US" dirty="0" smtClean="0"/>
              <a:t>May work with multiple carriers and know which one is best for applicant's needs</a:t>
            </a:r>
          </a:p>
          <a:p>
            <a:pPr lvl="1">
              <a:buFont typeface="Arial" charset="0"/>
              <a:buChar char="•"/>
            </a:pPr>
            <a:r>
              <a:rPr lang="en-US" dirty="0" smtClean="0"/>
              <a:t>Can pre-qualify applicant to ensure it makes sense for underwriter to offer quote</a:t>
            </a:r>
          </a:p>
          <a:p>
            <a:pPr>
              <a:buFont typeface="Arial" charset="0"/>
              <a:buChar char="•"/>
            </a:pPr>
            <a:endParaRPr lang="en-US" dirty="0" smtClean="0"/>
          </a:p>
        </p:txBody>
      </p:sp>
      <p:grpSp>
        <p:nvGrpSpPr>
          <p:cNvPr id="7173" name="Group 15"/>
          <p:cNvGrpSpPr>
            <a:grpSpLocks/>
          </p:cNvGrpSpPr>
          <p:nvPr/>
        </p:nvGrpSpPr>
        <p:grpSpPr bwMode="auto">
          <a:xfrm>
            <a:off x="5440363" y="1023938"/>
            <a:ext cx="1279525" cy="1055687"/>
            <a:chOff x="465" y="602"/>
            <a:chExt cx="798" cy="659"/>
          </a:xfrm>
        </p:grpSpPr>
        <p:sp>
          <p:nvSpPr>
            <p:cNvPr id="7213" name="AutoShape 1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7214" name="Rectangle 1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215" name="Rectangle 1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7216" name="Rectangle 1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7217" name="Rectangle 2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18" name="Rectangle 2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219" name="Line 2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0" name="Line 2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221" name="Group 24"/>
            <p:cNvGrpSpPr>
              <a:grpSpLocks/>
            </p:cNvGrpSpPr>
            <p:nvPr/>
          </p:nvGrpSpPr>
          <p:grpSpPr bwMode="auto">
            <a:xfrm>
              <a:off x="575" y="644"/>
              <a:ext cx="508" cy="139"/>
              <a:chOff x="3046" y="1026"/>
              <a:chExt cx="502" cy="138"/>
            </a:xfrm>
          </p:grpSpPr>
          <p:sp>
            <p:nvSpPr>
              <p:cNvPr id="7222" name="Line 2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3" name="Line 2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4" name="Line 2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5" name="Line 2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6" name="Line 2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7" name="Line 3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28" name="Oval 3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29" name="Freeform 3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0" name="Freeform 3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1" name="Freeform 3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32" name="Freeform 3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74" name="Text Box 77"/>
          <p:cNvSpPr txBox="1">
            <a:spLocks noChangeArrowheads="1"/>
          </p:cNvSpPr>
          <p:nvPr/>
        </p:nvSpPr>
        <p:spPr bwMode="auto">
          <a:xfrm>
            <a:off x="3608388" y="2247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producer</a:t>
            </a:r>
          </a:p>
        </p:txBody>
      </p:sp>
      <p:grpSp>
        <p:nvGrpSpPr>
          <p:cNvPr id="7175" name="Group 78"/>
          <p:cNvGrpSpPr>
            <a:grpSpLocks/>
          </p:cNvGrpSpPr>
          <p:nvPr/>
        </p:nvGrpSpPr>
        <p:grpSpPr bwMode="auto">
          <a:xfrm>
            <a:off x="3890963" y="1350963"/>
            <a:ext cx="706437" cy="909637"/>
            <a:chOff x="2634" y="2618"/>
            <a:chExt cx="538" cy="692"/>
          </a:xfrm>
        </p:grpSpPr>
        <p:sp>
          <p:nvSpPr>
            <p:cNvPr id="7201" name="AutoShape 7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202" name="Freeform 8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203" name="Freeform 8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204" name="Rectangle 8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205" name="Rectangle 8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206" name="Oval 8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7" name="Oval 8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8" name="Oval 8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09" name="Oval 8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7210" name="Freeform 8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1" name="Freeform 8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7212" name="Freeform 9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7176" name="Group 169"/>
          <p:cNvGrpSpPr>
            <a:grpSpLocks/>
          </p:cNvGrpSpPr>
          <p:nvPr/>
        </p:nvGrpSpPr>
        <p:grpSpPr bwMode="auto">
          <a:xfrm>
            <a:off x="2068513" y="1039813"/>
            <a:ext cx="1293812" cy="1068387"/>
            <a:chOff x="1426" y="2489"/>
            <a:chExt cx="815" cy="673"/>
          </a:xfrm>
        </p:grpSpPr>
        <p:sp>
          <p:nvSpPr>
            <p:cNvPr id="7178" name="AutoShape 170"/>
            <p:cNvSpPr>
              <a:spLocks noChangeArrowheads="1"/>
            </p:cNvSpPr>
            <p:nvPr/>
          </p:nvSpPr>
          <p:spPr bwMode="auto">
            <a:xfrm>
              <a:off x="1426" y="2620"/>
              <a:ext cx="815" cy="542"/>
            </a:xfrm>
            <a:prstGeom prst="cube">
              <a:avLst>
                <a:gd name="adj" fmla="val 18921"/>
              </a:avLst>
            </a:prstGeom>
            <a:solidFill>
              <a:srgbClr val="FFFF99"/>
            </a:solidFill>
            <a:ln w="12700">
              <a:solidFill>
                <a:schemeClr val="bg1"/>
              </a:solidFill>
              <a:miter lim="800000"/>
              <a:headEnd/>
              <a:tailEnd/>
            </a:ln>
          </p:spPr>
          <p:txBody>
            <a:bodyPr wrap="none" anchor="ctr"/>
            <a:lstStyle/>
            <a:p>
              <a:endParaRPr lang="en-US"/>
            </a:p>
          </p:txBody>
        </p:sp>
        <p:sp>
          <p:nvSpPr>
            <p:cNvPr id="7179" name="Rectangle 171"/>
            <p:cNvSpPr>
              <a:spLocks noChangeArrowheads="1"/>
            </p:cNvSpPr>
            <p:nvPr/>
          </p:nvSpPr>
          <p:spPr bwMode="auto">
            <a:xfrm>
              <a:off x="1662" y="2786"/>
              <a:ext cx="235" cy="376"/>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7180" name="Rectangle 172"/>
            <p:cNvSpPr>
              <a:spLocks noChangeArrowheads="1"/>
            </p:cNvSpPr>
            <p:nvPr/>
          </p:nvSpPr>
          <p:spPr bwMode="auto">
            <a:xfrm>
              <a:off x="1476" y="2786"/>
              <a:ext cx="119" cy="17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181" name="Rectangle 173"/>
            <p:cNvSpPr>
              <a:spLocks noChangeArrowheads="1"/>
            </p:cNvSpPr>
            <p:nvPr/>
          </p:nvSpPr>
          <p:spPr bwMode="auto">
            <a:xfrm>
              <a:off x="1956" y="2786"/>
              <a:ext cx="123" cy="176"/>
            </a:xfrm>
            <a:prstGeom prst="rect">
              <a:avLst/>
            </a:prstGeom>
            <a:solidFill>
              <a:srgbClr val="FFFFCC"/>
            </a:solidFill>
            <a:ln w="12700" algn="ctr">
              <a:solidFill>
                <a:schemeClr val="bg1"/>
              </a:solidFill>
              <a:miter lim="800000"/>
              <a:headEnd/>
              <a:tailEnd/>
            </a:ln>
          </p:spPr>
          <p:txBody>
            <a:bodyPr wrap="none" anchor="ctr"/>
            <a:lstStyle/>
            <a:p>
              <a:endParaRPr lang="en-US"/>
            </a:p>
          </p:txBody>
        </p:sp>
        <p:sp>
          <p:nvSpPr>
            <p:cNvPr id="7182" name="Rectangle 174"/>
            <p:cNvSpPr>
              <a:spLocks noChangeArrowheads="1"/>
            </p:cNvSpPr>
            <p:nvPr/>
          </p:nvSpPr>
          <p:spPr bwMode="auto">
            <a:xfrm>
              <a:off x="1839" y="2952"/>
              <a:ext cx="32" cy="78"/>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183" name="Rectangle 175"/>
            <p:cNvSpPr>
              <a:spLocks noChangeArrowheads="1"/>
            </p:cNvSpPr>
            <p:nvPr/>
          </p:nvSpPr>
          <p:spPr bwMode="auto">
            <a:xfrm>
              <a:off x="1509" y="2489"/>
              <a:ext cx="583" cy="228"/>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7184" name="Line 176"/>
            <p:cNvSpPr>
              <a:spLocks noChangeShapeType="1"/>
            </p:cNvSpPr>
            <p:nvPr/>
          </p:nvSpPr>
          <p:spPr bwMode="auto">
            <a:xfrm>
              <a:off x="2087" y="2540"/>
              <a:ext cx="96" cy="10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5" name="Line 177"/>
            <p:cNvSpPr>
              <a:spLocks noChangeShapeType="1"/>
            </p:cNvSpPr>
            <p:nvPr/>
          </p:nvSpPr>
          <p:spPr bwMode="auto">
            <a:xfrm>
              <a:off x="2094" y="2628"/>
              <a:ext cx="51" cy="53"/>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186" name="Group 178"/>
            <p:cNvGrpSpPr>
              <a:grpSpLocks/>
            </p:cNvGrpSpPr>
            <p:nvPr/>
          </p:nvGrpSpPr>
          <p:grpSpPr bwMode="auto">
            <a:xfrm>
              <a:off x="1534" y="2525"/>
              <a:ext cx="518" cy="139"/>
              <a:chOff x="2386" y="998"/>
              <a:chExt cx="529" cy="142"/>
            </a:xfrm>
          </p:grpSpPr>
          <p:sp>
            <p:nvSpPr>
              <p:cNvPr id="7187" name="Line 179"/>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8" name="Line 180"/>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9" name="Line 181"/>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0" name="Line 182"/>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Line 183"/>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2" name="Line 184"/>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3" name="Line 185"/>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4" name="Line 186"/>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5" name="Line 187"/>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6" name="Line 188"/>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7" name="Line 189"/>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8" name="Line 190"/>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9" name="Freeform 191"/>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00" name="Freeform 192"/>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7177" name="Text Box 194"/>
          <p:cNvSpPr txBox="1">
            <a:spLocks noChangeArrowheads="1"/>
          </p:cNvSpPr>
          <p:nvPr/>
        </p:nvSpPr>
        <p:spPr bwMode="auto">
          <a:xfrm>
            <a:off x="2084388" y="22479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carrier</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15340650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flipV="1">
            <a:off x="4508500" y="1774825"/>
            <a:ext cx="0" cy="7969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195" name="Rectangle 3"/>
          <p:cNvSpPr>
            <a:spLocks noGrp="1" noChangeArrowheads="1"/>
          </p:cNvSpPr>
          <p:nvPr>
            <p:ph type="title"/>
          </p:nvPr>
        </p:nvSpPr>
        <p:spPr/>
        <p:txBody>
          <a:bodyPr/>
          <a:lstStyle/>
          <a:p>
            <a:pPr eaLnBrk="1" hangingPunct="1"/>
            <a:r>
              <a:rPr lang="en-US" smtClean="0"/>
              <a:t>Participants</a:t>
            </a:r>
          </a:p>
        </p:txBody>
      </p:sp>
      <p:sp>
        <p:nvSpPr>
          <p:cNvPr id="8196" name="Rectangle 167"/>
          <p:cNvSpPr>
            <a:spLocks noGrp="1" noChangeArrowheads="1"/>
          </p:cNvSpPr>
          <p:nvPr>
            <p:ph idx="1"/>
          </p:nvPr>
        </p:nvSpPr>
        <p:spPr>
          <a:xfrm>
            <a:off x="5426075" y="744538"/>
            <a:ext cx="3282950" cy="5518150"/>
          </a:xfrm>
        </p:spPr>
        <p:txBody>
          <a:bodyPr/>
          <a:lstStyle/>
          <a:p>
            <a:pPr>
              <a:buFont typeface="Arial" charset="0"/>
              <a:buChar char="•"/>
            </a:pPr>
            <a:r>
              <a:rPr lang="en-US" dirty="0" smtClean="0"/>
              <a:t>A </a:t>
            </a:r>
            <a:r>
              <a:rPr lang="en-US" b="1" dirty="0" smtClean="0"/>
              <a:t>participant</a:t>
            </a:r>
            <a:r>
              <a:rPr lang="en-US" dirty="0" smtClean="0"/>
              <a:t> is any PolicyCenter user that interacts with the policy</a:t>
            </a:r>
          </a:p>
          <a:p>
            <a:pPr>
              <a:buFont typeface="Arial" charset="0"/>
              <a:buChar char="•"/>
            </a:pPr>
            <a:r>
              <a:rPr lang="en-US" dirty="0" smtClean="0"/>
              <a:t>Participant can have  </a:t>
            </a:r>
            <a:r>
              <a:rPr lang="en-US" dirty="0" smtClean="0"/>
              <a:t>role one or many roles </a:t>
            </a:r>
            <a:r>
              <a:rPr lang="en-US" dirty="0" smtClean="0"/>
              <a:t>such as:</a:t>
            </a:r>
          </a:p>
          <a:p>
            <a:pPr lvl="1"/>
            <a:r>
              <a:rPr lang="en-US" dirty="0" smtClean="0"/>
              <a:t>Creator</a:t>
            </a:r>
          </a:p>
          <a:p>
            <a:pPr lvl="1"/>
            <a:r>
              <a:rPr lang="en-US" dirty="0" smtClean="0"/>
              <a:t>Underwriter</a:t>
            </a:r>
          </a:p>
          <a:p>
            <a:pPr lvl="1"/>
            <a:r>
              <a:rPr lang="en-US" dirty="0" smtClean="0"/>
              <a:t>Auditor</a:t>
            </a:r>
          </a:p>
        </p:txBody>
      </p:sp>
      <p:sp>
        <p:nvSpPr>
          <p:cNvPr id="8197" name="AutoShape 11"/>
          <p:cNvSpPr>
            <a:spLocks noChangeArrowheads="1"/>
          </p:cNvSpPr>
          <p:nvPr/>
        </p:nvSpPr>
        <p:spPr bwMode="auto">
          <a:xfrm>
            <a:off x="1547813" y="21034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8" name="AutoShape 12"/>
          <p:cNvSpPr>
            <a:spLocks noChangeArrowheads="1"/>
          </p:cNvSpPr>
          <p:nvPr/>
        </p:nvSpPr>
        <p:spPr bwMode="auto">
          <a:xfrm>
            <a:off x="1797050" y="23907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8199" name="AutoShape 13"/>
          <p:cNvSpPr>
            <a:spLocks noChangeArrowheads="1"/>
          </p:cNvSpPr>
          <p:nvPr/>
        </p:nvSpPr>
        <p:spPr bwMode="auto">
          <a:xfrm>
            <a:off x="2047875" y="26781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8200" name="Group 14"/>
          <p:cNvGrpSpPr>
            <a:grpSpLocks/>
          </p:cNvGrpSpPr>
          <p:nvPr/>
        </p:nvGrpSpPr>
        <p:grpSpPr bwMode="auto">
          <a:xfrm>
            <a:off x="3867150" y="1023938"/>
            <a:ext cx="1279525" cy="1055687"/>
            <a:chOff x="465" y="602"/>
            <a:chExt cx="798" cy="659"/>
          </a:xfrm>
        </p:grpSpPr>
        <p:sp>
          <p:nvSpPr>
            <p:cNvPr id="8257" name="AutoShape 15"/>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8258" name="Rectangle 16"/>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8259" name="Rectangle 17"/>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8260" name="Rectangle 18"/>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8261" name="Rectangle 19"/>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8262" name="Rectangle 20"/>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8263" name="Line 21"/>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4" name="Line 22"/>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65" name="Group 23"/>
            <p:cNvGrpSpPr>
              <a:grpSpLocks/>
            </p:cNvGrpSpPr>
            <p:nvPr/>
          </p:nvGrpSpPr>
          <p:grpSpPr bwMode="auto">
            <a:xfrm>
              <a:off x="575" y="644"/>
              <a:ext cx="508" cy="139"/>
              <a:chOff x="3046" y="1026"/>
              <a:chExt cx="502" cy="138"/>
            </a:xfrm>
          </p:grpSpPr>
          <p:sp>
            <p:nvSpPr>
              <p:cNvPr id="8266" name="Line 24"/>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7" name="Line 25"/>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8" name="Line 26"/>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69" name="Line 27"/>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0" name="Line 28"/>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1" name="Line 29"/>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72" name="Oval 30"/>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3" name="Freeform 31"/>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4" name="Freeform 32"/>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5" name="Freeform 33"/>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76" name="Freeform 34"/>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8201" name="Text Box 76"/>
          <p:cNvSpPr txBox="1">
            <a:spLocks noChangeArrowheads="1"/>
          </p:cNvSpPr>
          <p:nvPr/>
        </p:nvSpPr>
        <p:spPr bwMode="auto">
          <a:xfrm>
            <a:off x="1106488" y="1536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8202" name="Group 77"/>
          <p:cNvGrpSpPr>
            <a:grpSpLocks/>
          </p:cNvGrpSpPr>
          <p:nvPr/>
        </p:nvGrpSpPr>
        <p:grpSpPr bwMode="auto">
          <a:xfrm>
            <a:off x="2317750" y="1350963"/>
            <a:ext cx="706438" cy="909637"/>
            <a:chOff x="2634" y="2618"/>
            <a:chExt cx="538" cy="692"/>
          </a:xfrm>
        </p:grpSpPr>
        <p:sp>
          <p:nvSpPr>
            <p:cNvPr id="8245" name="AutoShape 7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8246" name="Freeform 79"/>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8247" name="Freeform 80"/>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8248" name="Rectangle 81"/>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8249" name="Rectangle 82"/>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8250" name="Oval 83"/>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1" name="Oval 84"/>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2" name="Oval 85"/>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3" name="Oval 86"/>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54" name="Freeform 87"/>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55" name="Freeform 88"/>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56" name="Freeform 89"/>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8203" name="Line 90"/>
          <p:cNvSpPr>
            <a:spLocks noChangeShapeType="1"/>
          </p:cNvSpPr>
          <p:nvPr/>
        </p:nvSpPr>
        <p:spPr bwMode="auto">
          <a:xfrm>
            <a:off x="2979738" y="17097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204" name="Text Box 160"/>
          <p:cNvSpPr txBox="1">
            <a:spLocks noChangeArrowheads="1"/>
          </p:cNvSpPr>
          <p:nvPr/>
        </p:nvSpPr>
        <p:spPr bwMode="auto">
          <a:xfrm>
            <a:off x="501650" y="248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dirty="0">
                <a:solidFill>
                  <a:srgbClr val="D33941"/>
                </a:solidFill>
              </a:rPr>
              <a:t>participant</a:t>
            </a:r>
          </a:p>
        </p:txBody>
      </p:sp>
      <p:sp>
        <p:nvSpPr>
          <p:cNvPr id="8205" name="Line 161"/>
          <p:cNvSpPr>
            <a:spLocks noChangeShapeType="1"/>
          </p:cNvSpPr>
          <p:nvPr/>
        </p:nvSpPr>
        <p:spPr bwMode="auto">
          <a:xfrm>
            <a:off x="2238375" y="25860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8206" name="Group 168"/>
          <p:cNvGrpSpPr>
            <a:grpSpLocks/>
          </p:cNvGrpSpPr>
          <p:nvPr/>
        </p:nvGrpSpPr>
        <p:grpSpPr bwMode="auto">
          <a:xfrm>
            <a:off x="2319338" y="2792413"/>
            <a:ext cx="530225" cy="682625"/>
            <a:chOff x="2634" y="2618"/>
            <a:chExt cx="538" cy="692"/>
          </a:xfrm>
        </p:grpSpPr>
        <p:sp>
          <p:nvSpPr>
            <p:cNvPr id="8233" name="AutoShape 16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8234" name="Freeform 17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8235" name="Freeform 17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8236" name="Rectangle 17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8237" name="Rectangle 17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8238" name="Oval 17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39" name="Oval 17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40" name="Oval 17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41" name="Oval 17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42" name="Freeform 17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43" name="Freeform 17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44" name="Freeform 18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8207" name="Group 181"/>
          <p:cNvGrpSpPr>
            <a:grpSpLocks/>
          </p:cNvGrpSpPr>
          <p:nvPr/>
        </p:nvGrpSpPr>
        <p:grpSpPr bwMode="auto">
          <a:xfrm>
            <a:off x="2470150" y="1503363"/>
            <a:ext cx="706438" cy="909637"/>
            <a:chOff x="2634" y="2618"/>
            <a:chExt cx="538" cy="692"/>
          </a:xfrm>
        </p:grpSpPr>
        <p:sp>
          <p:nvSpPr>
            <p:cNvPr id="8221" name="AutoShape 18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8222" name="Freeform 183"/>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8223" name="Freeform 184"/>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8224" name="Rectangle 185"/>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8225" name="Rectangle 186"/>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8226" name="Oval 187"/>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27" name="Oval 188"/>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28" name="Oval 189"/>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29" name="Oval 190"/>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30" name="Freeform 191"/>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31" name="Freeform 192"/>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32" name="Freeform 193"/>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nvGrpSpPr>
          <p:cNvPr id="8208" name="Group 194"/>
          <p:cNvGrpSpPr>
            <a:grpSpLocks/>
          </p:cNvGrpSpPr>
          <p:nvPr/>
        </p:nvGrpSpPr>
        <p:grpSpPr bwMode="auto">
          <a:xfrm>
            <a:off x="2622550" y="1655763"/>
            <a:ext cx="706438" cy="909637"/>
            <a:chOff x="2634" y="2618"/>
            <a:chExt cx="538" cy="692"/>
          </a:xfrm>
        </p:grpSpPr>
        <p:sp>
          <p:nvSpPr>
            <p:cNvPr id="8209" name="AutoShape 19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8210" name="Freeform 19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8211" name="Freeform 19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8212" name="Rectangle 19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8213" name="Rectangle 19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8214" name="Oval 20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15" name="Oval 20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16" name="Oval 20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17" name="Oval 20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18" name="Freeform 20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19" name="Freeform 20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220" name="Freeform 20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flipV="1">
            <a:off x="4508500" y="1457325"/>
            <a:ext cx="0" cy="195421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19" name="Rectangle 3"/>
          <p:cNvSpPr>
            <a:spLocks noGrp="1" noChangeArrowheads="1"/>
          </p:cNvSpPr>
          <p:nvPr>
            <p:ph type="title"/>
          </p:nvPr>
        </p:nvSpPr>
        <p:spPr/>
        <p:txBody>
          <a:bodyPr/>
          <a:lstStyle/>
          <a:p>
            <a:pPr eaLnBrk="1" hangingPunct="1"/>
            <a:r>
              <a:rPr lang="en-US" smtClean="0"/>
              <a:t>Contacts</a:t>
            </a:r>
          </a:p>
        </p:txBody>
      </p:sp>
      <p:sp>
        <p:nvSpPr>
          <p:cNvPr id="9220" name="Rectangle 170"/>
          <p:cNvSpPr>
            <a:spLocks noGrp="1" noChangeArrowheads="1"/>
          </p:cNvSpPr>
          <p:nvPr>
            <p:ph idx="1"/>
          </p:nvPr>
        </p:nvSpPr>
        <p:spPr>
          <a:xfrm>
            <a:off x="5341938" y="874713"/>
            <a:ext cx="3495675" cy="5197475"/>
          </a:xfrm>
        </p:spPr>
        <p:txBody>
          <a:bodyPr/>
          <a:lstStyle/>
          <a:p>
            <a:pPr>
              <a:buFont typeface="Arial" charset="0"/>
              <a:buChar char="•"/>
            </a:pPr>
            <a:r>
              <a:rPr lang="en-US" smtClean="0"/>
              <a:t>A </a:t>
            </a:r>
            <a:r>
              <a:rPr lang="en-US" b="1" smtClean="0"/>
              <a:t>contact</a:t>
            </a:r>
            <a:r>
              <a:rPr lang="en-US" smtClean="0"/>
              <a:t> is a person or a company</a:t>
            </a:r>
          </a:p>
          <a:p>
            <a:pPr>
              <a:buFont typeface="Arial" charset="0"/>
              <a:buChar char="•"/>
            </a:pPr>
            <a:r>
              <a:rPr lang="en-US" smtClean="0"/>
              <a:t>A contact:</a:t>
            </a:r>
          </a:p>
          <a:p>
            <a:pPr lvl="1"/>
            <a:r>
              <a:rPr lang="en-US" smtClean="0"/>
              <a:t>May need to be contacted for policy information</a:t>
            </a:r>
          </a:p>
          <a:p>
            <a:pPr lvl="1"/>
            <a:r>
              <a:rPr lang="en-US" smtClean="0"/>
              <a:t>May be named on one or more policies</a:t>
            </a:r>
          </a:p>
          <a:p>
            <a:pPr>
              <a:buFont typeface="Arial" charset="0"/>
              <a:buChar char="•"/>
            </a:pPr>
            <a:endParaRPr lang="en-US" smtClean="0"/>
          </a:p>
        </p:txBody>
      </p:sp>
      <p:sp>
        <p:nvSpPr>
          <p:cNvPr id="9221" name="Line 7"/>
          <p:cNvSpPr>
            <a:spLocks noChangeShapeType="1"/>
          </p:cNvSpPr>
          <p:nvPr/>
        </p:nvSpPr>
        <p:spPr bwMode="auto">
          <a:xfrm>
            <a:off x="900113" y="3432175"/>
            <a:ext cx="3625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2" name="AutoShape 11"/>
          <p:cNvSpPr>
            <a:spLocks noChangeArrowheads="1"/>
          </p:cNvSpPr>
          <p:nvPr/>
        </p:nvSpPr>
        <p:spPr bwMode="auto">
          <a:xfrm>
            <a:off x="1547813" y="1785938"/>
            <a:ext cx="428625"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23" name="AutoShape 12"/>
          <p:cNvSpPr>
            <a:spLocks noChangeArrowheads="1"/>
          </p:cNvSpPr>
          <p:nvPr/>
        </p:nvSpPr>
        <p:spPr bwMode="auto">
          <a:xfrm>
            <a:off x="1797050" y="2073275"/>
            <a:ext cx="430213"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9224" name="AutoShape 13"/>
          <p:cNvSpPr>
            <a:spLocks noChangeArrowheads="1"/>
          </p:cNvSpPr>
          <p:nvPr/>
        </p:nvSpPr>
        <p:spPr bwMode="auto">
          <a:xfrm>
            <a:off x="2047875" y="2360613"/>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225" name="Group 15"/>
          <p:cNvGrpSpPr>
            <a:grpSpLocks/>
          </p:cNvGrpSpPr>
          <p:nvPr/>
        </p:nvGrpSpPr>
        <p:grpSpPr bwMode="auto">
          <a:xfrm>
            <a:off x="3867150" y="706438"/>
            <a:ext cx="1279525" cy="1055687"/>
            <a:chOff x="465" y="602"/>
            <a:chExt cx="798" cy="659"/>
          </a:xfrm>
        </p:grpSpPr>
        <p:sp>
          <p:nvSpPr>
            <p:cNvPr id="9248" name="AutoShape 1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9249" name="Rectangle 1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9250" name="Rectangle 1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9251" name="Rectangle 1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9252" name="Rectangle 2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253" name="Rectangle 2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9254" name="Line 2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5" name="Line 2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256" name="Group 24"/>
            <p:cNvGrpSpPr>
              <a:grpSpLocks/>
            </p:cNvGrpSpPr>
            <p:nvPr/>
          </p:nvGrpSpPr>
          <p:grpSpPr bwMode="auto">
            <a:xfrm>
              <a:off x="575" y="644"/>
              <a:ext cx="508" cy="139"/>
              <a:chOff x="3046" y="1026"/>
              <a:chExt cx="502" cy="138"/>
            </a:xfrm>
          </p:grpSpPr>
          <p:sp>
            <p:nvSpPr>
              <p:cNvPr id="9257" name="Line 2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8" name="Line 2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9" name="Line 2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0" name="Line 2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1" name="Line 2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2" name="Line 3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3" name="Oval 3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4" name="Freeform 3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5" name="Freeform 3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6" name="Freeform 3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67" name="Freeform 3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9226" name="Text Box 4"/>
          <p:cNvSpPr txBox="1">
            <a:spLocks noChangeArrowheads="1"/>
          </p:cNvSpPr>
          <p:nvPr/>
        </p:nvSpPr>
        <p:spPr bwMode="auto">
          <a:xfrm>
            <a:off x="455613" y="3651250"/>
            <a:ext cx="958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contact</a:t>
            </a:r>
          </a:p>
        </p:txBody>
      </p:sp>
      <p:sp>
        <p:nvSpPr>
          <p:cNvPr id="9227" name="Line 10"/>
          <p:cNvSpPr>
            <a:spLocks noChangeShapeType="1"/>
          </p:cNvSpPr>
          <p:nvPr/>
        </p:nvSpPr>
        <p:spPr bwMode="auto">
          <a:xfrm>
            <a:off x="914400" y="34147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AutoShape 46"/>
          <p:cNvSpPr>
            <a:spLocks noChangeArrowheads="1"/>
          </p:cNvSpPr>
          <p:nvPr/>
        </p:nvSpPr>
        <p:spPr bwMode="auto">
          <a:xfrm>
            <a:off x="450850" y="3984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9229" name="AutoShape 47"/>
          <p:cNvSpPr>
            <a:spLocks noChangeArrowheads="1"/>
          </p:cNvSpPr>
          <p:nvPr/>
        </p:nvSpPr>
        <p:spPr bwMode="auto">
          <a:xfrm>
            <a:off x="450850" y="46831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9230" name="AutoShape 48"/>
          <p:cNvSpPr>
            <a:spLocks noChangeArrowheads="1"/>
          </p:cNvSpPr>
          <p:nvPr/>
        </p:nvSpPr>
        <p:spPr bwMode="auto">
          <a:xfrm>
            <a:off x="450850" y="5381625"/>
            <a:ext cx="795338" cy="811213"/>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9231" name="Text Box 77"/>
          <p:cNvSpPr txBox="1">
            <a:spLocks noChangeArrowheads="1"/>
          </p:cNvSpPr>
          <p:nvPr/>
        </p:nvSpPr>
        <p:spPr bwMode="auto">
          <a:xfrm>
            <a:off x="1106488" y="12192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9232" name="Group 78"/>
          <p:cNvGrpSpPr>
            <a:grpSpLocks/>
          </p:cNvGrpSpPr>
          <p:nvPr/>
        </p:nvGrpSpPr>
        <p:grpSpPr bwMode="auto">
          <a:xfrm>
            <a:off x="2317750" y="1033463"/>
            <a:ext cx="706438" cy="909637"/>
            <a:chOff x="2634" y="2618"/>
            <a:chExt cx="538" cy="692"/>
          </a:xfrm>
        </p:grpSpPr>
        <p:sp>
          <p:nvSpPr>
            <p:cNvPr id="9236" name="AutoShape 7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9237" name="Freeform 80"/>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9238" name="Freeform 81"/>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9239" name="Rectangle 82"/>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9240" name="Rectangle 83"/>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9241" name="Oval 84"/>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2" name="Oval 85"/>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3" name="Oval 86"/>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4" name="Oval 87"/>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9245" name="Freeform 88"/>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6" name="Freeform 89"/>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9247" name="Freeform 90"/>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9233" name="Line 91"/>
          <p:cNvSpPr>
            <a:spLocks noChangeShapeType="1"/>
          </p:cNvSpPr>
          <p:nvPr/>
        </p:nvSpPr>
        <p:spPr bwMode="auto">
          <a:xfrm>
            <a:off x="2979738" y="1392238"/>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34" name="Text Box 161"/>
          <p:cNvSpPr txBox="1">
            <a:spLocks noChangeArrowheads="1"/>
          </p:cNvSpPr>
          <p:nvPr/>
        </p:nvSpPr>
        <p:spPr bwMode="auto">
          <a:xfrm>
            <a:off x="501650" y="2171700"/>
            <a:ext cx="1171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9235" name="Line 162"/>
          <p:cNvSpPr>
            <a:spLocks noChangeShapeType="1"/>
          </p:cNvSpPr>
          <p:nvPr/>
        </p:nvSpPr>
        <p:spPr bwMode="auto">
          <a:xfrm>
            <a:off x="2238375" y="2268538"/>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flipV="1">
            <a:off x="4508500" y="1436688"/>
            <a:ext cx="0" cy="19542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43" name="Rectangle 3"/>
          <p:cNvSpPr>
            <a:spLocks noGrp="1" noChangeArrowheads="1"/>
          </p:cNvSpPr>
          <p:nvPr>
            <p:ph type="title"/>
          </p:nvPr>
        </p:nvSpPr>
        <p:spPr/>
        <p:txBody>
          <a:bodyPr/>
          <a:lstStyle/>
          <a:p>
            <a:pPr eaLnBrk="1" hangingPunct="1"/>
            <a:r>
              <a:rPr lang="en-US" smtClean="0"/>
              <a:t>Locations</a:t>
            </a:r>
          </a:p>
        </p:txBody>
      </p:sp>
      <p:sp>
        <p:nvSpPr>
          <p:cNvPr id="10244" name="Rectangle 167"/>
          <p:cNvSpPr>
            <a:spLocks noGrp="1" noChangeArrowheads="1"/>
          </p:cNvSpPr>
          <p:nvPr>
            <p:ph idx="1"/>
          </p:nvPr>
        </p:nvSpPr>
        <p:spPr>
          <a:xfrm>
            <a:off x="5341938" y="854075"/>
            <a:ext cx="3495675" cy="5197475"/>
          </a:xfrm>
        </p:spPr>
        <p:txBody>
          <a:bodyPr/>
          <a:lstStyle/>
          <a:p>
            <a:pPr>
              <a:buFont typeface="Arial" charset="0"/>
              <a:buChar char="•"/>
            </a:pPr>
            <a:r>
              <a:rPr lang="en-US" smtClean="0"/>
              <a:t>A </a:t>
            </a:r>
            <a:r>
              <a:rPr lang="en-US" b="1" smtClean="0"/>
              <a:t>location</a:t>
            </a:r>
            <a:r>
              <a:rPr lang="en-US" smtClean="0"/>
              <a:t> is a physical location relevant to account's insurance needs</a:t>
            </a:r>
          </a:p>
          <a:p>
            <a:pPr lvl="1"/>
            <a:r>
              <a:rPr lang="en-US" smtClean="0"/>
              <a:t>May or may not have buildings or other structures on it</a:t>
            </a:r>
          </a:p>
          <a:p>
            <a:pPr lvl="1"/>
            <a:r>
              <a:rPr lang="en-US" smtClean="0"/>
              <a:t>May be referenced on one or more policies</a:t>
            </a:r>
          </a:p>
          <a:p>
            <a:pPr>
              <a:buFont typeface="Arial" charset="0"/>
              <a:buChar char="•"/>
            </a:pPr>
            <a:endParaRPr lang="en-US" smtClean="0"/>
          </a:p>
        </p:txBody>
      </p:sp>
      <p:sp>
        <p:nvSpPr>
          <p:cNvPr id="10245" name="AutoShape 6"/>
          <p:cNvSpPr>
            <a:spLocks noChangeArrowheads="1"/>
          </p:cNvSpPr>
          <p:nvPr/>
        </p:nvSpPr>
        <p:spPr bwMode="auto">
          <a:xfrm>
            <a:off x="1547813" y="1765300"/>
            <a:ext cx="428625"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46" name="AutoShape 7"/>
          <p:cNvSpPr>
            <a:spLocks noChangeArrowheads="1"/>
          </p:cNvSpPr>
          <p:nvPr/>
        </p:nvSpPr>
        <p:spPr bwMode="auto">
          <a:xfrm>
            <a:off x="1797050" y="2052638"/>
            <a:ext cx="430213"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47" name="AutoShape 8"/>
          <p:cNvSpPr>
            <a:spLocks noChangeArrowheads="1"/>
          </p:cNvSpPr>
          <p:nvPr/>
        </p:nvSpPr>
        <p:spPr bwMode="auto">
          <a:xfrm>
            <a:off x="2047875" y="2339975"/>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248" name="Group 9"/>
          <p:cNvGrpSpPr>
            <a:grpSpLocks/>
          </p:cNvGrpSpPr>
          <p:nvPr/>
        </p:nvGrpSpPr>
        <p:grpSpPr bwMode="auto">
          <a:xfrm>
            <a:off x="3867150" y="685800"/>
            <a:ext cx="1279525" cy="1055688"/>
            <a:chOff x="465" y="602"/>
            <a:chExt cx="798" cy="659"/>
          </a:xfrm>
        </p:grpSpPr>
        <p:sp>
          <p:nvSpPr>
            <p:cNvPr id="10298" name="AutoShape 1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0299" name="Rectangle 1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0300" name="Rectangle 1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0301" name="Rectangle 1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0302" name="Rectangle 1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0303" name="Rectangle 1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0304" name="Line 1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5" name="Line 1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06" name="Group 18"/>
            <p:cNvGrpSpPr>
              <a:grpSpLocks/>
            </p:cNvGrpSpPr>
            <p:nvPr/>
          </p:nvGrpSpPr>
          <p:grpSpPr bwMode="auto">
            <a:xfrm>
              <a:off x="575" y="644"/>
              <a:ext cx="508" cy="139"/>
              <a:chOff x="3046" y="1026"/>
              <a:chExt cx="502" cy="138"/>
            </a:xfrm>
          </p:grpSpPr>
          <p:sp>
            <p:nvSpPr>
              <p:cNvPr id="10307" name="Line 1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8" name="Line 2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9" name="Line 2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0" name="Line 2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1" name="Line 2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2" name="Line 2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3" name="Oval 2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14" name="Freeform 2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15" name="Freeform 2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16" name="Freeform 2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17" name="Freeform 2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249" name="Text Box 32"/>
          <p:cNvSpPr txBox="1">
            <a:spLocks noChangeArrowheads="1"/>
          </p:cNvSpPr>
          <p:nvPr/>
        </p:nvSpPr>
        <p:spPr bwMode="auto">
          <a:xfrm>
            <a:off x="455613" y="3630613"/>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0250" name="Text Box 33"/>
          <p:cNvSpPr txBox="1">
            <a:spLocks noChangeArrowheads="1"/>
          </p:cNvSpPr>
          <p:nvPr/>
        </p:nvSpPr>
        <p:spPr bwMode="auto">
          <a:xfrm>
            <a:off x="1543050" y="36306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location</a:t>
            </a:r>
          </a:p>
        </p:txBody>
      </p:sp>
      <p:sp>
        <p:nvSpPr>
          <p:cNvPr id="10251" name="Line 34"/>
          <p:cNvSpPr>
            <a:spLocks noChangeShapeType="1"/>
          </p:cNvSpPr>
          <p:nvPr/>
        </p:nvSpPr>
        <p:spPr bwMode="auto">
          <a:xfrm>
            <a:off x="914400" y="339407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2" name="AutoShape 35"/>
          <p:cNvSpPr>
            <a:spLocks noChangeArrowheads="1"/>
          </p:cNvSpPr>
          <p:nvPr/>
        </p:nvSpPr>
        <p:spPr bwMode="auto">
          <a:xfrm>
            <a:off x="481013" y="3963988"/>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0253" name="AutoShape 36"/>
          <p:cNvSpPr>
            <a:spLocks noChangeArrowheads="1"/>
          </p:cNvSpPr>
          <p:nvPr/>
        </p:nvSpPr>
        <p:spPr bwMode="auto">
          <a:xfrm>
            <a:off x="549275" y="4662488"/>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0254" name="AutoShape 37"/>
          <p:cNvSpPr>
            <a:spLocks noChangeArrowheads="1"/>
          </p:cNvSpPr>
          <p:nvPr/>
        </p:nvSpPr>
        <p:spPr bwMode="auto">
          <a:xfrm>
            <a:off x="617538" y="5360988"/>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0255" name="Line 38"/>
          <p:cNvSpPr>
            <a:spLocks noChangeShapeType="1"/>
          </p:cNvSpPr>
          <p:nvPr/>
        </p:nvSpPr>
        <p:spPr bwMode="auto">
          <a:xfrm>
            <a:off x="2157413" y="340836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0256" name="Group 39"/>
          <p:cNvGrpSpPr>
            <a:grpSpLocks/>
          </p:cNvGrpSpPr>
          <p:nvPr/>
        </p:nvGrpSpPr>
        <p:grpSpPr bwMode="auto">
          <a:xfrm>
            <a:off x="1455738" y="3949700"/>
            <a:ext cx="1335087" cy="735013"/>
            <a:chOff x="786" y="2531"/>
            <a:chExt cx="841" cy="463"/>
          </a:xfrm>
        </p:grpSpPr>
        <p:sp>
          <p:nvSpPr>
            <p:cNvPr id="10287" name="Freeform 40"/>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0288" name="Line 41"/>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9" name="Line 42"/>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0" name="Line 43"/>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1" name="Freeform 44"/>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92" name="Freeform 45"/>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93" name="Freeform 46"/>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94" name="Freeform 47"/>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95" name="Freeform 48"/>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96" name="Freeform 49"/>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97" name="Freeform 50"/>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0257" name="Group 51"/>
          <p:cNvGrpSpPr>
            <a:grpSpLocks/>
          </p:cNvGrpSpPr>
          <p:nvPr/>
        </p:nvGrpSpPr>
        <p:grpSpPr bwMode="auto">
          <a:xfrm>
            <a:off x="1479550" y="4602163"/>
            <a:ext cx="1335088" cy="735012"/>
            <a:chOff x="786" y="2531"/>
            <a:chExt cx="841" cy="463"/>
          </a:xfrm>
        </p:grpSpPr>
        <p:sp>
          <p:nvSpPr>
            <p:cNvPr id="10276" name="Freeform 52"/>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0277" name="Line 53"/>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8" name="Line 54"/>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79" name="Line 55"/>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80" name="Freeform 56"/>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81" name="Freeform 57"/>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82" name="Freeform 58"/>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83" name="Freeform 59"/>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84" name="Freeform 60"/>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85" name="Freeform 61"/>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86" name="Freeform 62"/>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0258" name="Text Box 63"/>
          <p:cNvSpPr txBox="1">
            <a:spLocks noChangeArrowheads="1"/>
          </p:cNvSpPr>
          <p:nvPr/>
        </p:nvSpPr>
        <p:spPr bwMode="auto">
          <a:xfrm>
            <a:off x="1106488" y="11985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0259" name="Group 64"/>
          <p:cNvGrpSpPr>
            <a:grpSpLocks/>
          </p:cNvGrpSpPr>
          <p:nvPr/>
        </p:nvGrpSpPr>
        <p:grpSpPr bwMode="auto">
          <a:xfrm>
            <a:off x="2317750" y="1012825"/>
            <a:ext cx="706438" cy="909638"/>
            <a:chOff x="2634" y="2618"/>
            <a:chExt cx="538" cy="692"/>
          </a:xfrm>
        </p:grpSpPr>
        <p:sp>
          <p:nvSpPr>
            <p:cNvPr id="10264" name="AutoShape 6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0265" name="Freeform 66"/>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266" name="Freeform 67"/>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267" name="Rectangle 68"/>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268" name="Rectangle 69"/>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269" name="Oval 70"/>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70" name="Oval 71"/>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71" name="Oval 72"/>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72" name="Oval 73"/>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273" name="Freeform 74"/>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74" name="Freeform 75"/>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75" name="Freeform 76"/>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0260" name="Line 77"/>
          <p:cNvSpPr>
            <a:spLocks noChangeShapeType="1"/>
          </p:cNvSpPr>
          <p:nvPr/>
        </p:nvSpPr>
        <p:spPr bwMode="auto">
          <a:xfrm>
            <a:off x="2979738" y="1371600"/>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1" name="Text Box 136"/>
          <p:cNvSpPr txBox="1">
            <a:spLocks noChangeArrowheads="1"/>
          </p:cNvSpPr>
          <p:nvPr/>
        </p:nvSpPr>
        <p:spPr bwMode="auto">
          <a:xfrm>
            <a:off x="501650" y="21510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0262" name="Line 137"/>
          <p:cNvSpPr>
            <a:spLocks noChangeShapeType="1"/>
          </p:cNvSpPr>
          <p:nvPr/>
        </p:nvSpPr>
        <p:spPr bwMode="auto">
          <a:xfrm>
            <a:off x="2238375" y="2247900"/>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3" name="Line 168"/>
          <p:cNvSpPr>
            <a:spLocks noChangeShapeType="1"/>
          </p:cNvSpPr>
          <p:nvPr/>
        </p:nvSpPr>
        <p:spPr bwMode="auto">
          <a:xfrm>
            <a:off x="900113" y="3411538"/>
            <a:ext cx="3625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08500" y="1595438"/>
            <a:ext cx="0" cy="195421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7" name="Rectangle 3"/>
          <p:cNvSpPr>
            <a:spLocks noGrp="1" noChangeArrowheads="1"/>
          </p:cNvSpPr>
          <p:nvPr>
            <p:ph type="title"/>
          </p:nvPr>
        </p:nvSpPr>
        <p:spPr/>
        <p:txBody>
          <a:bodyPr/>
          <a:lstStyle/>
          <a:p>
            <a:pPr eaLnBrk="1" hangingPunct="1"/>
            <a:r>
              <a:rPr lang="en-US" smtClean="0"/>
              <a:t>Policies and underwriting files</a:t>
            </a:r>
          </a:p>
        </p:txBody>
      </p:sp>
      <p:sp>
        <p:nvSpPr>
          <p:cNvPr id="11268" name="Rectangle 168"/>
          <p:cNvSpPr>
            <a:spLocks noGrp="1" noChangeArrowheads="1"/>
          </p:cNvSpPr>
          <p:nvPr>
            <p:ph idx="1"/>
          </p:nvPr>
        </p:nvSpPr>
        <p:spPr>
          <a:xfrm>
            <a:off x="5341938" y="1012825"/>
            <a:ext cx="3495675" cy="5197475"/>
          </a:xfrm>
        </p:spPr>
        <p:txBody>
          <a:bodyPr/>
          <a:lstStyle/>
          <a:p>
            <a:pPr>
              <a:buFont typeface="Arial" charset="0"/>
              <a:buChar char="•"/>
            </a:pPr>
            <a:r>
              <a:rPr lang="en-US" smtClean="0"/>
              <a:t>Account may have one or more policies</a:t>
            </a:r>
          </a:p>
          <a:p>
            <a:pPr>
              <a:buFont typeface="Arial" charset="0"/>
              <a:buChar char="•"/>
            </a:pPr>
            <a:r>
              <a:rPr lang="en-US" smtClean="0"/>
              <a:t>An </a:t>
            </a:r>
            <a:r>
              <a:rPr lang="en-US" b="1" smtClean="0"/>
              <a:t>underwriting file</a:t>
            </a:r>
            <a:r>
              <a:rPr lang="en-US" smtClean="0"/>
              <a:t> is a collection of policies which may require processing as a group</a:t>
            </a:r>
          </a:p>
          <a:p>
            <a:pPr>
              <a:buFont typeface="Arial" charset="0"/>
              <a:buChar char="•"/>
            </a:pPr>
            <a:endParaRPr lang="en-US" smtClean="0"/>
          </a:p>
          <a:p>
            <a:pPr>
              <a:buFont typeface="Arial" charset="0"/>
              <a:buChar char="•"/>
            </a:pPr>
            <a:endParaRPr lang="en-US" smtClean="0"/>
          </a:p>
        </p:txBody>
      </p:sp>
      <p:sp>
        <p:nvSpPr>
          <p:cNvPr id="11269" name="AutoShape 6"/>
          <p:cNvSpPr>
            <a:spLocks noChangeArrowheads="1"/>
          </p:cNvSpPr>
          <p:nvPr/>
        </p:nvSpPr>
        <p:spPr bwMode="auto">
          <a:xfrm>
            <a:off x="1547813" y="1924050"/>
            <a:ext cx="428625" cy="43973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270" name="AutoShape 7"/>
          <p:cNvSpPr>
            <a:spLocks noChangeArrowheads="1"/>
          </p:cNvSpPr>
          <p:nvPr/>
        </p:nvSpPr>
        <p:spPr bwMode="auto">
          <a:xfrm>
            <a:off x="1797050" y="2211388"/>
            <a:ext cx="430213" cy="43973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271" name="AutoShape 8"/>
          <p:cNvSpPr>
            <a:spLocks noChangeArrowheads="1"/>
          </p:cNvSpPr>
          <p:nvPr/>
        </p:nvSpPr>
        <p:spPr bwMode="auto">
          <a:xfrm>
            <a:off x="2047875" y="2498725"/>
            <a:ext cx="430213" cy="438150"/>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2" name="Group 10"/>
          <p:cNvGrpSpPr>
            <a:grpSpLocks/>
          </p:cNvGrpSpPr>
          <p:nvPr/>
        </p:nvGrpSpPr>
        <p:grpSpPr bwMode="auto">
          <a:xfrm>
            <a:off x="3867150" y="844550"/>
            <a:ext cx="1279525" cy="1055688"/>
            <a:chOff x="465" y="602"/>
            <a:chExt cx="798" cy="659"/>
          </a:xfrm>
        </p:grpSpPr>
        <p:sp>
          <p:nvSpPr>
            <p:cNvPr id="11344" name="AutoShape 11"/>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1345" name="Rectangle 12"/>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1346" name="Rectangle 13"/>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1347" name="Rectangle 14"/>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1348" name="Rectangle 15"/>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1349" name="Rectangle 16"/>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11350" name="Line 17"/>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1" name="Line 18"/>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352" name="Group 19"/>
            <p:cNvGrpSpPr>
              <a:grpSpLocks/>
            </p:cNvGrpSpPr>
            <p:nvPr/>
          </p:nvGrpSpPr>
          <p:grpSpPr bwMode="auto">
            <a:xfrm>
              <a:off x="575" y="644"/>
              <a:ext cx="508" cy="139"/>
              <a:chOff x="3046" y="1026"/>
              <a:chExt cx="502" cy="138"/>
            </a:xfrm>
          </p:grpSpPr>
          <p:sp>
            <p:nvSpPr>
              <p:cNvPr id="11353" name="Line 20"/>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4" name="Line 21"/>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5" name="Line 22"/>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6" name="Line 23"/>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7" name="Line 24"/>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8" name="Line 25"/>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9" name="Oval 26"/>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60" name="Freeform 27"/>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61" name="Freeform 28"/>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62" name="Freeform 29"/>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63" name="Freeform 30"/>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1273" name="Text Box 33"/>
          <p:cNvSpPr txBox="1">
            <a:spLocks noChangeArrowheads="1"/>
          </p:cNvSpPr>
          <p:nvPr/>
        </p:nvSpPr>
        <p:spPr bwMode="auto">
          <a:xfrm>
            <a:off x="455613" y="3789363"/>
            <a:ext cx="958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contact</a:t>
            </a:r>
          </a:p>
        </p:txBody>
      </p:sp>
      <p:sp>
        <p:nvSpPr>
          <p:cNvPr id="11274" name="Text Box 34"/>
          <p:cNvSpPr txBox="1">
            <a:spLocks noChangeArrowheads="1"/>
          </p:cNvSpPr>
          <p:nvPr/>
        </p:nvSpPr>
        <p:spPr bwMode="auto">
          <a:xfrm>
            <a:off x="1543050" y="378936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location</a:t>
            </a:r>
          </a:p>
        </p:txBody>
      </p:sp>
      <p:sp>
        <p:nvSpPr>
          <p:cNvPr id="11275" name="Line 35"/>
          <p:cNvSpPr>
            <a:spLocks noChangeShapeType="1"/>
          </p:cNvSpPr>
          <p:nvPr/>
        </p:nvSpPr>
        <p:spPr bwMode="auto">
          <a:xfrm>
            <a:off x="914400" y="35528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6" name="AutoShape 36"/>
          <p:cNvSpPr>
            <a:spLocks noChangeArrowheads="1"/>
          </p:cNvSpPr>
          <p:nvPr/>
        </p:nvSpPr>
        <p:spPr bwMode="auto">
          <a:xfrm>
            <a:off x="481013" y="4122738"/>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1277" name="AutoShape 37"/>
          <p:cNvSpPr>
            <a:spLocks noChangeArrowheads="1"/>
          </p:cNvSpPr>
          <p:nvPr/>
        </p:nvSpPr>
        <p:spPr bwMode="auto">
          <a:xfrm>
            <a:off x="549275" y="4821238"/>
            <a:ext cx="795338"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1278" name="AutoShape 38"/>
          <p:cNvSpPr>
            <a:spLocks noChangeArrowheads="1"/>
          </p:cNvSpPr>
          <p:nvPr/>
        </p:nvSpPr>
        <p:spPr bwMode="auto">
          <a:xfrm>
            <a:off x="617538" y="5519738"/>
            <a:ext cx="795337" cy="81121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sp>
        <p:nvSpPr>
          <p:cNvPr id="11279" name="Line 39"/>
          <p:cNvSpPr>
            <a:spLocks noChangeShapeType="1"/>
          </p:cNvSpPr>
          <p:nvPr/>
        </p:nvSpPr>
        <p:spPr bwMode="auto">
          <a:xfrm>
            <a:off x="2157413" y="3567113"/>
            <a:ext cx="0" cy="23336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0" name="Group 40"/>
          <p:cNvGrpSpPr>
            <a:grpSpLocks/>
          </p:cNvGrpSpPr>
          <p:nvPr/>
        </p:nvGrpSpPr>
        <p:grpSpPr bwMode="auto">
          <a:xfrm>
            <a:off x="1455738" y="4108450"/>
            <a:ext cx="1335087" cy="735013"/>
            <a:chOff x="786" y="2531"/>
            <a:chExt cx="841" cy="463"/>
          </a:xfrm>
        </p:grpSpPr>
        <p:sp>
          <p:nvSpPr>
            <p:cNvPr id="11333" name="Freeform 41"/>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1334" name="Line 42"/>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5" name="Line 43"/>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6" name="Line 44"/>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37" name="Freeform 45"/>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38" name="Freeform 46"/>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39" name="Freeform 47"/>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40" name="Freeform 48"/>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41" name="Freeform 49"/>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42" name="Freeform 50"/>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43" name="Freeform 51"/>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11281" name="Group 52"/>
          <p:cNvGrpSpPr>
            <a:grpSpLocks/>
          </p:cNvGrpSpPr>
          <p:nvPr/>
        </p:nvGrpSpPr>
        <p:grpSpPr bwMode="auto">
          <a:xfrm>
            <a:off x="1479550" y="4760913"/>
            <a:ext cx="1335088" cy="735012"/>
            <a:chOff x="786" y="2531"/>
            <a:chExt cx="841" cy="463"/>
          </a:xfrm>
        </p:grpSpPr>
        <p:sp>
          <p:nvSpPr>
            <p:cNvPr id="11322" name="Freeform 53"/>
            <p:cNvSpPr>
              <a:spLocks/>
            </p:cNvSpPr>
            <p:nvPr/>
          </p:nvSpPr>
          <p:spPr bwMode="auto">
            <a:xfrm>
              <a:off x="786" y="2743"/>
              <a:ext cx="841" cy="251"/>
            </a:xfrm>
            <a:custGeom>
              <a:avLst/>
              <a:gdLst>
                <a:gd name="T0" fmla="*/ 0 w 2020"/>
                <a:gd name="T1" fmla="*/ 0 h 601"/>
                <a:gd name="T2" fmla="*/ 0 w 2020"/>
                <a:gd name="T3" fmla="*/ 0 h 601"/>
                <a:gd name="T4" fmla="*/ 0 w 2020"/>
                <a:gd name="T5" fmla="*/ 0 h 601"/>
                <a:gd name="T6" fmla="*/ 0 w 2020"/>
                <a:gd name="T7" fmla="*/ 0 h 601"/>
                <a:gd name="T8" fmla="*/ 0 w 2020"/>
                <a:gd name="T9" fmla="*/ 0 h 601"/>
                <a:gd name="T10" fmla="*/ 0 60000 65536"/>
                <a:gd name="T11" fmla="*/ 0 60000 65536"/>
                <a:gd name="T12" fmla="*/ 0 60000 65536"/>
                <a:gd name="T13" fmla="*/ 0 60000 65536"/>
                <a:gd name="T14" fmla="*/ 0 60000 65536"/>
                <a:gd name="T15" fmla="*/ 0 w 2020"/>
                <a:gd name="T16" fmla="*/ 0 h 601"/>
                <a:gd name="T17" fmla="*/ 2020 w 2020"/>
                <a:gd name="T18" fmla="*/ 601 h 601"/>
              </a:gdLst>
              <a:ahLst/>
              <a:cxnLst>
                <a:cxn ang="T10">
                  <a:pos x="T0" y="T1"/>
                </a:cxn>
                <a:cxn ang="T11">
                  <a:pos x="T2" y="T3"/>
                </a:cxn>
                <a:cxn ang="T12">
                  <a:pos x="T4" y="T5"/>
                </a:cxn>
                <a:cxn ang="T13">
                  <a:pos x="T6" y="T7"/>
                </a:cxn>
                <a:cxn ang="T14">
                  <a:pos x="T8" y="T9"/>
                </a:cxn>
              </a:cxnLst>
              <a:rect l="T15" t="T16" r="T17" b="T18"/>
              <a:pathLst>
                <a:path w="2020" h="601">
                  <a:moveTo>
                    <a:pt x="2020" y="184"/>
                  </a:moveTo>
                  <a:lnTo>
                    <a:pt x="868" y="601"/>
                  </a:lnTo>
                  <a:lnTo>
                    <a:pt x="0" y="259"/>
                  </a:lnTo>
                  <a:lnTo>
                    <a:pt x="1186" y="0"/>
                  </a:lnTo>
                  <a:lnTo>
                    <a:pt x="2020" y="184"/>
                  </a:lnTo>
                  <a:close/>
                </a:path>
              </a:pathLst>
            </a:custGeom>
            <a:solidFill>
              <a:srgbClr val="66FF66"/>
            </a:solidFill>
            <a:ln w="12700">
              <a:solidFill>
                <a:schemeClr val="bg1"/>
              </a:solidFill>
              <a:round/>
              <a:headEnd/>
              <a:tailEnd/>
            </a:ln>
          </p:spPr>
          <p:txBody>
            <a:bodyPr wrap="none" lIns="0" tIns="0" rIns="0" bIns="0" anchor="ctr">
              <a:spAutoFit/>
            </a:bodyPr>
            <a:lstStyle/>
            <a:p>
              <a:endParaRPr lang="en-US"/>
            </a:p>
          </p:txBody>
        </p:sp>
        <p:sp>
          <p:nvSpPr>
            <p:cNvPr id="11323" name="Line 54"/>
            <p:cNvSpPr>
              <a:spLocks noChangeShapeType="1"/>
            </p:cNvSpPr>
            <p:nvPr/>
          </p:nvSpPr>
          <p:spPr bwMode="auto">
            <a:xfrm flipV="1">
              <a:off x="1167" y="2682"/>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4" name="Line 55"/>
            <p:cNvSpPr>
              <a:spLocks noChangeShapeType="1"/>
            </p:cNvSpPr>
            <p:nvPr/>
          </p:nvSpPr>
          <p:spPr bwMode="auto">
            <a:xfrm flipV="1">
              <a:off x="939" y="2600"/>
              <a:ext cx="0" cy="248"/>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5" name="Line 56"/>
            <p:cNvSpPr>
              <a:spLocks noChangeShapeType="1"/>
            </p:cNvSpPr>
            <p:nvPr/>
          </p:nvSpPr>
          <p:spPr bwMode="auto">
            <a:xfrm flipV="1">
              <a:off x="1492" y="2579"/>
              <a:ext cx="0" cy="247"/>
            </a:xfrm>
            <a:prstGeom prst="line">
              <a:avLst/>
            </a:prstGeom>
            <a:noFill/>
            <a:ln w="12700" cap="rnd">
              <a:solidFill>
                <a:srgbClr val="4D4D4D"/>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26" name="Freeform 57"/>
            <p:cNvSpPr>
              <a:spLocks/>
            </p:cNvSpPr>
            <p:nvPr/>
          </p:nvSpPr>
          <p:spPr bwMode="auto">
            <a:xfrm>
              <a:off x="935" y="2531"/>
              <a:ext cx="557" cy="153"/>
            </a:xfrm>
            <a:custGeom>
              <a:avLst/>
              <a:gdLst>
                <a:gd name="T0" fmla="*/ 0 w 1336"/>
                <a:gd name="T1" fmla="*/ 0 h 367"/>
                <a:gd name="T2" fmla="*/ 0 w 1336"/>
                <a:gd name="T3" fmla="*/ 0 h 367"/>
                <a:gd name="T4" fmla="*/ 0 w 1336"/>
                <a:gd name="T5" fmla="*/ 0 h 367"/>
                <a:gd name="T6" fmla="*/ 0 w 1336"/>
                <a:gd name="T7" fmla="*/ 0 h 367"/>
                <a:gd name="T8" fmla="*/ 0 w 1336"/>
                <a:gd name="T9" fmla="*/ 0 h 367"/>
                <a:gd name="T10" fmla="*/ 0 60000 65536"/>
                <a:gd name="T11" fmla="*/ 0 60000 65536"/>
                <a:gd name="T12" fmla="*/ 0 60000 65536"/>
                <a:gd name="T13" fmla="*/ 0 60000 65536"/>
                <a:gd name="T14" fmla="*/ 0 60000 65536"/>
                <a:gd name="T15" fmla="*/ 0 w 1336"/>
                <a:gd name="T16" fmla="*/ 0 h 367"/>
                <a:gd name="T17" fmla="*/ 1336 w 1336"/>
                <a:gd name="T18" fmla="*/ 367 h 367"/>
              </a:gdLst>
              <a:ahLst/>
              <a:cxnLst>
                <a:cxn ang="T10">
                  <a:pos x="T0" y="T1"/>
                </a:cxn>
                <a:cxn ang="T11">
                  <a:pos x="T2" y="T3"/>
                </a:cxn>
                <a:cxn ang="T12">
                  <a:pos x="T4" y="T5"/>
                </a:cxn>
                <a:cxn ang="T13">
                  <a:pos x="T6" y="T7"/>
                </a:cxn>
                <a:cxn ang="T14">
                  <a:pos x="T8" y="T9"/>
                </a:cxn>
              </a:cxnLst>
              <a:rect l="T15" t="T16" r="T17" b="T18"/>
              <a:pathLst>
                <a:path w="1336" h="367">
                  <a:moveTo>
                    <a:pt x="543" y="367"/>
                  </a:moveTo>
                  <a:lnTo>
                    <a:pt x="0" y="175"/>
                  </a:lnTo>
                  <a:lnTo>
                    <a:pt x="802" y="0"/>
                  </a:lnTo>
                  <a:lnTo>
                    <a:pt x="1336" y="125"/>
                  </a:lnTo>
                  <a:lnTo>
                    <a:pt x="543" y="367"/>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27" name="Freeform 58"/>
            <p:cNvSpPr>
              <a:spLocks/>
            </p:cNvSpPr>
            <p:nvPr/>
          </p:nvSpPr>
          <p:spPr bwMode="auto">
            <a:xfrm>
              <a:off x="1288" y="2683"/>
              <a:ext cx="90" cy="208"/>
            </a:xfrm>
            <a:custGeom>
              <a:avLst/>
              <a:gdLst>
                <a:gd name="T0" fmla="*/ 0 w 217"/>
                <a:gd name="T1" fmla="*/ 0 h 499"/>
                <a:gd name="T2" fmla="*/ 0 w 217"/>
                <a:gd name="T3" fmla="*/ 0 h 499"/>
                <a:gd name="T4" fmla="*/ 0 w 217"/>
                <a:gd name="T5" fmla="*/ 0 h 499"/>
                <a:gd name="T6" fmla="*/ 0 w 217"/>
                <a:gd name="T7" fmla="*/ 0 h 499"/>
                <a:gd name="T8" fmla="*/ 0 60000 65536"/>
                <a:gd name="T9" fmla="*/ 0 60000 65536"/>
                <a:gd name="T10" fmla="*/ 0 60000 65536"/>
                <a:gd name="T11" fmla="*/ 0 60000 65536"/>
                <a:gd name="T12" fmla="*/ 0 w 217"/>
                <a:gd name="T13" fmla="*/ 0 h 499"/>
                <a:gd name="T14" fmla="*/ 217 w 217"/>
                <a:gd name="T15" fmla="*/ 499 h 499"/>
              </a:gdLst>
              <a:ahLst/>
              <a:cxnLst>
                <a:cxn ang="T8">
                  <a:pos x="T0" y="T1"/>
                </a:cxn>
                <a:cxn ang="T9">
                  <a:pos x="T2" y="T3"/>
                </a:cxn>
                <a:cxn ang="T10">
                  <a:pos x="T4" y="T5"/>
                </a:cxn>
                <a:cxn ang="T11">
                  <a:pos x="T6" y="T7"/>
                </a:cxn>
              </a:cxnLst>
              <a:rect l="T12" t="T13" r="T14" b="T15"/>
              <a:pathLst>
                <a:path w="217" h="499">
                  <a:moveTo>
                    <a:pt x="9" y="499"/>
                  </a:moveTo>
                  <a:lnTo>
                    <a:pt x="0" y="57"/>
                  </a:lnTo>
                  <a:lnTo>
                    <a:pt x="217" y="0"/>
                  </a:lnTo>
                  <a:lnTo>
                    <a:pt x="217" y="419"/>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28" name="Freeform 59"/>
            <p:cNvSpPr>
              <a:spLocks/>
            </p:cNvSpPr>
            <p:nvPr/>
          </p:nvSpPr>
          <p:spPr bwMode="auto">
            <a:xfrm flipH="1">
              <a:off x="1066" y="2701"/>
              <a:ext cx="75" cy="115"/>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29" name="Freeform 60"/>
            <p:cNvSpPr>
              <a:spLocks/>
            </p:cNvSpPr>
            <p:nvPr/>
          </p:nvSpPr>
          <p:spPr bwMode="auto">
            <a:xfrm flipH="1">
              <a:off x="968" y="2669"/>
              <a:ext cx="74" cy="116"/>
            </a:xfrm>
            <a:custGeom>
              <a:avLst/>
              <a:gdLst>
                <a:gd name="T0" fmla="*/ 0 w 180"/>
                <a:gd name="T1" fmla="*/ 0 h 276"/>
                <a:gd name="T2" fmla="*/ 0 w 180"/>
                <a:gd name="T3" fmla="*/ 0 h 276"/>
                <a:gd name="T4" fmla="*/ 0 w 180"/>
                <a:gd name="T5" fmla="*/ 0 h 276"/>
                <a:gd name="T6" fmla="*/ 0 w 180"/>
                <a:gd name="T7" fmla="*/ 0 h 276"/>
                <a:gd name="T8" fmla="*/ 0 w 180"/>
                <a:gd name="T9" fmla="*/ 0 h 276"/>
                <a:gd name="T10" fmla="*/ 0 60000 65536"/>
                <a:gd name="T11" fmla="*/ 0 60000 65536"/>
                <a:gd name="T12" fmla="*/ 0 60000 65536"/>
                <a:gd name="T13" fmla="*/ 0 60000 65536"/>
                <a:gd name="T14" fmla="*/ 0 60000 65536"/>
                <a:gd name="T15" fmla="*/ 0 w 180"/>
                <a:gd name="T16" fmla="*/ 0 h 276"/>
                <a:gd name="T17" fmla="*/ 180 w 180"/>
                <a:gd name="T18" fmla="*/ 276 h 276"/>
              </a:gdLst>
              <a:ahLst/>
              <a:cxnLst>
                <a:cxn ang="T10">
                  <a:pos x="T0" y="T1"/>
                </a:cxn>
                <a:cxn ang="T11">
                  <a:pos x="T2" y="T3"/>
                </a:cxn>
                <a:cxn ang="T12">
                  <a:pos x="T4" y="T5"/>
                </a:cxn>
                <a:cxn ang="T13">
                  <a:pos x="T6" y="T7"/>
                </a:cxn>
                <a:cxn ang="T14">
                  <a:pos x="T8" y="T9"/>
                </a:cxn>
              </a:cxnLst>
              <a:rect l="T15" t="T16" r="T17" b="T18"/>
              <a:pathLst>
                <a:path w="180" h="276">
                  <a:moveTo>
                    <a:pt x="176" y="4"/>
                  </a:moveTo>
                  <a:lnTo>
                    <a:pt x="0" y="60"/>
                  </a:lnTo>
                  <a:lnTo>
                    <a:pt x="0" y="276"/>
                  </a:lnTo>
                  <a:lnTo>
                    <a:pt x="180" y="216"/>
                  </a:lnTo>
                  <a:lnTo>
                    <a:pt x="172"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30" name="Freeform 61"/>
            <p:cNvSpPr>
              <a:spLocks/>
            </p:cNvSpPr>
            <p:nvPr/>
          </p:nvSpPr>
          <p:spPr bwMode="auto">
            <a:xfrm>
              <a:off x="938" y="2831"/>
              <a:ext cx="556" cy="100"/>
            </a:xfrm>
            <a:custGeom>
              <a:avLst/>
              <a:gdLst>
                <a:gd name="T0" fmla="*/ 0 w 1336"/>
                <a:gd name="T1" fmla="*/ 0 h 240"/>
                <a:gd name="T2" fmla="*/ 0 w 1336"/>
                <a:gd name="T3" fmla="*/ 0 h 240"/>
                <a:gd name="T4" fmla="*/ 0 w 1336"/>
                <a:gd name="T5" fmla="*/ 0 h 240"/>
                <a:gd name="T6" fmla="*/ 0 60000 65536"/>
                <a:gd name="T7" fmla="*/ 0 60000 65536"/>
                <a:gd name="T8" fmla="*/ 0 60000 65536"/>
                <a:gd name="T9" fmla="*/ 0 w 1336"/>
                <a:gd name="T10" fmla="*/ 0 h 240"/>
                <a:gd name="T11" fmla="*/ 1336 w 1336"/>
                <a:gd name="T12" fmla="*/ 240 h 240"/>
              </a:gdLst>
              <a:ahLst/>
              <a:cxnLst>
                <a:cxn ang="T6">
                  <a:pos x="T0" y="T1"/>
                </a:cxn>
                <a:cxn ang="T7">
                  <a:pos x="T2" y="T3"/>
                </a:cxn>
                <a:cxn ang="T8">
                  <a:pos x="T4" y="T5"/>
                </a:cxn>
              </a:cxnLst>
              <a:rect l="T9" t="T10" r="T11" b="T12"/>
              <a:pathLst>
                <a:path w="1336" h="240">
                  <a:moveTo>
                    <a:pt x="0" y="40"/>
                  </a:moveTo>
                  <a:lnTo>
                    <a:pt x="552" y="240"/>
                  </a:lnTo>
                  <a:lnTo>
                    <a:pt x="1336" y="0"/>
                  </a:lnTo>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31" name="Freeform 62"/>
            <p:cNvSpPr>
              <a:spLocks/>
            </p:cNvSpPr>
            <p:nvPr/>
          </p:nvSpPr>
          <p:spPr bwMode="auto">
            <a:xfrm>
              <a:off x="1191" y="2715"/>
              <a:ext cx="76" cy="98"/>
            </a:xfrm>
            <a:custGeom>
              <a:avLst/>
              <a:gdLst>
                <a:gd name="T0" fmla="*/ 0 w 184"/>
                <a:gd name="T1" fmla="*/ 0 h 236"/>
                <a:gd name="T2" fmla="*/ 0 w 184"/>
                <a:gd name="T3" fmla="*/ 0 h 236"/>
                <a:gd name="T4" fmla="*/ 0 w 184"/>
                <a:gd name="T5" fmla="*/ 0 h 236"/>
                <a:gd name="T6" fmla="*/ 0 w 184"/>
                <a:gd name="T7" fmla="*/ 0 h 236"/>
                <a:gd name="T8" fmla="*/ 0 w 184"/>
                <a:gd name="T9" fmla="*/ 0 h 236"/>
                <a:gd name="T10" fmla="*/ 0 60000 65536"/>
                <a:gd name="T11" fmla="*/ 0 60000 65536"/>
                <a:gd name="T12" fmla="*/ 0 60000 65536"/>
                <a:gd name="T13" fmla="*/ 0 60000 65536"/>
                <a:gd name="T14" fmla="*/ 0 60000 65536"/>
                <a:gd name="T15" fmla="*/ 0 w 184"/>
                <a:gd name="T16" fmla="*/ 0 h 236"/>
                <a:gd name="T17" fmla="*/ 184 w 184"/>
                <a:gd name="T18" fmla="*/ 236 h 236"/>
              </a:gdLst>
              <a:ahLst/>
              <a:cxnLst>
                <a:cxn ang="T10">
                  <a:pos x="T0" y="T1"/>
                </a:cxn>
                <a:cxn ang="T11">
                  <a:pos x="T2" y="T3"/>
                </a:cxn>
                <a:cxn ang="T12">
                  <a:pos x="T4" y="T5"/>
                </a:cxn>
                <a:cxn ang="T13">
                  <a:pos x="T6" y="T7"/>
                </a:cxn>
                <a:cxn ang="T14">
                  <a:pos x="T8" y="T9"/>
                </a:cxn>
              </a:cxnLst>
              <a:rect l="T15" t="T16" r="T17" b="T18"/>
              <a:pathLst>
                <a:path w="184" h="236">
                  <a:moveTo>
                    <a:pt x="184" y="0"/>
                  </a:moveTo>
                  <a:lnTo>
                    <a:pt x="0" y="36"/>
                  </a:lnTo>
                  <a:lnTo>
                    <a:pt x="8" y="236"/>
                  </a:lnTo>
                  <a:lnTo>
                    <a:pt x="184" y="190"/>
                  </a:lnTo>
                  <a:lnTo>
                    <a:pt x="184"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32" name="Freeform 63"/>
            <p:cNvSpPr>
              <a:spLocks/>
            </p:cNvSpPr>
            <p:nvPr/>
          </p:nvSpPr>
          <p:spPr bwMode="auto">
            <a:xfrm>
              <a:off x="1401" y="2661"/>
              <a:ext cx="64" cy="97"/>
            </a:xfrm>
            <a:custGeom>
              <a:avLst/>
              <a:gdLst>
                <a:gd name="T0" fmla="*/ 0 w 156"/>
                <a:gd name="T1" fmla="*/ 0 h 232"/>
                <a:gd name="T2" fmla="*/ 0 w 156"/>
                <a:gd name="T3" fmla="*/ 0 h 232"/>
                <a:gd name="T4" fmla="*/ 0 w 156"/>
                <a:gd name="T5" fmla="*/ 0 h 232"/>
                <a:gd name="T6" fmla="*/ 0 w 156"/>
                <a:gd name="T7" fmla="*/ 0 h 232"/>
                <a:gd name="T8" fmla="*/ 0 w 156"/>
                <a:gd name="T9" fmla="*/ 0 h 232"/>
                <a:gd name="T10" fmla="*/ 0 60000 65536"/>
                <a:gd name="T11" fmla="*/ 0 60000 65536"/>
                <a:gd name="T12" fmla="*/ 0 60000 65536"/>
                <a:gd name="T13" fmla="*/ 0 60000 65536"/>
                <a:gd name="T14" fmla="*/ 0 60000 65536"/>
                <a:gd name="T15" fmla="*/ 0 w 156"/>
                <a:gd name="T16" fmla="*/ 0 h 232"/>
                <a:gd name="T17" fmla="*/ 156 w 156"/>
                <a:gd name="T18" fmla="*/ 232 h 232"/>
              </a:gdLst>
              <a:ahLst/>
              <a:cxnLst>
                <a:cxn ang="T10">
                  <a:pos x="T0" y="T1"/>
                </a:cxn>
                <a:cxn ang="T11">
                  <a:pos x="T2" y="T3"/>
                </a:cxn>
                <a:cxn ang="T12">
                  <a:pos x="T4" y="T5"/>
                </a:cxn>
                <a:cxn ang="T13">
                  <a:pos x="T6" y="T7"/>
                </a:cxn>
                <a:cxn ang="T14">
                  <a:pos x="T8" y="T9"/>
                </a:cxn>
              </a:cxnLst>
              <a:rect l="T15" t="T16" r="T17" b="T18"/>
              <a:pathLst>
                <a:path w="156" h="232">
                  <a:moveTo>
                    <a:pt x="156" y="0"/>
                  </a:moveTo>
                  <a:lnTo>
                    <a:pt x="0" y="40"/>
                  </a:lnTo>
                  <a:lnTo>
                    <a:pt x="4" y="232"/>
                  </a:lnTo>
                  <a:lnTo>
                    <a:pt x="156" y="184"/>
                  </a:lnTo>
                  <a:lnTo>
                    <a:pt x="156" y="0"/>
                  </a:lnTo>
                  <a:close/>
                </a:path>
              </a:pathLst>
            </a:custGeom>
            <a:noFill/>
            <a:ln w="12700" cap="rnd">
              <a:solidFill>
                <a:srgbClr val="4D4D4D"/>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11282" name="Text Box 64"/>
          <p:cNvSpPr txBox="1">
            <a:spLocks noChangeArrowheads="1"/>
          </p:cNvSpPr>
          <p:nvPr/>
        </p:nvSpPr>
        <p:spPr bwMode="auto">
          <a:xfrm>
            <a:off x="1106488" y="13573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producer</a:t>
            </a:r>
          </a:p>
        </p:txBody>
      </p:sp>
      <p:grpSp>
        <p:nvGrpSpPr>
          <p:cNvPr id="11283" name="Group 65"/>
          <p:cNvGrpSpPr>
            <a:grpSpLocks/>
          </p:cNvGrpSpPr>
          <p:nvPr/>
        </p:nvGrpSpPr>
        <p:grpSpPr bwMode="auto">
          <a:xfrm>
            <a:off x="2317750" y="1171575"/>
            <a:ext cx="706438" cy="909638"/>
            <a:chOff x="2634" y="2618"/>
            <a:chExt cx="538" cy="692"/>
          </a:xfrm>
        </p:grpSpPr>
        <p:sp>
          <p:nvSpPr>
            <p:cNvPr id="11310" name="AutoShape 6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1311" name="Freeform 67"/>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1312" name="Freeform 68"/>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1313" name="Rectangle 69"/>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1314" name="Rectangle 70"/>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1315" name="Oval 71"/>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16" name="Oval 72"/>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17" name="Oval 73"/>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18" name="Oval 74"/>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1319" name="Freeform 75"/>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20" name="Freeform 76"/>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321" name="Freeform 77"/>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1284" name="Line 78"/>
          <p:cNvSpPr>
            <a:spLocks noChangeShapeType="1"/>
          </p:cNvSpPr>
          <p:nvPr/>
        </p:nvSpPr>
        <p:spPr bwMode="auto">
          <a:xfrm>
            <a:off x="2979738" y="1530350"/>
            <a:ext cx="89376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Text Box 137"/>
          <p:cNvSpPr txBox="1">
            <a:spLocks noChangeArrowheads="1"/>
          </p:cNvSpPr>
          <p:nvPr/>
        </p:nvSpPr>
        <p:spPr bwMode="auto">
          <a:xfrm>
            <a:off x="501650" y="2309813"/>
            <a:ext cx="1171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800">
                <a:solidFill>
                  <a:schemeClr val="bg1"/>
                </a:solidFill>
              </a:rPr>
              <a:t>participant</a:t>
            </a:r>
          </a:p>
        </p:txBody>
      </p:sp>
      <p:sp>
        <p:nvSpPr>
          <p:cNvPr id="11286" name="Line 138"/>
          <p:cNvSpPr>
            <a:spLocks noChangeShapeType="1"/>
          </p:cNvSpPr>
          <p:nvPr/>
        </p:nvSpPr>
        <p:spPr bwMode="auto">
          <a:xfrm>
            <a:off x="2238375" y="2406650"/>
            <a:ext cx="22701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Text Box 139"/>
          <p:cNvSpPr txBox="1">
            <a:spLocks noChangeArrowheads="1"/>
          </p:cNvSpPr>
          <p:nvPr/>
        </p:nvSpPr>
        <p:spPr bwMode="auto">
          <a:xfrm>
            <a:off x="2960688" y="3802063"/>
            <a:ext cx="87153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D33941"/>
                </a:solidFill>
              </a:rPr>
              <a:t>policy</a:t>
            </a:r>
            <a:br>
              <a:rPr lang="en-US" sz="1800" dirty="0">
                <a:solidFill>
                  <a:srgbClr val="D33941"/>
                </a:solidFill>
              </a:rPr>
            </a:br>
            <a:r>
              <a:rPr lang="en-US" sz="1800" dirty="0">
                <a:solidFill>
                  <a:srgbClr val="D33941"/>
                </a:solidFill>
              </a:rPr>
              <a:t>(and</a:t>
            </a:r>
            <a:br>
              <a:rPr lang="en-US" sz="1800" dirty="0">
                <a:solidFill>
                  <a:srgbClr val="D33941"/>
                </a:solidFill>
              </a:rPr>
            </a:br>
            <a:r>
              <a:rPr lang="en-US" sz="1800" dirty="0">
                <a:solidFill>
                  <a:srgbClr val="D33941"/>
                </a:solidFill>
              </a:rPr>
              <a:t>UW file)</a:t>
            </a:r>
          </a:p>
        </p:txBody>
      </p:sp>
      <p:sp>
        <p:nvSpPr>
          <p:cNvPr id="11288" name="Line 140"/>
          <p:cNvSpPr>
            <a:spLocks noChangeShapeType="1"/>
          </p:cNvSpPr>
          <p:nvPr/>
        </p:nvSpPr>
        <p:spPr bwMode="auto">
          <a:xfrm>
            <a:off x="3397250" y="3565525"/>
            <a:ext cx="0" cy="2333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289" name="Group 141"/>
          <p:cNvGrpSpPr>
            <a:grpSpLocks/>
          </p:cNvGrpSpPr>
          <p:nvPr/>
        </p:nvGrpSpPr>
        <p:grpSpPr bwMode="auto">
          <a:xfrm>
            <a:off x="3074988" y="4649788"/>
            <a:ext cx="687387" cy="774700"/>
            <a:chOff x="2324" y="435"/>
            <a:chExt cx="933" cy="1052"/>
          </a:xfrm>
        </p:grpSpPr>
        <p:sp>
          <p:nvSpPr>
            <p:cNvPr id="11301" name="AutoShape 14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302" name="Freeform 14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03" name="Freeform 14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304" name="Freeform 14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305" name="Group 146"/>
            <p:cNvGrpSpPr>
              <a:grpSpLocks/>
            </p:cNvGrpSpPr>
            <p:nvPr/>
          </p:nvGrpSpPr>
          <p:grpSpPr bwMode="auto">
            <a:xfrm>
              <a:off x="2889" y="957"/>
              <a:ext cx="348" cy="510"/>
              <a:chOff x="2784" y="3210"/>
              <a:chExt cx="523" cy="772"/>
            </a:xfrm>
          </p:grpSpPr>
          <p:sp>
            <p:nvSpPr>
              <p:cNvPr id="11306" name="AutoShape 14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7" name="AutoShape 14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308" name="AutoShape 14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09" name="Oval 15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11290" name="Group 151"/>
          <p:cNvGrpSpPr>
            <a:grpSpLocks/>
          </p:cNvGrpSpPr>
          <p:nvPr/>
        </p:nvGrpSpPr>
        <p:grpSpPr bwMode="auto">
          <a:xfrm>
            <a:off x="3327400" y="5018088"/>
            <a:ext cx="687388" cy="774700"/>
            <a:chOff x="2324" y="435"/>
            <a:chExt cx="933" cy="1052"/>
          </a:xfrm>
        </p:grpSpPr>
        <p:sp>
          <p:nvSpPr>
            <p:cNvPr id="11292" name="AutoShape 152"/>
            <p:cNvSpPr>
              <a:spLocks noChangeArrowheads="1"/>
            </p:cNvSpPr>
            <p:nvPr/>
          </p:nvSpPr>
          <p:spPr bwMode="auto">
            <a:xfrm rot="-5400000">
              <a:off x="2265" y="494"/>
              <a:ext cx="1052" cy="93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a:p>
          </p:txBody>
        </p:sp>
        <p:sp>
          <p:nvSpPr>
            <p:cNvPr id="11293" name="Freeform 153"/>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294" name="Freeform 154"/>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sp>
          <p:nvSpPr>
            <p:cNvPr id="11295" name="Freeform 155"/>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a:p>
          </p:txBody>
        </p:sp>
        <p:grpSp>
          <p:nvGrpSpPr>
            <p:cNvPr id="11296" name="Group 156"/>
            <p:cNvGrpSpPr>
              <a:grpSpLocks/>
            </p:cNvGrpSpPr>
            <p:nvPr/>
          </p:nvGrpSpPr>
          <p:grpSpPr bwMode="auto">
            <a:xfrm>
              <a:off x="2889" y="957"/>
              <a:ext cx="348" cy="510"/>
              <a:chOff x="2784" y="3210"/>
              <a:chExt cx="523" cy="772"/>
            </a:xfrm>
          </p:grpSpPr>
          <p:sp>
            <p:nvSpPr>
              <p:cNvPr id="11297" name="AutoShape 15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98" name="AutoShape 15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99" name="AutoShape 159"/>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11300" name="Oval 160"/>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sp>
        <p:nvSpPr>
          <p:cNvPr id="11291" name="Line 169"/>
          <p:cNvSpPr>
            <a:spLocks noChangeShapeType="1"/>
          </p:cNvSpPr>
          <p:nvPr/>
        </p:nvSpPr>
        <p:spPr bwMode="auto">
          <a:xfrm>
            <a:off x="900113" y="3570288"/>
            <a:ext cx="36258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1B3EB0DD-E7B7-454D-BE25-40598020ED69}"/>
</file>

<file path=customXml/itemProps2.xml><?xml version="1.0" encoding="utf-8"?>
<ds:datastoreItem xmlns:ds="http://schemas.openxmlformats.org/officeDocument/2006/customXml" ds:itemID="{0FB9AAD2-87CA-4EC3-8FCE-DD8425C5B6BB}"/>
</file>

<file path=customXml/itemProps3.xml><?xml version="1.0" encoding="utf-8"?>
<ds:datastoreItem xmlns:ds="http://schemas.openxmlformats.org/officeDocument/2006/customXml" ds:itemID="{EC236F13-A05A-43B7-93B2-E34FE191F465}"/>
</file>

<file path=docProps/app.xml><?xml version="1.0" encoding="utf-8"?>
<Properties xmlns="http://schemas.openxmlformats.org/officeDocument/2006/extended-properties" xmlns:vt="http://schemas.openxmlformats.org/officeDocument/2006/docPropsVTypes">
  <Template/>
  <TotalTime>16575</TotalTime>
  <Words>3155</Words>
  <Application>Microsoft Office PowerPoint</Application>
  <PresentationFormat>On-screen Show (4:3)</PresentationFormat>
  <Paragraphs>388</Paragraphs>
  <Slides>50</Slides>
  <Notes>50</Notes>
  <HiddenSlides>0</HiddenSlides>
  <MMClips>0</MMClips>
  <ScaleCrop>false</ScaleCrop>
  <HeadingPairs>
    <vt:vector size="4" baseType="variant">
      <vt:variant>
        <vt:lpstr>Theme</vt:lpstr>
      </vt:variant>
      <vt:variant>
        <vt:i4>3</vt:i4>
      </vt:variant>
      <vt:variant>
        <vt:lpstr>Slide Titles</vt:lpstr>
      </vt:variant>
      <vt:variant>
        <vt:i4>50</vt:i4>
      </vt:variant>
    </vt:vector>
  </HeadingPairs>
  <TitlesOfParts>
    <vt:vector size="53" baseType="lpstr">
      <vt:lpstr>2_test-template</vt:lpstr>
      <vt:lpstr>1_test-template</vt:lpstr>
      <vt:lpstr>3_test-template</vt:lpstr>
      <vt:lpstr>Accounts</vt:lpstr>
      <vt:lpstr>Lesson objectives</vt:lpstr>
      <vt:lpstr>Lesson outline</vt:lpstr>
      <vt:lpstr>Review: Accounts</vt:lpstr>
      <vt:lpstr>Producers</vt:lpstr>
      <vt:lpstr>Participants</vt:lpstr>
      <vt:lpstr>Contacts</vt:lpstr>
      <vt:lpstr>Locations</vt:lpstr>
      <vt:lpstr>Policies and underwriting files</vt:lpstr>
      <vt:lpstr>Transactions</vt:lpstr>
      <vt:lpstr>Activities</vt:lpstr>
      <vt:lpstr>Documents</vt:lpstr>
      <vt:lpstr>Notes</vt:lpstr>
      <vt:lpstr>Review: Account data model</vt:lpstr>
      <vt:lpstr>Lesson outline</vt:lpstr>
      <vt:lpstr>Searching for accounts</vt:lpstr>
      <vt:lpstr>Fast ways of getting to an account</vt:lpstr>
      <vt:lpstr>Account summary and status</vt:lpstr>
      <vt:lpstr>Activities</vt:lpstr>
      <vt:lpstr>Policy Terms</vt:lpstr>
      <vt:lpstr>Producer Code</vt:lpstr>
      <vt:lpstr>Contacts</vt:lpstr>
      <vt:lpstr>Locations</vt:lpstr>
      <vt:lpstr>Participants</vt:lpstr>
      <vt:lpstr>Policy Transactions</vt:lpstr>
      <vt:lpstr>Underwriting Files</vt:lpstr>
      <vt:lpstr>Related Accounts</vt:lpstr>
      <vt:lpstr>Documents</vt:lpstr>
      <vt:lpstr>Notes</vt:lpstr>
      <vt:lpstr> Claims</vt:lpstr>
      <vt:lpstr>Billing</vt:lpstr>
      <vt:lpstr>History</vt:lpstr>
      <vt:lpstr>Lesson outline</vt:lpstr>
      <vt:lpstr>Creating accounts</vt:lpstr>
      <vt:lpstr>Create Account screen</vt:lpstr>
      <vt:lpstr>Editing accounts</vt:lpstr>
      <vt:lpstr>Withdrawing accounts</vt:lpstr>
      <vt:lpstr>Lesson outline</vt:lpstr>
      <vt:lpstr>Account participants</vt:lpstr>
      <vt:lpstr>Adding participants manually</vt:lpstr>
      <vt:lpstr>Lesson outline</vt:lpstr>
      <vt:lpstr>Creating a new contact</vt:lpstr>
      <vt:lpstr>Viewing and adding contact roles</vt:lpstr>
      <vt:lpstr>Adding contact from Address Book</vt:lpstr>
      <vt:lpstr>Lesson outline</vt:lpstr>
      <vt:lpstr>Adding new locations</vt:lpstr>
      <vt:lpstr>Editing locations</vt:lpstr>
      <vt:lpstr> 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Guidewire GScript</dc:title>
  <dc:subject>ClaimCenter 4.0 Foundation Training</dc:subject>
  <dc:creator>Guidewire</dc:creator>
  <dc:description>DO NOT DISTRIBUTE WITHOUT PERMISSION!</dc:description>
  <cp:lastModifiedBy>kshukla</cp:lastModifiedBy>
  <cp:revision>1913</cp:revision>
  <dcterms:created xsi:type="dcterms:W3CDTF">2007-08-02T20:13:16Z</dcterms:created>
  <dcterms:modified xsi:type="dcterms:W3CDTF">2014-04-21T22:49:32Z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ContentTypeId">
    <vt:lpwstr>0x01010080108DB332E651468B7C8D0348561ABA</vt:lpwstr>
  </property>
</Properties>
</file>