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29.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notesSlides/notesSlide26.xml" ContentType="application/vnd.openxmlformats-officedocument.presentationml.notesSlide+xml"/>
  <Override PartName="/ppt/slideMasters/slideMaster1.xml" ContentType="application/vnd.openxmlformats-officedocument.presentationml.slideMaster+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2.xml" ContentType="application/vnd.openxmlformats-officedocument.presentationml.notesSlide+xml"/>
  <Override PartName="/ppt/slideLayouts/slideLayout26.xml" ContentType="application/vnd.openxmlformats-officedocument.presentationml.slideLayout+xml"/>
  <Override PartName="/ppt/notesSlides/notesSlide9.xml" ContentType="application/vnd.openxmlformats-officedocument.presentationml.notesSlid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29.xml" ContentType="application/vnd.openxmlformats-officedocument.presentationml.slideLayout+xml"/>
  <Override PartName="/ppt/notesSlides/notesSlide6.xml" ContentType="application/vnd.openxmlformats-officedocument.presentationml.notesSlide+xml"/>
  <Override PartName="/ppt/slideLayouts/slideLayout30.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4.xml" ContentType="application/vnd.openxmlformats-officedocument.presentationml.notes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notesSlides/notesSlide5.xml" ContentType="application/vnd.openxmlformats-officedocument.presentationml.notesSl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22.xml" ContentType="application/vnd.openxmlformats-officedocument.presentationml.notesSlide+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1.xml" ContentType="application/vnd.openxmlformats-officedocument.presentationml.slideLayout+xml"/>
  <Override PartName="/ppt/notesSlides/notesSlide23.xml" ContentType="application/vnd.openxmlformats-officedocument.presentationml.notesSlide+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1.xml" ContentType="application/vnd.openxmlformats-officedocument.presentationml.notesSlide+xml"/>
  <Override PartName="/ppt/slideLayouts/slideLayout11.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5.xml" ContentType="application/vnd.openxmlformats-officedocument.presentationml.notesSlide+xml"/>
  <Override PartName="/ppt/slideLayouts/slideLayout18.xml" ContentType="application/vnd.openxmlformats-officedocument.presentationml.slideLayout+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Layouts/slideLayout15.xml" ContentType="application/vnd.openxmlformats-officedocument.presentationml.slideLayout+xml"/>
  <Override PartName="/ppt/notesSlides/notesSlide19.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1"/>
  </p:notesMasterIdLst>
  <p:handoutMasterIdLst>
    <p:handoutMasterId r:id="rId32"/>
  </p:handoutMasterIdLst>
  <p:sldIdLst>
    <p:sldId id="256" r:id="rId2"/>
    <p:sldId id="257" r:id="rId3"/>
    <p:sldId id="258" r:id="rId4"/>
    <p:sldId id="296" r:id="rId5"/>
    <p:sldId id="298" r:id="rId6"/>
    <p:sldId id="299" r:id="rId7"/>
    <p:sldId id="303" r:id="rId8"/>
    <p:sldId id="277" r:id="rId9"/>
    <p:sldId id="278" r:id="rId10"/>
    <p:sldId id="293" r:id="rId11"/>
    <p:sldId id="280" r:id="rId12"/>
    <p:sldId id="281" r:id="rId13"/>
    <p:sldId id="282" r:id="rId14"/>
    <p:sldId id="286" r:id="rId15"/>
    <p:sldId id="283" r:id="rId16"/>
    <p:sldId id="291" r:id="rId17"/>
    <p:sldId id="284" r:id="rId18"/>
    <p:sldId id="300" r:id="rId19"/>
    <p:sldId id="301" r:id="rId20"/>
    <p:sldId id="304" r:id="rId21"/>
    <p:sldId id="270" r:id="rId22"/>
    <p:sldId id="285" r:id="rId23"/>
    <p:sldId id="271" r:id="rId24"/>
    <p:sldId id="273" r:id="rId25"/>
    <p:sldId id="274" r:id="rId26"/>
    <p:sldId id="264" r:id="rId27"/>
    <p:sldId id="260" r:id="rId28"/>
    <p:sldId id="261" r:id="rId29"/>
    <p:sldId id="26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Custom Entities" id="{0CA6634F-C6FD-4BBA-B04E-9ED03905FDE5}">
          <p14:sldIdLst>
            <p14:sldId id="258"/>
            <p14:sldId id="296"/>
            <p14:sldId id="298"/>
            <p14:sldId id="299"/>
          </p14:sldIdLst>
        </p14:section>
        <p14:section name="Create entity" id="{785EE6E6-90C4-4718-8BCF-7A7F21BFB319}">
          <p14:sldIdLst>
            <p14:sldId id="303"/>
            <p14:sldId id="277"/>
            <p14:sldId id="278"/>
            <p14:sldId id="293"/>
            <p14:sldId id="280"/>
            <p14:sldId id="281"/>
            <p14:sldId id="282"/>
            <p14:sldId id="286"/>
            <p14:sldId id="283"/>
            <p14:sldId id="291"/>
            <p14:sldId id="284"/>
            <p14:sldId id="300"/>
            <p14:sldId id="301"/>
          </p14:sldIdLst>
        </p14:section>
        <p14:section name="Related data model elements" id="{AB0AEDD3-D54B-4386-9B21-2CE6E7E6851C}">
          <p14:sldIdLst>
            <p14:sldId id="304"/>
            <p14:sldId id="270"/>
            <p14:sldId id="285"/>
            <p14:sldId id="271"/>
            <p14:sldId id="273"/>
            <p14:sldId id="274"/>
            <p14:sldId id="264"/>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15" autoAdjust="0"/>
    <p:restoredTop sz="71147" autoAdjust="0"/>
  </p:normalViewPr>
  <p:slideViewPr>
    <p:cSldViewPr showGuides="1">
      <p:cViewPr>
        <p:scale>
          <a:sx n="75" d="100"/>
          <a:sy n="75" d="100"/>
        </p:scale>
        <p:origin x="-1830" y="-420"/>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98" d="100"/>
          <a:sy n="98" d="100"/>
        </p:scale>
        <p:origin x="-255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Extendable allows an entity to be extended and is for internal entities. If true, it is possible to extend this entity, which is something that is unnecessary to do for custom entities. Simply edit the custom entity.</a:t>
            </a:r>
          </a:p>
          <a:p>
            <a:endParaRPr lang="en-US" dirty="0" smtClean="0"/>
          </a:p>
          <a:p>
            <a:r>
              <a:rPr lang="en-US" dirty="0" smtClean="0"/>
              <a:t>If an entity is exportable, then all of its arrays must be exportable. All of the entity's arrays must point to other exportable entities. The application will not start if there is an exportable entity with one or more arrays pointing to non-exportable entities.  Exportable entities support entity serialization which is required for deprecated RPC-E web services and the SOAP API.</a:t>
            </a:r>
          </a:p>
          <a:p>
            <a:endParaRPr lang="en-US" dirty="0" smtClean="0"/>
          </a:p>
          <a:p>
            <a:r>
              <a:rPr lang="en-US" dirty="0" smtClean="0"/>
              <a:t>The final attribute defaults to true. If true, you cannot subtype the entity. If false, you can define subtypes using this entity as the supertype.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
        <p:nvSpPr>
          <p:cNvPr id="10" name="Slide Image Placeholder 9"/>
          <p:cNvSpPr>
            <a:spLocks noGrp="1" noRot="1" noChangeAspect="1"/>
          </p:cNvSpPr>
          <p:nvPr>
            <p:ph type="sldImg"/>
          </p:nvPr>
        </p:nvSpPr>
        <p:spPr/>
      </p:sp>
    </p:spTree>
    <p:extLst>
      <p:ext uri="{BB962C8B-B14F-4D97-AF65-F5344CB8AC3E}">
        <p14:creationId xmlns:p14="http://schemas.microsoft.com/office/powerpoint/2010/main" val="2920833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creating elements,</a:t>
            </a:r>
            <a:r>
              <a:rPr lang="en-US" baseline="0" dirty="0" smtClean="0"/>
              <a:t> the Entity Editor refers to an Extensible Schema Definition (XSD) file, datamodel.xsd.  The location of the file is &lt;</a:t>
            </a:r>
            <a:r>
              <a:rPr lang="en-US" baseline="0" dirty="0" err="1" smtClean="0"/>
              <a:t>InstallRoot</a:t>
            </a:r>
            <a:r>
              <a:rPr lang="en-US" baseline="0" dirty="0" smtClean="0"/>
              <a:t>&gt;\modules\configuration\</a:t>
            </a:r>
            <a:r>
              <a:rPr lang="en-US" baseline="0" dirty="0" err="1" smtClean="0"/>
              <a:t>xsd</a:t>
            </a:r>
            <a:r>
              <a:rPr lang="en-US" baseline="0" dirty="0" smtClean="0"/>
              <a:t>\metadata\datamodel.xsd.  Not all elements define fields in a database, for example, &lt;events /&gt;. Other elements are specific to database performance such as &lt;index /&gt;.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179413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495811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236717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use the &lt;</a:t>
            </a:r>
            <a:r>
              <a:rPr lang="en-US" dirty="0" err="1" smtClean="0"/>
              <a:t>columnParam</a:t>
            </a:r>
            <a:r>
              <a:rPr lang="en-US" dirty="0" smtClean="0"/>
              <a:t>&gt; element to set parameters that a column type requires. The type attribute of a column determines which parameters you can set or modify by using the &lt;</a:t>
            </a:r>
            <a:r>
              <a:rPr lang="en-US" dirty="0" err="1" smtClean="0"/>
              <a:t>columnParam</a:t>
            </a:r>
            <a:r>
              <a:rPr lang="en-US" dirty="0" smtClean="0"/>
              <a:t>&gt;</a:t>
            </a:r>
            <a:r>
              <a:rPr lang="en-US" baseline="0" dirty="0" smtClean="0"/>
              <a:t> </a:t>
            </a:r>
            <a:r>
              <a:rPr lang="en-US" dirty="0" err="1" smtClean="0"/>
              <a:t>subelement</a:t>
            </a:r>
            <a:r>
              <a:rPr lang="en-US" dirty="0" smtClean="0"/>
              <a:t>. </a:t>
            </a:r>
          </a:p>
          <a:p>
            <a:endParaRPr lang="en-US" dirty="0" smtClean="0"/>
          </a:p>
          <a:p>
            <a:r>
              <a:rPr lang="en-US" dirty="0" smtClean="0"/>
              <a:t>You can determine the list of parameters that a column type supports by looking up the type definition in its .</a:t>
            </a:r>
            <a:r>
              <a:rPr lang="en-US" dirty="0" err="1" smtClean="0"/>
              <a:t>dti</a:t>
            </a:r>
            <a:r>
              <a:rPr lang="en-US" dirty="0" smtClean="0"/>
              <a:t> file.  You can find</a:t>
            </a:r>
            <a:r>
              <a:rPr lang="en-US" baseline="0" dirty="0" smtClean="0"/>
              <a:t> the </a:t>
            </a:r>
            <a:r>
              <a:rPr lang="en-US" baseline="0" dirty="0" err="1" smtClean="0"/>
              <a:t>datatypes</a:t>
            </a:r>
            <a:r>
              <a:rPr lang="en-US" baseline="0" dirty="0" smtClean="0"/>
              <a:t> </a:t>
            </a:r>
            <a:r>
              <a:rPr lang="en-US" baseline="0" dirty="0" err="1" smtClean="0"/>
              <a:t>dti</a:t>
            </a:r>
            <a:r>
              <a:rPr lang="en-US" baseline="0" dirty="0" smtClean="0"/>
              <a:t> files in the </a:t>
            </a:r>
            <a:r>
              <a:rPr lang="en-US" baseline="0" dirty="0" err="1" smtClean="0"/>
              <a:t>datatypes</a:t>
            </a:r>
            <a:r>
              <a:rPr lang="en-US" baseline="0" dirty="0" smtClean="0"/>
              <a:t> folder in …\modules\configuration\config\</a:t>
            </a:r>
            <a:r>
              <a:rPr lang="en-US" baseline="0" dirty="0" err="1" smtClean="0"/>
              <a:t>datatypes</a:t>
            </a:r>
            <a:r>
              <a:rPr lang="en-US" baseline="0" dirty="0" smtClean="0"/>
              <a:t>\.   For example, the </a:t>
            </a:r>
            <a:r>
              <a:rPr lang="en-US" baseline="0" dirty="0" err="1" smtClean="0"/>
              <a:t>varchar.dti</a:t>
            </a:r>
            <a:r>
              <a:rPr lang="en-US" baseline="0" dirty="0" smtClean="0"/>
              <a:t> files defines the possible parameters for the </a:t>
            </a:r>
            <a:r>
              <a:rPr lang="en-US" baseline="0" dirty="0" err="1" smtClean="0"/>
              <a:t>varchar</a:t>
            </a:r>
            <a:r>
              <a:rPr lang="en-US" baseline="0" dirty="0" smtClean="0"/>
              <a:t> column type. </a:t>
            </a:r>
          </a:p>
          <a:p>
            <a:endParaRPr lang="en-US" baseline="0" dirty="0" smtClean="0"/>
          </a:p>
          <a:p>
            <a:r>
              <a:rPr lang="en-US" baseline="0" dirty="0" smtClean="0"/>
              <a:t>The Entity Editor is schema aware and knows displays the available options for you when you select the type.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1635908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725942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also optionally regenerate the data dictionary to add the new entity to the data dictionary and to check for problems</a:t>
            </a:r>
            <a:r>
              <a:rPr lang="en-US" baseline="0" dirty="0" smtClean="0"/>
              <a:t> in the data model.  Regenerating the data dictionary is not required, but doing so can identify flawed XML in the data model that go beyond schema validation such as certain types of referential integrity.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855751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Studio, the</a:t>
            </a:r>
            <a:r>
              <a:rPr lang="en-US" baseline="0" dirty="0" smtClean="0"/>
              <a:t> newly created entity is available to reference immediately.  However, the entity is not available to the application server until the server is restarted and the database upgraded.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automatic database upgrade process occurs only if the database </a:t>
            </a:r>
            <a:r>
              <a:rPr lang="en-US" dirty="0" err="1" smtClean="0"/>
              <a:t>autoupgrade</a:t>
            </a:r>
            <a:r>
              <a:rPr lang="en-US" dirty="0" smtClean="0"/>
              <a:t>=true attribute is defined in</a:t>
            </a:r>
            <a:r>
              <a:rPr lang="en-US" baseline="0" dirty="0" smtClean="0"/>
              <a:t> the database-config.xml</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TrainingApp</a:t>
            </a:r>
            <a:r>
              <a:rPr lang="en-US" baseline="0" dirty="0" smtClean="0"/>
              <a:t> uses an H2 </a:t>
            </a:r>
            <a:r>
              <a:rPr lang="en-US" dirty="0" smtClean="0"/>
              <a:t>database. Here</a:t>
            </a:r>
            <a:r>
              <a:rPr lang="en-US" baseline="0" dirty="0" smtClean="0"/>
              <a:t> is the XML definition found in database-config.xml:</a:t>
            </a:r>
          </a:p>
          <a:p>
            <a:endParaRPr lang="en-US" dirty="0" smtClean="0"/>
          </a:p>
          <a:p>
            <a:r>
              <a:rPr lang="en-US" baseline="0" dirty="0" smtClean="0"/>
              <a:t>&lt;database name="</a:t>
            </a:r>
            <a:r>
              <a:rPr lang="en-US" baseline="0" dirty="0" err="1" smtClean="0"/>
              <a:t>TrainingAppDatabase</a:t>
            </a:r>
            <a:r>
              <a:rPr lang="en-US" baseline="0" dirty="0" smtClean="0"/>
              <a:t>"  </a:t>
            </a:r>
            <a:r>
              <a:rPr lang="en-US" baseline="0" dirty="0" err="1" smtClean="0"/>
              <a:t>dbtype</a:t>
            </a:r>
            <a:r>
              <a:rPr lang="en-US" baseline="0" dirty="0" smtClean="0"/>
              <a:t>="h2" </a:t>
            </a:r>
            <a:r>
              <a:rPr lang="en-US" baseline="0" dirty="0" err="1" smtClean="0"/>
              <a:t>autoupgrade</a:t>
            </a:r>
            <a:r>
              <a:rPr lang="en-US" baseline="0" dirty="0" smtClean="0"/>
              <a:t>="true"&gt;</a:t>
            </a:r>
          </a:p>
          <a:p>
            <a:r>
              <a:rPr lang="en-US" baseline="0" dirty="0" smtClean="0"/>
              <a:t>    &lt;</a:t>
            </a:r>
            <a:r>
              <a:rPr lang="en-US" baseline="0" dirty="0" err="1" smtClean="0"/>
              <a:t>dbcp</a:t>
            </a:r>
            <a:r>
              <a:rPr lang="en-US" baseline="0" dirty="0" smtClean="0"/>
              <a:t>-connection-pool </a:t>
            </a:r>
            <a:br>
              <a:rPr lang="en-US" baseline="0" dirty="0" smtClean="0"/>
            </a:br>
            <a:r>
              <a:rPr lang="en-US" baseline="0" dirty="0" smtClean="0"/>
              <a:t>      </a:t>
            </a:r>
            <a:r>
              <a:rPr lang="en-US" baseline="0" dirty="0" err="1" smtClean="0"/>
              <a:t>jdbc-url</a:t>
            </a:r>
            <a:r>
              <a:rPr lang="en-US" baseline="0" dirty="0" smtClean="0"/>
              <a:t>="jdbc:h2:file:/Guidewire/TrainingApp/</a:t>
            </a:r>
            <a:r>
              <a:rPr lang="en-US" baseline="0" dirty="0" err="1" smtClean="0"/>
              <a:t>db</a:t>
            </a:r>
            <a:r>
              <a:rPr lang="en-US" baseline="0" dirty="0" smtClean="0"/>
              <a:t>/</a:t>
            </a:r>
            <a:r>
              <a:rPr lang="en-US" baseline="0" dirty="0" err="1" smtClean="0"/>
              <a:t>ta;auto_server</a:t>
            </a:r>
            <a:r>
              <a:rPr lang="en-US" baseline="0" dirty="0" smtClean="0"/>
              <a:t>=true"/&gt;</a:t>
            </a:r>
          </a:p>
          <a:p>
            <a:r>
              <a:rPr lang="en-US" baseline="0" dirty="0" smtClean="0"/>
              <a:t>&lt;/database&gt;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SQL Server and Oracle, this option is set to false by default.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Entity names are used when…</a:t>
            </a:r>
          </a:p>
          <a:p>
            <a:r>
              <a:rPr lang="en-US" dirty="0" smtClean="0"/>
              <a:t>A) an object as a whole is displayed for example in dropdown that lists ABContacts.</a:t>
            </a:r>
          </a:p>
          <a:p>
            <a:r>
              <a:rPr lang="en-US" dirty="0" smtClean="0"/>
              <a:t>B) an object's DisplayName is explicitly referenced for example, in an info bar widget with its value property set to </a:t>
            </a:r>
            <a:r>
              <a:rPr lang="en-US" dirty="0" err="1" smtClean="0"/>
              <a:t>ABContact.DisplayName</a:t>
            </a:r>
            <a:r>
              <a:rPr lang="en-US" dirty="0" smtClean="0"/>
              <a:t>.</a:t>
            </a:r>
          </a:p>
          <a:p>
            <a:endParaRPr lang="en-US" dirty="0" smtClean="0"/>
          </a:p>
          <a:p>
            <a:r>
              <a:rPr lang="en-US" dirty="0" smtClean="0"/>
              <a:t>The DisplayName field does not appear in the Data Dictionary. It is available on every entity, however.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912410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3430043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205430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335695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The columnName attribute is an optional attribute that specifies the actual name of the column in table created for this entity. This is useful when you want the database column name to differ from the field as referenced by Guidewire.</a:t>
            </a:r>
          </a:p>
          <a:p>
            <a:endParaRPr lang="en-US" smtClean="0"/>
          </a:p>
          <a:p>
            <a:r>
              <a:rPr lang="en-US" smtClean="0"/>
              <a:t>If a foreign key field is added to a base application entity, then the suffix should be _ExtID.</a:t>
            </a:r>
          </a:p>
          <a:p>
            <a:endParaRPr lang="en-US" smtClean="0"/>
          </a:p>
          <a:p>
            <a:r>
              <a:rPr lang="en-US" smtClean="0"/>
              <a:t>For a complete reference of the &lt;foreignkey&gt; syntax, refer to the application's Configuration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73681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Keep in mind that arrays are maintained in code. The code assembles the array by executing queries against the database. In order to do this, the application must be able to query for all members of a given array. It can do this only if each member has a foreign key referencing its parent.</a:t>
            </a:r>
          </a:p>
          <a:p>
            <a:endParaRPr lang="en-US" dirty="0" smtClean="0"/>
          </a:p>
          <a:p>
            <a:r>
              <a:rPr lang="en-US" dirty="0" smtClean="0"/>
              <a:t>Note that the value of the </a:t>
            </a:r>
            <a:r>
              <a:rPr lang="en-US" dirty="0" err="1" smtClean="0"/>
              <a:t>arrayentity</a:t>
            </a:r>
            <a:r>
              <a:rPr lang="en-US" dirty="0" smtClean="0"/>
              <a:t> attribute must match exactly the name of the entity it references.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145597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one-to-one</a:t>
            </a:r>
            <a:r>
              <a:rPr lang="en-US" baseline="0" dirty="0" smtClean="0"/>
              <a:t> relationship often </a:t>
            </a:r>
            <a:r>
              <a:rPr lang="en-US" dirty="0" smtClean="0"/>
              <a:t>splits a logical entity across multiple physical entities.  For example, when an ABContact is a </a:t>
            </a:r>
            <a:r>
              <a:rPr lang="en-US" dirty="0" err="1" smtClean="0"/>
              <a:t>ABPolicyPerson</a:t>
            </a:r>
            <a:r>
              <a:rPr lang="en-US" dirty="0" smtClean="0"/>
              <a:t> or </a:t>
            </a:r>
            <a:r>
              <a:rPr lang="en-US" dirty="0" err="1" smtClean="0"/>
              <a:t>ABPolicyCompany</a:t>
            </a:r>
            <a:r>
              <a:rPr lang="en-US" dirty="0" smtClean="0"/>
              <a:t>, the</a:t>
            </a:r>
            <a:r>
              <a:rPr lang="en-US" baseline="0" dirty="0" smtClean="0"/>
              <a:t> data model</a:t>
            </a:r>
            <a:r>
              <a:rPr lang="en-US" dirty="0" smtClean="0"/>
              <a:t> must</a:t>
            </a:r>
            <a:r>
              <a:rPr lang="en-US" baseline="0" dirty="0" smtClean="0"/>
              <a:t> </a:t>
            </a:r>
            <a:r>
              <a:rPr lang="en-US" dirty="0" smtClean="0"/>
              <a:t>capture</a:t>
            </a:r>
            <a:r>
              <a:rPr lang="en-US" baseline="0" dirty="0" smtClean="0"/>
              <a:t> </a:t>
            </a:r>
            <a:r>
              <a:rPr lang="en-US" dirty="0" smtClean="0"/>
              <a:t>financial summary information. </a:t>
            </a:r>
          </a:p>
          <a:p>
            <a:endParaRPr lang="en-US" dirty="0" smtClean="0"/>
          </a:p>
          <a:p>
            <a:r>
              <a:rPr lang="en-US" dirty="0" smtClean="0"/>
              <a:t>Storing</a:t>
            </a:r>
            <a:r>
              <a:rPr lang="en-US" baseline="0" dirty="0" smtClean="0"/>
              <a:t> the financial summary details into the ABContact table would result in a table with numerous rows with null columns.  Instead, it is better to have a separate entity manage the financial summary details.  In this manner, </a:t>
            </a:r>
            <a:r>
              <a:rPr lang="en-US" dirty="0" smtClean="0"/>
              <a:t>every ABContact has (at most) one </a:t>
            </a:r>
            <a:r>
              <a:rPr lang="en-US" dirty="0" err="1" smtClean="0"/>
              <a:t>FinancialSummary</a:t>
            </a:r>
            <a:r>
              <a:rPr lang="en-US" dirty="0" smtClean="0"/>
              <a:t>, and every financial summary applies to (at most) one ABContact.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more information on one-to-one</a:t>
            </a:r>
            <a:r>
              <a:rPr lang="en-US" baseline="0" dirty="0" smtClean="0"/>
              <a:t> relationships, </a:t>
            </a:r>
            <a:r>
              <a:rPr lang="en-US" dirty="0" smtClean="0"/>
              <a:t>refer</a:t>
            </a:r>
            <a:r>
              <a:rPr lang="en-US" baseline="0" dirty="0" smtClean="0"/>
              <a:t> to documentation.</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3980305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Many-to-many</a:t>
            </a:r>
            <a:r>
              <a:rPr lang="en-US" baseline="0" dirty="0" smtClean="0"/>
              <a:t> relationships require a separate entity that contains the required foreign keys and a unique index for the foreign key values so that duplicate rows are not added to the table.  The entity type must be </a:t>
            </a:r>
            <a:r>
              <a:rPr lang="en-US" baseline="0" dirty="0" err="1" smtClean="0"/>
              <a:t>versionable</a:t>
            </a:r>
            <a:r>
              <a:rPr lang="en-US" baseline="0" dirty="0" smtClean="0"/>
              <a:t>. </a:t>
            </a:r>
            <a:r>
              <a:rPr lang="en-US" baseline="0" dirty="0" err="1" smtClean="0"/>
              <a:t>Joinarray</a:t>
            </a:r>
            <a:r>
              <a:rPr lang="en-US" baseline="0" dirty="0" smtClean="0"/>
              <a:t> is an internal type and Guidewire does not recommend using this entity type.  </a:t>
            </a:r>
          </a:p>
          <a:p>
            <a:endParaRPr lang="en-US" baseline="0" dirty="0" smtClean="0"/>
          </a:p>
          <a:p>
            <a:r>
              <a:rPr lang="en-US" baseline="0" dirty="0" smtClean="0"/>
              <a:t>In order to access the many-to-many relationship values, one of the foreign key tables needs to specify an array entity.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more information on many-to-many</a:t>
            </a:r>
            <a:r>
              <a:rPr lang="en-US" baseline="0" dirty="0" smtClean="0"/>
              <a:t> relationships and entities of type </a:t>
            </a:r>
            <a:r>
              <a:rPr lang="en-US" baseline="0" dirty="0" err="1" smtClean="0"/>
              <a:t>joinarray</a:t>
            </a:r>
            <a:r>
              <a:rPr lang="en-US" baseline="0" dirty="0" smtClean="0"/>
              <a:t>, </a:t>
            </a:r>
            <a:r>
              <a:rPr lang="en-US" dirty="0" smtClean="0"/>
              <a:t>refer</a:t>
            </a:r>
            <a:r>
              <a:rPr lang="en-US" baseline="0" dirty="0" smtClean="0"/>
              <a:t> to documentation.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426718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an entity needs to refer to itself. This could occur both for a non-subtyped entity (every Group has a parent group) or a subtyped entity when one subtype refers to another (every ABCompany—which is an ABContact—can have a finance manager who is an ABPerson, which is also an ABContact). The Guidewire data model does not let an entity reference itself, or two or more entities reference one another in a cyclical manner, using only foreign keys. This is because Guidewire cannot easily determine the order in which rows can safely be written to the database when a data model cycle exists.</a:t>
            </a:r>
          </a:p>
          <a:p>
            <a:endParaRPr lang="en-US" dirty="0" smtClean="0"/>
          </a:p>
          <a:p>
            <a:r>
              <a:rPr lang="en-US" sz="1200" b="0" i="0" kern="1200" dirty="0" smtClean="0">
                <a:solidFill>
                  <a:schemeClr val="tx1"/>
                </a:solidFill>
                <a:effectLst/>
                <a:latin typeface="Arial" pitchFamily="34" charset="0"/>
                <a:ea typeface="+mn-ea"/>
                <a:cs typeface="Arial" pitchFamily="34" charset="0"/>
              </a:rPr>
              <a:t>To solve this kind of circular dependency between foreign keys, Guidewire recommends that you use an edge foreign key (&lt;</a:t>
            </a:r>
            <a:r>
              <a:rPr lang="en-US" sz="1200" b="0" i="0" kern="1200" dirty="0" err="1" smtClean="0">
                <a:solidFill>
                  <a:schemeClr val="tx1"/>
                </a:solidFill>
                <a:effectLst/>
                <a:latin typeface="Arial" pitchFamily="34" charset="0"/>
                <a:ea typeface="+mn-ea"/>
                <a:cs typeface="Arial" pitchFamily="34" charset="0"/>
              </a:rPr>
              <a:t>edgeForeignKey</a:t>
            </a:r>
            <a:r>
              <a:rPr lang="en-US" sz="1200" b="0" i="0" kern="1200" dirty="0" smtClean="0">
                <a:solidFill>
                  <a:schemeClr val="tx1"/>
                </a:solidFill>
                <a:effectLst/>
                <a:latin typeface="Arial" pitchFamily="34" charset="0"/>
                <a:ea typeface="+mn-ea"/>
                <a:cs typeface="Arial" pitchFamily="34" charset="0"/>
              </a:rPr>
              <a:t>&gt;). An edge foreign key from A to B introduces a new, hidden entity that has a foreign key to A and a foreign key to B. However, it does not create any direct foreign key from A to B. As such, ClaimCenter can safely commit the A objects first, then the B objects, and finally, the hidden A/B edge foreign key entities.</a:t>
            </a:r>
            <a:r>
              <a:rPr lang="en-US" dirty="0" smtClean="0"/>
              <a:t> This ensures that the relationship information does not reference non-existent rows. The same principal is true for two or more entities that reference one another in a cyclical fashion. The cycle can be implemented using an edge foreign key, which allows all the individual rows to be written first, and the relationships among the rows to be written afterwards.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more information on edge foreign</a:t>
            </a:r>
            <a:r>
              <a:rPr lang="en-US" baseline="0" dirty="0" smtClean="0"/>
              <a:t> keys and circular references</a:t>
            </a:r>
            <a:r>
              <a:rPr lang="en-US" dirty="0" smtClean="0"/>
              <a:t>, refer</a:t>
            </a:r>
            <a:r>
              <a:rPr lang="en-US" baseline="0" dirty="0" smtClean="0"/>
              <a:t> to documentation.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131604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offers at least three different features for sharing functionality across the data model: delegates, subtypes, and interfaces. A delegate is designed for situations where multiple entities need common functionality but are distinctly different.</a:t>
            </a:r>
          </a:p>
          <a:p>
            <a:endParaRPr lang="en-US" dirty="0" smtClean="0"/>
          </a:p>
          <a:p>
            <a:r>
              <a:rPr lang="en-US" dirty="0" smtClean="0"/>
              <a:t>Delegates are often used over subtypes because subtyping can be impractical. The entities in question share only a small set of fields in common and it would be impractical to store them in a single table. You might also need to give one entity delegate A, another delegate B, and a third delegates A and B. Subtyping would require all these entities to be in a single table.</a:t>
            </a:r>
          </a:p>
          <a:p>
            <a:r>
              <a:rPr lang="en-US" dirty="0" smtClean="0"/>
              <a:t>Delegates are often used over interfaces because interfaces do not define database fields.</a:t>
            </a:r>
          </a:p>
          <a:p>
            <a:endParaRPr lang="en-US" dirty="0"/>
          </a:p>
          <a:p>
            <a:r>
              <a:rPr lang="en-US" dirty="0" smtClean="0"/>
              <a:t>You can add a delegate to an entity by using the </a:t>
            </a:r>
            <a:r>
              <a:rPr lang="en-US" dirty="0" err="1" smtClean="0"/>
              <a:t>implementsEntity</a:t>
            </a:r>
            <a:r>
              <a:rPr lang="en-US" dirty="0" smtClean="0"/>
              <a:t> element. Specify the delegate for the name value attribute.</a:t>
            </a:r>
          </a:p>
          <a:p>
            <a:endParaRPr lang="en-US" dirty="0" smtClean="0"/>
          </a:p>
          <a:p>
            <a:r>
              <a:rPr lang="en-US" dirty="0" smtClean="0"/>
              <a:t>For more information on delegates, refer</a:t>
            </a:r>
            <a:r>
              <a:rPr lang="en-US" baseline="0" dirty="0" smtClean="0"/>
              <a:t> to documentation.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831592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96925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An </a:t>
            </a:r>
            <a:r>
              <a:rPr lang="en-US" dirty="0" err="1" smtClean="0"/>
              <a:t>ETX</a:t>
            </a:r>
            <a:r>
              <a:rPr lang="en-US" dirty="0" smtClean="0"/>
              <a:t> file contains an &lt;extension&gt; element and extends a base application entity. An </a:t>
            </a:r>
            <a:r>
              <a:rPr lang="en-US" dirty="0" err="1" smtClean="0"/>
              <a:t>ETI</a:t>
            </a:r>
            <a:r>
              <a:rPr lang="en-US" dirty="0" smtClean="0"/>
              <a:t> file contains an &lt;entity&gt; element</a:t>
            </a:r>
            <a:r>
              <a:rPr lang="en-US" baseline="0" dirty="0" smtClean="0"/>
              <a:t> </a:t>
            </a:r>
            <a:r>
              <a:rPr lang="en-US" dirty="0" smtClean="0"/>
              <a:t>and defines a new entity.</a:t>
            </a:r>
          </a:p>
          <a:p>
            <a:r>
              <a:rPr lang="en-US" dirty="0" smtClean="0"/>
              <a:t>2) Yes, </a:t>
            </a:r>
            <a:r>
              <a:rPr lang="en-US" dirty="0" err="1" smtClean="0"/>
              <a:t>ETI</a:t>
            </a:r>
            <a:r>
              <a:rPr lang="en-US" dirty="0" smtClean="0"/>
              <a:t> files are in the base application. Developers can create</a:t>
            </a:r>
            <a:r>
              <a:rPr lang="en-US" baseline="0" dirty="0" smtClean="0"/>
              <a:t> new </a:t>
            </a:r>
            <a:r>
              <a:rPr lang="en-US" baseline="0" dirty="0" err="1" smtClean="0"/>
              <a:t>ETI</a:t>
            </a:r>
            <a:r>
              <a:rPr lang="en-US" baseline="0" dirty="0" smtClean="0"/>
              <a:t> files in the …\extensions\entity\ folder using Guidewire Studio and the Entity Editor.</a:t>
            </a:r>
            <a:endParaRPr lang="en-US" dirty="0" smtClean="0"/>
          </a:p>
          <a:p>
            <a:r>
              <a:rPr lang="en-US" dirty="0" smtClean="0"/>
              <a:t>3) The</a:t>
            </a:r>
            <a:r>
              <a:rPr lang="en-US" baseline="0" dirty="0" smtClean="0"/>
              <a:t> Case entity requires a</a:t>
            </a:r>
            <a:r>
              <a:rPr lang="en-US" dirty="0" smtClean="0"/>
              <a:t> foreign key element</a:t>
            </a:r>
            <a:r>
              <a:rPr lang="en-US" baseline="0" dirty="0" smtClean="0"/>
              <a:t> (field) in the </a:t>
            </a:r>
            <a:r>
              <a:rPr lang="en-US" baseline="0" dirty="0" err="1" smtClean="0"/>
              <a:t>ETI</a:t>
            </a:r>
            <a:r>
              <a:rPr lang="en-US" baseline="0" dirty="0" smtClean="0"/>
              <a:t> definition that specifies the </a:t>
            </a:r>
            <a:r>
              <a:rPr lang="en-US" baseline="0" dirty="0" err="1" smtClean="0"/>
              <a:t>fkentity</a:t>
            </a:r>
            <a:r>
              <a:rPr lang="en-US" baseline="0" dirty="0" smtClean="0"/>
              <a:t> attribute as the </a:t>
            </a:r>
            <a:r>
              <a:rPr lang="en-US" dirty="0" err="1" smtClean="0"/>
              <a:t>ABLawyer</a:t>
            </a:r>
            <a:r>
              <a:rPr lang="en-US" baseline="0" dirty="0" smtClean="0"/>
              <a:t> entity.</a:t>
            </a:r>
          </a:p>
          <a:p>
            <a:r>
              <a:rPr lang="en-US" dirty="0" smtClean="0"/>
              <a:t>4a)</a:t>
            </a:r>
            <a:r>
              <a:rPr lang="en-US" baseline="0" dirty="0" smtClean="0"/>
              <a:t> You are not required to regenerate the data dictionary.  Regenerating the data dictionary will identify any errors in the data model. If successful, the process will add new and modified entities to the data dictionary.</a:t>
            </a:r>
          </a:p>
          <a:p>
            <a:r>
              <a:rPr lang="en-US" baseline="0" dirty="0" smtClean="0"/>
              <a:t>4b) Yes, you must restart the application server to deploy the new and modified entities.  The process creates new database tables and or upgraded the database.  Internal Gosu classes are also created and modified.</a:t>
            </a:r>
            <a:br>
              <a:rPr lang="en-US" baseline="0" dirty="0" smtClean="0"/>
            </a:br>
            <a:r>
              <a:rPr lang="en-US" baseline="0" dirty="0" smtClean="0"/>
              <a:t>4c) Studio is immediately aware of the data model changes. It is not necessary to restart Guidewire Studio.</a:t>
            </a:r>
          </a:p>
          <a:p>
            <a:r>
              <a:rPr lang="en-US" baseline="0" dirty="0" smtClean="0"/>
              <a:t>5) You can use the Entity Editor to configure the </a:t>
            </a:r>
            <a:r>
              <a:rPr lang="en-US" baseline="0" dirty="0" err="1" smtClean="0"/>
              <a:t>displayname</a:t>
            </a:r>
            <a:r>
              <a:rPr lang="en-US" baseline="0" dirty="0" smtClean="0"/>
              <a:t> property of all instances of a specific entity.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70431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88750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335695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above has three theoretical custom entities that could be added to each application, including:</a:t>
            </a:r>
          </a:p>
          <a:p>
            <a:pPr marL="171450" indent="-171450">
              <a:buFont typeface="Arial" pitchFamily="34" charset="0"/>
              <a:buChar char="•"/>
            </a:pPr>
            <a:r>
              <a:rPr lang="en-US" dirty="0" smtClean="0"/>
              <a:t>A ClaimCenter </a:t>
            </a:r>
            <a:r>
              <a:rPr lang="en-US" dirty="0" err="1" smtClean="0"/>
              <a:t>MedCase_Ext</a:t>
            </a:r>
            <a:r>
              <a:rPr lang="en-US" dirty="0" smtClean="0"/>
              <a:t> entity, which stores custom medical information about an injury for which there is a legal dispute.</a:t>
            </a:r>
          </a:p>
          <a:p>
            <a:pPr marL="171450" indent="-171450">
              <a:buFont typeface="Arial" pitchFamily="34" charset="0"/>
              <a:buChar char="•"/>
            </a:pPr>
            <a:r>
              <a:rPr lang="en-US" dirty="0" smtClean="0"/>
              <a:t>A PolicyCenter </a:t>
            </a:r>
            <a:r>
              <a:rPr lang="en-US" dirty="0" err="1" smtClean="0"/>
              <a:t>Trailer_Ext</a:t>
            </a:r>
            <a:r>
              <a:rPr lang="en-US" dirty="0" smtClean="0"/>
              <a:t> entity, which stores information about trailers that can be covered on Personal Auto policies.</a:t>
            </a:r>
          </a:p>
          <a:p>
            <a:pPr marL="171450" indent="-171450">
              <a:buFont typeface="Arial" pitchFamily="34" charset="0"/>
              <a:buChar char="•"/>
            </a:pPr>
            <a:r>
              <a:rPr lang="en-US" dirty="0" smtClean="0"/>
              <a:t>A BillingCenter </a:t>
            </a:r>
            <a:r>
              <a:rPr lang="en-US" dirty="0" err="1" smtClean="0"/>
              <a:t>PhoneCall_Ext</a:t>
            </a:r>
            <a:r>
              <a:rPr lang="en-US" dirty="0" smtClean="0"/>
              <a:t> entity, which stores information about phone conversations that occur with payers on delinquent accounts.</a:t>
            </a:r>
          </a:p>
          <a:p>
            <a:r>
              <a:rPr lang="en-US" dirty="0" smtClean="0"/>
              <a:t>Keep in mind that all three products have robust base applications that meet the needs that are common to most carriers. Custom entities are typically created to meet business needs that are not common to the majority of insurance carriers.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1958428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Platform entities</a:t>
            </a:r>
            <a:r>
              <a:rPr lang="en-US" baseline="0" dirty="0" smtClean="0"/>
              <a:t> are always found in the …\modules\configuration\config\metadata\entity\ folder.</a:t>
            </a:r>
            <a:r>
              <a:rPr lang="en-US" dirty="0" smtClean="0"/>
              <a:t> </a:t>
            </a:r>
            <a:r>
              <a:rPr lang="en-US" baseline="0" dirty="0" smtClean="0"/>
              <a:t>All </a:t>
            </a:r>
            <a:r>
              <a:rPr lang="en-US" baseline="0" dirty="0" err="1" smtClean="0"/>
              <a:t>ETI</a:t>
            </a:r>
            <a:r>
              <a:rPr lang="en-US" baseline="0" dirty="0" smtClean="0"/>
              <a:t> and </a:t>
            </a:r>
            <a:r>
              <a:rPr lang="en-US" baseline="0" dirty="0" err="1" smtClean="0"/>
              <a:t>EIX</a:t>
            </a:r>
            <a:r>
              <a:rPr lang="en-US" baseline="0" dirty="0" smtClean="0"/>
              <a:t> files in the \metadata\entity\ are read-only.  You cannot edit these files directly in Guidewire Studio and should not edit these files in any other application. </a:t>
            </a:r>
          </a:p>
          <a:p>
            <a:endParaRPr lang="en-US" baseline="0" dirty="0" smtClean="0"/>
          </a:p>
          <a:p>
            <a:r>
              <a:rPr lang="en-US" baseline="0" dirty="0" smtClean="0"/>
              <a:t>Many platform entities have the platform="true" attribute defined in the &lt;entity /&gt; element. Ignore the deprecated base="true" or base="false"  attribute in the &lt;entity /&gt; element.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application specific entities can also be found in the \metadata\entity\ folder.  Many application entities are extendable in the sense that they can be both subtyped and/or an entity extension can be created.  Entities with the final="true" attribute defined in the &lt;entity /&gt; element cannot be subtyped. Entities with the extendable="false" attribute defined in the &lt;entity /&gt; element cannot be extended in the sense that new elements cannot be added to the entity.</a:t>
            </a:r>
          </a:p>
          <a:p>
            <a:endParaRPr lang="en-US" baseline="0" dirty="0" smtClean="0"/>
          </a:p>
          <a:p>
            <a:r>
              <a:rPr lang="en-US" baseline="0" dirty="0" smtClean="0"/>
              <a:t>You can always determine to base configuration for a Guidewire application by looking at the &lt;</a:t>
            </a:r>
            <a:r>
              <a:rPr lang="en-US" baseline="0" dirty="0" err="1" smtClean="0"/>
              <a:t>installDirectory</a:t>
            </a:r>
            <a:r>
              <a:rPr lang="en-US" baseline="0" dirty="0" smtClean="0"/>
              <a:t>&gt;\modules\base.zip file.  </a:t>
            </a:r>
          </a:p>
          <a:p>
            <a:endParaRPr lang="en-US" baseline="0" dirty="0" smtClean="0"/>
          </a:p>
          <a:p>
            <a:r>
              <a:rPr lang="en-US" baseline="0" dirty="0" smtClean="0"/>
              <a:t>This compressed zip file contains the base configuration files for both platform and the application.   The base.zip file is not exposed in the Guidewire Studio project directly.  However, for many base application files in Guidewire Studio, you can revert the file back to base file contained in base.zip. Rule folders and files cannot be reverted in Studio back to base.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958428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 customer data model entity,</a:t>
            </a:r>
            <a:r>
              <a:rPr lang="en-US" baseline="0" dirty="0" smtClean="0"/>
              <a:t> the </a:t>
            </a:r>
            <a:r>
              <a:rPr lang="en-US" baseline="0" dirty="0" err="1" smtClean="0"/>
              <a:t>ETI</a:t>
            </a:r>
            <a:r>
              <a:rPr lang="en-US" baseline="0" dirty="0" smtClean="0"/>
              <a:t> file defines the </a:t>
            </a:r>
            <a:r>
              <a:rPr lang="en-US" dirty="0" smtClean="0"/>
              <a:t>fields. Custom entities are a single </a:t>
            </a:r>
            <a:r>
              <a:rPr lang="en-US" dirty="0" err="1" smtClean="0"/>
              <a:t>ETI</a:t>
            </a:r>
            <a:r>
              <a:rPr lang="en-US" dirty="0" smtClean="0"/>
              <a:t> file that customers can edit as needed.  All of the fields in the custom entity's </a:t>
            </a:r>
            <a:r>
              <a:rPr lang="en-US" dirty="0" err="1" smtClean="0"/>
              <a:t>ETI</a:t>
            </a:r>
            <a:r>
              <a:rPr lang="en-US" dirty="0" smtClean="0"/>
              <a:t> file become a part of the internal Gosu class and</a:t>
            </a:r>
            <a:r>
              <a:rPr lang="en-US" baseline="0" dirty="0" smtClean="0"/>
              <a:t> a database table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custom entities, Guidewire recommends that the entity name should end with _Ext (or start with Ext)</a:t>
            </a:r>
            <a:r>
              <a:rPr lang="en-US" baseline="0" dirty="0" smtClean="0"/>
              <a:t>, for example, </a:t>
            </a:r>
            <a:r>
              <a:rPr lang="en-US" dirty="0" err="1" smtClean="0"/>
              <a:t>Building_Ext</a:t>
            </a:r>
            <a:r>
              <a:rPr lang="en-US" dirty="0" smtClean="0"/>
              <a:t> as the name of the entity file. The names of the fields in the custom entity do not need to start or end with any prefix.  Only use Ext</a:t>
            </a:r>
            <a:r>
              <a:rPr lang="en-US" baseline="0" dirty="0" smtClean="0"/>
              <a:t> in field names when extending an existing base application entity or creating new elements in an entity extension of a base application entity.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Students coming from an Object-Oriented</a:t>
            </a:r>
            <a:r>
              <a:rPr lang="en-US" baseline="0" dirty="0" smtClean="0"/>
              <a:t> Programming (O</a:t>
            </a:r>
            <a:r>
              <a:rPr lang="en-US" dirty="0" smtClean="0"/>
              <a:t>OP) background should be aware that the term "extend" gets used in OOP differently than it does in Guidewire. In OOP, the term "extend" is used to refer to creating a new subclass that extends some parent superclass.  In Guidewire data model configuration, the term "extend" is sometimes used to refer to adding new fields to an existing base application entity. In this sense, no new subclass or subtype entity is getting created. One is simply adding additional fields to an existing base application entity. </a:t>
            </a: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2335695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297150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the entity name should be in </a:t>
            </a:r>
            <a:r>
              <a:rPr lang="en-US" dirty="0" err="1" smtClean="0"/>
              <a:t>CamelCase</a:t>
            </a:r>
            <a:r>
              <a:rPr lang="en-US" dirty="0" smtClean="0"/>
              <a:t>. </a:t>
            </a:r>
            <a:r>
              <a:rPr lang="en-US" dirty="0" err="1" smtClean="0"/>
              <a:t>CamelCase</a:t>
            </a:r>
            <a:r>
              <a:rPr lang="en-US" dirty="0" smtClean="0"/>
              <a:t> is a style of capitalization in which multiple words are joined together with the first character of each word capitalized. Examples include ClaimCenter and JavaScript.  </a:t>
            </a:r>
            <a:r>
              <a:rPr lang="en-US" dirty="0" err="1" smtClean="0"/>
              <a:t>CamelCase</a:t>
            </a:r>
            <a:r>
              <a:rPr lang="en-US" dirty="0" smtClean="0"/>
              <a:t> is the naming convention recommendation for entities. Guidewire recommends ending the name of an Entity with _Ext to distinguish the entity from base application entities.</a:t>
            </a:r>
          </a:p>
          <a:p>
            <a:endParaRPr lang="en-US" dirty="0"/>
          </a:p>
          <a:p>
            <a:r>
              <a:rPr lang="en-US" sz="1200" b="0" i="0" kern="1200" dirty="0" smtClean="0">
                <a:solidFill>
                  <a:schemeClr val="tx1"/>
                </a:solidFill>
                <a:effectLst/>
                <a:latin typeface="Arial" pitchFamily="34" charset="0"/>
                <a:ea typeface="+mn-ea"/>
                <a:cs typeface="Arial" pitchFamily="34" charset="0"/>
              </a:rPr>
              <a:t>In </a:t>
            </a:r>
            <a:r>
              <a:rPr lang="en-US" sz="1200" b="0" i="0" kern="1200" dirty="0" smtClean="0">
                <a:solidFill>
                  <a:schemeClr val="tx1"/>
                </a:solidFill>
                <a:effectLst/>
                <a:latin typeface="Arial" pitchFamily="34" charset="0"/>
                <a:ea typeface="+mn-ea"/>
                <a:cs typeface="Arial" pitchFamily="34" charset="0"/>
              </a:rPr>
              <a:t>the entity dialog, you can also define the table name. In the majority of cases, you can keep the dialog defaults. However, by convention we remove the </a:t>
            </a:r>
            <a:r>
              <a:rPr lang="en-US" sz="1200" b="0" i="0" kern="1200" dirty="0" smtClean="0">
                <a:solidFill>
                  <a:schemeClr val="tx1"/>
                </a:solidFill>
                <a:effectLst/>
                <a:latin typeface="Arial" pitchFamily="34" charset="0"/>
                <a:ea typeface="+mn-ea"/>
                <a:cs typeface="Arial" pitchFamily="34" charset="0"/>
              </a:rPr>
              <a:t>_Et </a:t>
            </a:r>
            <a:r>
              <a:rPr lang="en-US" sz="1200" b="0" i="0" kern="1200" dirty="0" smtClean="0">
                <a:solidFill>
                  <a:schemeClr val="tx1"/>
                </a:solidFill>
                <a:effectLst/>
                <a:latin typeface="Arial" pitchFamily="34" charset="0"/>
                <a:ea typeface="+mn-ea"/>
                <a:cs typeface="Arial" pitchFamily="34" charset="0"/>
              </a:rPr>
              <a:t>from table name since naming collision is avoided by the automatic prefixing &lt;app&gt;x as in the example: </a:t>
            </a:r>
            <a:r>
              <a:rPr lang="en-US" sz="1200" b="0" i="0" kern="1200" dirty="0" err="1" smtClean="0">
                <a:solidFill>
                  <a:schemeClr val="tx1"/>
                </a:solidFill>
                <a:effectLst/>
                <a:latin typeface="Arial" pitchFamily="34" charset="0"/>
                <a:ea typeface="+mn-ea"/>
                <a:cs typeface="Arial" pitchFamily="34" charset="0"/>
              </a:rPr>
              <a:t>abx_building</a:t>
            </a:r>
            <a:r>
              <a:rPr lang="en-US" sz="1200" b="0" i="0" kern="1200" dirty="0" smtClean="0">
                <a:solidFill>
                  <a:schemeClr val="tx1"/>
                </a:solidFill>
                <a:effectLst/>
                <a:latin typeface="Arial" pitchFamily="34" charset="0"/>
                <a:ea typeface="+mn-ea"/>
                <a:cs typeface="Arial" pitchFamily="34" charset="0"/>
              </a:rPr>
              <a:t>.</a:t>
            </a:r>
          </a:p>
          <a:p>
            <a:endParaRPr lang="en-US" dirty="0"/>
          </a:p>
          <a:p>
            <a:pPr marL="0" lvl="1"/>
            <a:r>
              <a:rPr lang="en-US" sz="1200" dirty="0"/>
              <a:t>For loadable tables (ones that can be loaded through staging tables), the table name must be 25 characters or less. For non-loadable tables (ones that cannot be loaded through staging tables), the table name must be 26 characters or less.  Some entities are supertypes to subtypes. Subtype entity names have a limit of 22 characters.</a:t>
            </a:r>
          </a:p>
          <a:p>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A</a:t>
            </a:r>
            <a:r>
              <a:rPr lang="en-US" sz="1200" b="0" i="0" kern="1200" dirty="0" smtClean="0">
                <a:solidFill>
                  <a:schemeClr val="tx1"/>
                </a:solidFill>
                <a:effectLst/>
                <a:latin typeface="Arial" pitchFamily="34" charset="0"/>
                <a:ea typeface="+mn-ea"/>
                <a:cs typeface="Arial" pitchFamily="34" charset="0"/>
              </a:rPr>
              <a:t> </a:t>
            </a:r>
            <a:r>
              <a:rPr lang="en-US" sz="1200" b="0" i="0" kern="1200" dirty="0" err="1" smtClean="0">
                <a:solidFill>
                  <a:schemeClr val="tx1"/>
                </a:solidFill>
                <a:effectLst/>
                <a:latin typeface="Arial" pitchFamily="34" charset="0"/>
                <a:ea typeface="+mn-ea"/>
                <a:cs typeface="Arial" pitchFamily="34" charset="0"/>
              </a:rPr>
              <a:t>retireable</a:t>
            </a:r>
            <a:r>
              <a:rPr lang="en-US" sz="1200" b="0" i="0" kern="1200" dirty="0" smtClean="0">
                <a:solidFill>
                  <a:schemeClr val="tx1"/>
                </a:solidFill>
                <a:effectLst/>
                <a:latin typeface="Arial" pitchFamily="34" charset="0"/>
                <a:ea typeface="+mn-ea"/>
                <a:cs typeface="Arial" pitchFamily="34" charset="0"/>
              </a:rPr>
              <a:t> entity is an extension of the editable entity type, and is the most common type of entity.  Most, but not all, base entities are of this type. </a:t>
            </a:r>
            <a:r>
              <a:rPr lang="en-US" sz="1200" b="0" i="0" kern="1200" dirty="0" err="1" smtClean="0">
                <a:solidFill>
                  <a:schemeClr val="tx1"/>
                </a:solidFill>
                <a:effectLst/>
                <a:latin typeface="Arial" pitchFamily="34" charset="0"/>
                <a:ea typeface="+mn-ea"/>
                <a:cs typeface="Arial" pitchFamily="34" charset="0"/>
              </a:rPr>
              <a:t>Retireable</a:t>
            </a:r>
            <a:r>
              <a:rPr lang="en-US" sz="1200" b="0" i="0" kern="1200" dirty="0" smtClean="0">
                <a:solidFill>
                  <a:schemeClr val="tx1"/>
                </a:solidFill>
                <a:effectLst/>
                <a:latin typeface="Arial" pitchFamily="34" charset="0"/>
                <a:ea typeface="+mn-ea"/>
                <a:cs typeface="Arial" pitchFamily="34" charset="0"/>
              </a:rPr>
              <a:t> means that entities</a:t>
            </a:r>
            <a:r>
              <a:rPr lang="en-US" sz="1200" b="0" i="0" kern="1200" baseline="0" dirty="0" smtClean="0">
                <a:solidFill>
                  <a:schemeClr val="tx1"/>
                </a:solidFill>
                <a:effectLst/>
                <a:latin typeface="Arial" pitchFamily="34" charset="0"/>
                <a:ea typeface="+mn-ea"/>
                <a:cs typeface="Arial" pitchFamily="34" charset="0"/>
              </a:rPr>
              <a:t> of this type are never deleted. Entities of the type </a:t>
            </a:r>
            <a:r>
              <a:rPr lang="en-US" sz="1200" b="0" i="0" kern="1200" baseline="0" dirty="0" err="1" smtClean="0">
                <a:solidFill>
                  <a:schemeClr val="tx1"/>
                </a:solidFill>
                <a:effectLst/>
                <a:latin typeface="Arial" pitchFamily="34" charset="0"/>
                <a:ea typeface="+mn-ea"/>
                <a:cs typeface="Arial" pitchFamily="34" charset="0"/>
              </a:rPr>
              <a:t>versionable</a:t>
            </a:r>
            <a:r>
              <a:rPr lang="en-US" sz="1200" b="0" i="0" kern="1200" baseline="0" dirty="0" smtClean="0">
                <a:solidFill>
                  <a:schemeClr val="tx1"/>
                </a:solidFill>
                <a:effectLst/>
                <a:latin typeface="Arial" pitchFamily="34" charset="0"/>
                <a:ea typeface="+mn-ea"/>
                <a:cs typeface="Arial" pitchFamily="34" charset="0"/>
              </a:rPr>
              <a:t> can be deleted. Editable is not a recommended type. Instead, use </a:t>
            </a:r>
            <a:r>
              <a:rPr lang="en-US" sz="1200" b="0" i="0" kern="1200" baseline="0" dirty="0" err="1" smtClean="0">
                <a:solidFill>
                  <a:schemeClr val="tx1"/>
                </a:solidFill>
                <a:effectLst/>
                <a:latin typeface="Arial" pitchFamily="34" charset="0"/>
                <a:ea typeface="+mn-ea"/>
                <a:cs typeface="Arial" pitchFamily="34" charset="0"/>
              </a:rPr>
              <a:t>versionable</a:t>
            </a:r>
            <a:r>
              <a:rPr lang="en-US" sz="1200" b="0" i="0" kern="1200" baseline="0" dirty="0" smtClean="0">
                <a:solidFill>
                  <a:schemeClr val="tx1"/>
                </a:solidFill>
                <a:effectLst/>
                <a:latin typeface="Arial" pitchFamily="34" charset="0"/>
                <a:ea typeface="+mn-ea"/>
                <a:cs typeface="Arial" pitchFamily="34" charset="0"/>
              </a:rPr>
              <a:t>. </a:t>
            </a:r>
            <a:r>
              <a:rPr lang="en-US" sz="1200" b="0" i="0" kern="1200" baseline="0" dirty="0" err="1" smtClean="0">
                <a:solidFill>
                  <a:schemeClr val="tx1"/>
                </a:solidFill>
                <a:effectLst/>
                <a:latin typeface="Arial" pitchFamily="34" charset="0"/>
                <a:ea typeface="+mn-ea"/>
                <a:cs typeface="Arial" pitchFamily="34" charset="0"/>
              </a:rPr>
              <a:t>Versionable</a:t>
            </a:r>
            <a:r>
              <a:rPr lang="en-US" sz="1200" b="0" i="0" kern="1200" baseline="0" dirty="0" smtClean="0">
                <a:solidFill>
                  <a:schemeClr val="tx1"/>
                </a:solidFill>
                <a:effectLst/>
                <a:latin typeface="Arial" pitchFamily="34" charset="0"/>
                <a:ea typeface="+mn-ea"/>
                <a:cs typeface="Arial" pitchFamily="34" charset="0"/>
              </a:rPr>
              <a:t> entities have an a</a:t>
            </a:r>
            <a:r>
              <a:rPr lang="en-US" sz="1200" b="0" i="0" kern="1200" dirty="0" smtClean="0">
                <a:solidFill>
                  <a:schemeClr val="tx1"/>
                </a:solidFill>
                <a:effectLst/>
                <a:latin typeface="Arial" pitchFamily="34" charset="0"/>
                <a:ea typeface="+mn-ea"/>
                <a:cs typeface="Arial" pitchFamily="34" charset="0"/>
              </a:rPr>
              <a:t> version and ID</a:t>
            </a:r>
            <a:r>
              <a:rPr lang="en-US" sz="1200" b="0" i="0" kern="1200" baseline="0" dirty="0" smtClean="0">
                <a:solidFill>
                  <a:schemeClr val="tx1"/>
                </a:solidFill>
                <a:effectLst/>
                <a:latin typeface="Arial" pitchFamily="34" charset="0"/>
                <a:ea typeface="+mn-ea"/>
                <a:cs typeface="Arial" pitchFamily="34" charset="0"/>
              </a:rPr>
              <a:t> field.  </a:t>
            </a:r>
            <a:r>
              <a:rPr lang="en-US" sz="1200" b="0" i="0" kern="1200" dirty="0" smtClean="0">
                <a:solidFill>
                  <a:schemeClr val="tx1"/>
                </a:solidFill>
                <a:effectLst/>
                <a:latin typeface="Arial" pitchFamily="34" charset="0"/>
                <a:ea typeface="+mn-ea"/>
                <a:cs typeface="Arial" pitchFamily="34" charset="0"/>
              </a:rPr>
              <a:t>At application server start up, the</a:t>
            </a:r>
            <a:r>
              <a:rPr lang="en-US" sz="1200" b="0" i="0" kern="1200" baseline="0" dirty="0" smtClean="0">
                <a:solidFill>
                  <a:schemeClr val="tx1"/>
                </a:solidFill>
                <a:effectLst/>
                <a:latin typeface="Arial" pitchFamily="34" charset="0"/>
                <a:ea typeface="+mn-ea"/>
                <a:cs typeface="Arial" pitchFamily="34" charset="0"/>
              </a:rPr>
              <a:t> Guidewire application </a:t>
            </a:r>
            <a:r>
              <a:rPr lang="en-US" sz="1200" b="0" i="0" kern="1200" dirty="0" smtClean="0">
                <a:solidFill>
                  <a:schemeClr val="tx1"/>
                </a:solidFill>
                <a:effectLst/>
                <a:latin typeface="Arial" pitchFamily="34" charset="0"/>
                <a:ea typeface="+mn-ea"/>
                <a:cs typeface="Arial" pitchFamily="34" charset="0"/>
              </a:rPr>
              <a:t>loads all XML definitions of the data entities into the application database.</a:t>
            </a:r>
            <a:br>
              <a:rPr lang="en-US" sz="1200" b="0" i="0" kern="1200" dirty="0" smtClean="0">
                <a:solidFill>
                  <a:schemeClr val="tx1"/>
                </a:solidFill>
                <a:effectLst/>
                <a:latin typeface="Arial" pitchFamily="34" charset="0"/>
                <a:ea typeface="+mn-ea"/>
                <a:cs typeface="Arial" pitchFamily="34" charset="0"/>
              </a:rPr>
            </a:br>
            <a:r>
              <a:rPr lang="en-US" sz="1200" b="0" i="0" kern="1200" dirty="0" smtClean="0">
                <a:solidFill>
                  <a:schemeClr val="tx1"/>
                </a:solidFill>
                <a:effectLst/>
                <a:latin typeface="Arial" pitchFamily="34" charset="0"/>
                <a:ea typeface="+mn-ea"/>
                <a:cs typeface="Arial" pitchFamily="34" charset="0"/>
              </a:rPr>
              <a:t/>
            </a:r>
            <a:br>
              <a:rPr lang="en-US" sz="1200" b="0" i="0" kern="1200" dirty="0" smtClean="0">
                <a:solidFill>
                  <a:schemeClr val="tx1"/>
                </a:solidFill>
                <a:effectLst/>
                <a:latin typeface="Arial" pitchFamily="34" charset="0"/>
                <a:ea typeface="+mn-ea"/>
                <a:cs typeface="Arial" pitchFamily="34" charset="0"/>
              </a:rPr>
            </a:br>
            <a:endParaRPr lang="en-US" sz="1200" b="0" i="0" kern="1200" dirty="0" smtClean="0">
              <a:solidFill>
                <a:schemeClr val="tx1"/>
              </a:solidFill>
              <a:effectLst/>
              <a:latin typeface="Arial" pitchFamily="34" charset="0"/>
              <a:ea typeface="+mn-ea"/>
              <a:cs typeface="Arial" pitchFamily="34" charset="0"/>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506307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lete ME if used">
    <p:spTree>
      <p:nvGrpSpPr>
        <p:cNvPr id="1" name=""/>
        <p:cNvGrpSpPr/>
        <p:nvPr/>
      </p:nvGrpSpPr>
      <p:grpSpPr>
        <a:xfrm>
          <a:off x="0" y="0"/>
          <a:ext cx="0" cy="0"/>
          <a:chOff x="0" y="0"/>
          <a:chExt cx="0" cy="0"/>
        </a:xfrm>
      </p:grpSpPr>
      <p:sp>
        <p:nvSpPr>
          <p:cNvPr id="3" name="Rounded Rectangle 2"/>
          <p:cNvSpPr/>
          <p:nvPr userDrawn="1"/>
        </p:nvSpPr>
        <p:spPr bwMode="auto">
          <a:xfrm>
            <a:off x="533400" y="1404257"/>
            <a:ext cx="3628972" cy="3810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userDrawn="1"/>
        </p:nvSpPr>
        <p:spPr bwMode="auto">
          <a:xfrm>
            <a:off x="500743" y="910772"/>
            <a:ext cx="3628972" cy="268514"/>
          </a:xfrm>
          <a:prstGeom prst="roundRect">
            <a:avLst>
              <a:gd name="adj" fmla="val 8642"/>
            </a:avLst>
          </a:prstGeom>
          <a:noFill/>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extBox 4"/>
          <p:cNvSpPr txBox="1"/>
          <p:nvPr userDrawn="1"/>
        </p:nvSpPr>
        <p:spPr>
          <a:xfrm>
            <a:off x="457200" y="6172200"/>
            <a:ext cx="2057400" cy="381000"/>
          </a:xfrm>
          <a:prstGeom prst="rect">
            <a:avLst/>
          </a:prstGeom>
          <a:noFill/>
        </p:spPr>
        <p:txBody>
          <a:bodyPr wrap="square" rtlCol="0">
            <a:noAutofit/>
          </a:bodyPr>
          <a:lstStyle/>
          <a:p>
            <a:r>
              <a:rPr lang="en-US" sz="2400" b="1" dirty="0">
                <a:solidFill>
                  <a:srgbClr val="FF0000"/>
                </a:solidFill>
              </a:rPr>
              <a:t>*</a:t>
            </a:r>
            <a:r>
              <a:rPr lang="en-US" b="1" dirty="0">
                <a:solidFill>
                  <a:srgbClr val="FF0000"/>
                </a:solidFill>
              </a:rPr>
              <a:t> See notes</a:t>
            </a:r>
          </a:p>
          <a:p>
            <a:endParaRPr lang="en-US" b="1" dirty="0" smtClean="0">
              <a:solidFill>
                <a:srgbClr val="C00000"/>
              </a:solidFill>
              <a:latin typeface="Arial" pitchFamily="32" charset="0"/>
              <a:cs typeface="Arial" pitchFamily="32" charset="0"/>
            </a:endParaRPr>
          </a:p>
        </p:txBody>
      </p:sp>
      <p:sp>
        <p:nvSpPr>
          <p:cNvPr id="6" name="Right Arrow 5"/>
          <p:cNvSpPr/>
          <p:nvPr userDrawn="1"/>
        </p:nvSpPr>
        <p:spPr bwMode="auto">
          <a:xfrm>
            <a:off x="1383379" y="3363798"/>
            <a:ext cx="457200" cy="3048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Text Box 41"/>
          <p:cNvSpPr txBox="1">
            <a:spLocks noChangeArrowheads="1"/>
          </p:cNvSpPr>
          <p:nvPr userDrawn="1"/>
        </p:nvSpPr>
        <p:spPr bwMode="auto">
          <a:xfrm>
            <a:off x="1030506" y="3975686"/>
            <a:ext cx="14557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chemeClr val="accent1"/>
                </a:solidFill>
              </a:rPr>
              <a:t>primary entity</a:t>
            </a:r>
            <a:endParaRPr lang="en-US" sz="1800" dirty="0">
              <a:solidFill>
                <a:schemeClr val="accent1"/>
              </a:solidFill>
            </a:endParaRPr>
          </a:p>
        </p:txBody>
      </p:sp>
      <p:cxnSp>
        <p:nvCxnSpPr>
          <p:cNvPr id="8" name="Straight Arrow Connector 31"/>
          <p:cNvCxnSpPr>
            <a:cxnSpLocks noChangeShapeType="1"/>
          </p:cNvCxnSpPr>
          <p:nvPr userDrawn="1"/>
        </p:nvCxnSpPr>
        <p:spPr bwMode="auto">
          <a:xfrm>
            <a:off x="2984660" y="5867400"/>
            <a:ext cx="3416140"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9" name="Straight Arrow Connector 31"/>
          <p:cNvCxnSpPr>
            <a:cxnSpLocks noChangeShapeType="1"/>
          </p:cNvCxnSpPr>
          <p:nvPr userDrawn="1"/>
        </p:nvCxnSpPr>
        <p:spPr bwMode="auto">
          <a:xfrm flipH="1">
            <a:off x="2984660" y="6096000"/>
            <a:ext cx="3416141"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0" name="Rounded Rectangle 9"/>
          <p:cNvSpPr/>
          <p:nvPr userDrawn="1"/>
        </p:nvSpPr>
        <p:spPr bwMode="auto">
          <a:xfrm>
            <a:off x="7924801" y="5715000"/>
            <a:ext cx="816514" cy="504809"/>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ounded Rectangle 10"/>
          <p:cNvSpPr/>
          <p:nvPr userDrawn="1"/>
        </p:nvSpPr>
        <p:spPr bwMode="auto">
          <a:xfrm>
            <a:off x="7120127" y="1934905"/>
            <a:ext cx="1567864" cy="244926"/>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2" name="Elbow Connector 11"/>
          <p:cNvCxnSpPr>
            <a:stCxn id="11" idx="3"/>
            <a:endCxn id="10" idx="3"/>
          </p:cNvCxnSpPr>
          <p:nvPr userDrawn="1"/>
        </p:nvCxnSpPr>
        <p:spPr bwMode="auto">
          <a:xfrm>
            <a:off x="8687991" y="2057368"/>
            <a:ext cx="53324" cy="3910037"/>
          </a:xfrm>
          <a:prstGeom prst="bentConnector3">
            <a:avLst>
              <a:gd name="adj1" fmla="val 528700"/>
            </a:avLst>
          </a:prstGeom>
          <a:noFill/>
          <a:ln w="28575" algn="ctr">
            <a:solidFill>
              <a:srgbClr val="D33941"/>
            </a:solidFill>
            <a:round/>
            <a:headEnd/>
            <a:tailEnd/>
          </a:ln>
          <a:effectLst>
            <a:outerShdw blurRad="50800" dist="38100" dir="2700000" algn="tl" rotWithShape="0">
              <a:prstClr val="black">
                <a:alpha val="40000"/>
              </a:prstClr>
            </a:outerShdw>
          </a:effectLst>
        </p:spPr>
      </p:cxnSp>
      <p:sp>
        <p:nvSpPr>
          <p:cNvPr id="13" name="Rounded Rectangle 12"/>
          <p:cNvSpPr/>
          <p:nvPr userDrawn="1"/>
        </p:nvSpPr>
        <p:spPr bwMode="auto">
          <a:xfrm>
            <a:off x="6198460" y="2971800"/>
            <a:ext cx="2307120" cy="2127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userDrawn="1"/>
        </p:nvSpPr>
        <p:spPr bwMode="auto">
          <a:xfrm>
            <a:off x="4114800" y="4565100"/>
            <a:ext cx="2478508" cy="24695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5" name="Elbow Connector 14"/>
          <p:cNvCxnSpPr>
            <a:stCxn id="13" idx="3"/>
            <a:endCxn id="14" idx="3"/>
          </p:cNvCxnSpPr>
          <p:nvPr userDrawn="1"/>
        </p:nvCxnSpPr>
        <p:spPr bwMode="auto">
          <a:xfrm flipH="1">
            <a:off x="6593308" y="3078155"/>
            <a:ext cx="1912272" cy="1610420"/>
          </a:xfrm>
          <a:prstGeom prst="bentConnector3">
            <a:avLst>
              <a:gd name="adj1" fmla="val -11954"/>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6" name="&quot;No&quot; Symbol 15"/>
          <p:cNvSpPr/>
          <p:nvPr userDrawn="1"/>
        </p:nvSpPr>
        <p:spPr bwMode="auto">
          <a:xfrm>
            <a:off x="762000" y="2159191"/>
            <a:ext cx="431609" cy="431609"/>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0011701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13.emf"/><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December 20, </a:t>
            </a:r>
            <a:r>
              <a:rPr lang="en-US" dirty="0" smtClean="0"/>
              <a:t>2013</a:t>
            </a:r>
            <a:endParaRPr lang="en-US" dirty="0"/>
          </a:p>
        </p:txBody>
      </p:sp>
      <p:sp>
        <p:nvSpPr>
          <p:cNvPr id="3" name="Title 2"/>
          <p:cNvSpPr>
            <a:spLocks noGrp="1"/>
          </p:cNvSpPr>
          <p:nvPr>
            <p:ph type="ctrTitle"/>
          </p:nvPr>
        </p:nvSpPr>
        <p:spPr/>
        <p:txBody>
          <a:bodyPr/>
          <a:lstStyle/>
          <a:p>
            <a:r>
              <a:rPr lang="en-US" dirty="0"/>
              <a:t>Creating New Entities</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&lt;entity /&gt; attributes</a:t>
            </a:r>
            <a:endParaRPr lang="en-US" dirty="0"/>
          </a:p>
        </p:txBody>
      </p:sp>
      <p:sp>
        <p:nvSpPr>
          <p:cNvPr id="4" name="Content Placeholder 3"/>
          <p:cNvSpPr>
            <a:spLocks noGrp="1"/>
          </p:cNvSpPr>
          <p:nvPr>
            <p:ph idx="1"/>
          </p:nvPr>
        </p:nvSpPr>
        <p:spPr/>
        <p:txBody>
          <a:bodyPr/>
          <a:lstStyle/>
          <a:p>
            <a:r>
              <a:rPr lang="en-US" dirty="0" smtClean="0"/>
              <a:t>Extendable</a:t>
            </a:r>
          </a:p>
          <a:p>
            <a:pPr lvl="1"/>
            <a:r>
              <a:rPr lang="en-US" dirty="0" smtClean="0"/>
              <a:t>Internal usage </a:t>
            </a:r>
          </a:p>
          <a:p>
            <a:pPr lvl="1"/>
            <a:r>
              <a:rPr lang="en-US" dirty="0" smtClean="0"/>
              <a:t>Not needed for custom entities</a:t>
            </a:r>
          </a:p>
          <a:p>
            <a:r>
              <a:rPr lang="en-US" dirty="0" smtClean="0"/>
              <a:t>Exportable</a:t>
            </a:r>
          </a:p>
          <a:p>
            <a:pPr lvl="1"/>
            <a:r>
              <a:rPr lang="en-US" dirty="0" smtClean="0"/>
              <a:t>Deprecated support</a:t>
            </a:r>
          </a:p>
          <a:p>
            <a:pPr lvl="1"/>
            <a:r>
              <a:rPr lang="en-US" dirty="0" smtClean="0"/>
              <a:t>Default = false</a:t>
            </a:r>
          </a:p>
          <a:p>
            <a:pPr lvl="1"/>
            <a:r>
              <a:rPr lang="en-US" dirty="0" smtClean="0"/>
              <a:t>True allows for deprecated support </a:t>
            </a:r>
            <a:br>
              <a:rPr lang="en-US" dirty="0" smtClean="0"/>
            </a:br>
            <a:r>
              <a:rPr lang="en-US" dirty="0" smtClean="0"/>
              <a:t>to serialize entity for  SOAP API </a:t>
            </a:r>
            <a:br>
              <a:rPr lang="en-US" dirty="0" smtClean="0"/>
            </a:br>
            <a:r>
              <a:rPr lang="en-US" dirty="0" smtClean="0"/>
              <a:t>and RPC-E web services </a:t>
            </a:r>
          </a:p>
          <a:p>
            <a:r>
              <a:rPr lang="en-US" dirty="0" smtClean="0"/>
              <a:t>Final</a:t>
            </a:r>
          </a:p>
          <a:p>
            <a:pPr lvl="1"/>
            <a:r>
              <a:rPr lang="en-US" dirty="0" smtClean="0"/>
              <a:t>Default = true</a:t>
            </a:r>
          </a:p>
          <a:p>
            <a:pPr lvl="1"/>
            <a:r>
              <a:rPr lang="en-US" dirty="0" smtClean="0"/>
              <a:t>True means entity cannot be </a:t>
            </a:r>
            <a:br>
              <a:rPr lang="en-US" dirty="0" smtClean="0"/>
            </a:br>
            <a:r>
              <a:rPr lang="en-US" dirty="0" smtClean="0"/>
              <a:t>supertype of a subtype entity</a:t>
            </a:r>
            <a:endParaRPr lang="en-US" dirty="0"/>
          </a:p>
        </p:txBody>
      </p:sp>
      <p:pic>
        <p:nvPicPr>
          <p:cNvPr id="6" name="pic DLG entity" descr="C:\Users\sluersen\AppData\Local\Temp\SNAGHTMLa096a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6337" y="893289"/>
            <a:ext cx="3155950" cy="420793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5638800" y="3683000"/>
            <a:ext cx="2078400" cy="838200"/>
          </a:xfrm>
          <a:prstGeom prst="roundRect">
            <a:avLst>
              <a:gd name="adj" fmla="val 9158"/>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03322036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18872"/>
            <a:ext cx="8878824" cy="742951"/>
          </a:xfrm>
        </p:spPr>
        <p:txBody>
          <a:bodyPr/>
          <a:lstStyle/>
          <a:p>
            <a:r>
              <a:rPr lang="en-US" dirty="0"/>
              <a:t>Step </a:t>
            </a:r>
            <a:r>
              <a:rPr lang="en-US" dirty="0" smtClean="0"/>
              <a:t>2: </a:t>
            </a:r>
            <a:r>
              <a:rPr lang="en-US" dirty="0"/>
              <a:t>Add elements and specify attributes</a:t>
            </a:r>
            <a:br>
              <a:rPr lang="en-US" dirty="0"/>
            </a:br>
            <a:endParaRPr lang="en-US" dirty="0"/>
          </a:p>
        </p:txBody>
      </p:sp>
      <p:sp>
        <p:nvSpPr>
          <p:cNvPr id="20" name="Content Placeholder 19"/>
          <p:cNvSpPr>
            <a:spLocks noGrp="1"/>
          </p:cNvSpPr>
          <p:nvPr>
            <p:ph sz="half" idx="1"/>
          </p:nvPr>
        </p:nvSpPr>
        <p:spPr/>
        <p:txBody>
          <a:bodyPr/>
          <a:lstStyle/>
          <a:p>
            <a:r>
              <a:rPr lang="en-US" dirty="0" smtClean="0"/>
              <a:t>Toolbar </a:t>
            </a:r>
          </a:p>
          <a:p>
            <a:pPr lvl="1"/>
            <a:r>
              <a:rPr lang="en-US" dirty="0" smtClean="0"/>
              <a:t>Select option in dropdown</a:t>
            </a:r>
          </a:p>
          <a:p>
            <a:pPr lvl="1"/>
            <a:r>
              <a:rPr lang="en-US" dirty="0" smtClean="0"/>
              <a:t>Click </a:t>
            </a:r>
            <a:r>
              <a:rPr lang="en-US" b="1" dirty="0" smtClean="0"/>
              <a:t>+</a:t>
            </a:r>
            <a:r>
              <a:rPr lang="en-US" dirty="0" smtClean="0"/>
              <a:t> to add more of same</a:t>
            </a:r>
            <a:endParaRPr lang="en-US" dirty="0"/>
          </a:p>
        </p:txBody>
      </p:sp>
      <p:sp>
        <p:nvSpPr>
          <p:cNvPr id="21" name="Content Placeholder 20"/>
          <p:cNvSpPr>
            <a:spLocks noGrp="1"/>
          </p:cNvSpPr>
          <p:nvPr>
            <p:ph sz="half" idx="2"/>
          </p:nvPr>
        </p:nvSpPr>
        <p:spPr/>
        <p:txBody>
          <a:bodyPr/>
          <a:lstStyle/>
          <a:p>
            <a:r>
              <a:rPr lang="en-US" dirty="0" smtClean="0"/>
              <a:t>Context menu</a:t>
            </a:r>
          </a:p>
          <a:p>
            <a:pPr lvl="1"/>
            <a:r>
              <a:rPr lang="en-US" dirty="0" smtClean="0"/>
              <a:t>Add new…</a:t>
            </a:r>
          </a:p>
          <a:p>
            <a:pPr lvl="1"/>
            <a:r>
              <a:rPr lang="en-US" dirty="0" smtClean="0"/>
              <a:t>Select option in menu</a:t>
            </a:r>
          </a:p>
        </p:txBody>
      </p:sp>
      <p:pic>
        <p:nvPicPr>
          <p:cNvPr id="5126" name="pic editor menubar Add"/>
          <p:cNvPicPr>
            <a:picLocks noChangeAspect="1" noChangeArrowheads="1"/>
          </p:cNvPicPr>
          <p:nvPr/>
        </p:nvPicPr>
        <p:blipFill rotWithShape="1">
          <a:blip r:embed="rId3">
            <a:extLst>
              <a:ext uri="{28A0092B-C50C-407E-A947-70E740481C1C}">
                <a14:useLocalDpi xmlns:a14="http://schemas.microsoft.com/office/drawing/2010/main" val="0"/>
              </a:ext>
            </a:extLst>
          </a:blip>
          <a:srcRect r="68011"/>
          <a:stretch/>
        </p:blipFill>
        <p:spPr bwMode="auto">
          <a:xfrm>
            <a:off x="2133600" y="2268129"/>
            <a:ext cx="1794126" cy="38380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 editor menubar 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966" y="2580907"/>
            <a:ext cx="1436191" cy="371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 Context Menu" descr="C:\Users\sluersen\AppData\Local\Temp\SNAGHTML1977a5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456" y="2268129"/>
            <a:ext cx="3417144" cy="382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55394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Common elements to add</a:t>
            </a:r>
            <a:endParaRPr lang="en-US" dirty="0"/>
          </a:p>
        </p:txBody>
      </p:sp>
      <p:sp>
        <p:nvSpPr>
          <p:cNvPr id="4" name="Content Placeholder 5"/>
          <p:cNvSpPr>
            <a:spLocks noGrp="1"/>
          </p:cNvSpPr>
          <p:nvPr>
            <p:ph idx="1"/>
          </p:nvPr>
        </p:nvSpPr>
        <p:spPr/>
        <p:txBody>
          <a:bodyPr/>
          <a:lstStyle/>
          <a:p>
            <a:r>
              <a:rPr lang="en-US" dirty="0" smtClean="0"/>
              <a:t>Common elements (fields) for:</a:t>
            </a:r>
          </a:p>
          <a:p>
            <a:pPr lvl="1"/>
            <a:r>
              <a:rPr lang="en-US" dirty="0" smtClean="0"/>
              <a:t>Entity extension, entity, subtype, subtype extension </a:t>
            </a:r>
          </a:p>
          <a:p>
            <a:r>
              <a:rPr lang="en-US" dirty="0" smtClean="0"/>
              <a:t>&lt;array …/&gt;</a:t>
            </a:r>
          </a:p>
          <a:p>
            <a:pPr lvl="1"/>
            <a:r>
              <a:rPr lang="en-US" dirty="0" smtClean="0"/>
              <a:t>Define array entity and field</a:t>
            </a:r>
          </a:p>
          <a:p>
            <a:r>
              <a:rPr lang="en-US" dirty="0" smtClean="0"/>
              <a:t>&lt;column …/&gt;</a:t>
            </a:r>
          </a:p>
          <a:p>
            <a:pPr lvl="1"/>
            <a:r>
              <a:rPr lang="en-US" dirty="0" smtClean="0"/>
              <a:t>Define data field with defined data type</a:t>
            </a:r>
          </a:p>
          <a:p>
            <a:pPr lvl="1"/>
            <a:r>
              <a:rPr lang="en-US" dirty="0" smtClean="0"/>
              <a:t>Bit, </a:t>
            </a:r>
            <a:r>
              <a:rPr lang="en-US" dirty="0" err="1" smtClean="0"/>
              <a:t>datetime</a:t>
            </a:r>
            <a:r>
              <a:rPr lang="en-US" dirty="0" smtClean="0"/>
              <a:t>, integer, </a:t>
            </a:r>
            <a:r>
              <a:rPr lang="en-US" dirty="0" err="1" smtClean="0"/>
              <a:t>varchar</a:t>
            </a:r>
            <a:endParaRPr lang="en-US" dirty="0" smtClean="0"/>
          </a:p>
          <a:p>
            <a:r>
              <a:rPr lang="en-US" dirty="0" smtClean="0"/>
              <a:t>&lt;</a:t>
            </a:r>
            <a:r>
              <a:rPr lang="en-US" dirty="0" err="1" smtClean="0"/>
              <a:t>foreignkey</a:t>
            </a:r>
            <a:r>
              <a:rPr lang="en-US" dirty="0" smtClean="0"/>
              <a:t> …/&gt;</a:t>
            </a:r>
          </a:p>
          <a:p>
            <a:pPr lvl="1"/>
            <a:r>
              <a:rPr lang="en-US" dirty="0" smtClean="0"/>
              <a:t>Define foreign key field and entity</a:t>
            </a:r>
          </a:p>
          <a:p>
            <a:r>
              <a:rPr lang="en-US" dirty="0" smtClean="0"/>
              <a:t>&lt;typekey …/&gt;</a:t>
            </a:r>
          </a:p>
          <a:p>
            <a:pPr lvl="1"/>
            <a:r>
              <a:rPr lang="en-US" dirty="0" smtClean="0"/>
              <a:t>Define typekey and related typelist</a:t>
            </a:r>
          </a:p>
          <a:p>
            <a:r>
              <a:rPr lang="en-US" dirty="0" smtClean="0"/>
              <a:t>Do </a:t>
            </a:r>
            <a:r>
              <a:rPr lang="en-US" b="1" dirty="0"/>
              <a:t>NOT</a:t>
            </a:r>
            <a:r>
              <a:rPr lang="en-US" dirty="0"/>
              <a:t> create custom entity field names ending with _Ext</a:t>
            </a:r>
          </a:p>
          <a:p>
            <a:pPr marL="0" indent="0">
              <a:buNone/>
            </a:pPr>
            <a:endParaRPr lang="en-US" dirty="0"/>
          </a:p>
          <a:p>
            <a:endParaRPr lang="en-US" dirty="0" smtClean="0"/>
          </a:p>
        </p:txBody>
      </p:sp>
    </p:spTree>
    <p:extLst>
      <p:ext uri="{BB962C8B-B14F-4D97-AF65-F5344CB8AC3E}">
        <p14:creationId xmlns:p14="http://schemas.microsoft.com/office/powerpoint/2010/main" val="87124050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editor: Attribute pane</a:t>
            </a:r>
            <a:endParaRPr lang="en-US" dirty="0"/>
          </a:p>
        </p:txBody>
      </p:sp>
      <p:sp>
        <p:nvSpPr>
          <p:cNvPr id="4" name="Content Placeholder 3"/>
          <p:cNvSpPr>
            <a:spLocks noGrp="1"/>
          </p:cNvSpPr>
          <p:nvPr>
            <p:ph sz="half" idx="2"/>
          </p:nvPr>
        </p:nvSpPr>
        <p:spPr>
          <a:xfrm>
            <a:off x="4953000" y="914401"/>
            <a:ext cx="3870960" cy="5475289"/>
          </a:xfrm>
        </p:spPr>
        <p:txBody>
          <a:bodyPr/>
          <a:lstStyle/>
          <a:p>
            <a:r>
              <a:rPr lang="en-US" dirty="0" smtClean="0"/>
              <a:t>Name Value columns</a:t>
            </a:r>
          </a:p>
          <a:p>
            <a:pPr lvl="1"/>
            <a:r>
              <a:rPr lang="en-US" sz="2000" dirty="0" smtClean="0"/>
              <a:t>For </a:t>
            </a:r>
            <a:r>
              <a:rPr lang="en-US" sz="2000" dirty="0"/>
              <a:t>selected element, </a:t>
            </a:r>
            <a:r>
              <a:rPr lang="en-US" sz="2000" dirty="0" smtClean="0"/>
              <a:t/>
            </a:r>
            <a:br>
              <a:rPr lang="en-US" sz="2000" dirty="0" smtClean="0"/>
            </a:br>
            <a:r>
              <a:rPr lang="en-US" sz="2000" dirty="0" smtClean="0"/>
              <a:t>define attributes</a:t>
            </a:r>
          </a:p>
          <a:p>
            <a:r>
              <a:rPr lang="en-US" dirty="0" smtClean="0"/>
              <a:t>Schema aware values</a:t>
            </a:r>
          </a:p>
          <a:p>
            <a:pPr lvl="1"/>
            <a:r>
              <a:rPr lang="en-US" sz="2000" dirty="0" smtClean="0"/>
              <a:t>Boolean controls</a:t>
            </a:r>
          </a:p>
          <a:p>
            <a:pPr lvl="1"/>
            <a:r>
              <a:rPr lang="en-US" sz="2000" dirty="0" smtClean="0"/>
              <a:t>Dropdown lists</a:t>
            </a:r>
            <a:endParaRPr lang="en-US" sz="2000" dirty="0"/>
          </a:p>
          <a:p>
            <a:r>
              <a:rPr lang="en-US" dirty="0" smtClean="0"/>
              <a:t>Attribute styling</a:t>
            </a:r>
          </a:p>
          <a:p>
            <a:pPr lvl="1"/>
            <a:r>
              <a:rPr lang="en-US" sz="2000" dirty="0"/>
              <a:t>Bold for required </a:t>
            </a:r>
          </a:p>
          <a:p>
            <a:pPr lvl="1"/>
            <a:r>
              <a:rPr lang="en-US" sz="2000" dirty="0" smtClean="0"/>
              <a:t>Black </a:t>
            </a:r>
            <a:r>
              <a:rPr lang="en-US" sz="2000" dirty="0"/>
              <a:t>for editable</a:t>
            </a:r>
          </a:p>
          <a:p>
            <a:pPr lvl="1"/>
            <a:r>
              <a:rPr lang="en-US" sz="2000" dirty="0" smtClean="0"/>
              <a:t>Grayed-out for non-editable</a:t>
            </a:r>
          </a:p>
          <a:p>
            <a:pPr lvl="2"/>
            <a:r>
              <a:rPr lang="en-US" sz="1800" dirty="0" smtClean="0"/>
              <a:t>Overridden, Inherited, Internal, Default</a:t>
            </a:r>
          </a:p>
          <a:p>
            <a:r>
              <a:rPr lang="en-US" dirty="0" err="1" smtClean="0"/>
              <a:t>Nullok</a:t>
            </a:r>
            <a:r>
              <a:rPr lang="en-US" dirty="0" smtClean="0"/>
              <a:t> defaults to false!</a:t>
            </a:r>
          </a:p>
          <a:p>
            <a:pPr lvl="1"/>
            <a:r>
              <a:rPr lang="en-US" dirty="0" smtClean="0"/>
              <a:t>Set to true in most cases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43" y="914400"/>
            <a:ext cx="4172381" cy="53609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568178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luersen\AppData\Local\Temp\SNAGHTMLd2a0c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22" y="914400"/>
            <a:ext cx="8314531" cy="3276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Add subelements</a:t>
            </a:r>
            <a:endParaRPr lang="en-US" dirty="0"/>
          </a:p>
        </p:txBody>
      </p:sp>
      <p:sp>
        <p:nvSpPr>
          <p:cNvPr id="3" name="Content Placeholder 2"/>
          <p:cNvSpPr>
            <a:spLocks noGrp="1"/>
          </p:cNvSpPr>
          <p:nvPr>
            <p:ph idx="1"/>
          </p:nvPr>
        </p:nvSpPr>
        <p:spPr>
          <a:xfrm>
            <a:off x="519113" y="4495800"/>
            <a:ext cx="8318500" cy="1905000"/>
          </a:xfrm>
        </p:spPr>
        <p:txBody>
          <a:bodyPr/>
          <a:lstStyle/>
          <a:p>
            <a:r>
              <a:rPr lang="en-US" dirty="0" smtClean="0"/>
              <a:t>Use the toolbar to add a </a:t>
            </a:r>
            <a:r>
              <a:rPr lang="en-US" dirty="0" err="1" smtClean="0"/>
              <a:t>columnParam</a:t>
            </a:r>
            <a:endParaRPr lang="en-US" dirty="0" smtClean="0"/>
          </a:p>
          <a:p>
            <a:pPr lvl="1"/>
            <a:r>
              <a:rPr lang="en-US" dirty="0" smtClean="0"/>
              <a:t>Some elements require subelements based on the element and attribute definition and in many cases the subelements are optional</a:t>
            </a:r>
          </a:p>
          <a:p>
            <a:pPr lvl="1"/>
            <a:r>
              <a:rPr lang="en-US" dirty="0" smtClean="0"/>
              <a:t>Add </a:t>
            </a:r>
            <a:r>
              <a:rPr lang="en-US" dirty="0" err="1" smtClean="0"/>
              <a:t>columnParam</a:t>
            </a:r>
            <a:r>
              <a:rPr lang="en-US" dirty="0" smtClean="0"/>
              <a:t> child element to a column of type </a:t>
            </a:r>
            <a:r>
              <a:rPr lang="en-US" dirty="0" err="1" smtClean="0"/>
              <a:t>varchar</a:t>
            </a:r>
            <a:r>
              <a:rPr lang="en-US" dirty="0" smtClean="0"/>
              <a:t> to specify size, e.g., </a:t>
            </a:r>
            <a:r>
              <a:rPr lang="en-US" dirty="0" err="1" smtClean="0"/>
              <a:t>varchar</a:t>
            </a:r>
            <a:r>
              <a:rPr lang="en-US" dirty="0" smtClean="0"/>
              <a:t>(60)</a:t>
            </a:r>
          </a:p>
          <a:p>
            <a:pPr marL="0" indent="0">
              <a:buNone/>
            </a:pPr>
            <a:endParaRPr lang="en-US" dirty="0" smtClean="0"/>
          </a:p>
        </p:txBody>
      </p:sp>
      <p:sp>
        <p:nvSpPr>
          <p:cNvPr id="9" name="Rounded Rectangle 8"/>
          <p:cNvSpPr/>
          <p:nvPr/>
        </p:nvSpPr>
        <p:spPr bwMode="auto">
          <a:xfrm>
            <a:off x="810497" y="2479690"/>
            <a:ext cx="4599703" cy="2127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08000" y="2166755"/>
            <a:ext cx="4597400" cy="27164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Elbow Connector 10"/>
          <p:cNvCxnSpPr>
            <a:stCxn id="10" idx="1"/>
            <a:endCxn id="9" idx="1"/>
          </p:cNvCxnSpPr>
          <p:nvPr/>
        </p:nvCxnSpPr>
        <p:spPr bwMode="auto">
          <a:xfrm rot="10800000" flipH="1" flipV="1">
            <a:off x="507999" y="2302577"/>
            <a:ext cx="302497" cy="283467"/>
          </a:xfrm>
          <a:prstGeom prst="bentConnector3">
            <a:avLst>
              <a:gd name="adj1" fmla="val -7557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1" name="Elbow Connector 30"/>
          <p:cNvCxnSpPr>
            <a:stCxn id="33" idx="2"/>
            <a:endCxn id="9" idx="3"/>
          </p:cNvCxnSpPr>
          <p:nvPr/>
        </p:nvCxnSpPr>
        <p:spPr bwMode="auto">
          <a:xfrm rot="5400000">
            <a:off x="6199687" y="1679903"/>
            <a:ext cx="116655" cy="1695628"/>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3" name="Rounded Rectangle 32"/>
          <p:cNvSpPr/>
          <p:nvPr/>
        </p:nvSpPr>
        <p:spPr bwMode="auto">
          <a:xfrm>
            <a:off x="5462303" y="1889518"/>
            <a:ext cx="3287049" cy="57987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2663325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the schema</a:t>
            </a:r>
            <a:r>
              <a:rPr lang="en-US" dirty="0"/>
              <a:t/>
            </a:r>
            <a:br>
              <a:rPr lang="en-US" dirty="0"/>
            </a:br>
            <a:endParaRPr lang="en-US" dirty="0"/>
          </a:p>
        </p:txBody>
      </p:sp>
      <p:sp>
        <p:nvSpPr>
          <p:cNvPr id="5" name="Content Placeholder 4"/>
          <p:cNvSpPr>
            <a:spLocks noGrp="1"/>
          </p:cNvSpPr>
          <p:nvPr>
            <p:ph idx="1"/>
          </p:nvPr>
        </p:nvSpPr>
        <p:spPr/>
        <p:txBody>
          <a:bodyPr/>
          <a:lstStyle/>
          <a:p>
            <a:r>
              <a:rPr lang="en-US" dirty="0" smtClean="0"/>
              <a:t>       Click Validate in the toolbar</a:t>
            </a:r>
            <a:br>
              <a:rPr lang="en-US" dirty="0" smtClean="0"/>
            </a:br>
            <a:endParaRPr lang="en-US" dirty="0" smtClean="0"/>
          </a:p>
          <a:p>
            <a:r>
              <a:rPr lang="en-US" dirty="0" smtClean="0"/>
              <a:t>Red highlight indicates schema violation warning</a:t>
            </a:r>
          </a:p>
          <a:p>
            <a:r>
              <a:rPr lang="en-US" dirty="0" smtClean="0"/>
              <a:t>Schema violations explained in pane below editor</a:t>
            </a:r>
            <a:endParaRPr lang="en-US" dirty="0"/>
          </a:p>
          <a:p>
            <a:endParaRPr lang="en-US" dirty="0"/>
          </a:p>
        </p:txBody>
      </p:sp>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914400"/>
            <a:ext cx="707781" cy="657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6" name="Picture 10" descr="C:\Users\sluersen\AppData\Local\Temp\SNAGHTMLf3a9f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097" y="2780170"/>
            <a:ext cx="8000999" cy="35198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17950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Optionally regenerate dictionary</a:t>
            </a:r>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regen-dictionary</a:t>
            </a:r>
          </a:p>
          <a:p>
            <a:r>
              <a:rPr lang="en-US" dirty="0" smtClean="0"/>
              <a:t>Process builds entire entity model including base and custom entities</a:t>
            </a:r>
          </a:p>
          <a:p>
            <a:r>
              <a:rPr lang="en-US" dirty="0" smtClean="0"/>
              <a:t>Identifies errors in the data model beyond Entity Editor schema validation</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C:\Guidewire\TrainingApp\bin&gt;gwta </a:t>
            </a:r>
            <a:r>
              <a:rPr lang="en-US" sz="1600" dirty="0" smtClean="0">
                <a:solidFill>
                  <a:schemeClr val="bg1"/>
                </a:solidFill>
                <a:latin typeface="Lucida Console" pitchFamily="49" charset="0"/>
              </a:rPr>
              <a:t>regen-dictionary</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a:solidFill>
                  <a:schemeClr val="bg1"/>
                </a:solidFill>
                <a:latin typeface="Lucida Console" pitchFamily="49" charset="0"/>
              </a:rPr>
              <a:t>Errors found in </a:t>
            </a:r>
            <a:r>
              <a:rPr lang="en-US" sz="1600" dirty="0" err="1" smtClean="0">
                <a:solidFill>
                  <a:schemeClr val="bg1"/>
                </a:solidFill>
                <a:latin typeface="Lucida Console" pitchFamily="49" charset="0"/>
              </a:rPr>
              <a:t>Interaction_Ext</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err="1" smtClean="0">
                <a:solidFill>
                  <a:schemeClr val="bg1"/>
                </a:solidFill>
                <a:latin typeface="Lucida Console" pitchFamily="49" charset="0"/>
              </a:rPr>
              <a:t>ColumnIsValid</a:t>
            </a: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 The column "Summary" on entity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a:solidFill>
                  <a:schemeClr val="bg1"/>
                </a:solidFill>
                <a:latin typeface="Lucida Console" pitchFamily="49" charset="0"/>
              </a:rPr>
              <a:t>Interaction_Ext</a:t>
            </a:r>
            <a:r>
              <a:rPr lang="en-US" sz="1600" dirty="0">
                <a:solidFill>
                  <a:schemeClr val="bg1"/>
                </a:solidFill>
                <a:latin typeface="Lucida Console" pitchFamily="49" charset="0"/>
              </a:rPr>
              <a:t>" doesn't have column parameter </a:t>
            </a:r>
            <a:r>
              <a:rPr lang="en-US" sz="1600" dirty="0" smtClean="0">
                <a:solidFill>
                  <a:schemeClr val="bg1"/>
                </a:solidFill>
                <a:latin typeface="Lucida Console" pitchFamily="49" charset="0"/>
              </a:rPr>
              <a:t>"</a:t>
            </a:r>
            <a:r>
              <a:rPr lang="en-US" sz="1600" dirty="0">
                <a:solidFill>
                  <a:schemeClr val="bg1"/>
                </a:solidFill>
                <a:latin typeface="Lucida Console" pitchFamily="49" charset="0"/>
              </a:rPr>
              <a:t>size"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required </a:t>
            </a:r>
            <a:r>
              <a:rPr lang="en-US" sz="1600" dirty="0">
                <a:solidFill>
                  <a:schemeClr val="bg1"/>
                </a:solidFill>
                <a:latin typeface="Lucida Console" pitchFamily="49" charset="0"/>
              </a:rPr>
              <a:t>for "</a:t>
            </a:r>
            <a:r>
              <a:rPr lang="en-US" sz="1600" dirty="0" err="1">
                <a:solidFill>
                  <a:schemeClr val="bg1"/>
                </a:solidFill>
                <a:latin typeface="Lucida Console" pitchFamily="49" charset="0"/>
              </a:rPr>
              <a:t>varchar</a:t>
            </a:r>
            <a:r>
              <a:rPr lang="en-US" sz="1600" dirty="0">
                <a:solidFill>
                  <a:schemeClr val="bg1"/>
                </a:solidFill>
                <a:latin typeface="Lucida Console" pitchFamily="49" charset="0"/>
              </a:rPr>
              <a:t>" data type</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Property </a:t>
            </a:r>
            <a:r>
              <a:rPr lang="en-US" sz="1600" dirty="0">
                <a:solidFill>
                  <a:schemeClr val="bg1"/>
                </a:solidFill>
                <a:latin typeface="Lucida Console" pitchFamily="49" charset="0"/>
              </a:rPr>
              <a:t>Summary : Required parameters missing: [size]</a:t>
            </a:r>
          </a:p>
        </p:txBody>
      </p:sp>
    </p:spTree>
    <p:extLst>
      <p:ext uri="{BB962C8B-B14F-4D97-AF65-F5344CB8AC3E}">
        <p14:creationId xmlns:p14="http://schemas.microsoft.com/office/powerpoint/2010/main" val="264718181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4: Deploy the custom entity</a:t>
            </a:r>
            <a:endParaRPr lang="en-US" dirty="0"/>
          </a:p>
        </p:txBody>
      </p:sp>
      <p:sp>
        <p:nvSpPr>
          <p:cNvPr id="6" name="Subtitle 5"/>
          <p:cNvSpPr>
            <a:spLocks noGrp="1"/>
          </p:cNvSpPr>
          <p:nvPr>
            <p:ph type="subTitle" idx="10"/>
          </p:nvPr>
        </p:nvSpPr>
        <p:spPr/>
        <p:txBody>
          <a:bodyPr/>
          <a:lstStyle/>
          <a:p>
            <a:r>
              <a:rPr lang="en-US" smtClean="0"/>
              <a:t>Restart Server</a:t>
            </a:r>
            <a:endParaRPr lang="en-US" dirty="0"/>
          </a:p>
        </p:txBody>
      </p:sp>
      <p:sp>
        <p:nvSpPr>
          <p:cNvPr id="13" name="Text Placeholder 12" hidden="1"/>
          <p:cNvSpPr>
            <a:spLocks noGrp="1"/>
          </p:cNvSpPr>
          <p:nvPr>
            <p:ph type="body" sz="quarter" idx="11"/>
          </p:nvPr>
        </p:nvSpPr>
        <p:spPr/>
        <p:txBody>
          <a:bodyPr/>
          <a:lstStyle/>
          <a:p>
            <a:endParaRPr lang="en-US" dirty="0"/>
          </a:p>
        </p:txBody>
      </p:sp>
      <p:sp>
        <p:nvSpPr>
          <p:cNvPr id="12" name="Content Placeholder 11"/>
          <p:cNvSpPr>
            <a:spLocks noGrp="1"/>
          </p:cNvSpPr>
          <p:nvPr>
            <p:ph sz="half" idx="2"/>
          </p:nvPr>
        </p:nvSpPr>
        <p:spPr>
          <a:xfrm>
            <a:off x="4754563" y="914400"/>
            <a:ext cx="4083050" cy="5475288"/>
          </a:xfrm>
        </p:spPr>
        <p:txBody>
          <a:bodyPr/>
          <a:lstStyle/>
          <a:p>
            <a:r>
              <a:rPr lang="en-US" dirty="0"/>
              <a:t>bin command window</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-stop</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-start</a:t>
            </a:r>
          </a:p>
          <a:p>
            <a:r>
              <a:rPr lang="en-US" dirty="0" smtClean="0"/>
              <a:t>Or, Guidewire </a:t>
            </a:r>
            <a:r>
              <a:rPr lang="en-US" dirty="0"/>
              <a:t>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a:t>
            </a:r>
            <a:r>
              <a:rPr lang="en-US" dirty="0" smtClean="0"/>
              <a:t>start-up</a:t>
            </a:r>
          </a:p>
          <a:p>
            <a:pPr lvl="1"/>
            <a:r>
              <a:rPr lang="en-US" dirty="0"/>
              <a:t>If </a:t>
            </a:r>
            <a:r>
              <a:rPr lang="en-US" dirty="0" err="1"/>
              <a:t>autoupgrade</a:t>
            </a:r>
            <a:r>
              <a:rPr lang="en-US" dirty="0"/>
              <a:t>=true in database-config.xml, then Guidewire attempts to upgrade the database according to the changes in the data model</a:t>
            </a:r>
          </a:p>
        </p:txBody>
      </p:sp>
      <p:sp>
        <p:nvSpPr>
          <p:cNvPr id="4" name="Content Placeholder 3"/>
          <p:cNvSpPr>
            <a:spLocks noGrp="1"/>
          </p:cNvSpPr>
          <p:nvPr>
            <p:ph sz="half" idx="1"/>
          </p:nvPr>
        </p:nvSpPr>
        <p:spPr/>
        <p:txBody>
          <a:bodyPr/>
          <a:lstStyle/>
          <a:p>
            <a:r>
              <a:rPr lang="en-US" dirty="0" smtClean="0"/>
              <a:t>Entity</a:t>
            </a:r>
            <a:endParaRPr lang="en-US" dirty="0"/>
          </a:p>
        </p:txBody>
      </p:sp>
      <p:sp>
        <p:nvSpPr>
          <p:cNvPr id="41" name="Rectangle 40"/>
          <p:cNvSpPr/>
          <p:nvPr/>
        </p:nvSpPr>
        <p:spPr>
          <a:xfrm>
            <a:off x="1178251" y="5665201"/>
            <a:ext cx="755335" cy="338554"/>
          </a:xfrm>
          <a:prstGeom prst="rect">
            <a:avLst/>
          </a:prstGeom>
        </p:spPr>
        <p:txBody>
          <a:bodyPr wrap="none">
            <a:spAutoFit/>
          </a:bodyPr>
          <a:lstStyle/>
          <a:p>
            <a:pPr algn="ctr"/>
            <a:r>
              <a:rPr lang="en-US" sz="1600" b="1" dirty="0" smtClean="0">
                <a:solidFill>
                  <a:schemeClr val="bg1"/>
                </a:solidFill>
              </a:rPr>
              <a:t>Entity</a:t>
            </a:r>
            <a:endParaRPr lang="en-US" sz="1600" b="1" dirty="0">
              <a:solidFill>
                <a:schemeClr val="bg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86" y="3962400"/>
            <a:ext cx="1414463" cy="15160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846465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Entity names</a:t>
            </a:r>
            <a:endParaRPr lang="en-US" dirty="0"/>
          </a:p>
        </p:txBody>
      </p:sp>
      <p:sp>
        <p:nvSpPr>
          <p:cNvPr id="5" name="Content Placeholder 4"/>
          <p:cNvSpPr>
            <a:spLocks noGrp="1"/>
          </p:cNvSpPr>
          <p:nvPr>
            <p:ph sz="half" idx="1"/>
          </p:nvPr>
        </p:nvSpPr>
        <p:spPr/>
        <p:txBody>
          <a:bodyPr/>
          <a:lstStyle/>
          <a:p>
            <a:r>
              <a:rPr lang="en-US" dirty="0" smtClean="0"/>
              <a:t>Useful for displaying </a:t>
            </a:r>
            <a:br>
              <a:rPr lang="en-US" dirty="0" smtClean="0"/>
            </a:br>
            <a:r>
              <a:rPr lang="en-US" dirty="0" smtClean="0"/>
              <a:t>names in user interface</a:t>
            </a:r>
          </a:p>
          <a:p>
            <a:pPr lvl="1"/>
            <a:r>
              <a:rPr lang="en-US" dirty="0" smtClean="0"/>
              <a:t>Explicit reference</a:t>
            </a:r>
          </a:p>
          <a:p>
            <a:pPr lvl="1"/>
            <a:r>
              <a:rPr lang="en-US" dirty="0"/>
              <a:t>List of objects</a:t>
            </a:r>
          </a:p>
          <a:p>
            <a:endParaRPr lang="en-US" dirty="0" smtClean="0"/>
          </a:p>
          <a:p>
            <a:r>
              <a:rPr lang="en-US" dirty="0" smtClean="0"/>
              <a:t>Define and configure </a:t>
            </a:r>
            <a:br>
              <a:rPr lang="en-US" dirty="0" smtClean="0"/>
            </a:br>
            <a:r>
              <a:rPr lang="en-US" dirty="0" smtClean="0"/>
              <a:t>entity names with the </a:t>
            </a:r>
            <a:br>
              <a:rPr lang="en-US" dirty="0" smtClean="0"/>
            </a:br>
            <a:r>
              <a:rPr lang="en-US" dirty="0" smtClean="0"/>
              <a:t>Entity Name editor</a:t>
            </a:r>
          </a:p>
          <a:p>
            <a:endParaRPr lang="en-US" dirty="0" smtClean="0"/>
          </a:p>
          <a:p>
            <a:r>
              <a:rPr lang="en-US" dirty="0" smtClean="0"/>
              <a:t>Internal </a:t>
            </a:r>
            <a:r>
              <a:rPr lang="en-US" dirty="0"/>
              <a:t>class for entity </a:t>
            </a:r>
            <a:r>
              <a:rPr lang="en-US" dirty="0" smtClean="0"/>
              <a:t/>
            </a:r>
            <a:br>
              <a:rPr lang="en-US" dirty="0" smtClean="0"/>
            </a:br>
            <a:r>
              <a:rPr lang="en-US" dirty="0" smtClean="0"/>
              <a:t>contains DisplayName </a:t>
            </a:r>
            <a:r>
              <a:rPr lang="en-US" dirty="0"/>
              <a:t>property</a:t>
            </a:r>
          </a:p>
          <a:p>
            <a:pPr lvl="1"/>
            <a:r>
              <a:rPr lang="en-US" b="1" dirty="0" err="1">
                <a:latin typeface="Courier New" pitchFamily="49" charset="0"/>
                <a:cs typeface="Courier New" pitchFamily="49" charset="0"/>
              </a:rPr>
              <a:t>anABConctact.DisplayName</a:t>
            </a:r>
            <a:endParaRPr lang="en-US" b="1" dirty="0">
              <a:latin typeface="Courier New" pitchFamily="49" charset="0"/>
              <a:cs typeface="Courier New" pitchFamily="49" charset="0"/>
            </a:endParaRPr>
          </a:p>
          <a:p>
            <a:endParaRPr lang="en-US" dirty="0"/>
          </a:p>
          <a:p>
            <a:endParaRPr lang="en-US" dirty="0"/>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81200"/>
            <a:ext cx="4407619" cy="183238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114800"/>
            <a:ext cx="1708572" cy="216666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914399"/>
            <a:ext cx="4407619" cy="55792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049503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Entity Names </a:t>
            </a:r>
            <a:endParaRPr lang="en-US" dirty="0"/>
          </a:p>
        </p:txBody>
      </p:sp>
      <p:sp>
        <p:nvSpPr>
          <p:cNvPr id="7" name="Content Placeholder 6"/>
          <p:cNvSpPr>
            <a:spLocks noGrp="1"/>
          </p:cNvSpPr>
          <p:nvPr>
            <p:ph sz="half" idx="2"/>
          </p:nvPr>
        </p:nvSpPr>
        <p:spPr/>
        <p:txBody>
          <a:bodyPr/>
          <a:lstStyle/>
          <a:p>
            <a:r>
              <a:rPr lang="en-US" b="1" dirty="0" smtClean="0">
                <a:latin typeface="Courier New" pitchFamily="49" charset="0"/>
                <a:cs typeface="Courier New" pitchFamily="49" charset="0"/>
              </a:rPr>
              <a:t>\configuration\</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config\Entity Names</a:t>
            </a:r>
          </a:p>
          <a:p>
            <a:pPr lvl="1"/>
            <a:r>
              <a:rPr lang="en-US" dirty="0" smtClean="0"/>
              <a:t>Physical folder is </a:t>
            </a:r>
            <a:r>
              <a:rPr lang="en-US" dirty="0" err="1" smtClean="0"/>
              <a:t>displaynames</a:t>
            </a:r>
            <a:endParaRPr lang="en-US" dirty="0" smtClean="0"/>
          </a:p>
          <a:p>
            <a:r>
              <a:rPr lang="en-US" dirty="0" smtClean="0"/>
              <a:t>Defined with Gosu code</a:t>
            </a:r>
          </a:p>
          <a:p>
            <a:r>
              <a:rPr lang="en-US" dirty="0" smtClean="0"/>
              <a:t>Entity names exist for many base </a:t>
            </a:r>
            <a:r>
              <a:rPr lang="en-US" dirty="0"/>
              <a:t>and application </a:t>
            </a:r>
            <a:r>
              <a:rPr lang="en-US" dirty="0" smtClean="0"/>
              <a:t>entities</a:t>
            </a:r>
          </a:p>
          <a:p>
            <a:r>
              <a:rPr lang="en-US" dirty="0" smtClean="0"/>
              <a:t>For new entities displayed in the application user interface (UI), always create a default entity name</a:t>
            </a:r>
          </a:p>
          <a:p>
            <a:r>
              <a:rPr lang="en-US" dirty="0" smtClean="0"/>
              <a:t>Edit with Entity Name Editor</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85" y="914400"/>
            <a:ext cx="3571875" cy="55435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972667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a:t>
            </a:r>
            <a:r>
              <a:rPr lang="en-US" dirty="0" smtClean="0"/>
              <a:t>what is a custom entity and how to create a custom entity</a:t>
            </a:r>
            <a:endParaRPr lang="en-US" dirty="0"/>
          </a:p>
          <a:p>
            <a:pPr lvl="1"/>
            <a:r>
              <a:rPr lang="en-US" dirty="0"/>
              <a:t>Create </a:t>
            </a:r>
            <a:r>
              <a:rPr lang="en-US" dirty="0" smtClean="0"/>
              <a:t>entity elements and subelements that define fields, foreign keys, and arrays </a:t>
            </a:r>
            <a:r>
              <a:rPr lang="en-US" dirty="0"/>
              <a:t>on entities</a:t>
            </a:r>
          </a:p>
          <a:p>
            <a:pPr lvl="1"/>
            <a:r>
              <a:rPr lang="en-US" dirty="0" smtClean="0"/>
              <a:t>Identify entity related data elements associated with data model design</a:t>
            </a:r>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Custom entities</a:t>
            </a:r>
          </a:p>
          <a:p>
            <a:r>
              <a:rPr lang="en-US" dirty="0"/>
              <a:t>Creating and defining an entity</a:t>
            </a:r>
          </a:p>
          <a:p>
            <a:r>
              <a:rPr lang="en-US" dirty="0">
                <a:solidFill>
                  <a:schemeClr val="bg1"/>
                </a:solidFill>
              </a:rPr>
              <a:t>Related data model elements</a:t>
            </a:r>
          </a:p>
          <a:p>
            <a:endParaRPr lang="en-US" dirty="0"/>
          </a:p>
        </p:txBody>
      </p:sp>
    </p:spTree>
    <p:extLst>
      <p:ext uri="{BB962C8B-B14F-4D97-AF65-F5344CB8AC3E}">
        <p14:creationId xmlns:p14="http://schemas.microsoft.com/office/powerpoint/2010/main" val="308955301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Foreign key</a:t>
            </a:r>
            <a:endParaRPr lang="en-US" dirty="0"/>
          </a:p>
        </p:txBody>
      </p:sp>
      <p:sp>
        <p:nvSpPr>
          <p:cNvPr id="4" name="Content Placeholder 3"/>
          <p:cNvSpPr>
            <a:spLocks noGrp="1"/>
          </p:cNvSpPr>
          <p:nvPr>
            <p:ph idx="1"/>
          </p:nvPr>
        </p:nvSpPr>
        <p:spPr/>
        <p:txBody>
          <a:bodyPr/>
          <a:lstStyle/>
          <a:p>
            <a:r>
              <a:rPr lang="en-US" dirty="0" smtClean="0"/>
              <a:t>Pointer </a:t>
            </a:r>
            <a:r>
              <a:rPr lang="en-US" dirty="0"/>
              <a:t>to single instance of some other entity</a:t>
            </a:r>
          </a:p>
          <a:p>
            <a:r>
              <a:rPr lang="en-US" dirty="0"/>
              <a:t>Maintained by foreign key column in database </a:t>
            </a:r>
            <a:r>
              <a:rPr lang="en-US" dirty="0" smtClean="0"/>
              <a:t>table</a:t>
            </a:r>
            <a:endParaRPr lang="en-US" dirty="0"/>
          </a:p>
          <a:p>
            <a:r>
              <a:rPr lang="en-US" dirty="0" smtClean="0"/>
              <a:t>Example</a:t>
            </a:r>
            <a:r>
              <a:rPr lang="en-US" dirty="0"/>
              <a:t>: each </a:t>
            </a:r>
            <a:r>
              <a:rPr lang="en-US" dirty="0" smtClean="0"/>
              <a:t>Contact </a:t>
            </a:r>
            <a:r>
              <a:rPr lang="en-US" dirty="0"/>
              <a:t>can have one </a:t>
            </a:r>
            <a:r>
              <a:rPr lang="en-US" dirty="0" smtClean="0"/>
              <a:t>assigned user</a:t>
            </a:r>
            <a:br>
              <a:rPr lang="en-US" dirty="0" smtClean="0"/>
            </a:br>
            <a:endParaRPr lang="en-US" dirty="0"/>
          </a:p>
          <a:p>
            <a:endParaRPr lang="en-US" dirty="0" smtClean="0"/>
          </a:p>
          <a:p>
            <a:endParaRPr lang="en-US" dirty="0"/>
          </a:p>
          <a:p>
            <a:endParaRPr lang="en-US" dirty="0" smtClean="0"/>
          </a:p>
          <a:p>
            <a:r>
              <a:rPr lang="en-US" dirty="0" smtClean="0"/>
              <a:t>Recommended </a:t>
            </a:r>
            <a:r>
              <a:rPr lang="en-US" dirty="0"/>
              <a:t>naming </a:t>
            </a:r>
            <a:r>
              <a:rPr lang="en-US" dirty="0" smtClean="0"/>
              <a:t>convention</a:t>
            </a:r>
            <a:endParaRPr lang="en-US" dirty="0"/>
          </a:p>
          <a:p>
            <a:pPr lvl="1"/>
            <a:r>
              <a:rPr lang="en-US" dirty="0" smtClean="0"/>
              <a:t>Include </a:t>
            </a:r>
            <a:r>
              <a:rPr lang="en-US" dirty="0" err="1"/>
              <a:t>columnName</a:t>
            </a:r>
            <a:r>
              <a:rPr lang="en-US" dirty="0"/>
              <a:t> </a:t>
            </a:r>
            <a:r>
              <a:rPr lang="en-US" dirty="0" smtClean="0"/>
              <a:t>attribute</a:t>
            </a:r>
            <a:br>
              <a:rPr lang="en-US" dirty="0" smtClean="0"/>
            </a:br>
            <a:r>
              <a:rPr lang="en-US" dirty="0" smtClean="0"/>
              <a:t>and  set </a:t>
            </a:r>
            <a:r>
              <a:rPr lang="en-US" dirty="0"/>
              <a:t>it to field name + </a:t>
            </a:r>
            <a:r>
              <a:rPr lang="en-US" dirty="0" smtClean="0"/>
              <a:t>ID</a:t>
            </a:r>
          </a:p>
          <a:p>
            <a:pPr lvl="1"/>
            <a:r>
              <a:rPr lang="en-US" dirty="0" smtClean="0"/>
              <a:t>For extension, name </a:t>
            </a:r>
            <a:r>
              <a:rPr lang="en-US" dirty="0"/>
              <a:t>field </a:t>
            </a:r>
            <a:r>
              <a:rPr lang="en-US" dirty="0" smtClean="0"/>
              <a:t/>
            </a:r>
            <a:br>
              <a:rPr lang="en-US" dirty="0" smtClean="0"/>
            </a:br>
            <a:r>
              <a:rPr lang="en-US" dirty="0" smtClean="0"/>
              <a:t>with suffix _Ext and </a:t>
            </a:r>
            <a:br>
              <a:rPr lang="en-US" dirty="0" smtClean="0"/>
            </a:br>
            <a:r>
              <a:rPr lang="en-US" dirty="0" smtClean="0"/>
              <a:t>column name _</a:t>
            </a:r>
            <a:r>
              <a:rPr lang="en-US" dirty="0" err="1" smtClean="0"/>
              <a:t>ExtID</a:t>
            </a:r>
            <a:endParaRPr lang="en-US" dirty="0"/>
          </a:p>
          <a:p>
            <a:endParaRPr 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201" y="4733471"/>
            <a:ext cx="3845199" cy="16884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421894"/>
            <a:ext cx="7209190" cy="161670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326237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lstStyle/>
          <a:p>
            <a:r>
              <a:rPr lang="en-US" dirty="0"/>
              <a:t>Collection of pointers to instances of some other </a:t>
            </a:r>
            <a:r>
              <a:rPr lang="en-US" dirty="0" smtClean="0"/>
              <a:t>entity that is maintained </a:t>
            </a:r>
            <a:r>
              <a:rPr lang="en-US" dirty="0"/>
              <a:t>by code during </a:t>
            </a:r>
            <a:r>
              <a:rPr lang="en-US" dirty="0" smtClean="0"/>
              <a:t>runtime</a:t>
            </a:r>
          </a:p>
          <a:p>
            <a:r>
              <a:rPr lang="en-US" dirty="0" smtClean="0"/>
              <a:t>Requires reverse foreign key</a:t>
            </a:r>
          </a:p>
          <a:p>
            <a:pPr lvl="1"/>
            <a:r>
              <a:rPr lang="en-US" dirty="0" smtClean="0"/>
              <a:t>If entity A has </a:t>
            </a:r>
            <a:r>
              <a:rPr lang="en-US" dirty="0"/>
              <a:t>array </a:t>
            </a:r>
            <a:r>
              <a:rPr lang="en-US" dirty="0" smtClean="0"/>
              <a:t>of </a:t>
            </a:r>
            <a:r>
              <a:rPr lang="en-US" dirty="0"/>
              <a:t>entity B, then entity B must have foreign key pointing to entity </a:t>
            </a:r>
            <a:r>
              <a:rPr lang="en-US" dirty="0" smtClean="0"/>
              <a:t>A</a:t>
            </a:r>
          </a:p>
          <a:p>
            <a:r>
              <a:rPr lang="en-US" dirty="0" smtClean="0"/>
              <a:t>Example</a:t>
            </a:r>
            <a:r>
              <a:rPr lang="en-US" dirty="0"/>
              <a:t>: </a:t>
            </a:r>
            <a:r>
              <a:rPr lang="en-US" dirty="0" smtClean="0"/>
              <a:t>each </a:t>
            </a:r>
            <a:r>
              <a:rPr lang="en-US" dirty="0"/>
              <a:t>ABContact can have zero to many </a:t>
            </a:r>
            <a:r>
              <a:rPr lang="en-US" dirty="0" smtClean="0"/>
              <a:t>buildings</a:t>
            </a:r>
            <a:endParaRPr lang="en-US" dirty="0"/>
          </a:p>
          <a:p>
            <a:endParaRPr lang="en-US" dirty="0" smtClean="0"/>
          </a:p>
          <a:p>
            <a:endParaRPr lang="en-US" dirty="0"/>
          </a:p>
          <a:p>
            <a:endParaRPr lang="en-US" dirty="0" smtClean="0"/>
          </a:p>
          <a:p>
            <a:endParaRPr lang="en-US" dirty="0"/>
          </a:p>
          <a:p>
            <a:r>
              <a:rPr lang="en-US" dirty="0"/>
              <a:t>Recommended naming </a:t>
            </a:r>
            <a:r>
              <a:rPr lang="en-US" dirty="0" smtClean="0"/>
              <a:t>convention</a:t>
            </a:r>
            <a:endParaRPr lang="en-US" dirty="0"/>
          </a:p>
          <a:p>
            <a:pPr lvl="1"/>
            <a:r>
              <a:rPr lang="en-US" dirty="0"/>
              <a:t>Using plural form of </a:t>
            </a:r>
            <a:r>
              <a:rPr lang="en-US" dirty="0" smtClean="0"/>
              <a:t>name; For </a:t>
            </a:r>
            <a:r>
              <a:rPr lang="en-US" dirty="0"/>
              <a:t>extension, name field </a:t>
            </a:r>
            <a:r>
              <a:rPr lang="en-US" dirty="0" smtClean="0"/>
              <a:t>with </a:t>
            </a:r>
            <a:r>
              <a:rPr lang="en-US" dirty="0"/>
              <a:t>suffix _Ext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46" y="3442135"/>
            <a:ext cx="7407154" cy="21446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42606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One-to-one relationships</a:t>
            </a:r>
            <a:endParaRPr lang="en-US" dirty="0"/>
          </a:p>
        </p:txBody>
      </p:sp>
      <p:sp>
        <p:nvSpPr>
          <p:cNvPr id="13" name="Text Placeholder 12"/>
          <p:cNvSpPr>
            <a:spLocks noGrp="1"/>
          </p:cNvSpPr>
          <p:nvPr>
            <p:ph type="body" sz="quarter" idx="10"/>
          </p:nvPr>
        </p:nvSpPr>
        <p:spPr/>
        <p:txBody>
          <a:bodyPr/>
          <a:lstStyle/>
          <a:p>
            <a:r>
              <a:rPr lang="en-US" dirty="0"/>
              <a:t>&lt;</a:t>
            </a:r>
            <a:r>
              <a:rPr lang="en-US" dirty="0" err="1"/>
              <a:t>onetoone</a:t>
            </a:r>
            <a:r>
              <a:rPr lang="en-US" dirty="0" smtClean="0"/>
              <a:t>&gt; element defines a single-valued association to another entity that has a one-to-one cardinality</a:t>
            </a:r>
          </a:p>
          <a:p>
            <a:r>
              <a:rPr lang="en-US" dirty="0" smtClean="0"/>
              <a:t>Provides a reverse pointer to an entity that is pointing at the &lt;</a:t>
            </a:r>
            <a:r>
              <a:rPr lang="en-US" dirty="0" err="1" smtClean="0"/>
              <a:t>onetoone</a:t>
            </a:r>
            <a:r>
              <a:rPr lang="en-US" dirty="0" smtClean="0"/>
              <a:t>&gt; entity through a foreign key</a:t>
            </a:r>
          </a:p>
          <a:p>
            <a:endParaRPr lang="en-US" dirty="0" smtClean="0"/>
          </a:p>
          <a:p>
            <a:endParaRPr lang="en-US" dirty="0"/>
          </a:p>
        </p:txBody>
      </p:sp>
      <p:sp>
        <p:nvSpPr>
          <p:cNvPr id="7" name="Content Placeholder 6"/>
          <p:cNvSpPr>
            <a:spLocks noGrp="1"/>
          </p:cNvSpPr>
          <p:nvPr>
            <p:ph idx="1"/>
          </p:nvPr>
        </p:nvSpPr>
        <p:spPr>
          <a:xfrm>
            <a:off x="519113" y="4419600"/>
            <a:ext cx="8318500" cy="1981200"/>
          </a:xfrm>
        </p:spPr>
        <p:txBody>
          <a:bodyPr/>
          <a:lstStyle/>
          <a:p>
            <a:r>
              <a:rPr lang="en-US" dirty="0" smtClean="0"/>
              <a:t>Often splits logical entity across multiple physical entities</a:t>
            </a:r>
          </a:p>
          <a:p>
            <a:r>
              <a:rPr lang="en-US" dirty="0" smtClean="0"/>
              <a:t>Example:</a:t>
            </a:r>
          </a:p>
          <a:p>
            <a:pPr lvl="1"/>
            <a:r>
              <a:rPr lang="en-US" dirty="0" smtClean="0"/>
              <a:t>ABContact defines Financial Summary as one-to-one</a:t>
            </a:r>
          </a:p>
          <a:p>
            <a:pPr lvl="1"/>
            <a:r>
              <a:rPr lang="en-US" dirty="0" err="1" smtClean="0"/>
              <a:t>FinancialSummary</a:t>
            </a:r>
            <a:r>
              <a:rPr lang="en-US" dirty="0" smtClean="0"/>
              <a:t> defines a foreign key to ABContact</a:t>
            </a:r>
          </a:p>
          <a:p>
            <a:pPr lvl="1"/>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06700"/>
            <a:ext cx="8327493" cy="1536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7591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Many-to-many relationships</a:t>
            </a:r>
            <a:endParaRPr lang="en-US" dirty="0"/>
          </a:p>
        </p:txBody>
      </p:sp>
      <p:sp>
        <p:nvSpPr>
          <p:cNvPr id="4" name="Content Placeholder 3"/>
          <p:cNvSpPr>
            <a:spLocks noGrp="1"/>
          </p:cNvSpPr>
          <p:nvPr>
            <p:ph sz="half" idx="1"/>
          </p:nvPr>
        </p:nvSpPr>
        <p:spPr>
          <a:xfrm>
            <a:off x="519112" y="914400"/>
            <a:ext cx="3062288" cy="2743200"/>
          </a:xfrm>
        </p:spPr>
        <p:txBody>
          <a:bodyPr/>
          <a:lstStyle/>
          <a:p>
            <a:r>
              <a:rPr lang="en-US" dirty="0" smtClean="0"/>
              <a:t>Requires an entity of type </a:t>
            </a:r>
            <a:r>
              <a:rPr lang="en-US" dirty="0" err="1" smtClean="0"/>
              <a:t>versionable</a:t>
            </a:r>
            <a:endParaRPr lang="en-US" dirty="0" smtClean="0"/>
          </a:p>
          <a:p>
            <a:pPr lvl="1"/>
            <a:r>
              <a:rPr lang="en-US" dirty="0" smtClean="0"/>
              <a:t>Two or more </a:t>
            </a:r>
            <a:br>
              <a:rPr lang="en-US" dirty="0" smtClean="0"/>
            </a:br>
            <a:r>
              <a:rPr lang="en-US" dirty="0" smtClean="0"/>
              <a:t>foreign keys</a:t>
            </a:r>
          </a:p>
          <a:p>
            <a:pPr lvl="1"/>
            <a:r>
              <a:rPr lang="en-US" dirty="0" smtClean="0"/>
              <a:t>Unique index </a:t>
            </a:r>
            <a:br>
              <a:rPr lang="en-US" dirty="0" smtClean="0"/>
            </a:br>
            <a:r>
              <a:rPr lang="en-US" dirty="0" smtClean="0"/>
              <a:t>for both</a:t>
            </a:r>
            <a:br>
              <a:rPr lang="en-US" dirty="0" smtClean="0"/>
            </a:br>
            <a:r>
              <a:rPr lang="en-US" dirty="0" smtClean="0"/>
              <a:t>foreign keys</a:t>
            </a:r>
            <a:endParaRPr lang="en-US" dirty="0"/>
          </a:p>
        </p:txBody>
      </p:sp>
      <p:sp>
        <p:nvSpPr>
          <p:cNvPr id="5" name="Content Placeholder 4"/>
          <p:cNvSpPr>
            <a:spLocks noGrp="1"/>
          </p:cNvSpPr>
          <p:nvPr>
            <p:ph idx="10"/>
          </p:nvPr>
        </p:nvSpPr>
        <p:spPr>
          <a:xfrm>
            <a:off x="521208" y="3886200"/>
            <a:ext cx="8321040" cy="2514600"/>
          </a:xfrm>
        </p:spPr>
        <p:txBody>
          <a:bodyPr/>
          <a:lstStyle/>
          <a:p>
            <a:r>
              <a:rPr lang="en-US" dirty="0" smtClean="0"/>
              <a:t>To access the relationship, add an array to one or both ends of the relationship</a:t>
            </a:r>
          </a:p>
          <a:p>
            <a:r>
              <a:rPr lang="en-US" dirty="0" smtClean="0"/>
              <a:t>Example:</a:t>
            </a:r>
          </a:p>
          <a:p>
            <a:pPr lvl="1"/>
            <a:r>
              <a:rPr lang="en-US" dirty="0" err="1" smtClean="0"/>
              <a:t>UserRole</a:t>
            </a:r>
            <a:r>
              <a:rPr lang="en-US" dirty="0" smtClean="0"/>
              <a:t> defines the foreign keys to Role and User </a:t>
            </a:r>
          </a:p>
          <a:p>
            <a:pPr lvl="1"/>
            <a:r>
              <a:rPr lang="en-US" dirty="0" err="1"/>
              <a:t>UserRole</a:t>
            </a:r>
            <a:r>
              <a:rPr lang="en-US" dirty="0"/>
              <a:t> </a:t>
            </a:r>
            <a:r>
              <a:rPr lang="en-US" dirty="0" smtClean="0"/>
              <a:t>defines a unique index so a role appears </a:t>
            </a:r>
            <a:r>
              <a:rPr lang="en-US" dirty="0"/>
              <a:t>once in user's list of </a:t>
            </a:r>
            <a:r>
              <a:rPr lang="en-US" dirty="0" smtClean="0"/>
              <a:t>roles</a:t>
            </a:r>
          </a:p>
          <a:p>
            <a:pPr lvl="1"/>
            <a:r>
              <a:rPr lang="en-US" dirty="0" smtClean="0"/>
              <a:t>User defines a </a:t>
            </a:r>
            <a:r>
              <a:rPr lang="en-US" dirty="0" err="1" smtClean="0"/>
              <a:t>UserRole</a:t>
            </a:r>
            <a:r>
              <a:rPr lang="en-US" dirty="0" smtClean="0"/>
              <a:t> array entity named Roles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219200"/>
            <a:ext cx="5763024" cy="2514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876172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relationships</a:t>
            </a:r>
            <a:endParaRPr lang="en-US" dirty="0"/>
          </a:p>
        </p:txBody>
      </p:sp>
      <p:sp>
        <p:nvSpPr>
          <p:cNvPr id="6" name="Content Placeholder 5"/>
          <p:cNvSpPr>
            <a:spLocks noGrp="1"/>
          </p:cNvSpPr>
          <p:nvPr>
            <p:ph idx="1"/>
          </p:nvPr>
        </p:nvSpPr>
        <p:spPr/>
        <p:txBody>
          <a:bodyPr/>
          <a:lstStyle/>
          <a:p>
            <a:r>
              <a:rPr lang="en-US" dirty="0" smtClean="0"/>
              <a:t>&lt;</a:t>
            </a:r>
            <a:r>
              <a:rPr lang="en-US" dirty="0" err="1"/>
              <a:t>edgeForeignKey</a:t>
            </a:r>
            <a:r>
              <a:rPr lang="en-US" dirty="0" smtClean="0"/>
              <a:t>&gt; creates an edge table</a:t>
            </a:r>
          </a:p>
          <a:p>
            <a:pPr lvl="1"/>
            <a:r>
              <a:rPr lang="en-US" dirty="0" err="1" smtClean="0"/>
              <a:t>OwnerID</a:t>
            </a:r>
            <a:r>
              <a:rPr lang="en-US" dirty="0" smtClean="0"/>
              <a:t> </a:t>
            </a:r>
            <a:r>
              <a:rPr lang="en-US" dirty="0"/>
              <a:t>and </a:t>
            </a:r>
            <a:r>
              <a:rPr lang="en-US" dirty="0" err="1" smtClean="0"/>
              <a:t>ForeignEntityID</a:t>
            </a:r>
            <a:r>
              <a:rPr lang="en-US" dirty="0" smtClean="0"/>
              <a:t> columns</a:t>
            </a:r>
            <a:endParaRPr lang="en-US" dirty="0"/>
          </a:p>
          <a:p>
            <a:pPr lvl="1"/>
            <a:r>
              <a:rPr lang="en-US" dirty="0"/>
              <a:t>Links one entity to </a:t>
            </a:r>
            <a:r>
              <a:rPr lang="en-US" dirty="0" smtClean="0"/>
              <a:t>another or to self</a:t>
            </a:r>
          </a:p>
          <a:p>
            <a:pPr lvl="1"/>
            <a:r>
              <a:rPr lang="en-US" dirty="0" smtClean="0"/>
              <a:t>Ensures </a:t>
            </a:r>
            <a:r>
              <a:rPr lang="en-US" dirty="0"/>
              <a:t>the safe ordering of data insertion and deletion in cases where cyclic references prevent safe ordering</a:t>
            </a:r>
          </a:p>
          <a:p>
            <a:r>
              <a:rPr lang="en-US" dirty="0" smtClean="0"/>
              <a:t>Examples:</a:t>
            </a:r>
          </a:p>
          <a:p>
            <a:pPr lvl="1"/>
            <a:r>
              <a:rPr lang="en-US" dirty="0" smtClean="0"/>
              <a:t>Child </a:t>
            </a:r>
            <a:r>
              <a:rPr lang="en-US" smtClean="0"/>
              <a:t>references parent</a:t>
            </a:r>
            <a:endParaRPr lang="en-US" dirty="0" smtClean="0"/>
          </a:p>
          <a:p>
            <a:pPr lvl="1"/>
            <a:r>
              <a:rPr lang="en-US" dirty="0" smtClean="0"/>
              <a:t>Reference between subtypes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827" y="4734511"/>
            <a:ext cx="2601450" cy="1713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200400"/>
            <a:ext cx="4365361" cy="32867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9216949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Delegates</a:t>
            </a:r>
            <a:endParaRPr lang="en-US" dirty="0"/>
          </a:p>
        </p:txBody>
      </p:sp>
      <p:sp>
        <p:nvSpPr>
          <p:cNvPr id="2" name="Text Placeholder 1"/>
          <p:cNvSpPr>
            <a:spLocks noGrp="1"/>
          </p:cNvSpPr>
          <p:nvPr>
            <p:ph type="body" sz="quarter" idx="10"/>
          </p:nvPr>
        </p:nvSpPr>
        <p:spPr/>
        <p:txBody>
          <a:bodyPr/>
          <a:lstStyle/>
          <a:p>
            <a:r>
              <a:rPr lang="en-US" dirty="0"/>
              <a:t>A </a:t>
            </a:r>
            <a:r>
              <a:rPr lang="en-US" b="1" dirty="0"/>
              <a:t>delegate</a:t>
            </a:r>
            <a:r>
              <a:rPr lang="en-US" dirty="0"/>
              <a:t> is a virtual entity consisting of database fields, or methods, or both that can be reused by multiple entities</a:t>
            </a:r>
          </a:p>
          <a:p>
            <a:endParaRPr lang="en-US" dirty="0"/>
          </a:p>
        </p:txBody>
      </p:sp>
      <p:sp>
        <p:nvSpPr>
          <p:cNvPr id="4" name="Content Placeholder 3"/>
          <p:cNvSpPr>
            <a:spLocks noGrp="1"/>
          </p:cNvSpPr>
          <p:nvPr>
            <p:ph idx="1"/>
          </p:nvPr>
        </p:nvSpPr>
        <p:spPr>
          <a:xfrm>
            <a:off x="519113" y="4800600"/>
            <a:ext cx="8318500" cy="1600200"/>
          </a:xfrm>
        </p:spPr>
        <p:txBody>
          <a:bodyPr/>
          <a:lstStyle/>
          <a:p>
            <a:r>
              <a:rPr lang="en-US" dirty="0" smtClean="0"/>
              <a:t>Bundle </a:t>
            </a:r>
            <a:r>
              <a:rPr lang="en-US" dirty="0"/>
              <a:t>together data and functionality that is needed by multiple unrelated </a:t>
            </a:r>
            <a:r>
              <a:rPr lang="en-US" dirty="0" smtClean="0"/>
              <a:t>entities</a:t>
            </a:r>
          </a:p>
          <a:p>
            <a:pPr lvl="1">
              <a:buFont typeface="Arial" charset="0"/>
              <a:buChar char="•"/>
            </a:pPr>
            <a:r>
              <a:rPr lang="en-US" dirty="0" smtClean="0"/>
              <a:t>&lt;</a:t>
            </a:r>
            <a:r>
              <a:rPr lang="en-US" dirty="0" err="1" smtClean="0"/>
              <a:t>implementsEntity</a:t>
            </a:r>
            <a:r>
              <a:rPr lang="en-US" dirty="0" smtClean="0"/>
              <a:t> /&gt; implements </a:t>
            </a:r>
            <a:r>
              <a:rPr lang="en-US" dirty="0"/>
              <a:t>existing </a:t>
            </a:r>
            <a:r>
              <a:rPr lang="en-US" dirty="0" smtClean="0"/>
              <a:t>delegates</a:t>
            </a:r>
          </a:p>
          <a:p>
            <a:pPr lvl="1">
              <a:buFont typeface="Arial" charset="0"/>
              <a:buChar char="•"/>
            </a:pPr>
            <a:r>
              <a:rPr lang="en-US" dirty="0" smtClean="0"/>
              <a:t>&lt;delegate /&gt; to create new delegate</a:t>
            </a:r>
            <a:endParaRPr lang="en-US" dirty="0"/>
          </a:p>
          <a:p>
            <a:endParaRPr lang="en-US" dirty="0"/>
          </a:p>
        </p:txBody>
      </p:sp>
      <p:grpSp>
        <p:nvGrpSpPr>
          <p:cNvPr id="60" name="grp Assignable"/>
          <p:cNvGrpSpPr/>
          <p:nvPr/>
        </p:nvGrpSpPr>
        <p:grpSpPr>
          <a:xfrm>
            <a:off x="810309" y="2514105"/>
            <a:ext cx="2117725" cy="1241425"/>
            <a:chOff x="681038" y="2540000"/>
            <a:chExt cx="2117725" cy="1241425"/>
          </a:xfrm>
        </p:grpSpPr>
        <p:sp>
          <p:nvSpPr>
            <p:cNvPr id="41" name="Freeform 10"/>
            <p:cNvSpPr>
              <a:spLocks/>
            </p:cNvSpPr>
            <p:nvPr/>
          </p:nvSpPr>
          <p:spPr bwMode="auto">
            <a:xfrm>
              <a:off x="682625" y="2540000"/>
              <a:ext cx="2073275" cy="527050"/>
            </a:xfrm>
            <a:custGeom>
              <a:avLst/>
              <a:gdLst>
                <a:gd name="T0" fmla="*/ 2147483647 w 1306"/>
                <a:gd name="T1" fmla="*/ 2147483647 h 332"/>
                <a:gd name="T2" fmla="*/ 2147483647 w 1306"/>
                <a:gd name="T3" fmla="*/ 2147483647 h 332"/>
                <a:gd name="T4" fmla="*/ 0 w 1306"/>
                <a:gd name="T5" fmla="*/ 2147483647 h 332"/>
                <a:gd name="T6" fmla="*/ 0 w 1306"/>
                <a:gd name="T7" fmla="*/ 2147483647 h 332"/>
                <a:gd name="T8" fmla="*/ 2147483647 w 1306"/>
                <a:gd name="T9" fmla="*/ 2147483647 h 332"/>
                <a:gd name="T10" fmla="*/ 2147483647 w 1306"/>
                <a:gd name="T11" fmla="*/ 2147483647 h 332"/>
                <a:gd name="T12" fmla="*/ 2147483647 w 1306"/>
                <a:gd name="T13" fmla="*/ 2147483647 h 332"/>
                <a:gd name="T14" fmla="*/ 2147483647 w 1306"/>
                <a:gd name="T15" fmla="*/ 2147483647 h 332"/>
                <a:gd name="T16" fmla="*/ 2147483647 w 1306"/>
                <a:gd name="T17" fmla="*/ 2147483647 h 332"/>
                <a:gd name="T18" fmla="*/ 2147483647 w 1306"/>
                <a:gd name="T19" fmla="*/ 0 h 332"/>
                <a:gd name="T20" fmla="*/ 2147483647 w 1306"/>
                <a:gd name="T21" fmla="*/ 0 h 332"/>
                <a:gd name="T22" fmla="*/ 2147483647 w 1306"/>
                <a:gd name="T23" fmla="*/ 2147483647 h 332"/>
                <a:gd name="T24" fmla="*/ 2147483647 w 1306"/>
                <a:gd name="T25" fmla="*/ 2147483647 h 332"/>
                <a:gd name="T26" fmla="*/ 2147483647 w 1306"/>
                <a:gd name="T27" fmla="*/ 0 h 332"/>
                <a:gd name="T28" fmla="*/ 2147483647 w 1306"/>
                <a:gd name="T29" fmla="*/ 0 h 332"/>
                <a:gd name="T30" fmla="*/ 2147483647 w 1306"/>
                <a:gd name="T31" fmla="*/ 2147483647 h 332"/>
                <a:gd name="T32" fmla="*/ 2147483647 w 1306"/>
                <a:gd name="T33" fmla="*/ 2147483647 h 3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06"/>
                <a:gd name="T52" fmla="*/ 0 h 332"/>
                <a:gd name="T53" fmla="*/ 1306 w 1306"/>
                <a:gd name="T54" fmla="*/ 332 h 3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06" h="332">
                  <a:moveTo>
                    <a:pt x="1306" y="80"/>
                  </a:moveTo>
                  <a:lnTo>
                    <a:pt x="1306" y="332"/>
                  </a:lnTo>
                  <a:lnTo>
                    <a:pt x="0" y="332"/>
                  </a:lnTo>
                  <a:lnTo>
                    <a:pt x="0" y="82"/>
                  </a:lnTo>
                  <a:lnTo>
                    <a:pt x="838" y="82"/>
                  </a:lnTo>
                  <a:lnTo>
                    <a:pt x="838" y="2"/>
                  </a:lnTo>
                  <a:lnTo>
                    <a:pt x="916" y="2"/>
                  </a:lnTo>
                  <a:lnTo>
                    <a:pt x="916" y="80"/>
                  </a:lnTo>
                  <a:lnTo>
                    <a:pt x="994" y="80"/>
                  </a:lnTo>
                  <a:lnTo>
                    <a:pt x="994" y="0"/>
                  </a:lnTo>
                  <a:lnTo>
                    <a:pt x="1072" y="0"/>
                  </a:lnTo>
                  <a:lnTo>
                    <a:pt x="1072" y="82"/>
                  </a:lnTo>
                  <a:lnTo>
                    <a:pt x="1150" y="82"/>
                  </a:lnTo>
                  <a:lnTo>
                    <a:pt x="1150" y="0"/>
                  </a:lnTo>
                  <a:lnTo>
                    <a:pt x="1228" y="0"/>
                  </a:lnTo>
                  <a:lnTo>
                    <a:pt x="1228" y="82"/>
                  </a:lnTo>
                  <a:lnTo>
                    <a:pt x="1306" y="80"/>
                  </a:lnTo>
                  <a:close/>
                </a:path>
              </a:pathLst>
            </a:custGeom>
            <a:solidFill>
              <a:schemeClr val="accent2">
                <a:lumMod val="20000"/>
                <a:lumOff val="80000"/>
                <a:alpha val="34901"/>
              </a:schemeClr>
            </a:solidFill>
            <a:ln w="12700">
              <a:solidFill>
                <a:schemeClr val="bg1"/>
              </a:solidFill>
              <a:round/>
              <a:headEnd/>
              <a:tailEnd/>
            </a:ln>
          </p:spPr>
          <p:txBody>
            <a:bodyPr wrap="none" lIns="0" tIns="0" rIns="0" bIns="0" anchor="ctr">
              <a:spAutoFit/>
            </a:bodyPr>
            <a:lstStyle/>
            <a:p>
              <a:endParaRPr lang="en-US"/>
            </a:p>
          </p:txBody>
        </p:sp>
        <p:sp>
          <p:nvSpPr>
            <p:cNvPr id="42" name="Freeform 11"/>
            <p:cNvSpPr>
              <a:spLocks/>
            </p:cNvSpPr>
            <p:nvPr/>
          </p:nvSpPr>
          <p:spPr bwMode="auto">
            <a:xfrm>
              <a:off x="681038" y="3063875"/>
              <a:ext cx="2076450" cy="717550"/>
            </a:xfrm>
            <a:custGeom>
              <a:avLst/>
              <a:gdLst>
                <a:gd name="T0" fmla="*/ 0 w 1308"/>
                <a:gd name="T1" fmla="*/ 0 h 452"/>
                <a:gd name="T2" fmla="*/ 2147483647 w 1308"/>
                <a:gd name="T3" fmla="*/ 0 h 452"/>
                <a:gd name="T4" fmla="*/ 2147483647 w 1308"/>
                <a:gd name="T5" fmla="*/ 2147483647 h 452"/>
                <a:gd name="T6" fmla="*/ 2147483647 w 1308"/>
                <a:gd name="T7" fmla="*/ 2147483647 h 452"/>
                <a:gd name="T8" fmla="*/ 2147483647 w 1308"/>
                <a:gd name="T9" fmla="*/ 2147483647 h 452"/>
                <a:gd name="T10" fmla="*/ 2147483647 w 1308"/>
                <a:gd name="T11" fmla="*/ 2147483647 h 452"/>
                <a:gd name="T12" fmla="*/ 2147483647 w 1308"/>
                <a:gd name="T13" fmla="*/ 2147483647 h 452"/>
                <a:gd name="T14" fmla="*/ 2147483647 w 1308"/>
                <a:gd name="T15" fmla="*/ 2147483647 h 452"/>
                <a:gd name="T16" fmla="*/ 2147483647 w 1308"/>
                <a:gd name="T17" fmla="*/ 2147483647 h 452"/>
                <a:gd name="T18" fmla="*/ 2147483647 w 1308"/>
                <a:gd name="T19" fmla="*/ 2147483647 h 452"/>
                <a:gd name="T20" fmla="*/ 2147483647 w 1308"/>
                <a:gd name="T21" fmla="*/ 2147483647 h 452"/>
                <a:gd name="T22" fmla="*/ 2147483647 w 1308"/>
                <a:gd name="T23" fmla="*/ 2147483647 h 452"/>
                <a:gd name="T24" fmla="*/ 2147483647 w 1308"/>
                <a:gd name="T25" fmla="*/ 2147483647 h 452"/>
                <a:gd name="T26" fmla="*/ 2147483647 w 1308"/>
                <a:gd name="T27" fmla="*/ 2147483647 h 452"/>
                <a:gd name="T28" fmla="*/ 2147483647 w 1308"/>
                <a:gd name="T29" fmla="*/ 2147483647 h 452"/>
                <a:gd name="T30" fmla="*/ 0 w 1308"/>
                <a:gd name="T31" fmla="*/ 2147483647 h 452"/>
                <a:gd name="T32" fmla="*/ 0 w 1308"/>
                <a:gd name="T33" fmla="*/ 0 h 4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08"/>
                <a:gd name="T52" fmla="*/ 0 h 452"/>
                <a:gd name="T53" fmla="*/ 1308 w 1308"/>
                <a:gd name="T54" fmla="*/ 452 h 4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08" h="452">
                  <a:moveTo>
                    <a:pt x="0" y="0"/>
                  </a:moveTo>
                  <a:lnTo>
                    <a:pt x="1306" y="0"/>
                  </a:lnTo>
                  <a:lnTo>
                    <a:pt x="1308" y="448"/>
                  </a:lnTo>
                  <a:lnTo>
                    <a:pt x="1230" y="448"/>
                  </a:lnTo>
                  <a:lnTo>
                    <a:pt x="1230" y="370"/>
                  </a:lnTo>
                  <a:lnTo>
                    <a:pt x="1150" y="370"/>
                  </a:lnTo>
                  <a:lnTo>
                    <a:pt x="1150" y="452"/>
                  </a:lnTo>
                  <a:lnTo>
                    <a:pt x="1074" y="452"/>
                  </a:lnTo>
                  <a:lnTo>
                    <a:pt x="1074" y="372"/>
                  </a:lnTo>
                  <a:lnTo>
                    <a:pt x="996" y="372"/>
                  </a:lnTo>
                  <a:lnTo>
                    <a:pt x="996" y="450"/>
                  </a:lnTo>
                  <a:lnTo>
                    <a:pt x="916" y="450"/>
                  </a:lnTo>
                  <a:lnTo>
                    <a:pt x="916" y="368"/>
                  </a:lnTo>
                  <a:lnTo>
                    <a:pt x="840" y="368"/>
                  </a:lnTo>
                  <a:lnTo>
                    <a:pt x="840" y="450"/>
                  </a:lnTo>
                  <a:lnTo>
                    <a:pt x="0" y="450"/>
                  </a:lnTo>
                  <a:lnTo>
                    <a:pt x="0" y="0"/>
                  </a:lnTo>
                  <a:close/>
                </a:path>
              </a:pathLst>
            </a:custGeom>
            <a:solidFill>
              <a:schemeClr val="accent2">
                <a:lumMod val="20000"/>
                <a:lumOff val="80000"/>
                <a:alpha val="34901"/>
              </a:schemeClr>
            </a:solidFill>
            <a:ln w="12700">
              <a:solidFill>
                <a:schemeClr val="bg1"/>
              </a:solidFill>
              <a:round/>
              <a:headEnd/>
              <a:tailEnd/>
            </a:ln>
          </p:spPr>
          <p:txBody>
            <a:bodyPr wrap="none" lIns="0" tIns="0" rIns="0" bIns="0" anchor="ctr">
              <a:spAutoFit/>
            </a:bodyPr>
            <a:lstStyle/>
            <a:p>
              <a:endParaRPr lang="en-US"/>
            </a:p>
          </p:txBody>
        </p:sp>
        <p:sp>
          <p:nvSpPr>
            <p:cNvPr id="47" name="Text Box 18"/>
            <p:cNvSpPr txBox="1">
              <a:spLocks noChangeArrowheads="1"/>
            </p:cNvSpPr>
            <p:nvPr/>
          </p:nvSpPr>
          <p:spPr bwMode="auto">
            <a:xfrm>
              <a:off x="758825" y="2679700"/>
              <a:ext cx="1755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dirty="0">
                  <a:solidFill>
                    <a:schemeClr val="bg1"/>
                  </a:solidFill>
                </a:rPr>
                <a:t>Assignable</a:t>
              </a:r>
            </a:p>
          </p:txBody>
        </p:sp>
        <p:sp>
          <p:nvSpPr>
            <p:cNvPr id="48" name="Text Box 19"/>
            <p:cNvSpPr txBox="1">
              <a:spLocks noChangeArrowheads="1"/>
            </p:cNvSpPr>
            <p:nvPr/>
          </p:nvSpPr>
          <p:spPr bwMode="auto">
            <a:xfrm>
              <a:off x="752475" y="3057525"/>
              <a:ext cx="20462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err="1">
                  <a:solidFill>
                    <a:schemeClr val="accent6"/>
                  </a:solidFill>
                </a:rPr>
                <a:t>AssignedUser</a:t>
              </a:r>
              <a:r>
                <a:rPr lang="en-US" sz="1800" b="0" dirty="0">
                  <a:solidFill>
                    <a:schemeClr val="accent6"/>
                  </a:solidFill>
                </a:rPr>
                <a:t/>
              </a:r>
              <a:br>
                <a:rPr lang="en-US" sz="1800" b="0" dirty="0">
                  <a:solidFill>
                    <a:schemeClr val="accent6"/>
                  </a:solidFill>
                </a:rPr>
              </a:br>
              <a:r>
                <a:rPr lang="en-US" sz="1800" b="0" dirty="0" err="1">
                  <a:solidFill>
                    <a:schemeClr val="accent6"/>
                  </a:solidFill>
                </a:rPr>
                <a:t>AssignedGroup</a:t>
              </a:r>
              <a:endParaRPr lang="en-US" sz="1800" b="0" dirty="0">
                <a:solidFill>
                  <a:schemeClr val="accent6"/>
                </a:solidFill>
              </a:endParaRPr>
            </a:p>
          </p:txBody>
        </p:sp>
      </p:grpSp>
      <p:grpSp>
        <p:nvGrpSpPr>
          <p:cNvPr id="62" name="grp Activity"/>
          <p:cNvGrpSpPr/>
          <p:nvPr/>
        </p:nvGrpSpPr>
        <p:grpSpPr>
          <a:xfrm>
            <a:off x="3868076" y="1915173"/>
            <a:ext cx="2119253" cy="2248151"/>
            <a:chOff x="3890962" y="2143125"/>
            <a:chExt cx="2119253" cy="2248151"/>
          </a:xfrm>
        </p:grpSpPr>
        <p:sp>
          <p:nvSpPr>
            <p:cNvPr id="43" name="Text Box 14"/>
            <p:cNvSpPr txBox="1">
              <a:spLocks noChangeArrowheads="1"/>
            </p:cNvSpPr>
            <p:nvPr/>
          </p:nvSpPr>
          <p:spPr bwMode="auto">
            <a:xfrm>
              <a:off x="3962400" y="2662238"/>
              <a:ext cx="14304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dirty="0">
                  <a:solidFill>
                    <a:schemeClr val="bg1"/>
                  </a:solidFill>
                </a:rPr>
                <a:t>Activity</a:t>
              </a:r>
            </a:p>
          </p:txBody>
        </p:sp>
        <p:sp>
          <p:nvSpPr>
            <p:cNvPr id="44" name="Text Box 15"/>
            <p:cNvSpPr txBox="1">
              <a:spLocks noChangeArrowheads="1"/>
            </p:cNvSpPr>
            <p:nvPr/>
          </p:nvSpPr>
          <p:spPr bwMode="auto">
            <a:xfrm>
              <a:off x="3959224" y="3119438"/>
              <a:ext cx="205099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smtClean="0">
                  <a:solidFill>
                    <a:schemeClr val="bg1"/>
                  </a:solidFill>
                </a:rPr>
                <a:t>Status</a:t>
              </a:r>
              <a:r>
                <a:rPr lang="en-US" sz="1800" b="0" dirty="0">
                  <a:solidFill>
                    <a:schemeClr val="bg1"/>
                  </a:solidFill>
                </a:rPr>
                <a:t/>
              </a:r>
              <a:br>
                <a:rPr lang="en-US" sz="1800" b="0" dirty="0">
                  <a:solidFill>
                    <a:schemeClr val="bg1"/>
                  </a:solidFill>
                </a:rPr>
              </a:br>
              <a:r>
                <a:rPr lang="en-US" sz="1800" b="0" dirty="0">
                  <a:solidFill>
                    <a:schemeClr val="bg1"/>
                  </a:solidFill>
                </a:rPr>
                <a:t>Escalated</a:t>
              </a:r>
              <a:br>
                <a:rPr lang="en-US" sz="1800" b="0" dirty="0">
                  <a:solidFill>
                    <a:schemeClr val="bg1"/>
                  </a:solidFill>
                </a:rPr>
              </a:br>
              <a:r>
                <a:rPr lang="en-US" sz="1800" b="0" dirty="0" err="1">
                  <a:solidFill>
                    <a:schemeClr val="accent6"/>
                  </a:solidFill>
                </a:rPr>
                <a:t>AssignedUser</a:t>
              </a:r>
              <a:r>
                <a:rPr lang="en-US" sz="1800" b="0" dirty="0">
                  <a:solidFill>
                    <a:schemeClr val="accent6"/>
                  </a:solidFill>
                </a:rPr>
                <a:t/>
              </a:r>
              <a:br>
                <a:rPr lang="en-US" sz="1800" b="0" dirty="0">
                  <a:solidFill>
                    <a:schemeClr val="accent6"/>
                  </a:solidFill>
                </a:rPr>
              </a:br>
              <a:r>
                <a:rPr lang="en-US" sz="1800" b="0" dirty="0" err="1" smtClean="0">
                  <a:solidFill>
                    <a:schemeClr val="accent6"/>
                  </a:solidFill>
                </a:rPr>
                <a:t>AssignedGroup</a:t>
              </a:r>
              <a:endParaRPr lang="en-US" sz="1800" b="0" dirty="0">
                <a:solidFill>
                  <a:schemeClr val="accent6"/>
                </a:solidFill>
              </a:endParaRPr>
            </a:p>
          </p:txBody>
        </p:sp>
        <p:sp>
          <p:nvSpPr>
            <p:cNvPr id="45" name="Rectangle 16"/>
            <p:cNvSpPr>
              <a:spLocks noChangeArrowheads="1"/>
            </p:cNvSpPr>
            <p:nvPr/>
          </p:nvSpPr>
          <p:spPr bwMode="auto">
            <a:xfrm>
              <a:off x="3890962" y="3065463"/>
              <a:ext cx="2073483" cy="13258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6" name="Rectangle 17"/>
            <p:cNvSpPr>
              <a:spLocks noChangeArrowheads="1"/>
            </p:cNvSpPr>
            <p:nvPr/>
          </p:nvSpPr>
          <p:spPr bwMode="auto">
            <a:xfrm>
              <a:off x="3890963" y="2670175"/>
              <a:ext cx="2074861" cy="3968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49" name="Group 20"/>
            <p:cNvGrpSpPr>
              <a:grpSpLocks/>
            </p:cNvGrpSpPr>
            <p:nvPr/>
          </p:nvGrpSpPr>
          <p:grpSpPr bwMode="auto">
            <a:xfrm>
              <a:off x="4489450" y="2143125"/>
              <a:ext cx="1474995" cy="530225"/>
              <a:chOff x="4306" y="2231"/>
              <a:chExt cx="927" cy="334"/>
            </a:xfrm>
          </p:grpSpPr>
          <p:sp>
            <p:nvSpPr>
              <p:cNvPr id="50" name="Freeform 21"/>
              <p:cNvSpPr>
                <a:spLocks/>
              </p:cNvSpPr>
              <p:nvPr/>
            </p:nvSpPr>
            <p:spPr bwMode="auto">
              <a:xfrm>
                <a:off x="4306" y="2231"/>
                <a:ext cx="927" cy="334"/>
              </a:xfrm>
              <a:custGeom>
                <a:avLst/>
                <a:gdLst>
                  <a:gd name="T0" fmla="*/ 0 w 927"/>
                  <a:gd name="T1" fmla="*/ 81 h 334"/>
                  <a:gd name="T2" fmla="*/ 457 w 927"/>
                  <a:gd name="T3" fmla="*/ 82 h 334"/>
                  <a:gd name="T4" fmla="*/ 457 w 927"/>
                  <a:gd name="T5" fmla="*/ 2 h 334"/>
                  <a:gd name="T6" fmla="*/ 535 w 927"/>
                  <a:gd name="T7" fmla="*/ 2 h 334"/>
                  <a:gd name="T8" fmla="*/ 535 w 927"/>
                  <a:gd name="T9" fmla="*/ 80 h 334"/>
                  <a:gd name="T10" fmla="*/ 615 w 927"/>
                  <a:gd name="T11" fmla="*/ 80 h 334"/>
                  <a:gd name="T12" fmla="*/ 615 w 927"/>
                  <a:gd name="T13" fmla="*/ 0 h 334"/>
                  <a:gd name="T14" fmla="*/ 693 w 927"/>
                  <a:gd name="T15" fmla="*/ 0 h 334"/>
                  <a:gd name="T16" fmla="*/ 693 w 927"/>
                  <a:gd name="T17" fmla="*/ 84 h 334"/>
                  <a:gd name="T18" fmla="*/ 771 w 927"/>
                  <a:gd name="T19" fmla="*/ 84 h 334"/>
                  <a:gd name="T20" fmla="*/ 771 w 927"/>
                  <a:gd name="T21" fmla="*/ 0 h 334"/>
                  <a:gd name="T22" fmla="*/ 847 w 927"/>
                  <a:gd name="T23" fmla="*/ 0 h 334"/>
                  <a:gd name="T24" fmla="*/ 847 w 927"/>
                  <a:gd name="T25" fmla="*/ 84 h 334"/>
                  <a:gd name="T26" fmla="*/ 927 w 927"/>
                  <a:gd name="T27" fmla="*/ 84 h 334"/>
                  <a:gd name="T28" fmla="*/ 927 w 927"/>
                  <a:gd name="T29" fmla="*/ 332 h 334"/>
                  <a:gd name="T30" fmla="*/ 847 w 927"/>
                  <a:gd name="T31" fmla="*/ 332 h 334"/>
                  <a:gd name="T32" fmla="*/ 847 w 927"/>
                  <a:gd name="T33" fmla="*/ 254 h 334"/>
                  <a:gd name="T34" fmla="*/ 767 w 927"/>
                  <a:gd name="T35" fmla="*/ 254 h 334"/>
                  <a:gd name="T36" fmla="*/ 767 w 927"/>
                  <a:gd name="T37" fmla="*/ 334 h 334"/>
                  <a:gd name="T38" fmla="*/ 689 w 927"/>
                  <a:gd name="T39" fmla="*/ 334 h 334"/>
                  <a:gd name="T40" fmla="*/ 689 w 927"/>
                  <a:gd name="T41" fmla="*/ 252 h 334"/>
                  <a:gd name="T42" fmla="*/ 611 w 927"/>
                  <a:gd name="T43" fmla="*/ 252 h 334"/>
                  <a:gd name="T44" fmla="*/ 611 w 927"/>
                  <a:gd name="T45" fmla="*/ 334 h 334"/>
                  <a:gd name="T46" fmla="*/ 535 w 927"/>
                  <a:gd name="T47" fmla="*/ 334 h 334"/>
                  <a:gd name="T48" fmla="*/ 535 w 927"/>
                  <a:gd name="T49" fmla="*/ 252 h 334"/>
                  <a:gd name="T50" fmla="*/ 455 w 927"/>
                  <a:gd name="T51" fmla="*/ 252 h 334"/>
                  <a:gd name="T52" fmla="*/ 455 w 927"/>
                  <a:gd name="T53" fmla="*/ 332 h 334"/>
                  <a:gd name="T54" fmla="*/ 0 w 927"/>
                  <a:gd name="T55" fmla="*/ 331 h 334"/>
                  <a:gd name="T56" fmla="*/ 0 w 927"/>
                  <a:gd name="T57" fmla="*/ 81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27"/>
                  <a:gd name="T88" fmla="*/ 0 h 334"/>
                  <a:gd name="T89" fmla="*/ 927 w 927"/>
                  <a:gd name="T90" fmla="*/ 334 h 3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27" h="334">
                    <a:moveTo>
                      <a:pt x="0" y="81"/>
                    </a:moveTo>
                    <a:lnTo>
                      <a:pt x="457" y="82"/>
                    </a:lnTo>
                    <a:lnTo>
                      <a:pt x="457" y="2"/>
                    </a:lnTo>
                    <a:lnTo>
                      <a:pt x="535" y="2"/>
                    </a:lnTo>
                    <a:lnTo>
                      <a:pt x="535" y="80"/>
                    </a:lnTo>
                    <a:lnTo>
                      <a:pt x="615" y="80"/>
                    </a:lnTo>
                    <a:lnTo>
                      <a:pt x="615" y="0"/>
                    </a:lnTo>
                    <a:lnTo>
                      <a:pt x="693" y="0"/>
                    </a:lnTo>
                    <a:lnTo>
                      <a:pt x="693" y="84"/>
                    </a:lnTo>
                    <a:lnTo>
                      <a:pt x="771" y="84"/>
                    </a:lnTo>
                    <a:lnTo>
                      <a:pt x="771" y="0"/>
                    </a:lnTo>
                    <a:lnTo>
                      <a:pt x="847" y="0"/>
                    </a:lnTo>
                    <a:lnTo>
                      <a:pt x="847" y="84"/>
                    </a:lnTo>
                    <a:lnTo>
                      <a:pt x="927" y="84"/>
                    </a:lnTo>
                    <a:lnTo>
                      <a:pt x="927" y="332"/>
                    </a:lnTo>
                    <a:lnTo>
                      <a:pt x="847" y="332"/>
                    </a:lnTo>
                    <a:lnTo>
                      <a:pt x="847" y="254"/>
                    </a:lnTo>
                    <a:lnTo>
                      <a:pt x="767" y="254"/>
                    </a:lnTo>
                    <a:lnTo>
                      <a:pt x="767" y="334"/>
                    </a:lnTo>
                    <a:lnTo>
                      <a:pt x="689" y="334"/>
                    </a:lnTo>
                    <a:lnTo>
                      <a:pt x="689" y="252"/>
                    </a:lnTo>
                    <a:lnTo>
                      <a:pt x="611" y="252"/>
                    </a:lnTo>
                    <a:lnTo>
                      <a:pt x="611" y="334"/>
                    </a:lnTo>
                    <a:lnTo>
                      <a:pt x="535" y="334"/>
                    </a:lnTo>
                    <a:lnTo>
                      <a:pt x="535" y="252"/>
                    </a:lnTo>
                    <a:lnTo>
                      <a:pt x="455" y="252"/>
                    </a:lnTo>
                    <a:lnTo>
                      <a:pt x="455" y="332"/>
                    </a:lnTo>
                    <a:lnTo>
                      <a:pt x="0" y="331"/>
                    </a:lnTo>
                    <a:lnTo>
                      <a:pt x="0" y="81"/>
                    </a:lnTo>
                    <a:close/>
                  </a:path>
                </a:pathLst>
              </a:custGeom>
              <a:solidFill>
                <a:schemeClr val="accent2">
                  <a:lumMod val="60000"/>
                  <a:lumOff val="40000"/>
                </a:schemeClr>
              </a:solidFill>
              <a:ln w="12700">
                <a:solidFill>
                  <a:schemeClr val="bg1"/>
                </a:solidFill>
                <a:round/>
                <a:headEnd/>
                <a:tailEnd/>
              </a:ln>
            </p:spPr>
            <p:txBody>
              <a:bodyPr wrap="none" lIns="0" tIns="0" rIns="0" bIns="0" anchor="ctr">
                <a:spAutoFit/>
              </a:bodyPr>
              <a:lstStyle/>
              <a:p>
                <a:endParaRPr lang="en-US"/>
              </a:p>
            </p:txBody>
          </p:sp>
          <p:sp>
            <p:nvSpPr>
              <p:cNvPr id="51" name="Text Box 22"/>
              <p:cNvSpPr txBox="1">
                <a:spLocks noChangeArrowheads="1"/>
              </p:cNvSpPr>
              <p:nvPr/>
            </p:nvSpPr>
            <p:spPr bwMode="auto">
              <a:xfrm>
                <a:off x="4322" y="2322"/>
                <a:ext cx="8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Assignable</a:t>
                </a:r>
              </a:p>
            </p:txBody>
          </p:sp>
        </p:grpSp>
      </p:grpSp>
      <p:sp>
        <p:nvSpPr>
          <p:cNvPr id="52" name="lbl 2"/>
          <p:cNvSpPr txBox="1">
            <a:spLocks noChangeArrowheads="1"/>
          </p:cNvSpPr>
          <p:nvPr/>
        </p:nvSpPr>
        <p:spPr bwMode="auto">
          <a:xfrm>
            <a:off x="845535" y="3876371"/>
            <a:ext cx="20396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delegate</a:t>
            </a:r>
          </a:p>
        </p:txBody>
      </p:sp>
      <p:sp>
        <p:nvSpPr>
          <p:cNvPr id="53" name="lbl 1"/>
          <p:cNvSpPr txBox="1">
            <a:spLocks noChangeArrowheads="1"/>
          </p:cNvSpPr>
          <p:nvPr/>
        </p:nvSpPr>
        <p:spPr bwMode="auto">
          <a:xfrm>
            <a:off x="4084638" y="4267200"/>
            <a:ext cx="40782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algn="ctr">
              <a:defRPr sz="1600" b="1">
                <a:solidFill>
                  <a:schemeClr val="bg1"/>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entities implementing delegate</a:t>
            </a:r>
          </a:p>
        </p:txBody>
      </p:sp>
      <p:grpSp>
        <p:nvGrpSpPr>
          <p:cNvPr id="61" name="grp ContactNote"/>
          <p:cNvGrpSpPr/>
          <p:nvPr/>
        </p:nvGrpSpPr>
        <p:grpSpPr>
          <a:xfrm>
            <a:off x="6453188" y="1907236"/>
            <a:ext cx="2114550" cy="2256088"/>
            <a:chOff x="6453188" y="2135188"/>
            <a:chExt cx="2114550" cy="2256088"/>
          </a:xfrm>
        </p:grpSpPr>
        <p:sp>
          <p:nvSpPr>
            <p:cNvPr id="40" name="Rectangle 9"/>
            <p:cNvSpPr>
              <a:spLocks noChangeArrowheads="1"/>
            </p:cNvSpPr>
            <p:nvPr/>
          </p:nvSpPr>
          <p:spPr bwMode="auto">
            <a:xfrm>
              <a:off x="6453188" y="3062287"/>
              <a:ext cx="2070101" cy="1328989"/>
            </a:xfrm>
            <a:prstGeom prst="rect">
              <a:avLst/>
            </a:prstGeom>
            <a:solidFill>
              <a:schemeClr val="tx1"/>
            </a:solidFill>
            <a:ln w="12700" algn="ctr">
              <a:solidFill>
                <a:schemeClr val="bg1"/>
              </a:solidFill>
              <a:miter lim="800000"/>
              <a:headEnd/>
              <a:tailEnd/>
            </a:ln>
          </p:spPr>
          <p:txBody>
            <a:bodyPr wrap="square" lIns="0" tIns="0" rIns="0" bIns="0" anchor="ctr">
              <a:spAutoFit/>
            </a:bodyPr>
            <a:lstStyle/>
            <a:p>
              <a:endParaRPr lang="en-US"/>
            </a:p>
          </p:txBody>
        </p:sp>
        <p:sp>
          <p:nvSpPr>
            <p:cNvPr id="54" name="Text Box 25"/>
            <p:cNvSpPr txBox="1">
              <a:spLocks noChangeArrowheads="1"/>
            </p:cNvSpPr>
            <p:nvPr/>
          </p:nvSpPr>
          <p:spPr bwMode="auto">
            <a:xfrm>
              <a:off x="6524625" y="2702004"/>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dirty="0" err="1">
                  <a:solidFill>
                    <a:schemeClr val="bg1"/>
                  </a:solidFill>
                </a:rPr>
                <a:t>ContactNote</a:t>
              </a:r>
              <a:endParaRPr lang="en-US" sz="2400" dirty="0">
                <a:solidFill>
                  <a:schemeClr val="bg1"/>
                </a:solidFill>
              </a:endParaRPr>
            </a:p>
          </p:txBody>
        </p:sp>
        <p:sp>
          <p:nvSpPr>
            <p:cNvPr id="55" name="Text Box 26"/>
            <p:cNvSpPr txBox="1">
              <a:spLocks noChangeArrowheads="1"/>
            </p:cNvSpPr>
            <p:nvPr/>
          </p:nvSpPr>
          <p:spPr bwMode="auto">
            <a:xfrm>
              <a:off x="6521450" y="3159204"/>
              <a:ext cx="204628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smtClean="0">
                  <a:solidFill>
                    <a:schemeClr val="bg1"/>
                  </a:solidFill>
                </a:rPr>
                <a:t>Subject</a:t>
              </a:r>
              <a:r>
                <a:rPr lang="en-US" sz="1800" b="0" dirty="0">
                  <a:solidFill>
                    <a:schemeClr val="bg1"/>
                  </a:solidFill>
                </a:rPr>
                <a:t/>
              </a:r>
              <a:br>
                <a:rPr lang="en-US" sz="1800" b="0" dirty="0">
                  <a:solidFill>
                    <a:schemeClr val="bg1"/>
                  </a:solidFill>
                </a:rPr>
              </a:br>
              <a:r>
                <a:rPr lang="en-US" sz="1800" b="0" dirty="0" err="1">
                  <a:solidFill>
                    <a:schemeClr val="bg1"/>
                  </a:solidFill>
                </a:rPr>
                <a:t>NoteType</a:t>
              </a:r>
              <a:r>
                <a:rPr lang="en-US" sz="1800" b="0" dirty="0">
                  <a:solidFill>
                    <a:schemeClr val="bg1"/>
                  </a:solidFill>
                </a:rPr>
                <a:t/>
              </a:r>
              <a:br>
                <a:rPr lang="en-US" sz="1800" b="0" dirty="0">
                  <a:solidFill>
                    <a:schemeClr val="bg1"/>
                  </a:solidFill>
                </a:rPr>
              </a:br>
              <a:r>
                <a:rPr lang="en-US" sz="1800" b="0" dirty="0" err="1">
                  <a:solidFill>
                    <a:schemeClr val="accent6"/>
                  </a:solidFill>
                </a:rPr>
                <a:t>AssignedUser</a:t>
              </a:r>
              <a:r>
                <a:rPr lang="en-US" sz="1800" b="0" dirty="0">
                  <a:solidFill>
                    <a:schemeClr val="accent6"/>
                  </a:solidFill>
                </a:rPr>
                <a:t/>
              </a:r>
              <a:br>
                <a:rPr lang="en-US" sz="1800" b="0" dirty="0">
                  <a:solidFill>
                    <a:schemeClr val="accent6"/>
                  </a:solidFill>
                </a:rPr>
              </a:br>
              <a:r>
                <a:rPr lang="en-US" sz="1800" b="0" dirty="0" err="1" smtClean="0">
                  <a:solidFill>
                    <a:schemeClr val="accent6"/>
                  </a:solidFill>
                </a:rPr>
                <a:t>AssignedGroup</a:t>
              </a:r>
              <a:endParaRPr lang="en-US" sz="1800" b="0" dirty="0">
                <a:solidFill>
                  <a:schemeClr val="accent6"/>
                </a:solidFill>
              </a:endParaRPr>
            </a:p>
          </p:txBody>
        </p:sp>
        <p:sp>
          <p:nvSpPr>
            <p:cNvPr id="56" name="Rectangle 27"/>
            <p:cNvSpPr>
              <a:spLocks noChangeArrowheads="1"/>
            </p:cNvSpPr>
            <p:nvPr/>
          </p:nvSpPr>
          <p:spPr bwMode="auto">
            <a:xfrm>
              <a:off x="6453188" y="2667000"/>
              <a:ext cx="2074862" cy="3968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57" name="Group 28"/>
            <p:cNvGrpSpPr>
              <a:grpSpLocks/>
            </p:cNvGrpSpPr>
            <p:nvPr/>
          </p:nvGrpSpPr>
          <p:grpSpPr bwMode="auto">
            <a:xfrm>
              <a:off x="7051675" y="2135188"/>
              <a:ext cx="1471613" cy="530225"/>
              <a:chOff x="4306" y="2231"/>
              <a:chExt cx="927" cy="334"/>
            </a:xfrm>
          </p:grpSpPr>
          <p:sp>
            <p:nvSpPr>
              <p:cNvPr id="58" name="Freeform 29"/>
              <p:cNvSpPr>
                <a:spLocks/>
              </p:cNvSpPr>
              <p:nvPr/>
            </p:nvSpPr>
            <p:spPr bwMode="auto">
              <a:xfrm>
                <a:off x="4306" y="2231"/>
                <a:ext cx="927" cy="334"/>
              </a:xfrm>
              <a:custGeom>
                <a:avLst/>
                <a:gdLst>
                  <a:gd name="T0" fmla="*/ 0 w 927"/>
                  <a:gd name="T1" fmla="*/ 81 h 334"/>
                  <a:gd name="T2" fmla="*/ 457 w 927"/>
                  <a:gd name="T3" fmla="*/ 82 h 334"/>
                  <a:gd name="T4" fmla="*/ 457 w 927"/>
                  <a:gd name="T5" fmla="*/ 2 h 334"/>
                  <a:gd name="T6" fmla="*/ 535 w 927"/>
                  <a:gd name="T7" fmla="*/ 2 h 334"/>
                  <a:gd name="T8" fmla="*/ 535 w 927"/>
                  <a:gd name="T9" fmla="*/ 80 h 334"/>
                  <a:gd name="T10" fmla="*/ 615 w 927"/>
                  <a:gd name="T11" fmla="*/ 80 h 334"/>
                  <a:gd name="T12" fmla="*/ 615 w 927"/>
                  <a:gd name="T13" fmla="*/ 0 h 334"/>
                  <a:gd name="T14" fmla="*/ 693 w 927"/>
                  <a:gd name="T15" fmla="*/ 0 h 334"/>
                  <a:gd name="T16" fmla="*/ 693 w 927"/>
                  <a:gd name="T17" fmla="*/ 84 h 334"/>
                  <a:gd name="T18" fmla="*/ 771 w 927"/>
                  <a:gd name="T19" fmla="*/ 84 h 334"/>
                  <a:gd name="T20" fmla="*/ 771 w 927"/>
                  <a:gd name="T21" fmla="*/ 0 h 334"/>
                  <a:gd name="T22" fmla="*/ 847 w 927"/>
                  <a:gd name="T23" fmla="*/ 0 h 334"/>
                  <a:gd name="T24" fmla="*/ 847 w 927"/>
                  <a:gd name="T25" fmla="*/ 84 h 334"/>
                  <a:gd name="T26" fmla="*/ 927 w 927"/>
                  <a:gd name="T27" fmla="*/ 84 h 334"/>
                  <a:gd name="T28" fmla="*/ 927 w 927"/>
                  <a:gd name="T29" fmla="*/ 332 h 334"/>
                  <a:gd name="T30" fmla="*/ 847 w 927"/>
                  <a:gd name="T31" fmla="*/ 332 h 334"/>
                  <a:gd name="T32" fmla="*/ 847 w 927"/>
                  <a:gd name="T33" fmla="*/ 254 h 334"/>
                  <a:gd name="T34" fmla="*/ 767 w 927"/>
                  <a:gd name="T35" fmla="*/ 254 h 334"/>
                  <a:gd name="T36" fmla="*/ 767 w 927"/>
                  <a:gd name="T37" fmla="*/ 334 h 334"/>
                  <a:gd name="T38" fmla="*/ 689 w 927"/>
                  <a:gd name="T39" fmla="*/ 334 h 334"/>
                  <a:gd name="T40" fmla="*/ 689 w 927"/>
                  <a:gd name="T41" fmla="*/ 252 h 334"/>
                  <a:gd name="T42" fmla="*/ 611 w 927"/>
                  <a:gd name="T43" fmla="*/ 252 h 334"/>
                  <a:gd name="T44" fmla="*/ 611 w 927"/>
                  <a:gd name="T45" fmla="*/ 334 h 334"/>
                  <a:gd name="T46" fmla="*/ 535 w 927"/>
                  <a:gd name="T47" fmla="*/ 334 h 334"/>
                  <a:gd name="T48" fmla="*/ 535 w 927"/>
                  <a:gd name="T49" fmla="*/ 252 h 334"/>
                  <a:gd name="T50" fmla="*/ 455 w 927"/>
                  <a:gd name="T51" fmla="*/ 252 h 334"/>
                  <a:gd name="T52" fmla="*/ 455 w 927"/>
                  <a:gd name="T53" fmla="*/ 332 h 334"/>
                  <a:gd name="T54" fmla="*/ 0 w 927"/>
                  <a:gd name="T55" fmla="*/ 331 h 334"/>
                  <a:gd name="T56" fmla="*/ 0 w 927"/>
                  <a:gd name="T57" fmla="*/ 81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27"/>
                  <a:gd name="T88" fmla="*/ 0 h 334"/>
                  <a:gd name="T89" fmla="*/ 927 w 927"/>
                  <a:gd name="T90" fmla="*/ 334 h 3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27" h="334">
                    <a:moveTo>
                      <a:pt x="0" y="81"/>
                    </a:moveTo>
                    <a:lnTo>
                      <a:pt x="457" y="82"/>
                    </a:lnTo>
                    <a:lnTo>
                      <a:pt x="457" y="2"/>
                    </a:lnTo>
                    <a:lnTo>
                      <a:pt x="535" y="2"/>
                    </a:lnTo>
                    <a:lnTo>
                      <a:pt x="535" y="80"/>
                    </a:lnTo>
                    <a:lnTo>
                      <a:pt x="615" y="80"/>
                    </a:lnTo>
                    <a:lnTo>
                      <a:pt x="615" y="0"/>
                    </a:lnTo>
                    <a:lnTo>
                      <a:pt x="693" y="0"/>
                    </a:lnTo>
                    <a:lnTo>
                      <a:pt x="693" y="84"/>
                    </a:lnTo>
                    <a:lnTo>
                      <a:pt x="771" y="84"/>
                    </a:lnTo>
                    <a:lnTo>
                      <a:pt x="771" y="0"/>
                    </a:lnTo>
                    <a:lnTo>
                      <a:pt x="847" y="0"/>
                    </a:lnTo>
                    <a:lnTo>
                      <a:pt x="847" y="84"/>
                    </a:lnTo>
                    <a:lnTo>
                      <a:pt x="927" y="84"/>
                    </a:lnTo>
                    <a:lnTo>
                      <a:pt x="927" y="332"/>
                    </a:lnTo>
                    <a:lnTo>
                      <a:pt x="847" y="332"/>
                    </a:lnTo>
                    <a:lnTo>
                      <a:pt x="847" y="254"/>
                    </a:lnTo>
                    <a:lnTo>
                      <a:pt x="767" y="254"/>
                    </a:lnTo>
                    <a:lnTo>
                      <a:pt x="767" y="334"/>
                    </a:lnTo>
                    <a:lnTo>
                      <a:pt x="689" y="334"/>
                    </a:lnTo>
                    <a:lnTo>
                      <a:pt x="689" y="252"/>
                    </a:lnTo>
                    <a:lnTo>
                      <a:pt x="611" y="252"/>
                    </a:lnTo>
                    <a:lnTo>
                      <a:pt x="611" y="334"/>
                    </a:lnTo>
                    <a:lnTo>
                      <a:pt x="535" y="334"/>
                    </a:lnTo>
                    <a:lnTo>
                      <a:pt x="535" y="252"/>
                    </a:lnTo>
                    <a:lnTo>
                      <a:pt x="455" y="252"/>
                    </a:lnTo>
                    <a:lnTo>
                      <a:pt x="455" y="332"/>
                    </a:lnTo>
                    <a:lnTo>
                      <a:pt x="0" y="331"/>
                    </a:lnTo>
                    <a:lnTo>
                      <a:pt x="0" y="81"/>
                    </a:lnTo>
                    <a:close/>
                  </a:path>
                </a:pathLst>
              </a:custGeom>
              <a:solidFill>
                <a:schemeClr val="accent2">
                  <a:lumMod val="60000"/>
                  <a:lumOff val="40000"/>
                </a:schemeClr>
              </a:solidFill>
              <a:ln w="12700">
                <a:solidFill>
                  <a:schemeClr val="bg1"/>
                </a:solidFill>
                <a:round/>
                <a:headEnd/>
                <a:tailEnd/>
              </a:ln>
            </p:spPr>
            <p:txBody>
              <a:bodyPr wrap="none" lIns="0" tIns="0" rIns="0" bIns="0" anchor="ctr">
                <a:spAutoFit/>
              </a:bodyPr>
              <a:lstStyle/>
              <a:p>
                <a:endParaRPr lang="en-US"/>
              </a:p>
            </p:txBody>
          </p:sp>
          <p:sp>
            <p:nvSpPr>
              <p:cNvPr id="59" name="Text Box 30"/>
              <p:cNvSpPr txBox="1">
                <a:spLocks noChangeArrowheads="1"/>
              </p:cNvSpPr>
              <p:nvPr/>
            </p:nvSpPr>
            <p:spPr bwMode="auto">
              <a:xfrm>
                <a:off x="4322" y="2322"/>
                <a:ext cx="8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Assignable</a:t>
                </a:r>
              </a:p>
            </p:txBody>
          </p:sp>
        </p:grpSp>
      </p:grpSp>
    </p:spTree>
    <p:extLst>
      <p:ext uri="{BB962C8B-B14F-4D97-AF65-F5344CB8AC3E}">
        <p14:creationId xmlns:p14="http://schemas.microsoft.com/office/powerpoint/2010/main" val="75471333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what is a custom entity and how to create a custom entity</a:t>
            </a:r>
          </a:p>
          <a:p>
            <a:pPr lvl="1"/>
            <a:r>
              <a:rPr lang="en-US" dirty="0"/>
              <a:t>Create entity elements and subelements that define fields, foreign keys, and arrays on entities</a:t>
            </a:r>
          </a:p>
          <a:p>
            <a:pPr lvl="1"/>
            <a:r>
              <a:rPr lang="en-US" dirty="0"/>
              <a:t>Identify entity related data elements associated with data model design</a:t>
            </a:r>
          </a:p>
          <a:p>
            <a:pPr marL="400050" lvl="1" indent="0">
              <a:buNone/>
            </a:pPr>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difference between an </a:t>
            </a:r>
            <a:r>
              <a:rPr lang="en-US" dirty="0" err="1" smtClean="0"/>
              <a:t>ETX</a:t>
            </a:r>
            <a:r>
              <a:rPr lang="en-US" dirty="0" smtClean="0"/>
              <a:t> </a:t>
            </a:r>
            <a:r>
              <a:rPr lang="en-US" dirty="0"/>
              <a:t>file and an </a:t>
            </a:r>
            <a:r>
              <a:rPr lang="en-US" dirty="0" err="1" smtClean="0"/>
              <a:t>ETI</a:t>
            </a:r>
            <a:r>
              <a:rPr lang="en-US" dirty="0" smtClean="0"/>
              <a:t> </a:t>
            </a:r>
            <a:r>
              <a:rPr lang="en-US" dirty="0"/>
              <a:t>file?</a:t>
            </a:r>
          </a:p>
          <a:p>
            <a:r>
              <a:rPr lang="en-US" dirty="0"/>
              <a:t>Does the base application have </a:t>
            </a:r>
            <a:r>
              <a:rPr lang="en-US" dirty="0" err="1" smtClean="0"/>
              <a:t>ETI</a:t>
            </a:r>
            <a:r>
              <a:rPr lang="en-US" dirty="0" smtClean="0"/>
              <a:t> </a:t>
            </a:r>
            <a:r>
              <a:rPr lang="en-US" dirty="0"/>
              <a:t>files? Can developers create new </a:t>
            </a:r>
            <a:r>
              <a:rPr lang="en-US" dirty="0" err="1" smtClean="0"/>
              <a:t>ETI</a:t>
            </a:r>
            <a:r>
              <a:rPr lang="en-US" dirty="0" smtClean="0"/>
              <a:t> files? Where and how?</a:t>
            </a:r>
          </a:p>
          <a:p>
            <a:r>
              <a:rPr lang="en-US" dirty="0" smtClean="0"/>
              <a:t>If </a:t>
            </a:r>
            <a:r>
              <a:rPr lang="en-US" dirty="0"/>
              <a:t>the </a:t>
            </a:r>
            <a:r>
              <a:rPr lang="en-US" dirty="0" err="1"/>
              <a:t>ABLawyer</a:t>
            </a:r>
            <a:r>
              <a:rPr lang="en-US" dirty="0"/>
              <a:t> entity has an array of Cases, what type of field is required on the Case entity?</a:t>
            </a:r>
          </a:p>
          <a:p>
            <a:r>
              <a:rPr lang="en-US" dirty="0"/>
              <a:t>To deploy data model changes, are you required to:</a:t>
            </a:r>
          </a:p>
          <a:p>
            <a:pPr marL="857250" lvl="1" indent="-457200">
              <a:buFont typeface="+mj-lt"/>
              <a:buAutoNum type="alphaLcParenR"/>
            </a:pPr>
            <a:r>
              <a:rPr lang="en-US" dirty="0"/>
              <a:t>Regenerate the Data Dictionary?</a:t>
            </a:r>
          </a:p>
          <a:p>
            <a:pPr marL="857250" lvl="1" indent="-457200">
              <a:buFont typeface="+mj-lt"/>
              <a:buAutoNum type="alphaLcParenR"/>
            </a:pPr>
            <a:r>
              <a:rPr lang="en-US" dirty="0"/>
              <a:t>Restart the application server?</a:t>
            </a:r>
          </a:p>
          <a:p>
            <a:pPr marL="857250" lvl="1" indent="-457200">
              <a:buFont typeface="+mj-lt"/>
              <a:buAutoNum type="alphaLcParenR"/>
            </a:pPr>
            <a:r>
              <a:rPr lang="en-US" dirty="0"/>
              <a:t>Restart Studio? </a:t>
            </a:r>
          </a:p>
          <a:p>
            <a:r>
              <a:rPr lang="en-US" dirty="0" smtClean="0"/>
              <a:t>How can you configure the name of all entity displayed in the User Interface?</a:t>
            </a:r>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Custom entities</a:t>
            </a:r>
          </a:p>
          <a:p>
            <a:r>
              <a:rPr lang="en-US" dirty="0"/>
              <a:t>Creating </a:t>
            </a:r>
            <a:r>
              <a:rPr lang="en-US" dirty="0" smtClean="0"/>
              <a:t>and defining an </a:t>
            </a:r>
            <a:r>
              <a:rPr lang="en-US" dirty="0"/>
              <a:t>entity</a:t>
            </a:r>
          </a:p>
          <a:p>
            <a:r>
              <a:rPr lang="en-US" dirty="0"/>
              <a:t>Related data model elements</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4498707" y="1058562"/>
            <a:ext cx="1673493" cy="3208638"/>
          </a:xfrm>
          <a:prstGeom prst="roundRect">
            <a:avLst>
              <a:gd name="adj" fmla="val 8642"/>
            </a:avLst>
          </a:prstGeom>
          <a:solidFill>
            <a:schemeClr val="accent5">
              <a:lumMod val="20000"/>
              <a:lumOff val="80000"/>
            </a:schemeClr>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2516053" y="1066800"/>
            <a:ext cx="1674947" cy="3200400"/>
          </a:xfrm>
          <a:prstGeom prst="roundRect">
            <a:avLst>
              <a:gd name="adj" fmla="val 8642"/>
            </a:avLst>
          </a:prstGeom>
          <a:solidFill>
            <a:schemeClr val="accent4">
              <a:lumMod val="20000"/>
              <a:lumOff val="80000"/>
            </a:schemeClr>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533399" y="1058562"/>
            <a:ext cx="1673352" cy="3208637"/>
          </a:xfrm>
          <a:prstGeom prst="roundRect">
            <a:avLst>
              <a:gd name="adj" fmla="val 8642"/>
            </a:avLst>
          </a:prstGeom>
          <a:solidFill>
            <a:schemeClr val="accent6">
              <a:lumMod val="20000"/>
              <a:lumOff val="80000"/>
            </a:schemeClr>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33400" y="4572001"/>
            <a:ext cx="5638800" cy="1700118"/>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a:t>Entities </a:t>
            </a:r>
            <a:r>
              <a:rPr lang="en-US" dirty="0" smtClean="0"/>
              <a:t>in applications</a:t>
            </a:r>
            <a:endParaRPr lang="en-US" dirty="0"/>
          </a:p>
        </p:txBody>
      </p:sp>
      <p:sp>
        <p:nvSpPr>
          <p:cNvPr id="8" name="Content Placeholder 7"/>
          <p:cNvSpPr>
            <a:spLocks noGrp="1"/>
          </p:cNvSpPr>
          <p:nvPr>
            <p:ph sz="half" idx="2"/>
          </p:nvPr>
        </p:nvSpPr>
        <p:spPr>
          <a:xfrm>
            <a:off x="6324600" y="914401"/>
            <a:ext cx="2667000" cy="5475289"/>
          </a:xfrm>
        </p:spPr>
        <p:txBody>
          <a:bodyPr/>
          <a:lstStyle/>
          <a:p>
            <a:r>
              <a:rPr lang="en-US" dirty="0"/>
              <a:t>Customers </a:t>
            </a:r>
            <a:r>
              <a:rPr lang="en-US" dirty="0" smtClean="0"/>
              <a:t>create custom entities and extension entities</a:t>
            </a:r>
            <a:br>
              <a:rPr lang="en-US" dirty="0" smtClean="0"/>
            </a:br>
            <a:endParaRPr lang="en-US" dirty="0" smtClean="0"/>
          </a:p>
          <a:p>
            <a:r>
              <a:rPr lang="en-US" dirty="0" smtClean="0"/>
              <a:t>Application entities </a:t>
            </a:r>
            <a:r>
              <a:rPr lang="en-US" dirty="0"/>
              <a:t>are </a:t>
            </a:r>
            <a:r>
              <a:rPr lang="en-US" dirty="0" smtClean="0"/>
              <a:t>specific to application</a:t>
            </a:r>
            <a:endParaRPr lang="en-US" dirty="0"/>
          </a:p>
          <a:p>
            <a:r>
              <a:rPr lang="en-US" dirty="0" smtClean="0"/>
              <a:t>Platform</a:t>
            </a:r>
            <a:br>
              <a:rPr lang="en-US" dirty="0" smtClean="0"/>
            </a:br>
            <a:r>
              <a:rPr lang="en-US" dirty="0" smtClean="0"/>
              <a:t>entities </a:t>
            </a:r>
            <a:r>
              <a:rPr lang="en-US" dirty="0"/>
              <a:t>are common to all Guidewire applications</a:t>
            </a:r>
          </a:p>
          <a:p>
            <a:endParaRPr lang="en-US" dirty="0"/>
          </a:p>
        </p:txBody>
      </p:sp>
      <p:pic>
        <p:nvPicPr>
          <p:cNvPr id="5125" name="pic Acti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7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 U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3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arw CC"/>
          <p:cNvSpPr/>
          <p:nvPr/>
        </p:nvSpPr>
        <p:spPr bwMode="auto">
          <a:xfrm rot="16200000">
            <a:off x="989075" y="4112231"/>
            <a:ext cx="762000" cy="462337"/>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4" name="rec PL"/>
          <p:cNvSpPr/>
          <p:nvPr/>
        </p:nvSpPr>
        <p:spPr bwMode="auto">
          <a:xfrm>
            <a:off x="2154134" y="6112474"/>
            <a:ext cx="2397333" cy="288326"/>
          </a:xfrm>
          <a:prstGeom prst="roundRect">
            <a:avLst>
              <a:gd name="adj" fmla="val 8642"/>
            </a:avLst>
          </a:prstGeom>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 Guidewire Platform</a:t>
            </a:r>
            <a:endParaRPr lang="en-US" sz="1600" b="1" dirty="0"/>
          </a:p>
        </p:txBody>
      </p:sp>
      <p:sp>
        <p:nvSpPr>
          <p:cNvPr id="28" name="arw PC"/>
          <p:cNvSpPr/>
          <p:nvPr/>
        </p:nvSpPr>
        <p:spPr bwMode="auto">
          <a:xfrm rot="16200000">
            <a:off x="2972526" y="4112232"/>
            <a:ext cx="762000" cy="462337"/>
          </a:xfrm>
          <a:prstGeom prst="rightArrow">
            <a:avLst/>
          </a:prstGeom>
          <a:ln>
            <a:headEnd/>
            <a:tailEnd/>
          </a:ln>
          <a:effectLst>
            <a:glow rad="63500">
              <a:schemeClr val="accent4">
                <a:alpha val="45000"/>
                <a:satMod val="120000"/>
              </a:schemeClr>
            </a:glow>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9" name="arw BC"/>
          <p:cNvSpPr/>
          <p:nvPr/>
        </p:nvSpPr>
        <p:spPr bwMode="auto">
          <a:xfrm rot="16200000">
            <a:off x="4954453" y="4112230"/>
            <a:ext cx="762000" cy="462337"/>
          </a:xfrm>
          <a:prstGeom prst="rightArrow">
            <a:avLst/>
          </a:pr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3" name="ln Dotted"/>
          <p:cNvCxnSpPr/>
          <p:nvPr/>
        </p:nvCxnSpPr>
        <p:spPr bwMode="auto">
          <a:xfrm>
            <a:off x="457200" y="2667000"/>
            <a:ext cx="5791200" cy="0"/>
          </a:xfrm>
          <a:prstGeom prst="line">
            <a:avLst/>
          </a:prstGeom>
          <a:noFill/>
          <a:ln w="28575" cap="flat" cmpd="sng" algn="ctr">
            <a:solidFill>
              <a:schemeClr val="accent1"/>
            </a:solidFill>
            <a:prstDash val="sysDash"/>
            <a:round/>
            <a:headEnd type="none" w="med" len="med"/>
            <a:tailEnd type="none" w="med" len="med"/>
          </a:ln>
          <a:effectLst>
            <a:outerShdw blurRad="50800" dist="38100" dir="2700000" algn="tl" rotWithShape="0">
              <a:prstClr val="black">
                <a:alpha val="40000"/>
              </a:prstClr>
            </a:outerShdw>
          </a:effectLst>
        </p:spPr>
      </p:cxnSp>
      <p:sp>
        <p:nvSpPr>
          <p:cNvPr id="25" name="rec CC"/>
          <p:cNvSpPr/>
          <p:nvPr/>
        </p:nvSpPr>
        <p:spPr bwMode="auto">
          <a:xfrm>
            <a:off x="646175" y="914400"/>
            <a:ext cx="1447800" cy="288326"/>
          </a:xfrm>
          <a:prstGeom prst="roundRect">
            <a:avLst>
              <a:gd name="adj" fmla="val 8642"/>
            </a:avLst>
          </a:prstGeom>
          <a:solidFill>
            <a:schemeClr val="tx1"/>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ClaimCenter</a:t>
            </a:r>
            <a:endParaRPr lang="en-US" sz="1600" b="1" dirty="0"/>
          </a:p>
        </p:txBody>
      </p:sp>
      <p:sp>
        <p:nvSpPr>
          <p:cNvPr id="26" name="rec PC"/>
          <p:cNvSpPr/>
          <p:nvPr/>
        </p:nvSpPr>
        <p:spPr bwMode="auto">
          <a:xfrm>
            <a:off x="2629625" y="914400"/>
            <a:ext cx="1447802" cy="288326"/>
          </a:xfrm>
          <a:prstGeom prst="roundRect">
            <a:avLst>
              <a:gd name="adj" fmla="val 8642"/>
            </a:avLst>
          </a:prstGeom>
          <a:solidFill>
            <a:schemeClr val="tx1"/>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PolicyCenter</a:t>
            </a:r>
            <a:endParaRPr lang="en-US" sz="1600" b="1" dirty="0"/>
          </a:p>
        </p:txBody>
      </p:sp>
      <p:sp>
        <p:nvSpPr>
          <p:cNvPr id="27" name="rec BC"/>
          <p:cNvSpPr/>
          <p:nvPr/>
        </p:nvSpPr>
        <p:spPr bwMode="auto">
          <a:xfrm>
            <a:off x="4611553" y="922637"/>
            <a:ext cx="1447800" cy="288326"/>
          </a:xfrm>
          <a:prstGeom prst="roundRect">
            <a:avLst>
              <a:gd name="adj" fmla="val 8642"/>
            </a:avLst>
          </a:prstGeom>
          <a:solidFill>
            <a:schemeClr val="tx1"/>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BillingCenter</a:t>
            </a:r>
            <a:endParaRPr lang="en-US" sz="1600" b="1" dirty="0"/>
          </a:p>
        </p:txBody>
      </p:sp>
      <p:pic>
        <p:nvPicPr>
          <p:cNvPr id="22" name="pic Trail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8471" y="1416343"/>
            <a:ext cx="1510110" cy="7487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 Pho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398" y="1416343"/>
            <a:ext cx="1510110" cy="7487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 MedCas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020" y="1391322"/>
            <a:ext cx="1510110" cy="7487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 Clai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550" y="284556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 Produc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4608"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5519"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371968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4498707" y="1058562"/>
            <a:ext cx="1673493" cy="3208638"/>
          </a:xfrm>
          <a:prstGeom prst="roundRect">
            <a:avLst>
              <a:gd name="adj" fmla="val 8642"/>
            </a:avLst>
          </a:prstGeom>
          <a:solidFill>
            <a:schemeClr val="accent5">
              <a:lumMod val="20000"/>
              <a:lumOff val="80000"/>
            </a:schemeClr>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2516053" y="1066800"/>
            <a:ext cx="1674947" cy="3200400"/>
          </a:xfrm>
          <a:prstGeom prst="roundRect">
            <a:avLst>
              <a:gd name="adj" fmla="val 8642"/>
            </a:avLst>
          </a:prstGeom>
          <a:solidFill>
            <a:schemeClr val="accent4">
              <a:lumMod val="20000"/>
              <a:lumOff val="80000"/>
            </a:schemeClr>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533399" y="1058562"/>
            <a:ext cx="1673352" cy="3208637"/>
          </a:xfrm>
          <a:prstGeom prst="roundRect">
            <a:avLst>
              <a:gd name="adj" fmla="val 8642"/>
            </a:avLst>
          </a:prstGeom>
          <a:solidFill>
            <a:schemeClr val="accent6">
              <a:lumMod val="20000"/>
              <a:lumOff val="80000"/>
            </a:schemeClr>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33400" y="4572001"/>
            <a:ext cx="5638800" cy="1700118"/>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a:t>Entity files</a:t>
            </a:r>
          </a:p>
        </p:txBody>
      </p:sp>
      <p:sp>
        <p:nvSpPr>
          <p:cNvPr id="8" name="Content Placeholder 7"/>
          <p:cNvSpPr>
            <a:spLocks noGrp="1"/>
          </p:cNvSpPr>
          <p:nvPr>
            <p:ph sz="half" idx="2"/>
          </p:nvPr>
        </p:nvSpPr>
        <p:spPr>
          <a:xfrm>
            <a:off x="6324600" y="914401"/>
            <a:ext cx="2590800" cy="5475289"/>
          </a:xfrm>
        </p:spPr>
        <p:txBody>
          <a:bodyPr/>
          <a:lstStyle/>
          <a:p>
            <a:r>
              <a:rPr lang="en-US" dirty="0" smtClean="0"/>
              <a:t>Create custom entities</a:t>
            </a:r>
          </a:p>
          <a:p>
            <a:pPr lvl="1"/>
            <a:r>
              <a:rPr lang="en-US" dirty="0" smtClean="0"/>
              <a:t>Entity (</a:t>
            </a:r>
            <a:r>
              <a:rPr lang="en-US" dirty="0" err="1" smtClean="0"/>
              <a:t>ETI</a:t>
            </a:r>
            <a:r>
              <a:rPr lang="en-US" dirty="0" smtClean="0"/>
              <a:t>)</a:t>
            </a:r>
          </a:p>
          <a:p>
            <a:pPr lvl="1"/>
            <a:r>
              <a:rPr lang="en-US" dirty="0" smtClean="0"/>
              <a:t>Entity extension</a:t>
            </a:r>
            <a:r>
              <a:rPr lang="en-US" dirty="0"/>
              <a:t> </a:t>
            </a:r>
            <a:r>
              <a:rPr lang="en-US" dirty="0" smtClean="0"/>
              <a:t>(</a:t>
            </a:r>
            <a:r>
              <a:rPr lang="en-US" dirty="0" err="1" smtClean="0"/>
              <a:t>ETX</a:t>
            </a:r>
            <a:r>
              <a:rPr lang="en-US" dirty="0" smtClean="0"/>
              <a:t>)</a:t>
            </a:r>
          </a:p>
          <a:p>
            <a:r>
              <a:rPr lang="en-US" dirty="0" smtClean="0"/>
              <a:t>Base application contains </a:t>
            </a:r>
          </a:p>
          <a:p>
            <a:pPr lvl="1"/>
            <a:r>
              <a:rPr lang="en-US" dirty="0"/>
              <a:t>Entity (</a:t>
            </a:r>
            <a:r>
              <a:rPr lang="en-US" dirty="0" err="1" smtClean="0"/>
              <a:t>ETI</a:t>
            </a:r>
            <a:r>
              <a:rPr lang="en-US" dirty="0" smtClean="0"/>
              <a:t>)</a:t>
            </a:r>
            <a:endParaRPr lang="en-US" dirty="0"/>
          </a:p>
          <a:p>
            <a:pPr lvl="1"/>
            <a:r>
              <a:rPr lang="en-US" dirty="0" smtClean="0"/>
              <a:t>Internal entity </a:t>
            </a:r>
            <a:r>
              <a:rPr lang="en-US" dirty="0"/>
              <a:t>extension </a:t>
            </a:r>
            <a:r>
              <a:rPr lang="en-US" dirty="0" smtClean="0"/>
              <a:t>(</a:t>
            </a:r>
            <a:r>
              <a:rPr lang="en-US" dirty="0" err="1" smtClean="0"/>
              <a:t>EIX</a:t>
            </a:r>
            <a:r>
              <a:rPr lang="en-US" dirty="0"/>
              <a:t>)</a:t>
            </a:r>
          </a:p>
          <a:p>
            <a:pPr lvl="1"/>
            <a:r>
              <a:rPr lang="en-US" dirty="0" smtClean="0"/>
              <a:t>Entity </a:t>
            </a:r>
            <a:r>
              <a:rPr lang="en-US" dirty="0"/>
              <a:t>extension </a:t>
            </a:r>
            <a:r>
              <a:rPr lang="en-US" dirty="0" smtClean="0"/>
              <a:t>(</a:t>
            </a:r>
            <a:r>
              <a:rPr lang="en-US" dirty="0" err="1" smtClean="0"/>
              <a:t>ETX</a:t>
            </a:r>
            <a:r>
              <a:rPr lang="en-US" dirty="0" smtClean="0"/>
              <a:t>)</a:t>
            </a:r>
          </a:p>
          <a:p>
            <a:r>
              <a:rPr lang="en-US" dirty="0" smtClean="0"/>
              <a:t>Revert to base</a:t>
            </a:r>
          </a:p>
          <a:p>
            <a:pPr lvl="1"/>
            <a:r>
              <a:rPr lang="en-US" dirty="0" smtClean="0"/>
              <a:t>base.zip contains base</a:t>
            </a:r>
            <a:endParaRPr lang="en-US" dirty="0"/>
          </a:p>
        </p:txBody>
      </p:sp>
      <p:sp>
        <p:nvSpPr>
          <p:cNvPr id="24" name="rec PL"/>
          <p:cNvSpPr/>
          <p:nvPr/>
        </p:nvSpPr>
        <p:spPr bwMode="auto">
          <a:xfrm>
            <a:off x="2154134" y="6112474"/>
            <a:ext cx="2397333" cy="288326"/>
          </a:xfrm>
          <a:prstGeom prst="roundRect">
            <a:avLst>
              <a:gd name="adj" fmla="val 8642"/>
            </a:avLst>
          </a:prstGeom>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 Guidewire Platform</a:t>
            </a:r>
            <a:endParaRPr lang="en-US" sz="1600" b="1" dirty="0"/>
          </a:p>
        </p:txBody>
      </p:sp>
      <p:sp>
        <p:nvSpPr>
          <p:cNvPr id="25" name="rec CC"/>
          <p:cNvSpPr/>
          <p:nvPr/>
        </p:nvSpPr>
        <p:spPr bwMode="auto">
          <a:xfrm>
            <a:off x="646175" y="914400"/>
            <a:ext cx="1447800" cy="288326"/>
          </a:xfrm>
          <a:prstGeom prst="roundRect">
            <a:avLst>
              <a:gd name="adj" fmla="val 8642"/>
            </a:avLst>
          </a:prstGeom>
          <a:solidFill>
            <a:schemeClr val="tx1"/>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ClaimCenter</a:t>
            </a:r>
            <a:endParaRPr lang="en-US" sz="1600" b="1" dirty="0"/>
          </a:p>
        </p:txBody>
      </p:sp>
      <p:sp>
        <p:nvSpPr>
          <p:cNvPr id="26" name="rec PC"/>
          <p:cNvSpPr/>
          <p:nvPr/>
        </p:nvSpPr>
        <p:spPr bwMode="auto">
          <a:xfrm>
            <a:off x="2629625" y="914400"/>
            <a:ext cx="1447802" cy="288326"/>
          </a:xfrm>
          <a:prstGeom prst="roundRect">
            <a:avLst>
              <a:gd name="adj" fmla="val 8642"/>
            </a:avLst>
          </a:prstGeom>
          <a:solidFill>
            <a:schemeClr val="tx1"/>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PolicyCenter</a:t>
            </a:r>
            <a:endParaRPr lang="en-US" sz="1600" b="1" dirty="0"/>
          </a:p>
        </p:txBody>
      </p:sp>
      <p:sp>
        <p:nvSpPr>
          <p:cNvPr id="27" name="rec BC"/>
          <p:cNvSpPr/>
          <p:nvPr/>
        </p:nvSpPr>
        <p:spPr bwMode="auto">
          <a:xfrm>
            <a:off x="4611553" y="922637"/>
            <a:ext cx="1447800" cy="288326"/>
          </a:xfrm>
          <a:prstGeom prst="roundRect">
            <a:avLst>
              <a:gd name="adj" fmla="val 8642"/>
            </a:avLst>
          </a:prstGeom>
          <a:solidFill>
            <a:schemeClr val="tx1"/>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BillingCenter</a:t>
            </a:r>
            <a:endParaRPr lang="en-US" sz="1600" b="1" dirty="0"/>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650" y="4928400"/>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471" y="4918875"/>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60" y="2895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6018" y="336787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rw CC"/>
          <p:cNvSpPr/>
          <p:nvPr/>
        </p:nvSpPr>
        <p:spPr bwMode="auto">
          <a:xfrm rot="16200000">
            <a:off x="989075" y="4112231"/>
            <a:ext cx="762000" cy="462337"/>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95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4458" y="336787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895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5658" y="336787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arw BC"/>
          <p:cNvSpPr/>
          <p:nvPr/>
        </p:nvSpPr>
        <p:spPr bwMode="auto">
          <a:xfrm rot="16200000">
            <a:off x="4954453" y="4112230"/>
            <a:ext cx="762000" cy="462337"/>
          </a:xfrm>
          <a:prstGeom prst="rightArrow">
            <a:avLst/>
          </a:pr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8" name="arw PC"/>
          <p:cNvSpPr/>
          <p:nvPr/>
        </p:nvSpPr>
        <p:spPr bwMode="auto">
          <a:xfrm rot="16200000">
            <a:off x="2972526" y="4112232"/>
            <a:ext cx="762000" cy="462337"/>
          </a:xfrm>
          <a:prstGeom prst="rightArrow">
            <a:avLst/>
          </a:prstGeom>
          <a:ln>
            <a:headEnd/>
            <a:tailEnd/>
          </a:ln>
          <a:effectLst>
            <a:glow rad="63500">
              <a:schemeClr val="accent4">
                <a:alpha val="45000"/>
                <a:satMod val="120000"/>
              </a:schemeClr>
            </a:glow>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30636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3258" y="177864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2954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4458" y="176767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0942" y="130636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8400" y="177864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ln Dotted"/>
          <p:cNvCxnSpPr/>
          <p:nvPr/>
        </p:nvCxnSpPr>
        <p:spPr bwMode="auto">
          <a:xfrm>
            <a:off x="457200" y="2667000"/>
            <a:ext cx="5791200" cy="0"/>
          </a:xfrm>
          <a:prstGeom prst="line">
            <a:avLst/>
          </a:prstGeom>
          <a:noFill/>
          <a:ln w="28575" cap="flat" cmpd="sng" algn="ctr">
            <a:solidFill>
              <a:schemeClr val="accent1"/>
            </a:solidFill>
            <a:prstDash val="sysDash"/>
            <a:round/>
            <a:headEnd type="none" w="med"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11275708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Elbow Connector 44"/>
          <p:cNvCxnSpPr>
            <a:stCxn id="15" idx="1"/>
          </p:cNvCxnSpPr>
          <p:nvPr/>
        </p:nvCxnSpPr>
        <p:spPr bwMode="auto">
          <a:xfrm rot="10800000" flipH="1" flipV="1">
            <a:off x="1676400" y="2194400"/>
            <a:ext cx="820274" cy="2758598"/>
          </a:xfrm>
          <a:prstGeom prst="bentConnector4">
            <a:avLst>
              <a:gd name="adj1" fmla="val -75644"/>
              <a:gd name="adj2" fmla="val 91658"/>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68" name="Title 1"/>
          <p:cNvSpPr>
            <a:spLocks noGrp="1"/>
          </p:cNvSpPr>
          <p:nvPr>
            <p:ph type="title"/>
          </p:nvPr>
        </p:nvSpPr>
        <p:spPr/>
        <p:txBody>
          <a:bodyPr/>
          <a:lstStyle/>
          <a:p>
            <a:r>
              <a:rPr lang="en-US" dirty="0" smtClean="0"/>
              <a:t>Custom entities and Gosu classes</a:t>
            </a:r>
          </a:p>
        </p:txBody>
      </p:sp>
      <p:sp>
        <p:nvSpPr>
          <p:cNvPr id="54" name="rec Hid Blank 1"/>
          <p:cNvSpPr/>
          <p:nvPr/>
        </p:nvSpPr>
        <p:spPr bwMode="auto">
          <a:xfrm>
            <a:off x="2057358" y="5114140"/>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ec Hid Blank 2"/>
          <p:cNvSpPr/>
          <p:nvPr/>
        </p:nvSpPr>
        <p:spPr bwMode="auto">
          <a:xfrm>
            <a:off x="1676400" y="2007864"/>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271" name="Folded Corner 3"/>
          <p:cNvSpPr>
            <a:spLocks noChangeArrowheads="1"/>
          </p:cNvSpPr>
          <p:nvPr/>
        </p:nvSpPr>
        <p:spPr bwMode="auto">
          <a:xfrm flipV="1">
            <a:off x="5726907" y="1370735"/>
            <a:ext cx="2959893" cy="1890712"/>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a:p>
        </p:txBody>
      </p:sp>
      <p:sp>
        <p:nvSpPr>
          <p:cNvPr id="11272" name="TextBox 4"/>
          <p:cNvSpPr txBox="1">
            <a:spLocks noChangeArrowheads="1"/>
          </p:cNvSpPr>
          <p:nvPr/>
        </p:nvSpPr>
        <p:spPr bwMode="auto">
          <a:xfrm>
            <a:off x="5715001" y="1331913"/>
            <a:ext cx="2590799"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err="1" smtClean="0">
                <a:solidFill>
                  <a:srgbClr val="7030A0"/>
                </a:solidFill>
                <a:latin typeface="+mn-lt"/>
                <a:ea typeface="Calibri" pitchFamily="34" charset="0"/>
                <a:cs typeface="Calibri" pitchFamily="34" charset="0"/>
              </a:rPr>
              <a:t>Building_Ext</a:t>
            </a:r>
            <a:endParaRPr lang="en-US" sz="2400" dirty="0">
              <a:solidFill>
                <a:srgbClr val="7030A0"/>
              </a:solidFill>
              <a:latin typeface="+mn-lt"/>
              <a:ea typeface="Calibri" pitchFamily="34" charset="0"/>
              <a:cs typeface="Calibri" pitchFamily="34" charset="0"/>
            </a:endParaRPr>
          </a:p>
        </p:txBody>
      </p:sp>
      <p:sp>
        <p:nvSpPr>
          <p:cNvPr id="11273" name="TextBox 17"/>
          <p:cNvSpPr txBox="1">
            <a:spLocks noChangeArrowheads="1"/>
          </p:cNvSpPr>
          <p:nvPr/>
        </p:nvSpPr>
        <p:spPr bwMode="auto">
          <a:xfrm>
            <a:off x="5867401" y="1730375"/>
            <a:ext cx="2655093" cy="125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u="sng" dirty="0" smtClean="0">
                <a:solidFill>
                  <a:srgbClr val="7030A0"/>
                </a:solidFill>
                <a:latin typeface="+mn-lt"/>
                <a:ea typeface="Calibri" pitchFamily="34" charset="0"/>
                <a:cs typeface="Calibri" pitchFamily="34" charset="0"/>
              </a:rPr>
              <a:t>Fields</a:t>
            </a:r>
            <a:r>
              <a:rPr lang="en-US" sz="1800" dirty="0" smtClean="0">
                <a:solidFill>
                  <a:srgbClr val="7030A0"/>
                </a:solidFill>
                <a:latin typeface="+mn-lt"/>
                <a:ea typeface="Calibri" pitchFamily="34" charset="0"/>
                <a:cs typeface="Calibri" pitchFamily="34" charset="0"/>
              </a:rPr>
              <a:t/>
            </a:r>
            <a:br>
              <a:rPr lang="en-US" sz="1800" dirty="0" smtClean="0">
                <a:solidFill>
                  <a:srgbClr val="7030A0"/>
                </a:solidFill>
                <a:latin typeface="+mn-lt"/>
                <a:ea typeface="Calibri" pitchFamily="34" charset="0"/>
                <a:cs typeface="Calibri" pitchFamily="34" charset="0"/>
              </a:rPr>
            </a:br>
            <a:r>
              <a:rPr lang="en-US" sz="1800" b="0" dirty="0" smtClean="0">
                <a:solidFill>
                  <a:srgbClr val="7030A0"/>
                </a:solidFill>
                <a:latin typeface="+mn-lt"/>
                <a:ea typeface="Calibri" pitchFamily="34" charset="0"/>
                <a:cs typeface="Calibri" pitchFamily="34" charset="0"/>
              </a:rPr>
              <a:t>…</a:t>
            </a:r>
            <a:r>
              <a:rPr lang="en-US" sz="1800" b="0" dirty="0">
                <a:solidFill>
                  <a:srgbClr val="7030A0"/>
                </a:solidFill>
                <a:latin typeface="+mn-lt"/>
                <a:ea typeface="Calibri" pitchFamily="34" charset="0"/>
                <a:cs typeface="Calibri" pitchFamily="34" charset="0"/>
              </a:rPr>
              <a:t/>
            </a:r>
            <a:br>
              <a:rPr lang="en-US" sz="1800" b="0" dirty="0">
                <a:solidFill>
                  <a:srgbClr val="7030A0"/>
                </a:solidFill>
                <a:latin typeface="+mn-lt"/>
                <a:ea typeface="Calibri" pitchFamily="34" charset="0"/>
                <a:cs typeface="Calibri" pitchFamily="34" charset="0"/>
              </a:rPr>
            </a:br>
            <a:r>
              <a:rPr lang="en-US" sz="1800" b="0" dirty="0" err="1">
                <a:solidFill>
                  <a:srgbClr val="7030A0"/>
                </a:solidFill>
                <a:latin typeface="+mn-lt"/>
                <a:ea typeface="Calibri" pitchFamily="34" charset="0"/>
                <a:cs typeface="Calibri" pitchFamily="34" charset="0"/>
              </a:rPr>
              <a:t>NumberOfEmployees</a:t>
            </a:r>
            <a:endParaRPr lang="en-US" sz="1800" b="0" dirty="0">
              <a:solidFill>
                <a:srgbClr val="7030A0"/>
              </a:solidFill>
              <a:latin typeface="+mn-lt"/>
              <a:ea typeface="Calibri" pitchFamily="34" charset="0"/>
              <a:cs typeface="Calibri" pitchFamily="34" charset="0"/>
            </a:endParaRPr>
          </a:p>
          <a:p>
            <a:pPr eaLnBrk="1" hangingPunct="1"/>
            <a:r>
              <a:rPr lang="en-US" sz="1800" b="0" dirty="0" err="1">
                <a:solidFill>
                  <a:srgbClr val="7030A0"/>
                </a:solidFill>
                <a:latin typeface="+mn-lt"/>
                <a:ea typeface="Calibri" pitchFamily="34" charset="0"/>
                <a:cs typeface="Calibri" pitchFamily="34" charset="0"/>
              </a:rPr>
              <a:t>InspectionDate</a:t>
            </a:r>
            <a:r>
              <a:rPr lang="en-US" sz="1800" b="0" dirty="0">
                <a:solidFill>
                  <a:srgbClr val="7030A0"/>
                </a:solidFill>
                <a:latin typeface="+mn-lt"/>
                <a:ea typeface="Calibri" pitchFamily="34" charset="0"/>
                <a:cs typeface="Calibri" pitchFamily="34" charset="0"/>
              </a:rPr>
              <a:t> </a:t>
            </a:r>
            <a:r>
              <a:rPr lang="en-US" sz="1800" b="0" dirty="0" smtClean="0">
                <a:solidFill>
                  <a:srgbClr val="7030A0"/>
                </a:solidFill>
                <a:latin typeface="+mn-lt"/>
                <a:ea typeface="Calibri" pitchFamily="34" charset="0"/>
                <a:cs typeface="Calibri" pitchFamily="34" charset="0"/>
              </a:rPr>
              <a:t/>
            </a:r>
            <a:br>
              <a:rPr lang="en-US" sz="1800" b="0" dirty="0" smtClean="0">
                <a:solidFill>
                  <a:srgbClr val="7030A0"/>
                </a:solidFill>
                <a:latin typeface="+mn-lt"/>
                <a:ea typeface="Calibri" pitchFamily="34" charset="0"/>
                <a:cs typeface="Calibri" pitchFamily="34" charset="0"/>
              </a:rPr>
            </a:br>
            <a:r>
              <a:rPr lang="en-US" sz="1800" b="0" dirty="0" err="1" smtClean="0">
                <a:solidFill>
                  <a:srgbClr val="7030A0"/>
                </a:solidFill>
                <a:latin typeface="+mn-lt"/>
                <a:ea typeface="Calibri" pitchFamily="34" charset="0"/>
                <a:cs typeface="Calibri" pitchFamily="34" charset="0"/>
              </a:rPr>
              <a:t>HasParking</a:t>
            </a:r>
            <a:r>
              <a:rPr lang="en-US" sz="1800" b="0" dirty="0">
                <a:solidFill>
                  <a:srgbClr val="7030A0"/>
                </a:solidFill>
                <a:latin typeface="+mn-lt"/>
                <a:ea typeface="Calibri" pitchFamily="34" charset="0"/>
                <a:cs typeface="Calibri" pitchFamily="34" charset="0"/>
              </a:rPr>
              <a:t>…</a:t>
            </a:r>
          </a:p>
        </p:txBody>
      </p:sp>
      <p:cxnSp>
        <p:nvCxnSpPr>
          <p:cNvPr id="11275" name="Straight Connector 40"/>
          <p:cNvCxnSpPr>
            <a:cxnSpLocks noChangeShapeType="1"/>
          </p:cNvCxnSpPr>
          <p:nvPr/>
        </p:nvCxnSpPr>
        <p:spPr bwMode="auto">
          <a:xfrm>
            <a:off x="5486400" y="890708"/>
            <a:ext cx="0" cy="4556678"/>
          </a:xfrm>
          <a:prstGeom prst="line">
            <a:avLst/>
          </a:prstGeom>
          <a:noFill/>
          <a:ln w="28575" algn="ctr">
            <a:solidFill>
              <a:schemeClr val="bg1"/>
            </a:solidFill>
            <a:prstDash val="sysDash"/>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76" name="TextBox 41"/>
          <p:cNvSpPr txBox="1">
            <a:spLocks noChangeArrowheads="1"/>
          </p:cNvSpPr>
          <p:nvPr/>
        </p:nvSpPr>
        <p:spPr bwMode="auto">
          <a:xfrm>
            <a:off x="1516992" y="838200"/>
            <a:ext cx="236920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dirty="0" smtClean="0">
                <a:solidFill>
                  <a:schemeClr val="accent1"/>
                </a:solidFill>
                <a:latin typeface="+mn-lt"/>
                <a:ea typeface="Calibri" pitchFamily="34" charset="0"/>
                <a:cs typeface="Calibri" pitchFamily="34" charset="0"/>
              </a:rPr>
              <a:t>configuration</a:t>
            </a:r>
            <a:endParaRPr lang="en-US" sz="2400" dirty="0">
              <a:solidFill>
                <a:schemeClr val="accent1"/>
              </a:solidFill>
              <a:latin typeface="+mn-lt"/>
              <a:ea typeface="Calibri" pitchFamily="34" charset="0"/>
              <a:cs typeface="Calibri" pitchFamily="34" charset="0"/>
            </a:endParaRPr>
          </a:p>
        </p:txBody>
      </p:sp>
      <p:sp>
        <p:nvSpPr>
          <p:cNvPr id="11277" name="TextBox 42"/>
          <p:cNvSpPr txBox="1">
            <a:spLocks noChangeArrowheads="1"/>
          </p:cNvSpPr>
          <p:nvPr/>
        </p:nvSpPr>
        <p:spPr bwMode="auto">
          <a:xfrm>
            <a:off x="5272088" y="811213"/>
            <a:ext cx="3749674"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dirty="0">
                <a:solidFill>
                  <a:srgbClr val="7030A0"/>
                </a:solidFill>
                <a:latin typeface="+mn-lt"/>
                <a:ea typeface="Calibri" pitchFamily="34" charset="0"/>
                <a:cs typeface="Calibri" pitchFamily="34" charset="0"/>
              </a:rPr>
              <a:t>application server</a:t>
            </a:r>
          </a:p>
        </p:txBody>
      </p:sp>
      <p:sp>
        <p:nvSpPr>
          <p:cNvPr id="11289" name="txt DB Row"/>
          <p:cNvSpPr txBox="1">
            <a:spLocks noChangeArrowheads="1"/>
          </p:cNvSpPr>
          <p:nvPr/>
        </p:nvSpPr>
        <p:spPr bwMode="auto">
          <a:xfrm rot="16200000">
            <a:off x="336961"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latin typeface="+mn-lt"/>
                <a:ea typeface="Calibri" pitchFamily="34" charset="0"/>
                <a:cs typeface="Calibri" pitchFamily="34" charset="0"/>
              </a:rPr>
              <a:t>database </a:t>
            </a:r>
            <a:br>
              <a:rPr lang="en-US" dirty="0" smtClean="0">
                <a:solidFill>
                  <a:schemeClr val="accent1"/>
                </a:solidFill>
                <a:latin typeface="+mn-lt"/>
                <a:ea typeface="Calibri" pitchFamily="34" charset="0"/>
                <a:cs typeface="Calibri" pitchFamily="34" charset="0"/>
              </a:rPr>
            </a:br>
            <a:r>
              <a:rPr lang="en-US" dirty="0" smtClean="0">
                <a:solidFill>
                  <a:schemeClr val="accent1"/>
                </a:solidFill>
                <a:latin typeface="+mn-lt"/>
                <a:ea typeface="Calibri" pitchFamily="34" charset="0"/>
                <a:cs typeface="Calibri" pitchFamily="34" charset="0"/>
              </a:rPr>
              <a:t>table row</a:t>
            </a:r>
            <a:endParaRPr lang="en-US" dirty="0">
              <a:solidFill>
                <a:schemeClr val="accent1"/>
              </a:solidFill>
              <a:latin typeface="+mn-lt"/>
              <a:ea typeface="Calibri" pitchFamily="34" charset="0"/>
              <a:cs typeface="Calibri" pitchFamily="34" charset="0"/>
            </a:endParaRPr>
          </a:p>
        </p:txBody>
      </p:sp>
      <p:sp>
        <p:nvSpPr>
          <p:cNvPr id="9229" name="txt Gosu"/>
          <p:cNvSpPr txBox="1">
            <a:spLocks noChangeArrowheads="1"/>
          </p:cNvSpPr>
          <p:nvPr/>
        </p:nvSpPr>
        <p:spPr bwMode="auto">
          <a:xfrm>
            <a:off x="6749625" y="5269406"/>
            <a:ext cx="2013375" cy="920744"/>
          </a:xfrm>
          <a:prstGeom prst="rect">
            <a:avLst/>
          </a:prstGeom>
          <a:noFill/>
          <a:ln w="9525">
            <a:noFill/>
            <a:miter lim="800000"/>
            <a:headEnd/>
            <a:tailEnd/>
          </a:ln>
        </p:spPr>
        <p:txBody>
          <a:bodyPr/>
          <a:lstStyle/>
          <a:p>
            <a:pPr algn="r">
              <a:defRPr/>
            </a:pPr>
            <a:r>
              <a:rPr lang="en-US" b="1" dirty="0" err="1" smtClean="0">
                <a:solidFill>
                  <a:schemeClr val="accent6">
                    <a:lumMod val="75000"/>
                  </a:schemeClr>
                </a:solidFill>
                <a:ea typeface="Calibri" pitchFamily="34" charset="0"/>
                <a:cs typeface="Calibri" pitchFamily="34" charset="0"/>
              </a:rPr>
              <a:t>aBuidling_Ext</a:t>
            </a:r>
            <a:endParaRPr lang="en-US" b="1" dirty="0">
              <a:solidFill>
                <a:schemeClr val="accent6">
                  <a:lumMod val="75000"/>
                </a:schemeClr>
              </a:solidFill>
              <a:ea typeface="Calibri" pitchFamily="34" charset="0"/>
              <a:cs typeface="Calibri" pitchFamily="34" charset="0"/>
            </a:endParaRPr>
          </a:p>
          <a:p>
            <a:pPr algn="r">
              <a:defRPr/>
            </a:pPr>
            <a:r>
              <a:rPr lang="en-US" b="1" dirty="0" smtClean="0">
                <a:solidFill>
                  <a:schemeClr val="accent6">
                    <a:lumMod val="75000"/>
                  </a:schemeClr>
                </a:solidFill>
                <a:latin typeface="Arial" pitchFamily="34" charset="0"/>
                <a:ea typeface="Calibri" pitchFamily="34" charset="0"/>
                <a:cs typeface="Arial" pitchFamily="34" charset="0"/>
              </a:rPr>
              <a:t>instance</a:t>
            </a:r>
            <a:r>
              <a:rPr lang="en-US" b="1" dirty="0">
                <a:solidFill>
                  <a:schemeClr val="accent6">
                    <a:lumMod val="75000"/>
                  </a:schemeClr>
                </a:solidFill>
                <a:latin typeface="Arial" pitchFamily="34" charset="0"/>
                <a:ea typeface="Calibri" pitchFamily="34" charset="0"/>
                <a:cs typeface="Arial" pitchFamily="34" charset="0"/>
              </a:rPr>
              <a:t/>
            </a:r>
            <a:br>
              <a:rPr lang="en-US" b="1" dirty="0">
                <a:solidFill>
                  <a:schemeClr val="accent6">
                    <a:lumMod val="75000"/>
                  </a:schemeClr>
                </a:solidFill>
                <a:latin typeface="Arial" pitchFamily="34" charset="0"/>
                <a:ea typeface="Calibri" pitchFamily="34" charset="0"/>
                <a:cs typeface="Arial" pitchFamily="34" charset="0"/>
              </a:rPr>
            </a:br>
            <a:r>
              <a:rPr lang="en-US" b="1" dirty="0">
                <a:solidFill>
                  <a:schemeClr val="accent6">
                    <a:lumMod val="75000"/>
                  </a:schemeClr>
                </a:solidFill>
                <a:latin typeface="Arial" pitchFamily="34" charset="0"/>
                <a:ea typeface="Calibri" pitchFamily="34" charset="0"/>
                <a:cs typeface="Arial" pitchFamily="34" charset="0"/>
              </a:rPr>
              <a:t>of Gosu</a:t>
            </a:r>
            <a:br>
              <a:rPr lang="en-US" b="1" dirty="0">
                <a:solidFill>
                  <a:schemeClr val="accent6">
                    <a:lumMod val="75000"/>
                  </a:schemeClr>
                </a:solidFill>
                <a:latin typeface="Arial" pitchFamily="34" charset="0"/>
                <a:ea typeface="Calibri" pitchFamily="34" charset="0"/>
                <a:cs typeface="Arial" pitchFamily="34" charset="0"/>
              </a:rPr>
            </a:br>
            <a:r>
              <a:rPr lang="en-US" b="1" dirty="0">
                <a:solidFill>
                  <a:schemeClr val="accent6">
                    <a:lumMod val="75000"/>
                  </a:schemeClr>
                </a:solidFill>
                <a:latin typeface="Arial" pitchFamily="34" charset="0"/>
                <a:ea typeface="Calibri" pitchFamily="34" charset="0"/>
                <a:cs typeface="Arial" pitchFamily="34" charset="0"/>
              </a:rPr>
              <a:t>class</a:t>
            </a:r>
          </a:p>
        </p:txBody>
      </p:sp>
      <p:cxnSp>
        <p:nvCxnSpPr>
          <p:cNvPr id="11293" name="Straight Arrow Connector 31"/>
          <p:cNvCxnSpPr>
            <a:cxnSpLocks noChangeShapeType="1"/>
          </p:cNvCxnSpPr>
          <p:nvPr/>
        </p:nvCxnSpPr>
        <p:spPr bwMode="auto">
          <a:xfrm>
            <a:off x="3744193" y="5867400"/>
            <a:ext cx="2732807"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305" name="txt Read DB"/>
          <p:cNvSpPr txBox="1">
            <a:spLocks noChangeArrowheads="1"/>
          </p:cNvSpPr>
          <p:nvPr/>
        </p:nvSpPr>
        <p:spPr bwMode="auto">
          <a:xfrm>
            <a:off x="3640280" y="5524500"/>
            <a:ext cx="237952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mn-lt"/>
                <a:ea typeface="Calibri" pitchFamily="34" charset="0"/>
                <a:cs typeface="Calibri" pitchFamily="34" charset="0"/>
              </a:rPr>
              <a:t>read </a:t>
            </a:r>
            <a:r>
              <a:rPr lang="en-US" sz="1600" dirty="0" smtClean="0">
                <a:solidFill>
                  <a:schemeClr val="bg1"/>
                </a:solidFill>
                <a:latin typeface="+mn-lt"/>
                <a:ea typeface="Calibri" pitchFamily="34" charset="0"/>
                <a:cs typeface="Calibri" pitchFamily="34" charset="0"/>
              </a:rPr>
              <a:t>from database</a:t>
            </a:r>
            <a:endParaRPr lang="en-US" sz="1600" dirty="0">
              <a:solidFill>
                <a:schemeClr val="bg1"/>
              </a:solidFill>
              <a:latin typeface="+mn-lt"/>
              <a:ea typeface="Calibri" pitchFamily="34" charset="0"/>
              <a:cs typeface="Calibri" pitchFamily="34" charset="0"/>
            </a:endParaRPr>
          </a:p>
        </p:txBody>
      </p:sp>
      <p:sp>
        <p:nvSpPr>
          <p:cNvPr id="11306" name="txt Save to DB"/>
          <p:cNvSpPr txBox="1">
            <a:spLocks noChangeArrowheads="1"/>
          </p:cNvSpPr>
          <p:nvPr/>
        </p:nvSpPr>
        <p:spPr bwMode="auto">
          <a:xfrm>
            <a:off x="3646667" y="6156325"/>
            <a:ext cx="287232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latin typeface="+mn-lt"/>
                <a:ea typeface="Calibri" pitchFamily="34" charset="0"/>
                <a:cs typeface="Calibri" pitchFamily="34" charset="0"/>
              </a:rPr>
              <a:t>save to </a:t>
            </a:r>
            <a:r>
              <a:rPr lang="en-US" sz="1600" dirty="0" smtClean="0">
                <a:solidFill>
                  <a:schemeClr val="bg1"/>
                </a:solidFill>
                <a:latin typeface="+mn-lt"/>
                <a:ea typeface="Calibri" pitchFamily="34" charset="0"/>
                <a:cs typeface="Calibri" pitchFamily="34" charset="0"/>
              </a:rPr>
              <a:t>database</a:t>
            </a:r>
            <a:endParaRPr lang="en-US" sz="1600" dirty="0">
              <a:solidFill>
                <a:schemeClr val="bg1"/>
              </a:solidFill>
              <a:latin typeface="+mn-lt"/>
              <a:ea typeface="Calibri" pitchFamily="34" charset="0"/>
              <a:cs typeface="Calibri" pitchFamily="34" charset="0"/>
            </a:endParaRPr>
          </a:p>
        </p:txBody>
      </p:sp>
      <p:cxnSp>
        <p:nvCxnSpPr>
          <p:cNvPr id="74" name="Straight Arrow Connector 31"/>
          <p:cNvCxnSpPr>
            <a:cxnSpLocks noChangeShapeType="1"/>
          </p:cNvCxnSpPr>
          <p:nvPr/>
        </p:nvCxnSpPr>
        <p:spPr bwMode="auto">
          <a:xfrm flipH="1">
            <a:off x="3672292" y="6019800"/>
            <a:ext cx="2728511"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8194" name="pic ETI Building_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467" y="1346922"/>
            <a:ext cx="2301732" cy="191452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nvGrpSpPr>
          <p:cNvPr id="42" name="grp Building Table"/>
          <p:cNvGrpSpPr>
            <a:grpSpLocks/>
          </p:cNvGrpSpPr>
          <p:nvPr/>
        </p:nvGrpSpPr>
        <p:grpSpPr bwMode="auto">
          <a:xfrm>
            <a:off x="1429382" y="4953000"/>
            <a:ext cx="2020033" cy="1433310"/>
            <a:chOff x="1039" y="2442"/>
            <a:chExt cx="1209" cy="1042"/>
          </a:xfrm>
          <a:effectLst>
            <a:outerShdw blurRad="50800" dist="38100" dir="2700000" algn="tl" rotWithShape="0">
              <a:prstClr val="black">
                <a:alpha val="40000"/>
              </a:prstClr>
            </a:outerShdw>
          </a:effectLst>
        </p:grpSpPr>
        <p:grpSp>
          <p:nvGrpSpPr>
            <p:cNvPr id="43" name="Group 9"/>
            <p:cNvGrpSpPr>
              <a:grpSpLocks/>
            </p:cNvGrpSpPr>
            <p:nvPr/>
          </p:nvGrpSpPr>
          <p:grpSpPr bwMode="auto">
            <a:xfrm>
              <a:off x="1039" y="2784"/>
              <a:ext cx="1209" cy="700"/>
              <a:chOff x="1095" y="2933"/>
              <a:chExt cx="1209" cy="700"/>
            </a:xfrm>
          </p:grpSpPr>
          <p:sp>
            <p:nvSpPr>
              <p:cNvPr id="52"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53"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55"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9"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0"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4" name="Group 16"/>
            <p:cNvGrpSpPr>
              <a:grpSpLocks/>
            </p:cNvGrpSpPr>
            <p:nvPr/>
          </p:nvGrpSpPr>
          <p:grpSpPr bwMode="auto">
            <a:xfrm>
              <a:off x="1039" y="2442"/>
              <a:ext cx="1209" cy="700"/>
              <a:chOff x="1095" y="2933"/>
              <a:chExt cx="1209" cy="700"/>
            </a:xfrm>
          </p:grpSpPr>
          <p:sp>
            <p:nvSpPr>
              <p:cNvPr id="46"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47"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a:solidFill>
                      <a:schemeClr val="bg1"/>
                    </a:solidFill>
                  </a:rPr>
                  <a:t>abx_building</a:t>
                </a:r>
                <a:endParaRPr lang="en-US" sz="1800" b="1" dirty="0">
                  <a:solidFill>
                    <a:schemeClr val="bg1"/>
                  </a:solidFill>
                </a:endParaRPr>
              </a:p>
            </p:txBody>
          </p:sp>
          <p:sp>
            <p:nvSpPr>
              <p:cNvPr id="48"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1"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61" name="Rectangle 60"/>
          <p:cNvSpPr/>
          <p:nvPr/>
        </p:nvSpPr>
        <p:spPr bwMode="auto">
          <a:xfrm>
            <a:off x="1434394" y="5915790"/>
            <a:ext cx="2015022" cy="140305"/>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pic>
        <p:nvPicPr>
          <p:cNvPr id="5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79" y="2661447"/>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 name="Rounded Rectangle 61"/>
          <p:cNvSpPr/>
          <p:nvPr/>
        </p:nvSpPr>
        <p:spPr bwMode="auto">
          <a:xfrm>
            <a:off x="6518989" y="5722143"/>
            <a:ext cx="1034379" cy="595313"/>
          </a:xfrm>
          <a:prstGeom prst="roundRect">
            <a:avLst/>
          </a:prstGeom>
          <a:ln>
            <a:headEnd/>
            <a:tailEnd/>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none" lIns="0" tIns="0" rIns="0" bIns="0" anchor="ctr"/>
          <a:lstStyle/>
          <a:p>
            <a:pPr>
              <a:defRPr/>
            </a:pPr>
            <a:endParaRPr lang="en-US" dirty="0"/>
          </a:p>
        </p:txBody>
      </p:sp>
      <p:sp>
        <p:nvSpPr>
          <p:cNvPr id="63" name="arw CC"/>
          <p:cNvSpPr/>
          <p:nvPr/>
        </p:nvSpPr>
        <p:spPr bwMode="auto">
          <a:xfrm rot="5400000">
            <a:off x="6250971" y="5153104"/>
            <a:ext cx="762000" cy="462337"/>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1437551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Custom entities</a:t>
            </a:r>
          </a:p>
          <a:p>
            <a:r>
              <a:rPr lang="en-US" dirty="0">
                <a:solidFill>
                  <a:schemeClr val="bg1"/>
                </a:solidFill>
              </a:rPr>
              <a:t>Creating </a:t>
            </a:r>
            <a:r>
              <a:rPr lang="en-US" dirty="0" smtClean="0">
                <a:solidFill>
                  <a:schemeClr val="bg1"/>
                </a:solidFill>
              </a:rPr>
              <a:t>and defining an </a:t>
            </a:r>
            <a:r>
              <a:rPr lang="en-US" dirty="0">
                <a:solidFill>
                  <a:schemeClr val="bg1"/>
                </a:solidFill>
              </a:rPr>
              <a:t>entity</a:t>
            </a:r>
          </a:p>
          <a:p>
            <a:r>
              <a:rPr lang="en-US" dirty="0"/>
              <a:t>Related data model elements</a:t>
            </a:r>
          </a:p>
          <a:p>
            <a:endParaRPr lang="en-US" dirty="0"/>
          </a:p>
        </p:txBody>
      </p:sp>
    </p:spTree>
    <p:extLst>
      <p:ext uri="{BB962C8B-B14F-4D97-AF65-F5344CB8AC3E}">
        <p14:creationId xmlns:p14="http://schemas.microsoft.com/office/powerpoint/2010/main" val="16150046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 custom entity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entity file</a:t>
            </a:r>
          </a:p>
          <a:p>
            <a:pPr marL="457200" indent="-457200">
              <a:buFont typeface="+mj-lt"/>
              <a:buAutoNum type="arabicPeriod"/>
            </a:pPr>
            <a:r>
              <a:rPr lang="en-US" dirty="0" smtClean="0"/>
              <a:t>Add elements (and subelements) and specify attribute values</a:t>
            </a:r>
          </a:p>
          <a:p>
            <a:pPr marL="457200" indent="-457200">
              <a:buFont typeface="+mj-lt"/>
              <a:buAutoNum type="arabicPeriod"/>
            </a:pPr>
            <a:r>
              <a:rPr lang="en-US" dirty="0"/>
              <a:t>Optionally regenerate the dictionary</a:t>
            </a:r>
          </a:p>
          <a:p>
            <a:pPr marL="457200" indent="-457200">
              <a:buFont typeface="+mj-lt"/>
              <a:buAutoNum type="arabicPeriod"/>
            </a:pPr>
            <a:r>
              <a:rPr lang="en-US" dirty="0" smtClean="0"/>
              <a:t>Deploy the custom entity</a:t>
            </a:r>
            <a:endParaRPr lang="en-US" dirty="0"/>
          </a:p>
        </p:txBody>
      </p:sp>
    </p:spTree>
    <p:extLst>
      <p:ext uri="{BB962C8B-B14F-4D97-AF65-F5344CB8AC3E}">
        <p14:creationId xmlns:p14="http://schemas.microsoft.com/office/powerpoint/2010/main" val="15640709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Create </a:t>
            </a:r>
            <a:r>
              <a:rPr lang="en-US" dirty="0"/>
              <a:t>the </a:t>
            </a:r>
            <a:r>
              <a:rPr lang="en-US" dirty="0" smtClean="0"/>
              <a:t>custom entity</a:t>
            </a:r>
            <a:endParaRPr lang="en-US" dirty="0"/>
          </a:p>
        </p:txBody>
      </p:sp>
      <p:sp>
        <p:nvSpPr>
          <p:cNvPr id="3" name="Content Placeholder 2"/>
          <p:cNvSpPr>
            <a:spLocks noGrp="1"/>
          </p:cNvSpPr>
          <p:nvPr>
            <p:ph idx="1"/>
          </p:nvPr>
        </p:nvSpPr>
        <p:spPr>
          <a:xfrm>
            <a:off x="519113" y="3200400"/>
            <a:ext cx="8318500" cy="3200400"/>
          </a:xfrm>
        </p:spPr>
        <p:txBody>
          <a:bodyPr/>
          <a:lstStyle/>
          <a:p>
            <a:r>
              <a:rPr lang="en-US" dirty="0"/>
              <a:t>In Project View, </a:t>
            </a:r>
            <a:r>
              <a:rPr lang="en-US" dirty="0" smtClean="0"/>
              <a:t>select </a:t>
            </a:r>
            <a:br>
              <a:rPr lang="en-US" dirty="0" smtClean="0"/>
            </a:br>
            <a:r>
              <a:rPr lang="en-US" dirty="0" smtClean="0"/>
              <a:t>...\config\Extensions\Entity</a:t>
            </a:r>
            <a:endParaRPr lang="en-US" dirty="0"/>
          </a:p>
          <a:p>
            <a:pPr lvl="1"/>
            <a:r>
              <a:rPr lang="en-US" dirty="0"/>
              <a:t>Context menu </a:t>
            </a:r>
            <a:r>
              <a:rPr lang="en-US" dirty="0">
                <a:sym typeface="Wingdings" pitchFamily="2" charset="2"/>
              </a:rPr>
              <a:t>  New  </a:t>
            </a:r>
            <a:r>
              <a:rPr lang="en-US" dirty="0" smtClean="0">
                <a:sym typeface="Wingdings" pitchFamily="2" charset="2"/>
              </a:rPr>
              <a:t>Entity</a:t>
            </a:r>
          </a:p>
          <a:p>
            <a:r>
              <a:rPr lang="en-US" dirty="0" smtClean="0">
                <a:sym typeface="Wingdings" pitchFamily="2" charset="2"/>
              </a:rPr>
              <a:t>Entity dialog</a:t>
            </a:r>
          </a:p>
          <a:p>
            <a:pPr lvl="1"/>
            <a:r>
              <a:rPr lang="en-US" dirty="0" smtClean="0"/>
              <a:t>25 </a:t>
            </a:r>
            <a:r>
              <a:rPr lang="en-US" dirty="0"/>
              <a:t>character max </a:t>
            </a:r>
            <a:r>
              <a:rPr lang="en-US" dirty="0" smtClean="0"/>
              <a:t>length</a:t>
            </a:r>
            <a:r>
              <a:rPr lang="en-US" b="1" dirty="0">
                <a:solidFill>
                  <a:srgbClr val="FF0000"/>
                </a:solidFill>
              </a:rPr>
              <a:t> * </a:t>
            </a:r>
            <a:endParaRPr lang="en-US" b="1" dirty="0" smtClean="0">
              <a:solidFill>
                <a:srgbClr val="FF0000"/>
              </a:solidFill>
            </a:endParaRPr>
          </a:p>
          <a:p>
            <a:pPr lvl="1"/>
            <a:r>
              <a:rPr lang="en-US" dirty="0" smtClean="0"/>
              <a:t>Use </a:t>
            </a:r>
            <a:r>
              <a:rPr lang="en-US" dirty="0" err="1"/>
              <a:t>CamelCase</a:t>
            </a:r>
            <a:r>
              <a:rPr lang="en-US" dirty="0"/>
              <a:t> </a:t>
            </a:r>
            <a:r>
              <a:rPr lang="en-US" dirty="0" smtClean="0"/>
              <a:t>ending </a:t>
            </a:r>
            <a:r>
              <a:rPr lang="en-US" dirty="0"/>
              <a:t>with _Ext</a:t>
            </a:r>
          </a:p>
          <a:p>
            <a:pPr lvl="1"/>
            <a:r>
              <a:rPr lang="en-US" dirty="0" smtClean="0"/>
              <a:t>Example</a:t>
            </a:r>
            <a:r>
              <a:rPr lang="en-US" dirty="0"/>
              <a:t>: </a:t>
            </a:r>
            <a:r>
              <a:rPr lang="en-US" dirty="0" err="1" smtClean="0"/>
              <a:t>Building_Ext</a:t>
            </a:r>
            <a:endParaRPr lang="en-US"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5" y="953894"/>
            <a:ext cx="4834287" cy="192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600200"/>
            <a:ext cx="2880000" cy="156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4099" y="1600200"/>
            <a:ext cx="1607143" cy="138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7200" y="6172200"/>
            <a:ext cx="2057400" cy="381000"/>
          </a:xfrm>
          <a:prstGeom prst="rect">
            <a:avLst/>
          </a:prstGeom>
          <a:noFill/>
        </p:spPr>
        <p:txBody>
          <a:bodyPr wrap="square" rtlCol="0">
            <a:noAutofit/>
          </a:bodyPr>
          <a:lstStyle/>
          <a:p>
            <a:r>
              <a:rPr lang="en-US" sz="2400" b="1" dirty="0">
                <a:solidFill>
                  <a:srgbClr val="FF0000"/>
                </a:solidFill>
              </a:rPr>
              <a:t>*</a:t>
            </a:r>
            <a:r>
              <a:rPr lang="en-US" b="1" dirty="0">
                <a:solidFill>
                  <a:srgbClr val="FF0000"/>
                </a:solidFill>
              </a:rPr>
              <a:t> See notes</a:t>
            </a:r>
          </a:p>
          <a:p>
            <a:endParaRPr lang="en-US" b="1" dirty="0" smtClean="0">
              <a:solidFill>
                <a:srgbClr val="C00000"/>
              </a:solidFill>
              <a:latin typeface="Arial" pitchFamily="32" charset="0"/>
              <a:cs typeface="Arial" pitchFamily="32" charset="0"/>
            </a:endParaRPr>
          </a:p>
        </p:txBody>
      </p:sp>
      <p:pic>
        <p:nvPicPr>
          <p:cNvPr id="5" name="pic DLG entity" descr="C:\Users\sluersen\AppData\Local\Temp\SNAGHTMLa096a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6900" y="2192885"/>
            <a:ext cx="3155950" cy="420793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ounded Rectangle 8"/>
          <p:cNvSpPr/>
          <p:nvPr/>
        </p:nvSpPr>
        <p:spPr bwMode="auto">
          <a:xfrm>
            <a:off x="5786308" y="2642492"/>
            <a:ext cx="2854584" cy="486562"/>
          </a:xfrm>
          <a:prstGeom prst="roundRect">
            <a:avLst>
              <a:gd name="adj" fmla="val 9158"/>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9195391"/>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B08552CC-FBED-471A-9664-5A5413C11C48}"/>
</file>

<file path=customXml/itemProps2.xml><?xml version="1.0" encoding="utf-8"?>
<ds:datastoreItem xmlns:ds="http://schemas.openxmlformats.org/officeDocument/2006/customXml" ds:itemID="{FF6698EC-394C-48C1-8E49-4F45B54C8D60}"/>
</file>

<file path=customXml/itemProps3.xml><?xml version="1.0" encoding="utf-8"?>
<ds:datastoreItem xmlns:ds="http://schemas.openxmlformats.org/officeDocument/2006/customXml" ds:itemID="{A9978EB2-4FCB-416D-B4DD-A9F66041C333}"/>
</file>

<file path=docProps/app.xml><?xml version="1.0" encoding="utf-8"?>
<Properties xmlns="http://schemas.openxmlformats.org/officeDocument/2006/extended-properties" xmlns:vt="http://schemas.openxmlformats.org/officeDocument/2006/docPropsVTypes">
  <Template>Emerald_Template</Template>
  <TotalTime>2100</TotalTime>
  <Words>3297</Words>
  <Application>Microsoft Office PowerPoint</Application>
  <PresentationFormat>On-screen Show (4:3)</PresentationFormat>
  <Paragraphs>350</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Emerald_Template</vt:lpstr>
      <vt:lpstr>Creating New Entities</vt:lpstr>
      <vt:lpstr>PowerPoint Presentation</vt:lpstr>
      <vt:lpstr>PowerPoint Presentation</vt:lpstr>
      <vt:lpstr>Entities in applications</vt:lpstr>
      <vt:lpstr>Entity files</vt:lpstr>
      <vt:lpstr>Custom entities and Gosu classes</vt:lpstr>
      <vt:lpstr>PowerPoint Presentation</vt:lpstr>
      <vt:lpstr>Steps to create a custom entity</vt:lpstr>
      <vt:lpstr>Step 1: Create the custom entity</vt:lpstr>
      <vt:lpstr>Optional &lt;entity /&gt; attributes</vt:lpstr>
      <vt:lpstr>Step 2: Add elements and specify attributes </vt:lpstr>
      <vt:lpstr>Common elements to add</vt:lpstr>
      <vt:lpstr>Entity editor: Attribute pane</vt:lpstr>
      <vt:lpstr>Add subelements</vt:lpstr>
      <vt:lpstr>Validate the schema </vt:lpstr>
      <vt:lpstr>Step 3: Optionally regenerate dictionary</vt:lpstr>
      <vt:lpstr>Step 4: Deploy the custom entity</vt:lpstr>
      <vt:lpstr>Entity names</vt:lpstr>
      <vt:lpstr>Entity Names </vt:lpstr>
      <vt:lpstr>PowerPoint Presentation</vt:lpstr>
      <vt:lpstr>Foreign key</vt:lpstr>
      <vt:lpstr>Array</vt:lpstr>
      <vt:lpstr>One-to-one relationships</vt:lpstr>
      <vt:lpstr>Many-to-many relationships</vt:lpstr>
      <vt:lpstr>Circular relationships</vt:lpstr>
      <vt:lpstr>Delegates</vt:lpstr>
      <vt:lpstr>PowerPoint Presentation</vt:lpstr>
      <vt:lpstr>PowerPoint Presentation</vt:lpstr>
      <vt:lpstr>PowerPoint Presentation</vt:lpstr>
    </vt:vector>
  </TitlesOfParts>
  <Manager>Hell in a handbag</Manager>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Entities</dc:title>
  <dc:subject>Creating Entities</dc:subject>
  <dc:creator>Seth Luersen</dc:creator>
  <cp:keywords>ga; drop 1.1</cp:keywords>
  <cp:lastModifiedBy>Seth Luersen</cp:lastModifiedBy>
  <cp:revision>131</cp:revision>
  <dcterms:created xsi:type="dcterms:W3CDTF">2013-11-14T01:57:27Z</dcterms:created>
  <dcterms:modified xsi:type="dcterms:W3CDTF">2014-01-06T22:25:42Z</dcterms:modified>
  <cp:category>Configuration Fundamentals</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