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9"/>
  </p:notesMasterIdLst>
  <p:handoutMasterIdLst>
    <p:handoutMasterId r:id="rId40"/>
  </p:handoutMasterIdLst>
  <p:sldIdLst>
    <p:sldId id="256" r:id="rId2"/>
    <p:sldId id="289" r:id="rId3"/>
    <p:sldId id="258" r:id="rId4"/>
    <p:sldId id="318" r:id="rId5"/>
    <p:sldId id="288" r:id="rId6"/>
    <p:sldId id="260" r:id="rId7"/>
    <p:sldId id="292" r:id="rId8"/>
    <p:sldId id="293" r:id="rId9"/>
    <p:sldId id="261" r:id="rId10"/>
    <p:sldId id="262" r:id="rId11"/>
    <p:sldId id="319" r:id="rId12"/>
    <p:sldId id="295" r:id="rId13"/>
    <p:sldId id="317" r:id="rId14"/>
    <p:sldId id="283" r:id="rId15"/>
    <p:sldId id="284" r:id="rId16"/>
    <p:sldId id="316" r:id="rId17"/>
    <p:sldId id="312" r:id="rId18"/>
    <p:sldId id="313" r:id="rId19"/>
    <p:sldId id="314" r:id="rId20"/>
    <p:sldId id="305" r:id="rId21"/>
    <p:sldId id="322" r:id="rId22"/>
    <p:sldId id="309" r:id="rId23"/>
    <p:sldId id="321" r:id="rId24"/>
    <p:sldId id="320" r:id="rId25"/>
    <p:sldId id="264" r:id="rId26"/>
    <p:sldId id="279" r:id="rId27"/>
    <p:sldId id="297" r:id="rId28"/>
    <p:sldId id="282" r:id="rId29"/>
    <p:sldId id="298" r:id="rId30"/>
    <p:sldId id="299" r:id="rId31"/>
    <p:sldId id="300" r:id="rId32"/>
    <p:sldId id="301" r:id="rId33"/>
    <p:sldId id="323" r:id="rId34"/>
    <p:sldId id="324" r:id="rId35"/>
    <p:sldId id="325" r:id="rId36"/>
    <p:sldId id="326"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AB0A2E3-8C23-45EB-830D-004D6A8F0403}">
          <p14:sldIdLst>
            <p14:sldId id="256"/>
            <p14:sldId id="289"/>
          </p14:sldIdLst>
        </p14:section>
        <p14:section name="Basics" id="{F9F58665-1020-4489-860E-B123B648BE3C}">
          <p14:sldIdLst>
            <p14:sldId id="258"/>
            <p14:sldId id="318"/>
            <p14:sldId id="288"/>
            <p14:sldId id="260"/>
            <p14:sldId id="292"/>
            <p14:sldId id="293"/>
            <p14:sldId id="261"/>
            <p14:sldId id="262"/>
            <p14:sldId id="319"/>
            <p14:sldId id="295"/>
          </p14:sldIdLst>
        </p14:section>
        <p14:section name="Create subtype extension" id="{5F91C639-5477-4558-A919-1235D6E62BD7}">
          <p14:sldIdLst>
            <p14:sldId id="317"/>
            <p14:sldId id="283"/>
            <p14:sldId id="284"/>
            <p14:sldId id="316"/>
            <p14:sldId id="312"/>
            <p14:sldId id="313"/>
            <p14:sldId id="314"/>
            <p14:sldId id="305"/>
            <p14:sldId id="322"/>
            <p14:sldId id="309"/>
            <p14:sldId id="321"/>
            <p14:sldId id="320"/>
          </p14:sldIdLst>
        </p14:section>
        <p14:section name="Create subtype" id="{8A01BB6C-2321-4D2D-92F9-728C709F09B9}">
          <p14:sldIdLst>
            <p14:sldId id="264"/>
            <p14:sldId id="279"/>
            <p14:sldId id="297"/>
            <p14:sldId id="282"/>
            <p14:sldId id="298"/>
            <p14:sldId id="299"/>
            <p14:sldId id="300"/>
            <p14:sldId id="301"/>
            <p14:sldId id="323"/>
            <p14:sldId id="324"/>
          </p14:sldIdLst>
        </p14:section>
        <p14:section name="Review" id="{A219A7E9-DD45-4494-AA99-265DB0F7F72D}">
          <p14:sldIdLst>
            <p14:sldId id="325"/>
            <p14:sldId id="326"/>
            <p14:sldId id="2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5144" autoAdjust="0"/>
    <p:restoredTop sz="70503" autoAdjust="0"/>
  </p:normalViewPr>
  <p:slideViewPr>
    <p:cSldViewPr showGuides="1">
      <p:cViewPr varScale="1">
        <p:scale>
          <a:sx n="81" d="100"/>
          <a:sy n="81" d="100"/>
        </p:scale>
        <p:origin x="-2484" y="-96"/>
      </p:cViewPr>
      <p:guideLst>
        <p:guide orient="horz"/>
        <p:guide/>
      </p:guideLst>
    </p:cSldViewPr>
  </p:slideViewPr>
  <p:outlineViewPr>
    <p:cViewPr>
      <p:scale>
        <a:sx n="33" d="100"/>
        <a:sy n="33" d="100"/>
      </p:scale>
      <p:origin x="0" y="22674"/>
    </p:cViewPr>
  </p:outlin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104138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object-oriented design, a class can be extended by a child class or subclass. Every field and method declared at the parent class is added to the child class automatically.  In objected</a:t>
            </a:r>
            <a:r>
              <a:rPr lang="en-US" baseline="0" dirty="0" smtClean="0"/>
              <a:t>-oriented design, subclass extensions from a superclass is called </a:t>
            </a:r>
            <a:r>
              <a:rPr lang="en-US" b="0" baseline="0" dirty="0" smtClean="0"/>
              <a:t>i</a:t>
            </a:r>
            <a:r>
              <a:rPr lang="en-US" b="0" dirty="0" smtClean="0"/>
              <a:t>nheritance.</a:t>
            </a:r>
          </a:p>
          <a:p>
            <a:endParaRPr lang="en-US" dirty="0" smtClean="0"/>
          </a:p>
          <a:p>
            <a:r>
              <a:rPr lang="en-US" dirty="0" smtClean="0"/>
              <a:t>Guidewire subtypes also make use of inheritance. Every subtype has its own internal class. This class inherits all fields and methods of the parent class.</a:t>
            </a:r>
          </a:p>
          <a:p>
            <a:endParaRPr lang="en-US" dirty="0" smtClean="0"/>
          </a:p>
          <a:p>
            <a:r>
              <a:rPr lang="en-US" dirty="0" smtClean="0"/>
              <a:t>In most cases, a database table corresponds to one data model entity, and therefore one database-backed Gosu class. One exception to this is where subtypes are concerned. If an entity is subtyped, then the database table corresponds to the top-level data model entity and all of its subtype entities. The table then also corresponds to one top-level database-backed Gosu class and all of its subclasses.</a:t>
            </a:r>
          </a:p>
          <a:p>
            <a:endParaRPr lang="en-US" dirty="0" smtClean="0"/>
          </a:p>
          <a:p>
            <a:r>
              <a:rPr lang="en-US" dirty="0" smtClean="0"/>
              <a:t>In the diagram above, the row in the database table that corresponds to </a:t>
            </a:r>
            <a:r>
              <a:rPr lang="en-US" dirty="0" err="1" smtClean="0"/>
              <a:t>anABCompany</a:t>
            </a:r>
            <a:r>
              <a:rPr lang="en-US" dirty="0" smtClean="0"/>
              <a:t> is not shown as a continuous strip of gray, but rather as a discontinuous set of gray strips. This is to emphasize the fact that the table for a subtyped entity has columns that do</a:t>
            </a:r>
            <a:r>
              <a:rPr lang="en-US" baseline="0" dirty="0" smtClean="0"/>
              <a:t> not</a:t>
            </a:r>
            <a:r>
              <a:rPr lang="en-US" dirty="0" smtClean="0"/>
              <a:t> apply to all subtypes. For example, the </a:t>
            </a:r>
            <a:r>
              <a:rPr lang="en-US" dirty="0" err="1" smtClean="0"/>
              <a:t>ab_abcontact</a:t>
            </a:r>
            <a:r>
              <a:rPr lang="en-US" dirty="0" smtClean="0"/>
              <a:t> table has columns for </a:t>
            </a:r>
            <a:r>
              <a:rPr lang="en-US" dirty="0" err="1" smtClean="0"/>
              <a:t>FirstName</a:t>
            </a:r>
            <a:r>
              <a:rPr lang="en-US" dirty="0" smtClean="0"/>
              <a:t> and </a:t>
            </a:r>
            <a:r>
              <a:rPr lang="en-US" dirty="0" err="1" smtClean="0"/>
              <a:t>LastName</a:t>
            </a:r>
            <a:r>
              <a:rPr lang="en-US" dirty="0" smtClean="0"/>
              <a:t>. These fields only apply to ABContacts that are of type ABPerson. For ABCompanies (such as </a:t>
            </a:r>
            <a:r>
              <a:rPr lang="en-US" dirty="0" err="1" smtClean="0"/>
              <a:t>anABCompany</a:t>
            </a:r>
            <a:r>
              <a:rPr lang="en-US" dirty="0" smtClean="0"/>
              <a:t>), those columns will have null values.</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carefully before manipulating your contact hierarchy. A new subtype inherits the attributes and matching behavior of its supertype.  Create a new subtype only if you need to treat one set of entities differently from another. As much as possible, limit the number of subtypes</a:t>
            </a:r>
            <a:r>
              <a:rPr lang="en-US" baseline="0" dirty="0" smtClean="0"/>
              <a:t> for representing an entity. </a:t>
            </a:r>
          </a:p>
          <a:p>
            <a:endParaRPr lang="en-US" baseline="0" dirty="0" smtClean="0"/>
          </a:p>
          <a:p>
            <a:pPr fontAlgn="base"/>
            <a:r>
              <a:rPr lang="en-US" sz="1200" b="0" i="0" kern="1200" dirty="0" smtClean="0">
                <a:solidFill>
                  <a:schemeClr val="tx1"/>
                </a:solidFill>
                <a:effectLst/>
                <a:latin typeface="Arial" pitchFamily="34" charset="0"/>
                <a:ea typeface="+mn-ea"/>
                <a:cs typeface="Arial" pitchFamily="34" charset="0"/>
              </a:rPr>
              <a:t>The main reason to limit creation of new subtypes is that the more you specialize the subtype hierarchy, the more restrictive and the less flexible your model becomes. For example, there are subtypes for </a:t>
            </a:r>
            <a:r>
              <a:rPr lang="en-US" sz="1200" b="0" i="0" kern="1200" dirty="0" err="1" smtClean="0">
                <a:solidFill>
                  <a:schemeClr val="tx1"/>
                </a:solidFill>
                <a:effectLst/>
                <a:latin typeface="Arial" pitchFamily="34" charset="0"/>
                <a:ea typeface="+mn-ea"/>
                <a:cs typeface="Arial" pitchFamily="34" charset="0"/>
              </a:rPr>
              <a:t>AutoRepairShop</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AutoTowingAgcy</a:t>
            </a:r>
            <a:r>
              <a:rPr lang="en-US" sz="1200" b="0" i="0" kern="1200" dirty="0" smtClean="0">
                <a:solidFill>
                  <a:schemeClr val="tx1"/>
                </a:solidFill>
                <a:effectLst/>
                <a:latin typeface="Arial" pitchFamily="34" charset="0"/>
                <a:ea typeface="+mn-ea"/>
                <a:cs typeface="Arial" pitchFamily="34" charset="0"/>
              </a:rPr>
              <a:t>. If you work with an auto repair shop that also does towing, you cannot create a single contact that does both. However, you can add a service for Towing to an auto repair shop contact.</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dirty="0"/>
              <a:t>You cannot create a subtype that inherits the fields of both entities. To create the subtype you want, you can select one entity or the other and </a:t>
            </a:r>
            <a:r>
              <a:rPr lang="en-US" dirty="0" smtClean="0"/>
              <a:t>subtype and then add </a:t>
            </a:r>
            <a:r>
              <a:rPr lang="en-US" dirty="0"/>
              <a:t>the fields that are missing from the other entity because of single inheritance</a:t>
            </a:r>
            <a:r>
              <a:rPr lang="en-US" dirty="0" smtClean="0"/>
              <a:t>. </a:t>
            </a:r>
            <a:endParaRPr lang="en-US" dirty="0"/>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Additionally, each time you create a new subtype, you must modify PCF files to support both creating the subtype and searching for it. You might also need to make supporting modifications to the screens that reference subtype in terms of modal PCF support. </a:t>
            </a:r>
          </a:p>
          <a:p>
            <a:pPr fontAlgn="base"/>
            <a:r>
              <a:rPr lang="en-US" sz="1200" b="0" i="0" kern="1200" dirty="0" smtClean="0">
                <a:solidFill>
                  <a:schemeClr val="tx1"/>
                </a:solidFill>
                <a:effectLst/>
                <a:latin typeface="Arial" pitchFamily="34" charset="0"/>
                <a:ea typeface="+mn-ea"/>
                <a:cs typeface="Arial" pitchFamily="34" charset="0"/>
              </a:rPr>
              <a:t>.</a:t>
            </a:r>
          </a:p>
          <a:p>
            <a:pPr fontAlgn="base"/>
            <a:endParaRPr lang="en-US" sz="1200" b="0" i="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48387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52526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extension already exists, simply edit the extension rather than creating another</a:t>
            </a:r>
            <a:r>
              <a:rPr lang="en-US" baseline="0" dirty="0" smtClean="0"/>
              <a:t> extension using a suffix.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4598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15259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check for problems</a:t>
            </a:r>
            <a:r>
              <a:rPr lang="en-US" baseline="0" dirty="0" smtClean="0"/>
              <a:t> in the data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a new subtype is similar to the process of adding an entity. However, it requires details including the subtype specification, and the </a:t>
            </a:r>
            <a:r>
              <a:rPr lang="en-US" baseline="0" dirty="0" err="1" smtClean="0"/>
              <a:t>supertype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the entity name should be in </a:t>
            </a:r>
            <a:r>
              <a:rPr lang="en-US" dirty="0" err="1" smtClean="0"/>
              <a:t>CamelCase</a:t>
            </a:r>
            <a:r>
              <a:rPr lang="en-US" dirty="0" smtClean="0"/>
              <a:t>. </a:t>
            </a:r>
            <a:r>
              <a:rPr lang="en-US" dirty="0" err="1" smtClean="0"/>
              <a:t>CamelCase</a:t>
            </a:r>
            <a:r>
              <a:rPr lang="en-US" dirty="0" smtClean="0"/>
              <a:t> is a style of capitalization in which multiple words are joined together with the first character of each word capitalized. Examples include ClaimCenter and JavaScript.  </a:t>
            </a:r>
            <a:r>
              <a:rPr lang="en-US" dirty="0" err="1" smtClean="0"/>
              <a:t>CamelCase</a:t>
            </a:r>
            <a:r>
              <a:rPr lang="en-US" dirty="0" smtClean="0"/>
              <a:t> is the naming convention recommendation for entities. Guidewire recommends ending the name of an Entity with _Ext to distinguish the entity from base application entities.</a:t>
            </a:r>
          </a:p>
          <a:p>
            <a:r>
              <a:rPr lang="en-US" dirty="0" smtClean="0"/>
              <a:t/>
            </a:r>
            <a:br>
              <a:rPr lang="en-US" dirty="0" smtClean="0"/>
            </a:br>
            <a:r>
              <a:rPr lang="en-US" dirty="0" smtClean="0"/>
              <a:t>For every subtyped entity, Guidewire applications create a virtual typelist accessible</a:t>
            </a:r>
            <a:r>
              <a:rPr lang="en-US" baseline="0" dirty="0" smtClean="0"/>
              <a:t> to the application as well as physical database table that stores the subtype values. </a:t>
            </a:r>
            <a:r>
              <a:rPr lang="en-US" dirty="0" smtClean="0"/>
              <a:t>The typelists consist of a set of typecodes, one typecode for each subtype. The "code" of each typecode is the subtype's name. </a:t>
            </a:r>
          </a:p>
          <a:p>
            <a:endParaRPr lang="en-US" dirty="0" smtClean="0"/>
          </a:p>
          <a:p>
            <a:r>
              <a:rPr lang="en-US" dirty="0" smtClean="0"/>
              <a:t>The Guidewire application</a:t>
            </a:r>
            <a:r>
              <a:rPr lang="en-US" baseline="0" dirty="0" smtClean="0"/>
              <a:t> server (not Studio, unfortunately) limits </a:t>
            </a:r>
            <a:r>
              <a:rPr lang="en-US" dirty="0" smtClean="0"/>
              <a:t>typecode</a:t>
            </a:r>
            <a:r>
              <a:rPr lang="en-US" baseline="0" dirty="0" smtClean="0"/>
              <a:t> code names to </a:t>
            </a:r>
            <a:r>
              <a:rPr lang="en-US" dirty="0" smtClean="0"/>
              <a:t>22 characters.  </a:t>
            </a:r>
            <a:r>
              <a:rPr lang="en-US" baseline="0" dirty="0" smtClean="0"/>
              <a:t> </a:t>
            </a:r>
            <a:r>
              <a:rPr lang="en-US" dirty="0" smtClean="0"/>
              <a:t>Therefore, the name of any given subtype cannot exceed 22 characters. If you do create a subtype with 23 or more characters, any attempt to restart the server or regenerate the data dictionary will fail.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506307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667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check for problems</a:t>
            </a:r>
            <a:r>
              <a:rPr lang="en-US" baseline="0" dirty="0" smtClean="0"/>
              <a:t> in the data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entity is available to reference immediately.  However, the entity is not available to the application server until the server is restarted and the database upgraded.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automatic database upgrade process occurs only if the database </a:t>
            </a:r>
            <a:r>
              <a:rPr lang="en-US" dirty="0" err="1" smtClean="0"/>
              <a:t>autoupgrade</a:t>
            </a:r>
            <a:r>
              <a:rPr lang="en-US" dirty="0" smtClean="0"/>
              <a:t>=true attribute is defined in</a:t>
            </a:r>
            <a:r>
              <a:rPr lang="en-US" baseline="0" dirty="0" smtClean="0"/>
              <a:t> the database-config.xml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a:t>
            </a:r>
            <a:r>
              <a:rPr lang="en-US" baseline="0" dirty="0" smtClean="0"/>
              <a:t> uses an H2 </a:t>
            </a:r>
            <a:r>
              <a:rPr lang="en-US" dirty="0" smtClean="0"/>
              <a:t>database. Here</a:t>
            </a:r>
            <a:r>
              <a:rPr lang="en-US" baseline="0" dirty="0" smtClean="0"/>
              <a:t> is the XML definition found in database-config.xml:</a:t>
            </a:r>
          </a:p>
          <a:p>
            <a:endParaRPr lang="en-US" dirty="0" smtClean="0"/>
          </a:p>
          <a:p>
            <a:r>
              <a:rPr lang="en-US" baseline="0" dirty="0" smtClean="0"/>
              <a:t>&lt;database name="</a:t>
            </a:r>
            <a:r>
              <a:rPr lang="en-US" baseline="0" dirty="0" err="1" smtClean="0"/>
              <a:t>TrainingAppDatabase</a:t>
            </a:r>
            <a:r>
              <a:rPr lang="en-US" baseline="0" dirty="0" smtClean="0"/>
              <a:t>"  </a:t>
            </a:r>
            <a:r>
              <a:rPr lang="en-US" baseline="0" dirty="0" err="1" smtClean="0"/>
              <a:t>dbtype</a:t>
            </a:r>
            <a:r>
              <a:rPr lang="en-US" baseline="0" dirty="0" smtClean="0"/>
              <a:t>="h2" </a:t>
            </a:r>
            <a:r>
              <a:rPr lang="en-US" baseline="0" dirty="0" err="1" smtClean="0"/>
              <a:t>autoupgrade</a:t>
            </a:r>
            <a:r>
              <a:rPr lang="en-US" baseline="0" dirty="0" smtClean="0"/>
              <a:t>="true"&gt;</a:t>
            </a:r>
          </a:p>
          <a:p>
            <a:r>
              <a:rPr lang="en-US" baseline="0" dirty="0" smtClean="0"/>
              <a:t>    &lt;</a:t>
            </a:r>
            <a:r>
              <a:rPr lang="en-US" baseline="0" dirty="0" err="1" smtClean="0"/>
              <a:t>dbcp</a:t>
            </a:r>
            <a:r>
              <a:rPr lang="en-US" baseline="0" dirty="0" smtClean="0"/>
              <a:t>-connection-pool </a:t>
            </a:r>
            <a:br>
              <a:rPr lang="en-US" baseline="0" dirty="0" smtClean="0"/>
            </a:br>
            <a:r>
              <a:rPr lang="en-US" baseline="0" dirty="0" smtClean="0"/>
              <a:t>      </a:t>
            </a:r>
            <a:r>
              <a:rPr lang="en-US" baseline="0" dirty="0" err="1" smtClean="0"/>
              <a:t>jdbc-url</a:t>
            </a:r>
            <a:r>
              <a:rPr lang="en-US" baseline="0" dirty="0" smtClean="0"/>
              <a:t>="jdbc:h2:file:/Guidewire/TrainingApp/</a:t>
            </a:r>
            <a:r>
              <a:rPr lang="en-US" baseline="0" dirty="0" err="1" smtClean="0"/>
              <a:t>db</a:t>
            </a:r>
            <a:r>
              <a:rPr lang="en-US" baseline="0" dirty="0" smtClean="0"/>
              <a:t>/</a:t>
            </a:r>
            <a:r>
              <a:rPr lang="en-US" baseline="0" dirty="0" err="1" smtClean="0"/>
              <a:t>ta;auto_server</a:t>
            </a:r>
            <a:r>
              <a:rPr lang="en-US" baseline="0" dirty="0" smtClean="0"/>
              <a:t>=true"/&gt;</a:t>
            </a:r>
          </a:p>
          <a:p>
            <a:r>
              <a:rPr lang="en-US" baseline="0" dirty="0" smtClean="0"/>
              <a:t>&lt;/database&gt;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SQL Server and Oracle, this option is set to false by default.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27226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r>
              <a:rPr lang="en-US" dirty="0"/>
              <a:t>1) A subtype is an entity that is a child to a parent entity and inherits all fields from the parent. &lt;subtype /&gt; is the XML element for a subtype entity.</a:t>
            </a:r>
          </a:p>
          <a:p>
            <a:r>
              <a:rPr lang="en-US" dirty="0"/>
              <a:t>2) A subtype extension is an entity extension of a subtype entity. &lt;extension /&gt; is the XML element for a subtype extension entity.</a:t>
            </a:r>
          </a:p>
          <a:p>
            <a:r>
              <a:rPr lang="en-US" dirty="0"/>
              <a:t>3) One major limitation of a subtype hierarchy is that a subtype entity can only have one parent entity and multiple inheritance (two or more direct parents) is not supported.  In addition, the subtype always inherits the parents elements, meaning the subtype contains the parent fields.  For a deep hierarchy (many levels), this means the lowest child will inherit all the fields of the parents. Deep subtype hierarchies can result in very wide tables that are highly denormalized resulting in poor application performance.</a:t>
            </a:r>
          </a:p>
          <a:p>
            <a:r>
              <a:rPr lang="en-US" dirty="0"/>
              <a:t>4) You cannot specify a table name because the new subtype data is stored in the same table as the supertype.</a:t>
            </a:r>
          </a:p>
          <a:p>
            <a:r>
              <a:rPr lang="en-US" dirty="0"/>
              <a:t>5) You should click Cancel and simply edit the existing subtype entity.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720145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48775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206602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There </a:t>
            </a:r>
            <a:r>
              <a:rPr lang="en-US" dirty="0"/>
              <a:t>is one subtype entity excluded for the diagram because it is not directly relevant to the configuration lab work: </a:t>
            </a:r>
            <a:r>
              <a:rPr lang="en-US" dirty="0" err="1"/>
              <a:t>ABUserContact</a:t>
            </a:r>
            <a:r>
              <a:rPr lang="en-US" dirty="0"/>
              <a:t>. </a:t>
            </a:r>
            <a:r>
              <a:rPr lang="en-US" dirty="0" err="1"/>
              <a:t>ABUserContact</a:t>
            </a:r>
            <a:r>
              <a:rPr lang="en-US" dirty="0"/>
              <a:t> represents a TrainingApp user and defines a user's contact details.  </a:t>
            </a:r>
          </a:p>
          <a:p>
            <a:endParaRPr lang="en-US" dirty="0" smtClean="0"/>
          </a:p>
          <a:p>
            <a:r>
              <a:rPr lang="en-US" dirty="0" smtClean="0"/>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defined at the ABPerson level. It is inherited by all of its subtypes, but information on the ABPerson subtype is not available to ABCompany or </a:t>
            </a:r>
            <a:r>
              <a:rPr lang="en-US" dirty="0" err="1" smtClean="0"/>
              <a:t>ABPlace</a:t>
            </a:r>
            <a:r>
              <a:rPr lang="en-US" dirty="0" smtClean="0"/>
              <a:t>.</a:t>
            </a:r>
          </a:p>
          <a:p>
            <a:endParaRPr lang="en-US" dirty="0" smtClean="0"/>
          </a:p>
          <a:p>
            <a:r>
              <a:rPr lang="en-US" dirty="0" smtClean="0"/>
              <a:t>In the ABContact hierarchy, an </a:t>
            </a:r>
            <a:r>
              <a:rPr lang="en-US" dirty="0" err="1" smtClean="0"/>
              <a:t>ABPolicyPerson</a:t>
            </a:r>
            <a:r>
              <a:rPr lang="en-US" dirty="0" smtClean="0"/>
              <a:t> is a person who owns a policy issued by the carrier (such as an individual with a personal auto policy). An </a:t>
            </a:r>
            <a:r>
              <a:rPr lang="en-US" dirty="0" err="1" smtClean="0"/>
              <a:t>ABPolicyCompany</a:t>
            </a:r>
            <a:r>
              <a:rPr lang="en-US" dirty="0" smtClean="0"/>
              <a:t> is a company which owns a policy issued by the carrier (such as a construction company with a workers' compensation policy).</a:t>
            </a:r>
          </a:p>
          <a:p>
            <a:endParaRPr lang="en-US" dirty="0" smtClean="0"/>
          </a:p>
          <a:p>
            <a:r>
              <a:rPr lang="en-US" dirty="0" smtClean="0"/>
              <a:t>Subtyping is also used within the three primary applications. For example:</a:t>
            </a:r>
          </a:p>
          <a:p>
            <a:pPr marL="400050" lvl="1" indent="-171450">
              <a:buFont typeface="Arial" pitchFamily="34" charset="0"/>
              <a:buChar char="•"/>
            </a:pPr>
            <a:r>
              <a:rPr lang="en-US" dirty="0" err="1" smtClean="0"/>
              <a:t>BillingCenter's</a:t>
            </a:r>
            <a:r>
              <a:rPr lang="en-US" dirty="0" smtClean="0"/>
              <a:t> Activity, Plan, and Contact entities</a:t>
            </a:r>
          </a:p>
          <a:p>
            <a:pPr marL="400050" lvl="1" indent="-171450">
              <a:buFont typeface="Arial" pitchFamily="34" charset="0"/>
              <a:buChar char="•"/>
            </a:pPr>
            <a:r>
              <a:rPr lang="en-US" dirty="0" err="1" smtClean="0"/>
              <a:t>ClaimCenter's</a:t>
            </a:r>
            <a:r>
              <a:rPr lang="en-US" dirty="0" smtClean="0"/>
              <a:t> Transaction, Incident, and Contact entities</a:t>
            </a:r>
          </a:p>
          <a:p>
            <a:pPr marL="400050" lvl="1" indent="-171450">
              <a:buFont typeface="Arial" pitchFamily="34" charset="0"/>
              <a:buChar char="•"/>
            </a:pPr>
            <a:r>
              <a:rPr lang="en-US" dirty="0" err="1" smtClean="0"/>
              <a:t>PolicyCenter's</a:t>
            </a:r>
            <a:r>
              <a:rPr lang="en-US" dirty="0" smtClean="0"/>
              <a:t> Job and Contact entities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554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ClaimCenter:</a:t>
            </a:r>
          </a:p>
          <a:p>
            <a:pPr lvl="1" eaLnBrk="1" hangingPunct="1"/>
            <a:r>
              <a:rPr lang="en-US" dirty="0" smtClean="0"/>
              <a:t>A transaction is used to denote the movement of money either into a reserve line or from a reserve line to a payment.</a:t>
            </a:r>
          </a:p>
          <a:p>
            <a:pPr lvl="1" eaLnBrk="1" hangingPunct="1"/>
            <a:r>
              <a:rPr lang="en-US" dirty="0" smtClean="0"/>
              <a:t>An incident reports</a:t>
            </a:r>
            <a:r>
              <a:rPr lang="en-US" baseline="0" dirty="0" smtClean="0"/>
              <a:t>  the details of an incident as it relates to a claim.</a:t>
            </a:r>
            <a:endParaRPr lang="en-US" dirty="0" smtClean="0"/>
          </a:p>
          <a:p>
            <a:pPr lvl="1" eaLnBrk="1" hangingPunct="1"/>
            <a:endParaRPr lang="en-US" dirty="0" smtClean="0"/>
          </a:p>
          <a:p>
            <a:pPr eaLnBrk="1" hangingPunct="1"/>
            <a:r>
              <a:rPr lang="en-US" dirty="0" smtClean="0"/>
              <a:t>In PolicyCenter:</a:t>
            </a:r>
          </a:p>
          <a:p>
            <a:pPr lvl="1" eaLnBrk="1" hangingPunct="1"/>
            <a:r>
              <a:rPr lang="en-US" dirty="0" smtClean="0"/>
              <a:t>A job is used to manage a policy transaction, which either creates or modifies a policy.</a:t>
            </a:r>
          </a:p>
          <a:p>
            <a:pPr lvl="1" eaLnBrk="1" hangingPunct="1"/>
            <a:r>
              <a:rPr lang="en-US" dirty="0" smtClean="0"/>
              <a:t>A plan detail is used to manage plans, which typically identify how the insured will be billed for or will pay for the policy. This information is passed to the billing system.</a:t>
            </a:r>
          </a:p>
          <a:p>
            <a:pPr eaLnBrk="1" hangingPunct="1"/>
            <a:endParaRPr lang="en-US" dirty="0" smtClean="0"/>
          </a:p>
          <a:p>
            <a:pPr eaLnBrk="1" hangingPunct="1"/>
            <a:r>
              <a:rPr lang="en-US" dirty="0" smtClean="0"/>
              <a:t>In BillingCenter:</a:t>
            </a:r>
          </a:p>
          <a:p>
            <a:pPr lvl="1" eaLnBrk="1" hangingPunct="1"/>
            <a:r>
              <a:rPr lang="en-US" dirty="0" smtClean="0"/>
              <a:t>A plan is used to store information about how a billing instruction coming from a policy administration system should be divided into invoices or statements.</a:t>
            </a:r>
          </a:p>
          <a:p>
            <a:pPr lvl="1" eaLnBrk="1" hangingPunct="1"/>
            <a:r>
              <a:rPr lang="en-US" dirty="0" smtClean="0"/>
              <a:t>A charge pattern is used to divide a charge from the billing instruction (such as a premium for coverages on the policy or a tax mandated by the government) into invoice items.</a:t>
            </a:r>
          </a:p>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easily identify a</a:t>
            </a:r>
            <a:r>
              <a:rPr lang="en-US" baseline="0" dirty="0" smtClean="0"/>
              <a:t> subtype in Guidewire Studio using the Entity Editor.  The top element will read either subtype or subtype (extension).  Not all entities can be extended or subtyped.  </a:t>
            </a:r>
          </a:p>
          <a:p>
            <a:endParaRPr lang="en-US" baseline="0" dirty="0" smtClean="0"/>
          </a:p>
          <a:p>
            <a:r>
              <a:rPr lang="en-US" baseline="0" dirty="0" smtClean="0"/>
              <a:t>If an entity is a used to create new supertype entity, then all subtype entities will use the &lt;subtype /&gt; XML element.   If the entity is an extension of an existing subtype entity, then the subtype extension uses the &lt;extension /&gt; element.  Both elements &lt;subtype /&gt; and &lt;extension /&gt; share the same set of possible sub-elements.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39965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a:t>
            </a:r>
            <a:r>
              <a:rPr lang="en-US" baseline="0" dirty="0" smtClean="0"/>
              <a:t> example, </a:t>
            </a:r>
            <a:r>
              <a:rPr lang="en-US" baseline="0" dirty="0" err="1" smtClean="0"/>
              <a:t>ABPersonVendor.etx</a:t>
            </a:r>
            <a:r>
              <a:rPr lang="en-US" baseline="0" dirty="0" smtClean="0"/>
              <a:t> is a subtype extension of </a:t>
            </a:r>
            <a:r>
              <a:rPr lang="en-US" baseline="0" dirty="0" err="1" smtClean="0"/>
              <a:t>ABPersonVendor.eti</a:t>
            </a:r>
            <a:r>
              <a:rPr lang="en-US" baseline="0" dirty="0" smtClean="0"/>
              <a:t>.  Using the open file navigation menu, you can navigate up to the supertype or down to the child subtype.  The open file navigation menu is a quick way to understand how a given subtype or subtype extension relates to a hierarchy of parent supertypes and children subtypes.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42917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r>
              <a:rPr lang="en-US" dirty="0" smtClean="0"/>
              <a:t>ABContact</a:t>
            </a:r>
            <a:r>
              <a:rPr lang="en-US" baseline="0" dirty="0" smtClean="0"/>
              <a:t> is the supertype for the three primary subtypes : ABPerson, ABCompany, and ABPlace.  There are 18 subtypes in total for TrainingApp. </a:t>
            </a:r>
          </a:p>
          <a:p>
            <a:pPr eaLnBrk="1" hangingPunct="1"/>
            <a:endParaRPr lang="en-US" baseline="0" dirty="0" smtClean="0"/>
          </a:p>
          <a:p>
            <a:pPr eaLnBrk="1" hangingPunct="1"/>
            <a:r>
              <a:rPr lang="en-US" dirty="0" smtClean="0"/>
              <a:t>NULL values appear for columns not relevant to a given row's subtype. For example, Lily</a:t>
            </a:r>
            <a:r>
              <a:rPr lang="en-US" baseline="0" dirty="0" smtClean="0"/>
              <a:t> Watson is an ABAttorney and therefore the Name column is null value.  Similarly, Express Auto, an ABAutorRepairShop, shows null values for FirstName and LastName.</a:t>
            </a:r>
            <a:r>
              <a:rPr lang="en-US" dirty="0" smtClean="0"/>
              <a:t> TaxID is</a:t>
            </a:r>
            <a:r>
              <a:rPr lang="en-US" baseline="0" dirty="0" smtClean="0"/>
              <a:t> a field defined in the ABContact entity. Both Express Auto and Lily Watson have </a:t>
            </a:r>
            <a:r>
              <a:rPr lang="en-US" baseline="0" dirty="0" err="1" smtClean="0"/>
              <a:t>TaxID</a:t>
            </a:r>
            <a:r>
              <a:rPr lang="en-US" baseline="0" dirty="0" smtClean="0"/>
              <a:t> encrypted values.</a:t>
            </a:r>
            <a:endParaRPr lang="en-US" dirty="0" smtClean="0"/>
          </a:p>
          <a:p>
            <a:pPr eaLnBrk="1" hangingPunct="1"/>
            <a:endParaRPr lang="en-US" dirty="0" smtClean="0"/>
          </a:p>
          <a:p>
            <a:pPr eaLnBrk="1" hangingPunct="1"/>
            <a:r>
              <a:rPr lang="en-US" dirty="0" smtClean="0"/>
              <a:t>High degrees of subtyping of a single supertype can result in a highly denormalized database table with many columns and large row sizes.  For purists seeking high degrees of normalization in database tables, subtyping will appear abhorrent.  </a:t>
            </a:r>
          </a:p>
          <a:p>
            <a:pPr eaLnBrk="1" hangingPunct="1"/>
            <a:endParaRPr lang="en-US" dirty="0" smtClean="0"/>
          </a:p>
          <a:p>
            <a:pPr eaLnBrk="1" hangingPunct="1"/>
            <a:r>
              <a:rPr lang="en-US" dirty="0" smtClean="0"/>
              <a:t>In Guidewire applications, subtypes represent a trade-off between data model configuration flexibility and database performance. High degrees of normalization require numerous joins when querying.  In many ways, it can be easier to add columns to a table rather than create more table objects in a database that require numerous joins for queries. In the hypothetical case of normalized entities instead of subtypes, to retrieve all results for all contacts would require numerous union queries. </a:t>
            </a:r>
          </a:p>
          <a:p>
            <a:pPr eaLnBrk="1" hangingPunct="1"/>
            <a:endParaRPr lang="en-US" baseline="0" dirty="0" smtClean="0"/>
          </a:p>
          <a:p>
            <a:pPr eaLnBrk="1" hangingPunct="1"/>
            <a:r>
              <a:rPr lang="en-US" baseline="0" dirty="0" smtClean="0"/>
              <a:t>Not all Guidewire applications rely heavily on subtypes, but ContactManager does, and TrainingApp derives from ContactManager.  For many configurators, it may make more sense to avoid subtyping in many cases and simply create separate entities that share common typelists and/or arrays.   </a:t>
            </a:r>
            <a:endParaRPr lang="en-US" sz="1200" b="0" i="0" kern="1200" dirty="0" smtClean="0">
              <a:solidFill>
                <a:schemeClr val="tx1"/>
              </a:solidFill>
              <a:effectLst/>
              <a:latin typeface="Arial" pitchFamily="34" charset="0"/>
              <a:ea typeface="+mn-ea"/>
              <a:cs typeface="Arial" pitchFamily="34" charset="0"/>
            </a:endParaRPr>
          </a:p>
          <a:p>
            <a:pPr eaLnBrk="1" hangingPunct="1"/>
            <a:endParaRPr lang="en-US" b="0" dirty="0" smtClean="0"/>
          </a:p>
          <a:p>
            <a:pPr eaLnBrk="1" hangingPunct="1"/>
            <a:endParaRPr lang="en-US" dirty="0" smtClean="0"/>
          </a:p>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9, 2013</a:t>
            </a:r>
            <a:endParaRPr lang="en-US" dirty="0"/>
          </a:p>
        </p:txBody>
      </p:sp>
      <p:sp>
        <p:nvSpPr>
          <p:cNvPr id="3" name="Title 2"/>
          <p:cNvSpPr>
            <a:spLocks noGrp="1"/>
          </p:cNvSpPr>
          <p:nvPr>
            <p:ph type="ctrTitle"/>
          </p:nvPr>
        </p:nvSpPr>
        <p:spPr/>
        <p:txBody>
          <a:bodyPr/>
          <a:lstStyle/>
          <a:p>
            <a:r>
              <a:rPr lang="en-US" dirty="0" smtClean="0"/>
              <a:t>Subtypes</a:t>
            </a:r>
            <a:endParaRPr lang="en-US" dirty="0"/>
          </a:p>
        </p:txBody>
      </p:sp>
    </p:spTree>
    <p:extLst>
      <p:ext uri="{BB962C8B-B14F-4D97-AF65-F5344CB8AC3E}">
        <p14:creationId xmlns:p14="http://schemas.microsoft.com/office/powerpoint/2010/main" val="2643675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Subtypes in the data dictionary</a:t>
            </a:r>
          </a:p>
        </p:txBody>
      </p:sp>
      <p:sp>
        <p:nvSpPr>
          <p:cNvPr id="10243" name="Rectangle 3"/>
          <p:cNvSpPr>
            <a:spLocks noGrp="1" noChangeArrowheads="1"/>
          </p:cNvSpPr>
          <p:nvPr>
            <p:ph sz="half" idx="1"/>
          </p:nvPr>
        </p:nvSpPr>
        <p:spPr/>
        <p:txBody>
          <a:bodyPr/>
          <a:lstStyle/>
          <a:p>
            <a:pPr>
              <a:buFont typeface="Arial" charset="0"/>
              <a:buChar char="•"/>
            </a:pPr>
            <a:r>
              <a:rPr lang="en-US" dirty="0" smtClean="0"/>
              <a:t>Parent entity</a:t>
            </a:r>
            <a:br>
              <a:rPr lang="en-US" dirty="0" smtClean="0"/>
            </a:br>
            <a:endParaRPr lang="en-US" dirty="0" smtClean="0"/>
          </a:p>
          <a:p>
            <a:pPr>
              <a:buFont typeface="Arial" charset="0"/>
              <a:buChar char="•"/>
            </a:pPr>
            <a:r>
              <a:rPr lang="en-US" dirty="0" smtClean="0"/>
              <a:t>List of </a:t>
            </a:r>
            <a:br>
              <a:rPr lang="en-US" dirty="0" smtClean="0"/>
            </a:br>
            <a:r>
              <a:rPr lang="en-US" dirty="0" smtClean="0"/>
              <a:t>subtypes</a:t>
            </a:r>
          </a:p>
          <a:p>
            <a:pPr marL="0" indent="0">
              <a:buNone/>
            </a:pPr>
            <a:endParaRPr lang="en-US" dirty="0" smtClean="0"/>
          </a:p>
          <a:p>
            <a:pPr>
              <a:buFont typeface="Arial" charset="0"/>
              <a:buChar char="•"/>
            </a:pPr>
            <a:r>
              <a:rPr lang="en-US" dirty="0" smtClean="0"/>
              <a:t>Fields at </a:t>
            </a:r>
            <a:br>
              <a:rPr lang="en-US" dirty="0" smtClean="0"/>
            </a:br>
            <a:r>
              <a:rPr lang="en-US" dirty="0" smtClean="0"/>
              <a:t>parent level</a:t>
            </a:r>
            <a:br>
              <a:rPr lang="en-US" dirty="0" smtClean="0"/>
            </a:br>
            <a:endParaRPr lang="en-US" dirty="0" smtClean="0"/>
          </a:p>
          <a:p>
            <a:pPr>
              <a:buFont typeface="Arial" charset="0"/>
              <a:buChar char="•"/>
            </a:pPr>
            <a:r>
              <a:rPr lang="en-US" dirty="0" smtClean="0"/>
              <a:t>Fields at </a:t>
            </a:r>
            <a:br>
              <a:rPr lang="en-US" dirty="0" smtClean="0"/>
            </a:br>
            <a:r>
              <a:rPr lang="en-US" dirty="0" smtClean="0"/>
              <a:t>subtype level</a:t>
            </a: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793750"/>
            <a:ext cx="5829300" cy="5661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5" name="Line 6"/>
          <p:cNvSpPr>
            <a:spLocks noChangeShapeType="1"/>
          </p:cNvSpPr>
          <p:nvPr/>
        </p:nvSpPr>
        <p:spPr bwMode="auto">
          <a:xfrm flipV="1">
            <a:off x="2647950" y="1066800"/>
            <a:ext cx="5524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6" name="Line 7"/>
          <p:cNvSpPr>
            <a:spLocks noChangeShapeType="1"/>
          </p:cNvSpPr>
          <p:nvPr/>
        </p:nvSpPr>
        <p:spPr bwMode="auto">
          <a:xfrm>
            <a:off x="1851025" y="2057400"/>
            <a:ext cx="13493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7" name="Line 8"/>
          <p:cNvSpPr>
            <a:spLocks noChangeShapeType="1"/>
          </p:cNvSpPr>
          <p:nvPr/>
        </p:nvSpPr>
        <p:spPr bwMode="auto">
          <a:xfrm flipV="1">
            <a:off x="2257425" y="3429000"/>
            <a:ext cx="9429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8" name="Line 9"/>
          <p:cNvSpPr>
            <a:spLocks noChangeShapeType="1"/>
          </p:cNvSpPr>
          <p:nvPr/>
        </p:nvSpPr>
        <p:spPr bwMode="auto">
          <a:xfrm flipV="1">
            <a:off x="2155825" y="4716463"/>
            <a:ext cx="1044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207463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15" idx="1"/>
          </p:cNvCxnSpPr>
          <p:nvPr/>
        </p:nvCxnSpPr>
        <p:spPr bwMode="auto">
          <a:xfrm rot="10800000" flipH="1" flipV="1">
            <a:off x="1676400" y="2194400"/>
            <a:ext cx="820274" cy="2758598"/>
          </a:xfrm>
          <a:prstGeom prst="bentConnector4">
            <a:avLst>
              <a:gd name="adj1" fmla="val -75644"/>
              <a:gd name="adj2" fmla="val 91658"/>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smtClean="0"/>
              <a:t>Subtypes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 name="grp DB table"/>
          <p:cNvGrpSpPr/>
          <p:nvPr/>
        </p:nvGrpSpPr>
        <p:grpSpPr>
          <a:xfrm>
            <a:off x="1533531" y="4952999"/>
            <a:ext cx="2138761" cy="1524001"/>
            <a:chOff x="3236912" y="2724078"/>
            <a:chExt cx="1579563" cy="1125538"/>
          </a:xfrm>
          <a:effectLst>
            <a:outerShdw blurRad="50800" dist="38100" dir="2700000" algn="tl" rotWithShape="0">
              <a:prstClr val="black">
                <a:alpha val="40000"/>
              </a:prstClr>
            </a:outerShdw>
          </a:effectLst>
        </p:grpSpPr>
        <p:sp>
          <p:nvSpPr>
            <p:cNvPr id="11280" name="Rectangle 10"/>
            <p:cNvSpPr>
              <a:spLocks noChangeArrowheads="1"/>
            </p:cNvSpPr>
            <p:nvPr/>
          </p:nvSpPr>
          <p:spPr bwMode="invGray">
            <a:xfrm>
              <a:off x="3240087" y="3455916"/>
              <a:ext cx="1573213" cy="385762"/>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1281" name="Rectangle 11"/>
            <p:cNvSpPr>
              <a:spLocks noChangeArrowheads="1"/>
            </p:cNvSpPr>
            <p:nvPr/>
          </p:nvSpPr>
          <p:spPr bwMode="invGray">
            <a:xfrm>
              <a:off x="3240087" y="3092378"/>
              <a:ext cx="1573213" cy="366713"/>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1282" name="Line 12"/>
            <p:cNvSpPr>
              <a:spLocks noChangeShapeType="1"/>
            </p:cNvSpPr>
            <p:nvPr/>
          </p:nvSpPr>
          <p:spPr bwMode="invGray">
            <a:xfrm>
              <a:off x="3236912" y="3586091"/>
              <a:ext cx="157956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3" name="Line 13"/>
            <p:cNvSpPr>
              <a:spLocks noChangeShapeType="1"/>
            </p:cNvSpPr>
            <p:nvPr/>
          </p:nvSpPr>
          <p:spPr bwMode="invGray">
            <a:xfrm>
              <a:off x="3240087" y="3713091"/>
              <a:ext cx="15684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Rectangle 17"/>
            <p:cNvSpPr>
              <a:spLocks noChangeArrowheads="1"/>
            </p:cNvSpPr>
            <p:nvPr/>
          </p:nvSpPr>
          <p:spPr bwMode="invGray">
            <a:xfrm>
              <a:off x="3240087" y="3089203"/>
              <a:ext cx="1573213" cy="384175"/>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1285" name="Rectangle 18"/>
            <p:cNvSpPr>
              <a:spLocks noChangeArrowheads="1"/>
            </p:cNvSpPr>
            <p:nvPr/>
          </p:nvSpPr>
          <p:spPr bwMode="invGray">
            <a:xfrm>
              <a:off x="3240087" y="2724078"/>
              <a:ext cx="1573213" cy="366713"/>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a:solidFill>
                    <a:schemeClr val="bg1"/>
                  </a:solidFill>
                </a:rPr>
                <a:t>ab_abcontact</a:t>
              </a:r>
              <a:endParaRPr lang="en-US" sz="1800" b="1" dirty="0">
                <a:solidFill>
                  <a:schemeClr val="bg1"/>
                </a:solidFill>
              </a:endParaRPr>
            </a:p>
          </p:txBody>
        </p:sp>
        <p:sp>
          <p:nvSpPr>
            <p:cNvPr id="11286" name="Line 19"/>
            <p:cNvSpPr>
              <a:spLocks noChangeShapeType="1"/>
            </p:cNvSpPr>
            <p:nvPr/>
          </p:nvSpPr>
          <p:spPr bwMode="invGray">
            <a:xfrm>
              <a:off x="3236912" y="3219378"/>
              <a:ext cx="157956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20"/>
            <p:cNvSpPr>
              <a:spLocks noChangeShapeType="1"/>
            </p:cNvSpPr>
            <p:nvPr/>
          </p:nvSpPr>
          <p:spPr bwMode="invGray">
            <a:xfrm>
              <a:off x="3240087" y="3344791"/>
              <a:ext cx="15684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Rectangle 32"/>
            <p:cNvSpPr/>
            <p:nvPr/>
          </p:nvSpPr>
          <p:spPr bwMode="auto">
            <a:xfrm>
              <a:off x="3238500" y="3346378"/>
              <a:ext cx="519112"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1307" name="Line 14"/>
            <p:cNvSpPr>
              <a:spLocks noChangeShapeType="1"/>
            </p:cNvSpPr>
            <p:nvPr/>
          </p:nvSpPr>
          <p:spPr bwMode="invGray">
            <a:xfrm>
              <a:off x="3460750" y="3089203"/>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08" name="Line 14"/>
            <p:cNvSpPr>
              <a:spLocks noChangeShapeType="1"/>
            </p:cNvSpPr>
            <p:nvPr/>
          </p:nvSpPr>
          <p:spPr bwMode="invGray">
            <a:xfrm>
              <a:off x="4252912" y="3097141"/>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09" name="Line 14"/>
            <p:cNvSpPr>
              <a:spLocks noChangeShapeType="1"/>
            </p:cNvSpPr>
            <p:nvPr/>
          </p:nvSpPr>
          <p:spPr bwMode="invGray">
            <a:xfrm>
              <a:off x="3757612" y="3092378"/>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10" name="Line 14"/>
            <p:cNvSpPr>
              <a:spLocks noChangeShapeType="1"/>
            </p:cNvSpPr>
            <p:nvPr/>
          </p:nvSpPr>
          <p:spPr bwMode="invGray">
            <a:xfrm>
              <a:off x="4687887" y="3097141"/>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11" name="Line 14"/>
            <p:cNvSpPr>
              <a:spLocks noChangeShapeType="1"/>
            </p:cNvSpPr>
            <p:nvPr/>
          </p:nvSpPr>
          <p:spPr bwMode="invGray">
            <a:xfrm>
              <a:off x="4025900" y="3093966"/>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6" name="Rectangle 75"/>
            <p:cNvSpPr/>
            <p:nvPr/>
          </p:nvSpPr>
          <p:spPr bwMode="auto">
            <a:xfrm>
              <a:off x="4252912" y="3351141"/>
              <a:ext cx="560388"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grpSp>
      <p:sp>
        <p:nvSpPr>
          <p:cNvPr id="11271" name="Folded Corner 3"/>
          <p:cNvSpPr>
            <a:spLocks noChangeArrowheads="1"/>
          </p:cNvSpPr>
          <p:nvPr/>
        </p:nvSpPr>
        <p:spPr bwMode="auto">
          <a:xfrm flipV="1">
            <a:off x="5726907" y="1370735"/>
            <a:ext cx="2959893" cy="1612900"/>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19986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rgbClr val="7030A0"/>
                </a:solidFill>
                <a:latin typeface="+mn-lt"/>
                <a:ea typeface="Calibri" pitchFamily="34" charset="0"/>
                <a:cs typeface="Calibri" pitchFamily="34" charset="0"/>
              </a:rPr>
              <a:t>ABContact</a:t>
            </a: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err="1" smtClean="0">
                <a:solidFill>
                  <a:srgbClr val="7030A0"/>
                </a:solidFill>
                <a:latin typeface="+mn-lt"/>
                <a:ea typeface="Calibri" pitchFamily="34" charset="0"/>
                <a:cs typeface="Calibri" pitchFamily="34" charset="0"/>
              </a:rPr>
              <a:t>PrefersContactByEmail</a:t>
            </a:r>
            <a:r>
              <a:rPr lang="en-US" sz="1800" b="0" dirty="0" smtClean="0">
                <a:solidFill>
                  <a:srgbClr val="7030A0"/>
                </a:solidFill>
                <a:latin typeface="+mn-lt"/>
                <a:ea typeface="Calibri" pitchFamily="34" charset="0"/>
                <a:cs typeface="Calibri" pitchFamily="34" charset="0"/>
              </a:rPr>
              <a:t/>
            </a:r>
            <a:br>
              <a:rPr lang="en-US" sz="1800" b="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endParaRPr lang="en-US" sz="1800" b="0" dirty="0">
              <a:solidFill>
                <a:srgbClr val="7030A0"/>
              </a:solidFill>
              <a:latin typeface="+mn-lt"/>
              <a:ea typeface="Calibri" pitchFamily="34" charset="0"/>
              <a:cs typeface="Calibri" pitchFamily="34" charset="0"/>
            </a:endParaRP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1516992" y="838200"/>
            <a:ext cx="236920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811213"/>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latin typeface="+mn-lt"/>
                <a:ea typeface="Calibri" pitchFamily="34" charset="0"/>
                <a:cs typeface="Calibri" pitchFamily="34" charset="0"/>
              </a:rPr>
              <a:t>database </a:t>
            </a:r>
            <a:br>
              <a:rPr lang="en-US" dirty="0" smtClean="0">
                <a:solidFill>
                  <a:schemeClr val="accent1"/>
                </a:solidFill>
                <a:latin typeface="+mn-lt"/>
                <a:ea typeface="Calibri" pitchFamily="34" charset="0"/>
                <a:cs typeface="Calibri" pitchFamily="34" charset="0"/>
              </a:rPr>
            </a:br>
            <a:r>
              <a:rPr lang="en-US" dirty="0" smtClean="0">
                <a:solidFill>
                  <a:schemeClr val="accent1"/>
                </a:solidFill>
                <a:latin typeface="+mn-lt"/>
                <a:ea typeface="Calibri" pitchFamily="34" charset="0"/>
                <a:cs typeface="Calibri" pitchFamily="34" charset="0"/>
              </a:rPr>
              <a:t>table row</a:t>
            </a:r>
            <a:endParaRPr lang="en-US" dirty="0">
              <a:solidFill>
                <a:schemeClr val="accent1"/>
              </a:solidFill>
              <a:latin typeface="+mn-lt"/>
              <a:ea typeface="Calibri" pitchFamily="34" charset="0"/>
              <a:cs typeface="Calibri" pitchFamily="34" charset="0"/>
            </a:endParaRP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err="1">
                <a:solidFill>
                  <a:schemeClr val="accent6">
                    <a:lumMod val="75000"/>
                  </a:schemeClr>
                </a:solidFill>
                <a:ea typeface="Calibri" pitchFamily="34" charset="0"/>
                <a:cs typeface="Calibri" pitchFamily="34" charset="0"/>
              </a:rPr>
              <a:t>anABCompany</a:t>
            </a:r>
            <a:endParaRPr lang="en-US" b="1" dirty="0">
              <a:solidFill>
                <a:schemeClr val="accent6">
                  <a:lumMod val="75000"/>
                </a:schemeClr>
              </a:solidFill>
              <a:ea typeface="Calibri" pitchFamily="34" charset="0"/>
              <a:cs typeface="Calibri" pitchFamily="34" charset="0"/>
            </a:endParaRPr>
          </a:p>
          <a:p>
            <a:pPr algn="r">
              <a:defRPr/>
            </a:pPr>
            <a:r>
              <a:rPr lang="en-US" b="1" dirty="0" smtClean="0">
                <a:solidFill>
                  <a:schemeClr val="accent6">
                    <a:lumMod val="75000"/>
                  </a:schemeClr>
                </a:solidFill>
                <a:latin typeface="Arial" pitchFamily="34" charset="0"/>
                <a:ea typeface="Calibri" pitchFamily="34" charset="0"/>
                <a:cs typeface="Arial" pitchFamily="34" charset="0"/>
              </a:rPr>
              <a:t>instance</a:t>
            </a:r>
            <a:r>
              <a:rPr lang="en-US" b="1" dirty="0">
                <a:solidFill>
                  <a:schemeClr val="accent6">
                    <a:lumMod val="75000"/>
                  </a:schemeClr>
                </a:solidFill>
                <a:latin typeface="Arial" pitchFamily="34" charset="0"/>
                <a:ea typeface="Calibri" pitchFamily="34" charset="0"/>
                <a:cs typeface="Arial" pitchFamily="34" charset="0"/>
              </a:rPr>
              <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of Gosu</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class</a:t>
            </a:r>
          </a:p>
        </p:txBody>
      </p:sp>
      <p:cxnSp>
        <p:nvCxnSpPr>
          <p:cNvPr id="11293" name="Straight Arrow Connector 31"/>
          <p:cNvCxnSpPr>
            <a:cxnSpLocks noChangeShapeType="1"/>
          </p:cNvCxnSpPr>
          <p:nvPr/>
        </p:nvCxnSpPr>
        <p:spPr bwMode="auto">
          <a:xfrm>
            <a:off x="3744193" y="5943600"/>
            <a:ext cx="273280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7" name="Folded Corner 3"/>
          <p:cNvSpPr>
            <a:spLocks noChangeArrowheads="1"/>
          </p:cNvSpPr>
          <p:nvPr/>
        </p:nvSpPr>
        <p:spPr bwMode="auto">
          <a:xfrm flipV="1">
            <a:off x="5744370" y="3233737"/>
            <a:ext cx="3018630" cy="1871663"/>
          </a:xfrm>
          <a:prstGeom prst="foldedCorner">
            <a:avLst>
              <a:gd name="adj" fmla="val 13333"/>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68" name="TextBox 4"/>
          <p:cNvSpPr txBox="1">
            <a:spLocks noChangeArrowheads="1"/>
          </p:cNvSpPr>
          <p:nvPr/>
        </p:nvSpPr>
        <p:spPr bwMode="auto">
          <a:xfrm>
            <a:off x="5744369" y="3195641"/>
            <a:ext cx="2232819" cy="482600"/>
          </a:xfrm>
          <a:prstGeom prst="rect">
            <a:avLst/>
          </a:prstGeom>
          <a:noFill/>
          <a:ln w="9525">
            <a:noFill/>
            <a:miter lim="800000"/>
            <a:headEnd/>
            <a:tailEnd/>
          </a:ln>
        </p:spPr>
        <p:txBody>
          <a:bodyPr/>
          <a:lstStyle/>
          <a:p>
            <a:pPr>
              <a:defRPr/>
            </a:pPr>
            <a:r>
              <a:rPr lang="en-US" sz="2400" b="1" dirty="0">
                <a:solidFill>
                  <a:schemeClr val="accent6">
                    <a:lumMod val="75000"/>
                  </a:schemeClr>
                </a:solidFill>
                <a:ea typeface="Calibri" pitchFamily="34" charset="0"/>
                <a:cs typeface="Calibri" pitchFamily="34" charset="0"/>
              </a:rPr>
              <a:t>ABCompany</a:t>
            </a:r>
          </a:p>
        </p:txBody>
      </p:sp>
      <p:sp>
        <p:nvSpPr>
          <p:cNvPr id="69" name="TextBox 17"/>
          <p:cNvSpPr txBox="1">
            <a:spLocks noChangeArrowheads="1"/>
          </p:cNvSpPr>
          <p:nvPr/>
        </p:nvSpPr>
        <p:spPr bwMode="auto">
          <a:xfrm>
            <a:off x="5867399" y="3594104"/>
            <a:ext cx="2819399" cy="1511296"/>
          </a:xfrm>
          <a:prstGeom prst="rect">
            <a:avLst/>
          </a:prstGeom>
          <a:noFill/>
          <a:ln w="9525">
            <a:noFill/>
            <a:miter lim="800000"/>
            <a:headEnd/>
            <a:tailEnd/>
          </a:ln>
        </p:spPr>
        <p:txBody>
          <a:bodyPr/>
          <a:lstStyle/>
          <a:p>
            <a:pPr>
              <a:defRPr/>
            </a:pPr>
            <a:r>
              <a:rPr lang="en-US" sz="1800" u="sng" dirty="0">
                <a:solidFill>
                  <a:schemeClr val="accent6">
                    <a:lumMod val="75000"/>
                  </a:schemeClr>
                </a:solidFill>
                <a:ea typeface="Calibri" pitchFamily="34" charset="0"/>
                <a:cs typeface="Calibri" pitchFamily="34" charset="0"/>
              </a:rPr>
              <a:t>Fields</a:t>
            </a:r>
            <a:r>
              <a:rPr lang="en-US" sz="1800" dirty="0">
                <a:solidFill>
                  <a:srgbClr val="7030A0"/>
                </a:solidFill>
                <a:ea typeface="Calibri" pitchFamily="34" charset="0"/>
                <a:cs typeface="Calibri" pitchFamily="34" charset="0"/>
              </a:rPr>
              <a:t/>
            </a:r>
            <a:br>
              <a:rPr lang="en-US" sz="1800" dirty="0">
                <a:solidFill>
                  <a:srgbClr val="7030A0"/>
                </a:solidFill>
                <a:ea typeface="Calibri" pitchFamily="34" charset="0"/>
                <a:cs typeface="Calibri" pitchFamily="34" charset="0"/>
              </a:rPr>
            </a:br>
            <a:r>
              <a:rPr lang="en-US" sz="1800" dirty="0" smtClean="0">
                <a:solidFill>
                  <a:srgbClr val="7030A0"/>
                </a:solidFill>
                <a:ea typeface="Calibri" pitchFamily="34" charset="0"/>
                <a:cs typeface="Calibri" pitchFamily="34" charset="0"/>
              </a:rPr>
              <a:t>…</a:t>
            </a:r>
            <a:r>
              <a:rPr lang="en-US" sz="1800" dirty="0">
                <a:solidFill>
                  <a:srgbClr val="7030A0"/>
                </a:solidFill>
                <a:ea typeface="Calibri" pitchFamily="34" charset="0"/>
                <a:cs typeface="Calibri" pitchFamily="34" charset="0"/>
              </a:rPr>
              <a:t/>
            </a:r>
            <a:br>
              <a:rPr lang="en-US" sz="1800" dirty="0">
                <a:solidFill>
                  <a:srgbClr val="7030A0"/>
                </a:solidFill>
                <a:ea typeface="Calibri" pitchFamily="34" charset="0"/>
                <a:cs typeface="Calibri" pitchFamily="34" charset="0"/>
              </a:rPr>
            </a:br>
            <a:r>
              <a:rPr lang="en-US" dirty="0" err="1" smtClean="0">
                <a:solidFill>
                  <a:srgbClr val="7030A0"/>
                </a:solidFill>
                <a:ea typeface="Calibri" pitchFamily="34" charset="0"/>
                <a:cs typeface="Calibri" pitchFamily="34" charset="0"/>
              </a:rPr>
              <a:t>PrefersContactByEmail</a:t>
            </a:r>
            <a:r>
              <a:rPr lang="en-US" dirty="0" smtClean="0">
                <a:solidFill>
                  <a:srgbClr val="7030A0"/>
                </a:solidFill>
                <a:ea typeface="Calibri" pitchFamily="34" charset="0"/>
                <a:cs typeface="Calibri" pitchFamily="34" charset="0"/>
              </a:rPr>
              <a:t> </a:t>
            </a:r>
            <a:r>
              <a:rPr lang="en-US" dirty="0" err="1" smtClean="0">
                <a:solidFill>
                  <a:schemeClr val="accent6">
                    <a:lumMod val="75000"/>
                  </a:schemeClr>
                </a:solidFill>
                <a:ea typeface="Calibri" pitchFamily="34" charset="0"/>
                <a:cs typeface="Calibri" pitchFamily="34" charset="0"/>
              </a:rPr>
              <a:t>CanAddE</a:t>
            </a:r>
            <a:r>
              <a:rPr lang="en-US" sz="1800" dirty="0" err="1" smtClean="0">
                <a:solidFill>
                  <a:schemeClr val="accent6">
                    <a:lumMod val="75000"/>
                  </a:schemeClr>
                </a:solidFill>
                <a:ea typeface="Calibri" pitchFamily="34" charset="0"/>
                <a:cs typeface="Calibri" pitchFamily="34" charset="0"/>
              </a:rPr>
              <a:t>mployees</a:t>
            </a:r>
            <a:r>
              <a:rPr lang="en-US" sz="1800" dirty="0">
                <a:solidFill>
                  <a:srgbClr val="7030A0"/>
                </a:solidFill>
                <a:ea typeface="Calibri" pitchFamily="34" charset="0"/>
                <a:cs typeface="Calibri" pitchFamily="34" charset="0"/>
              </a:rPr>
              <a:t/>
            </a:r>
            <a:br>
              <a:rPr lang="en-US" sz="1800" dirty="0">
                <a:solidFill>
                  <a:srgbClr val="7030A0"/>
                </a:solidFill>
                <a:ea typeface="Calibri" pitchFamily="34" charset="0"/>
                <a:cs typeface="Calibri" pitchFamily="34" charset="0"/>
              </a:rPr>
            </a:br>
            <a:r>
              <a:rPr lang="en-US" sz="1800" dirty="0">
                <a:solidFill>
                  <a:schemeClr val="accent6">
                    <a:lumMod val="75000"/>
                  </a:schemeClr>
                </a:solidFill>
                <a:ea typeface="Calibri" pitchFamily="34" charset="0"/>
                <a:cs typeface="Calibri" pitchFamily="34" charset="0"/>
              </a:rPr>
              <a:t>...</a:t>
            </a:r>
          </a:p>
        </p:txBody>
      </p:sp>
      <p:sp>
        <p:nvSpPr>
          <p:cNvPr id="11305" name="txt Read DB"/>
          <p:cNvSpPr txBox="1">
            <a:spLocks noChangeArrowheads="1"/>
          </p:cNvSpPr>
          <p:nvPr/>
        </p:nvSpPr>
        <p:spPr bwMode="auto">
          <a:xfrm>
            <a:off x="3640280" y="55245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6232525"/>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pic>
        <p:nvPicPr>
          <p:cNvPr id="3075" name="pic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2329373" cy="32988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74" name="Straight Arrow Connector 31"/>
          <p:cNvCxnSpPr>
            <a:cxnSpLocks noChangeShapeType="1"/>
          </p:cNvCxnSpPr>
          <p:nvPr/>
        </p:nvCxnSpPr>
        <p:spPr bwMode="auto">
          <a:xfrm flipH="1">
            <a:off x="3672292" y="6096000"/>
            <a:ext cx="272851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81" y="2162812"/>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81" y="398027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6518989" y="5722143"/>
            <a:ext cx="1034379" cy="595313"/>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defRPr/>
            </a:pPr>
            <a:endParaRPr lang="en-US" dirty="0"/>
          </a:p>
        </p:txBody>
      </p:sp>
      <p:sp>
        <p:nvSpPr>
          <p:cNvPr id="41" name="arw CC"/>
          <p:cNvSpPr/>
          <p:nvPr/>
        </p:nvSpPr>
        <p:spPr bwMode="auto">
          <a:xfrm rot="5400000">
            <a:off x="6250971" y="5153104"/>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99742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limitations</a:t>
            </a:r>
            <a:endParaRPr lang="en-US" dirty="0"/>
          </a:p>
        </p:txBody>
      </p:sp>
      <p:sp>
        <p:nvSpPr>
          <p:cNvPr id="3" name="Content Placeholder 2"/>
          <p:cNvSpPr>
            <a:spLocks noGrp="1"/>
          </p:cNvSpPr>
          <p:nvPr>
            <p:ph idx="1"/>
          </p:nvPr>
        </p:nvSpPr>
        <p:spPr/>
        <p:txBody>
          <a:bodyPr/>
          <a:lstStyle/>
          <a:p>
            <a:r>
              <a:rPr lang="en-US" dirty="0" smtClean="0"/>
              <a:t>New subtypes inherit from supertype</a:t>
            </a:r>
          </a:p>
          <a:p>
            <a:pPr lvl="1"/>
            <a:r>
              <a:rPr lang="en-US" dirty="0" smtClean="0"/>
              <a:t>All elements and attribute defaults</a:t>
            </a:r>
          </a:p>
          <a:p>
            <a:pPr lvl="1"/>
            <a:r>
              <a:rPr lang="en-US" dirty="0" smtClean="0"/>
              <a:t>Behavior </a:t>
            </a:r>
            <a:r>
              <a:rPr lang="en-US" dirty="0"/>
              <a:t>of its </a:t>
            </a:r>
            <a:r>
              <a:rPr lang="en-US" dirty="0" smtClean="0"/>
              <a:t>supertype</a:t>
            </a:r>
          </a:p>
          <a:p>
            <a:pPr lvl="1"/>
            <a:r>
              <a:rPr lang="en-US" dirty="0" smtClean="0"/>
              <a:t>Only single inheritance</a:t>
            </a:r>
          </a:p>
          <a:p>
            <a:r>
              <a:rPr lang="en-US" dirty="0" smtClean="0"/>
              <a:t>Unable to inherit from </a:t>
            </a:r>
            <a:br>
              <a:rPr lang="en-US" dirty="0" smtClean="0"/>
            </a:br>
            <a:r>
              <a:rPr lang="en-US" dirty="0" smtClean="0"/>
              <a:t>multiple supertypes</a:t>
            </a:r>
          </a:p>
          <a:p>
            <a:pPr lvl="1"/>
            <a:r>
              <a:rPr lang="en-US" dirty="0" smtClean="0"/>
              <a:t>Can a towing agency repair cars? </a:t>
            </a:r>
            <a:br>
              <a:rPr lang="en-US" dirty="0" smtClean="0"/>
            </a:br>
            <a:r>
              <a:rPr lang="en-US" dirty="0" smtClean="0"/>
              <a:t>No.</a:t>
            </a:r>
          </a:p>
          <a:p>
            <a:pPr lvl="1"/>
            <a:r>
              <a:rPr lang="en-US" dirty="0" smtClean="0"/>
              <a:t>Can an auto repair shop </a:t>
            </a:r>
            <a:r>
              <a:rPr lang="en-US" dirty="0" err="1" smtClean="0"/>
              <a:t>tow</a:t>
            </a:r>
            <a:r>
              <a:rPr lang="en-US" dirty="0" smtClean="0"/>
              <a:t> cars? </a:t>
            </a:r>
            <a:br>
              <a:rPr lang="en-US" dirty="0" smtClean="0"/>
            </a:br>
            <a:r>
              <a:rPr lang="en-US" dirty="0" smtClean="0"/>
              <a:t>No.</a:t>
            </a:r>
          </a:p>
          <a:p>
            <a:pPr lvl="1"/>
            <a:r>
              <a:rPr lang="en-US" dirty="0" smtClean="0"/>
              <a:t>Can you create a single contact </a:t>
            </a:r>
            <a:br>
              <a:rPr lang="en-US" dirty="0" smtClean="0"/>
            </a:br>
            <a:r>
              <a:rPr lang="en-US" dirty="0" smtClean="0"/>
              <a:t>that both repairs and tows cars? </a:t>
            </a:r>
            <a:br>
              <a:rPr lang="en-US" dirty="0" smtClean="0"/>
            </a:br>
            <a:r>
              <a:rPr lang="en-US" dirty="0" smtClean="0"/>
              <a:t>Yes, but you will need to create </a:t>
            </a:r>
            <a:br>
              <a:rPr lang="en-US" dirty="0" smtClean="0"/>
            </a:br>
            <a:r>
              <a:rPr lang="en-US" dirty="0" smtClean="0"/>
              <a:t>a new subtype </a:t>
            </a:r>
            <a:br>
              <a:rPr lang="en-US" dirty="0" smtClean="0"/>
            </a:br>
            <a:r>
              <a:rPr lang="en-US" dirty="0" smtClean="0"/>
              <a:t>with duplicate fields!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956995"/>
            <a:ext cx="4825404" cy="44958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575669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Subtype basics</a:t>
            </a:r>
          </a:p>
          <a:p>
            <a:pPr>
              <a:lnSpc>
                <a:spcPct val="150000"/>
              </a:lnSpc>
              <a:buFont typeface="Arial" charset="0"/>
              <a:buChar char="•"/>
            </a:pPr>
            <a:r>
              <a:rPr lang="en-US" sz="2800" dirty="0" smtClean="0"/>
              <a:t>Create </a:t>
            </a:r>
            <a:r>
              <a:rPr lang="en-US" sz="2800" dirty="0"/>
              <a:t>a subtype entity extension</a:t>
            </a:r>
          </a:p>
          <a:p>
            <a:pPr>
              <a:lnSpc>
                <a:spcPct val="150000"/>
              </a:lnSpc>
              <a:buFont typeface="Arial" charset="0"/>
              <a:buChar char="•"/>
            </a:pPr>
            <a:r>
              <a:rPr lang="en-US" sz="2800" dirty="0">
                <a:solidFill>
                  <a:srgbClr val="C0C0C0"/>
                </a:solidFill>
              </a:rPr>
              <a:t>Create a subtype entity</a:t>
            </a:r>
          </a:p>
          <a:p>
            <a:pPr>
              <a:lnSpc>
                <a:spcPct val="150000"/>
              </a:lnSpc>
              <a:buFont typeface="Arial" charset="0"/>
              <a:buChar char="•"/>
            </a:pPr>
            <a:endParaRPr lang="en-US" sz="2800" dirty="0" smtClean="0"/>
          </a:p>
        </p:txBody>
      </p:sp>
    </p:spTree>
    <p:extLst>
      <p:ext uri="{BB962C8B-B14F-4D97-AF65-F5344CB8AC3E}">
        <p14:creationId xmlns:p14="http://schemas.microsoft.com/office/powerpoint/2010/main" val="5496468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subtype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Navigate to the </a:t>
            </a:r>
            <a:r>
              <a:rPr lang="en-US" dirty="0" smtClean="0"/>
              <a:t>subtype entity</a:t>
            </a:r>
            <a:endParaRPr lang="en-US" b="1" dirty="0">
              <a:latin typeface="Courier New" pitchFamily="49" charset="0"/>
              <a:cs typeface="Courier New" pitchFamily="49" charset="0"/>
            </a:endParaRPr>
          </a:p>
          <a:p>
            <a:pPr marL="457200" indent="-457200">
              <a:buFont typeface="+mj-lt"/>
              <a:buAutoNum type="arabicPeriod"/>
            </a:pPr>
            <a:r>
              <a:rPr lang="en-US" dirty="0" smtClean="0"/>
              <a:t>Create an entity extension file</a:t>
            </a:r>
          </a:p>
          <a:p>
            <a:pPr marL="457200" indent="-457200">
              <a:buFont typeface="+mj-lt"/>
              <a:buAutoNum type="arabicPeriod"/>
            </a:pPr>
            <a:r>
              <a:rPr lang="en-US" dirty="0"/>
              <a:t>Add elements (and subelements) and specify attribute </a:t>
            </a:r>
            <a:r>
              <a:rPr lang="en-US" dirty="0" smtClean="0"/>
              <a:t>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a:t>
            </a:r>
            <a:r>
              <a:rPr lang="en-US" dirty="0"/>
              <a:t>the subtype </a:t>
            </a:r>
            <a:r>
              <a:rPr lang="en-US" dirty="0" smtClean="0"/>
              <a:t>extension entity</a:t>
            </a:r>
            <a:endParaRPr lang="en-US" dirty="0"/>
          </a:p>
          <a:p>
            <a:endParaRPr lang="en-US" dirty="0"/>
          </a:p>
        </p:txBody>
      </p:sp>
    </p:spTree>
    <p:extLst>
      <p:ext uri="{BB962C8B-B14F-4D97-AF65-F5344CB8AC3E}">
        <p14:creationId xmlns:p14="http://schemas.microsoft.com/office/powerpoint/2010/main" val="18607098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the subtype entity (1)</a:t>
            </a:r>
            <a:br>
              <a:rPr lang="en-US" dirty="0" smtClean="0"/>
            </a:b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Navigate to an entity 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\Metadata\Entity\</a:t>
            </a:r>
          </a:p>
          <a:p>
            <a:pPr lvl="1"/>
            <a:r>
              <a:rPr lang="en-US" dirty="0" smtClean="0"/>
              <a:t>Project View or using CTRL+N</a:t>
            </a:r>
          </a:p>
          <a:p>
            <a:r>
              <a:rPr lang="en-US" dirty="0" smtClean="0"/>
              <a:t>Studio will open an existing extension first</a:t>
            </a:r>
          </a:p>
          <a:p>
            <a:pPr lvl="1"/>
            <a:r>
              <a:rPr lang="en-US" dirty="0" smtClean="0"/>
              <a:t>If an existing extension already exists, STOP</a:t>
            </a:r>
          </a:p>
          <a:p>
            <a:pPr lvl="1"/>
            <a:r>
              <a:rPr lang="en-US" dirty="0" smtClean="0"/>
              <a:t>Do NOT create a new extension; edit existing extension instead!</a:t>
            </a:r>
          </a:p>
          <a:p>
            <a:r>
              <a:rPr lang="en-US" dirty="0" smtClean="0"/>
              <a:t>Verify that you have selected an entity file (</a:t>
            </a:r>
            <a:r>
              <a:rPr lang="en-US" dirty="0" err="1" smtClean="0"/>
              <a:t>ETI</a:t>
            </a:r>
            <a:r>
              <a:rPr lang="en-US" dirty="0" smtClean="0"/>
              <a:t>)</a:t>
            </a:r>
          </a:p>
          <a:p>
            <a:pPr lvl="1"/>
            <a:r>
              <a:rPr lang="en-US" dirty="0" smtClean="0"/>
              <a:t>Not </a:t>
            </a:r>
            <a:r>
              <a:rPr lang="en-US" dirty="0" err="1" smtClean="0"/>
              <a:t>EIX</a:t>
            </a:r>
            <a:r>
              <a:rPr lang="en-US" dirty="0" smtClean="0"/>
              <a:t> or </a:t>
            </a:r>
            <a:r>
              <a:rPr lang="en-US" dirty="0" err="1" smtClean="0"/>
              <a:t>ETX</a:t>
            </a:r>
            <a:endParaRPr lang="en-US" dirty="0" smtClean="0"/>
          </a:p>
          <a:p>
            <a:endParaRPr lang="en-US" dirty="0"/>
          </a:p>
        </p:txBody>
      </p:sp>
      <p:pic>
        <p:nvPicPr>
          <p:cNvPr id="2050" name="pic PV ABPersonVe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12" y="914400"/>
            <a:ext cx="3274888" cy="24495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 ctrlN ABPersonVend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752600"/>
            <a:ext cx="4871842"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907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 EE ABPersonVendor" descr="C:\Users\sluersen\AppData\Local\Temp\SNAGHTML1ba5c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22" y="3428999"/>
            <a:ext cx="8307878" cy="2895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t>
            </a:r>
            <a:r>
              <a:rPr lang="en-US" dirty="0"/>
              <a:t>Navigate to the subtype </a:t>
            </a:r>
            <a:r>
              <a:rPr lang="en-US" dirty="0" smtClean="0"/>
              <a:t>entity (2)</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a:p>
        </p:txBody>
      </p:sp>
      <p:sp>
        <p:nvSpPr>
          <p:cNvPr id="3" name="Content Placeholder 2"/>
          <p:cNvSpPr>
            <a:spLocks noGrp="1"/>
          </p:cNvSpPr>
          <p:nvPr>
            <p:ph idx="1"/>
          </p:nvPr>
        </p:nvSpPr>
        <p:spPr/>
        <p:txBody>
          <a:bodyPr/>
          <a:lstStyle/>
          <a:p>
            <a:r>
              <a:rPr lang="en-US" dirty="0"/>
              <a:t>View in Entity Editor or Xml Viewer </a:t>
            </a:r>
            <a:endParaRPr lang="en-US" dirty="0" smtClean="0"/>
          </a:p>
          <a:p>
            <a:r>
              <a:rPr lang="en-US" dirty="0" smtClean="0"/>
              <a:t>Entity (</a:t>
            </a:r>
            <a:r>
              <a:rPr lang="en-US" dirty="0" err="1" smtClean="0"/>
              <a:t>ETI</a:t>
            </a:r>
            <a:r>
              <a:rPr lang="en-US" dirty="0" smtClean="0"/>
              <a:t>) </a:t>
            </a:r>
            <a:r>
              <a:rPr lang="en-US" dirty="0"/>
              <a:t>file </a:t>
            </a:r>
            <a:r>
              <a:rPr lang="en-US" dirty="0" smtClean="0"/>
              <a:t>must be a subtype entity</a:t>
            </a:r>
          </a:p>
          <a:p>
            <a:pPr lvl="1"/>
            <a:r>
              <a:rPr lang="en-US" dirty="0" smtClean="0"/>
              <a:t>&lt;subtype /&gt; element</a:t>
            </a:r>
          </a:p>
          <a:p>
            <a:pPr lvl="1"/>
            <a:r>
              <a:rPr lang="en-US" dirty="0" smtClean="0"/>
              <a:t>supertype  = entity attribute name value</a:t>
            </a:r>
          </a:p>
          <a:p>
            <a:pPr lvl="1"/>
            <a:r>
              <a:rPr lang="en-US" dirty="0" smtClean="0"/>
              <a:t>final = false attribute </a:t>
            </a:r>
            <a:r>
              <a:rPr lang="en-US" dirty="0"/>
              <a:t>name </a:t>
            </a:r>
            <a:r>
              <a:rPr lang="en-US" dirty="0" smtClean="0"/>
              <a:t>value</a:t>
            </a:r>
          </a:p>
          <a:p>
            <a:endParaRPr lang="en-US" dirty="0"/>
          </a:p>
          <a:p>
            <a:endParaRPr lang="en-US" dirty="0"/>
          </a:p>
        </p:txBody>
      </p:sp>
      <p:sp>
        <p:nvSpPr>
          <p:cNvPr id="9" name="Rounded Rectangle 8"/>
          <p:cNvSpPr/>
          <p:nvPr/>
        </p:nvSpPr>
        <p:spPr bwMode="auto">
          <a:xfrm>
            <a:off x="543044" y="4512464"/>
            <a:ext cx="3190755" cy="30632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291575" y="4907323"/>
            <a:ext cx="3477034" cy="2773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5282404" y="5562600"/>
            <a:ext cx="3492164" cy="2773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a:spLocks noChangeArrowheads="1"/>
          </p:cNvSpPr>
          <p:nvPr/>
        </p:nvSpPr>
        <p:spPr bwMode="auto">
          <a:xfrm>
            <a:off x="316523" y="2971800"/>
            <a:ext cx="8839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subtype …</a:t>
            </a:r>
            <a:r>
              <a:rPr kumimoji="0" lang="en-US" sz="1600" b="1" i="0" u="none" strike="noStrike" cap="none" normalizeH="0" dirty="0" smtClean="0">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entity=</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a:ln>
                  <a:noFill/>
                </a:ln>
                <a:solidFill>
                  <a:srgbClr val="008000"/>
                </a:solidFill>
                <a:effectLst/>
                <a:latin typeface="Courier New" pitchFamily="49" charset="0"/>
                <a:cs typeface="Courier New" pitchFamily="49" charset="0"/>
              </a:rPr>
              <a:t>ABPersonVendor</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final=</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"false"</a:t>
            </a:r>
            <a:r>
              <a:rPr kumimoji="0" lang="en-US" sz="1600" b="1" i="0" u="none" strike="noStrike" cap="none" normalizeH="0" dirty="0" smtClean="0">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supertype=</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"ABPerson"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5411994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an entity extension file (1)</a:t>
            </a:r>
            <a:endParaRPr lang="en-US" dirty="0"/>
          </a:p>
        </p:txBody>
      </p:sp>
      <p:sp>
        <p:nvSpPr>
          <p:cNvPr id="6" name="Text Placeholder 5"/>
          <p:cNvSpPr>
            <a:spLocks noGrp="1"/>
          </p:cNvSpPr>
          <p:nvPr>
            <p:ph idx="1"/>
          </p:nvPr>
        </p:nvSpPr>
        <p:spPr>
          <a:xfrm>
            <a:off x="519112" y="914400"/>
            <a:ext cx="8624887" cy="1828800"/>
          </a:xfrm>
        </p:spPr>
        <p:txBody>
          <a:bodyPr/>
          <a:lstStyle/>
          <a:p>
            <a:r>
              <a:rPr lang="en-US" dirty="0" smtClean="0"/>
              <a:t>Project View </a:t>
            </a:r>
            <a:r>
              <a:rPr lang="en-US" dirty="0">
                <a:sym typeface="Wingdings" pitchFamily="2" charset="2"/>
              </a:rPr>
              <a:t> </a:t>
            </a:r>
            <a:r>
              <a:rPr lang="en-US" dirty="0" smtClean="0"/>
              <a:t>Context menu </a:t>
            </a:r>
            <a:r>
              <a:rPr lang="en-US" dirty="0" smtClean="0">
                <a:sym typeface="Wingdings" pitchFamily="2" charset="2"/>
              </a:rPr>
              <a:t>  New  Entity Extension</a:t>
            </a:r>
          </a:p>
          <a:p>
            <a:r>
              <a:rPr lang="en-US" dirty="0" smtClean="0">
                <a:sym typeface="Wingdings" pitchFamily="2" charset="2"/>
              </a:rPr>
              <a:t>Do </a:t>
            </a:r>
            <a:r>
              <a:rPr lang="en-US" b="1" dirty="0" smtClean="0">
                <a:sym typeface="Wingdings" pitchFamily="2" charset="2"/>
              </a:rPr>
              <a:t>NOT</a:t>
            </a:r>
            <a:r>
              <a:rPr lang="en-US" dirty="0" smtClean="0">
                <a:sym typeface="Wingdings" pitchFamily="2" charset="2"/>
              </a:rPr>
              <a:t> enter filename suffix; Click OK</a:t>
            </a:r>
          </a:p>
        </p:txBody>
      </p:sp>
      <p:pic>
        <p:nvPicPr>
          <p:cNvPr id="10" name="pic PV ABPersonVe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41" y="2216156"/>
            <a:ext cx="3274888" cy="24495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 CM" descr="C:\Users\sluersen\AppData\Local\Temp\SNAGHTML18a05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405514"/>
            <a:ext cx="4320000" cy="181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8" name="Picture 2" descr="C:\Users\sluersen\AppData\Local\Temp\SNAGHTML1bd572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576" y="4479492"/>
            <a:ext cx="4329895" cy="16927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ym No"/>
          <p:cNvSpPr/>
          <p:nvPr/>
        </p:nvSpPr>
        <p:spPr bwMode="auto">
          <a:xfrm>
            <a:off x="4282271" y="5412943"/>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Down Arrow 2"/>
          <p:cNvSpPr/>
          <p:nvPr/>
        </p:nvSpPr>
        <p:spPr bwMode="auto">
          <a:xfrm>
            <a:off x="6999857" y="4402371"/>
            <a:ext cx="381000" cy="6268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28521035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 Create an entity extension file (2) </a:t>
            </a:r>
            <a:endParaRPr lang="en-US" dirty="0"/>
          </a:p>
        </p:txBody>
      </p:sp>
      <p:sp>
        <p:nvSpPr>
          <p:cNvPr id="3" name="Content Placeholder 2"/>
          <p:cNvSpPr>
            <a:spLocks noGrp="1"/>
          </p:cNvSpPr>
          <p:nvPr>
            <p:ph idx="1"/>
          </p:nvPr>
        </p:nvSpPr>
        <p:spPr>
          <a:xfrm>
            <a:off x="519113" y="3505200"/>
            <a:ext cx="8318500" cy="2895600"/>
          </a:xfrm>
        </p:spPr>
        <p:txBody>
          <a:bodyPr/>
          <a:lstStyle/>
          <a:p>
            <a:r>
              <a:rPr lang="en-US" dirty="0" smtClean="0"/>
              <a:t>Unable to click OK? </a:t>
            </a:r>
            <a:r>
              <a:rPr lang="en-US" dirty="0"/>
              <a:t>Click Cancel</a:t>
            </a:r>
          </a:p>
          <a:p>
            <a:pPr lvl="1"/>
            <a:r>
              <a:rPr lang="en-US" dirty="0" smtClean="0"/>
              <a:t>Grayed out path shows that an entity extension (</a:t>
            </a:r>
            <a:r>
              <a:rPr lang="en-US" dirty="0" err="1" smtClean="0"/>
              <a:t>ETX</a:t>
            </a:r>
            <a:r>
              <a:rPr lang="en-US" dirty="0" smtClean="0"/>
              <a:t>) file already exists!</a:t>
            </a:r>
          </a:p>
          <a:p>
            <a:r>
              <a:rPr lang="en-US" dirty="0" smtClean="0"/>
              <a:t>Navigate to the </a:t>
            </a:r>
            <a:br>
              <a:rPr lang="en-US" dirty="0" smtClean="0"/>
            </a:br>
            <a:r>
              <a:rPr lang="en-US" dirty="0" smtClean="0"/>
              <a:t>entity (CTRL+N)</a:t>
            </a:r>
          </a:p>
          <a:p>
            <a:pPr lvl="1"/>
            <a:r>
              <a:rPr lang="en-US" dirty="0" smtClean="0"/>
              <a:t>Studio automatically </a:t>
            </a:r>
            <a:br>
              <a:rPr lang="en-US" dirty="0" smtClean="0"/>
            </a:br>
            <a:r>
              <a:rPr lang="en-US" dirty="0" smtClean="0"/>
              <a:t>opens the extension file first!</a:t>
            </a:r>
          </a:p>
          <a:p>
            <a:pPr lvl="1"/>
            <a:r>
              <a:rPr lang="en-US" dirty="0" smtClean="0"/>
              <a:t>Edit the extension in the Entity Editor</a:t>
            </a:r>
          </a:p>
          <a:p>
            <a:endParaRPr lang="en-US" dirty="0" smtClean="0"/>
          </a:p>
          <a:p>
            <a:endParaRPr lang="en-US" dirty="0" smtClean="0"/>
          </a:p>
        </p:txBody>
      </p:sp>
      <p:pic>
        <p:nvPicPr>
          <p:cNvPr id="5122" name="pic DLG E Ext" descr="C:\Users\sluersen\AppData\Local\Temp\SNAGHTML1bf4a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32" y="914400"/>
            <a:ext cx="5413767" cy="21345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720904" y="1458074"/>
            <a:ext cx="4917896" cy="35359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quot;No&quot; Symbol 7"/>
          <p:cNvSpPr/>
          <p:nvPr/>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 ctrlN ABPersonVend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25000"/>
            <a:ext cx="4871842"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0265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an entity extension file (3)</a:t>
            </a:r>
            <a:endParaRPr lang="en-US" dirty="0"/>
          </a:p>
        </p:txBody>
      </p:sp>
      <p:sp>
        <p:nvSpPr>
          <p:cNvPr id="6" name="Text Placeholder 5"/>
          <p:cNvSpPr>
            <a:spLocks noGrp="1"/>
          </p:cNvSpPr>
          <p:nvPr>
            <p:ph idx="1"/>
          </p:nvPr>
        </p:nvSpPr>
        <p:spPr>
          <a:xfrm>
            <a:off x="521208" y="914400"/>
            <a:ext cx="8317992" cy="5486400"/>
          </a:xfrm>
        </p:spPr>
        <p:txBody>
          <a:bodyPr/>
          <a:lstStyle/>
          <a:p>
            <a:r>
              <a:rPr lang="en-US" dirty="0" smtClean="0"/>
              <a:t>For an entity (</a:t>
            </a:r>
            <a:r>
              <a:rPr lang="en-US" dirty="0" err="1" smtClean="0"/>
              <a:t>ETI</a:t>
            </a:r>
            <a:r>
              <a:rPr lang="en-US" dirty="0" smtClean="0"/>
              <a:t>) in </a:t>
            </a:r>
            <a:r>
              <a:rPr lang="en-US" b="1" dirty="0" smtClean="0">
                <a:latin typeface="Courier New" pitchFamily="49" charset="0"/>
                <a:cs typeface="Courier New" pitchFamily="49" charset="0"/>
              </a:rPr>
              <a:t>…\Extensions\Entity\</a:t>
            </a:r>
            <a:endParaRPr lang="en-US" dirty="0">
              <a:cs typeface="Courier New" pitchFamily="49" charset="0"/>
            </a:endParaRPr>
          </a:p>
          <a:p>
            <a:pPr lvl="1"/>
            <a:r>
              <a:rPr lang="en-US" b="1" dirty="0" smtClean="0"/>
              <a:t>NOT</a:t>
            </a:r>
            <a:r>
              <a:rPr lang="en-US" dirty="0" smtClean="0"/>
              <a:t> possible to create </a:t>
            </a:r>
            <a:br>
              <a:rPr lang="en-US" dirty="0" smtClean="0"/>
            </a:br>
            <a:r>
              <a:rPr lang="en-US" dirty="0" smtClean="0"/>
              <a:t>entity extension (</a:t>
            </a:r>
            <a:r>
              <a:rPr lang="en-US" dirty="0" err="1" smtClean="0"/>
              <a:t>ETX</a:t>
            </a:r>
            <a:r>
              <a:rPr lang="en-US" dirty="0" smtClean="0"/>
              <a:t>) </a:t>
            </a:r>
          </a:p>
          <a:p>
            <a:pPr lvl="1"/>
            <a:r>
              <a:rPr lang="en-US" dirty="0" smtClean="0"/>
              <a:t>Edit the </a:t>
            </a:r>
            <a:r>
              <a:rPr lang="en-US" dirty="0" err="1" smtClean="0"/>
              <a:t>ETI</a:t>
            </a:r>
            <a:r>
              <a:rPr lang="en-US" dirty="0" smtClean="0"/>
              <a:t> file directly</a:t>
            </a:r>
            <a:br>
              <a:rPr lang="en-US" dirty="0" smtClean="0"/>
            </a:br>
            <a:r>
              <a:rPr lang="en-US" dirty="0" smtClean="0"/>
              <a:t>in the Entity Editor</a:t>
            </a:r>
          </a:p>
          <a:p>
            <a:pPr marL="400050" lvl="1" indent="0">
              <a:buNone/>
            </a:pPr>
            <a:endParaRPr lang="en-US" dirty="0" smtClean="0"/>
          </a:p>
          <a:p>
            <a:pPr marL="400050" lvl="1" indent="0">
              <a:buNone/>
            </a:pPr>
            <a:endParaRPr lang="en-US" dirty="0"/>
          </a:p>
          <a:p>
            <a:pPr marL="400050" lvl="1" indent="0">
              <a:buNone/>
            </a:pPr>
            <a:endParaRPr lang="en-US" dirty="0"/>
          </a:p>
          <a:p>
            <a:r>
              <a:rPr lang="en-US" dirty="0" smtClean="0"/>
              <a:t>For an entity extension (</a:t>
            </a:r>
            <a:r>
              <a:rPr lang="en-US" dirty="0" err="1"/>
              <a:t>E</a:t>
            </a:r>
            <a:r>
              <a:rPr lang="en-US" dirty="0" err="1" smtClean="0"/>
              <a:t>TX</a:t>
            </a:r>
            <a:r>
              <a:rPr lang="en-US" dirty="0" smtClean="0"/>
              <a:t>) in </a:t>
            </a:r>
            <a:r>
              <a:rPr lang="en-US" b="1" dirty="0" smtClean="0">
                <a:latin typeface="Courier New" pitchFamily="49" charset="0"/>
                <a:cs typeface="Courier New" pitchFamily="49" charset="0"/>
              </a:rPr>
              <a:t>…\Extensions\Entity</a:t>
            </a:r>
          </a:p>
          <a:p>
            <a:pPr lvl="1"/>
            <a:r>
              <a:rPr lang="en-US" dirty="0" smtClean="0"/>
              <a:t>Do </a:t>
            </a:r>
            <a:r>
              <a:rPr lang="en-US" b="1" dirty="0" smtClean="0"/>
              <a:t>NOT</a:t>
            </a:r>
            <a:r>
              <a:rPr lang="en-US" dirty="0" smtClean="0"/>
              <a:t> create an </a:t>
            </a:r>
            <a:br>
              <a:rPr lang="en-US" dirty="0" smtClean="0"/>
            </a:br>
            <a:r>
              <a:rPr lang="en-US" dirty="0" smtClean="0"/>
              <a:t>extension for an extension</a:t>
            </a:r>
          </a:p>
          <a:p>
            <a:pPr lvl="1"/>
            <a:r>
              <a:rPr lang="en-US" dirty="0" smtClean="0"/>
              <a:t>Click Cancel</a:t>
            </a:r>
          </a:p>
          <a:p>
            <a:pPr lvl="1"/>
            <a:r>
              <a:rPr lang="en-US" dirty="0"/>
              <a:t>Edit the </a:t>
            </a:r>
            <a:r>
              <a:rPr lang="en-US" dirty="0" err="1" smtClean="0"/>
              <a:t>ETX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Entity </a:t>
            </a:r>
            <a:r>
              <a:rPr lang="en-US" dirty="0"/>
              <a:t>Editor</a:t>
            </a:r>
          </a:p>
          <a:p>
            <a:pPr lvl="1"/>
            <a:endParaRPr lang="en-US" dirty="0"/>
          </a:p>
          <a:p>
            <a:endParaRPr lang="en-US" dirty="0"/>
          </a:p>
        </p:txBody>
      </p:sp>
      <p:pic>
        <p:nvPicPr>
          <p:cNvPr id="14340" name="Picture 4" descr="C:\Users\sluersen\AppData\Local\Temp\SNAGHTML1b700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1600200"/>
            <a:ext cx="4261778" cy="11756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 DLG E Ext" descr="C:\Users\sluersen\AppData\Local\Temp\SNAGHTML1bf4a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939" y="4572000"/>
            <a:ext cx="4271196" cy="1684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sym No"/>
          <p:cNvSpPr/>
          <p:nvPr/>
        </p:nvSpPr>
        <p:spPr bwMode="auto">
          <a:xfrm>
            <a:off x="4692996" y="5568086"/>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10191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subtypes and supertypes in the data model</a:t>
            </a:r>
          </a:p>
          <a:p>
            <a:pPr lvl="1"/>
            <a:r>
              <a:rPr lang="en-US" dirty="0"/>
              <a:t>Extend an existing subtype entity</a:t>
            </a:r>
          </a:p>
          <a:p>
            <a:pPr lvl="1"/>
            <a:r>
              <a:rPr lang="en-US" dirty="0"/>
              <a:t>Create new a subtype entity</a:t>
            </a:r>
          </a:p>
          <a:p>
            <a:pPr lvl="1"/>
            <a:r>
              <a:rPr lang="en-US" dirty="0"/>
              <a:t>Create a subtype extension</a:t>
            </a:r>
          </a:p>
          <a:p>
            <a:endParaRPr lang="en-US" dirty="0"/>
          </a:p>
        </p:txBody>
      </p:sp>
    </p:spTree>
    <p:extLst>
      <p:ext uri="{BB962C8B-B14F-4D97-AF65-F5344CB8AC3E}">
        <p14:creationId xmlns:p14="http://schemas.microsoft.com/office/powerpoint/2010/main" val="16748821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9107424" cy="742951"/>
          </a:xfrm>
        </p:spPr>
        <p:txBody>
          <a:bodyPr/>
          <a:lstStyle/>
          <a:p>
            <a:pPr marL="457200" indent="-457200"/>
            <a:r>
              <a:rPr lang="en-US" dirty="0"/>
              <a:t>Step </a:t>
            </a:r>
            <a:r>
              <a:rPr lang="en-US" dirty="0" smtClean="0"/>
              <a:t>3: </a:t>
            </a:r>
            <a:r>
              <a:rPr lang="en-US" dirty="0"/>
              <a:t>Add elements and specify attributes </a:t>
            </a:r>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953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b="1" dirty="0" smtClean="0"/>
              <a:t>Create </a:t>
            </a:r>
            <a:r>
              <a:rPr lang="en-US" b="1" dirty="0"/>
              <a:t>e</a:t>
            </a:r>
            <a:r>
              <a:rPr lang="en-US" b="1" dirty="0" smtClean="0"/>
              <a:t>ntity extension field </a:t>
            </a:r>
            <a:r>
              <a:rPr lang="en-US" b="1" dirty="0"/>
              <a:t>names ending with _Ext</a:t>
            </a:r>
          </a:p>
          <a:p>
            <a:endParaRPr lang="en-US" dirty="0" smtClean="0"/>
          </a:p>
          <a:p>
            <a:pPr marL="0" indent="0">
              <a:buNone/>
            </a:pPr>
            <a:endParaRPr lang="en-US" dirty="0"/>
          </a:p>
          <a:p>
            <a:endParaRPr lang="en-US" dirty="0" smtClean="0"/>
          </a:p>
        </p:txBody>
      </p:sp>
    </p:spTree>
    <p:extLst>
      <p:ext uri="{BB962C8B-B14F-4D97-AF65-F5344CB8AC3E}">
        <p14:creationId xmlns:p14="http://schemas.microsoft.com/office/powerpoint/2010/main" val="33768594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descr="C:\Users\sluersen\AppData\Local\Temp\SNAGHTML1c6f1b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77" y="2870770"/>
            <a:ext cx="8207914" cy="33212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48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ABPersonVendor</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a:solidFill>
                  <a:schemeClr val="bg1"/>
                </a:solidFill>
                <a:latin typeface="Lucida Console" pitchFamily="49" charset="0"/>
              </a:rPr>
              <a:t>NoTwoColumnsWithTheSameName</a:t>
            </a:r>
            <a:r>
              <a:rPr lang="en-US" sz="1600" dirty="0">
                <a:solidFill>
                  <a:schemeClr val="bg1"/>
                </a:solidFill>
                <a:latin typeface="Lucida Console" pitchFamily="49" charset="0"/>
              </a:rPr>
              <a:t> - Duplicate property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a:solidFill>
                  <a:schemeClr val="bg1"/>
                </a:solidFill>
                <a:latin typeface="Lucida Console" pitchFamily="49" charset="0"/>
              </a:rPr>
              <a:t>SelfEmployeed_Ext</a:t>
            </a:r>
            <a:r>
              <a:rPr lang="en-US" sz="1600" dirty="0">
                <a:solidFill>
                  <a:schemeClr val="bg1"/>
                </a:solidFill>
                <a:latin typeface="Lucida Console" pitchFamily="49" charset="0"/>
              </a:rPr>
              <a:t>" found for entity "</a:t>
            </a:r>
            <a:r>
              <a:rPr lang="en-US" sz="1600" dirty="0" err="1">
                <a:solidFill>
                  <a:schemeClr val="bg1"/>
                </a:solidFill>
                <a:latin typeface="Lucida Console" pitchFamily="49" charset="0"/>
              </a:rPr>
              <a:t>ABPersonVendor</a:t>
            </a:r>
            <a:r>
              <a:rPr lang="en-US" sz="1600" dirty="0">
                <a:solidFill>
                  <a:schemeClr val="bg1"/>
                </a:solidFill>
                <a:latin typeface="Lucida Console" pitchFamily="49" charset="0"/>
              </a:rPr>
              <a:t>" </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41319238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smtClean="0"/>
              <a:t>Step 5: Deploy the subtype entity extension </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 Extension</a:t>
            </a:r>
            <a:endParaRPr lang="en-US" dirty="0"/>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dirty="0" smtClean="0">
                <a:solidFill>
                  <a:schemeClr val="bg1"/>
                </a:solidFill>
              </a:rPr>
              <a:t>Entity Extension</a:t>
            </a:r>
            <a:endParaRPr lang="en-US" sz="1600"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6128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Subtype basics</a:t>
            </a:r>
          </a:p>
          <a:p>
            <a:pPr>
              <a:lnSpc>
                <a:spcPct val="150000"/>
              </a:lnSpc>
              <a:buFont typeface="Arial" charset="0"/>
              <a:buChar char="•"/>
            </a:pPr>
            <a:r>
              <a:rPr lang="en-US" sz="2800" dirty="0" smtClean="0">
                <a:solidFill>
                  <a:srgbClr val="C0C0C0"/>
                </a:solidFill>
              </a:rPr>
              <a:t>Create </a:t>
            </a:r>
            <a:r>
              <a:rPr lang="en-US" sz="2800" dirty="0">
                <a:solidFill>
                  <a:srgbClr val="C0C0C0"/>
                </a:solidFill>
              </a:rPr>
              <a:t>a subtype entity extension</a:t>
            </a:r>
          </a:p>
          <a:p>
            <a:pPr>
              <a:lnSpc>
                <a:spcPct val="150000"/>
              </a:lnSpc>
              <a:buFont typeface="Arial" charset="0"/>
              <a:buChar char="•"/>
            </a:pPr>
            <a:r>
              <a:rPr lang="en-US" sz="2800" dirty="0"/>
              <a:t>Create a subtype entity</a:t>
            </a:r>
          </a:p>
          <a:p>
            <a:pPr>
              <a:lnSpc>
                <a:spcPct val="150000"/>
              </a:lnSpc>
              <a:buFont typeface="Arial" charset="0"/>
              <a:buChar char="•"/>
            </a:pPr>
            <a:endParaRPr lang="en-US" sz="2800" dirty="0" smtClean="0"/>
          </a:p>
        </p:txBody>
      </p:sp>
    </p:spTree>
    <p:extLst>
      <p:ext uri="{BB962C8B-B14F-4D97-AF65-F5344CB8AC3E}">
        <p14:creationId xmlns:p14="http://schemas.microsoft.com/office/powerpoint/2010/main" val="303836026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new subtype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subtype entity file</a:t>
            </a:r>
          </a:p>
          <a:p>
            <a:pPr marL="457200" indent="-457200">
              <a:buFont typeface="+mj-lt"/>
              <a:buAutoNum type="arabicPeriod"/>
            </a:pPr>
            <a:r>
              <a:rPr lang="en-US" dirty="0" smtClean="0"/>
              <a:t>Add elements and specify attributes</a:t>
            </a:r>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smtClean="0"/>
              <a:t>the subtype entity</a:t>
            </a:r>
            <a:endParaRPr lang="en-US" dirty="0"/>
          </a:p>
        </p:txBody>
      </p:sp>
    </p:spTree>
    <p:extLst>
      <p:ext uri="{BB962C8B-B14F-4D97-AF65-F5344CB8AC3E}">
        <p14:creationId xmlns:p14="http://schemas.microsoft.com/office/powerpoint/2010/main" val="153305817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a:t>
            </a:r>
            <a:r>
              <a:rPr lang="en-US" dirty="0"/>
              <a:t>the subtype </a:t>
            </a:r>
            <a:r>
              <a:rPr lang="en-US" dirty="0" smtClean="0"/>
              <a:t>entity (1)</a:t>
            </a:r>
            <a:endParaRPr lang="en-US" dirty="0"/>
          </a:p>
        </p:txBody>
      </p:sp>
      <p:sp>
        <p:nvSpPr>
          <p:cNvPr id="3" name="Content Placeholder 2"/>
          <p:cNvSpPr>
            <a:spLocks noGrp="1"/>
          </p:cNvSpPr>
          <p:nvPr>
            <p:ph idx="1"/>
          </p:nvPr>
        </p:nvSpPr>
        <p:spPr>
          <a:xfrm>
            <a:off x="519113" y="3200400"/>
            <a:ext cx="8318500" cy="3200400"/>
          </a:xfrm>
        </p:spPr>
        <p:txBody>
          <a:bodyPr/>
          <a:lstStyle/>
          <a:p>
            <a:r>
              <a:rPr lang="en-US" dirty="0"/>
              <a:t>In Project View, </a:t>
            </a:r>
            <a:r>
              <a:rPr lang="en-US" dirty="0" smtClean="0"/>
              <a:t>select </a:t>
            </a:r>
            <a:br>
              <a:rPr lang="en-US" dirty="0" smtClean="0"/>
            </a:br>
            <a:r>
              <a:rPr lang="en-US" dirty="0" smtClean="0"/>
              <a:t>.../config/Extensions/Entity</a:t>
            </a:r>
            <a:endParaRPr lang="en-US" dirty="0"/>
          </a:p>
          <a:p>
            <a:pPr lvl="1"/>
            <a:r>
              <a:rPr lang="en-US" dirty="0"/>
              <a:t>Context menu </a:t>
            </a:r>
            <a:r>
              <a:rPr lang="en-US" dirty="0">
                <a:sym typeface="Wingdings" pitchFamily="2" charset="2"/>
              </a:rPr>
              <a:t>  New  </a:t>
            </a:r>
            <a:r>
              <a:rPr lang="en-US" dirty="0" smtClean="0">
                <a:sym typeface="Wingdings" pitchFamily="2" charset="2"/>
              </a:rPr>
              <a:t>Entity</a:t>
            </a:r>
          </a:p>
          <a:p>
            <a:r>
              <a:rPr lang="en-US" dirty="0" smtClean="0">
                <a:sym typeface="Wingdings" pitchFamily="2" charset="2"/>
              </a:rPr>
              <a:t>Entity dialog</a:t>
            </a:r>
          </a:p>
          <a:p>
            <a:pPr lvl="1"/>
            <a:r>
              <a:rPr lang="en-US" dirty="0"/>
              <a:t>22 character max length</a:t>
            </a:r>
          </a:p>
          <a:p>
            <a:pPr lvl="1"/>
            <a:r>
              <a:rPr lang="en-US" dirty="0"/>
              <a:t>Use </a:t>
            </a:r>
            <a:r>
              <a:rPr lang="en-US" dirty="0" err="1"/>
              <a:t>CamelCase</a:t>
            </a:r>
            <a:r>
              <a:rPr lang="en-US" dirty="0"/>
              <a:t> </a:t>
            </a:r>
            <a:r>
              <a:rPr lang="en-US" dirty="0" smtClean="0"/>
              <a:t>ending </a:t>
            </a:r>
            <a:r>
              <a:rPr lang="en-US" dirty="0"/>
              <a:t>with _Ext</a:t>
            </a:r>
          </a:p>
          <a:p>
            <a:pPr lvl="1"/>
            <a:r>
              <a:rPr lang="en-US" dirty="0" smtClean="0"/>
              <a:t>Example</a:t>
            </a:r>
            <a:r>
              <a:rPr lang="en-US" dirty="0"/>
              <a:t>: </a:t>
            </a:r>
            <a:r>
              <a:rPr lang="en-US" dirty="0" err="1" smtClean="0"/>
              <a:t>ABPropInspector_Ext</a:t>
            </a:r>
            <a:endParaRPr lang="en-US" dirty="0" smtClean="0"/>
          </a:p>
          <a:p>
            <a:pPr lvl="1"/>
            <a:r>
              <a:rPr lang="en-US" dirty="0" smtClean="0">
                <a:sym typeface="Wingdings" pitchFamily="2" charset="2"/>
              </a:rPr>
              <a:t>(continued)</a:t>
            </a:r>
            <a:endParaRPr lang="en-US" dirty="0">
              <a:sym typeface="Wingdings" pitchFamily="2" charset="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5" y="953894"/>
            <a:ext cx="4834287" cy="1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99" y="1600200"/>
            <a:ext cx="1607143" cy="13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5a44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200699"/>
            <a:ext cx="3355714" cy="4109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790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 dlg Entity" descr="C:\Users\sluersen\AppData\Local\Temp\SNAGHTML5c7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169" y="992784"/>
            <a:ext cx="2873259" cy="1381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1: Create </a:t>
            </a:r>
            <a:r>
              <a:rPr lang="en-US" dirty="0" smtClean="0"/>
              <a:t>the subtype entity (2)</a:t>
            </a:r>
            <a:endParaRPr lang="en-US" dirty="0"/>
          </a:p>
        </p:txBody>
      </p:sp>
      <p:sp>
        <p:nvSpPr>
          <p:cNvPr id="3" name="Content Placeholder 2"/>
          <p:cNvSpPr>
            <a:spLocks noGrp="1"/>
          </p:cNvSpPr>
          <p:nvPr>
            <p:ph sz="half" idx="1"/>
          </p:nvPr>
        </p:nvSpPr>
        <p:spPr>
          <a:xfrm>
            <a:off x="519113" y="914401"/>
            <a:ext cx="5011144" cy="5475289"/>
          </a:xfrm>
        </p:spPr>
        <p:txBody>
          <a:bodyPr/>
          <a:lstStyle/>
          <a:p>
            <a:r>
              <a:rPr lang="en-US" dirty="0" smtClean="0"/>
              <a:t>For  Entity Type, select subtype</a:t>
            </a:r>
          </a:p>
          <a:p>
            <a:pPr lvl="1"/>
            <a:r>
              <a:rPr lang="en-US" dirty="0" smtClean="0"/>
              <a:t>Fields change in Entity dialog</a:t>
            </a:r>
          </a:p>
          <a:p>
            <a:pPr lvl="1"/>
            <a:endParaRPr lang="en-US" dirty="0"/>
          </a:p>
          <a:p>
            <a:pPr lvl="1"/>
            <a:endParaRPr lang="en-US" dirty="0" smtClean="0"/>
          </a:p>
          <a:p>
            <a:r>
              <a:rPr lang="en-US" dirty="0" smtClean="0"/>
              <a:t>Select </a:t>
            </a:r>
            <a:r>
              <a:rPr lang="en-US" dirty="0"/>
              <a:t>supertype</a:t>
            </a:r>
          </a:p>
          <a:p>
            <a:pPr lvl="1"/>
            <a:r>
              <a:rPr lang="en-US" dirty="0" smtClean="0"/>
              <a:t>In Supertype field, </a:t>
            </a:r>
            <a:br>
              <a:rPr lang="en-US" dirty="0" smtClean="0"/>
            </a:br>
            <a:r>
              <a:rPr lang="en-US" dirty="0" smtClean="0"/>
              <a:t>click </a:t>
            </a:r>
            <a:r>
              <a:rPr lang="en-US" dirty="0"/>
              <a:t>ellipse </a:t>
            </a:r>
            <a:r>
              <a:rPr lang="en-US" dirty="0" smtClean="0"/>
              <a:t>(…) </a:t>
            </a:r>
            <a:br>
              <a:rPr lang="en-US" dirty="0" smtClean="0"/>
            </a:br>
            <a:r>
              <a:rPr lang="en-US" dirty="0" smtClean="0"/>
              <a:t>to open the </a:t>
            </a:r>
            <a:br>
              <a:rPr lang="en-US" dirty="0" smtClean="0"/>
            </a:br>
            <a:r>
              <a:rPr lang="en-US" dirty="0" smtClean="0"/>
              <a:t>Supertype dialog</a:t>
            </a:r>
            <a:endParaRPr lang="en-US" dirty="0"/>
          </a:p>
          <a:p>
            <a:pPr lvl="1"/>
            <a:r>
              <a:rPr lang="en-US" dirty="0" smtClean="0"/>
              <a:t>In dialog, </a:t>
            </a:r>
            <a:r>
              <a:rPr lang="en-US" dirty="0"/>
              <a:t/>
            </a:r>
            <a:br>
              <a:rPr lang="en-US" dirty="0"/>
            </a:br>
            <a:r>
              <a:rPr lang="en-US" dirty="0" smtClean="0"/>
              <a:t>select the </a:t>
            </a:r>
            <a:br>
              <a:rPr lang="en-US" dirty="0" smtClean="0"/>
            </a:br>
            <a:r>
              <a:rPr lang="en-US" dirty="0" smtClean="0"/>
              <a:t>parent entity </a:t>
            </a:r>
            <a:endParaRPr lang="en-US" dirty="0"/>
          </a:p>
          <a:p>
            <a:endParaRPr lang="en-US" dirty="0"/>
          </a:p>
          <a:p>
            <a:pPr lvl="1"/>
            <a:endParaRPr lang="en-US" dirty="0" smtClean="0"/>
          </a:p>
          <a:p>
            <a:pPr lvl="1"/>
            <a:endParaRPr lang="en-US" dirty="0"/>
          </a:p>
          <a:p>
            <a:pPr marL="400050" lvl="1" indent="0">
              <a:buNone/>
            </a:pPr>
            <a:endParaRPr lang="en-US" dirty="0"/>
          </a:p>
          <a:p>
            <a:pPr lvl="1"/>
            <a:endParaRPr lang="en-US" dirty="0" smtClean="0"/>
          </a:p>
          <a:p>
            <a:pPr lvl="1"/>
            <a:endParaRPr lang="en-US" dirty="0"/>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905000"/>
            <a:ext cx="2546943" cy="15307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4" name="pic DLG Entity 2" descr="C:\Users\sluersen\AppData\Local\Temp\SNAGHTML63a7e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2538" y="3594269"/>
            <a:ext cx="2980123" cy="28773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 Dllg supertype" descr="C:\Users\sluersen\AppData\Local\Temp\SNAGHTML6199b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806" y="2819400"/>
            <a:ext cx="2628571" cy="2449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bwMode="auto">
          <a:xfrm>
            <a:off x="6340102" y="3845169"/>
            <a:ext cx="2307120" cy="23353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4256442" y="5468050"/>
            <a:ext cx="2677758"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11" idx="3"/>
            <a:endCxn id="12" idx="3"/>
          </p:cNvCxnSpPr>
          <p:nvPr/>
        </p:nvCxnSpPr>
        <p:spPr bwMode="auto">
          <a:xfrm flipH="1">
            <a:off x="6934200" y="3961938"/>
            <a:ext cx="1713022" cy="1629587"/>
          </a:xfrm>
          <a:prstGeom prst="bentConnector3">
            <a:avLst>
              <a:gd name="adj1" fmla="val -1334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5562600" y="2088637"/>
            <a:ext cx="2546943" cy="26183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1980348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878824" cy="742951"/>
          </a:xfrm>
        </p:spPr>
        <p:txBody>
          <a:bodyPr/>
          <a:lstStyle/>
          <a:p>
            <a:r>
              <a:rPr lang="en-US" dirty="0"/>
              <a:t>Step </a:t>
            </a:r>
            <a:r>
              <a:rPr lang="en-US" dirty="0" smtClean="0"/>
              <a:t>2: </a:t>
            </a:r>
            <a:r>
              <a:rPr lang="en-US" dirty="0"/>
              <a:t>Add elements and specify attributes</a:t>
            </a:r>
            <a:br>
              <a:rPr lang="en-US" dirty="0"/>
            </a:b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045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Subtype basics</a:t>
            </a:r>
          </a:p>
          <a:p>
            <a:pPr>
              <a:lnSpc>
                <a:spcPct val="150000"/>
              </a:lnSpc>
              <a:buFont typeface="Arial" charset="0"/>
              <a:buChar char="•"/>
            </a:pPr>
            <a:r>
              <a:rPr lang="en-US" sz="2800" dirty="0" smtClean="0">
                <a:solidFill>
                  <a:srgbClr val="C0C0C0"/>
                </a:solidFill>
              </a:rPr>
              <a:t>Create </a:t>
            </a:r>
            <a:r>
              <a:rPr lang="en-US" sz="2800" dirty="0">
                <a:solidFill>
                  <a:srgbClr val="C0C0C0"/>
                </a:solidFill>
              </a:rPr>
              <a:t>a subtype entity </a:t>
            </a:r>
            <a:r>
              <a:rPr lang="en-US" sz="2800" dirty="0" smtClean="0">
                <a:solidFill>
                  <a:srgbClr val="C0C0C0"/>
                </a:solidFill>
              </a:rPr>
              <a:t>extension</a:t>
            </a:r>
          </a:p>
          <a:p>
            <a:pPr>
              <a:lnSpc>
                <a:spcPct val="150000"/>
              </a:lnSpc>
              <a:buFont typeface="Arial" charset="0"/>
              <a:buChar char="•"/>
            </a:pPr>
            <a:r>
              <a:rPr lang="en-US" sz="2800" dirty="0">
                <a:solidFill>
                  <a:srgbClr val="C0C0C0"/>
                </a:solidFill>
              </a:rPr>
              <a:t>Create a subtype </a:t>
            </a:r>
            <a:r>
              <a:rPr lang="en-US" sz="2800" dirty="0" smtClean="0">
                <a:solidFill>
                  <a:srgbClr val="C0C0C0"/>
                </a:solidFill>
              </a:rPr>
              <a:t>entity</a:t>
            </a:r>
            <a:endParaRPr lang="en-US" sz="2800" dirty="0">
              <a:solidFill>
                <a:srgbClr val="C0C0C0"/>
              </a:solidFill>
            </a:endParaRPr>
          </a:p>
        </p:txBody>
      </p:sp>
    </p:spTree>
    <p:extLst>
      <p:ext uri="{BB962C8B-B14F-4D97-AF65-F5344CB8AC3E}">
        <p14:creationId xmlns:p14="http://schemas.microsoft.com/office/powerpoint/2010/main" val="39932179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dirty="0"/>
              <a:t>Do </a:t>
            </a:r>
            <a:r>
              <a:rPr lang="en-US" b="1" dirty="0"/>
              <a:t>NOT</a:t>
            </a:r>
            <a:r>
              <a:rPr lang="en-US" dirty="0"/>
              <a:t> create e</a:t>
            </a:r>
            <a:r>
              <a:rPr lang="en-US" dirty="0" smtClean="0"/>
              <a:t>ntity </a:t>
            </a:r>
            <a:r>
              <a:rPr lang="en-US" dirty="0"/>
              <a:t>field names ending with _Ext</a:t>
            </a:r>
          </a:p>
          <a:p>
            <a:endParaRPr lang="en-US" dirty="0" smtClean="0"/>
          </a:p>
          <a:p>
            <a:pPr marL="0" indent="0">
              <a:buNone/>
            </a:pPr>
            <a:endParaRPr lang="en-US" dirty="0"/>
          </a:p>
          <a:p>
            <a:endParaRPr lang="en-US" dirty="0" smtClean="0"/>
          </a:p>
        </p:txBody>
      </p:sp>
    </p:spTree>
    <p:extLst>
      <p:ext uri="{BB962C8B-B14F-4D97-AF65-F5344CB8AC3E}">
        <p14:creationId xmlns:p14="http://schemas.microsoft.com/office/powerpoint/2010/main" val="41520195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a:t>
            </a:r>
            <a:r>
              <a:rPr lang="en-US" sz="2000" dirty="0" smtClean="0"/>
              <a:t/>
            </a:r>
            <a:br>
              <a:rPr lang="en-US" sz="2000" dirty="0" smtClean="0"/>
            </a:br>
            <a:r>
              <a:rPr lang="en-US" sz="2000" dirty="0" smtClean="0"/>
              <a:t>define 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required </a:t>
            </a:r>
          </a:p>
          <a:p>
            <a:pPr lvl="1"/>
            <a:r>
              <a:rPr lang="en-US" sz="2000" dirty="0" smtClean="0"/>
              <a:t>Black </a:t>
            </a:r>
            <a:r>
              <a:rPr lang="en-US" sz="2000" dirty="0"/>
              <a:t>for editable</a:t>
            </a:r>
          </a:p>
          <a:p>
            <a:pPr lvl="1"/>
            <a:r>
              <a:rPr lang="en-US" sz="2000" dirty="0" smtClean="0"/>
              <a:t>Grayed-out for non-editable</a:t>
            </a:r>
          </a:p>
          <a:p>
            <a:pPr lvl="2"/>
            <a:r>
              <a:rPr lang="en-US" sz="1800" dirty="0" smtClean="0"/>
              <a:t>Overridden, Inherited, Internal, Default</a:t>
            </a:r>
          </a:p>
          <a:p>
            <a:r>
              <a:rPr lang="en-US" dirty="0" err="1" smtClean="0"/>
              <a:t>Nullok</a:t>
            </a:r>
            <a:r>
              <a:rPr lang="en-US" dirty="0" smtClean="0"/>
              <a:t> defaults to false!</a:t>
            </a:r>
          </a:p>
          <a:p>
            <a:pPr lvl="1"/>
            <a:r>
              <a:rPr lang="en-US" dirty="0" smtClean="0"/>
              <a:t>Set to true in most cases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64" y="914400"/>
            <a:ext cx="4067813" cy="525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288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descr="C:\Users\sluersen\AppData\Local\Temp\SNAGHTML674b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09" y="2900078"/>
            <a:ext cx="7915911" cy="342452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7809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a:solidFill>
                  <a:schemeClr val="bg1"/>
                </a:solidFill>
                <a:latin typeface="Lucida Console" pitchFamily="49" charset="0"/>
              </a:rPr>
              <a:t>ABAutoScrapYard_Ext</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a:solidFill>
                  <a:schemeClr val="bg1"/>
                </a:solidFill>
                <a:latin typeface="Lucida Console" pitchFamily="49" charset="0"/>
              </a:rPr>
              <a:t>NoTwoColumnsWithTheSameName</a:t>
            </a:r>
            <a:r>
              <a:rPr lang="en-US" sz="1600" dirty="0">
                <a:solidFill>
                  <a:schemeClr val="bg1"/>
                </a:solidFill>
                <a:latin typeface="Lucida Console" pitchFamily="49" charset="0"/>
              </a:rPr>
              <a:t> - Duplicate property </a:t>
            </a:r>
            <a:br>
              <a:rPr lang="en-US" sz="1600" dirty="0">
                <a:solidFill>
                  <a:schemeClr val="bg1"/>
                </a:solidFill>
                <a:latin typeface="Lucida Console" pitchFamily="49" charset="0"/>
              </a:rPr>
            </a:b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a:t>
            </a:r>
            <a:r>
              <a:rPr lang="en-US" sz="1600" dirty="0" err="1" smtClean="0">
                <a:solidFill>
                  <a:schemeClr val="bg1"/>
                </a:solidFill>
                <a:latin typeface="Lucida Console" pitchFamily="49" charset="0"/>
              </a:rPr>
              <a:t>CanPickUpVehicles</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found for entity </a:t>
            </a:r>
            <a:r>
              <a:rPr lang="en-US" sz="1600" dirty="0" smtClean="0">
                <a:solidFill>
                  <a:schemeClr val="bg1"/>
                </a:solidFill>
                <a:latin typeface="Lucida Console" pitchFamily="49" charset="0"/>
              </a:rPr>
              <a:t>"</a:t>
            </a:r>
            <a:r>
              <a:rPr lang="en-US" sz="1600" dirty="0" err="1" smtClean="0">
                <a:solidFill>
                  <a:schemeClr val="bg1"/>
                </a:solidFill>
                <a:latin typeface="Lucida Console" pitchFamily="49" charset="0"/>
              </a:rPr>
              <a:t>ABAutoScrapYard_Ext</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395405986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subtype entity</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a:t>
            </a:r>
            <a:endParaRPr lang="en-US" dirty="0"/>
          </a:p>
        </p:txBody>
      </p:sp>
      <p:sp>
        <p:nvSpPr>
          <p:cNvPr id="41" name="Rectangle 40"/>
          <p:cNvSpPr/>
          <p:nvPr/>
        </p:nvSpPr>
        <p:spPr>
          <a:xfrm>
            <a:off x="1178251" y="5665201"/>
            <a:ext cx="755335" cy="338554"/>
          </a:xfrm>
          <a:prstGeom prst="rect">
            <a:avLst/>
          </a:prstGeom>
        </p:spPr>
        <p:txBody>
          <a:bodyPr wrap="none">
            <a:spAutoFit/>
          </a:bodyPr>
          <a:lstStyle/>
          <a:p>
            <a:pPr algn="ctr"/>
            <a:r>
              <a:rPr lang="en-US" sz="1600" b="1" dirty="0" smtClean="0">
                <a:solidFill>
                  <a:schemeClr val="bg1"/>
                </a:solidFill>
              </a:rPr>
              <a:t>Entity</a:t>
            </a: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28" y="39624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7337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subtypes and supertypes in the data model</a:t>
            </a:r>
          </a:p>
          <a:p>
            <a:pPr lvl="1"/>
            <a:r>
              <a:rPr lang="en-US" dirty="0"/>
              <a:t>Extend an existing subtype entity</a:t>
            </a:r>
          </a:p>
          <a:p>
            <a:pPr lvl="1"/>
            <a:r>
              <a:rPr lang="en-US" dirty="0"/>
              <a:t>Create new a subtype entity</a:t>
            </a:r>
          </a:p>
          <a:p>
            <a:pPr lvl="1"/>
            <a:r>
              <a:rPr lang="en-US" dirty="0"/>
              <a:t>Create a subtype extension</a:t>
            </a:r>
          </a:p>
          <a:p>
            <a:endParaRPr lang="en-US" dirty="0"/>
          </a:p>
        </p:txBody>
      </p:sp>
    </p:spTree>
    <p:extLst>
      <p:ext uri="{BB962C8B-B14F-4D97-AF65-F5344CB8AC3E}">
        <p14:creationId xmlns:p14="http://schemas.microsoft.com/office/powerpoint/2010/main" val="4716060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subtype entity? What is the XML element for a subtype entity?</a:t>
            </a:r>
          </a:p>
          <a:p>
            <a:r>
              <a:rPr lang="en-US" dirty="0"/>
              <a:t>What is a subtype entity extension? What is the XML element for a subtype entity extension?</a:t>
            </a:r>
          </a:p>
          <a:p>
            <a:r>
              <a:rPr lang="en-US" dirty="0"/>
              <a:t>Describe at least one limitation of relying heavily on subtype hierarchies.</a:t>
            </a:r>
          </a:p>
          <a:p>
            <a:r>
              <a:rPr lang="en-US" dirty="0"/>
              <a:t>When you create a new subtype, why are you NOT able  specify a table name?</a:t>
            </a:r>
          </a:p>
          <a:p>
            <a:r>
              <a:rPr lang="en-US" dirty="0"/>
              <a:t>If creating a subtype extension and the path to the extension is grayed out and you are unable to click OK, what should you do?</a:t>
            </a:r>
          </a:p>
          <a:p>
            <a:endParaRPr lang="en-US" dirty="0"/>
          </a:p>
        </p:txBody>
      </p:sp>
    </p:spTree>
    <p:extLst>
      <p:ext uri="{BB962C8B-B14F-4D97-AF65-F5344CB8AC3E}">
        <p14:creationId xmlns:p14="http://schemas.microsoft.com/office/powerpoint/2010/main" val="25440945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7556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entity</a:t>
            </a:r>
            <a:endParaRPr lang="en-US" dirty="0"/>
          </a:p>
        </p:txBody>
      </p:sp>
      <p:sp>
        <p:nvSpPr>
          <p:cNvPr id="3" name="Content Placeholder 2"/>
          <p:cNvSpPr>
            <a:spLocks noGrp="1"/>
          </p:cNvSpPr>
          <p:nvPr>
            <p:ph sz="half" idx="1"/>
          </p:nvPr>
        </p:nvSpPr>
        <p:spPr/>
        <p:txBody>
          <a:bodyPr/>
          <a:lstStyle/>
          <a:p>
            <a:r>
              <a:rPr lang="en-US" dirty="0"/>
              <a:t>A </a:t>
            </a:r>
            <a:r>
              <a:rPr lang="en-US" b="1" dirty="0"/>
              <a:t>subtype </a:t>
            </a:r>
            <a:r>
              <a:rPr lang="en-US" dirty="0"/>
              <a:t>is an entity that is a child to </a:t>
            </a:r>
            <a:r>
              <a:rPr lang="en-US" dirty="0" smtClean="0"/>
              <a:t>a supertype entity </a:t>
            </a:r>
            <a:r>
              <a:rPr lang="en-US" dirty="0"/>
              <a:t>and inherits all fields from the </a:t>
            </a:r>
            <a:r>
              <a:rPr lang="en-US" dirty="0" smtClean="0"/>
              <a:t>supertype</a:t>
            </a:r>
          </a:p>
          <a:p>
            <a:r>
              <a:rPr lang="en-US" dirty="0" smtClean="0"/>
              <a:t>Example:</a:t>
            </a:r>
          </a:p>
          <a:p>
            <a:pPr lvl="1"/>
            <a:r>
              <a:rPr lang="en-US" dirty="0" smtClean="0"/>
              <a:t>ABContact is the supertype</a:t>
            </a:r>
          </a:p>
          <a:p>
            <a:pPr lvl="1"/>
            <a:r>
              <a:rPr lang="en-US" dirty="0" smtClean="0"/>
              <a:t>ABCompany is the subtype</a:t>
            </a:r>
          </a:p>
          <a:p>
            <a:pPr lvl="1"/>
            <a:r>
              <a:rPr lang="en-US" dirty="0"/>
              <a:t>ABCompany inherits </a:t>
            </a:r>
            <a:r>
              <a:rPr lang="en-US" dirty="0" err="1"/>
              <a:t>PrefersContactByEmail</a:t>
            </a:r>
            <a:r>
              <a:rPr lang="en-US" dirty="0"/>
              <a:t> from ABContact</a:t>
            </a:r>
          </a:p>
          <a:p>
            <a:pPr lvl="1"/>
            <a:r>
              <a:rPr lang="en-US" dirty="0" smtClean="0"/>
              <a:t>ABContact does </a:t>
            </a:r>
            <a:r>
              <a:rPr lang="en-US" b="1" dirty="0" smtClean="0"/>
              <a:t>NOT</a:t>
            </a:r>
            <a:r>
              <a:rPr lang="en-US" dirty="0" smtClean="0"/>
              <a:t> inherit </a:t>
            </a:r>
            <a:r>
              <a:rPr lang="en-US" dirty="0" err="1" smtClean="0"/>
              <a:t>CanAddEmployees</a:t>
            </a:r>
            <a:endParaRPr lang="en-US" dirty="0"/>
          </a:p>
          <a:p>
            <a:endParaRPr lang="en-US" dirty="0"/>
          </a:p>
        </p:txBody>
      </p:sp>
      <p:pic>
        <p:nvPicPr>
          <p:cNvPr id="4" name="pic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25158"/>
            <a:ext cx="3293055" cy="46635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05011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Subtype hierarchy</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12437"/>
            <a:ext cx="8664575" cy="53276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ext Box 41"/>
          <p:cNvSpPr txBox="1">
            <a:spLocks noChangeArrowheads="1"/>
          </p:cNvSpPr>
          <p:nvPr/>
        </p:nvSpPr>
        <p:spPr bwMode="auto">
          <a:xfrm>
            <a:off x="533400" y="1591088"/>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primary subtypes</a:t>
            </a:r>
          </a:p>
        </p:txBody>
      </p:sp>
      <p:sp>
        <p:nvSpPr>
          <p:cNvPr id="5" name="Right Arrow 4"/>
          <p:cNvSpPr/>
          <p:nvPr/>
        </p:nvSpPr>
        <p:spPr bwMode="auto">
          <a:xfrm>
            <a:off x="3204242" y="1143000"/>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ext Box 41"/>
          <p:cNvSpPr txBox="1">
            <a:spLocks noChangeArrowheads="1"/>
          </p:cNvSpPr>
          <p:nvPr/>
        </p:nvSpPr>
        <p:spPr bwMode="auto">
          <a:xfrm>
            <a:off x="2278063" y="903402"/>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sp>
        <p:nvSpPr>
          <p:cNvPr id="7" name="Right Arrow 6"/>
          <p:cNvSpPr/>
          <p:nvPr/>
        </p:nvSpPr>
        <p:spPr bwMode="auto">
          <a:xfrm>
            <a:off x="1261268" y="2169696"/>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9404020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Additional parent and subtype examples</a:t>
            </a:r>
          </a:p>
        </p:txBody>
      </p:sp>
      <p:sp>
        <p:nvSpPr>
          <p:cNvPr id="8195" name="Rectangle 3"/>
          <p:cNvSpPr>
            <a:spLocks noGrp="1" noChangeArrowheads="1"/>
          </p:cNvSpPr>
          <p:nvPr>
            <p:ph idx="1"/>
          </p:nvPr>
        </p:nvSpPr>
        <p:spPr/>
        <p:txBody>
          <a:bodyPr/>
          <a:lstStyle/>
          <a:p>
            <a:pPr>
              <a:buFont typeface="Arial" charset="0"/>
              <a:buChar char="•"/>
            </a:pPr>
            <a:r>
              <a:rPr lang="en-US" dirty="0" smtClean="0"/>
              <a:t>All applications</a:t>
            </a:r>
          </a:p>
          <a:p>
            <a:pPr lvl="1"/>
            <a:r>
              <a:rPr lang="en-US" dirty="0" smtClean="0">
                <a:solidFill>
                  <a:srgbClr val="0033CC"/>
                </a:solidFill>
              </a:rPr>
              <a:t>Contact: </a:t>
            </a:r>
            <a:r>
              <a:rPr lang="en-US" dirty="0" smtClean="0"/>
              <a:t>Person, Company, Place, ...</a:t>
            </a:r>
          </a:p>
          <a:p>
            <a:pPr>
              <a:buFont typeface="Arial" charset="0"/>
              <a:buChar char="•"/>
            </a:pPr>
            <a:r>
              <a:rPr lang="en-US" dirty="0" smtClean="0"/>
              <a:t>ClaimCenter</a:t>
            </a:r>
          </a:p>
          <a:p>
            <a:pPr lvl="1"/>
            <a:r>
              <a:rPr lang="en-US" dirty="0" smtClean="0">
                <a:solidFill>
                  <a:srgbClr val="0033CC"/>
                </a:solidFill>
              </a:rPr>
              <a:t>Incident: </a:t>
            </a:r>
            <a:r>
              <a:rPr lang="en-US" dirty="0" err="1" smtClean="0">
                <a:solidFill>
                  <a:srgbClr val="0033CC"/>
                </a:solidFill>
              </a:rPr>
              <a:t>I</a:t>
            </a:r>
            <a:r>
              <a:rPr lang="en-US" dirty="0" err="1"/>
              <a:t>njuryIncident</a:t>
            </a:r>
            <a:r>
              <a:rPr lang="en-US" dirty="0" smtClean="0">
                <a:solidFill>
                  <a:srgbClr val="0033CC"/>
                </a:solidFill>
              </a:rPr>
              <a:t>, </a:t>
            </a:r>
            <a:r>
              <a:rPr lang="en-US" dirty="0" err="1" smtClean="0"/>
              <a:t>TripIncident</a:t>
            </a:r>
            <a:r>
              <a:rPr lang="en-US" dirty="0" smtClean="0"/>
              <a:t>, </a:t>
            </a:r>
            <a:r>
              <a:rPr lang="en-US" dirty="0" err="1" smtClean="0"/>
              <a:t>PropertyIncident</a:t>
            </a:r>
            <a:endParaRPr lang="en-US" dirty="0" err="1"/>
          </a:p>
          <a:p>
            <a:pPr lvl="1"/>
            <a:r>
              <a:rPr lang="en-US" dirty="0" smtClean="0">
                <a:solidFill>
                  <a:srgbClr val="0033CC"/>
                </a:solidFill>
              </a:rPr>
              <a:t>Transaction</a:t>
            </a:r>
            <a:r>
              <a:rPr lang="en-US" dirty="0">
                <a:solidFill>
                  <a:srgbClr val="0033CC"/>
                </a:solidFill>
              </a:rPr>
              <a:t>: </a:t>
            </a:r>
            <a:r>
              <a:rPr lang="en-US" dirty="0"/>
              <a:t>Payment, Recovery, Reserve, ... </a:t>
            </a:r>
            <a:endParaRPr lang="en-US" dirty="0" smtClean="0"/>
          </a:p>
          <a:p>
            <a:pPr>
              <a:buFont typeface="Arial" charset="0"/>
              <a:buChar char="•"/>
            </a:pPr>
            <a:r>
              <a:rPr lang="en-US" dirty="0" smtClean="0"/>
              <a:t>PolicyCenter</a:t>
            </a:r>
          </a:p>
          <a:p>
            <a:pPr lvl="1"/>
            <a:r>
              <a:rPr lang="en-US" dirty="0" smtClean="0">
                <a:solidFill>
                  <a:srgbClr val="0033CC"/>
                </a:solidFill>
              </a:rPr>
              <a:t>Job: </a:t>
            </a:r>
            <a:r>
              <a:rPr lang="en-US" dirty="0" smtClean="0"/>
              <a:t>Submission, Renewal, Cancellation, Reinstatement, ...</a:t>
            </a:r>
          </a:p>
          <a:p>
            <a:pPr lvl="1"/>
            <a:r>
              <a:rPr lang="en-US" dirty="0" err="1" smtClean="0">
                <a:solidFill>
                  <a:srgbClr val="0033CC"/>
                </a:solidFill>
              </a:rPr>
              <a:t>PlanDetail</a:t>
            </a:r>
            <a:r>
              <a:rPr lang="en-US" dirty="0" smtClean="0">
                <a:solidFill>
                  <a:srgbClr val="0033CC"/>
                </a:solidFill>
              </a:rPr>
              <a:t>: </a:t>
            </a:r>
            <a:r>
              <a:rPr lang="en-US" dirty="0" err="1" smtClean="0"/>
              <a:t>BillingPlanDetail</a:t>
            </a:r>
            <a:r>
              <a:rPr lang="en-US" dirty="0" smtClean="0"/>
              <a:t>, </a:t>
            </a:r>
            <a:r>
              <a:rPr lang="en-US" dirty="0" err="1" smtClean="0"/>
              <a:t>PaymentPlanDetail</a:t>
            </a:r>
            <a:r>
              <a:rPr lang="en-US" dirty="0" smtClean="0"/>
              <a:t>, ...</a:t>
            </a:r>
          </a:p>
          <a:p>
            <a:pPr>
              <a:buFont typeface="Arial" charset="0"/>
              <a:buChar char="•"/>
            </a:pPr>
            <a:r>
              <a:rPr lang="en-US" dirty="0" smtClean="0"/>
              <a:t>BillingCenter</a:t>
            </a:r>
          </a:p>
          <a:p>
            <a:pPr lvl="1"/>
            <a:r>
              <a:rPr lang="en-US" dirty="0" smtClean="0">
                <a:solidFill>
                  <a:srgbClr val="0033CC"/>
                </a:solidFill>
              </a:rPr>
              <a:t>Plan: </a:t>
            </a:r>
            <a:r>
              <a:rPr lang="en-US" dirty="0" err="1" smtClean="0"/>
              <a:t>BillingPlan</a:t>
            </a:r>
            <a:r>
              <a:rPr lang="en-US" dirty="0" smtClean="0"/>
              <a:t>, </a:t>
            </a:r>
            <a:r>
              <a:rPr lang="en-US" dirty="0" err="1" smtClean="0"/>
              <a:t>CommissionPlan</a:t>
            </a:r>
            <a:r>
              <a:rPr lang="en-US" dirty="0" smtClean="0"/>
              <a:t>, </a:t>
            </a:r>
            <a:r>
              <a:rPr lang="en-US" dirty="0" err="1" smtClean="0"/>
              <a:t>DelinquencyPlan</a:t>
            </a:r>
            <a:r>
              <a:rPr lang="en-US" dirty="0" smtClean="0"/>
              <a:t>, ...</a:t>
            </a:r>
          </a:p>
          <a:p>
            <a:pPr lvl="1"/>
            <a:r>
              <a:rPr lang="en-US" dirty="0" err="1" smtClean="0">
                <a:solidFill>
                  <a:srgbClr val="0033CC"/>
                </a:solidFill>
              </a:rPr>
              <a:t>ChargePattern</a:t>
            </a:r>
            <a:r>
              <a:rPr lang="en-US" dirty="0" smtClean="0">
                <a:solidFill>
                  <a:srgbClr val="0033CC"/>
                </a:solidFill>
              </a:rPr>
              <a:t>: </a:t>
            </a:r>
            <a:r>
              <a:rPr lang="en-US" dirty="0" err="1" smtClean="0"/>
              <a:t>ImmediateCharge</a:t>
            </a:r>
            <a:r>
              <a:rPr lang="en-US" dirty="0" smtClean="0"/>
              <a:t>, </a:t>
            </a:r>
            <a:r>
              <a:rPr lang="en-US" dirty="0" err="1" smtClean="0"/>
              <a:t>ProRataCharge</a:t>
            </a:r>
            <a:r>
              <a:rPr lang="en-US" dirty="0" smtClean="0"/>
              <a:t>, ...</a:t>
            </a:r>
          </a:p>
          <a:p>
            <a:pPr>
              <a:buFont typeface="Arial" charset="0"/>
              <a:buChar char="•"/>
            </a:pPr>
            <a:endParaRPr lang="en-US" dirty="0" smtClean="0"/>
          </a:p>
          <a:p>
            <a:pPr lvl="1">
              <a:buFont typeface="Wingdings 2" pitchFamily="18" charset="2"/>
              <a:buNone/>
            </a:pPr>
            <a:endParaRPr lang="en-US" dirty="0" smtClean="0"/>
          </a:p>
          <a:p>
            <a:pPr lvl="1"/>
            <a:endParaRPr lang="en-US" dirty="0" smtClean="0"/>
          </a:p>
        </p:txBody>
      </p:sp>
    </p:spTree>
    <p:extLst>
      <p:ext uri="{BB962C8B-B14F-4D97-AF65-F5344CB8AC3E}">
        <p14:creationId xmlns:p14="http://schemas.microsoft.com/office/powerpoint/2010/main" val="37954989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a877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32" y="2284595"/>
            <a:ext cx="6850860" cy="262839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Entity Editor shows subtypes</a:t>
            </a:r>
            <a:endParaRPr lang="en-US" dirty="0"/>
          </a:p>
        </p:txBody>
      </p:sp>
      <p:sp>
        <p:nvSpPr>
          <p:cNvPr id="3" name="Content Placeholder 2"/>
          <p:cNvSpPr>
            <a:spLocks noGrp="1"/>
          </p:cNvSpPr>
          <p:nvPr>
            <p:ph idx="1"/>
          </p:nvPr>
        </p:nvSpPr>
        <p:spPr/>
        <p:txBody>
          <a:bodyPr/>
          <a:lstStyle/>
          <a:p>
            <a:r>
              <a:rPr lang="en-US" dirty="0" smtClean="0"/>
              <a:t>Element reads as subtype or subtype (extension)</a:t>
            </a:r>
          </a:p>
          <a:p>
            <a:pPr lvl="1"/>
            <a:r>
              <a:rPr lang="en-US" dirty="0" smtClean="0"/>
              <a:t>In XML, it is the &lt;subtype/&gt; or &lt;extension /&gt;</a:t>
            </a:r>
          </a:p>
          <a:p>
            <a:r>
              <a:rPr lang="en-US" dirty="0" smtClean="0"/>
              <a:t>Attribute pane details supertype entity</a:t>
            </a:r>
            <a:endParaRPr lang="en-US" dirty="0"/>
          </a:p>
        </p:txBody>
      </p:sp>
      <p:pic>
        <p:nvPicPr>
          <p:cNvPr id="1030" name="Picture 6" descr="C:\Users\sluersen\AppData\Local\Temp\SNAGHTML1ac16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109" y="3962400"/>
            <a:ext cx="6786865" cy="23890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531632" y="3212154"/>
            <a:ext cx="763768" cy="22848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079109" y="4876914"/>
            <a:ext cx="1305030" cy="22848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4419600" y="3212154"/>
            <a:ext cx="2962892" cy="59784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311793" y="5105400"/>
            <a:ext cx="2489826" cy="3073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5967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 name="pic Entity Editor" descr="C:\Users\sluersen\AppData\Local\Temp\SNAGHTML10d9f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1" y="2667000"/>
            <a:ext cx="6591023" cy="2286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98" name="p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43" y="878304"/>
            <a:ext cx="5499057" cy="55790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Entity editor toolbar open file navigation</a:t>
            </a:r>
            <a:endParaRPr lang="en-US" dirty="0"/>
          </a:p>
        </p:txBody>
      </p:sp>
      <p:sp>
        <p:nvSpPr>
          <p:cNvPr id="28" name="Content Placeholder 27"/>
          <p:cNvSpPr>
            <a:spLocks noGrp="1"/>
          </p:cNvSpPr>
          <p:nvPr>
            <p:ph sz="half" idx="1"/>
          </p:nvPr>
        </p:nvSpPr>
        <p:spPr>
          <a:xfrm>
            <a:off x="519112" y="914401"/>
            <a:ext cx="6338888" cy="5475289"/>
          </a:xfrm>
        </p:spPr>
        <p:txBody>
          <a:bodyPr/>
          <a:lstStyle/>
          <a:p>
            <a:r>
              <a:rPr lang="en-US" dirty="0" smtClean="0"/>
              <a:t>Open </a:t>
            </a:r>
            <a:r>
              <a:rPr lang="en-US" dirty="0"/>
              <a:t>file navigation menu details </a:t>
            </a:r>
            <a:r>
              <a:rPr lang="en-US" dirty="0" smtClean="0"/>
              <a:t/>
            </a:r>
            <a:br>
              <a:rPr lang="en-US" dirty="0" smtClean="0"/>
            </a:br>
            <a:r>
              <a:rPr lang="en-US" dirty="0" smtClean="0"/>
              <a:t>subtype position in hierarchy</a:t>
            </a:r>
          </a:p>
          <a:p>
            <a:r>
              <a:rPr lang="en-US" dirty="0" smtClean="0"/>
              <a:t>Navigate </a:t>
            </a:r>
            <a:r>
              <a:rPr lang="en-US" dirty="0"/>
              <a:t>up to </a:t>
            </a:r>
            <a:r>
              <a:rPr lang="en-US" dirty="0" smtClean="0"/>
              <a:t>parent supertypes</a:t>
            </a:r>
            <a:endParaRPr lang="en-US" dirty="0"/>
          </a:p>
          <a:p>
            <a:pPr marL="0" indent="0">
              <a:buNone/>
            </a:pPr>
            <a:r>
              <a:rPr lang="en-US" dirty="0" smtClean="0"/>
              <a:t/>
            </a:r>
            <a:br>
              <a:rPr lang="en-US" dirty="0" smtClean="0"/>
            </a:br>
            <a:endParaRPr lang="en-US" dirty="0" smtClean="0"/>
          </a:p>
          <a:p>
            <a:endParaRPr lang="en-US" dirty="0"/>
          </a:p>
          <a:p>
            <a:endParaRPr lang="en-US" dirty="0" smtClean="0"/>
          </a:p>
          <a:p>
            <a:endParaRPr lang="en-US" dirty="0"/>
          </a:p>
          <a:p>
            <a:r>
              <a:rPr lang="en-US" dirty="0" smtClean="0"/>
              <a:t>Navigate </a:t>
            </a:r>
            <a:r>
              <a:rPr lang="en-US" dirty="0"/>
              <a:t>down </a:t>
            </a:r>
            <a:r>
              <a:rPr lang="en-US" dirty="0" smtClean="0"/>
              <a:t/>
            </a:r>
            <a:br>
              <a:rPr lang="en-US" dirty="0" smtClean="0"/>
            </a:br>
            <a:r>
              <a:rPr lang="en-US" dirty="0" smtClean="0"/>
              <a:t>to children</a:t>
            </a:r>
            <a:br>
              <a:rPr lang="en-US" dirty="0" smtClean="0"/>
            </a:br>
            <a:r>
              <a:rPr lang="en-US" dirty="0" smtClean="0"/>
              <a:t>subtypes</a:t>
            </a:r>
            <a:br>
              <a:rPr lang="en-US" dirty="0" smtClean="0"/>
            </a:br>
            <a:r>
              <a:rPr lang="en-US" dirty="0" smtClean="0"/>
              <a:t/>
            </a:r>
            <a:br>
              <a:rPr lang="en-US" dirty="0" smtClean="0"/>
            </a:br>
            <a:endParaRPr lang="en-US" dirty="0"/>
          </a:p>
        </p:txBody>
      </p:sp>
      <p:grpSp>
        <p:nvGrpSpPr>
          <p:cNvPr id="56" name="Group 55"/>
          <p:cNvGrpSpPr/>
          <p:nvPr/>
        </p:nvGrpSpPr>
        <p:grpSpPr>
          <a:xfrm>
            <a:off x="2349550" y="5257800"/>
            <a:ext cx="698450" cy="435183"/>
            <a:chOff x="2297760" y="1760815"/>
            <a:chExt cx="1576685" cy="982384"/>
          </a:xfrm>
          <a:effectLst>
            <a:outerShdw blurRad="50800" dist="38100" dir="2700000" algn="tl" rotWithShape="0">
              <a:prstClr val="black">
                <a:alpha val="40000"/>
              </a:prstClr>
            </a:outerShdw>
          </a:effectLst>
        </p:grpSpPr>
        <p:sp>
          <p:nvSpPr>
            <p:cNvPr id="57" name="Freeform 56"/>
            <p:cNvSpPr/>
            <p:nvPr/>
          </p:nvSpPr>
          <p:spPr>
            <a:xfrm>
              <a:off x="2812704" y="1760815"/>
              <a:ext cx="551111" cy="551111"/>
            </a:xfrm>
            <a:custGeom>
              <a:avLst/>
              <a:gdLst>
                <a:gd name="connsiteX0" fmla="*/ 0 w 551111"/>
                <a:gd name="connsiteY0" fmla="*/ 91854 h 551111"/>
                <a:gd name="connsiteX1" fmla="*/ 91854 w 551111"/>
                <a:gd name="connsiteY1" fmla="*/ 0 h 551111"/>
                <a:gd name="connsiteX2" fmla="*/ 459257 w 551111"/>
                <a:gd name="connsiteY2" fmla="*/ 0 h 551111"/>
                <a:gd name="connsiteX3" fmla="*/ 551111 w 551111"/>
                <a:gd name="connsiteY3" fmla="*/ 91854 h 551111"/>
                <a:gd name="connsiteX4" fmla="*/ 551111 w 551111"/>
                <a:gd name="connsiteY4" fmla="*/ 459257 h 551111"/>
                <a:gd name="connsiteX5" fmla="*/ 459257 w 551111"/>
                <a:gd name="connsiteY5" fmla="*/ 551111 h 551111"/>
                <a:gd name="connsiteX6" fmla="*/ 91854 w 551111"/>
                <a:gd name="connsiteY6" fmla="*/ 551111 h 551111"/>
                <a:gd name="connsiteX7" fmla="*/ 0 w 551111"/>
                <a:gd name="connsiteY7" fmla="*/ 459257 h 551111"/>
                <a:gd name="connsiteX8" fmla="*/ 0 w 551111"/>
                <a:gd name="connsiteY8" fmla="*/ 91854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483" tIns="95483" rIns="95483" bIns="95483"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p:txBody>
        </p:sp>
        <p:sp>
          <p:nvSpPr>
            <p:cNvPr id="58" name="Freeform 57"/>
            <p:cNvSpPr/>
            <p:nvPr/>
          </p:nvSpPr>
          <p:spPr>
            <a:xfrm rot="2457640">
              <a:off x="3340895" y="2336943"/>
              <a:ext cx="187226" cy="0"/>
            </a:xfrm>
            <a:custGeom>
              <a:avLst/>
              <a:gdLst/>
              <a:ahLst/>
              <a:cxnLst/>
              <a:rect l="0" t="0" r="0" b="0"/>
              <a:pathLst>
                <a:path>
                  <a:moveTo>
                    <a:pt x="0" y="0"/>
                  </a:moveTo>
                  <a:lnTo>
                    <a:pt x="187226"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3505201" y="2373955"/>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r>
                <a:rPr lang="en-US" sz="1800" kern="1200" dirty="0" smtClean="0"/>
                <a:t> </a:t>
              </a:r>
              <a:endParaRPr lang="en-US" sz="1800" kern="1200" dirty="0"/>
            </a:p>
          </p:txBody>
        </p:sp>
        <p:sp>
          <p:nvSpPr>
            <p:cNvPr id="60" name="Freeform 59"/>
            <p:cNvSpPr/>
            <p:nvPr/>
          </p:nvSpPr>
          <p:spPr>
            <a:xfrm rot="8354520">
              <a:off x="2643680" y="2336661"/>
              <a:ext cx="192349" cy="0"/>
            </a:xfrm>
            <a:custGeom>
              <a:avLst/>
              <a:gdLst/>
              <a:ahLst/>
              <a:cxnLst/>
              <a:rect l="0" t="0" r="0" b="0"/>
              <a:pathLst>
                <a:path>
                  <a:moveTo>
                    <a:pt x="0" y="0"/>
                  </a:moveTo>
                  <a:lnTo>
                    <a:pt x="192349"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Freeform 60"/>
            <p:cNvSpPr/>
            <p:nvPr/>
          </p:nvSpPr>
          <p:spPr>
            <a:xfrm>
              <a:off x="2297760" y="2373953"/>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endParaRPr lang="en-US" sz="1800" kern="1200" dirty="0"/>
            </a:p>
          </p:txBody>
        </p:sp>
      </p:grpSp>
      <p:grpSp>
        <p:nvGrpSpPr>
          <p:cNvPr id="85" name="Group 84"/>
          <p:cNvGrpSpPr/>
          <p:nvPr/>
        </p:nvGrpSpPr>
        <p:grpSpPr>
          <a:xfrm rot="10800000">
            <a:off x="5300584" y="1684741"/>
            <a:ext cx="703522" cy="438343"/>
            <a:chOff x="2297760" y="1760815"/>
            <a:chExt cx="1576685" cy="982384"/>
          </a:xfrm>
          <a:effectLst>
            <a:outerShdw blurRad="50800" dist="38100" dir="2700000" algn="tl" rotWithShape="0">
              <a:prstClr val="black">
                <a:alpha val="40000"/>
              </a:prstClr>
            </a:outerShdw>
          </a:effectLst>
        </p:grpSpPr>
        <p:sp>
          <p:nvSpPr>
            <p:cNvPr id="86" name="Freeform 85"/>
            <p:cNvSpPr/>
            <p:nvPr/>
          </p:nvSpPr>
          <p:spPr>
            <a:xfrm>
              <a:off x="2812704" y="1760815"/>
              <a:ext cx="551111" cy="551111"/>
            </a:xfrm>
            <a:custGeom>
              <a:avLst/>
              <a:gdLst>
                <a:gd name="connsiteX0" fmla="*/ 0 w 551111"/>
                <a:gd name="connsiteY0" fmla="*/ 91854 h 551111"/>
                <a:gd name="connsiteX1" fmla="*/ 91854 w 551111"/>
                <a:gd name="connsiteY1" fmla="*/ 0 h 551111"/>
                <a:gd name="connsiteX2" fmla="*/ 459257 w 551111"/>
                <a:gd name="connsiteY2" fmla="*/ 0 h 551111"/>
                <a:gd name="connsiteX3" fmla="*/ 551111 w 551111"/>
                <a:gd name="connsiteY3" fmla="*/ 91854 h 551111"/>
                <a:gd name="connsiteX4" fmla="*/ 551111 w 551111"/>
                <a:gd name="connsiteY4" fmla="*/ 459257 h 551111"/>
                <a:gd name="connsiteX5" fmla="*/ 459257 w 551111"/>
                <a:gd name="connsiteY5" fmla="*/ 551111 h 551111"/>
                <a:gd name="connsiteX6" fmla="*/ 91854 w 551111"/>
                <a:gd name="connsiteY6" fmla="*/ 551111 h 551111"/>
                <a:gd name="connsiteX7" fmla="*/ 0 w 551111"/>
                <a:gd name="connsiteY7" fmla="*/ 459257 h 551111"/>
                <a:gd name="connsiteX8" fmla="*/ 0 w 551111"/>
                <a:gd name="connsiteY8" fmla="*/ 91854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483" tIns="95483" rIns="95483" bIns="95483"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p:txBody>
        </p:sp>
        <p:sp>
          <p:nvSpPr>
            <p:cNvPr id="87" name="Freeform 86"/>
            <p:cNvSpPr/>
            <p:nvPr/>
          </p:nvSpPr>
          <p:spPr>
            <a:xfrm rot="2457640">
              <a:off x="3340895" y="2336943"/>
              <a:ext cx="187226" cy="0"/>
            </a:xfrm>
            <a:custGeom>
              <a:avLst/>
              <a:gdLst/>
              <a:ahLst/>
              <a:cxnLst/>
              <a:rect l="0" t="0" r="0" b="0"/>
              <a:pathLst>
                <a:path>
                  <a:moveTo>
                    <a:pt x="0" y="0"/>
                  </a:moveTo>
                  <a:lnTo>
                    <a:pt x="187226"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8" name="Freeform 87"/>
            <p:cNvSpPr/>
            <p:nvPr/>
          </p:nvSpPr>
          <p:spPr>
            <a:xfrm>
              <a:off x="3505201" y="2373955"/>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r>
                <a:rPr lang="en-US" sz="1800" kern="1200" dirty="0" smtClean="0"/>
                <a:t> </a:t>
              </a:r>
              <a:endParaRPr lang="en-US" sz="1800" kern="1200" dirty="0"/>
            </a:p>
          </p:txBody>
        </p:sp>
        <p:sp>
          <p:nvSpPr>
            <p:cNvPr id="89" name="Freeform 88"/>
            <p:cNvSpPr/>
            <p:nvPr/>
          </p:nvSpPr>
          <p:spPr>
            <a:xfrm rot="8354520">
              <a:off x="2643680" y="2336661"/>
              <a:ext cx="192349" cy="0"/>
            </a:xfrm>
            <a:custGeom>
              <a:avLst/>
              <a:gdLst/>
              <a:ahLst/>
              <a:cxnLst/>
              <a:rect l="0" t="0" r="0" b="0"/>
              <a:pathLst>
                <a:path>
                  <a:moveTo>
                    <a:pt x="0" y="0"/>
                  </a:moveTo>
                  <a:lnTo>
                    <a:pt x="192349"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0" name="Freeform 89"/>
            <p:cNvSpPr/>
            <p:nvPr/>
          </p:nvSpPr>
          <p:spPr>
            <a:xfrm>
              <a:off x="2297760" y="2373953"/>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endParaRPr lang="en-US" sz="1800" kern="1200" dirty="0"/>
            </a:p>
          </p:txBody>
        </p:sp>
      </p:grpSp>
    </p:spTree>
    <p:extLst>
      <p:ext uri="{BB962C8B-B14F-4D97-AF65-F5344CB8AC3E}">
        <p14:creationId xmlns:p14="http://schemas.microsoft.com/office/powerpoint/2010/main" val="1753907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654715" cy="43545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11" y="5105401"/>
            <a:ext cx="8295725" cy="1371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hidden="1"/>
          <p:cNvPicPr>
            <a:picLocks noChangeAspect="1" noChangeArrowheads="1"/>
          </p:cNvPicPr>
          <p:nvPr/>
        </p:nvPicPr>
        <p:blipFill rotWithShape="1">
          <a:blip r:embed="rId5">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title"/>
          </p:nvPr>
        </p:nvSpPr>
        <p:spPr/>
        <p:txBody>
          <a:bodyPr/>
          <a:lstStyle/>
          <a:p>
            <a:r>
              <a:rPr lang="en-US" smtClean="0"/>
              <a:t>Subtypes in the database</a:t>
            </a:r>
            <a:endParaRPr lang="en-US" dirty="0" smtClean="0"/>
          </a:p>
        </p:txBody>
      </p:sp>
      <p:sp>
        <p:nvSpPr>
          <p:cNvPr id="9219" name="Rectangle 3"/>
          <p:cNvSpPr>
            <a:spLocks noGrp="1" noChangeArrowheads="1"/>
          </p:cNvSpPr>
          <p:nvPr>
            <p:ph sz="half" idx="1"/>
          </p:nvPr>
        </p:nvSpPr>
        <p:spPr>
          <a:xfrm>
            <a:off x="519112" y="914401"/>
            <a:ext cx="6083266" cy="5475289"/>
          </a:xfrm>
        </p:spPr>
        <p:txBody>
          <a:bodyPr/>
          <a:lstStyle/>
          <a:p>
            <a:r>
              <a:rPr lang="en-US" dirty="0" smtClean="0"/>
              <a:t>Typelist and entity database tables define supertypes and subtype relationship</a:t>
            </a:r>
          </a:p>
          <a:p>
            <a:pPr lvl="1"/>
            <a:r>
              <a:rPr lang="en-US" dirty="0" smtClean="0"/>
              <a:t>ABContact has 18 subtypes</a:t>
            </a:r>
          </a:p>
          <a:p>
            <a:r>
              <a:rPr lang="en-US" dirty="0" smtClean="0"/>
              <a:t>Supertype entity table contains all </a:t>
            </a:r>
            <a:br>
              <a:rPr lang="en-US" dirty="0" smtClean="0"/>
            </a:br>
            <a:r>
              <a:rPr lang="en-US" dirty="0" smtClean="0"/>
              <a:t>subtype columns in denomarlized form</a:t>
            </a:r>
          </a:p>
          <a:p>
            <a:pPr lvl="1"/>
            <a:r>
              <a:rPr lang="en-US" dirty="0" smtClean="0"/>
              <a:t>Irrelevant columns for subtype are NULL</a:t>
            </a:r>
          </a:p>
          <a:p>
            <a:pPr lvl="1"/>
            <a:r>
              <a:rPr lang="en-US" dirty="0" smtClean="0"/>
              <a:t>ID, Name, </a:t>
            </a:r>
            <a:r>
              <a:rPr lang="en-US" dirty="0" err="1" smtClean="0"/>
              <a:t>TaxID</a:t>
            </a:r>
            <a:r>
              <a:rPr lang="en-US" dirty="0" smtClean="0"/>
              <a:t> from ABContact</a:t>
            </a:r>
          </a:p>
          <a:p>
            <a:pPr lvl="1"/>
            <a:r>
              <a:rPr lang="en-US" dirty="0" err="1" smtClean="0"/>
              <a:t>FirstName</a:t>
            </a:r>
            <a:r>
              <a:rPr lang="en-US" dirty="0" smtClean="0"/>
              <a:t>, </a:t>
            </a:r>
            <a:r>
              <a:rPr lang="en-US" dirty="0" err="1" smtClean="0"/>
              <a:t>LastName</a:t>
            </a:r>
            <a:r>
              <a:rPr lang="en-US" dirty="0" smtClean="0"/>
              <a:t> from ABPerson</a:t>
            </a:r>
          </a:p>
          <a:p>
            <a:pPr lvl="1"/>
            <a:r>
              <a:rPr lang="en-US" dirty="0" err="1" smtClean="0"/>
              <a:t>AttorneyLicense</a:t>
            </a:r>
            <a:r>
              <a:rPr lang="en-US" dirty="0" smtClean="0"/>
              <a:t> from </a:t>
            </a:r>
            <a:r>
              <a:rPr lang="en-US" dirty="0" err="1" smtClean="0"/>
              <a:t>ABAttorney</a:t>
            </a:r>
            <a:endParaRPr lang="en-US" dirty="0" smtClean="0"/>
          </a:p>
          <a:p>
            <a:pPr lvl="1"/>
            <a:r>
              <a:rPr lang="en-US" dirty="0" err="1" smtClean="0"/>
              <a:t>IsFranchise</a:t>
            </a:r>
            <a:r>
              <a:rPr lang="en-US" dirty="0" smtClean="0"/>
              <a:t> </a:t>
            </a:r>
            <a:r>
              <a:rPr lang="en-US" dirty="0"/>
              <a:t>is from </a:t>
            </a:r>
            <a:r>
              <a:rPr lang="en-US" dirty="0" err="1"/>
              <a:t>ABAutoRepairShop</a:t>
            </a:r>
            <a:endParaRPr lang="en-US" dirty="0" smtClean="0"/>
          </a:p>
        </p:txBody>
      </p:sp>
      <p:sp>
        <p:nvSpPr>
          <p:cNvPr id="13" name="Rounded Rectangle 12"/>
          <p:cNvSpPr/>
          <p:nvPr/>
        </p:nvSpPr>
        <p:spPr bwMode="auto">
          <a:xfrm>
            <a:off x="7924801" y="5943600"/>
            <a:ext cx="816514" cy="504809"/>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7120127" y="1934905"/>
            <a:ext cx="1567864" cy="24492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Elbow Connector 14"/>
          <p:cNvCxnSpPr>
            <a:stCxn id="14" idx="3"/>
            <a:endCxn id="13" idx="3"/>
          </p:cNvCxnSpPr>
          <p:nvPr/>
        </p:nvCxnSpPr>
        <p:spPr bwMode="auto">
          <a:xfrm>
            <a:off x="8687991" y="2057368"/>
            <a:ext cx="53324" cy="4138637"/>
          </a:xfrm>
          <a:prstGeom prst="bentConnector3">
            <a:avLst>
              <a:gd name="adj1" fmla="val 5287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7748602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80315DFC-BAD5-4B5D-A854-BAAB7E7A01FD}"/>
</file>

<file path=customXml/itemProps2.xml><?xml version="1.0" encoding="utf-8"?>
<ds:datastoreItem xmlns:ds="http://schemas.openxmlformats.org/officeDocument/2006/customXml" ds:itemID="{7605CF27-5F58-49D3-AA47-51DE634A732D}"/>
</file>

<file path=customXml/itemProps3.xml><?xml version="1.0" encoding="utf-8"?>
<ds:datastoreItem xmlns:ds="http://schemas.openxmlformats.org/officeDocument/2006/customXml" ds:itemID="{08586174-5826-4E12-87C7-B0A668A31DBC}"/>
</file>

<file path=docProps/app.xml><?xml version="1.0" encoding="utf-8"?>
<Properties xmlns="http://schemas.openxmlformats.org/officeDocument/2006/extended-properties" xmlns:vt="http://schemas.openxmlformats.org/officeDocument/2006/docPropsVTypes">
  <Template>Emerald_Template</Template>
  <TotalTime>1991</TotalTime>
  <Words>3044</Words>
  <Application>Microsoft Office PowerPoint</Application>
  <PresentationFormat>On-screen Show (4:3)</PresentationFormat>
  <Paragraphs>396</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Subtypes</vt:lpstr>
      <vt:lpstr>PowerPoint Presentation</vt:lpstr>
      <vt:lpstr>Lesson outline</vt:lpstr>
      <vt:lpstr>Subtype entity</vt:lpstr>
      <vt:lpstr>Subtype hierarchy</vt:lpstr>
      <vt:lpstr>Additional parent and subtype examples</vt:lpstr>
      <vt:lpstr>Entity Editor shows subtypes</vt:lpstr>
      <vt:lpstr>Entity editor toolbar open file navigation</vt:lpstr>
      <vt:lpstr>Subtypes in the database</vt:lpstr>
      <vt:lpstr>Subtypes in the data dictionary</vt:lpstr>
      <vt:lpstr>Subtypes and Gosu classes</vt:lpstr>
      <vt:lpstr>Subtype limitations</vt:lpstr>
      <vt:lpstr>Lesson outline</vt:lpstr>
      <vt:lpstr>Steps to create a subtype extension</vt:lpstr>
      <vt:lpstr>Step 1: Navigate to the subtype entity (1) </vt:lpstr>
      <vt:lpstr>Step 1: Navigate to the subtype entity (2) </vt:lpstr>
      <vt:lpstr>Step 2: Create an entity extension file (1)</vt:lpstr>
      <vt:lpstr>Step 2: Create an entity extension file (2) </vt:lpstr>
      <vt:lpstr>Step 2: Create an entity extension file (3)</vt:lpstr>
      <vt:lpstr>Step 3: Add elements and specify attributes </vt:lpstr>
      <vt:lpstr>Common elements to add</vt:lpstr>
      <vt:lpstr>Validate the schema </vt:lpstr>
      <vt:lpstr>Step 4: Optionally regenerate dictionary</vt:lpstr>
      <vt:lpstr>Step 5: Deploy the subtype entity extension </vt:lpstr>
      <vt:lpstr>Lesson outline</vt:lpstr>
      <vt:lpstr>Steps to create a new subtype</vt:lpstr>
      <vt:lpstr>Step 1: Create the subtype entity (1)</vt:lpstr>
      <vt:lpstr>Step 1: Create the subtype entity (2)</vt:lpstr>
      <vt:lpstr>Step 2: Add elements and specify attributes </vt:lpstr>
      <vt:lpstr>Common elements to add</vt:lpstr>
      <vt:lpstr>Entity editor: Attribute pane</vt:lpstr>
      <vt:lpstr>Validate the schema </vt:lpstr>
      <vt:lpstr>Step 3: Optionally regenerate dictionary</vt:lpstr>
      <vt:lpstr>Step 4: Deploy the subtype entity</vt:lpstr>
      <vt:lpstr>PowerPoint Presentation</vt:lpstr>
      <vt:lpstr>PowerPoint Presentation</vt:lpstr>
      <vt:lpstr>PowerPoint Presentation</vt:lpstr>
    </vt:vector>
  </TitlesOfParts>
  <Manager>Hell in a handbag</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Subtypes</dc:title>
  <dc:subject>Subtypes</dc:subject>
  <dc:creator>Seth Luersen</dc:creator>
  <cp:keywords>GA; drop 1.1</cp:keywords>
  <cp:lastModifiedBy>Seth Luersen</cp:lastModifiedBy>
  <cp:revision>172</cp:revision>
  <dcterms:created xsi:type="dcterms:W3CDTF">2013-10-09T21:59:20Z</dcterms:created>
  <dcterms:modified xsi:type="dcterms:W3CDTF">2013-12-10T04:04:22Z</dcterms:modified>
  <cp:category>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