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8.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notesSlides/notesSlide19.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1.xml" ContentType="application/vnd.openxmlformats-officedocument.presentationml.notesSlide+xml"/>
  <Override PartName="/ppt/notesSlides/notesSlide38.xml" ContentType="application/vnd.openxmlformats-officedocument.presentationml.notesSlide+xml"/>
  <Override PartName="/ppt/notesSlides/notesSlide18.xml" ContentType="application/vnd.openxmlformats-officedocument.presentationml.notesSlide+xml"/>
  <Override PartName="/ppt/notesSlides/notesSlide37.xml" ContentType="application/vnd.openxmlformats-officedocument.presentationml.notesSlide+xml"/>
  <Override PartName="/ppt/notesSlides/notesSlide39.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4.xml" ContentType="application/vnd.openxmlformats-officedocument.presentationml.notesSlide+xml"/>
  <Override PartName="/ppt/slideMasters/slideMaster1.xml" ContentType="application/vnd.openxmlformats-officedocument.presentationml.slideMaster+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0.xml" ContentType="application/vnd.openxmlformats-officedocument.presentationml.notesSlid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theme/theme1.xml" ContentType="application/vnd.openxmlformats-officedocument.theme+xml"/>
  <Override PartName="/ppt/handoutMasters/handoutMaster1.xml" ContentType="application/vnd.openxmlformats-officedocument.presentationml.handoutMaster+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diagrams/drawing2.xml" ContentType="application/vnd.ms-office.drawingml.diagramDrawing+xml"/>
  <Override PartName="/ppt/diagrams/quickStyle2.xml" ContentType="application/vnd.openxmlformats-officedocument.drawingml.diagramStyle+xml"/>
  <Override PartName="/ppt/diagrams/layout2.xml" ContentType="application/vnd.openxmlformats-officedocument.drawingml.diagramLayout+xml"/>
  <Override PartName="/ppt/diagrams/colors2.xml" ContentType="application/vnd.openxmlformats-officedocument.drawingml.diagramColors+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4"/>
  </p:notesMasterIdLst>
  <p:handoutMasterIdLst>
    <p:handoutMasterId r:id="rId45"/>
  </p:handoutMasterIdLst>
  <p:sldIdLst>
    <p:sldId id="256" r:id="rId2"/>
    <p:sldId id="257" r:id="rId3"/>
    <p:sldId id="258" r:id="rId4"/>
    <p:sldId id="268" r:id="rId5"/>
    <p:sldId id="281" r:id="rId6"/>
    <p:sldId id="280" r:id="rId7"/>
    <p:sldId id="279" r:id="rId8"/>
    <p:sldId id="270" r:id="rId9"/>
    <p:sldId id="271" r:id="rId10"/>
    <p:sldId id="272" r:id="rId11"/>
    <p:sldId id="273" r:id="rId12"/>
    <p:sldId id="274" r:id="rId13"/>
    <p:sldId id="275" r:id="rId14"/>
    <p:sldId id="295" r:id="rId15"/>
    <p:sldId id="263" r:id="rId16"/>
    <p:sldId id="276" r:id="rId17"/>
    <p:sldId id="285" r:id="rId18"/>
    <p:sldId id="290" r:id="rId19"/>
    <p:sldId id="287" r:id="rId20"/>
    <p:sldId id="303" r:id="rId21"/>
    <p:sldId id="291" r:id="rId22"/>
    <p:sldId id="298" r:id="rId23"/>
    <p:sldId id="283" r:id="rId24"/>
    <p:sldId id="277" r:id="rId25"/>
    <p:sldId id="284" r:id="rId26"/>
    <p:sldId id="282" r:id="rId27"/>
    <p:sldId id="278" r:id="rId28"/>
    <p:sldId id="293" r:id="rId29"/>
    <p:sldId id="294" r:id="rId30"/>
    <p:sldId id="304" r:id="rId31"/>
    <p:sldId id="292" r:id="rId32"/>
    <p:sldId id="264" r:id="rId33"/>
    <p:sldId id="266" r:id="rId34"/>
    <p:sldId id="299" r:id="rId35"/>
    <p:sldId id="259" r:id="rId36"/>
    <p:sldId id="296" r:id="rId37"/>
    <p:sldId id="297" r:id="rId38"/>
    <p:sldId id="300" r:id="rId39"/>
    <p:sldId id="301" r:id="rId40"/>
    <p:sldId id="260" r:id="rId41"/>
    <p:sldId id="261" r:id="rId42"/>
    <p:sldId id="26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Typelist Basics" id="{0CA6634F-C6FD-4BBA-B04E-9ED03905FDE5}">
          <p14:sldIdLst>
            <p14:sldId id="258"/>
            <p14:sldId id="268"/>
            <p14:sldId id="281"/>
            <p14:sldId id="280"/>
            <p14:sldId id="279"/>
            <p14:sldId id="270"/>
            <p14:sldId id="271"/>
            <p14:sldId id="272"/>
            <p14:sldId id="273"/>
            <p14:sldId id="274"/>
            <p14:sldId id="275"/>
            <p14:sldId id="295"/>
          </p14:sldIdLst>
        </p14:section>
        <p14:section name="CreateTypelists" id="{E25F8036-AB69-4923-867C-A727328D8BE1}">
          <p14:sldIdLst>
            <p14:sldId id="263"/>
            <p14:sldId id="276"/>
            <p14:sldId id="285"/>
            <p14:sldId id="290"/>
            <p14:sldId id="287"/>
            <p14:sldId id="303"/>
            <p14:sldId id="291"/>
          </p14:sldIdLst>
        </p14:section>
        <p14:section name="Create typelist extension" id="{B7DCA5E8-D00B-40BB-9515-1BA0ABAAAAD7}">
          <p14:sldIdLst>
            <p14:sldId id="298"/>
            <p14:sldId id="283"/>
            <p14:sldId id="277"/>
            <p14:sldId id="284"/>
            <p14:sldId id="282"/>
            <p14:sldId id="278"/>
            <p14:sldId id="293"/>
            <p14:sldId id="294"/>
            <p14:sldId id="304"/>
            <p14:sldId id="292"/>
          </p14:sldIdLst>
        </p14:section>
        <p14:section name="Typekey fields" id="{8FB135DE-B36F-4C8B-8387-B639410E7BE1}">
          <p14:sldIdLst>
            <p14:sldId id="264"/>
            <p14:sldId id="266"/>
            <p14:sldId id="299"/>
            <p14:sldId id="259"/>
            <p14:sldId id="296"/>
            <p14:sldId id="297"/>
            <p14:sldId id="300"/>
            <p14:sldId id="301"/>
          </p14:sldIdLst>
        </p14:section>
        <p14:section name="Review" id="{CD3E2942-0691-4B15-B842-079311E6BD2A}">
          <p14:sldIdLst>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55957" autoAdjust="0"/>
  </p:normalViewPr>
  <p:slideViewPr>
    <p:cSldViewPr showGuides="1">
      <p:cViewPr varScale="1">
        <p:scale>
          <a:sx n="76" d="100"/>
          <a:sy n="76" d="100"/>
        </p:scale>
        <p:origin x="-2634" y="-90"/>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22" y="-12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F24E43-F5E2-44C6-A01A-FB5299EED105}" type="doc">
      <dgm:prSet loTypeId="urn:microsoft.com/office/officeart/2005/8/layout/StepDownProcess" loCatId="process" qsTypeId="urn:microsoft.com/office/officeart/2005/8/quickstyle/simple1" qsCatId="simple" csTypeId="urn:microsoft.com/office/officeart/2005/8/colors/colorful3" csCatId="colorful" phldr="1"/>
      <dgm:spPr/>
      <dgm:t>
        <a:bodyPr/>
        <a:lstStyle/>
        <a:p>
          <a:endParaRPr lang="en-US"/>
        </a:p>
      </dgm:t>
    </dgm:pt>
    <dgm:pt modelId="{964B02DD-E35B-4C1B-BDC2-A66A3D339858}">
      <dgm:prSet phldrT="[Text]" custT="1"/>
      <dgm:spPr/>
      <dgm:t>
        <a:bodyPr/>
        <a:lstStyle/>
        <a:p>
          <a:r>
            <a:rPr lang="en-US" sz="1600" dirty="0" smtClean="0"/>
            <a:t>Create file</a:t>
          </a:r>
          <a:endParaRPr lang="en-US" sz="1600" dirty="0"/>
        </a:p>
      </dgm:t>
    </dgm:pt>
    <dgm:pt modelId="{D46B8418-4ED9-4532-8F89-12CE1F56ECB1}" type="parTrans" cxnId="{848A59B7-5242-4DDC-B372-A0DA26528DA7}">
      <dgm:prSet/>
      <dgm:spPr/>
      <dgm:t>
        <a:bodyPr/>
        <a:lstStyle/>
        <a:p>
          <a:endParaRPr lang="en-US"/>
        </a:p>
      </dgm:t>
    </dgm:pt>
    <dgm:pt modelId="{D97C1EF0-A5B0-4617-BAD6-64CF05999514}" type="sibTrans" cxnId="{848A59B7-5242-4DDC-B372-A0DA26528DA7}">
      <dgm:prSet/>
      <dgm:spPr/>
      <dgm:t>
        <a:bodyPr/>
        <a:lstStyle/>
        <a:p>
          <a:endParaRPr lang="en-US"/>
        </a:p>
      </dgm:t>
    </dgm:pt>
    <dgm:pt modelId="{9EC604C6-9DA3-4E59-9A23-814BB4839906}">
      <dgm:prSet phldrT="[Text]" custT="1"/>
      <dgm:spPr/>
      <dgm:t>
        <a:bodyPr/>
        <a:lstStyle/>
        <a:p>
          <a:r>
            <a:rPr lang="en-US" sz="1600" dirty="0" smtClean="0"/>
            <a:t>Define variables</a:t>
          </a:r>
          <a:endParaRPr lang="en-US" sz="1600" dirty="0"/>
        </a:p>
      </dgm:t>
    </dgm:pt>
    <dgm:pt modelId="{D8657254-9806-43AC-B504-E4038CF1C8BC}" type="parTrans" cxnId="{88D90E58-9B67-4513-8131-01B76DF5EE84}">
      <dgm:prSet/>
      <dgm:spPr/>
      <dgm:t>
        <a:bodyPr/>
        <a:lstStyle/>
        <a:p>
          <a:endParaRPr lang="en-US"/>
        </a:p>
      </dgm:t>
    </dgm:pt>
    <dgm:pt modelId="{61C47027-C099-4304-8BF8-D90FD7E4733B}" type="sibTrans" cxnId="{88D90E58-9B67-4513-8131-01B76DF5EE84}">
      <dgm:prSet/>
      <dgm:spPr/>
      <dgm:t>
        <a:bodyPr/>
        <a:lstStyle/>
        <a:p>
          <a:endParaRPr lang="en-US"/>
        </a:p>
      </dgm:t>
    </dgm:pt>
    <dgm:pt modelId="{8B3269DC-7F46-4847-B85F-3DBDFE6C5A56}">
      <dgm:prSet phldrT="[Text]" custT="1"/>
      <dgm:spPr/>
      <dgm:t>
        <a:bodyPr/>
        <a:lstStyle/>
        <a:p>
          <a:r>
            <a:rPr lang="en-US" sz="1600" dirty="0" smtClean="0"/>
            <a:t>Code Default return value</a:t>
          </a:r>
          <a:endParaRPr lang="en-US" sz="1600" dirty="0"/>
        </a:p>
      </dgm:t>
    </dgm:pt>
    <dgm:pt modelId="{CC2B3C49-3C79-4B15-BC3F-E3FAACDD916D}" type="parTrans" cxnId="{6C54D0D5-259A-4915-9AA6-81A12AB72981}">
      <dgm:prSet/>
      <dgm:spPr/>
      <dgm:t>
        <a:bodyPr/>
        <a:lstStyle/>
        <a:p>
          <a:endParaRPr lang="en-US"/>
        </a:p>
      </dgm:t>
    </dgm:pt>
    <dgm:pt modelId="{4B60D3E0-49E9-4BC2-9316-85C103499806}" type="sibTrans" cxnId="{6C54D0D5-259A-4915-9AA6-81A12AB72981}">
      <dgm:prSet/>
      <dgm:spPr/>
      <dgm:t>
        <a:bodyPr/>
        <a:lstStyle/>
        <a:p>
          <a:endParaRPr lang="en-US"/>
        </a:p>
      </dgm:t>
    </dgm:pt>
    <dgm:pt modelId="{8D488327-F1FA-46D5-8ADE-856B25091A32}">
      <dgm:prSet phldrT="[Text]" custT="1"/>
      <dgm:spPr/>
      <dgm:t>
        <a:bodyPr/>
        <a:lstStyle/>
        <a:p>
          <a:r>
            <a:rPr lang="en-US" sz="1600" dirty="0" smtClean="0">
              <a:solidFill>
                <a:schemeClr val="bg1"/>
              </a:solidFill>
            </a:rPr>
            <a:t>Create </a:t>
          </a:r>
          <a:r>
            <a:rPr lang="en-US" sz="1600" smtClean="0">
              <a:solidFill>
                <a:schemeClr val="bg1"/>
              </a:solidFill>
            </a:rPr>
            <a:t>additional names</a:t>
          </a:r>
          <a:br>
            <a:rPr lang="en-US" sz="1600" smtClean="0">
              <a:solidFill>
                <a:schemeClr val="bg1"/>
              </a:solidFill>
            </a:rPr>
          </a:br>
          <a:endParaRPr lang="en-US" sz="1600" dirty="0">
            <a:solidFill>
              <a:schemeClr val="bg1"/>
            </a:solidFill>
          </a:endParaRPr>
        </a:p>
      </dgm:t>
    </dgm:pt>
    <dgm:pt modelId="{D49C75FF-6A8D-4A36-91B8-F31E22BE03B9}" type="parTrans" cxnId="{E31681DB-2773-44BF-AE10-2A8BEF34C990}">
      <dgm:prSet/>
      <dgm:spPr/>
      <dgm:t>
        <a:bodyPr/>
        <a:lstStyle/>
        <a:p>
          <a:endParaRPr lang="en-US"/>
        </a:p>
      </dgm:t>
    </dgm:pt>
    <dgm:pt modelId="{A31F7D86-371C-44D4-859B-359E2160F660}" type="sibTrans" cxnId="{E31681DB-2773-44BF-AE10-2A8BEF34C990}">
      <dgm:prSet/>
      <dgm:spPr/>
      <dgm:t>
        <a:bodyPr/>
        <a:lstStyle/>
        <a:p>
          <a:endParaRPr lang="en-US"/>
        </a:p>
      </dgm:t>
    </dgm:pt>
    <dgm:pt modelId="{E4EC7C13-6EBC-437D-8556-F10477B9FABA}">
      <dgm:prSet phldrT="[Text]" custT="1"/>
      <dgm:spPr/>
      <dgm:t>
        <a:bodyPr/>
        <a:lstStyle/>
        <a:p>
          <a:r>
            <a:rPr lang="en-US" sz="1600" dirty="0" smtClean="0">
              <a:solidFill>
                <a:schemeClr val="tx1"/>
              </a:solidFill>
            </a:rPr>
            <a:t>Restart Server</a:t>
          </a:r>
          <a:endParaRPr lang="en-US" sz="1600" dirty="0">
            <a:solidFill>
              <a:schemeClr val="tx1"/>
            </a:solidFill>
          </a:endParaRPr>
        </a:p>
      </dgm:t>
    </dgm:pt>
    <dgm:pt modelId="{431F6C17-0B5E-4855-842F-FFD82245C9BB}" type="parTrans" cxnId="{697BC6FE-A4D9-4947-969F-B385099CD7F7}">
      <dgm:prSet/>
      <dgm:spPr/>
      <dgm:t>
        <a:bodyPr/>
        <a:lstStyle/>
        <a:p>
          <a:endParaRPr lang="en-US"/>
        </a:p>
      </dgm:t>
    </dgm:pt>
    <dgm:pt modelId="{B7FD18EB-00B7-477A-93A5-C0C8A08830AA}" type="sibTrans" cxnId="{697BC6FE-A4D9-4947-969F-B385099CD7F7}">
      <dgm:prSet/>
      <dgm:spPr/>
      <dgm:t>
        <a:bodyPr/>
        <a:lstStyle/>
        <a:p>
          <a:endParaRPr lang="en-US"/>
        </a:p>
      </dgm:t>
    </dgm:pt>
    <dgm:pt modelId="{88DBE2BF-0D52-4CF9-B819-9C7150E6B200}">
      <dgm:prSet phldrT="[Text]" custT="1"/>
      <dgm:spPr/>
      <dgm:t>
        <a:bodyPr/>
        <a:lstStyle/>
        <a:p>
          <a:r>
            <a:rPr lang="en-US" sz="1600" dirty="0" smtClean="0">
              <a:solidFill>
                <a:schemeClr val="bg1"/>
              </a:solidFill>
            </a:rPr>
            <a:t>Code return values</a:t>
          </a:r>
          <a:endParaRPr lang="en-US" sz="1600" dirty="0">
            <a:solidFill>
              <a:schemeClr val="bg1"/>
            </a:solidFill>
          </a:endParaRPr>
        </a:p>
      </dgm:t>
    </dgm:pt>
    <dgm:pt modelId="{B93B3D79-50E8-4964-800C-76DEDF5FCD0B}" type="sibTrans" cxnId="{44F9EE8F-1021-45BF-833A-6B90D976D393}">
      <dgm:prSet/>
      <dgm:spPr/>
      <dgm:t>
        <a:bodyPr/>
        <a:lstStyle/>
        <a:p>
          <a:endParaRPr lang="en-US"/>
        </a:p>
      </dgm:t>
    </dgm:pt>
    <dgm:pt modelId="{28AA3975-CD57-42EC-892E-C0153AB10BCD}" type="parTrans" cxnId="{44F9EE8F-1021-45BF-833A-6B90D976D393}">
      <dgm:prSet/>
      <dgm:spPr/>
      <dgm:t>
        <a:bodyPr/>
        <a:lstStyle/>
        <a:p>
          <a:endParaRPr lang="en-US"/>
        </a:p>
      </dgm:t>
    </dgm:pt>
    <dgm:pt modelId="{5468A184-8920-4191-822C-1AE3B39DBDCF}" type="pres">
      <dgm:prSet presAssocID="{CFF24E43-F5E2-44C6-A01A-FB5299EED105}" presName="rootnode" presStyleCnt="0">
        <dgm:presLayoutVars>
          <dgm:chMax/>
          <dgm:chPref/>
          <dgm:dir/>
          <dgm:animLvl val="lvl"/>
        </dgm:presLayoutVars>
      </dgm:prSet>
      <dgm:spPr/>
      <dgm:t>
        <a:bodyPr/>
        <a:lstStyle/>
        <a:p>
          <a:endParaRPr lang="en-US"/>
        </a:p>
      </dgm:t>
    </dgm:pt>
    <dgm:pt modelId="{9A593479-A092-4123-B430-F4D5E3C8B00A}" type="pres">
      <dgm:prSet presAssocID="{964B02DD-E35B-4C1B-BDC2-A66A3D339858}" presName="composite" presStyleCnt="0"/>
      <dgm:spPr/>
    </dgm:pt>
    <dgm:pt modelId="{D5EAB7FF-114A-49EF-AD66-C89314184A3C}" type="pres">
      <dgm:prSet presAssocID="{964B02DD-E35B-4C1B-BDC2-A66A3D339858}" presName="bentUpArrow1" presStyleLbl="alignImgPlace1" presStyleIdx="0" presStyleCnt="3"/>
      <dgm:spPr/>
    </dgm:pt>
    <dgm:pt modelId="{617BA77D-F626-4B82-9A68-C51635607BE2}" type="pres">
      <dgm:prSet presAssocID="{964B02DD-E35B-4C1B-BDC2-A66A3D339858}" presName="ParentText" presStyleLbl="node1" presStyleIdx="0" presStyleCnt="4">
        <dgm:presLayoutVars>
          <dgm:chMax val="1"/>
          <dgm:chPref val="1"/>
          <dgm:bulletEnabled val="1"/>
        </dgm:presLayoutVars>
      </dgm:prSet>
      <dgm:spPr/>
      <dgm:t>
        <a:bodyPr/>
        <a:lstStyle/>
        <a:p>
          <a:endParaRPr lang="en-US"/>
        </a:p>
      </dgm:t>
    </dgm:pt>
    <dgm:pt modelId="{813BAC75-6B8D-4050-A2CD-5DE03A2750D9}" type="pres">
      <dgm:prSet presAssocID="{964B02DD-E35B-4C1B-BDC2-A66A3D339858}" presName="ChildText" presStyleLbl="revTx" presStyleIdx="0" presStyleCnt="3">
        <dgm:presLayoutVars>
          <dgm:chMax val="0"/>
          <dgm:chPref val="0"/>
          <dgm:bulletEnabled val="1"/>
        </dgm:presLayoutVars>
      </dgm:prSet>
      <dgm:spPr/>
    </dgm:pt>
    <dgm:pt modelId="{FE3A4AFA-A5D6-4B79-8963-5244C5576422}" type="pres">
      <dgm:prSet presAssocID="{D97C1EF0-A5B0-4617-BAD6-64CF05999514}" presName="sibTrans" presStyleCnt="0"/>
      <dgm:spPr/>
    </dgm:pt>
    <dgm:pt modelId="{491E1977-BA89-4D24-AB9A-8B33229321DC}" type="pres">
      <dgm:prSet presAssocID="{9EC604C6-9DA3-4E59-9A23-814BB4839906}" presName="composite" presStyleCnt="0"/>
      <dgm:spPr/>
    </dgm:pt>
    <dgm:pt modelId="{5BF4AE68-3B39-40D0-B6B9-A7DF792823A6}" type="pres">
      <dgm:prSet presAssocID="{9EC604C6-9DA3-4E59-9A23-814BB4839906}" presName="bentUpArrow1" presStyleLbl="alignImgPlace1" presStyleIdx="1" presStyleCnt="3"/>
      <dgm:spPr/>
    </dgm:pt>
    <dgm:pt modelId="{619A61F7-F79E-4462-A958-5A058A3ED4ED}" type="pres">
      <dgm:prSet presAssocID="{9EC604C6-9DA3-4E59-9A23-814BB4839906}" presName="ParentText" presStyleLbl="node1" presStyleIdx="1" presStyleCnt="4">
        <dgm:presLayoutVars>
          <dgm:chMax val="1"/>
          <dgm:chPref val="1"/>
          <dgm:bulletEnabled val="1"/>
        </dgm:presLayoutVars>
      </dgm:prSet>
      <dgm:spPr/>
      <dgm:t>
        <a:bodyPr/>
        <a:lstStyle/>
        <a:p>
          <a:endParaRPr lang="en-US"/>
        </a:p>
      </dgm:t>
    </dgm:pt>
    <dgm:pt modelId="{5F7E93EF-58D5-4169-8EEE-B7E0D97E284B}" type="pres">
      <dgm:prSet presAssocID="{9EC604C6-9DA3-4E59-9A23-814BB4839906}" presName="ChildText" presStyleLbl="revTx" presStyleIdx="1" presStyleCnt="3">
        <dgm:presLayoutVars>
          <dgm:chMax val="0"/>
          <dgm:chPref val="0"/>
          <dgm:bulletEnabled val="1"/>
        </dgm:presLayoutVars>
      </dgm:prSet>
      <dgm:spPr/>
    </dgm:pt>
    <dgm:pt modelId="{D315791E-7CE6-4511-AF71-2AD50871E64F}" type="pres">
      <dgm:prSet presAssocID="{61C47027-C099-4304-8BF8-D90FD7E4733B}" presName="sibTrans" presStyleCnt="0"/>
      <dgm:spPr/>
    </dgm:pt>
    <dgm:pt modelId="{8FE877FA-17E9-4B44-AFF4-3376A48413FD}" type="pres">
      <dgm:prSet presAssocID="{8B3269DC-7F46-4847-B85F-3DBDFE6C5A56}" presName="composite" presStyleCnt="0"/>
      <dgm:spPr/>
    </dgm:pt>
    <dgm:pt modelId="{302AF726-9064-4720-8626-5D0A35E0B52E}" type="pres">
      <dgm:prSet presAssocID="{8B3269DC-7F46-4847-B85F-3DBDFE6C5A56}" presName="bentUpArrow1" presStyleLbl="alignImgPlace1" presStyleIdx="2" presStyleCnt="3"/>
      <dgm:spPr/>
    </dgm:pt>
    <dgm:pt modelId="{48B83B61-CD61-41C6-BBE1-0A4C1B887888}" type="pres">
      <dgm:prSet presAssocID="{8B3269DC-7F46-4847-B85F-3DBDFE6C5A56}" presName="ParentText" presStyleLbl="node1" presStyleIdx="2" presStyleCnt="4">
        <dgm:presLayoutVars>
          <dgm:chMax val="1"/>
          <dgm:chPref val="1"/>
          <dgm:bulletEnabled val="1"/>
        </dgm:presLayoutVars>
      </dgm:prSet>
      <dgm:spPr/>
      <dgm:t>
        <a:bodyPr/>
        <a:lstStyle/>
        <a:p>
          <a:endParaRPr lang="en-US"/>
        </a:p>
      </dgm:t>
    </dgm:pt>
    <dgm:pt modelId="{4B035D9B-21CB-4E4A-82AD-599AA7DFD07C}" type="pres">
      <dgm:prSet presAssocID="{8B3269DC-7F46-4847-B85F-3DBDFE6C5A56}" presName="ChildText" presStyleLbl="revTx" presStyleIdx="2" presStyleCnt="3">
        <dgm:presLayoutVars>
          <dgm:chMax val="0"/>
          <dgm:chPref val="0"/>
          <dgm:bulletEnabled val="1"/>
        </dgm:presLayoutVars>
      </dgm:prSet>
      <dgm:spPr/>
      <dgm:t>
        <a:bodyPr/>
        <a:lstStyle/>
        <a:p>
          <a:endParaRPr lang="en-US"/>
        </a:p>
      </dgm:t>
    </dgm:pt>
    <dgm:pt modelId="{BB7322A2-EF9E-402D-B036-E72EA955863D}" type="pres">
      <dgm:prSet presAssocID="{4B60D3E0-49E9-4BC2-9316-85C103499806}" presName="sibTrans" presStyleCnt="0"/>
      <dgm:spPr/>
    </dgm:pt>
    <dgm:pt modelId="{62376355-5D6C-4CA9-8CE1-FE77DD5DE1C3}" type="pres">
      <dgm:prSet presAssocID="{E4EC7C13-6EBC-437D-8556-F10477B9FABA}" presName="composite" presStyleCnt="0"/>
      <dgm:spPr/>
    </dgm:pt>
    <dgm:pt modelId="{B0DC4B31-2A8B-4FEA-9C94-EB553A5FE66B}" type="pres">
      <dgm:prSet presAssocID="{E4EC7C13-6EBC-437D-8556-F10477B9FABA}" presName="ParentText" presStyleLbl="node1" presStyleIdx="3" presStyleCnt="4">
        <dgm:presLayoutVars>
          <dgm:chMax val="1"/>
          <dgm:chPref val="1"/>
          <dgm:bulletEnabled val="1"/>
        </dgm:presLayoutVars>
      </dgm:prSet>
      <dgm:spPr/>
      <dgm:t>
        <a:bodyPr/>
        <a:lstStyle/>
        <a:p>
          <a:endParaRPr lang="en-US"/>
        </a:p>
      </dgm:t>
    </dgm:pt>
  </dgm:ptLst>
  <dgm:cxnLst>
    <dgm:cxn modelId="{23352DC9-148C-4E76-AA69-9DDB6073EE8E}" type="presOf" srcId="{E4EC7C13-6EBC-437D-8556-F10477B9FABA}" destId="{B0DC4B31-2A8B-4FEA-9C94-EB553A5FE66B}" srcOrd="0" destOrd="0" presId="urn:microsoft.com/office/officeart/2005/8/layout/StepDownProcess"/>
    <dgm:cxn modelId="{6C54D0D5-259A-4915-9AA6-81A12AB72981}" srcId="{CFF24E43-F5E2-44C6-A01A-FB5299EED105}" destId="{8B3269DC-7F46-4847-B85F-3DBDFE6C5A56}" srcOrd="2" destOrd="0" parTransId="{CC2B3C49-3C79-4B15-BC3F-E3FAACDD916D}" sibTransId="{4B60D3E0-49E9-4BC2-9316-85C103499806}"/>
    <dgm:cxn modelId="{49DF22EC-F24C-4115-9AE1-55690DD39B7B}" type="presOf" srcId="{CFF24E43-F5E2-44C6-A01A-FB5299EED105}" destId="{5468A184-8920-4191-822C-1AE3B39DBDCF}" srcOrd="0" destOrd="0" presId="urn:microsoft.com/office/officeart/2005/8/layout/StepDownProcess"/>
    <dgm:cxn modelId="{2C113331-6FBF-4C9D-9F6F-9DB32E7FF545}" type="presOf" srcId="{9EC604C6-9DA3-4E59-9A23-814BB4839906}" destId="{619A61F7-F79E-4462-A958-5A058A3ED4ED}" srcOrd="0" destOrd="0" presId="urn:microsoft.com/office/officeart/2005/8/layout/StepDownProcess"/>
    <dgm:cxn modelId="{88D90E58-9B67-4513-8131-01B76DF5EE84}" srcId="{CFF24E43-F5E2-44C6-A01A-FB5299EED105}" destId="{9EC604C6-9DA3-4E59-9A23-814BB4839906}" srcOrd="1" destOrd="0" parTransId="{D8657254-9806-43AC-B504-E4038CF1C8BC}" sibTransId="{61C47027-C099-4304-8BF8-D90FD7E4733B}"/>
    <dgm:cxn modelId="{08976F56-F1D9-42E9-9D7F-6E13C0C83806}" type="presOf" srcId="{8D488327-F1FA-46D5-8ADE-856B25091A32}" destId="{4B035D9B-21CB-4E4A-82AD-599AA7DFD07C}" srcOrd="0" destOrd="0" presId="urn:microsoft.com/office/officeart/2005/8/layout/StepDownProcess"/>
    <dgm:cxn modelId="{848A59B7-5242-4DDC-B372-A0DA26528DA7}" srcId="{CFF24E43-F5E2-44C6-A01A-FB5299EED105}" destId="{964B02DD-E35B-4C1B-BDC2-A66A3D339858}" srcOrd="0" destOrd="0" parTransId="{D46B8418-4ED9-4532-8F89-12CE1F56ECB1}" sibTransId="{D97C1EF0-A5B0-4617-BAD6-64CF05999514}"/>
    <dgm:cxn modelId="{1B85219C-FA6E-42F4-86DF-9C01F379A3F2}" type="presOf" srcId="{964B02DD-E35B-4C1B-BDC2-A66A3D339858}" destId="{617BA77D-F626-4B82-9A68-C51635607BE2}" srcOrd="0" destOrd="0" presId="urn:microsoft.com/office/officeart/2005/8/layout/StepDownProcess"/>
    <dgm:cxn modelId="{7C0A2B49-2FA9-438B-8458-880053BD969A}" type="presOf" srcId="{8B3269DC-7F46-4847-B85F-3DBDFE6C5A56}" destId="{48B83B61-CD61-41C6-BBE1-0A4C1B887888}" srcOrd="0" destOrd="0" presId="urn:microsoft.com/office/officeart/2005/8/layout/StepDownProcess"/>
    <dgm:cxn modelId="{697BC6FE-A4D9-4947-969F-B385099CD7F7}" srcId="{CFF24E43-F5E2-44C6-A01A-FB5299EED105}" destId="{E4EC7C13-6EBC-437D-8556-F10477B9FABA}" srcOrd="3" destOrd="0" parTransId="{431F6C17-0B5E-4855-842F-FFD82245C9BB}" sibTransId="{B7FD18EB-00B7-477A-93A5-C0C8A08830AA}"/>
    <dgm:cxn modelId="{5871240D-6C82-43C2-B46D-FAEE725E2E21}" type="presOf" srcId="{88DBE2BF-0D52-4CF9-B819-9C7150E6B200}" destId="{4B035D9B-21CB-4E4A-82AD-599AA7DFD07C}" srcOrd="0" destOrd="1" presId="urn:microsoft.com/office/officeart/2005/8/layout/StepDownProcess"/>
    <dgm:cxn modelId="{44F9EE8F-1021-45BF-833A-6B90D976D393}" srcId="{8B3269DC-7F46-4847-B85F-3DBDFE6C5A56}" destId="{88DBE2BF-0D52-4CF9-B819-9C7150E6B200}" srcOrd="1" destOrd="0" parTransId="{28AA3975-CD57-42EC-892E-C0153AB10BCD}" sibTransId="{B93B3D79-50E8-4964-800C-76DEDF5FCD0B}"/>
    <dgm:cxn modelId="{E31681DB-2773-44BF-AE10-2A8BEF34C990}" srcId="{8B3269DC-7F46-4847-B85F-3DBDFE6C5A56}" destId="{8D488327-F1FA-46D5-8ADE-856B25091A32}" srcOrd="0" destOrd="0" parTransId="{D49C75FF-6A8D-4A36-91B8-F31E22BE03B9}" sibTransId="{A31F7D86-371C-44D4-859B-359E2160F660}"/>
    <dgm:cxn modelId="{F18C8DAE-3D6D-49D8-AE7F-863A5C6DD8AA}" type="presParOf" srcId="{5468A184-8920-4191-822C-1AE3B39DBDCF}" destId="{9A593479-A092-4123-B430-F4D5E3C8B00A}" srcOrd="0" destOrd="0" presId="urn:microsoft.com/office/officeart/2005/8/layout/StepDownProcess"/>
    <dgm:cxn modelId="{058BF6EB-E5CB-4967-A24D-838AB77C1059}" type="presParOf" srcId="{9A593479-A092-4123-B430-F4D5E3C8B00A}" destId="{D5EAB7FF-114A-49EF-AD66-C89314184A3C}" srcOrd="0" destOrd="0" presId="urn:microsoft.com/office/officeart/2005/8/layout/StepDownProcess"/>
    <dgm:cxn modelId="{E4182D8B-93A3-4C0E-8A50-9C1E96573D20}" type="presParOf" srcId="{9A593479-A092-4123-B430-F4D5E3C8B00A}" destId="{617BA77D-F626-4B82-9A68-C51635607BE2}" srcOrd="1" destOrd="0" presId="urn:microsoft.com/office/officeart/2005/8/layout/StepDownProcess"/>
    <dgm:cxn modelId="{4D00339E-9CF7-461F-8E73-EA9BFF5D6343}" type="presParOf" srcId="{9A593479-A092-4123-B430-F4D5E3C8B00A}" destId="{813BAC75-6B8D-4050-A2CD-5DE03A2750D9}" srcOrd="2" destOrd="0" presId="urn:microsoft.com/office/officeart/2005/8/layout/StepDownProcess"/>
    <dgm:cxn modelId="{FE2F5658-92B7-4167-A026-CCD030E267C1}" type="presParOf" srcId="{5468A184-8920-4191-822C-1AE3B39DBDCF}" destId="{FE3A4AFA-A5D6-4B79-8963-5244C5576422}" srcOrd="1" destOrd="0" presId="urn:microsoft.com/office/officeart/2005/8/layout/StepDownProcess"/>
    <dgm:cxn modelId="{DFC8A196-886B-4790-BFFF-400FDCD01643}" type="presParOf" srcId="{5468A184-8920-4191-822C-1AE3B39DBDCF}" destId="{491E1977-BA89-4D24-AB9A-8B33229321DC}" srcOrd="2" destOrd="0" presId="urn:microsoft.com/office/officeart/2005/8/layout/StepDownProcess"/>
    <dgm:cxn modelId="{30B915C2-011F-41BE-AD34-30EEA00A9395}" type="presParOf" srcId="{491E1977-BA89-4D24-AB9A-8B33229321DC}" destId="{5BF4AE68-3B39-40D0-B6B9-A7DF792823A6}" srcOrd="0" destOrd="0" presId="urn:microsoft.com/office/officeart/2005/8/layout/StepDownProcess"/>
    <dgm:cxn modelId="{9C47C09C-7497-4FEE-82A6-92565F5AFAC4}" type="presParOf" srcId="{491E1977-BA89-4D24-AB9A-8B33229321DC}" destId="{619A61F7-F79E-4462-A958-5A058A3ED4ED}" srcOrd="1" destOrd="0" presId="urn:microsoft.com/office/officeart/2005/8/layout/StepDownProcess"/>
    <dgm:cxn modelId="{54743A58-C377-449C-8865-71CA4F81C945}" type="presParOf" srcId="{491E1977-BA89-4D24-AB9A-8B33229321DC}" destId="{5F7E93EF-58D5-4169-8EEE-B7E0D97E284B}" srcOrd="2" destOrd="0" presId="urn:microsoft.com/office/officeart/2005/8/layout/StepDownProcess"/>
    <dgm:cxn modelId="{487D0F5D-39C8-4759-86F7-84F4742AAB7F}" type="presParOf" srcId="{5468A184-8920-4191-822C-1AE3B39DBDCF}" destId="{D315791E-7CE6-4511-AF71-2AD50871E64F}" srcOrd="3" destOrd="0" presId="urn:microsoft.com/office/officeart/2005/8/layout/StepDownProcess"/>
    <dgm:cxn modelId="{E3D24E8D-8B52-40C9-8435-2B5E45592D7A}" type="presParOf" srcId="{5468A184-8920-4191-822C-1AE3B39DBDCF}" destId="{8FE877FA-17E9-4B44-AFF4-3376A48413FD}" srcOrd="4" destOrd="0" presId="urn:microsoft.com/office/officeart/2005/8/layout/StepDownProcess"/>
    <dgm:cxn modelId="{7D9ED0E4-3E5B-4D65-8D65-E5055544A1ED}" type="presParOf" srcId="{8FE877FA-17E9-4B44-AFF4-3376A48413FD}" destId="{302AF726-9064-4720-8626-5D0A35E0B52E}" srcOrd="0" destOrd="0" presId="urn:microsoft.com/office/officeart/2005/8/layout/StepDownProcess"/>
    <dgm:cxn modelId="{9168E605-1928-4720-923A-FA2198373832}" type="presParOf" srcId="{8FE877FA-17E9-4B44-AFF4-3376A48413FD}" destId="{48B83B61-CD61-41C6-BBE1-0A4C1B887888}" srcOrd="1" destOrd="0" presId="urn:microsoft.com/office/officeart/2005/8/layout/StepDownProcess"/>
    <dgm:cxn modelId="{D6A9A5B8-77F4-4CF2-A9EF-70DB3F21F852}" type="presParOf" srcId="{8FE877FA-17E9-4B44-AFF4-3376A48413FD}" destId="{4B035D9B-21CB-4E4A-82AD-599AA7DFD07C}" srcOrd="2" destOrd="0" presId="urn:microsoft.com/office/officeart/2005/8/layout/StepDownProcess"/>
    <dgm:cxn modelId="{7C09AB78-93F2-4E3A-BE7C-E93F7078845E}" type="presParOf" srcId="{5468A184-8920-4191-822C-1AE3B39DBDCF}" destId="{BB7322A2-EF9E-402D-B036-E72EA955863D}" srcOrd="5" destOrd="0" presId="urn:microsoft.com/office/officeart/2005/8/layout/StepDownProcess"/>
    <dgm:cxn modelId="{03EDD75A-1B6A-4BD9-AB7A-8787A7744DE5}" type="presParOf" srcId="{5468A184-8920-4191-822C-1AE3B39DBDCF}" destId="{62376355-5D6C-4CA9-8CE1-FE77DD5DE1C3}" srcOrd="6" destOrd="0" presId="urn:microsoft.com/office/officeart/2005/8/layout/StepDownProcess"/>
    <dgm:cxn modelId="{F2D8B8D4-38A1-4835-8BB0-039033D66EE0}" type="presParOf" srcId="{62376355-5D6C-4CA9-8CE1-FE77DD5DE1C3}" destId="{B0DC4B31-2A8B-4FEA-9C94-EB553A5FE66B}"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F24E43-F5E2-44C6-A01A-FB5299EED105}" type="doc">
      <dgm:prSet loTypeId="urn:microsoft.com/office/officeart/2005/8/layout/StepDownProcess" loCatId="process" qsTypeId="urn:microsoft.com/office/officeart/2005/8/quickstyle/simple1" qsCatId="simple" csTypeId="urn:microsoft.com/office/officeart/2005/8/colors/colorful3" csCatId="colorful" phldr="1"/>
      <dgm:spPr/>
      <dgm:t>
        <a:bodyPr/>
        <a:lstStyle/>
        <a:p>
          <a:endParaRPr lang="en-US"/>
        </a:p>
      </dgm:t>
    </dgm:pt>
    <dgm:pt modelId="{964B02DD-E35B-4C1B-BDC2-A66A3D339858}">
      <dgm:prSet phldrT="[Text]" custT="1"/>
      <dgm:spPr/>
      <dgm:t>
        <a:bodyPr/>
        <a:lstStyle/>
        <a:p>
          <a:r>
            <a:rPr lang="en-US" sz="1600" dirty="0" smtClean="0"/>
            <a:t>Create file</a:t>
          </a:r>
          <a:endParaRPr lang="en-US" sz="1600" dirty="0"/>
        </a:p>
      </dgm:t>
    </dgm:pt>
    <dgm:pt modelId="{D46B8418-4ED9-4532-8F89-12CE1F56ECB1}" type="parTrans" cxnId="{848A59B7-5242-4DDC-B372-A0DA26528DA7}">
      <dgm:prSet/>
      <dgm:spPr/>
      <dgm:t>
        <a:bodyPr/>
        <a:lstStyle/>
        <a:p>
          <a:endParaRPr lang="en-US"/>
        </a:p>
      </dgm:t>
    </dgm:pt>
    <dgm:pt modelId="{D97C1EF0-A5B0-4617-BAD6-64CF05999514}" type="sibTrans" cxnId="{848A59B7-5242-4DDC-B372-A0DA26528DA7}">
      <dgm:prSet/>
      <dgm:spPr/>
      <dgm:t>
        <a:bodyPr/>
        <a:lstStyle/>
        <a:p>
          <a:endParaRPr lang="en-US"/>
        </a:p>
      </dgm:t>
    </dgm:pt>
    <dgm:pt modelId="{9EC604C6-9DA3-4E59-9A23-814BB4839906}">
      <dgm:prSet phldrT="[Text]" custT="1"/>
      <dgm:spPr/>
      <dgm:t>
        <a:bodyPr/>
        <a:lstStyle/>
        <a:p>
          <a:r>
            <a:rPr lang="en-US" sz="1600" dirty="0" smtClean="0"/>
            <a:t>Define variables</a:t>
          </a:r>
          <a:endParaRPr lang="en-US" sz="1600" dirty="0"/>
        </a:p>
      </dgm:t>
    </dgm:pt>
    <dgm:pt modelId="{D8657254-9806-43AC-B504-E4038CF1C8BC}" type="parTrans" cxnId="{88D90E58-9B67-4513-8131-01B76DF5EE84}">
      <dgm:prSet/>
      <dgm:spPr/>
      <dgm:t>
        <a:bodyPr/>
        <a:lstStyle/>
        <a:p>
          <a:endParaRPr lang="en-US"/>
        </a:p>
      </dgm:t>
    </dgm:pt>
    <dgm:pt modelId="{61C47027-C099-4304-8BF8-D90FD7E4733B}" type="sibTrans" cxnId="{88D90E58-9B67-4513-8131-01B76DF5EE84}">
      <dgm:prSet/>
      <dgm:spPr/>
      <dgm:t>
        <a:bodyPr/>
        <a:lstStyle/>
        <a:p>
          <a:endParaRPr lang="en-US"/>
        </a:p>
      </dgm:t>
    </dgm:pt>
    <dgm:pt modelId="{8B3269DC-7F46-4847-B85F-3DBDFE6C5A56}">
      <dgm:prSet phldrT="[Text]" custT="1"/>
      <dgm:spPr/>
      <dgm:t>
        <a:bodyPr/>
        <a:lstStyle/>
        <a:p>
          <a:r>
            <a:rPr lang="en-US" sz="1600" dirty="0" smtClean="0"/>
            <a:t>Code Default return value</a:t>
          </a:r>
          <a:endParaRPr lang="en-US" sz="1600" dirty="0"/>
        </a:p>
      </dgm:t>
    </dgm:pt>
    <dgm:pt modelId="{CC2B3C49-3C79-4B15-BC3F-E3FAACDD916D}" type="parTrans" cxnId="{6C54D0D5-259A-4915-9AA6-81A12AB72981}">
      <dgm:prSet/>
      <dgm:spPr/>
      <dgm:t>
        <a:bodyPr/>
        <a:lstStyle/>
        <a:p>
          <a:endParaRPr lang="en-US"/>
        </a:p>
      </dgm:t>
    </dgm:pt>
    <dgm:pt modelId="{4B60D3E0-49E9-4BC2-9316-85C103499806}" type="sibTrans" cxnId="{6C54D0D5-259A-4915-9AA6-81A12AB72981}">
      <dgm:prSet/>
      <dgm:spPr/>
      <dgm:t>
        <a:bodyPr/>
        <a:lstStyle/>
        <a:p>
          <a:endParaRPr lang="en-US"/>
        </a:p>
      </dgm:t>
    </dgm:pt>
    <dgm:pt modelId="{8D488327-F1FA-46D5-8ADE-856B25091A32}">
      <dgm:prSet phldrT="[Text]" custT="1"/>
      <dgm:spPr/>
      <dgm:t>
        <a:bodyPr/>
        <a:lstStyle/>
        <a:p>
          <a:r>
            <a:rPr lang="en-US" sz="1600" dirty="0" smtClean="0">
              <a:solidFill>
                <a:schemeClr val="bg1"/>
              </a:solidFill>
            </a:rPr>
            <a:t>Create </a:t>
          </a:r>
          <a:r>
            <a:rPr lang="en-US" sz="1600" smtClean="0">
              <a:solidFill>
                <a:schemeClr val="bg1"/>
              </a:solidFill>
            </a:rPr>
            <a:t>additional names</a:t>
          </a:r>
          <a:br>
            <a:rPr lang="en-US" sz="1600" smtClean="0">
              <a:solidFill>
                <a:schemeClr val="bg1"/>
              </a:solidFill>
            </a:rPr>
          </a:br>
          <a:endParaRPr lang="en-US" sz="1600" dirty="0">
            <a:solidFill>
              <a:schemeClr val="bg1"/>
            </a:solidFill>
          </a:endParaRPr>
        </a:p>
      </dgm:t>
    </dgm:pt>
    <dgm:pt modelId="{D49C75FF-6A8D-4A36-91B8-F31E22BE03B9}" type="parTrans" cxnId="{E31681DB-2773-44BF-AE10-2A8BEF34C990}">
      <dgm:prSet/>
      <dgm:spPr/>
      <dgm:t>
        <a:bodyPr/>
        <a:lstStyle/>
        <a:p>
          <a:endParaRPr lang="en-US"/>
        </a:p>
      </dgm:t>
    </dgm:pt>
    <dgm:pt modelId="{A31F7D86-371C-44D4-859B-359E2160F660}" type="sibTrans" cxnId="{E31681DB-2773-44BF-AE10-2A8BEF34C990}">
      <dgm:prSet/>
      <dgm:spPr/>
      <dgm:t>
        <a:bodyPr/>
        <a:lstStyle/>
        <a:p>
          <a:endParaRPr lang="en-US"/>
        </a:p>
      </dgm:t>
    </dgm:pt>
    <dgm:pt modelId="{E4EC7C13-6EBC-437D-8556-F10477B9FABA}">
      <dgm:prSet phldrT="[Text]" custT="1"/>
      <dgm:spPr/>
      <dgm:t>
        <a:bodyPr/>
        <a:lstStyle/>
        <a:p>
          <a:r>
            <a:rPr lang="en-US" sz="1600" dirty="0" smtClean="0">
              <a:solidFill>
                <a:schemeClr val="tx1"/>
              </a:solidFill>
            </a:rPr>
            <a:t>Restart Server</a:t>
          </a:r>
          <a:endParaRPr lang="en-US" sz="1600" dirty="0">
            <a:solidFill>
              <a:schemeClr val="tx1"/>
            </a:solidFill>
          </a:endParaRPr>
        </a:p>
      </dgm:t>
    </dgm:pt>
    <dgm:pt modelId="{431F6C17-0B5E-4855-842F-FFD82245C9BB}" type="parTrans" cxnId="{697BC6FE-A4D9-4947-969F-B385099CD7F7}">
      <dgm:prSet/>
      <dgm:spPr/>
      <dgm:t>
        <a:bodyPr/>
        <a:lstStyle/>
        <a:p>
          <a:endParaRPr lang="en-US"/>
        </a:p>
      </dgm:t>
    </dgm:pt>
    <dgm:pt modelId="{B7FD18EB-00B7-477A-93A5-C0C8A08830AA}" type="sibTrans" cxnId="{697BC6FE-A4D9-4947-969F-B385099CD7F7}">
      <dgm:prSet/>
      <dgm:spPr/>
      <dgm:t>
        <a:bodyPr/>
        <a:lstStyle/>
        <a:p>
          <a:endParaRPr lang="en-US"/>
        </a:p>
      </dgm:t>
    </dgm:pt>
    <dgm:pt modelId="{88DBE2BF-0D52-4CF9-B819-9C7150E6B200}">
      <dgm:prSet phldrT="[Text]" custT="1"/>
      <dgm:spPr/>
      <dgm:t>
        <a:bodyPr/>
        <a:lstStyle/>
        <a:p>
          <a:r>
            <a:rPr lang="en-US" sz="1600" dirty="0" smtClean="0">
              <a:solidFill>
                <a:schemeClr val="bg1"/>
              </a:solidFill>
            </a:rPr>
            <a:t>Code return values</a:t>
          </a:r>
          <a:endParaRPr lang="en-US" sz="1600" dirty="0">
            <a:solidFill>
              <a:schemeClr val="bg1"/>
            </a:solidFill>
          </a:endParaRPr>
        </a:p>
      </dgm:t>
    </dgm:pt>
    <dgm:pt modelId="{B93B3D79-50E8-4964-800C-76DEDF5FCD0B}" type="sibTrans" cxnId="{44F9EE8F-1021-45BF-833A-6B90D976D393}">
      <dgm:prSet/>
      <dgm:spPr/>
      <dgm:t>
        <a:bodyPr/>
        <a:lstStyle/>
        <a:p>
          <a:endParaRPr lang="en-US"/>
        </a:p>
      </dgm:t>
    </dgm:pt>
    <dgm:pt modelId="{28AA3975-CD57-42EC-892E-C0153AB10BCD}" type="parTrans" cxnId="{44F9EE8F-1021-45BF-833A-6B90D976D393}">
      <dgm:prSet/>
      <dgm:spPr/>
      <dgm:t>
        <a:bodyPr/>
        <a:lstStyle/>
        <a:p>
          <a:endParaRPr lang="en-US"/>
        </a:p>
      </dgm:t>
    </dgm:pt>
    <dgm:pt modelId="{5468A184-8920-4191-822C-1AE3B39DBDCF}" type="pres">
      <dgm:prSet presAssocID="{CFF24E43-F5E2-44C6-A01A-FB5299EED105}" presName="rootnode" presStyleCnt="0">
        <dgm:presLayoutVars>
          <dgm:chMax/>
          <dgm:chPref/>
          <dgm:dir/>
          <dgm:animLvl val="lvl"/>
        </dgm:presLayoutVars>
      </dgm:prSet>
      <dgm:spPr/>
      <dgm:t>
        <a:bodyPr/>
        <a:lstStyle/>
        <a:p>
          <a:endParaRPr lang="en-US"/>
        </a:p>
      </dgm:t>
    </dgm:pt>
    <dgm:pt modelId="{9A593479-A092-4123-B430-F4D5E3C8B00A}" type="pres">
      <dgm:prSet presAssocID="{964B02DD-E35B-4C1B-BDC2-A66A3D339858}" presName="composite" presStyleCnt="0"/>
      <dgm:spPr/>
    </dgm:pt>
    <dgm:pt modelId="{D5EAB7FF-114A-49EF-AD66-C89314184A3C}" type="pres">
      <dgm:prSet presAssocID="{964B02DD-E35B-4C1B-BDC2-A66A3D339858}" presName="bentUpArrow1" presStyleLbl="alignImgPlace1" presStyleIdx="0" presStyleCnt="3"/>
      <dgm:spPr/>
    </dgm:pt>
    <dgm:pt modelId="{617BA77D-F626-4B82-9A68-C51635607BE2}" type="pres">
      <dgm:prSet presAssocID="{964B02DD-E35B-4C1B-BDC2-A66A3D339858}" presName="ParentText" presStyleLbl="node1" presStyleIdx="0" presStyleCnt="4">
        <dgm:presLayoutVars>
          <dgm:chMax val="1"/>
          <dgm:chPref val="1"/>
          <dgm:bulletEnabled val="1"/>
        </dgm:presLayoutVars>
      </dgm:prSet>
      <dgm:spPr/>
      <dgm:t>
        <a:bodyPr/>
        <a:lstStyle/>
        <a:p>
          <a:endParaRPr lang="en-US"/>
        </a:p>
      </dgm:t>
    </dgm:pt>
    <dgm:pt modelId="{813BAC75-6B8D-4050-A2CD-5DE03A2750D9}" type="pres">
      <dgm:prSet presAssocID="{964B02DD-E35B-4C1B-BDC2-A66A3D339858}" presName="ChildText" presStyleLbl="revTx" presStyleIdx="0" presStyleCnt="3">
        <dgm:presLayoutVars>
          <dgm:chMax val="0"/>
          <dgm:chPref val="0"/>
          <dgm:bulletEnabled val="1"/>
        </dgm:presLayoutVars>
      </dgm:prSet>
      <dgm:spPr/>
    </dgm:pt>
    <dgm:pt modelId="{FE3A4AFA-A5D6-4B79-8963-5244C5576422}" type="pres">
      <dgm:prSet presAssocID="{D97C1EF0-A5B0-4617-BAD6-64CF05999514}" presName="sibTrans" presStyleCnt="0"/>
      <dgm:spPr/>
    </dgm:pt>
    <dgm:pt modelId="{491E1977-BA89-4D24-AB9A-8B33229321DC}" type="pres">
      <dgm:prSet presAssocID="{9EC604C6-9DA3-4E59-9A23-814BB4839906}" presName="composite" presStyleCnt="0"/>
      <dgm:spPr/>
    </dgm:pt>
    <dgm:pt modelId="{5BF4AE68-3B39-40D0-B6B9-A7DF792823A6}" type="pres">
      <dgm:prSet presAssocID="{9EC604C6-9DA3-4E59-9A23-814BB4839906}" presName="bentUpArrow1" presStyleLbl="alignImgPlace1" presStyleIdx="1" presStyleCnt="3"/>
      <dgm:spPr/>
    </dgm:pt>
    <dgm:pt modelId="{619A61F7-F79E-4462-A958-5A058A3ED4ED}" type="pres">
      <dgm:prSet presAssocID="{9EC604C6-9DA3-4E59-9A23-814BB4839906}" presName="ParentText" presStyleLbl="node1" presStyleIdx="1" presStyleCnt="4">
        <dgm:presLayoutVars>
          <dgm:chMax val="1"/>
          <dgm:chPref val="1"/>
          <dgm:bulletEnabled val="1"/>
        </dgm:presLayoutVars>
      </dgm:prSet>
      <dgm:spPr/>
      <dgm:t>
        <a:bodyPr/>
        <a:lstStyle/>
        <a:p>
          <a:endParaRPr lang="en-US"/>
        </a:p>
      </dgm:t>
    </dgm:pt>
    <dgm:pt modelId="{5F7E93EF-58D5-4169-8EEE-B7E0D97E284B}" type="pres">
      <dgm:prSet presAssocID="{9EC604C6-9DA3-4E59-9A23-814BB4839906}" presName="ChildText" presStyleLbl="revTx" presStyleIdx="1" presStyleCnt="3">
        <dgm:presLayoutVars>
          <dgm:chMax val="0"/>
          <dgm:chPref val="0"/>
          <dgm:bulletEnabled val="1"/>
        </dgm:presLayoutVars>
      </dgm:prSet>
      <dgm:spPr/>
    </dgm:pt>
    <dgm:pt modelId="{D315791E-7CE6-4511-AF71-2AD50871E64F}" type="pres">
      <dgm:prSet presAssocID="{61C47027-C099-4304-8BF8-D90FD7E4733B}" presName="sibTrans" presStyleCnt="0"/>
      <dgm:spPr/>
    </dgm:pt>
    <dgm:pt modelId="{8FE877FA-17E9-4B44-AFF4-3376A48413FD}" type="pres">
      <dgm:prSet presAssocID="{8B3269DC-7F46-4847-B85F-3DBDFE6C5A56}" presName="composite" presStyleCnt="0"/>
      <dgm:spPr/>
    </dgm:pt>
    <dgm:pt modelId="{302AF726-9064-4720-8626-5D0A35E0B52E}" type="pres">
      <dgm:prSet presAssocID="{8B3269DC-7F46-4847-B85F-3DBDFE6C5A56}" presName="bentUpArrow1" presStyleLbl="alignImgPlace1" presStyleIdx="2" presStyleCnt="3"/>
      <dgm:spPr/>
    </dgm:pt>
    <dgm:pt modelId="{48B83B61-CD61-41C6-BBE1-0A4C1B887888}" type="pres">
      <dgm:prSet presAssocID="{8B3269DC-7F46-4847-B85F-3DBDFE6C5A56}" presName="ParentText" presStyleLbl="node1" presStyleIdx="2" presStyleCnt="4">
        <dgm:presLayoutVars>
          <dgm:chMax val="1"/>
          <dgm:chPref val="1"/>
          <dgm:bulletEnabled val="1"/>
        </dgm:presLayoutVars>
      </dgm:prSet>
      <dgm:spPr/>
      <dgm:t>
        <a:bodyPr/>
        <a:lstStyle/>
        <a:p>
          <a:endParaRPr lang="en-US"/>
        </a:p>
      </dgm:t>
    </dgm:pt>
    <dgm:pt modelId="{4B035D9B-21CB-4E4A-82AD-599AA7DFD07C}" type="pres">
      <dgm:prSet presAssocID="{8B3269DC-7F46-4847-B85F-3DBDFE6C5A56}" presName="ChildText" presStyleLbl="revTx" presStyleIdx="2" presStyleCnt="3">
        <dgm:presLayoutVars>
          <dgm:chMax val="0"/>
          <dgm:chPref val="0"/>
          <dgm:bulletEnabled val="1"/>
        </dgm:presLayoutVars>
      </dgm:prSet>
      <dgm:spPr/>
      <dgm:t>
        <a:bodyPr/>
        <a:lstStyle/>
        <a:p>
          <a:endParaRPr lang="en-US"/>
        </a:p>
      </dgm:t>
    </dgm:pt>
    <dgm:pt modelId="{BB7322A2-EF9E-402D-B036-E72EA955863D}" type="pres">
      <dgm:prSet presAssocID="{4B60D3E0-49E9-4BC2-9316-85C103499806}" presName="sibTrans" presStyleCnt="0"/>
      <dgm:spPr/>
    </dgm:pt>
    <dgm:pt modelId="{62376355-5D6C-4CA9-8CE1-FE77DD5DE1C3}" type="pres">
      <dgm:prSet presAssocID="{E4EC7C13-6EBC-437D-8556-F10477B9FABA}" presName="composite" presStyleCnt="0"/>
      <dgm:spPr/>
    </dgm:pt>
    <dgm:pt modelId="{B0DC4B31-2A8B-4FEA-9C94-EB553A5FE66B}" type="pres">
      <dgm:prSet presAssocID="{E4EC7C13-6EBC-437D-8556-F10477B9FABA}" presName="ParentText" presStyleLbl="node1" presStyleIdx="3" presStyleCnt="4">
        <dgm:presLayoutVars>
          <dgm:chMax val="1"/>
          <dgm:chPref val="1"/>
          <dgm:bulletEnabled val="1"/>
        </dgm:presLayoutVars>
      </dgm:prSet>
      <dgm:spPr/>
      <dgm:t>
        <a:bodyPr/>
        <a:lstStyle/>
        <a:p>
          <a:endParaRPr lang="en-US"/>
        </a:p>
      </dgm:t>
    </dgm:pt>
  </dgm:ptLst>
  <dgm:cxnLst>
    <dgm:cxn modelId="{87C95FD6-F79F-4E9F-B537-6AEDEEAA02F6}" type="presOf" srcId="{88DBE2BF-0D52-4CF9-B819-9C7150E6B200}" destId="{4B035D9B-21CB-4E4A-82AD-599AA7DFD07C}" srcOrd="0" destOrd="1" presId="urn:microsoft.com/office/officeart/2005/8/layout/StepDownProcess"/>
    <dgm:cxn modelId="{88D90E58-9B67-4513-8131-01B76DF5EE84}" srcId="{CFF24E43-F5E2-44C6-A01A-FB5299EED105}" destId="{9EC604C6-9DA3-4E59-9A23-814BB4839906}" srcOrd="1" destOrd="0" parTransId="{D8657254-9806-43AC-B504-E4038CF1C8BC}" sibTransId="{61C47027-C099-4304-8BF8-D90FD7E4733B}"/>
    <dgm:cxn modelId="{BD84C5C1-2AE5-4FD6-B2EF-8B9663B016EF}" type="presOf" srcId="{CFF24E43-F5E2-44C6-A01A-FB5299EED105}" destId="{5468A184-8920-4191-822C-1AE3B39DBDCF}" srcOrd="0" destOrd="0" presId="urn:microsoft.com/office/officeart/2005/8/layout/StepDownProcess"/>
    <dgm:cxn modelId="{63726113-4598-4E78-90D2-7B8B37CC42E4}" type="presOf" srcId="{E4EC7C13-6EBC-437D-8556-F10477B9FABA}" destId="{B0DC4B31-2A8B-4FEA-9C94-EB553A5FE66B}" srcOrd="0" destOrd="0" presId="urn:microsoft.com/office/officeart/2005/8/layout/StepDownProcess"/>
    <dgm:cxn modelId="{F8C0781B-FF03-4533-B52C-FC582799C0B6}" type="presOf" srcId="{8D488327-F1FA-46D5-8ADE-856B25091A32}" destId="{4B035D9B-21CB-4E4A-82AD-599AA7DFD07C}" srcOrd="0" destOrd="0" presId="urn:microsoft.com/office/officeart/2005/8/layout/StepDownProcess"/>
    <dgm:cxn modelId="{44F9EE8F-1021-45BF-833A-6B90D976D393}" srcId="{8B3269DC-7F46-4847-B85F-3DBDFE6C5A56}" destId="{88DBE2BF-0D52-4CF9-B819-9C7150E6B200}" srcOrd="1" destOrd="0" parTransId="{28AA3975-CD57-42EC-892E-C0153AB10BCD}" sibTransId="{B93B3D79-50E8-4964-800C-76DEDF5FCD0B}"/>
    <dgm:cxn modelId="{E31681DB-2773-44BF-AE10-2A8BEF34C990}" srcId="{8B3269DC-7F46-4847-B85F-3DBDFE6C5A56}" destId="{8D488327-F1FA-46D5-8ADE-856B25091A32}" srcOrd="0" destOrd="0" parTransId="{D49C75FF-6A8D-4A36-91B8-F31E22BE03B9}" sibTransId="{A31F7D86-371C-44D4-859B-359E2160F660}"/>
    <dgm:cxn modelId="{6C54D0D5-259A-4915-9AA6-81A12AB72981}" srcId="{CFF24E43-F5E2-44C6-A01A-FB5299EED105}" destId="{8B3269DC-7F46-4847-B85F-3DBDFE6C5A56}" srcOrd="2" destOrd="0" parTransId="{CC2B3C49-3C79-4B15-BC3F-E3FAACDD916D}" sibTransId="{4B60D3E0-49E9-4BC2-9316-85C103499806}"/>
    <dgm:cxn modelId="{848A59B7-5242-4DDC-B372-A0DA26528DA7}" srcId="{CFF24E43-F5E2-44C6-A01A-FB5299EED105}" destId="{964B02DD-E35B-4C1B-BDC2-A66A3D339858}" srcOrd="0" destOrd="0" parTransId="{D46B8418-4ED9-4532-8F89-12CE1F56ECB1}" sibTransId="{D97C1EF0-A5B0-4617-BAD6-64CF05999514}"/>
    <dgm:cxn modelId="{7AF8D1AA-7C59-49A9-8930-05D814EB3C4D}" type="presOf" srcId="{9EC604C6-9DA3-4E59-9A23-814BB4839906}" destId="{619A61F7-F79E-4462-A958-5A058A3ED4ED}" srcOrd="0" destOrd="0" presId="urn:microsoft.com/office/officeart/2005/8/layout/StepDownProcess"/>
    <dgm:cxn modelId="{EB645317-A95E-416C-9E03-812A458961FC}" type="presOf" srcId="{8B3269DC-7F46-4847-B85F-3DBDFE6C5A56}" destId="{48B83B61-CD61-41C6-BBE1-0A4C1B887888}" srcOrd="0" destOrd="0" presId="urn:microsoft.com/office/officeart/2005/8/layout/StepDownProcess"/>
    <dgm:cxn modelId="{697BC6FE-A4D9-4947-969F-B385099CD7F7}" srcId="{CFF24E43-F5E2-44C6-A01A-FB5299EED105}" destId="{E4EC7C13-6EBC-437D-8556-F10477B9FABA}" srcOrd="3" destOrd="0" parTransId="{431F6C17-0B5E-4855-842F-FFD82245C9BB}" sibTransId="{B7FD18EB-00B7-477A-93A5-C0C8A08830AA}"/>
    <dgm:cxn modelId="{DB925CFB-5B67-4A0C-843E-4EED3811EE4C}" type="presOf" srcId="{964B02DD-E35B-4C1B-BDC2-A66A3D339858}" destId="{617BA77D-F626-4B82-9A68-C51635607BE2}" srcOrd="0" destOrd="0" presId="urn:microsoft.com/office/officeart/2005/8/layout/StepDownProcess"/>
    <dgm:cxn modelId="{60792982-5515-46AB-B173-47422F75B405}" type="presParOf" srcId="{5468A184-8920-4191-822C-1AE3B39DBDCF}" destId="{9A593479-A092-4123-B430-F4D5E3C8B00A}" srcOrd="0" destOrd="0" presId="urn:microsoft.com/office/officeart/2005/8/layout/StepDownProcess"/>
    <dgm:cxn modelId="{4FBCC0C0-F43F-4AFC-9ACD-15CDA10C690E}" type="presParOf" srcId="{9A593479-A092-4123-B430-F4D5E3C8B00A}" destId="{D5EAB7FF-114A-49EF-AD66-C89314184A3C}" srcOrd="0" destOrd="0" presId="urn:microsoft.com/office/officeart/2005/8/layout/StepDownProcess"/>
    <dgm:cxn modelId="{DE4E1FDD-B649-4DFA-B009-E5F1D0935547}" type="presParOf" srcId="{9A593479-A092-4123-B430-F4D5E3C8B00A}" destId="{617BA77D-F626-4B82-9A68-C51635607BE2}" srcOrd="1" destOrd="0" presId="urn:microsoft.com/office/officeart/2005/8/layout/StepDownProcess"/>
    <dgm:cxn modelId="{55DA141E-72EC-427F-A216-481624D3B431}" type="presParOf" srcId="{9A593479-A092-4123-B430-F4D5E3C8B00A}" destId="{813BAC75-6B8D-4050-A2CD-5DE03A2750D9}" srcOrd="2" destOrd="0" presId="urn:microsoft.com/office/officeart/2005/8/layout/StepDownProcess"/>
    <dgm:cxn modelId="{B0572C97-F57C-48FF-987E-A9EC32865F5D}" type="presParOf" srcId="{5468A184-8920-4191-822C-1AE3B39DBDCF}" destId="{FE3A4AFA-A5D6-4B79-8963-5244C5576422}" srcOrd="1" destOrd="0" presId="urn:microsoft.com/office/officeart/2005/8/layout/StepDownProcess"/>
    <dgm:cxn modelId="{FD6DE3AE-DA15-4020-AAB5-82DFC49A7F86}" type="presParOf" srcId="{5468A184-8920-4191-822C-1AE3B39DBDCF}" destId="{491E1977-BA89-4D24-AB9A-8B33229321DC}" srcOrd="2" destOrd="0" presId="urn:microsoft.com/office/officeart/2005/8/layout/StepDownProcess"/>
    <dgm:cxn modelId="{5EB10954-0E3B-4E8D-B6CE-05B88206D7F2}" type="presParOf" srcId="{491E1977-BA89-4D24-AB9A-8B33229321DC}" destId="{5BF4AE68-3B39-40D0-B6B9-A7DF792823A6}" srcOrd="0" destOrd="0" presId="urn:microsoft.com/office/officeart/2005/8/layout/StepDownProcess"/>
    <dgm:cxn modelId="{FD6A4F94-C8A7-4E5D-B722-002991B1168C}" type="presParOf" srcId="{491E1977-BA89-4D24-AB9A-8B33229321DC}" destId="{619A61F7-F79E-4462-A958-5A058A3ED4ED}" srcOrd="1" destOrd="0" presId="urn:microsoft.com/office/officeart/2005/8/layout/StepDownProcess"/>
    <dgm:cxn modelId="{719F8875-B5DE-4921-92B4-33E223908448}" type="presParOf" srcId="{491E1977-BA89-4D24-AB9A-8B33229321DC}" destId="{5F7E93EF-58D5-4169-8EEE-B7E0D97E284B}" srcOrd="2" destOrd="0" presId="urn:microsoft.com/office/officeart/2005/8/layout/StepDownProcess"/>
    <dgm:cxn modelId="{7D1B60C4-0718-4986-941B-A0A1E626CE0A}" type="presParOf" srcId="{5468A184-8920-4191-822C-1AE3B39DBDCF}" destId="{D315791E-7CE6-4511-AF71-2AD50871E64F}" srcOrd="3" destOrd="0" presId="urn:microsoft.com/office/officeart/2005/8/layout/StepDownProcess"/>
    <dgm:cxn modelId="{D26FADC5-5CF0-41DF-887C-36341B891194}" type="presParOf" srcId="{5468A184-8920-4191-822C-1AE3B39DBDCF}" destId="{8FE877FA-17E9-4B44-AFF4-3376A48413FD}" srcOrd="4" destOrd="0" presId="urn:microsoft.com/office/officeart/2005/8/layout/StepDownProcess"/>
    <dgm:cxn modelId="{FFE6A960-38EF-4548-90B0-87A6F467F5BD}" type="presParOf" srcId="{8FE877FA-17E9-4B44-AFF4-3376A48413FD}" destId="{302AF726-9064-4720-8626-5D0A35E0B52E}" srcOrd="0" destOrd="0" presId="urn:microsoft.com/office/officeart/2005/8/layout/StepDownProcess"/>
    <dgm:cxn modelId="{088A199F-BB92-4BFE-BB64-93CEA0EBD0C2}" type="presParOf" srcId="{8FE877FA-17E9-4B44-AFF4-3376A48413FD}" destId="{48B83B61-CD61-41C6-BBE1-0A4C1B887888}" srcOrd="1" destOrd="0" presId="urn:microsoft.com/office/officeart/2005/8/layout/StepDownProcess"/>
    <dgm:cxn modelId="{124F45DD-06A6-4B69-B38E-AAD2C062B30D}" type="presParOf" srcId="{8FE877FA-17E9-4B44-AFF4-3376A48413FD}" destId="{4B035D9B-21CB-4E4A-82AD-599AA7DFD07C}" srcOrd="2" destOrd="0" presId="urn:microsoft.com/office/officeart/2005/8/layout/StepDownProcess"/>
    <dgm:cxn modelId="{87977E8F-F88A-45B5-B03F-9F9A457AD5A1}" type="presParOf" srcId="{5468A184-8920-4191-822C-1AE3B39DBDCF}" destId="{BB7322A2-EF9E-402D-B036-E72EA955863D}" srcOrd="5" destOrd="0" presId="urn:microsoft.com/office/officeart/2005/8/layout/StepDownProcess"/>
    <dgm:cxn modelId="{6C90BFE9-F1F7-4A5F-BC6D-8A54F3E10A9A}" type="presParOf" srcId="{5468A184-8920-4191-822C-1AE3B39DBDCF}" destId="{62376355-5D6C-4CA9-8CE1-FE77DD5DE1C3}" srcOrd="6" destOrd="0" presId="urn:microsoft.com/office/officeart/2005/8/layout/StepDownProcess"/>
    <dgm:cxn modelId="{B17C4E9B-1DD0-419C-B490-7E238A9F68CD}" type="presParOf" srcId="{62376355-5D6C-4CA9-8CE1-FE77DD5DE1C3}" destId="{B0DC4B31-2A8B-4FEA-9C94-EB553A5FE66B}"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12/11/2013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View</a:t>
            </a:r>
            <a:r>
              <a:rPr lang="en-US" baseline="0" dirty="0" smtClean="0"/>
              <a:t> actions in t</a:t>
            </a:r>
            <a:r>
              <a:rPr lang="en-US" dirty="0" smtClean="0"/>
              <a:t>he Typelist</a:t>
            </a:r>
            <a:r>
              <a:rPr lang="en-US" baseline="0" dirty="0" smtClean="0"/>
              <a:t> </a:t>
            </a:r>
            <a:r>
              <a:rPr lang="en-US" dirty="0" smtClean="0"/>
              <a:t>editor toolbar </a:t>
            </a:r>
            <a:r>
              <a:rPr lang="en-US" baseline="0" dirty="0" smtClean="0"/>
              <a:t>influence the display of the Element tree pane.  Bottom tab selection also changes the columns of the Element tree pane for the Typelist editor. For instance, Incoming Categories and Outgoing Categories changes the columns to Category/Typecode and Typelist.  By default, the Element tree pane displays the hierarchy of nested elements, including any inherited elements from base typelists.  You can use the toolbar to change how the editor display the various elements: Show all, This file only, Typecodes only, and Typefilters only.  The toolbar and the context menu for the element tree pane is schema aware.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426697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242826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Use the Localization pane to select a specific locale for a given typecode.  Then, create or edit a translation string for both the typecode name and description.  The name and description that you specify is created in the </a:t>
            </a:r>
            <a:r>
              <a:rPr lang="en-US" dirty="0" err="1" smtClean="0"/>
              <a:t>typelists.properties</a:t>
            </a:r>
            <a:r>
              <a:rPr lang="en-US" dirty="0" smtClean="0"/>
              <a:t> file for the locale.  Guidewire stores typelist typekey localizations in </a:t>
            </a:r>
            <a:r>
              <a:rPr lang="en-US" dirty="0" err="1" smtClean="0"/>
              <a:t>typelist.properties</a:t>
            </a:r>
            <a:r>
              <a:rPr lang="en-US" dirty="0" smtClean="0"/>
              <a:t> files, one file for each locale. Guidewire Studio stores typelist typekey localizations using the following format for name and description respectively:</a:t>
            </a:r>
          </a:p>
          <a:p>
            <a:r>
              <a:rPr lang="en-US" dirty="0" err="1" smtClean="0"/>
              <a:t>TypeKey.typelist.typekey</a:t>
            </a:r>
            <a:r>
              <a:rPr lang="en-US" dirty="0" smtClean="0"/>
              <a:t> = </a:t>
            </a:r>
            <a:r>
              <a:rPr lang="en-US" dirty="0" err="1" smtClean="0"/>
              <a:t>localized_name</a:t>
            </a:r>
            <a:r>
              <a:rPr lang="en-US" dirty="0" smtClean="0"/>
              <a:t/>
            </a:r>
            <a:br>
              <a:rPr lang="en-US" dirty="0" smtClean="0"/>
            </a:br>
            <a:r>
              <a:rPr lang="en-US" dirty="0" err="1" smtClean="0"/>
              <a:t>TypeKeyDescription.typelist.typekey</a:t>
            </a:r>
            <a:r>
              <a:rPr lang="en-US" dirty="0" smtClean="0"/>
              <a:t> = </a:t>
            </a:r>
            <a:r>
              <a:rPr lang="en-US" dirty="0" err="1" smtClean="0"/>
              <a:t>localized_description</a:t>
            </a:r>
            <a:r>
              <a:rPr lang="en-US" dirty="0" smtClean="0"/>
              <a:t/>
            </a:r>
            <a:br>
              <a:rPr lang="en-US" dirty="0" smtClean="0"/>
            </a:br>
            <a:r>
              <a:rPr lang="en-US" dirty="0" smtClean="0"/>
              <a:t/>
            </a:r>
            <a:br>
              <a:rPr lang="en-US" dirty="0" smtClean="0"/>
            </a:br>
            <a:r>
              <a:rPr lang="en-US" dirty="0" smtClean="0"/>
              <a:t>You can edit typecode name and descriptions in the Typelist editor Localization pane or in the Typelist Localization editor.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223076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Guidewire stores typelist typekey localizations in </a:t>
            </a:r>
            <a:r>
              <a:rPr lang="en-US" dirty="0" err="1" smtClean="0"/>
              <a:t>typelist.properties</a:t>
            </a:r>
            <a:r>
              <a:rPr lang="en-US" dirty="0" smtClean="0"/>
              <a:t> files, one file for each locale. Guidewire Studio stores typelist typekey localizations using the following format for name and description respectively:</a:t>
            </a:r>
          </a:p>
          <a:p>
            <a:endParaRPr lang="en-US" dirty="0" smtClean="0"/>
          </a:p>
          <a:p>
            <a:pPr marL="171450" indent="-171450">
              <a:buFont typeface="Arial" pitchFamily="34" charset="0"/>
              <a:buChar char="•"/>
            </a:pPr>
            <a:r>
              <a:rPr lang="en-US" dirty="0" err="1" smtClean="0"/>
              <a:t>TypeKey.typelist.typekey</a:t>
            </a:r>
            <a:r>
              <a:rPr lang="en-US" dirty="0" smtClean="0"/>
              <a:t> = </a:t>
            </a:r>
            <a:r>
              <a:rPr lang="en-US" dirty="0" err="1" smtClean="0"/>
              <a:t>localized_name</a:t>
            </a:r>
            <a:endParaRPr lang="en-US" dirty="0" smtClean="0"/>
          </a:p>
          <a:p>
            <a:pPr marL="171450" indent="-171450">
              <a:buFont typeface="Arial" pitchFamily="34" charset="0"/>
              <a:buChar char="•"/>
            </a:pPr>
            <a:r>
              <a:rPr lang="en-US" dirty="0" err="1" smtClean="0"/>
              <a:t>TypeKeyDescription.typelist.typekey</a:t>
            </a:r>
            <a:r>
              <a:rPr lang="en-US" dirty="0" smtClean="0"/>
              <a:t> = </a:t>
            </a:r>
            <a:r>
              <a:rPr lang="en-US" dirty="0" err="1" smtClean="0"/>
              <a:t>localized_description</a:t>
            </a:r>
            <a:r>
              <a:rPr lang="en-US" dirty="0" smtClean="0"/>
              <a:t/>
            </a:r>
            <a:br>
              <a:rPr lang="en-US" dirty="0" smtClean="0"/>
            </a:br>
            <a:r>
              <a:rPr lang="en-US" dirty="0" smtClean="0"/>
              <a:t/>
            </a:r>
            <a:br>
              <a:rPr lang="en-US" dirty="0" smtClean="0"/>
            </a:br>
            <a:r>
              <a:rPr lang="en-US" dirty="0" smtClean="0"/>
              <a:t>You can edit typecode name and descriptions in the Typelist editor Localization pane or in the Typelist Localization editor.  </a:t>
            </a:r>
          </a:p>
          <a:p>
            <a:endParaRPr lang="en-US" dirty="0" smtClean="0"/>
          </a:p>
          <a:p>
            <a:r>
              <a:rPr lang="en-US" dirty="0" smtClean="0"/>
              <a:t>There are several ways to view localized typekey properties:</a:t>
            </a:r>
          </a:p>
          <a:p>
            <a:pPr marL="171450" indent="-171450">
              <a:buFont typeface="Arial" pitchFamily="34" charset="0"/>
              <a:buChar char="•"/>
            </a:pPr>
            <a:r>
              <a:rPr lang="en-US" dirty="0" err="1" smtClean="0"/>
              <a:t>typekey.Code</a:t>
            </a:r>
            <a:r>
              <a:rPr lang="en-US" dirty="0" smtClean="0"/>
              <a:t> =  String that represents the typecode</a:t>
            </a:r>
          </a:p>
          <a:p>
            <a:pPr marL="171450" indent="-171450">
              <a:buFont typeface="Arial" pitchFamily="34" charset="0"/>
              <a:buChar char="•"/>
            </a:pPr>
            <a:r>
              <a:rPr lang="en-US" dirty="0" err="1" smtClean="0"/>
              <a:t>typekey.DisplayName</a:t>
            </a:r>
            <a:r>
              <a:rPr lang="en-US" dirty="0" smtClean="0"/>
              <a:t> = Localized language version of the entity name</a:t>
            </a:r>
          </a:p>
          <a:p>
            <a:pPr marL="171450" indent="-171450">
              <a:buFont typeface="Arial" pitchFamily="34" charset="0"/>
              <a:buChar char="•"/>
            </a:pPr>
            <a:r>
              <a:rPr lang="en-US" dirty="0" err="1" smtClean="0"/>
              <a:t>typekey.UnlocalizedName</a:t>
            </a:r>
            <a:r>
              <a:rPr lang="en-US" dirty="0" smtClean="0"/>
              <a:t> = Name listed in the data model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347873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a:t>
            </a:r>
            <a:r>
              <a:rPr lang="en-US" dirty="0" err="1" smtClean="0"/>
              <a:t>BankAccountType.tti</a:t>
            </a:r>
            <a:r>
              <a:rPr lang="en-US" baseline="0" dirty="0" smtClean="0"/>
              <a:t> is an application typelist found in the …\m</a:t>
            </a:r>
            <a:r>
              <a:rPr lang="en-US" dirty="0" smtClean="0"/>
              <a:t>odules\configuration\config\extensions\typelist\ folder.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t>
            </a:r>
            <a:r>
              <a:rPr lang="en-US" dirty="0" err="1" smtClean="0"/>
              <a:t>TTI</a:t>
            </a:r>
            <a:r>
              <a:rPr lang="en-US" dirty="0" smtClean="0"/>
              <a:t> and </a:t>
            </a:r>
            <a:r>
              <a:rPr lang="en-US" dirty="0" err="1" smtClean="0"/>
              <a:t>TTX</a:t>
            </a:r>
            <a:r>
              <a:rPr lang="en-US" dirty="0" smtClean="0"/>
              <a:t> files that are extendable</a:t>
            </a:r>
            <a:r>
              <a:rPr lang="en-US" baseline="0" dirty="0" smtClean="0"/>
              <a:t> (not marked as final) and</a:t>
            </a:r>
            <a:r>
              <a:rPr lang="en-US" dirty="0" smtClean="0"/>
              <a:t> editable</a:t>
            </a:r>
            <a:r>
              <a:rPr lang="en-US" baseline="0" dirty="0" smtClean="0"/>
              <a:t> in the \extensions\typelist\ folder that are part of the base application, use the _Ext naming convention by adding _Ext to the name of the typecode.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850416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67407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create an typelist, in Project view, navigate to the /configuration/config/Extensions/Typelist folder.  Open the folder context menu.  Select Typelist.  In the </a:t>
            </a:r>
            <a:r>
              <a:rPr lang="en-US" dirty="0" smtClean="0"/>
              <a:t>Typelist</a:t>
            </a:r>
            <a:r>
              <a:rPr lang="en-US" baseline="0" dirty="0" smtClean="0"/>
              <a:t> dialog, name the typelist.  Click OK.</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643606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maximum length for a typelist name is 25 characters.</a:t>
            </a:r>
          </a:p>
          <a:p>
            <a:pPr eaLnBrk="1" hangingPunct="1"/>
            <a:endParaRPr lang="en-US" dirty="0" smtClean="0"/>
          </a:p>
          <a:p>
            <a:pPr eaLnBrk="1" hangingPunct="1"/>
            <a:r>
              <a:rPr lang="en-US" dirty="0" smtClean="0"/>
              <a:t>By default, Guidewire uses </a:t>
            </a:r>
            <a:r>
              <a:rPr lang="en-US" dirty="0" err="1" smtClean="0"/>
              <a:t>xxtl</a:t>
            </a:r>
            <a:r>
              <a:rPr lang="en-US" dirty="0" smtClean="0"/>
              <a:t>_&lt;</a:t>
            </a:r>
            <a:r>
              <a:rPr lang="en-US" i="1" dirty="0" smtClean="0"/>
              <a:t>typelist name</a:t>
            </a:r>
            <a:r>
              <a:rPr lang="en-US" dirty="0" smtClean="0"/>
              <a:t>&gt; as the name of the typelist table (where "xx" is the application's code). If you want a different table name, you can override the default value by specifying a value in the "Table name"</a:t>
            </a:r>
            <a:r>
              <a:rPr lang="en-US" b="1" dirty="0" smtClean="0"/>
              <a:t> </a:t>
            </a:r>
            <a:r>
              <a:rPr lang="en-US" dirty="0" smtClean="0"/>
              <a:t>field in Studio. If you override the default value, the table name becomes </a:t>
            </a:r>
            <a:r>
              <a:rPr lang="en-US" dirty="0" err="1" smtClean="0"/>
              <a:t>xxtl</a:t>
            </a:r>
            <a:r>
              <a:rPr lang="en-US" dirty="0" smtClean="0"/>
              <a:t>_&lt;</a:t>
            </a:r>
            <a:r>
              <a:rPr lang="en-US" i="1" dirty="0" smtClean="0"/>
              <a:t>table name</a:t>
            </a:r>
            <a:r>
              <a:rPr lang="en-US" dirty="0" smtClean="0"/>
              <a:t>&gt;. </a:t>
            </a:r>
          </a:p>
          <a:p>
            <a:pPr eaLnBrk="1" hangingPunct="1"/>
            <a:endParaRPr lang="en-US" dirty="0"/>
          </a:p>
          <a:p>
            <a:pPr eaLnBrk="1" hangingPunct="1"/>
            <a:r>
              <a:rPr lang="en-US" dirty="0" smtClean="0"/>
              <a:t>Guidewire restricts the typelist table name to ASCII letters, digits, and the underscore character. Guidewire also places limits on the length of the name. </a:t>
            </a:r>
          </a:p>
          <a:p>
            <a:pPr eaLnBrk="1" hangingPunct="1"/>
            <a:endParaRPr lang="en-US" dirty="0"/>
          </a:p>
          <a:p>
            <a:pPr eaLnBrk="1" hangingPunct="1"/>
            <a:r>
              <a:rPr lang="en-US" dirty="0" smtClean="0"/>
              <a:t>Guidewire imposes these restrictions because of the restrictions imposed by the various relational database management systems (RDBMS) with which Guidewire applications interact. If you choose, however, you can override the name of the typelist and thus the table name stored in the database.</a:t>
            </a:r>
          </a:p>
          <a:p>
            <a:pPr eaLnBrk="1" hangingPunct="1"/>
            <a:endParaRPr lang="en-US" dirty="0" smtClean="0"/>
          </a:p>
          <a:p>
            <a:pPr eaLnBrk="1" hangingPunct="1"/>
            <a:r>
              <a:rPr lang="en-US" dirty="0" smtClean="0"/>
              <a:t>A "final" typelist is a typelist to which no additional typecodes can be added. All custom typelists are non-final.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Use the Typelist</a:t>
            </a:r>
            <a:r>
              <a:rPr lang="en-US" baseline="0" dirty="0" smtClean="0"/>
              <a:t> Editor to add typecode, categories, and filters.</a:t>
            </a:r>
            <a:br>
              <a:rPr lang="en-US" baseline="0" dirty="0" smtClean="0"/>
            </a:br>
            <a:r>
              <a:rPr lang="en-US" baseline="0" dirty="0" smtClean="0"/>
              <a:t/>
            </a:r>
            <a:br>
              <a:rPr lang="en-US" baseline="0" dirty="0" smtClean="0"/>
            </a:br>
            <a:r>
              <a:rPr lang="en-US" dirty="0" smtClean="0"/>
              <a:t>If a list view is sorted based on a typekey field, then the rows are sorted using standard typecode sorting.</a:t>
            </a:r>
            <a:r>
              <a:rPr lang="en-US" baseline="0" dirty="0" smtClean="0"/>
              <a:t>  Standard typecode sorting is </a:t>
            </a:r>
            <a:r>
              <a:rPr lang="en-US" dirty="0" smtClean="0"/>
              <a:t>first by priority and then by name, and items with a priority of -1 appearing at the beginning of the list.  </a:t>
            </a:r>
          </a:p>
          <a:p>
            <a:pPr eaLnBrk="1" hangingPunct="1"/>
            <a:endParaRPr lang="en-US" dirty="0" smtClean="0"/>
          </a:p>
          <a:p>
            <a:pPr eaLnBrk="1" hangingPunct="1"/>
            <a:r>
              <a:rPr lang="en-US" dirty="0" smtClean="0"/>
              <a:t>In a production environment, you should never delete a typecode or modify the </a:t>
            </a:r>
            <a:r>
              <a:rPr lang="en-US" dirty="0" err="1" smtClean="0"/>
              <a:t>typecode's</a:t>
            </a:r>
            <a:r>
              <a:rPr lang="en-US" dirty="0" smtClean="0"/>
              <a:t> "code" value. Either of these behaviors can cause problems because there could be existing objects that reference the altered or deleted typecode. In situations like this, you should mark the </a:t>
            </a:r>
            <a:r>
              <a:rPr lang="en-US" dirty="0" err="1" smtClean="0"/>
              <a:t>typecode's</a:t>
            </a:r>
            <a:r>
              <a:rPr lang="en-US" dirty="0" smtClean="0"/>
              <a:t> "retired" value as true. </a:t>
            </a:r>
          </a:p>
          <a:p>
            <a:pPr eaLnBrk="1" hangingPunct="1"/>
            <a:endParaRPr lang="en-US" dirty="0"/>
          </a:p>
          <a:p>
            <a:pPr eaLnBrk="1" hangingPunct="1"/>
            <a:r>
              <a:rPr lang="en-US" dirty="0" smtClean="0"/>
              <a:t>Retired=true  preserves the typecode for objects that already make use of the typecode, and prevents the use of the typecode by new objects or by existing objects that don't already use the typecode.</a:t>
            </a:r>
          </a:p>
          <a:p>
            <a:pPr eaLnBrk="1" hangingPunct="1"/>
            <a:endParaRPr lang="en-US" dirty="0"/>
          </a:p>
          <a:p>
            <a:pPr eaLnBrk="1" hangingPunct="1"/>
            <a:r>
              <a:rPr lang="en-US" dirty="0" smtClean="0"/>
              <a:t>For example, assume you have a Color typelist that is used by the Vehicle entity and you retire the typecode brown. Any existing vehicle with the color brown will be unaffected. But new vehicles cannot be set to brown and existing vehicles that are not brown cannot be changed to brown.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436123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725942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247971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Regenerating the data dictionary is not required, but doing so can identify flawed XML in the data model that go beyond schema validation.  For example, a deleted typecode that is referenced by other typelists or entities will throw an error.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855751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In Studio, the</a:t>
            </a:r>
            <a:r>
              <a:rPr lang="en-US" baseline="0" dirty="0" smtClean="0"/>
              <a:t> newly created typelist is available to reference immediately.  However, the typelist is not available to the application server until the server is restarted.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587650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1643606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645986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not possible to create a typelist extension (</a:t>
            </a:r>
            <a:r>
              <a:rPr lang="en-US" dirty="0" err="1" smtClean="0"/>
              <a:t>TTX</a:t>
            </a:r>
            <a:r>
              <a:rPr lang="en-US" dirty="0" smtClean="0"/>
              <a:t>) for a typelist (</a:t>
            </a:r>
            <a:r>
              <a:rPr lang="en-US" dirty="0" err="1" smtClean="0"/>
              <a:t>TTI</a:t>
            </a:r>
            <a:r>
              <a:rPr lang="en-US" dirty="0" smtClean="0"/>
              <a:t>) that</a:t>
            </a:r>
            <a:r>
              <a:rPr lang="en-US" baseline="0" dirty="0" smtClean="0"/>
              <a:t> already exists in the /Extensions/typelist/ folder.  Simply edit the existing </a:t>
            </a:r>
            <a:r>
              <a:rPr lang="en-US" baseline="0" dirty="0" err="1" smtClean="0"/>
              <a:t>TTI</a:t>
            </a:r>
            <a:r>
              <a:rPr lang="en-US" baseline="0" dirty="0" smtClean="0"/>
              <a:t>  file.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low typecode has been overridden.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3436123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172594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2812256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Regenerating the data dictionary is not required, but doing so can identify flawed XML in the data model that go beyond schema validation.  For example, a deleted typecode that is referenced by other typelists or entities will throw an error.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855751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In Studio, the</a:t>
            </a:r>
            <a:r>
              <a:rPr lang="en-US" baseline="0" dirty="0" smtClean="0"/>
              <a:t> newly created typelist extension is available to reference immediately. However, the typelist extension is not available to the application server until the server is restarted.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3859017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1675015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9855470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 to configure a typelist so that a Guidewire application can filter the typelist values so that they do not all appear in the drop-down list (typelist) in the</a:t>
            </a:r>
            <a:r>
              <a:rPr lang="en-US" baseline="0" dirty="0" smtClean="0"/>
              <a:t> application user interface.</a:t>
            </a:r>
          </a:p>
          <a:p>
            <a:endParaRPr lang="en-US" dirty="0"/>
          </a:p>
          <a:p>
            <a:r>
              <a:rPr lang="en-US" dirty="0" smtClean="0"/>
              <a:t>A typelist filter causes the typelist to display only a subset of the typecodes for that typelist.  A </a:t>
            </a:r>
            <a:r>
              <a:rPr lang="en-US" sz="1200" b="0" i="0" kern="1200" dirty="0" smtClean="0">
                <a:solidFill>
                  <a:schemeClr val="tx1"/>
                </a:solidFill>
                <a:effectLst/>
                <a:latin typeface="Arial" pitchFamily="34" charset="0"/>
                <a:ea typeface="+mn-ea"/>
                <a:cs typeface="Arial" pitchFamily="34" charset="0"/>
              </a:rPr>
              <a:t>filter narrows the list of typecodes to show in the typelist view in the application.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40908661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define a typelist filter at the level of the typelist.  Use the Typelist Editor</a:t>
            </a:r>
            <a:r>
              <a:rPr lang="en-US" baseline="0" dirty="0" smtClean="0"/>
              <a:t> to d</a:t>
            </a:r>
            <a:r>
              <a:rPr lang="en-US" dirty="0" smtClean="0"/>
              <a:t>efine a filter for a particular typelist.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1281042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26417864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typecode filter uses categories and category lists at the typecode level to restrict or filter a typelist.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19997426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t>
            </a:r>
            <a:r>
              <a:rPr lang="en-US" dirty="0" smtClean="0"/>
              <a:t>he entity </a:t>
            </a:r>
            <a:r>
              <a:rPr lang="en-US" dirty="0" err="1" smtClean="0"/>
              <a:t>ABDoctor</a:t>
            </a:r>
            <a:r>
              <a:rPr lang="en-US" dirty="0" smtClean="0"/>
              <a:t> specifies</a:t>
            </a:r>
            <a:r>
              <a:rPr lang="en-US" baseline="0" dirty="0" smtClean="0"/>
              <a:t> that the </a:t>
            </a:r>
            <a:r>
              <a:rPr lang="en-US" baseline="0" dirty="0" err="1" smtClean="0"/>
              <a:t>DoctorSpecialtyType</a:t>
            </a:r>
            <a:r>
              <a:rPr lang="en-US" baseline="0" dirty="0" smtClean="0"/>
              <a:t> typekey has a keyfilter for the </a:t>
            </a:r>
            <a:r>
              <a:rPr lang="en-US" baseline="0" dirty="0" err="1" smtClean="0"/>
              <a:t>DoctorCategoryType</a:t>
            </a:r>
            <a:r>
              <a:rPr lang="en-US" baseline="0" dirty="0" smtClean="0"/>
              <a:t> typekey. </a:t>
            </a:r>
          </a:p>
          <a:p>
            <a:endParaRPr lang="en-US" dirty="0"/>
          </a:p>
          <a:p>
            <a:r>
              <a:rPr lang="en-US" dirty="0" smtClean="0"/>
              <a:t>Later lessons discuss</a:t>
            </a:r>
            <a:r>
              <a:rPr lang="en-US" baseline="0" dirty="0" smtClean="0"/>
              <a:t> how to configure the user interface with Page Configuration Files and the Input widgets.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881838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1646845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32869022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Files under metadata are read-only</a:t>
            </a:r>
            <a:r>
              <a:rPr lang="en-US" baseline="0" dirty="0" smtClean="0"/>
              <a:t> are specific to the base configuration.  You cannot create </a:t>
            </a:r>
            <a:r>
              <a:rPr lang="en-US" dirty="0" smtClean="0"/>
              <a:t>typelist files in the</a:t>
            </a:r>
            <a:r>
              <a:rPr lang="en-US" baseline="0" dirty="0" smtClean="0"/>
              <a:t> metadata directory but can create typelist files in the extensions directory.  Only internal typelist extension files (</a:t>
            </a:r>
            <a:r>
              <a:rPr lang="en-US" baseline="0" dirty="0" err="1" smtClean="0"/>
              <a:t>TIX</a:t>
            </a:r>
            <a:r>
              <a:rPr lang="en-US" baseline="0" dirty="0" smtClean="0"/>
              <a:t>) are in the </a:t>
            </a:r>
            <a:r>
              <a:rPr lang="en-US" baseline="0" dirty="0" err="1" smtClean="0"/>
              <a:t>metedata</a:t>
            </a:r>
            <a:r>
              <a:rPr lang="en-US" baseline="0" dirty="0" smtClean="0"/>
              <a:t> directory.  Only external typelist files (</a:t>
            </a:r>
            <a:r>
              <a:rPr lang="en-US" baseline="0" dirty="0" err="1" smtClean="0"/>
              <a:t>TTX</a:t>
            </a:r>
            <a:r>
              <a:rPr lang="en-US" baseline="0" dirty="0" smtClean="0"/>
              <a:t>) are in the extensions directory.  Both directories contain typelist (</a:t>
            </a:r>
            <a:r>
              <a:rPr lang="en-US" baseline="0" dirty="0" err="1" smtClean="0"/>
              <a:t>TTI</a:t>
            </a:r>
            <a:r>
              <a:rPr lang="en-US" baseline="0" dirty="0" smtClean="0"/>
              <a:t>) files.</a:t>
            </a:r>
            <a:br>
              <a:rPr lang="en-US" baseline="0" dirty="0" smtClean="0"/>
            </a:br>
            <a:r>
              <a:rPr lang="en-US" dirty="0" smtClean="0"/>
              <a:t>2) The typecode must be unique within the typelist and must have 50 characters or fewer. The</a:t>
            </a:r>
            <a:r>
              <a:rPr lang="en-US" baseline="0" dirty="0" smtClean="0"/>
              <a:t> value for the code must be an </a:t>
            </a:r>
            <a:r>
              <a:rPr lang="en-US" dirty="0" smtClean="0"/>
              <a:t>alphanumeric value. </a:t>
            </a:r>
          </a:p>
          <a:p>
            <a:r>
              <a:rPr lang="en-US" dirty="0" smtClean="0"/>
              <a:t>2a) Not valid</a:t>
            </a:r>
          </a:p>
          <a:p>
            <a:r>
              <a:rPr lang="en-US" dirty="0" smtClean="0"/>
              <a:t>2b)</a:t>
            </a:r>
            <a:r>
              <a:rPr lang="en-US" baseline="0" dirty="0" smtClean="0"/>
              <a:t> Valid</a:t>
            </a:r>
          </a:p>
          <a:p>
            <a:r>
              <a:rPr lang="en-US" baseline="0" dirty="0" smtClean="0"/>
              <a:t>2c) Not valid</a:t>
            </a:r>
          </a:p>
          <a:p>
            <a:r>
              <a:rPr lang="en-US" dirty="0" smtClean="0"/>
              <a:t>3) The priority attribute determines the sort order in the User Interface for a typelist.  After</a:t>
            </a:r>
            <a:r>
              <a:rPr lang="en-US" baseline="0" dirty="0" smtClean="0"/>
              <a:t> priority, </a:t>
            </a:r>
            <a:r>
              <a:rPr lang="en-US" dirty="0" smtClean="0"/>
              <a:t>the name (not code) determines the sort order.  Entries with priority -1 appear at the end of the list</a:t>
            </a:r>
          </a:p>
          <a:p>
            <a:r>
              <a:rPr lang="en-US" dirty="0" smtClean="0"/>
              <a:t>4) A typekey</a:t>
            </a:r>
            <a:r>
              <a:rPr lang="en-US" baseline="0" dirty="0" smtClean="0"/>
              <a:t> is only limited by the values in the typelist.  A typekey with a defined typefilter attribute </a:t>
            </a:r>
            <a:r>
              <a:rPr lang="en-US" dirty="0" smtClean="0"/>
              <a:t>is limited to the named subset of values as defined</a:t>
            </a:r>
            <a:r>
              <a:rPr lang="en-US" baseline="0" dirty="0" smtClean="0"/>
              <a:t> by the typekey filter </a:t>
            </a:r>
            <a:r>
              <a:rPr lang="en-US" dirty="0" smtClean="0"/>
              <a:t>in the typelist.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11959747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118717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195872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an</a:t>
            </a:r>
            <a:r>
              <a:rPr lang="en-US" baseline="0" dirty="0" smtClean="0"/>
              <a:t> internal typelist does not have a physical file that is exposed in Guidewire Studio.  One type of virtual typelist is a typelist of subtypes for a given supertype.  In Guidewire Studio, using Class Name Search (CTRL+N) , you can find and view a virtual typelists in the Typelist Editor.  However, there is no file path and no XML file view for virtual typelists. </a:t>
            </a:r>
            <a:r>
              <a:rPr lang="en-US" dirty="0" smtClean="0"/>
              <a:t>One example is the ABContact typelist which is a typelist</a:t>
            </a:r>
            <a:r>
              <a:rPr lang="en-US" baseline="0" dirty="0" smtClean="0"/>
              <a:t> of all ABContact subtypes.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Typelists with the final="true" attribute defined in the &lt;typelist /&gt; element cannot be extended. An internal typelist extension (</a:t>
            </a:r>
            <a:r>
              <a:rPr lang="en-US" baseline="0" dirty="0" err="1" smtClean="0"/>
              <a:t>TIX</a:t>
            </a:r>
            <a:r>
              <a:rPr lang="en-US" baseline="0" dirty="0" smtClean="0"/>
              <a:t>) file can only be found in the …\modules\configuration\config\metadata\typelist\ folder.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You can always determine to base configuration for a Guidewire application by looking at the &lt;</a:t>
            </a:r>
            <a:r>
              <a:rPr lang="en-US" baseline="0" dirty="0" err="1" smtClean="0"/>
              <a:t>installDirectory</a:t>
            </a:r>
            <a:r>
              <a:rPr lang="en-US" baseline="0" dirty="0" smtClean="0"/>
              <a:t>&gt;\modules\base.zip file.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553254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195055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With the Typelist editor, you define a typelist and any associated typecodes, typefilters, and categorylists. With the Typelist editor, you can view all (but not edit all) typelists: extendable, internal, internally exposed (typelist of subtypes, for example), and custom typelists.</a:t>
            </a:r>
          </a:p>
          <a:p>
            <a:endParaRPr lang="en-US" dirty="0" smtClean="0"/>
          </a:p>
          <a:p>
            <a:r>
              <a:rPr lang="en-US" dirty="0" smtClean="0"/>
              <a:t>You can define and edit an typelist and typelist extension located in the …\configuration\config\extensions\typelist folder.  The Typelist editor also allows you to view an typelist or internal typelist extension located in the …\configuration\config\metadata\typelist folder.   Files in the metadata folder are read-only.</a:t>
            </a:r>
          </a:p>
          <a:p>
            <a:endParaRPr lang="en-US" dirty="0" smtClean="0"/>
          </a:p>
          <a:p>
            <a:endParaRPr lang="en-US" dirty="0" smtClean="0">
              <a:sym typeface="Wingdings" pitchFamily="2" charset="2"/>
            </a:endParaRP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236724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you define and edit a typelist or typelist extension located in the /configuration/config/extensions/typelist folder, </a:t>
            </a:r>
            <a:r>
              <a:rPr lang="en-US" dirty="0" smtClean="0"/>
              <a:t>the Typelist</a:t>
            </a:r>
            <a:r>
              <a:rPr lang="en-US" baseline="0" dirty="0" smtClean="0"/>
              <a:t> editor toolbar is fully enabled. Typelists  and internal typelist extensions in the /configuration/config/metadata/entity folder are read-only and all Edit actions are disabled.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The</a:t>
            </a:r>
            <a:r>
              <a:rPr lang="en-US" baseline="0" dirty="0" smtClean="0"/>
              <a:t> Typelist editor toolbar is also context sensitive based on the kind of typelist (internal, internally exposed, extendable, or custom). </a:t>
            </a:r>
            <a:r>
              <a:rPr lang="en-US" dirty="0" smtClean="0"/>
              <a:t>For internal typelists,</a:t>
            </a:r>
            <a:r>
              <a:rPr lang="en-US" baseline="0" dirty="0" smtClean="0"/>
              <a:t> there are no edit actions in the toolbar.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Typelist editor toolbar is also context sensitive based on the bottom tab selection.  For both the Incoming Categories and Outgoing Categories  bottom tabs, the toolbar consists only of the Add Category/Typecode, Remove, Filter, Collapse, Expand, and Validate commands. </a:t>
            </a:r>
          </a:p>
          <a:p>
            <a:r>
              <a:rPr lang="en-US" baseline="0" dirty="0" smtClean="0"/>
              <a:t/>
            </a:r>
            <a:br>
              <a:rPr lang="en-US" baseline="0" dirty="0" smtClean="0"/>
            </a:br>
            <a:r>
              <a:rPr lang="en-US" baseline="0" dirty="0" smtClean="0"/>
              <a:t/>
            </a:r>
            <a:br>
              <a:rPr lang="en-US" baseline="0" dirty="0" smtClean="0"/>
            </a:b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4173763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8.xml"/><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18.xml"/><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5.emf"/></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3.png"/><Relationship Id="rId2" Type="http://schemas.openxmlformats.org/officeDocument/2006/relationships/notesSlide" Target="../notesSlides/notesSlide36.xml"/><Relationship Id="rId1" Type="http://schemas.openxmlformats.org/officeDocument/2006/relationships/slideLayout" Target="../slideLayouts/slideLayout22.xml"/><Relationship Id="rId6" Type="http://schemas.openxmlformats.org/officeDocument/2006/relationships/image" Target="../media/image62.png"/><Relationship Id="rId5" Type="http://schemas.openxmlformats.org/officeDocument/2006/relationships/image" Target="../media/image59.png"/><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7.xml"/><Relationship Id="rId1" Type="http://schemas.openxmlformats.org/officeDocument/2006/relationships/slideLayout" Target="../slideLayouts/slideLayout18.xml"/><Relationship Id="rId4" Type="http://schemas.openxmlformats.org/officeDocument/2006/relationships/image" Target="../media/image65.png"/></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67.png"/></Relationships>
</file>

<file path=ppt/slides/_rels/slide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December 9, 2013</a:t>
            </a:r>
          </a:p>
        </p:txBody>
      </p:sp>
      <p:sp>
        <p:nvSpPr>
          <p:cNvPr id="3" name="Title 2"/>
          <p:cNvSpPr>
            <a:spLocks noGrp="1"/>
          </p:cNvSpPr>
          <p:nvPr>
            <p:ph type="ctrTitle"/>
          </p:nvPr>
        </p:nvSpPr>
        <p:spPr/>
        <p:txBody>
          <a:bodyPr/>
          <a:lstStyle/>
          <a:p>
            <a:r>
              <a:rPr lang="en-US" dirty="0" smtClean="0"/>
              <a:t>Typelists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 Element tree pane type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629400" cy="229999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Typelist  editor: Element tree pane</a:t>
            </a:r>
            <a:endParaRPr lang="en-US" dirty="0"/>
          </a:p>
        </p:txBody>
      </p:sp>
      <p:sp>
        <p:nvSpPr>
          <p:cNvPr id="5" name="Content Placeholder 4"/>
          <p:cNvSpPr>
            <a:spLocks noGrp="1"/>
          </p:cNvSpPr>
          <p:nvPr>
            <p:ph idx="1"/>
          </p:nvPr>
        </p:nvSpPr>
        <p:spPr>
          <a:xfrm>
            <a:off x="519113" y="3429000"/>
            <a:ext cx="8318500" cy="2971800"/>
          </a:xfrm>
        </p:spPr>
        <p:txBody>
          <a:bodyPr/>
          <a:lstStyle/>
          <a:p>
            <a:r>
              <a:rPr lang="en-US" dirty="0" smtClean="0"/>
              <a:t>Displays hierarchy of XML </a:t>
            </a:r>
            <a:br>
              <a:rPr lang="en-US" dirty="0" smtClean="0"/>
            </a:br>
            <a:r>
              <a:rPr lang="en-US" dirty="0" smtClean="0"/>
              <a:t>elements</a:t>
            </a:r>
          </a:p>
          <a:p>
            <a:pPr lvl="1"/>
            <a:r>
              <a:rPr lang="en-US" dirty="0" smtClean="0"/>
              <a:t>Elements </a:t>
            </a:r>
            <a:r>
              <a:rPr lang="en-US" dirty="0"/>
              <a:t>merged from underlying </a:t>
            </a:r>
            <a:r>
              <a:rPr lang="en-US" dirty="0" smtClean="0"/>
              <a:t/>
            </a:r>
            <a:br>
              <a:rPr lang="en-US" dirty="0" smtClean="0"/>
            </a:br>
            <a:r>
              <a:rPr lang="en-US" dirty="0" smtClean="0"/>
              <a:t>base typelists are read-only</a:t>
            </a:r>
          </a:p>
          <a:p>
            <a:pPr lvl="1"/>
            <a:r>
              <a:rPr lang="en-US" dirty="0" smtClean="0"/>
              <a:t>Sortable </a:t>
            </a:r>
            <a:r>
              <a:rPr lang="en-US" dirty="0"/>
              <a:t>columns</a:t>
            </a:r>
          </a:p>
          <a:p>
            <a:r>
              <a:rPr lang="en-US" dirty="0" smtClean="0"/>
              <a:t>Context menu is schema aware</a:t>
            </a:r>
          </a:p>
          <a:p>
            <a:pPr lvl="1"/>
            <a:r>
              <a:rPr lang="en-US" dirty="0" smtClean="0"/>
              <a:t>Add new elements as siblings and children</a:t>
            </a:r>
          </a:p>
          <a:p>
            <a:pPr lvl="1"/>
            <a:r>
              <a:rPr lang="en-US" dirty="0" smtClean="0"/>
              <a:t>Cut, Copy, and Paste elements</a:t>
            </a:r>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2771" y="2191781"/>
            <a:ext cx="1761429" cy="212142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2210831"/>
            <a:ext cx="1915715" cy="163285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9144548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Typelist editor: Attribute pane</a:t>
            </a:r>
            <a:endParaRPr lang="en-US" dirty="0"/>
          </a:p>
        </p:txBody>
      </p:sp>
      <p:sp>
        <p:nvSpPr>
          <p:cNvPr id="4" name="Content Placeholder 3"/>
          <p:cNvSpPr>
            <a:spLocks noGrp="1"/>
          </p:cNvSpPr>
          <p:nvPr>
            <p:ph idx="1"/>
          </p:nvPr>
        </p:nvSpPr>
        <p:spPr/>
        <p:txBody>
          <a:bodyPr/>
          <a:lstStyle/>
          <a:p>
            <a:r>
              <a:rPr lang="en-US" dirty="0" smtClean="0"/>
              <a:t>For selected element, define attributes</a:t>
            </a:r>
          </a:p>
          <a:p>
            <a:pPr lvl="1"/>
            <a:r>
              <a:rPr lang="en-US" dirty="0" smtClean="0"/>
              <a:t>Name is the attribute</a:t>
            </a:r>
          </a:p>
          <a:p>
            <a:pPr lvl="1"/>
            <a:r>
              <a:rPr lang="en-US" dirty="0" smtClean="0"/>
              <a:t>Value is the attribute value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a:p>
            <a:pPr lvl="1"/>
            <a:endParaRPr lang="en-US" dirty="0" smtClean="0"/>
          </a:p>
          <a:p>
            <a:pPr lvl="1"/>
            <a:endParaRPr lang="en-US" dirty="0"/>
          </a:p>
          <a:p>
            <a:pPr lvl="1"/>
            <a:endParaRPr lang="en-US" dirty="0" smtClean="0"/>
          </a:p>
          <a:p>
            <a:r>
              <a:rPr lang="en-US" dirty="0" smtClean="0"/>
              <a:t>Attribute </a:t>
            </a:r>
            <a:r>
              <a:rPr lang="en-US" dirty="0"/>
              <a:t>styling</a:t>
            </a:r>
          </a:p>
          <a:p>
            <a:pPr lvl="1"/>
            <a:r>
              <a:rPr lang="en-US" dirty="0"/>
              <a:t>Bold for required </a:t>
            </a:r>
            <a:r>
              <a:rPr lang="en-US" dirty="0" smtClean="0"/>
              <a:t> and black </a:t>
            </a:r>
            <a:r>
              <a:rPr lang="en-US" dirty="0"/>
              <a:t>for editable</a:t>
            </a:r>
          </a:p>
          <a:p>
            <a:pPr lvl="1"/>
            <a:r>
              <a:rPr lang="en-US" dirty="0"/>
              <a:t>Grayed-out for non-editable</a:t>
            </a:r>
          </a:p>
          <a:p>
            <a:pPr lvl="2"/>
            <a:r>
              <a:rPr lang="en-US" dirty="0" smtClean="0"/>
              <a:t>Overridden, Inherited, Internal and Default</a:t>
            </a:r>
            <a:endParaRPr lang="en-US" dirty="0"/>
          </a:p>
          <a:p>
            <a:pPr lvl="1"/>
            <a:endParaRPr lang="en-US" dirty="0" smtClean="0"/>
          </a:p>
        </p:txBody>
      </p:sp>
      <p:sp>
        <p:nvSpPr>
          <p:cNvPr id="6" name="Rectangle 5"/>
          <p:cNvSpPr/>
          <p:nvPr/>
        </p:nvSpPr>
        <p:spPr>
          <a:xfrm>
            <a:off x="5057775" y="2457271"/>
            <a:ext cx="3629025" cy="1200329"/>
          </a:xfrm>
          <a:prstGeom prst="rect">
            <a:avLst/>
          </a:prstGeom>
          <a:ln w="28575">
            <a:solidFill>
              <a:schemeClr val="tx1"/>
            </a:solidFill>
          </a:ln>
        </p:spPr>
        <p:txBody>
          <a:bodyPr wrap="square">
            <a:spAutoFit/>
          </a:bodyPr>
          <a:lstStyle/>
          <a:p>
            <a:r>
              <a:rPr lang="fr-FR" b="1" dirty="0">
                <a:solidFill>
                  <a:schemeClr val="bg1"/>
                </a:solidFill>
                <a:latin typeface="Courier New" pitchFamily="49" charset="0"/>
                <a:cs typeface="Courier New" pitchFamily="49" charset="0"/>
              </a:rPr>
              <a:t>&lt;</a:t>
            </a:r>
            <a:r>
              <a:rPr lang="fr-FR" b="1" dirty="0">
                <a:solidFill>
                  <a:srgbClr val="000080"/>
                </a:solidFill>
                <a:latin typeface="Courier New" pitchFamily="49" charset="0"/>
                <a:cs typeface="Courier New" pitchFamily="49" charset="0"/>
              </a:rPr>
              <a:t>typecode</a:t>
            </a:r>
            <a:r>
              <a:rPr lang="fr-FR" dirty="0">
                <a:latin typeface="Courier New" pitchFamily="49" charset="0"/>
                <a:cs typeface="Courier New" pitchFamily="49" charset="0"/>
              </a:rPr>
              <a:t> </a:t>
            </a:r>
            <a:r>
              <a:rPr lang="fr-FR" dirty="0" smtClean="0">
                <a:latin typeface="Courier New" pitchFamily="49" charset="0"/>
                <a:cs typeface="Courier New" pitchFamily="49" charset="0"/>
              </a:rPr>
              <a:t/>
            </a:r>
            <a:br>
              <a:rPr lang="fr-FR" dirty="0" smtClean="0">
                <a:latin typeface="Courier New" pitchFamily="49" charset="0"/>
                <a:cs typeface="Courier New" pitchFamily="49" charset="0"/>
              </a:rPr>
            </a:br>
            <a:r>
              <a:rPr lang="fr-FR" dirty="0" smtClean="0">
                <a:latin typeface="Courier New" pitchFamily="49" charset="0"/>
                <a:cs typeface="Courier New" pitchFamily="49" charset="0"/>
              </a:rPr>
              <a:t>   </a:t>
            </a:r>
            <a:r>
              <a:rPr lang="fr-FR" b="1" dirty="0" smtClean="0">
                <a:solidFill>
                  <a:srgbClr val="0000FF"/>
                </a:solidFill>
                <a:latin typeface="Courier New" pitchFamily="49" charset="0"/>
                <a:cs typeface="Courier New" pitchFamily="49" charset="0"/>
              </a:rPr>
              <a:t>code</a:t>
            </a:r>
            <a:r>
              <a:rPr lang="fr-FR" b="1" dirty="0">
                <a:solidFill>
                  <a:srgbClr val="0000FF"/>
                </a:solidFill>
                <a:latin typeface="Courier New" pitchFamily="49" charset="0"/>
                <a:cs typeface="Courier New" pitchFamily="49" charset="0"/>
              </a:rPr>
              <a:t>=</a:t>
            </a:r>
            <a:r>
              <a:rPr lang="fr-FR" b="1" dirty="0">
                <a:solidFill>
                  <a:srgbClr val="008000"/>
                </a:solidFill>
                <a:latin typeface="Courier New" pitchFamily="49" charset="0"/>
                <a:cs typeface="Courier New" pitchFamily="49" charset="0"/>
              </a:rPr>
              <a:t>"</a:t>
            </a:r>
            <a:r>
              <a:rPr lang="fr-FR" b="1" dirty="0" err="1">
                <a:solidFill>
                  <a:srgbClr val="008000"/>
                </a:solidFill>
                <a:latin typeface="Courier New" pitchFamily="49" charset="0"/>
                <a:cs typeface="Courier New" pitchFamily="49" charset="0"/>
              </a:rPr>
              <a:t>postalcode</a:t>
            </a:r>
            <a:r>
              <a:rPr lang="fr-FR" b="1" dirty="0">
                <a:solidFill>
                  <a:srgbClr val="008000"/>
                </a:solidFill>
                <a:latin typeface="Courier New" pitchFamily="49" charset="0"/>
                <a:cs typeface="Courier New" pitchFamily="49" charset="0"/>
              </a:rPr>
              <a:t>"</a:t>
            </a:r>
            <a:r>
              <a:rPr lang="fr-FR" dirty="0">
                <a:latin typeface="Courier New" pitchFamily="49" charset="0"/>
                <a:cs typeface="Courier New" pitchFamily="49" charset="0"/>
              </a:rPr>
              <a:t> </a:t>
            </a:r>
            <a:endParaRPr lang="fr-FR" dirty="0" smtClean="0">
              <a:latin typeface="Courier New" pitchFamily="49" charset="0"/>
              <a:cs typeface="Courier New" pitchFamily="49" charset="0"/>
            </a:endParaRPr>
          </a:p>
          <a:p>
            <a:r>
              <a:rPr lang="fr-FR" b="1" dirty="0">
                <a:solidFill>
                  <a:srgbClr val="0000FF"/>
                </a:solidFill>
                <a:latin typeface="Courier New" pitchFamily="49" charset="0"/>
                <a:cs typeface="Courier New" pitchFamily="49" charset="0"/>
              </a:rPr>
              <a:t> </a:t>
            </a:r>
            <a:r>
              <a:rPr lang="fr-FR" b="1" dirty="0" smtClean="0">
                <a:solidFill>
                  <a:srgbClr val="0000FF"/>
                </a:solidFill>
                <a:latin typeface="Courier New" pitchFamily="49" charset="0"/>
                <a:cs typeface="Courier New" pitchFamily="49" charset="0"/>
              </a:rPr>
              <a:t>  </a:t>
            </a:r>
            <a:r>
              <a:rPr lang="fr-FR" b="1" dirty="0" err="1" smtClean="0">
                <a:solidFill>
                  <a:srgbClr val="0000FF"/>
                </a:solidFill>
                <a:latin typeface="Courier New" pitchFamily="49" charset="0"/>
                <a:cs typeface="Courier New" pitchFamily="49" charset="0"/>
              </a:rPr>
              <a:t>name</a:t>
            </a:r>
            <a:r>
              <a:rPr lang="fr-FR" b="1" dirty="0">
                <a:solidFill>
                  <a:srgbClr val="0000FF"/>
                </a:solidFill>
                <a:latin typeface="Courier New" pitchFamily="49" charset="0"/>
                <a:cs typeface="Courier New" pitchFamily="49" charset="0"/>
              </a:rPr>
              <a:t>=</a:t>
            </a:r>
            <a:r>
              <a:rPr lang="fr-FR" b="1" dirty="0">
                <a:solidFill>
                  <a:srgbClr val="008000"/>
                </a:solidFill>
                <a:latin typeface="Courier New" pitchFamily="49" charset="0"/>
                <a:cs typeface="Courier New" pitchFamily="49" charset="0"/>
              </a:rPr>
              <a:t>"Postal </a:t>
            </a:r>
            <a:r>
              <a:rPr lang="fr-FR" b="1" dirty="0" smtClean="0">
                <a:solidFill>
                  <a:srgbClr val="008000"/>
                </a:solidFill>
                <a:latin typeface="Courier New" pitchFamily="49" charset="0"/>
                <a:cs typeface="Courier New" pitchFamily="49" charset="0"/>
              </a:rPr>
              <a:t>Code</a:t>
            </a:r>
          </a:p>
          <a:p>
            <a:r>
              <a:rPr lang="fr-FR" b="1" dirty="0" smtClean="0">
                <a:solidFill>
                  <a:srgbClr val="0000FF"/>
                </a:solidFill>
                <a:latin typeface="Courier New" pitchFamily="49" charset="0"/>
                <a:cs typeface="Courier New" pitchFamily="49" charset="0"/>
              </a:rPr>
              <a:t>   </a:t>
            </a:r>
            <a:r>
              <a:rPr lang="fr-FR" b="1" dirty="0" err="1" smtClean="0">
                <a:solidFill>
                  <a:srgbClr val="0000FF"/>
                </a:solidFill>
                <a:latin typeface="Courier New" pitchFamily="49" charset="0"/>
                <a:cs typeface="Courier New" pitchFamily="49" charset="0"/>
              </a:rPr>
              <a:t>desc</a:t>
            </a:r>
            <a:r>
              <a:rPr lang="fr-FR" b="1" dirty="0">
                <a:solidFill>
                  <a:srgbClr val="0000FF"/>
                </a:solidFill>
                <a:latin typeface="Courier New" pitchFamily="49" charset="0"/>
                <a:cs typeface="Courier New" pitchFamily="49" charset="0"/>
              </a:rPr>
              <a:t>=</a:t>
            </a:r>
            <a:r>
              <a:rPr lang="fr-FR" b="1" dirty="0">
                <a:solidFill>
                  <a:srgbClr val="008000"/>
                </a:solidFill>
                <a:latin typeface="Courier New" pitchFamily="49" charset="0"/>
                <a:cs typeface="Courier New" pitchFamily="49" charset="0"/>
              </a:rPr>
              <a:t>"</a:t>
            </a:r>
            <a:r>
              <a:rPr lang="fr-FR" b="1" dirty="0" err="1">
                <a:solidFill>
                  <a:srgbClr val="008000"/>
                </a:solidFill>
                <a:latin typeface="Courier New" pitchFamily="49" charset="0"/>
                <a:cs typeface="Courier New" pitchFamily="49" charset="0"/>
              </a:rPr>
              <a:t>PostalCode</a:t>
            </a:r>
            <a:r>
              <a:rPr lang="fr-FR" b="1" dirty="0" smtClean="0">
                <a:solidFill>
                  <a:srgbClr val="008000"/>
                </a:solidFill>
                <a:latin typeface="Courier New" pitchFamily="49" charset="0"/>
                <a:cs typeface="Courier New" pitchFamily="49" charset="0"/>
              </a:rPr>
              <a:t>"</a:t>
            </a:r>
            <a:r>
              <a:rPr lang="fr-FR" b="1" dirty="0" smtClean="0">
                <a:solidFill>
                  <a:schemeClr val="bg1"/>
                </a:solidFill>
                <a:latin typeface="Courier New" pitchFamily="49" charset="0"/>
                <a:cs typeface="Courier New" pitchFamily="49" charset="0"/>
              </a:rPr>
              <a:t>&gt;</a:t>
            </a:r>
            <a:endParaRPr lang="en-US" b="1" dirty="0">
              <a:solidFill>
                <a:schemeClr val="bg1"/>
              </a:solidFill>
              <a:latin typeface="Courier New" pitchFamily="49" charset="0"/>
              <a:cs typeface="Courier New" pitchFamily="49"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07650"/>
            <a:ext cx="3305714" cy="167142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t Name"/>
          <p:cNvSpPr/>
          <p:nvPr/>
        </p:nvSpPr>
        <p:spPr bwMode="auto">
          <a:xfrm>
            <a:off x="733424" y="2733765"/>
            <a:ext cx="3296189" cy="314235"/>
          </a:xfrm>
          <a:prstGeom prst="roundRect">
            <a:avLst>
              <a:gd name="adj" fmla="val 7761"/>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accent1"/>
              </a:solidFill>
            </a:endParaRPr>
          </a:p>
        </p:txBody>
      </p:sp>
      <p:cxnSp>
        <p:nvCxnSpPr>
          <p:cNvPr id="10" name="Straight Arrow Connector 9"/>
          <p:cNvCxnSpPr/>
          <p:nvPr/>
        </p:nvCxnSpPr>
        <p:spPr bwMode="auto">
          <a:xfrm>
            <a:off x="4067714" y="2900317"/>
            <a:ext cx="1322897"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3" name="rect Name"/>
          <p:cNvSpPr/>
          <p:nvPr/>
        </p:nvSpPr>
        <p:spPr bwMode="auto">
          <a:xfrm>
            <a:off x="5390611" y="2757442"/>
            <a:ext cx="2610389" cy="314235"/>
          </a:xfrm>
          <a:prstGeom prst="roundRect">
            <a:avLst>
              <a:gd name="adj" fmla="val 7761"/>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accent1"/>
              </a:solidFill>
            </a:endParaRPr>
          </a:p>
        </p:txBody>
      </p:sp>
    </p:spTree>
    <p:extLst>
      <p:ext uri="{BB962C8B-B14F-4D97-AF65-F5344CB8AC3E}">
        <p14:creationId xmlns:p14="http://schemas.microsoft.com/office/powerpoint/2010/main" val="89214889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 Project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492" y="2619934"/>
            <a:ext cx="3121306" cy="22311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Localization pane</a:t>
            </a:r>
            <a:endParaRPr lang="en-US" dirty="0"/>
          </a:p>
        </p:txBody>
      </p:sp>
      <p:sp>
        <p:nvSpPr>
          <p:cNvPr id="3" name="Content Placeholder 2"/>
          <p:cNvSpPr>
            <a:spLocks noGrp="1"/>
          </p:cNvSpPr>
          <p:nvPr>
            <p:ph sz="half" idx="1"/>
          </p:nvPr>
        </p:nvSpPr>
        <p:spPr/>
        <p:txBody>
          <a:bodyPr/>
          <a:lstStyle/>
          <a:p>
            <a:r>
              <a:rPr lang="en-US" dirty="0" smtClean="0"/>
              <a:t>Localize a </a:t>
            </a:r>
            <a:br>
              <a:rPr lang="en-US" dirty="0" smtClean="0"/>
            </a:br>
            <a:r>
              <a:rPr lang="en-US" dirty="0" smtClean="0"/>
              <a:t>specific typecode </a:t>
            </a:r>
          </a:p>
          <a:p>
            <a:pPr lvl="1"/>
            <a:r>
              <a:rPr lang="en-US" dirty="0" smtClean="0"/>
              <a:t>Name</a:t>
            </a:r>
          </a:p>
          <a:p>
            <a:pPr lvl="1"/>
            <a:r>
              <a:rPr lang="en-US" dirty="0" smtClean="0"/>
              <a:t>Description</a:t>
            </a:r>
          </a:p>
          <a:p>
            <a:pPr lvl="1"/>
            <a:endParaRPr lang="en-US" dirty="0" smtClean="0"/>
          </a:p>
          <a:p>
            <a:r>
              <a:rPr lang="en-US" dirty="0"/>
              <a:t>New or edited values modified in the </a:t>
            </a:r>
            <a:r>
              <a:rPr lang="en-US" dirty="0" err="1"/>
              <a:t>typelist.properties</a:t>
            </a:r>
            <a:r>
              <a:rPr lang="en-US" dirty="0"/>
              <a:t> file, example</a:t>
            </a:r>
          </a:p>
          <a:p>
            <a:pPr lvl="1"/>
            <a:r>
              <a:rPr lang="en-US" dirty="0" smtClean="0">
                <a:latin typeface="Courier New" pitchFamily="49" charset="0"/>
                <a:cs typeface="Courier New" pitchFamily="49" charset="0"/>
              </a:rPr>
              <a:t>/locale/</a:t>
            </a:r>
            <a:r>
              <a:rPr lang="en-US" i="1" dirty="0" err="1" smtClean="0">
                <a:latin typeface="Courier New" pitchFamily="49" charset="0"/>
                <a:cs typeface="Courier New" pitchFamily="49" charset="0"/>
              </a:rPr>
              <a:t>en_US</a:t>
            </a:r>
            <a:r>
              <a:rPr lang="en-US" dirty="0">
                <a:latin typeface="Courier New" pitchFamily="49" charset="0"/>
                <a:cs typeface="Courier New" pitchFamily="49" charset="0"/>
              </a:rPr>
              <a:t>/</a:t>
            </a:r>
            <a:br>
              <a:rPr lang="en-US" dirty="0">
                <a:latin typeface="Courier New" pitchFamily="49" charset="0"/>
                <a:cs typeface="Courier New" pitchFamily="49" charset="0"/>
              </a:rPr>
            </a:br>
            <a:r>
              <a:rPr lang="en-US" dirty="0" err="1">
                <a:latin typeface="Courier New" pitchFamily="49" charset="0"/>
                <a:cs typeface="Courier New" pitchFamily="49" charset="0"/>
              </a:rPr>
              <a:t>typelist.properties</a:t>
            </a:r>
            <a:endParaRPr lang="en-US" dirty="0">
              <a:latin typeface="Courier New" pitchFamily="49" charset="0"/>
              <a:cs typeface="Courier New" pitchFamily="49" charset="0"/>
            </a:endParaRPr>
          </a:p>
          <a:p>
            <a:pPr marL="0" indent="0">
              <a:buNone/>
            </a:pPr>
            <a:endParaRPr lang="en-US" dirty="0" smtClean="0"/>
          </a:p>
        </p:txBody>
      </p:sp>
      <p:sp>
        <p:nvSpPr>
          <p:cNvPr id="5" name="Content Placeholder 4"/>
          <p:cNvSpPr>
            <a:spLocks noGrp="1"/>
          </p:cNvSpPr>
          <p:nvPr>
            <p:ph sz="half" idx="2"/>
          </p:nvPr>
        </p:nvSpPr>
        <p:spPr>
          <a:xfrm>
            <a:off x="3414431" y="914399"/>
            <a:ext cx="5351069" cy="5486400"/>
          </a:xfrm>
        </p:spPr>
        <p:txBody>
          <a:bodyPr/>
          <a:lstStyle/>
          <a:p>
            <a:endParaRPr lang="en-US" dirty="0" smtClean="0"/>
          </a:p>
          <a:p>
            <a:endParaRPr lang="en-US" dirty="0"/>
          </a:p>
          <a:p>
            <a:endParaRPr lang="en-US" dirty="0"/>
          </a:p>
          <a:p>
            <a:pPr lvl="1"/>
            <a:endParaRPr lang="en-US" dirty="0"/>
          </a:p>
          <a:p>
            <a:endParaRPr lang="en-US" dirty="0"/>
          </a:p>
        </p:txBody>
      </p:sp>
      <p:pic>
        <p:nvPicPr>
          <p:cNvPr id="1026" name="pic Loclaization Pa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2200" y="912564"/>
            <a:ext cx="5280000" cy="142857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2282355" y="5593702"/>
            <a:ext cx="6486365" cy="78221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ect Name"/>
          <p:cNvSpPr/>
          <p:nvPr/>
        </p:nvSpPr>
        <p:spPr bwMode="auto">
          <a:xfrm>
            <a:off x="3544135" y="1400369"/>
            <a:ext cx="1486757" cy="237931"/>
          </a:xfrm>
          <a:prstGeom prst="roundRect">
            <a:avLst>
              <a:gd name="adj" fmla="val 776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ect Code"/>
          <p:cNvSpPr/>
          <p:nvPr/>
        </p:nvSpPr>
        <p:spPr bwMode="auto">
          <a:xfrm>
            <a:off x="7098392" y="6075398"/>
            <a:ext cx="1664608" cy="259509"/>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Straight Arrow Connector 9"/>
          <p:cNvCxnSpPr>
            <a:endCxn id="20" idx="1"/>
          </p:cNvCxnSpPr>
          <p:nvPr/>
        </p:nvCxnSpPr>
        <p:spPr bwMode="auto">
          <a:xfrm>
            <a:off x="4495800" y="4753145"/>
            <a:ext cx="13716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0" name="rect Code"/>
          <p:cNvSpPr/>
          <p:nvPr/>
        </p:nvSpPr>
        <p:spPr bwMode="auto">
          <a:xfrm>
            <a:off x="5867400" y="4655242"/>
            <a:ext cx="1831299" cy="19580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27" name="Straight Connector 26"/>
          <p:cNvCxnSpPr/>
          <p:nvPr/>
        </p:nvCxnSpPr>
        <p:spPr bwMode="auto">
          <a:xfrm>
            <a:off x="4495800" y="1638300"/>
            <a:ext cx="0" cy="3114845"/>
          </a:xfrm>
          <a:prstGeom prst="line">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cxnSp>
      <p:sp>
        <p:nvSpPr>
          <p:cNvPr id="16" name="rect Name"/>
          <p:cNvSpPr/>
          <p:nvPr/>
        </p:nvSpPr>
        <p:spPr bwMode="auto">
          <a:xfrm>
            <a:off x="5980843" y="1617130"/>
            <a:ext cx="2477357" cy="237931"/>
          </a:xfrm>
          <a:prstGeom prst="roundRect">
            <a:avLst>
              <a:gd name="adj" fmla="val 776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8" name="Straight Connector 17"/>
          <p:cNvCxnSpPr/>
          <p:nvPr/>
        </p:nvCxnSpPr>
        <p:spPr bwMode="auto">
          <a:xfrm>
            <a:off x="7902121" y="1855061"/>
            <a:ext cx="28575" cy="4129749"/>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1" name="Straight Connector 20"/>
          <p:cNvCxnSpPr/>
          <p:nvPr/>
        </p:nvCxnSpPr>
        <p:spPr bwMode="auto">
          <a:xfrm>
            <a:off x="6629400" y="4851048"/>
            <a:ext cx="0" cy="938460"/>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81756150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 Project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599" y="914400"/>
            <a:ext cx="3582819" cy="31931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Typelist Localization text editor</a:t>
            </a:r>
            <a:endParaRPr lang="en-US" dirty="0"/>
          </a:p>
        </p:txBody>
      </p:sp>
      <p:sp>
        <p:nvSpPr>
          <p:cNvPr id="3" name="Content Placeholder 2"/>
          <p:cNvSpPr>
            <a:spLocks noGrp="1"/>
          </p:cNvSpPr>
          <p:nvPr>
            <p:ph idx="1"/>
          </p:nvPr>
        </p:nvSpPr>
        <p:spPr/>
        <p:txBody>
          <a:bodyPr/>
          <a:lstStyle/>
          <a:p>
            <a:r>
              <a:rPr lang="en-US" dirty="0" smtClean="0"/>
              <a:t>For </a:t>
            </a:r>
            <a:r>
              <a:rPr lang="en-US" dirty="0"/>
              <a:t>a given </a:t>
            </a:r>
            <a:r>
              <a:rPr lang="en-US" dirty="0" smtClean="0"/>
              <a:t>locale, </a:t>
            </a:r>
            <a:br>
              <a:rPr lang="en-US" dirty="0" smtClean="0"/>
            </a:br>
            <a:r>
              <a:rPr lang="en-US" dirty="0" smtClean="0"/>
              <a:t>edit </a:t>
            </a:r>
            <a:r>
              <a:rPr lang="en-US" dirty="0" err="1" smtClean="0"/>
              <a:t>typelist.properties</a:t>
            </a:r>
            <a:endParaRPr lang="en-US" dirty="0"/>
          </a:p>
          <a:p>
            <a:r>
              <a:rPr lang="en-US" dirty="0" smtClean="0"/>
              <a:t>Define </a:t>
            </a:r>
            <a:r>
              <a:rPr lang="en-US" dirty="0" err="1" smtClean="0"/>
              <a:t>TypeKey</a:t>
            </a:r>
            <a:r>
              <a:rPr lang="en-US" dirty="0" smtClean="0"/>
              <a:t> and/or </a:t>
            </a:r>
            <a:br>
              <a:rPr lang="en-US" dirty="0" smtClean="0"/>
            </a:br>
            <a:r>
              <a:rPr lang="en-US" dirty="0" err="1" smtClean="0"/>
              <a:t>TypeKeyDescription</a:t>
            </a:r>
            <a:r>
              <a:rPr lang="en-US" dirty="0" smtClean="0"/>
              <a:t> </a:t>
            </a:r>
          </a:p>
          <a:p>
            <a:r>
              <a:rPr lang="en-US" dirty="0" smtClean="0"/>
              <a:t>In file search</a:t>
            </a:r>
          </a:p>
          <a:p>
            <a:pPr lvl="1"/>
            <a:r>
              <a:rPr lang="en-US" dirty="0" err="1" smtClean="0"/>
              <a:t>CTRL+F</a:t>
            </a:r>
            <a:endParaRPr lang="en-US" dirty="0" smtClean="0"/>
          </a:p>
          <a:p>
            <a:r>
              <a:rPr lang="en-US" dirty="0" smtClean="0"/>
              <a:t>Remove and sort</a:t>
            </a:r>
          </a:p>
          <a:p>
            <a:pPr lvl="1"/>
            <a:r>
              <a:rPr lang="en-US" dirty="0" err="1" smtClean="0"/>
              <a:t>ALT+ENTER</a:t>
            </a:r>
            <a:endParaRPr lang="en-US" dirty="0"/>
          </a:p>
        </p:txBody>
      </p:sp>
      <p:pic>
        <p:nvPicPr>
          <p:cNvPr id="9" name="pic Typelist Edi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572000"/>
            <a:ext cx="8317283" cy="146542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099" name="pic Dl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5486400"/>
            <a:ext cx="1787144" cy="75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t Name"/>
          <p:cNvSpPr/>
          <p:nvPr/>
        </p:nvSpPr>
        <p:spPr bwMode="auto">
          <a:xfrm>
            <a:off x="6096000" y="3894423"/>
            <a:ext cx="2235541" cy="24030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 name="Straight Arrow Connector 10"/>
          <p:cNvCxnSpPr>
            <a:stCxn id="10" idx="2"/>
          </p:cNvCxnSpPr>
          <p:nvPr/>
        </p:nvCxnSpPr>
        <p:spPr bwMode="auto">
          <a:xfrm flipH="1">
            <a:off x="7204245" y="4134724"/>
            <a:ext cx="9526" cy="709826"/>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64039188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luersen\AppData\Local\Temp\SNAGHTML12d8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381434" cy="35052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Typecodes for base application typelists</a:t>
            </a:r>
          </a:p>
        </p:txBody>
      </p:sp>
      <p:sp>
        <p:nvSpPr>
          <p:cNvPr id="3" name="Content Placeholder 2"/>
          <p:cNvSpPr>
            <a:spLocks noGrp="1"/>
          </p:cNvSpPr>
          <p:nvPr>
            <p:ph idx="1"/>
          </p:nvPr>
        </p:nvSpPr>
        <p:spPr>
          <a:xfrm>
            <a:off x="519113" y="4876800"/>
            <a:ext cx="8318500" cy="1524000"/>
          </a:xfrm>
        </p:spPr>
        <p:txBody>
          <a:bodyPr/>
          <a:lstStyle/>
          <a:p>
            <a:r>
              <a:rPr lang="en-US" dirty="0" smtClean="0"/>
              <a:t>When extending </a:t>
            </a:r>
            <a:r>
              <a:rPr lang="en-US" dirty="0"/>
              <a:t>base </a:t>
            </a:r>
            <a:r>
              <a:rPr lang="en-US" dirty="0" smtClean="0"/>
              <a:t>application typelists or typelist extensions in  the </a:t>
            </a:r>
            <a:r>
              <a:rPr lang="en-US" b="1" dirty="0" smtClean="0">
                <a:latin typeface="Courier New" pitchFamily="49" charset="0"/>
                <a:cs typeface="Courier New" pitchFamily="49" charset="0"/>
              </a:rPr>
              <a:t>…\Extensions\Typelist\ </a:t>
            </a:r>
            <a:r>
              <a:rPr lang="en-US" dirty="0"/>
              <a:t>folder, </a:t>
            </a:r>
            <a:r>
              <a:rPr lang="en-US" dirty="0" smtClean="0"/>
              <a:t>create new </a:t>
            </a:r>
            <a:r>
              <a:rPr lang="en-US" dirty="0"/>
              <a:t>typecodes </a:t>
            </a:r>
            <a:r>
              <a:rPr lang="en-US" dirty="0" smtClean="0"/>
              <a:t>with </a:t>
            </a:r>
            <a:r>
              <a:rPr lang="en-US" dirty="0" smtClean="0"/>
              <a:t>codes that </a:t>
            </a:r>
            <a:r>
              <a:rPr lang="en-US" dirty="0" smtClean="0"/>
              <a:t>end in </a:t>
            </a:r>
            <a:r>
              <a:rPr lang="en-US" dirty="0"/>
              <a:t>_Ext</a:t>
            </a:r>
          </a:p>
        </p:txBody>
      </p:sp>
      <p:sp>
        <p:nvSpPr>
          <p:cNvPr id="5" name="rect Name"/>
          <p:cNvSpPr/>
          <p:nvPr/>
        </p:nvSpPr>
        <p:spPr bwMode="auto">
          <a:xfrm>
            <a:off x="5638800" y="1904999"/>
            <a:ext cx="3276034" cy="336003"/>
          </a:xfrm>
          <a:prstGeom prst="roundRect">
            <a:avLst>
              <a:gd name="adj" fmla="val 776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9459963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Typelist basics</a:t>
            </a:r>
          </a:p>
          <a:p>
            <a:r>
              <a:rPr lang="en-US" dirty="0">
                <a:solidFill>
                  <a:schemeClr val="bg1"/>
                </a:solidFill>
              </a:rPr>
              <a:t>Create a typelist</a:t>
            </a:r>
          </a:p>
          <a:p>
            <a:r>
              <a:rPr lang="en-US" dirty="0"/>
              <a:t>Create a typelist extension</a:t>
            </a:r>
          </a:p>
          <a:p>
            <a:r>
              <a:rPr lang="en-US" dirty="0"/>
              <a:t>Defining typekey fields</a:t>
            </a:r>
          </a:p>
          <a:p>
            <a:endParaRPr lang="en-US" dirty="0"/>
          </a:p>
        </p:txBody>
      </p:sp>
    </p:spTree>
    <p:extLst>
      <p:ext uri="{BB962C8B-B14F-4D97-AF65-F5344CB8AC3E}">
        <p14:creationId xmlns:p14="http://schemas.microsoft.com/office/powerpoint/2010/main" val="408898999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 typelist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the typelist file</a:t>
            </a:r>
          </a:p>
          <a:p>
            <a:pPr marL="457200" indent="-457200">
              <a:buFont typeface="+mj-lt"/>
              <a:buAutoNum type="arabicPeriod"/>
            </a:pPr>
            <a:r>
              <a:rPr lang="en-US" dirty="0" smtClean="0"/>
              <a:t>Define typecodes</a:t>
            </a:r>
            <a:endParaRPr lang="en-US" dirty="0"/>
          </a:p>
          <a:p>
            <a:pPr marL="800100" lvl="1" indent="-457200">
              <a:buFont typeface="+mj-lt"/>
              <a:buAutoNum type="alphaLcParenR"/>
            </a:pPr>
            <a:r>
              <a:rPr lang="en-US" dirty="0" smtClean="0"/>
              <a:t>Optionally Localize typecode descriptions</a:t>
            </a:r>
            <a:endParaRPr lang="en-US" dirty="0"/>
          </a:p>
          <a:p>
            <a:pPr marL="457200" indent="-457200">
              <a:buFont typeface="+mj-lt"/>
              <a:buAutoNum type="arabicPeriod"/>
            </a:pPr>
            <a:r>
              <a:rPr lang="en-US"/>
              <a:t>Optionally regenerate the dictionary</a:t>
            </a:r>
          </a:p>
          <a:p>
            <a:pPr marL="457200" indent="-457200">
              <a:buFont typeface="+mj-lt"/>
              <a:buAutoNum type="arabicPeriod"/>
            </a:pPr>
            <a:r>
              <a:rPr lang="en-US" smtClean="0"/>
              <a:t>Deploy </a:t>
            </a:r>
            <a:r>
              <a:rPr lang="en-US" dirty="0" smtClean="0"/>
              <a:t>the typelist</a:t>
            </a:r>
            <a:endParaRPr lang="en-US" dirty="0"/>
          </a:p>
        </p:txBody>
      </p:sp>
      <p:graphicFrame>
        <p:nvGraphicFramePr>
          <p:cNvPr id="5" name="Diagram 4" hidden="1"/>
          <p:cNvGraphicFramePr/>
          <p:nvPr>
            <p:extLst>
              <p:ext uri="{D42A27DB-BD31-4B8C-83A1-F6EECF244321}">
                <p14:modId xmlns:p14="http://schemas.microsoft.com/office/powerpoint/2010/main" val="4139221317"/>
              </p:ext>
            </p:extLst>
          </p:nvPr>
        </p:nvGraphicFramePr>
        <p:xfrm>
          <a:off x="-1066800" y="990600"/>
          <a:ext cx="10668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93451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Create the typelist file</a:t>
            </a:r>
            <a:endParaRPr lang="en-US" dirty="0"/>
          </a:p>
        </p:txBody>
      </p:sp>
      <p:sp>
        <p:nvSpPr>
          <p:cNvPr id="3" name="Content Placeholder 2"/>
          <p:cNvSpPr>
            <a:spLocks noGrp="1"/>
          </p:cNvSpPr>
          <p:nvPr>
            <p:ph idx="1"/>
          </p:nvPr>
        </p:nvSpPr>
        <p:spPr>
          <a:xfrm>
            <a:off x="519113" y="3962400"/>
            <a:ext cx="8318500" cy="2438400"/>
          </a:xfrm>
        </p:spPr>
        <p:txBody>
          <a:bodyPr/>
          <a:lstStyle/>
          <a:p>
            <a:r>
              <a:rPr lang="en-US" dirty="0" smtClean="0"/>
              <a:t>In Project View, select </a:t>
            </a:r>
            <a:br>
              <a:rPr lang="en-US" dirty="0" smtClean="0"/>
            </a:br>
            <a:r>
              <a:rPr lang="en-US" dirty="0" smtClean="0"/>
              <a:t>.../config/Extensions/Typelists</a:t>
            </a:r>
          </a:p>
          <a:p>
            <a:pPr lvl="1"/>
            <a:r>
              <a:rPr lang="en-US" dirty="0" smtClean="0"/>
              <a:t>Context menu </a:t>
            </a:r>
            <a:r>
              <a:rPr lang="en-US" dirty="0" smtClean="0">
                <a:sym typeface="Wingdings" pitchFamily="2" charset="2"/>
              </a:rPr>
              <a:t>  New  Typelist</a:t>
            </a:r>
          </a:p>
          <a:p>
            <a:r>
              <a:rPr lang="en-US" dirty="0" smtClean="0"/>
              <a:t>Typelist dialog</a:t>
            </a:r>
          </a:p>
          <a:p>
            <a:pPr lvl="1"/>
            <a:r>
              <a:rPr lang="en-US" dirty="0" smtClean="0"/>
              <a:t>Naming convention is for custom typelists to end in _Ext</a:t>
            </a:r>
          </a:p>
          <a:p>
            <a:pPr lvl="1"/>
            <a:r>
              <a:rPr lang="en-US" dirty="0" smtClean="0"/>
              <a:t>Example: </a:t>
            </a:r>
            <a:r>
              <a:rPr lang="en-US" dirty="0" err="1" smtClean="0"/>
              <a:t>InteractionReason_Ext</a:t>
            </a:r>
            <a:endParaRPr lang="en-US"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062857" cy="23528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descr="C:\Users\sluersen\AppData\Local\Temp\SNAGHTML150c70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090828"/>
            <a:ext cx="4332857"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27" name="Picture 7" descr="C:\Users\sluersen\AppData\Local\Temp\SNAGHTML16ef6f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2759713"/>
            <a:ext cx="4551429" cy="15042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70109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2: Define typecodes</a:t>
            </a:r>
            <a:br>
              <a:rPr lang="en-US" dirty="0" smtClean="0"/>
            </a:br>
            <a:endParaRPr lang="en-US" dirty="0"/>
          </a:p>
        </p:txBody>
      </p:sp>
      <p:sp>
        <p:nvSpPr>
          <p:cNvPr id="4" name="Content Placeholder 3"/>
          <p:cNvSpPr>
            <a:spLocks noGrp="1"/>
          </p:cNvSpPr>
          <p:nvPr>
            <p:ph idx="1"/>
          </p:nvPr>
        </p:nvSpPr>
        <p:spPr>
          <a:xfrm>
            <a:off x="519113" y="3810000"/>
            <a:ext cx="8318500" cy="2641600"/>
          </a:xfrm>
        </p:spPr>
        <p:txBody>
          <a:bodyPr/>
          <a:lstStyle/>
          <a:p>
            <a:r>
              <a:rPr lang="en-US" sz="2000" dirty="0" smtClean="0"/>
              <a:t>Add new </a:t>
            </a:r>
            <a:r>
              <a:rPr lang="en-US" sz="2000" dirty="0"/>
              <a:t>typecodes </a:t>
            </a:r>
            <a:r>
              <a:rPr lang="en-US" sz="2000" dirty="0" smtClean="0"/>
              <a:t>with toolbar </a:t>
            </a:r>
            <a:r>
              <a:rPr lang="en-US" sz="2000" dirty="0"/>
              <a:t>or context </a:t>
            </a:r>
            <a:r>
              <a:rPr lang="en-US" sz="2000" dirty="0" smtClean="0"/>
              <a:t>menu and define typecode attributes in the Name Value pane</a:t>
            </a:r>
          </a:p>
          <a:p>
            <a:pPr lvl="1"/>
            <a:r>
              <a:rPr lang="en-US" dirty="0" smtClean="0"/>
              <a:t>Code is internal reference, must be unique within typelist, &lt;=50 characters and contain alphanumeric values </a:t>
            </a:r>
          </a:p>
          <a:p>
            <a:pPr lvl="1"/>
            <a:r>
              <a:rPr lang="en-US" dirty="0" smtClean="0"/>
              <a:t>Name is the default for when displayed in the user interface and </a:t>
            </a:r>
            <a:r>
              <a:rPr lang="en-US" dirty="0" err="1" smtClean="0"/>
              <a:t>Desc</a:t>
            </a:r>
            <a:r>
              <a:rPr lang="en-US" dirty="0" smtClean="0"/>
              <a:t> for the data dictionary</a:t>
            </a:r>
          </a:p>
          <a:p>
            <a:pPr lvl="1"/>
            <a:r>
              <a:rPr lang="en-US" dirty="0" smtClean="0"/>
              <a:t>Priority is the sort order </a:t>
            </a:r>
          </a:p>
          <a:p>
            <a:pPr lvl="1"/>
            <a:r>
              <a:rPr lang="en-US" dirty="0" smtClean="0"/>
              <a:t>Retired is to preserve typecode from perm</a:t>
            </a:r>
          </a:p>
          <a:p>
            <a:pPr lvl="1"/>
            <a:endParaRPr lang="en-US" dirty="0"/>
          </a:p>
        </p:txBody>
      </p:sp>
      <p:pic>
        <p:nvPicPr>
          <p:cNvPr id="8200" name="Picture 8" descr="C:\Users\sluersen\AppData\Local\Temp\SNAGHTML19b31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914399"/>
            <a:ext cx="8071224" cy="281940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 Name"/>
          <p:cNvSpPr/>
          <p:nvPr/>
        </p:nvSpPr>
        <p:spPr bwMode="auto">
          <a:xfrm>
            <a:off x="5257800" y="1752600"/>
            <a:ext cx="3270625" cy="1371600"/>
          </a:xfrm>
          <a:prstGeom prst="roundRect">
            <a:avLst>
              <a:gd name="adj" fmla="val 776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0407833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the schema</a:t>
            </a:r>
            <a:r>
              <a:rPr lang="en-US" dirty="0"/>
              <a:t/>
            </a:r>
            <a:br>
              <a:rPr lang="en-US" dirty="0"/>
            </a:br>
            <a:endParaRPr lang="en-US" dirty="0"/>
          </a:p>
        </p:txBody>
      </p:sp>
      <p:sp>
        <p:nvSpPr>
          <p:cNvPr id="5" name="Content Placeholder 4"/>
          <p:cNvSpPr>
            <a:spLocks noGrp="1"/>
          </p:cNvSpPr>
          <p:nvPr>
            <p:ph idx="1"/>
          </p:nvPr>
        </p:nvSpPr>
        <p:spPr/>
        <p:txBody>
          <a:bodyPr/>
          <a:lstStyle/>
          <a:p>
            <a:r>
              <a:rPr lang="en-US" dirty="0" smtClean="0"/>
              <a:t>       Click Validate in the toolbar</a:t>
            </a:r>
            <a:br>
              <a:rPr lang="en-US" dirty="0" smtClean="0"/>
            </a:br>
            <a:endParaRPr lang="en-US" dirty="0" smtClean="0"/>
          </a:p>
          <a:p>
            <a:r>
              <a:rPr lang="en-US" dirty="0" smtClean="0"/>
              <a:t>Red highlight indicates schema violation warning</a:t>
            </a:r>
          </a:p>
          <a:p>
            <a:r>
              <a:rPr lang="en-US" dirty="0" smtClean="0"/>
              <a:t>Schema violations explained in pane below editor</a:t>
            </a:r>
            <a:endParaRPr lang="en-US" dirty="0"/>
          </a:p>
          <a:p>
            <a:endParaRPr lang="en-US" dirty="0"/>
          </a:p>
        </p:txBody>
      </p:sp>
      <p:pic>
        <p:nvPicPr>
          <p:cNvPr id="9221" name="Picture 5" descr="C:\Users\sluersen\AppData\Local\Temp\SNAGHTML19958a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1" y="3276600"/>
            <a:ext cx="8242299" cy="319968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2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914400"/>
            <a:ext cx="707781" cy="657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0702443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a typelist</a:t>
            </a:r>
          </a:p>
          <a:p>
            <a:pPr lvl="1"/>
            <a:r>
              <a:rPr lang="en-US" dirty="0"/>
              <a:t>Create </a:t>
            </a:r>
            <a:r>
              <a:rPr lang="en-US" dirty="0" smtClean="0"/>
              <a:t>a typelist and typelist extension</a:t>
            </a:r>
            <a:endParaRPr lang="en-US" dirty="0"/>
          </a:p>
          <a:p>
            <a:pPr lvl="1"/>
            <a:r>
              <a:rPr lang="en-US" dirty="0"/>
              <a:t>Create </a:t>
            </a:r>
            <a:r>
              <a:rPr lang="en-US" dirty="0" smtClean="0"/>
              <a:t>a typekey field</a:t>
            </a:r>
          </a:p>
          <a:p>
            <a:pPr lvl="1"/>
            <a:r>
              <a:rPr lang="en-US" dirty="0" smtClean="0"/>
              <a:t>Create a typekey field </a:t>
            </a:r>
            <a:r>
              <a:rPr lang="en-US" dirty="0"/>
              <a:t>that </a:t>
            </a:r>
            <a:r>
              <a:rPr lang="en-US" dirty="0" smtClean="0"/>
              <a:t>references a typelist filter</a:t>
            </a:r>
            <a:endParaRPr lang="en-US" dirty="0"/>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Optionally regenerate dictionary</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regen-dictionary</a:t>
            </a:r>
          </a:p>
          <a:p>
            <a:r>
              <a:rPr lang="en-US" dirty="0" smtClean="0"/>
              <a:t>Process builds entire entity model including base and custom typelists</a:t>
            </a:r>
          </a:p>
          <a:p>
            <a:r>
              <a:rPr lang="en-US" dirty="0" smtClean="0"/>
              <a:t>Identifies errors in the data model beyond Typelist Editor schema validation</a:t>
            </a:r>
            <a:endParaRPr lang="en-US" dirty="0"/>
          </a:p>
          <a:p>
            <a:endParaRPr lang="en-US" dirty="0"/>
          </a:p>
        </p:txBody>
      </p:sp>
      <p:sp>
        <p:nvSpPr>
          <p:cNvPr id="5" name="Rectangle 4"/>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ctr">
            <a:noAutofit/>
          </a:bodyPr>
          <a:lstStyle/>
          <a:p>
            <a:pPr>
              <a:spcBef>
                <a:spcPct val="50000"/>
              </a:spcBef>
              <a:spcAft>
                <a:spcPct val="30000"/>
              </a:spcAft>
              <a:buClr>
                <a:schemeClr val="tx1"/>
              </a:buClr>
            </a:pPr>
            <a:r>
              <a:rPr lang="en-US" sz="1600" dirty="0">
                <a:solidFill>
                  <a:schemeClr val="bg1"/>
                </a:solidFill>
                <a:latin typeface="Lucida Console" pitchFamily="49" charset="0"/>
              </a:rPr>
              <a:t>C:\Guidewire\TrainingApp\bin&gt;gwta </a:t>
            </a:r>
            <a:r>
              <a:rPr lang="en-US" sz="1600" dirty="0" smtClean="0">
                <a:solidFill>
                  <a:schemeClr val="bg1"/>
                </a:solidFill>
                <a:latin typeface="Lucida Console" pitchFamily="49" charset="0"/>
              </a:rPr>
              <a:t>regen-dictionary</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regen-entity-model-xml:</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com.guidewire.tools.dictionary.data.EntityModelXmlTool</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[java] --- Guidewire Entity Model In Xml </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a:solidFill>
                  <a:schemeClr val="bg1"/>
                </a:solidFill>
                <a:latin typeface="Lucida Console" pitchFamily="49" charset="0"/>
              </a:rPr>
              <a:t>ERROR Errors found in </a:t>
            </a:r>
            <a:r>
              <a:rPr lang="en-US" sz="1600" dirty="0" err="1">
                <a:solidFill>
                  <a:schemeClr val="bg1"/>
                </a:solidFill>
                <a:latin typeface="Lucida Console" pitchFamily="49" charset="0"/>
              </a:rPr>
              <a:t>DoctorSpecialtyType</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a:solidFill>
                  <a:schemeClr val="bg1"/>
                </a:solidFill>
                <a:latin typeface="Lucida Console" pitchFamily="49" charset="0"/>
              </a:rPr>
              <a:t>ERROR </a:t>
            </a:r>
            <a:r>
              <a:rPr lang="en-US" sz="1600" dirty="0" err="1" smtClean="0">
                <a:solidFill>
                  <a:schemeClr val="bg1"/>
                </a:solidFill>
                <a:latin typeface="Lucida Console" pitchFamily="49" charset="0"/>
              </a:rPr>
              <a:t>TypelistCategoriesValidator</a:t>
            </a: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 Typecode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DoctorSpecialtyType.Critical</a:t>
            </a: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Care </a:t>
            </a:r>
            <a:r>
              <a:rPr lang="en-US" sz="1600" dirty="0" smtClean="0">
                <a:solidFill>
                  <a:schemeClr val="bg1"/>
                </a:solidFill>
                <a:latin typeface="Lucida Console" pitchFamily="49" charset="0"/>
              </a:rPr>
              <a:t>Medicine </a:t>
            </a:r>
            <a:r>
              <a:rPr lang="en-US" sz="1600" dirty="0">
                <a:solidFill>
                  <a:schemeClr val="bg1"/>
                </a:solidFill>
                <a:latin typeface="Lucida Console" pitchFamily="49" charset="0"/>
              </a:rPr>
              <a:t>refers </a:t>
            </a:r>
            <a:r>
              <a:rPr lang="en-US" sz="1600" dirty="0" smtClean="0">
                <a:solidFill>
                  <a:schemeClr val="bg1"/>
                </a:solidFill>
                <a:latin typeface="Lucida Console" pitchFamily="49" charset="0"/>
              </a:rPr>
              <a:t>to </a:t>
            </a:r>
            <a:r>
              <a:rPr lang="en-US" sz="1600" dirty="0">
                <a:solidFill>
                  <a:schemeClr val="bg1"/>
                </a:solidFill>
                <a:latin typeface="Lucida Console" pitchFamily="49" charset="0"/>
              </a:rPr>
              <a:t>a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non-existent category</a:t>
            </a:r>
            <a:endParaRPr lang="en-US" sz="1600" dirty="0">
              <a:solidFill>
                <a:schemeClr val="bg1"/>
              </a:solidFill>
              <a:latin typeface="Lucida Console" pitchFamily="49" charset="0"/>
            </a:endParaRPr>
          </a:p>
        </p:txBody>
      </p:sp>
    </p:spTree>
    <p:extLst>
      <p:ext uri="{BB962C8B-B14F-4D97-AF65-F5344CB8AC3E}">
        <p14:creationId xmlns:p14="http://schemas.microsoft.com/office/powerpoint/2010/main" val="43705915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4: Deploy the typelist</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13" name="Text Placeholder 12" hidden="1"/>
          <p:cNvSpPr>
            <a:spLocks noGrp="1"/>
          </p:cNvSpPr>
          <p:nvPr>
            <p:ph type="body" sz="quarter" idx="11"/>
          </p:nvPr>
        </p:nvSpPr>
        <p:spPr/>
        <p:txBody>
          <a:bodyPr/>
          <a:lstStyle/>
          <a:p>
            <a:endParaRPr lang="en-US" dirty="0"/>
          </a:p>
        </p:txBody>
      </p:sp>
      <p:sp>
        <p:nvSpPr>
          <p:cNvPr id="12" name="Content Placeholder 11"/>
          <p:cNvSpPr>
            <a:spLocks noGrp="1"/>
          </p:cNvSpPr>
          <p:nvPr>
            <p:ph sz="half" idx="2"/>
          </p:nvPr>
        </p:nvSpPr>
        <p:spPr>
          <a:xfrm>
            <a:off x="4754563" y="914400"/>
            <a:ext cx="4083050" cy="5475288"/>
          </a:xfrm>
        </p:spPr>
        <p:txBody>
          <a:bodyPr/>
          <a:lstStyle/>
          <a:p>
            <a:r>
              <a:rPr lang="en-US" dirty="0"/>
              <a:t>bin command window</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-stop</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-start</a:t>
            </a:r>
          </a:p>
          <a:p>
            <a:r>
              <a:rPr lang="en-US" dirty="0"/>
              <a:t>Or, Guidewire Studio</a:t>
            </a:r>
          </a:p>
          <a:p>
            <a:pPr lvl="1"/>
            <a:r>
              <a:rPr lang="en-US" dirty="0"/>
              <a:t>Run </a:t>
            </a:r>
            <a:r>
              <a:rPr lang="en-US" dirty="0">
                <a:sym typeface="Wingdings" pitchFamily="2" charset="2"/>
              </a:rPr>
              <a:t></a:t>
            </a:r>
            <a:r>
              <a:rPr lang="en-US" dirty="0"/>
              <a:t> Stop</a:t>
            </a:r>
          </a:p>
          <a:p>
            <a:pPr lvl="1"/>
            <a:r>
              <a:rPr lang="en-US" dirty="0"/>
              <a:t>Run 'Server' or Debug 'Server'</a:t>
            </a:r>
          </a:p>
          <a:p>
            <a:r>
              <a:rPr lang="en-US" dirty="0"/>
              <a:t>During start-up</a:t>
            </a:r>
          </a:p>
          <a:p>
            <a:pPr lvl="1"/>
            <a:r>
              <a:rPr lang="en-US" dirty="0"/>
              <a:t>If </a:t>
            </a:r>
            <a:r>
              <a:rPr lang="en-US" dirty="0" err="1"/>
              <a:t>autoupgrade</a:t>
            </a:r>
            <a:r>
              <a:rPr lang="en-US" dirty="0"/>
              <a:t>=true in database-config.xml, then Guidewire attempts to upgrade the database according to the changes in the data model</a:t>
            </a:r>
          </a:p>
          <a:p>
            <a:pPr marL="0" indent="0">
              <a:buNone/>
            </a:pPr>
            <a:endParaRPr lang="en-US" dirty="0"/>
          </a:p>
        </p:txBody>
      </p:sp>
      <p:sp>
        <p:nvSpPr>
          <p:cNvPr id="4" name="Content Placeholder 3"/>
          <p:cNvSpPr>
            <a:spLocks noGrp="1"/>
          </p:cNvSpPr>
          <p:nvPr>
            <p:ph sz="half" idx="1"/>
          </p:nvPr>
        </p:nvSpPr>
        <p:spPr/>
        <p:txBody>
          <a:bodyPr/>
          <a:lstStyle/>
          <a:p>
            <a:r>
              <a:rPr lang="en-US" smtClean="0"/>
              <a:t>Typelist</a:t>
            </a:r>
            <a:endParaRPr lang="en-US" dirty="0"/>
          </a:p>
        </p:txBody>
      </p:sp>
      <p:sp>
        <p:nvSpPr>
          <p:cNvPr id="41" name="Rectangle 40"/>
          <p:cNvSpPr/>
          <p:nvPr/>
        </p:nvSpPr>
        <p:spPr>
          <a:xfrm>
            <a:off x="1010609" y="5562600"/>
            <a:ext cx="1002967" cy="584775"/>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62400"/>
            <a:ext cx="1347787" cy="1490663"/>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057188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Typelist basics</a:t>
            </a:r>
          </a:p>
          <a:p>
            <a:r>
              <a:rPr lang="en-US" dirty="0"/>
              <a:t>Create a typelist</a:t>
            </a:r>
          </a:p>
          <a:p>
            <a:r>
              <a:rPr lang="en-US" dirty="0">
                <a:solidFill>
                  <a:schemeClr val="bg1"/>
                </a:solidFill>
              </a:rPr>
              <a:t>Create a typelist extension</a:t>
            </a:r>
          </a:p>
          <a:p>
            <a:r>
              <a:rPr lang="en-US" dirty="0"/>
              <a:t>Defining typekey fields</a:t>
            </a:r>
          </a:p>
          <a:p>
            <a:endParaRPr lang="en-US" dirty="0"/>
          </a:p>
        </p:txBody>
      </p:sp>
    </p:spTree>
    <p:extLst>
      <p:ext uri="{BB962C8B-B14F-4D97-AF65-F5344CB8AC3E}">
        <p14:creationId xmlns:p14="http://schemas.microsoft.com/office/powerpoint/2010/main" val="426499191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 typelist extension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Navigate to the typelist</a:t>
            </a:r>
            <a:endParaRPr lang="en-US" b="1" dirty="0" smtClean="0">
              <a:latin typeface="Courier New" pitchFamily="49" charset="0"/>
              <a:cs typeface="Courier New" pitchFamily="49" charset="0"/>
            </a:endParaRPr>
          </a:p>
          <a:p>
            <a:pPr marL="457200" indent="-457200">
              <a:buFont typeface="+mj-lt"/>
              <a:buAutoNum type="arabicPeriod"/>
            </a:pPr>
            <a:r>
              <a:rPr lang="en-US" dirty="0" smtClean="0"/>
              <a:t>Create a typelist extension file</a:t>
            </a:r>
          </a:p>
          <a:p>
            <a:pPr marL="457200" indent="-457200">
              <a:buFont typeface="+mj-lt"/>
              <a:buAutoNum type="arabicPeriod"/>
            </a:pPr>
            <a:r>
              <a:rPr lang="en-US" dirty="0" smtClean="0"/>
              <a:t>Define typecodes</a:t>
            </a:r>
          </a:p>
          <a:p>
            <a:pPr marL="798513" lvl="2" indent="-457200">
              <a:spcBef>
                <a:spcPct val="40000"/>
              </a:spcBef>
              <a:buFont typeface="+mj-lt"/>
              <a:buAutoNum type="alphaLcParenR"/>
            </a:pPr>
            <a:r>
              <a:rPr lang="en-US" dirty="0"/>
              <a:t>Optionally Localize typecode descriptions</a:t>
            </a:r>
          </a:p>
          <a:p>
            <a:pPr marL="457200" indent="-457200">
              <a:buFont typeface="+mj-lt"/>
              <a:buAutoNum type="arabicPeriod"/>
            </a:pPr>
            <a:r>
              <a:rPr lang="en-US" dirty="0"/>
              <a:t>Optionally regenerate </a:t>
            </a:r>
            <a:r>
              <a:rPr lang="en-US" dirty="0" smtClean="0"/>
              <a:t>the dictionary</a:t>
            </a:r>
            <a:endParaRPr lang="en-US" dirty="0"/>
          </a:p>
          <a:p>
            <a:pPr marL="457200" indent="-457200">
              <a:buFont typeface="+mj-lt"/>
              <a:buAutoNum type="arabicPeriod"/>
            </a:pPr>
            <a:r>
              <a:rPr lang="en-US" dirty="0" smtClean="0"/>
              <a:t>Deploy </a:t>
            </a:r>
            <a:r>
              <a:rPr lang="en-US" dirty="0"/>
              <a:t>the </a:t>
            </a:r>
            <a:r>
              <a:rPr lang="en-US" dirty="0" smtClean="0"/>
              <a:t>typelist extension</a:t>
            </a:r>
            <a:endParaRPr lang="en-US" dirty="0"/>
          </a:p>
        </p:txBody>
      </p:sp>
      <p:graphicFrame>
        <p:nvGraphicFramePr>
          <p:cNvPr id="5" name="Diagram 4" hidden="1"/>
          <p:cNvGraphicFramePr/>
          <p:nvPr>
            <p:extLst>
              <p:ext uri="{D42A27DB-BD31-4B8C-83A1-F6EECF244321}">
                <p14:modId xmlns:p14="http://schemas.microsoft.com/office/powerpoint/2010/main" val="4000460885"/>
              </p:ext>
            </p:extLst>
          </p:nvPr>
        </p:nvGraphicFramePr>
        <p:xfrm>
          <a:off x="-1066800" y="990600"/>
          <a:ext cx="10668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402211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162857" cy="259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066800"/>
            <a:ext cx="4821429" cy="99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7" name="Picture 1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315400" y="1946272"/>
            <a:ext cx="3600000" cy="17875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 Name"/>
          <p:cNvSpPr/>
          <p:nvPr/>
        </p:nvSpPr>
        <p:spPr bwMode="auto">
          <a:xfrm>
            <a:off x="5315400" y="3051666"/>
            <a:ext cx="3600000" cy="34240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1: Navigate </a:t>
            </a:r>
            <a:r>
              <a:rPr lang="en-US" dirty="0"/>
              <a:t>to a </a:t>
            </a:r>
            <a:r>
              <a:rPr lang="en-US" dirty="0" smtClean="0"/>
              <a:t>typelist</a:t>
            </a:r>
            <a:endParaRPr lang="en-US" dirty="0"/>
          </a:p>
        </p:txBody>
      </p:sp>
      <p:sp>
        <p:nvSpPr>
          <p:cNvPr id="6" name="Text Placeholder 5"/>
          <p:cNvSpPr>
            <a:spLocks noGrp="1"/>
          </p:cNvSpPr>
          <p:nvPr>
            <p:ph idx="1"/>
          </p:nvPr>
        </p:nvSpPr>
        <p:spPr>
          <a:xfrm>
            <a:off x="519112" y="3810000"/>
            <a:ext cx="8624887" cy="2590800"/>
          </a:xfrm>
        </p:spPr>
        <p:txBody>
          <a:bodyPr/>
          <a:lstStyle/>
          <a:p>
            <a:r>
              <a:rPr lang="en-US" dirty="0" smtClean="0"/>
              <a:t>Navigate </a:t>
            </a:r>
            <a:r>
              <a:rPr lang="en-US" dirty="0"/>
              <a:t>to a </a:t>
            </a:r>
            <a:r>
              <a:rPr lang="en-US" dirty="0" smtClean="0"/>
              <a:t>typelist in </a:t>
            </a:r>
            <a:r>
              <a:rPr lang="en-US" b="1" dirty="0" smtClean="0">
                <a:latin typeface="Courier New" pitchFamily="49" charset="0"/>
                <a:cs typeface="Courier New" pitchFamily="49" charset="0"/>
              </a:rPr>
              <a:t>…\Metadata\Typelist</a:t>
            </a:r>
            <a:r>
              <a:rPr lang="en-US" b="1" dirty="0">
                <a:latin typeface="Courier New" pitchFamily="49" charset="0"/>
                <a:cs typeface="Courier New" pitchFamily="49" charset="0"/>
              </a:rPr>
              <a:t>\</a:t>
            </a:r>
            <a:endParaRPr lang="en-US" b="1" dirty="0" smtClean="0">
              <a:latin typeface="Courier New" pitchFamily="49" charset="0"/>
              <a:cs typeface="Courier New" pitchFamily="49" charset="0"/>
            </a:endParaRPr>
          </a:p>
          <a:p>
            <a:pPr lvl="1"/>
            <a:r>
              <a:rPr lang="en-US" dirty="0"/>
              <a:t>Project View or using CTRL+N</a:t>
            </a:r>
          </a:p>
          <a:p>
            <a:pPr lvl="1"/>
            <a:r>
              <a:rPr lang="en-US" dirty="0" smtClean="0"/>
              <a:t>Studio will open an existing extension first!</a:t>
            </a:r>
          </a:p>
          <a:p>
            <a:pPr lvl="2"/>
            <a:r>
              <a:rPr lang="en-US" dirty="0" smtClean="0"/>
              <a:t>If an existing extension already exists, STOP</a:t>
            </a:r>
          </a:p>
          <a:p>
            <a:pPr lvl="2"/>
            <a:r>
              <a:rPr lang="en-US" dirty="0"/>
              <a:t>D</a:t>
            </a:r>
            <a:r>
              <a:rPr lang="en-US" dirty="0" smtClean="0"/>
              <a:t>o NOT create a new extension; edit existing extension instead!</a:t>
            </a:r>
          </a:p>
          <a:p>
            <a:r>
              <a:rPr lang="en-US" dirty="0" smtClean="0"/>
              <a:t>Typelist (</a:t>
            </a:r>
            <a:r>
              <a:rPr lang="en-US" dirty="0" err="1" smtClean="0"/>
              <a:t>TTI</a:t>
            </a:r>
            <a:r>
              <a:rPr lang="en-US" dirty="0" smtClean="0"/>
              <a:t>) file must </a:t>
            </a:r>
            <a:r>
              <a:rPr lang="en-US" b="1" dirty="0" smtClean="0"/>
              <a:t>NOT</a:t>
            </a:r>
            <a:r>
              <a:rPr lang="en-US" dirty="0" smtClean="0"/>
              <a:t> be final=true</a:t>
            </a:r>
          </a:p>
          <a:p>
            <a:pPr lvl="1"/>
            <a:endParaRPr lang="en-US" dirty="0" smtClean="0"/>
          </a:p>
        </p:txBody>
      </p:sp>
    </p:spTree>
    <p:extLst>
      <p:ext uri="{BB962C8B-B14F-4D97-AF65-F5344CB8AC3E}">
        <p14:creationId xmlns:p14="http://schemas.microsoft.com/office/powerpoint/2010/main" val="178662627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 Project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09800"/>
            <a:ext cx="3162857" cy="259714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 Context  Menu" descr="C:\Users\sluersen\AppData\Local\Temp\SNAGHTML11407c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387257"/>
            <a:ext cx="4332857" cy="133714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2: Create a typelist extension file</a:t>
            </a:r>
            <a:endParaRPr lang="en-US" dirty="0"/>
          </a:p>
        </p:txBody>
      </p:sp>
      <p:sp>
        <p:nvSpPr>
          <p:cNvPr id="6" name="Text Placeholder 5"/>
          <p:cNvSpPr>
            <a:spLocks noGrp="1"/>
          </p:cNvSpPr>
          <p:nvPr>
            <p:ph idx="1"/>
          </p:nvPr>
        </p:nvSpPr>
        <p:spPr>
          <a:xfrm>
            <a:off x="519112" y="914400"/>
            <a:ext cx="8624887" cy="1828800"/>
          </a:xfrm>
        </p:spPr>
        <p:txBody>
          <a:bodyPr/>
          <a:lstStyle/>
          <a:p>
            <a:r>
              <a:rPr lang="en-US" dirty="0" smtClean="0"/>
              <a:t>Project View </a:t>
            </a:r>
            <a:r>
              <a:rPr lang="en-US" dirty="0">
                <a:sym typeface="Wingdings" pitchFamily="2" charset="2"/>
              </a:rPr>
              <a:t> </a:t>
            </a:r>
            <a:r>
              <a:rPr lang="en-US" dirty="0" smtClean="0"/>
              <a:t>Context menu </a:t>
            </a:r>
            <a:r>
              <a:rPr lang="en-US" dirty="0" smtClean="0">
                <a:sym typeface="Wingdings" pitchFamily="2" charset="2"/>
              </a:rPr>
              <a:t>  New  Typelist Extension</a:t>
            </a:r>
          </a:p>
          <a:p>
            <a:r>
              <a:rPr lang="en-US" dirty="0" smtClean="0">
                <a:sym typeface="Wingdings" pitchFamily="2" charset="2"/>
              </a:rPr>
              <a:t>Do </a:t>
            </a:r>
            <a:r>
              <a:rPr lang="en-US" b="1" dirty="0" smtClean="0">
                <a:sym typeface="Wingdings" pitchFamily="2" charset="2"/>
              </a:rPr>
              <a:t>NOT</a:t>
            </a:r>
            <a:r>
              <a:rPr lang="en-US" dirty="0" smtClean="0">
                <a:sym typeface="Wingdings" pitchFamily="2" charset="2"/>
              </a:rPr>
              <a:t> enter filename suffix; Click OK</a:t>
            </a:r>
          </a:p>
        </p:txBody>
      </p:sp>
      <p:pic>
        <p:nvPicPr>
          <p:cNvPr id="6147" name="Picture 3" descr="C:\Users\sluersen\AppData\Local\Temp\SNAGHTML1d40c1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9871" y="4479491"/>
            <a:ext cx="4512857" cy="17742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Down Arrow 2"/>
          <p:cNvSpPr/>
          <p:nvPr/>
        </p:nvSpPr>
        <p:spPr bwMode="auto">
          <a:xfrm>
            <a:off x="6999857" y="4402371"/>
            <a:ext cx="381000" cy="626829"/>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
        <p:nvSpPr>
          <p:cNvPr id="5" name="&quot;No&quot; Symbol 4"/>
          <p:cNvSpPr/>
          <p:nvPr/>
        </p:nvSpPr>
        <p:spPr bwMode="auto">
          <a:xfrm>
            <a:off x="4282271" y="5412943"/>
            <a:ext cx="381000" cy="381000"/>
          </a:xfrm>
          <a:prstGeom prst="noSmoking">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3580560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2: Create </a:t>
            </a:r>
            <a:r>
              <a:rPr lang="en-US" dirty="0"/>
              <a:t>a typelist </a:t>
            </a:r>
            <a:r>
              <a:rPr lang="en-US" dirty="0" smtClean="0"/>
              <a:t>extension file (2) </a:t>
            </a:r>
            <a:endParaRPr lang="en-US" dirty="0"/>
          </a:p>
        </p:txBody>
      </p:sp>
      <p:sp>
        <p:nvSpPr>
          <p:cNvPr id="3" name="Content Placeholder 2"/>
          <p:cNvSpPr>
            <a:spLocks noGrp="1"/>
          </p:cNvSpPr>
          <p:nvPr>
            <p:ph idx="1"/>
          </p:nvPr>
        </p:nvSpPr>
        <p:spPr>
          <a:xfrm>
            <a:off x="519113" y="3505200"/>
            <a:ext cx="8318500" cy="2895600"/>
          </a:xfrm>
        </p:spPr>
        <p:txBody>
          <a:bodyPr/>
          <a:lstStyle/>
          <a:p>
            <a:r>
              <a:rPr lang="en-US" dirty="0" smtClean="0"/>
              <a:t>Unable to click OK? </a:t>
            </a:r>
            <a:r>
              <a:rPr lang="en-US" dirty="0"/>
              <a:t>Click Cancel</a:t>
            </a:r>
          </a:p>
          <a:p>
            <a:pPr lvl="1"/>
            <a:r>
              <a:rPr lang="en-US" dirty="0" smtClean="0"/>
              <a:t>Grayed out path shows that a typelist extension (</a:t>
            </a:r>
            <a:r>
              <a:rPr lang="en-US" dirty="0" err="1" smtClean="0"/>
              <a:t>TTX</a:t>
            </a:r>
            <a:r>
              <a:rPr lang="en-US" dirty="0" smtClean="0"/>
              <a:t>) file already exists!</a:t>
            </a:r>
          </a:p>
          <a:p>
            <a:r>
              <a:rPr lang="en-US" dirty="0" smtClean="0"/>
              <a:t>Navigate to the </a:t>
            </a:r>
            <a:br>
              <a:rPr lang="en-US" dirty="0" smtClean="0"/>
            </a:br>
            <a:r>
              <a:rPr lang="en-US" dirty="0" smtClean="0"/>
              <a:t>typelist (CTRL+N)</a:t>
            </a:r>
          </a:p>
          <a:p>
            <a:pPr lvl="1"/>
            <a:r>
              <a:rPr lang="en-US" dirty="0" smtClean="0"/>
              <a:t>Studio automatically </a:t>
            </a:r>
            <a:br>
              <a:rPr lang="en-US" dirty="0" smtClean="0"/>
            </a:br>
            <a:r>
              <a:rPr lang="en-US" dirty="0" smtClean="0"/>
              <a:t>opens the extension file first!</a:t>
            </a:r>
          </a:p>
          <a:p>
            <a:pPr lvl="1"/>
            <a:r>
              <a:rPr lang="en-US" dirty="0" smtClean="0"/>
              <a:t>Edit the extension in the Typelist Editor</a:t>
            </a:r>
          </a:p>
          <a:p>
            <a:endParaRPr lang="en-US" dirty="0" smtClean="0"/>
          </a:p>
          <a:p>
            <a:endParaRPr lang="en-US" dirty="0" smtClean="0"/>
          </a:p>
        </p:txBody>
      </p:sp>
      <p:pic>
        <p:nvPicPr>
          <p:cNvPr id="4100" name="Picture 4" descr="C:\Users\sluersen\AppData\Local\Temp\SNAGHTML1d634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702300" cy="224193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736600" y="1507647"/>
            <a:ext cx="4673600" cy="35359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quot;No&quot; Symbol 7"/>
          <p:cNvSpPr/>
          <p:nvPr/>
        </p:nvSpPr>
        <p:spPr bwMode="auto">
          <a:xfrm>
            <a:off x="762000" y="2159191"/>
            <a:ext cx="431609" cy="431609"/>
          </a:xfrm>
          <a:prstGeom prst="noSmoking">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3971" y="4648200"/>
            <a:ext cx="4821429" cy="99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898564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luersen\AppData\Local\Temp\SNAGHTML171afc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939" y="2209800"/>
            <a:ext cx="4276261" cy="114033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2: Create a  typelist extension file (3)</a:t>
            </a:r>
            <a:endParaRPr lang="en-US" dirty="0"/>
          </a:p>
        </p:txBody>
      </p:sp>
      <p:sp>
        <p:nvSpPr>
          <p:cNvPr id="6" name="Text Placeholder 5"/>
          <p:cNvSpPr>
            <a:spLocks noGrp="1"/>
          </p:cNvSpPr>
          <p:nvPr>
            <p:ph sz="half" idx="1"/>
          </p:nvPr>
        </p:nvSpPr>
        <p:spPr>
          <a:xfrm>
            <a:off x="519111" y="914399"/>
            <a:ext cx="4676637" cy="5486400"/>
          </a:xfrm>
        </p:spPr>
        <p:txBody>
          <a:bodyPr/>
          <a:lstStyle/>
          <a:p>
            <a:r>
              <a:rPr lang="en-US" dirty="0" smtClean="0"/>
              <a:t>For a typelist (</a:t>
            </a:r>
            <a:r>
              <a:rPr lang="en-US" dirty="0" err="1" smtClean="0"/>
              <a:t>TTI</a:t>
            </a:r>
            <a:r>
              <a:rPr lang="en-US" dirty="0" smtClean="0"/>
              <a:t>) in </a:t>
            </a:r>
            <a:br>
              <a:rPr lang="en-US" dirty="0" smtClean="0"/>
            </a:br>
            <a:r>
              <a:rPr lang="en-US" b="1" dirty="0" smtClean="0">
                <a:latin typeface="Courier New" pitchFamily="49" charset="0"/>
                <a:cs typeface="Courier New" pitchFamily="49" charset="0"/>
              </a:rPr>
              <a:t>…\Extensions\Typelist\</a:t>
            </a:r>
            <a:endParaRPr lang="en-US" dirty="0">
              <a:cs typeface="Courier New" pitchFamily="49" charset="0"/>
            </a:endParaRPr>
          </a:p>
          <a:p>
            <a:pPr lvl="1"/>
            <a:r>
              <a:rPr lang="en-US" b="1" dirty="0" smtClean="0"/>
              <a:t>NOT</a:t>
            </a:r>
            <a:r>
              <a:rPr lang="en-US" dirty="0" smtClean="0"/>
              <a:t> possible to create typelist extension (</a:t>
            </a:r>
            <a:r>
              <a:rPr lang="en-US" dirty="0" err="1" smtClean="0"/>
              <a:t>TTX</a:t>
            </a:r>
            <a:r>
              <a:rPr lang="en-US" dirty="0" smtClean="0"/>
              <a:t>) </a:t>
            </a:r>
          </a:p>
          <a:p>
            <a:pPr lvl="1"/>
            <a:r>
              <a:rPr lang="en-US" dirty="0" smtClean="0"/>
              <a:t>Edit the </a:t>
            </a:r>
            <a:r>
              <a:rPr lang="en-US" dirty="0" err="1" smtClean="0"/>
              <a:t>TTI</a:t>
            </a:r>
            <a:r>
              <a:rPr lang="en-US" dirty="0" smtClean="0"/>
              <a:t> file directly</a:t>
            </a:r>
            <a:br>
              <a:rPr lang="en-US" dirty="0" smtClean="0"/>
            </a:br>
            <a:r>
              <a:rPr lang="en-US" dirty="0" smtClean="0"/>
              <a:t>in the Typelist Editor</a:t>
            </a:r>
          </a:p>
          <a:p>
            <a:pPr lvl="1"/>
            <a:r>
              <a:rPr lang="en-US" dirty="0" smtClean="0"/>
              <a:t/>
            </a:r>
            <a:br>
              <a:rPr lang="en-US" dirty="0" smtClean="0"/>
            </a:br>
            <a:endParaRPr lang="en-US" dirty="0"/>
          </a:p>
          <a:p>
            <a:r>
              <a:rPr lang="en-US" dirty="0" smtClean="0"/>
              <a:t>For a typelist extension (</a:t>
            </a:r>
            <a:r>
              <a:rPr lang="en-US" dirty="0" err="1" smtClean="0"/>
              <a:t>TTX</a:t>
            </a:r>
            <a:r>
              <a:rPr lang="en-US" dirty="0" smtClean="0"/>
              <a:t>)</a:t>
            </a:r>
            <a:br>
              <a:rPr lang="en-US" dirty="0" smtClean="0"/>
            </a:br>
            <a:r>
              <a:rPr lang="en-US" dirty="0" smtClean="0"/>
              <a:t>in </a:t>
            </a:r>
            <a:r>
              <a:rPr lang="en-US" b="1" dirty="0" smtClean="0">
                <a:latin typeface="Courier New" pitchFamily="49" charset="0"/>
                <a:cs typeface="Courier New" pitchFamily="49" charset="0"/>
              </a:rPr>
              <a:t>…\Extensions\Typelist</a:t>
            </a:r>
            <a:r>
              <a:rPr lang="en-US" b="1" dirty="0">
                <a:latin typeface="Courier New" pitchFamily="49" charset="0"/>
                <a:cs typeface="Courier New" pitchFamily="49" charset="0"/>
              </a:rPr>
              <a:t>\</a:t>
            </a:r>
            <a:endParaRPr lang="en-US" dirty="0">
              <a:cs typeface="Courier New" pitchFamily="49" charset="0"/>
            </a:endParaRPr>
          </a:p>
          <a:p>
            <a:pPr lvl="1"/>
            <a:r>
              <a:rPr lang="en-US" dirty="0" smtClean="0"/>
              <a:t>Do </a:t>
            </a:r>
            <a:r>
              <a:rPr lang="en-US" b="1" dirty="0" smtClean="0"/>
              <a:t>NOT</a:t>
            </a:r>
            <a:r>
              <a:rPr lang="en-US" dirty="0" smtClean="0"/>
              <a:t> create an </a:t>
            </a:r>
            <a:br>
              <a:rPr lang="en-US" dirty="0" smtClean="0"/>
            </a:br>
            <a:r>
              <a:rPr lang="en-US" dirty="0" smtClean="0"/>
              <a:t>extension for an extension</a:t>
            </a:r>
          </a:p>
          <a:p>
            <a:pPr lvl="1"/>
            <a:r>
              <a:rPr lang="en-US" dirty="0" smtClean="0"/>
              <a:t>Click Cancel</a:t>
            </a:r>
          </a:p>
          <a:p>
            <a:pPr lvl="1"/>
            <a:r>
              <a:rPr lang="en-US" dirty="0"/>
              <a:t>Edit the </a:t>
            </a:r>
            <a:r>
              <a:rPr lang="en-US" dirty="0" err="1" smtClean="0"/>
              <a:t>TTX</a:t>
            </a:r>
            <a:r>
              <a:rPr lang="en-US" dirty="0" smtClean="0"/>
              <a:t> </a:t>
            </a:r>
            <a:r>
              <a:rPr lang="en-US" dirty="0"/>
              <a:t>file </a:t>
            </a:r>
            <a:r>
              <a:rPr lang="en-US" dirty="0" smtClean="0"/>
              <a:t>directly </a:t>
            </a:r>
            <a:br>
              <a:rPr lang="en-US" dirty="0" smtClean="0"/>
            </a:br>
            <a:r>
              <a:rPr lang="en-US" dirty="0" smtClean="0"/>
              <a:t>in </a:t>
            </a:r>
            <a:r>
              <a:rPr lang="en-US" dirty="0"/>
              <a:t>the </a:t>
            </a:r>
            <a:r>
              <a:rPr lang="en-US" dirty="0" smtClean="0"/>
              <a:t>Typelist </a:t>
            </a:r>
            <a:r>
              <a:rPr lang="en-US" dirty="0"/>
              <a:t>Editor</a:t>
            </a:r>
          </a:p>
          <a:p>
            <a:pPr lvl="1"/>
            <a:endParaRPr lang="en-US" dirty="0"/>
          </a:p>
          <a:p>
            <a:endParaRPr lang="en-US" dirty="0"/>
          </a:p>
        </p:txBody>
      </p:sp>
      <p:pic>
        <p:nvPicPr>
          <p:cNvPr id="12" name="Picture 2" descr="C:\Users\sluersen\AppData\Local\Temp\SNAGHTML1183ee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901" y="4756134"/>
            <a:ext cx="4276261" cy="1473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5703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3: Define typecodes</a:t>
            </a:r>
            <a:br>
              <a:rPr lang="en-US" dirty="0" smtClean="0"/>
            </a:br>
            <a:endParaRPr lang="en-US" dirty="0"/>
          </a:p>
        </p:txBody>
      </p:sp>
      <p:sp>
        <p:nvSpPr>
          <p:cNvPr id="4" name="Content Placeholder 3"/>
          <p:cNvSpPr>
            <a:spLocks noGrp="1"/>
          </p:cNvSpPr>
          <p:nvPr>
            <p:ph idx="1"/>
          </p:nvPr>
        </p:nvSpPr>
        <p:spPr>
          <a:xfrm>
            <a:off x="519113" y="4267200"/>
            <a:ext cx="8318500" cy="2184400"/>
          </a:xfrm>
        </p:spPr>
        <p:txBody>
          <a:bodyPr/>
          <a:lstStyle/>
          <a:p>
            <a:r>
              <a:rPr lang="en-US" dirty="0" smtClean="0"/>
              <a:t>Typelist (</a:t>
            </a:r>
            <a:r>
              <a:rPr lang="en-US" dirty="0" err="1" smtClean="0"/>
              <a:t>TTI</a:t>
            </a:r>
            <a:r>
              <a:rPr lang="en-US" dirty="0" smtClean="0"/>
              <a:t>) typecodes are in grey</a:t>
            </a:r>
          </a:p>
          <a:p>
            <a:pPr lvl="1"/>
            <a:r>
              <a:rPr lang="en-US" dirty="0" smtClean="0"/>
              <a:t>Can change with from Show all to This file only</a:t>
            </a:r>
          </a:p>
          <a:p>
            <a:r>
              <a:rPr lang="en-US" dirty="0" smtClean="0"/>
              <a:t>Add new </a:t>
            </a:r>
            <a:r>
              <a:rPr lang="en-US" dirty="0"/>
              <a:t>typecodes </a:t>
            </a:r>
            <a:r>
              <a:rPr lang="en-US" dirty="0" smtClean="0"/>
              <a:t>with toolbar </a:t>
            </a:r>
            <a:r>
              <a:rPr lang="en-US" dirty="0"/>
              <a:t>or context menu to </a:t>
            </a:r>
            <a:endParaRPr lang="en-US" dirty="0" smtClean="0"/>
          </a:p>
          <a:p>
            <a:r>
              <a:rPr lang="en-US" dirty="0" smtClean="0"/>
              <a:t>To change or remove typecodes, override element</a:t>
            </a:r>
          </a:p>
          <a:p>
            <a:pPr lvl="1"/>
            <a:r>
              <a:rPr lang="en-US" dirty="0" smtClean="0"/>
              <a:t>Font color for overridden elements turn from grey to black</a:t>
            </a:r>
            <a:endParaRPr lang="en-US" dirty="0"/>
          </a:p>
        </p:txBody>
      </p:sp>
      <p:pic>
        <p:nvPicPr>
          <p:cNvPr id="12291" name="Picture 3" descr="C:\Users\sluersen\AppData\Local\Temp\SNAGHTML1e51ec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26" y="914400"/>
            <a:ext cx="8231574" cy="296099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8624" y="5638800"/>
            <a:ext cx="676275" cy="60864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159021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the schema</a:t>
            </a:r>
            <a:r>
              <a:rPr lang="en-US" dirty="0"/>
              <a:t/>
            </a:r>
            <a:br>
              <a:rPr lang="en-US" dirty="0"/>
            </a:br>
            <a:endParaRPr lang="en-US" dirty="0"/>
          </a:p>
        </p:txBody>
      </p:sp>
      <p:sp>
        <p:nvSpPr>
          <p:cNvPr id="5" name="Content Placeholder 4"/>
          <p:cNvSpPr>
            <a:spLocks noGrp="1"/>
          </p:cNvSpPr>
          <p:nvPr>
            <p:ph idx="1"/>
          </p:nvPr>
        </p:nvSpPr>
        <p:spPr/>
        <p:txBody>
          <a:bodyPr/>
          <a:lstStyle/>
          <a:p>
            <a:r>
              <a:rPr lang="en-US" dirty="0" smtClean="0"/>
              <a:t>       Click Validate in the toolbar</a:t>
            </a:r>
            <a:br>
              <a:rPr lang="en-US" dirty="0" smtClean="0"/>
            </a:br>
            <a:endParaRPr lang="en-US" dirty="0" smtClean="0"/>
          </a:p>
          <a:p>
            <a:r>
              <a:rPr lang="en-US" dirty="0" smtClean="0"/>
              <a:t>Red highlight indicates schema violation warning</a:t>
            </a:r>
          </a:p>
          <a:p>
            <a:r>
              <a:rPr lang="en-US" dirty="0" smtClean="0"/>
              <a:t>Schema violations explained in pane below editor</a:t>
            </a:r>
            <a:endParaRPr lang="en-US" dirty="0"/>
          </a:p>
          <a:p>
            <a:endParaRPr lang="en-US" dirty="0"/>
          </a:p>
        </p:txBody>
      </p:sp>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914400"/>
            <a:ext cx="707781" cy="657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266" name="Picture 2" descr="C:\Users\sluersen\AppData\Local\Temp\SNAGHTML1e9c1c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01" y="3124200"/>
            <a:ext cx="8216899" cy="321582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6550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Typelist basics</a:t>
            </a:r>
          </a:p>
          <a:p>
            <a:r>
              <a:rPr lang="en-US" dirty="0"/>
              <a:t>Create a typelist</a:t>
            </a:r>
          </a:p>
          <a:p>
            <a:r>
              <a:rPr lang="en-US" dirty="0"/>
              <a:t>Create a typelist extension</a:t>
            </a:r>
          </a:p>
          <a:p>
            <a:r>
              <a:rPr lang="en-US" dirty="0"/>
              <a:t>Defining typekey fields</a:t>
            </a:r>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Optionally regenerate dictionary</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regen-dictionary</a:t>
            </a:r>
          </a:p>
          <a:p>
            <a:r>
              <a:rPr lang="en-US" dirty="0" smtClean="0"/>
              <a:t>Process builds entire entity model including base and custom typelists</a:t>
            </a:r>
          </a:p>
          <a:p>
            <a:r>
              <a:rPr lang="en-US" dirty="0" smtClean="0"/>
              <a:t>Identifies errors in the data model beyond Typelist Editor schema validation</a:t>
            </a:r>
            <a:endParaRPr lang="en-US" dirty="0"/>
          </a:p>
          <a:p>
            <a:endParaRPr lang="en-US" dirty="0"/>
          </a:p>
        </p:txBody>
      </p:sp>
      <p:sp>
        <p:nvSpPr>
          <p:cNvPr id="5" name="Rectangle 4"/>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ctr">
            <a:noAutofit/>
          </a:bodyPr>
          <a:lstStyle/>
          <a:p>
            <a:pPr>
              <a:spcBef>
                <a:spcPct val="50000"/>
              </a:spcBef>
              <a:spcAft>
                <a:spcPct val="30000"/>
              </a:spcAft>
              <a:buClr>
                <a:schemeClr val="tx1"/>
              </a:buClr>
            </a:pPr>
            <a:r>
              <a:rPr lang="en-US" sz="1600" dirty="0">
                <a:solidFill>
                  <a:schemeClr val="bg1"/>
                </a:solidFill>
                <a:latin typeface="Lucida Console" pitchFamily="49" charset="0"/>
              </a:rPr>
              <a:t>C:\Guidewire\TrainingApp\bin&gt;gwta </a:t>
            </a:r>
            <a:r>
              <a:rPr lang="en-US" sz="1600" dirty="0" smtClean="0">
                <a:solidFill>
                  <a:schemeClr val="bg1"/>
                </a:solidFill>
                <a:latin typeface="Lucida Console" pitchFamily="49" charset="0"/>
              </a:rPr>
              <a:t>regen-dictionary</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regen-entity-model-xml:</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com.guidewire.tools.dictionary.data.EntityModelXmlTool</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[java] --- Guidewire Entity Model In Xml </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a:solidFill>
                  <a:schemeClr val="bg1"/>
                </a:solidFill>
                <a:latin typeface="Lucida Console" pitchFamily="49" charset="0"/>
              </a:rPr>
              <a:t>Errors found in Priority</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err="1" smtClean="0">
                <a:solidFill>
                  <a:schemeClr val="bg1"/>
                </a:solidFill>
                <a:latin typeface="Lucida Console" pitchFamily="49" charset="0"/>
              </a:rPr>
              <a:t>TypelistCategoriesValidator</a:t>
            </a: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 Typecode </a:t>
            </a:r>
            <a:r>
              <a:rPr lang="en-US" sz="1600" dirty="0" smtClean="0">
                <a:solidFill>
                  <a:schemeClr val="bg1"/>
                </a:solidFill>
                <a:latin typeface="Lucida Console" pitchFamily="49" charset="0"/>
              </a:rPr>
              <a:t>"</a:t>
            </a:r>
            <a:r>
              <a:rPr lang="en-US" sz="1600" dirty="0">
                <a:solidFill>
                  <a:schemeClr val="bg1"/>
                </a:solidFill>
                <a:latin typeface="Lucida Console" pitchFamily="49" charset="0"/>
              </a:rPr>
              <a:t>Priority" contains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multiple </a:t>
            </a:r>
            <a:r>
              <a:rPr lang="en-US" sz="1600" dirty="0">
                <a:solidFill>
                  <a:schemeClr val="bg1"/>
                </a:solidFill>
                <a:latin typeface="Lucida Console" pitchFamily="49" charset="0"/>
              </a:rPr>
              <a:t>definitions for code "low</a:t>
            </a:r>
            <a:r>
              <a:rPr lang="en-US" sz="1600" dirty="0" smtClean="0">
                <a:solidFill>
                  <a:schemeClr val="bg1"/>
                </a:solidFill>
                <a:latin typeface="Lucida Console" pitchFamily="49" charset="0"/>
              </a:rPr>
              <a:t>".</a:t>
            </a:r>
          </a:p>
          <a:p>
            <a:pPr>
              <a:spcBef>
                <a:spcPct val="50000"/>
              </a:spcBef>
              <a:spcAft>
                <a:spcPct val="30000"/>
              </a:spcAft>
              <a:buClr>
                <a:schemeClr val="tx1"/>
              </a:buClr>
            </a:pPr>
            <a:endParaRPr lang="en-US" sz="1600" dirty="0">
              <a:solidFill>
                <a:schemeClr val="bg1"/>
              </a:solidFill>
              <a:latin typeface="Lucida Console" pitchFamily="49" charset="0"/>
            </a:endParaRPr>
          </a:p>
        </p:txBody>
      </p:sp>
    </p:spTree>
    <p:extLst>
      <p:ext uri="{BB962C8B-B14F-4D97-AF65-F5344CB8AC3E}">
        <p14:creationId xmlns:p14="http://schemas.microsoft.com/office/powerpoint/2010/main" val="138680344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5: Deploy the typelist extension</a:t>
            </a:r>
            <a:endParaRPr lang="en-US" dirty="0"/>
          </a:p>
        </p:txBody>
      </p:sp>
      <p:sp>
        <p:nvSpPr>
          <p:cNvPr id="6" name="Subtitle 5"/>
          <p:cNvSpPr>
            <a:spLocks noGrp="1"/>
          </p:cNvSpPr>
          <p:nvPr>
            <p:ph type="subTitle" idx="10"/>
          </p:nvPr>
        </p:nvSpPr>
        <p:spPr/>
        <p:txBody>
          <a:bodyPr/>
          <a:lstStyle/>
          <a:p>
            <a:r>
              <a:rPr lang="en-US" smtClean="0"/>
              <a:t>Restart Server</a:t>
            </a:r>
            <a:endParaRPr lang="en-US" dirty="0"/>
          </a:p>
        </p:txBody>
      </p:sp>
      <p:sp>
        <p:nvSpPr>
          <p:cNvPr id="10" name="Text Placeholder 9" hidden="1"/>
          <p:cNvSpPr>
            <a:spLocks noGrp="1"/>
          </p:cNvSpPr>
          <p:nvPr>
            <p:ph type="body" sz="quarter" idx="11"/>
          </p:nvPr>
        </p:nvSpPr>
        <p:spPr/>
        <p:txBody>
          <a:bodyPr/>
          <a:lstStyle/>
          <a:p>
            <a:endParaRPr lang="en-US" dirty="0"/>
          </a:p>
        </p:txBody>
      </p:sp>
      <p:sp>
        <p:nvSpPr>
          <p:cNvPr id="9" name="Content Placeholder 8"/>
          <p:cNvSpPr>
            <a:spLocks noGrp="1"/>
          </p:cNvSpPr>
          <p:nvPr>
            <p:ph sz="half" idx="2"/>
          </p:nvPr>
        </p:nvSpPr>
        <p:spPr>
          <a:xfrm>
            <a:off x="4754563" y="914400"/>
            <a:ext cx="4083050" cy="5475288"/>
          </a:xfrm>
        </p:spPr>
        <p:txBody>
          <a:bodyPr/>
          <a:lstStyle/>
          <a:p>
            <a:r>
              <a:rPr lang="en-US" dirty="0"/>
              <a:t>bin command window</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-stop</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-start</a:t>
            </a:r>
          </a:p>
          <a:p>
            <a:r>
              <a:rPr lang="en-US" dirty="0"/>
              <a:t>Or, Guidewire Studio</a:t>
            </a:r>
          </a:p>
          <a:p>
            <a:pPr lvl="1"/>
            <a:r>
              <a:rPr lang="en-US" dirty="0"/>
              <a:t>Run </a:t>
            </a:r>
            <a:r>
              <a:rPr lang="en-US" dirty="0">
                <a:sym typeface="Wingdings" pitchFamily="2" charset="2"/>
              </a:rPr>
              <a:t></a:t>
            </a:r>
            <a:r>
              <a:rPr lang="en-US" dirty="0"/>
              <a:t> Stop</a:t>
            </a:r>
          </a:p>
          <a:p>
            <a:pPr lvl="1"/>
            <a:r>
              <a:rPr lang="en-US" dirty="0"/>
              <a:t>Run 'Server' or Debug 'Server'</a:t>
            </a:r>
          </a:p>
          <a:p>
            <a:r>
              <a:rPr lang="en-US" dirty="0"/>
              <a:t>During start-up</a:t>
            </a:r>
          </a:p>
          <a:p>
            <a:pPr lvl="1"/>
            <a:r>
              <a:rPr lang="en-US" dirty="0"/>
              <a:t>If </a:t>
            </a:r>
            <a:r>
              <a:rPr lang="en-US" dirty="0" err="1"/>
              <a:t>autoupgrade</a:t>
            </a:r>
            <a:r>
              <a:rPr lang="en-US" dirty="0"/>
              <a:t>=true in database-config.xml, then Guidewire attempts to upgrade the database according to the changes in the data model</a:t>
            </a:r>
          </a:p>
        </p:txBody>
      </p:sp>
      <p:sp>
        <p:nvSpPr>
          <p:cNvPr id="4" name="Content Placeholder 3"/>
          <p:cNvSpPr>
            <a:spLocks noGrp="1"/>
          </p:cNvSpPr>
          <p:nvPr>
            <p:ph sz="half" idx="1"/>
          </p:nvPr>
        </p:nvSpPr>
        <p:spPr/>
        <p:txBody>
          <a:bodyPr/>
          <a:lstStyle/>
          <a:p>
            <a:r>
              <a:rPr lang="en-US" dirty="0" smtClean="0"/>
              <a:t>Typelist extension</a:t>
            </a:r>
            <a:endParaRPr lang="en-US" dirty="0"/>
          </a:p>
        </p:txBody>
      </p:sp>
      <p:sp>
        <p:nvSpPr>
          <p:cNvPr id="41" name="Rectangle 40"/>
          <p:cNvSpPr/>
          <p:nvPr/>
        </p:nvSpPr>
        <p:spPr>
          <a:xfrm>
            <a:off x="930043" y="5562599"/>
            <a:ext cx="1164100" cy="830997"/>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br>
              <a:rPr lang="en-US" sz="1600" b="1" dirty="0" smtClean="0">
                <a:solidFill>
                  <a:schemeClr val="bg1"/>
                </a:solidFill>
              </a:rPr>
            </a:br>
            <a:endParaRPr lang="en-US" sz="1600" b="1" dirty="0">
              <a:solidFill>
                <a:schemeClr val="bg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62400"/>
            <a:ext cx="1347787" cy="1490663"/>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420864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Typelist basics</a:t>
            </a:r>
          </a:p>
          <a:p>
            <a:r>
              <a:rPr lang="en-US" dirty="0"/>
              <a:t>Create a typelist</a:t>
            </a:r>
          </a:p>
          <a:p>
            <a:r>
              <a:rPr lang="en-US" dirty="0"/>
              <a:t>Create a typelist extension</a:t>
            </a:r>
          </a:p>
          <a:p>
            <a:r>
              <a:rPr lang="en-US" dirty="0">
                <a:solidFill>
                  <a:schemeClr val="bg1"/>
                </a:solidFill>
              </a:rPr>
              <a:t>Defining typekey fields</a:t>
            </a:r>
          </a:p>
          <a:p>
            <a:endParaRPr lang="en-US" dirty="0"/>
          </a:p>
        </p:txBody>
      </p:sp>
    </p:spTree>
    <p:extLst>
      <p:ext uri="{BB962C8B-B14F-4D97-AF65-F5344CB8AC3E}">
        <p14:creationId xmlns:p14="http://schemas.microsoft.com/office/powerpoint/2010/main" val="144315614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Typekey fields</a:t>
            </a:r>
          </a:p>
        </p:txBody>
      </p:sp>
      <p:sp>
        <p:nvSpPr>
          <p:cNvPr id="4" name="Content Placeholder 3"/>
          <p:cNvSpPr>
            <a:spLocks noGrp="1"/>
          </p:cNvSpPr>
          <p:nvPr>
            <p:ph idx="1"/>
          </p:nvPr>
        </p:nvSpPr>
        <p:spPr/>
        <p:txBody>
          <a:bodyPr/>
          <a:lstStyle/>
          <a:p>
            <a:r>
              <a:rPr lang="en-US" dirty="0"/>
              <a:t>A </a:t>
            </a:r>
            <a:r>
              <a:rPr lang="en-US" b="1" dirty="0"/>
              <a:t>typekey field</a:t>
            </a:r>
            <a:r>
              <a:rPr lang="en-US" dirty="0"/>
              <a:t> is </a:t>
            </a:r>
            <a:r>
              <a:rPr lang="en-US" dirty="0" smtClean="0"/>
              <a:t>an entity defined field </a:t>
            </a:r>
            <a:r>
              <a:rPr lang="en-US" dirty="0"/>
              <a:t>associated with a specific typelist</a:t>
            </a:r>
          </a:p>
          <a:p>
            <a:r>
              <a:rPr lang="en-US" dirty="0" smtClean="0"/>
              <a:t>Referenced typelist contains typecodes whose values are the only possible value for the typekey field</a:t>
            </a:r>
            <a:endParaRPr lang="en-US" dirty="0"/>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2978337"/>
            <a:ext cx="2680358" cy="25019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nvGrpSpPr>
          <p:cNvPr id="2" name="Group 1"/>
          <p:cNvGrpSpPr/>
          <p:nvPr/>
        </p:nvGrpSpPr>
        <p:grpSpPr>
          <a:xfrm>
            <a:off x="4635500" y="2895600"/>
            <a:ext cx="3581400" cy="3483548"/>
            <a:chOff x="4635500" y="2895600"/>
            <a:chExt cx="3581400" cy="3483548"/>
          </a:xfrm>
        </p:grpSpPr>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0" y="2895600"/>
              <a:ext cx="3581400" cy="34835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12"/>
            <p:cNvSpPr>
              <a:spLocks noChangeArrowheads="1"/>
            </p:cNvSpPr>
            <p:nvPr/>
          </p:nvSpPr>
          <p:spPr bwMode="auto">
            <a:xfrm>
              <a:off x="5289309" y="3379762"/>
              <a:ext cx="2013192"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pPr algn="l">
                <a:spcBef>
                  <a:spcPct val="0"/>
                </a:spcBef>
                <a:spcAft>
                  <a:spcPct val="0"/>
                </a:spcAft>
                <a:buClrTx/>
              </a:pPr>
              <a:r>
                <a:rPr lang="en-US" b="1" u="sng" dirty="0" err="1">
                  <a:solidFill>
                    <a:schemeClr val="bg1"/>
                  </a:solidFill>
                </a:rPr>
                <a:t>BuildingType_Ext</a:t>
              </a:r>
              <a:r>
                <a:rPr lang="en-US" dirty="0">
                  <a:solidFill>
                    <a:schemeClr val="bg1"/>
                  </a:solidFill>
                </a:rPr>
                <a:t/>
              </a:r>
              <a:br>
                <a:rPr lang="en-US" dirty="0">
                  <a:solidFill>
                    <a:schemeClr val="bg1"/>
                  </a:solidFill>
                </a:rPr>
              </a:br>
              <a:r>
                <a:rPr lang="en-US" b="0" dirty="0">
                  <a:solidFill>
                    <a:schemeClr val="bg1"/>
                  </a:solidFill>
                </a:rPr>
                <a:t>Residential - single</a:t>
              </a:r>
              <a:br>
                <a:rPr lang="en-US" b="0" dirty="0">
                  <a:solidFill>
                    <a:schemeClr val="bg1"/>
                  </a:solidFill>
                </a:rPr>
              </a:br>
              <a:r>
                <a:rPr lang="en-US" b="0" dirty="0">
                  <a:solidFill>
                    <a:schemeClr val="bg1"/>
                  </a:solidFill>
                </a:rPr>
                <a:t>Residential - multi</a:t>
              </a:r>
              <a:br>
                <a:rPr lang="en-US" b="0" dirty="0">
                  <a:solidFill>
                    <a:schemeClr val="bg1"/>
                  </a:solidFill>
                </a:rPr>
              </a:br>
              <a:r>
                <a:rPr lang="en-US" b="0" dirty="0">
                  <a:solidFill>
                    <a:schemeClr val="bg1"/>
                  </a:solidFill>
                </a:rPr>
                <a:t>Office</a:t>
              </a:r>
              <a:br>
                <a:rPr lang="en-US" b="0" dirty="0">
                  <a:solidFill>
                    <a:schemeClr val="bg1"/>
                  </a:solidFill>
                </a:rPr>
              </a:br>
              <a:r>
                <a:rPr lang="en-US" b="0" dirty="0">
                  <a:solidFill>
                    <a:schemeClr val="bg1"/>
                  </a:solidFill>
                </a:rPr>
                <a:t>Industrial</a:t>
              </a:r>
              <a:br>
                <a:rPr lang="en-US" b="0" dirty="0">
                  <a:solidFill>
                    <a:schemeClr val="bg1"/>
                  </a:solidFill>
                </a:rPr>
              </a:br>
              <a:r>
                <a:rPr lang="en-US" b="0" dirty="0">
                  <a:solidFill>
                    <a:schemeClr val="bg1"/>
                  </a:solidFill>
                </a:rPr>
                <a:t>Hotel</a:t>
              </a:r>
              <a:br>
                <a:rPr lang="en-US" b="0" dirty="0">
                  <a:solidFill>
                    <a:schemeClr val="bg1"/>
                  </a:solidFill>
                </a:rPr>
              </a:br>
              <a:r>
                <a:rPr lang="en-US" b="0" dirty="0">
                  <a:solidFill>
                    <a:schemeClr val="bg1"/>
                  </a:solidFill>
                </a:rPr>
                <a:t>Other</a:t>
              </a:r>
            </a:p>
          </p:txBody>
        </p:sp>
      </p:grpSp>
      <p:sp>
        <p:nvSpPr>
          <p:cNvPr id="9" name="Rounded Rectangle 8"/>
          <p:cNvSpPr/>
          <p:nvPr/>
        </p:nvSpPr>
        <p:spPr bwMode="auto">
          <a:xfrm>
            <a:off x="774700" y="5016370"/>
            <a:ext cx="2209800"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Elbow Connector 5"/>
          <p:cNvCxnSpPr>
            <a:endCxn id="9" idx="3"/>
          </p:cNvCxnSpPr>
          <p:nvPr/>
        </p:nvCxnSpPr>
        <p:spPr bwMode="auto">
          <a:xfrm rot="10800000" flipV="1">
            <a:off x="2984501" y="4558479"/>
            <a:ext cx="1784109" cy="604005"/>
          </a:xfrm>
          <a:prstGeom prst="bentConnector3">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cxnSp>
      <p:sp>
        <p:nvSpPr>
          <p:cNvPr id="10" name="Right Brace 9"/>
          <p:cNvSpPr/>
          <p:nvPr/>
        </p:nvSpPr>
        <p:spPr bwMode="auto">
          <a:xfrm flipH="1">
            <a:off x="4768609" y="3720654"/>
            <a:ext cx="336791" cy="1675651"/>
          </a:xfrm>
          <a:prstGeom prst="rightBrace">
            <a:avLst>
              <a:gd name="adj1" fmla="val 28333"/>
              <a:gd name="adj2" fmla="val 5000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42307943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configuration: typekey</a:t>
            </a:r>
            <a:endParaRPr lang="en-US" dirty="0"/>
          </a:p>
        </p:txBody>
      </p:sp>
      <p:sp>
        <p:nvSpPr>
          <p:cNvPr id="3" name="Content Placeholder 2"/>
          <p:cNvSpPr>
            <a:spLocks noGrp="1"/>
          </p:cNvSpPr>
          <p:nvPr>
            <p:ph idx="1"/>
          </p:nvPr>
        </p:nvSpPr>
        <p:spPr/>
        <p:txBody>
          <a:bodyPr/>
          <a:lstStyle/>
          <a:p>
            <a:r>
              <a:rPr lang="en-US" dirty="0" smtClean="0"/>
              <a:t>Add the typekey element to entity or entity extension</a:t>
            </a:r>
          </a:p>
          <a:p>
            <a:r>
              <a:rPr lang="en-US" dirty="0" smtClean="0"/>
              <a:t>Define the typelist attribute with specified typelist</a:t>
            </a:r>
            <a:endParaRPr lang="en-US" dirty="0"/>
          </a:p>
        </p:txBody>
      </p:sp>
      <p:pic>
        <p:nvPicPr>
          <p:cNvPr id="5125" name="Picture 5" descr="C:\Users\sluersen\AppData\Local\Temp\SNAGHTMLc0ab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280" y="2133600"/>
            <a:ext cx="8285715" cy="425714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516279" y="4965892"/>
            <a:ext cx="5198720"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5714999" y="3581400"/>
            <a:ext cx="3048001"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12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52743"/>
            <a:ext cx="2657144" cy="342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527243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Typelist filters</a:t>
            </a:r>
            <a:endParaRPr lang="en-US" dirty="0"/>
          </a:p>
        </p:txBody>
      </p:sp>
      <p:sp>
        <p:nvSpPr>
          <p:cNvPr id="4" name="Content Placeholder 3"/>
          <p:cNvSpPr>
            <a:spLocks noGrp="1"/>
          </p:cNvSpPr>
          <p:nvPr>
            <p:ph idx="1"/>
          </p:nvPr>
        </p:nvSpPr>
        <p:spPr/>
        <p:txBody>
          <a:bodyPr/>
          <a:lstStyle/>
          <a:p>
            <a:pPr marL="287338" indent="-287338"/>
            <a:r>
              <a:rPr lang="en-US" dirty="0" smtClean="0"/>
              <a:t>A </a:t>
            </a:r>
            <a:r>
              <a:rPr lang="en-US" b="1" dirty="0"/>
              <a:t>typelist filter</a:t>
            </a:r>
            <a:r>
              <a:rPr lang="en-US" dirty="0"/>
              <a:t> </a:t>
            </a:r>
            <a:r>
              <a:rPr lang="en-US" dirty="0" smtClean="0"/>
              <a:t>defines a subset </a:t>
            </a:r>
            <a:r>
              <a:rPr lang="en-US" dirty="0"/>
              <a:t>of typecodes in </a:t>
            </a:r>
            <a:r>
              <a:rPr lang="en-US" dirty="0" smtClean="0"/>
              <a:t>the typelist</a:t>
            </a:r>
          </a:p>
          <a:p>
            <a:pPr marL="287338" indent="-287338"/>
            <a:r>
              <a:rPr lang="en-US" dirty="0"/>
              <a:t>Configure filters for typelists to filter available typecodes</a:t>
            </a:r>
          </a:p>
          <a:p>
            <a:r>
              <a:rPr lang="en-US" dirty="0" smtClean="0"/>
              <a:t>Example: </a:t>
            </a:r>
            <a:r>
              <a:rPr lang="en-US" dirty="0" err="1" smtClean="0"/>
              <a:t>YesNoOnly</a:t>
            </a:r>
            <a:r>
              <a:rPr lang="en-US" dirty="0" smtClean="0"/>
              <a:t> typefilter</a:t>
            </a:r>
            <a:endParaRPr lang="en-US" dirty="0"/>
          </a:p>
        </p:txBody>
      </p:sp>
      <p:grpSp>
        <p:nvGrpSpPr>
          <p:cNvPr id="5" name="Group 4"/>
          <p:cNvGrpSpPr/>
          <p:nvPr/>
        </p:nvGrpSpPr>
        <p:grpSpPr>
          <a:xfrm>
            <a:off x="533400" y="3124200"/>
            <a:ext cx="8458200" cy="3188572"/>
            <a:chOff x="533400" y="1676400"/>
            <a:chExt cx="8458200" cy="3188572"/>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8254286" cy="318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Rectangle 1"/>
            <p:cNvSpPr/>
            <p:nvPr/>
          </p:nvSpPr>
          <p:spPr bwMode="auto">
            <a:xfrm>
              <a:off x="7239000" y="1676400"/>
              <a:ext cx="1752600" cy="2286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345" y="3481876"/>
            <a:ext cx="1748571" cy="33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bwMode="auto">
          <a:xfrm>
            <a:off x="533400" y="5092073"/>
            <a:ext cx="4724400"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63226664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a typelist filter</a:t>
            </a:r>
            <a:endParaRPr lang="en-US" dirty="0"/>
          </a:p>
        </p:txBody>
      </p:sp>
      <p:sp>
        <p:nvSpPr>
          <p:cNvPr id="4" name="Content Placeholder 3"/>
          <p:cNvSpPr>
            <a:spLocks noGrp="1"/>
          </p:cNvSpPr>
          <p:nvPr>
            <p:ph sz="half" idx="2"/>
          </p:nvPr>
        </p:nvSpPr>
        <p:spPr/>
        <p:txBody>
          <a:bodyPr/>
          <a:lstStyle/>
          <a:p>
            <a:r>
              <a:rPr lang="en-US" dirty="0" smtClean="0"/>
              <a:t>Add typefilter element</a:t>
            </a:r>
          </a:p>
          <a:p>
            <a:r>
              <a:rPr lang="en-US" dirty="0" smtClean="0"/>
              <a:t>Add Include </a:t>
            </a:r>
            <a:r>
              <a:rPr lang="en-US" dirty="0"/>
              <a:t>Into Filter typecodes</a:t>
            </a:r>
          </a:p>
          <a:p>
            <a:r>
              <a:rPr lang="en-US" dirty="0" smtClean="0"/>
              <a:t>Specify code attribute values</a:t>
            </a:r>
          </a:p>
        </p:txBody>
      </p:sp>
      <p:grpSp>
        <p:nvGrpSpPr>
          <p:cNvPr id="5" name="Group 4"/>
          <p:cNvGrpSpPr/>
          <p:nvPr/>
        </p:nvGrpSpPr>
        <p:grpSpPr>
          <a:xfrm>
            <a:off x="501846" y="979571"/>
            <a:ext cx="3517852" cy="1620000"/>
            <a:chOff x="5030561" y="1624186"/>
            <a:chExt cx="3517852" cy="1620000"/>
          </a:xfrm>
        </p:grpSpPr>
        <p:pic>
          <p:nvPicPr>
            <p:cNvPr id="820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561" y="1624186"/>
              <a:ext cx="1634286" cy="101523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19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5556" y="1624186"/>
              <a:ext cx="1902857" cy="162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7" name="Group 6"/>
          <p:cNvGrpSpPr/>
          <p:nvPr/>
        </p:nvGrpSpPr>
        <p:grpSpPr>
          <a:xfrm>
            <a:off x="516058" y="3159747"/>
            <a:ext cx="1748571" cy="2169199"/>
            <a:chOff x="3874776" y="1514329"/>
            <a:chExt cx="1748571" cy="2169199"/>
          </a:xfrm>
        </p:grpSpPr>
        <p:pic>
          <p:nvPicPr>
            <p:cNvPr id="1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4776" y="1514329"/>
              <a:ext cx="1748571" cy="33428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20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4776" y="1875909"/>
              <a:ext cx="1708572" cy="1807619"/>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pic>
        <p:nvPicPr>
          <p:cNvPr id="8203"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1300" y="4114800"/>
            <a:ext cx="5923104" cy="2153856"/>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 name="Rounded Rectangle 21"/>
          <p:cNvSpPr/>
          <p:nvPr/>
        </p:nvSpPr>
        <p:spPr bwMode="auto">
          <a:xfrm>
            <a:off x="2817953" y="5715000"/>
            <a:ext cx="3582847"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ounded Rectangle 22"/>
          <p:cNvSpPr/>
          <p:nvPr/>
        </p:nvSpPr>
        <p:spPr bwMode="auto">
          <a:xfrm>
            <a:off x="6479810" y="4425136"/>
            <a:ext cx="2178212" cy="979528"/>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Down Arrow 1"/>
          <p:cNvSpPr/>
          <p:nvPr/>
        </p:nvSpPr>
        <p:spPr bwMode="auto">
          <a:xfrm>
            <a:off x="1207078" y="2246543"/>
            <a:ext cx="323544" cy="6096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Down Arrow 13"/>
          <p:cNvSpPr/>
          <p:nvPr/>
        </p:nvSpPr>
        <p:spPr bwMode="auto">
          <a:xfrm rot="16200000">
            <a:off x="2030907" y="5410847"/>
            <a:ext cx="323544" cy="6096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63118441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Referencing a typelist filter</a:t>
            </a:r>
            <a:endParaRPr lang="en-US" dirty="0"/>
          </a:p>
        </p:txBody>
      </p:sp>
      <p:sp>
        <p:nvSpPr>
          <p:cNvPr id="3" name="Content Placeholder 2"/>
          <p:cNvSpPr>
            <a:spLocks noGrp="1"/>
          </p:cNvSpPr>
          <p:nvPr>
            <p:ph sz="half" idx="1"/>
          </p:nvPr>
        </p:nvSpPr>
        <p:spPr/>
        <p:txBody>
          <a:bodyPr/>
          <a:lstStyle/>
          <a:p>
            <a:r>
              <a:rPr lang="en-US" dirty="0" smtClean="0"/>
              <a:t>For the typekey element in the entity file, specify the typefilter attribute</a:t>
            </a:r>
          </a:p>
          <a:p>
            <a:r>
              <a:rPr lang="en-US" dirty="0" smtClean="0"/>
              <a:t>Only values in the typefilter are specified (included or excluded)</a:t>
            </a:r>
            <a:endParaRPr lang="en-US" dirty="0"/>
          </a:p>
        </p:txBody>
      </p:sp>
      <p:pic>
        <p:nvPicPr>
          <p:cNvPr id="1028" name="Picture 4" descr="C:\Users\sluersen\AppData\Local\Temp\SNAGHTML10642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3200400"/>
            <a:ext cx="7876370" cy="30712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533399" y="4854645"/>
            <a:ext cx="4724401"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34" name="Picture 10" descr="C:\Users\sluersen\AppData\Local\Temp\SNAGHTML1117f9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2431" y="914400"/>
            <a:ext cx="2240953" cy="27114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6432431" y="2819400"/>
            <a:ext cx="2178212" cy="730228"/>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8" name="Rounded Rectangle 17"/>
          <p:cNvSpPr/>
          <p:nvPr/>
        </p:nvSpPr>
        <p:spPr bwMode="auto">
          <a:xfrm>
            <a:off x="5257800" y="5502286"/>
            <a:ext cx="3048000" cy="365114"/>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17" idx="3"/>
            <a:endCxn id="18" idx="3"/>
          </p:cNvCxnSpPr>
          <p:nvPr/>
        </p:nvCxnSpPr>
        <p:spPr bwMode="auto">
          <a:xfrm flipH="1">
            <a:off x="8305800" y="3184514"/>
            <a:ext cx="304843" cy="2500329"/>
          </a:xfrm>
          <a:prstGeom prst="bentConnector3">
            <a:avLst>
              <a:gd name="adj1" fmla="val -66167"/>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24775750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Typecode </a:t>
            </a:r>
            <a:r>
              <a:rPr lang="en-US" dirty="0" smtClean="0"/>
              <a:t>category</a:t>
            </a:r>
            <a:endParaRPr lang="en-US" dirty="0"/>
          </a:p>
        </p:txBody>
      </p:sp>
      <p:sp>
        <p:nvSpPr>
          <p:cNvPr id="3" name="Content Placeholder 2"/>
          <p:cNvSpPr>
            <a:spLocks noGrp="1"/>
          </p:cNvSpPr>
          <p:nvPr>
            <p:ph idx="1"/>
          </p:nvPr>
        </p:nvSpPr>
        <p:spPr>
          <a:xfrm>
            <a:off x="519113" y="3371354"/>
            <a:ext cx="3519487" cy="3029445"/>
          </a:xfrm>
        </p:spPr>
        <p:txBody>
          <a:bodyPr/>
          <a:lstStyle/>
          <a:p>
            <a:r>
              <a:rPr lang="en-US" dirty="0" smtClean="0"/>
              <a:t>Category</a:t>
            </a:r>
          </a:p>
          <a:p>
            <a:pPr lvl="1"/>
            <a:r>
              <a:rPr lang="en-US" dirty="0" smtClean="0"/>
              <a:t>Associate </a:t>
            </a:r>
            <a:r>
              <a:rPr lang="en-US" dirty="0"/>
              <a:t>one or more typecodes on a parent typelist with one or more typecodes on a child </a:t>
            </a:r>
            <a:r>
              <a:rPr lang="en-US" dirty="0" smtClean="0"/>
              <a:t>typelist</a:t>
            </a:r>
          </a:p>
          <a:p>
            <a:pPr lvl="1"/>
            <a:r>
              <a:rPr lang="en-US" dirty="0" smtClean="0"/>
              <a:t>Incoming Categories tab in parent typelist shows child typecodes</a:t>
            </a:r>
          </a:p>
        </p:txBody>
      </p:sp>
      <p:pic>
        <p:nvPicPr>
          <p:cNvPr id="2050" name="Picture 2" descr="C:\Users\sluersen\AppData\Local\Temp\SNAGHTML13195c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5" y="915364"/>
            <a:ext cx="7714286" cy="22628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4" name="Picture 6" descr="C:\Users\sluersen\AppData\Local\Temp\SNAGHTML137c65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911701"/>
            <a:ext cx="4248873" cy="338745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4419600" y="4246009"/>
            <a:ext cx="4215222" cy="504352"/>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5303275" y="1905000"/>
            <a:ext cx="2944416" cy="609600"/>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8" idx="3"/>
            <a:endCxn id="7" idx="3"/>
          </p:cNvCxnSpPr>
          <p:nvPr/>
        </p:nvCxnSpPr>
        <p:spPr bwMode="auto">
          <a:xfrm>
            <a:off x="8247691" y="2209800"/>
            <a:ext cx="387131" cy="2288385"/>
          </a:xfrm>
          <a:prstGeom prst="bentConnector3">
            <a:avLst>
              <a:gd name="adj1" fmla="val 154419"/>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38378725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 Drop-down lists</a:t>
            </a:r>
            <a:endParaRPr lang="en-US" dirty="0"/>
          </a:p>
        </p:txBody>
      </p:sp>
      <p:sp>
        <p:nvSpPr>
          <p:cNvPr id="41" name="Content Placeholder 40"/>
          <p:cNvSpPr>
            <a:spLocks noGrp="1"/>
          </p:cNvSpPr>
          <p:nvPr>
            <p:ph sz="half" idx="2"/>
          </p:nvPr>
        </p:nvSpPr>
        <p:spPr/>
        <p:txBody>
          <a:bodyPr/>
          <a:lstStyle/>
          <a:p>
            <a:r>
              <a:rPr lang="en-US" dirty="0"/>
              <a:t>Use categories and category lists at the typecode level to restrict or filter </a:t>
            </a:r>
            <a:r>
              <a:rPr lang="en-US" dirty="0" smtClean="0"/>
              <a:t>dependent </a:t>
            </a:r>
            <a:br>
              <a:rPr lang="en-US" dirty="0" smtClean="0"/>
            </a:br>
            <a:r>
              <a:rPr lang="en-US" dirty="0" smtClean="0"/>
              <a:t>drop-down lists</a:t>
            </a:r>
          </a:p>
          <a:p>
            <a:r>
              <a:rPr lang="en-US" dirty="0" smtClean="0"/>
              <a:t>Example</a:t>
            </a:r>
          </a:p>
          <a:p>
            <a:pPr lvl="1"/>
            <a:r>
              <a:rPr lang="en-US" dirty="0" smtClean="0"/>
              <a:t>Doctor Category filters Doctor Specialty</a:t>
            </a:r>
          </a:p>
          <a:p>
            <a:pPr lvl="1"/>
            <a:r>
              <a:rPr lang="en-US" dirty="0" smtClean="0"/>
              <a:t>Parent filters can share children typecode</a:t>
            </a:r>
            <a:endParaRPr lang="en-US"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788" y="1339239"/>
            <a:ext cx="1427143" cy="186428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2034" y="1339239"/>
            <a:ext cx="1941428" cy="186428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2514" y="4019261"/>
            <a:ext cx="1941428" cy="1555714"/>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268" y="4019261"/>
            <a:ext cx="1427143" cy="186428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6" name="TextBox 15"/>
          <p:cNvSpPr txBox="1"/>
          <p:nvPr/>
        </p:nvSpPr>
        <p:spPr>
          <a:xfrm>
            <a:off x="3390996" y="3613761"/>
            <a:ext cx="2819400" cy="424839"/>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Specialty</a:t>
            </a:r>
          </a:p>
        </p:txBody>
      </p:sp>
      <p:sp>
        <p:nvSpPr>
          <p:cNvPr id="17" name="TextBox 16"/>
          <p:cNvSpPr txBox="1"/>
          <p:nvPr/>
        </p:nvSpPr>
        <p:spPr>
          <a:xfrm>
            <a:off x="533400" y="3613761"/>
            <a:ext cx="2819400" cy="424839"/>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Category</a:t>
            </a:r>
          </a:p>
        </p:txBody>
      </p:sp>
      <p:sp>
        <p:nvSpPr>
          <p:cNvPr id="18" name="TextBox 17"/>
          <p:cNvSpPr txBox="1"/>
          <p:nvPr/>
        </p:nvSpPr>
        <p:spPr>
          <a:xfrm>
            <a:off x="3352800" y="914400"/>
            <a:ext cx="2819400" cy="424839"/>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Specialty</a:t>
            </a:r>
          </a:p>
        </p:txBody>
      </p:sp>
      <p:sp>
        <p:nvSpPr>
          <p:cNvPr id="19" name="TextBox 18"/>
          <p:cNvSpPr txBox="1"/>
          <p:nvPr/>
        </p:nvSpPr>
        <p:spPr>
          <a:xfrm>
            <a:off x="495204" y="914400"/>
            <a:ext cx="2819400" cy="424839"/>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Category</a:t>
            </a:r>
          </a:p>
        </p:txBody>
      </p:sp>
      <p:sp>
        <p:nvSpPr>
          <p:cNvPr id="20" name="Rounded Rectangle 19"/>
          <p:cNvSpPr/>
          <p:nvPr/>
        </p:nvSpPr>
        <p:spPr bwMode="auto">
          <a:xfrm>
            <a:off x="578090" y="1638331"/>
            <a:ext cx="1601229"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21" name="Elbow Connector 20"/>
          <p:cNvCxnSpPr/>
          <p:nvPr/>
        </p:nvCxnSpPr>
        <p:spPr bwMode="auto">
          <a:xfrm rot="10800000">
            <a:off x="2255519" y="1784446"/>
            <a:ext cx="1371601" cy="581252"/>
          </a:xfrm>
          <a:prstGeom prst="bentConnector3">
            <a:avLst>
              <a:gd name="adj1" fmla="val 50000"/>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cxnSp>
      <p:sp>
        <p:nvSpPr>
          <p:cNvPr id="33" name="Rounded Rectangle 32"/>
          <p:cNvSpPr/>
          <p:nvPr/>
        </p:nvSpPr>
        <p:spPr bwMode="auto">
          <a:xfrm>
            <a:off x="613224" y="5209960"/>
            <a:ext cx="1601229" cy="36501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34" name="Elbow Connector 33"/>
          <p:cNvCxnSpPr/>
          <p:nvPr/>
        </p:nvCxnSpPr>
        <p:spPr bwMode="auto">
          <a:xfrm rot="10800000" flipV="1">
            <a:off x="2290653" y="4900116"/>
            <a:ext cx="1366947" cy="492351"/>
          </a:xfrm>
          <a:prstGeom prst="bentConnector3">
            <a:avLst>
              <a:gd name="adj1" fmla="val 50000"/>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cxnSp>
      <p:sp>
        <p:nvSpPr>
          <p:cNvPr id="35" name="Right Brace 34"/>
          <p:cNvSpPr/>
          <p:nvPr/>
        </p:nvSpPr>
        <p:spPr bwMode="auto">
          <a:xfrm flipH="1">
            <a:off x="3605723" y="4225258"/>
            <a:ext cx="336791" cy="1349718"/>
          </a:xfrm>
          <a:prstGeom prst="rightBrace">
            <a:avLst>
              <a:gd name="adj1" fmla="val 28333"/>
              <a:gd name="adj2" fmla="val 50000"/>
            </a:avLst>
          </a:prstGeom>
          <a:noFill/>
          <a:ln w="28575" algn="ctr">
            <a:solidFill>
              <a:schemeClr val="accent1"/>
            </a:solidFill>
            <a:round/>
            <a:headEnd type="arrow" w="lg"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ight Brace 21"/>
          <p:cNvSpPr/>
          <p:nvPr/>
        </p:nvSpPr>
        <p:spPr bwMode="auto">
          <a:xfrm flipH="1">
            <a:off x="3575243" y="1527873"/>
            <a:ext cx="336791" cy="1675651"/>
          </a:xfrm>
          <a:prstGeom prst="rightBrace">
            <a:avLst>
              <a:gd name="adj1" fmla="val 28333"/>
              <a:gd name="adj2" fmla="val 50000"/>
            </a:avLst>
          </a:prstGeom>
          <a:noFill/>
          <a:ln w="28575" algn="ctr">
            <a:solidFill>
              <a:schemeClr val="accent1"/>
            </a:solidFill>
            <a:round/>
            <a:headEnd type="arrow" w="lg"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13403083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a typelist?</a:t>
            </a:r>
          </a:p>
        </p:txBody>
      </p:sp>
      <p:sp>
        <p:nvSpPr>
          <p:cNvPr id="4" name="Content Placeholder 3"/>
          <p:cNvSpPr>
            <a:spLocks noGrp="1"/>
          </p:cNvSpPr>
          <p:nvPr>
            <p:ph idx="1"/>
          </p:nvPr>
        </p:nvSpPr>
        <p:spPr/>
        <p:txBody>
          <a:bodyPr/>
          <a:lstStyle/>
          <a:p>
            <a:r>
              <a:rPr lang="en-US" dirty="0"/>
              <a:t>A typelist is a </a:t>
            </a:r>
            <a:r>
              <a:rPr lang="en-US" dirty="0" smtClean="0"/>
              <a:t>list </a:t>
            </a:r>
            <a:r>
              <a:rPr lang="en-US" dirty="0"/>
              <a:t>of </a:t>
            </a:r>
            <a:r>
              <a:rPr lang="en-US" dirty="0" smtClean="0"/>
              <a:t>defined values </a:t>
            </a:r>
          </a:p>
          <a:p>
            <a:r>
              <a:rPr lang="en-US" dirty="0" smtClean="0"/>
              <a:t>Defined values often used to constrain user input</a:t>
            </a:r>
            <a:endParaRPr lang="en-US" dirty="0"/>
          </a:p>
          <a:p>
            <a:r>
              <a:rPr lang="en-US" dirty="0"/>
              <a:t>When rendered in UI, typically appears as </a:t>
            </a:r>
            <a:r>
              <a:rPr lang="en-US" dirty="0" smtClean="0"/>
              <a:t>dropdown list</a:t>
            </a:r>
            <a:endParaRPr lang="en-US" dirty="0"/>
          </a:p>
          <a:p>
            <a:endParaRPr lang="en-US" dirty="0"/>
          </a:p>
        </p:txBody>
      </p:sp>
      <p:sp>
        <p:nvSpPr>
          <p:cNvPr id="5" name="Text Box 10"/>
          <p:cNvSpPr txBox="1">
            <a:spLocks noChangeArrowheads="1"/>
          </p:cNvSpPr>
          <p:nvPr/>
        </p:nvSpPr>
        <p:spPr bwMode="auto">
          <a:xfrm>
            <a:off x="1066800" y="6096000"/>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solidFill>
                  <a:schemeClr val="accent1"/>
                </a:solidFill>
              </a:rPr>
              <a:t>BankAccountType</a:t>
            </a:r>
            <a:r>
              <a:rPr lang="en-US" dirty="0" smtClean="0">
                <a:solidFill>
                  <a:schemeClr val="accent1"/>
                </a:solidFill>
              </a:rPr>
              <a:t> typelist defines values in Account Type cell</a:t>
            </a:r>
            <a:endParaRPr lang="en-US" dirty="0">
              <a:solidFill>
                <a:schemeClr val="accent1"/>
              </a:solidFill>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667000"/>
            <a:ext cx="2257143" cy="3000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C:\Users\sluersen\AppData\Local\Temp\SNAGHTMLacc99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1646" y="3219729"/>
            <a:ext cx="5728572" cy="22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ounded Rectangle 7"/>
          <p:cNvSpPr/>
          <p:nvPr/>
        </p:nvSpPr>
        <p:spPr bwMode="auto">
          <a:xfrm>
            <a:off x="6400800" y="4572000"/>
            <a:ext cx="914400" cy="914400"/>
          </a:xfrm>
          <a:prstGeom prst="roundRect">
            <a:avLst>
              <a:gd name="adj" fmla="val 500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Elbow Connector 9"/>
          <p:cNvCxnSpPr>
            <a:stCxn id="8" idx="2"/>
            <a:endCxn id="13" idx="2"/>
          </p:cNvCxnSpPr>
          <p:nvPr/>
        </p:nvCxnSpPr>
        <p:spPr bwMode="auto">
          <a:xfrm rot="5400000">
            <a:off x="4282643" y="2911043"/>
            <a:ext cx="12700" cy="5150714"/>
          </a:xfrm>
          <a:prstGeom prst="bentConnector3">
            <a:avLst>
              <a:gd name="adj1" fmla="val 420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3" name="Rounded Rectangle 12"/>
          <p:cNvSpPr/>
          <p:nvPr/>
        </p:nvSpPr>
        <p:spPr bwMode="auto">
          <a:xfrm>
            <a:off x="685800" y="4169800"/>
            <a:ext cx="2042972" cy="1316600"/>
          </a:xfrm>
          <a:prstGeom prst="roundRect">
            <a:avLst>
              <a:gd name="adj" fmla="val 500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72859637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a typelist</a:t>
            </a:r>
          </a:p>
          <a:p>
            <a:pPr lvl="1"/>
            <a:r>
              <a:rPr lang="en-US" dirty="0"/>
              <a:t>Create a typelist and typelist extension</a:t>
            </a:r>
          </a:p>
          <a:p>
            <a:pPr lvl="1"/>
            <a:r>
              <a:rPr lang="en-US" dirty="0"/>
              <a:t>Create a typekey field</a:t>
            </a:r>
          </a:p>
          <a:p>
            <a:pPr lvl="1"/>
            <a:r>
              <a:rPr lang="en-US" dirty="0"/>
              <a:t>Create a typekey field that references a typelist filter</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Describe some of the differences between the files in the </a:t>
            </a:r>
            <a:r>
              <a:rPr lang="en-US" b="1" dirty="0" smtClean="0">
                <a:latin typeface="Courier New" pitchFamily="49" charset="0"/>
                <a:cs typeface="Courier New" pitchFamily="49" charset="0"/>
              </a:rPr>
              <a:t>…\metadata\typelist\ </a:t>
            </a:r>
            <a:r>
              <a:rPr lang="en-US" dirty="0" smtClean="0"/>
              <a:t>and </a:t>
            </a:r>
            <a:r>
              <a:rPr lang="en-US" b="1" dirty="0">
                <a:latin typeface="Courier New" pitchFamily="49" charset="0"/>
                <a:cs typeface="Courier New" pitchFamily="49" charset="0"/>
              </a:rPr>
              <a:t>…\extensions\typelist\ </a:t>
            </a:r>
            <a:r>
              <a:rPr lang="en-US" dirty="0" smtClean="0"/>
              <a:t>folders.</a:t>
            </a:r>
          </a:p>
          <a:p>
            <a:r>
              <a:rPr lang="en-US" dirty="0" smtClean="0"/>
              <a:t>Which is a valid code value for a typecode in a food coloring typelist?</a:t>
            </a:r>
          </a:p>
          <a:p>
            <a:pPr marL="857250" lvl="1" indent="-457200">
              <a:buFont typeface="+mj-lt"/>
              <a:buAutoNum type="alphaLcParenR"/>
            </a:pPr>
            <a:r>
              <a:rPr lang="en-US" dirty="0" smtClean="0"/>
              <a:t>RedDye#1</a:t>
            </a:r>
          </a:p>
          <a:p>
            <a:pPr marL="857250" lvl="1" indent="-457200">
              <a:buFont typeface="+mj-lt"/>
              <a:buAutoNum type="alphaLcParenR"/>
            </a:pPr>
            <a:r>
              <a:rPr lang="en-US" dirty="0"/>
              <a:t>YellowDye40</a:t>
            </a:r>
          </a:p>
          <a:p>
            <a:pPr marL="857250" lvl="1" indent="-457200">
              <a:buFont typeface="+mj-lt"/>
              <a:buAutoNum type="alphaLcParenR"/>
            </a:pPr>
            <a:r>
              <a:rPr lang="en-US" dirty="0" smtClean="0"/>
              <a:t>OrangeDye:10</a:t>
            </a:r>
          </a:p>
          <a:p>
            <a:r>
              <a:rPr lang="en-US" dirty="0" smtClean="0"/>
              <a:t>Which  typecode attribute determines </a:t>
            </a:r>
            <a:r>
              <a:rPr lang="en-US" dirty="0"/>
              <a:t>the order in which typecodes are listed in the user interface?</a:t>
            </a:r>
          </a:p>
          <a:p>
            <a:r>
              <a:rPr lang="en-US" dirty="0"/>
              <a:t>What is the </a:t>
            </a:r>
            <a:r>
              <a:rPr lang="en-US" dirty="0" smtClean="0"/>
              <a:t>key difference between a typekey</a:t>
            </a:r>
            <a:r>
              <a:rPr lang="en-US" dirty="0"/>
              <a:t> </a:t>
            </a:r>
            <a:r>
              <a:rPr lang="en-US" dirty="0" smtClean="0"/>
              <a:t>and a typekey with a defined typefilter attribute?</a:t>
            </a:r>
            <a:endParaRPr lang="en-US" dirty="0"/>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 of typelist files</a:t>
            </a:r>
            <a:endParaRPr lang="en-US" dirty="0"/>
          </a:p>
        </p:txBody>
      </p:sp>
      <p:sp>
        <p:nvSpPr>
          <p:cNvPr id="8" name="Subtitle 7"/>
          <p:cNvSpPr>
            <a:spLocks noGrp="1"/>
          </p:cNvSpPr>
          <p:nvPr>
            <p:ph type="subTitle" idx="10"/>
          </p:nvPr>
        </p:nvSpPr>
        <p:spPr/>
        <p:txBody>
          <a:bodyPr/>
          <a:lstStyle/>
          <a:p>
            <a:r>
              <a:rPr lang="en-US" b="1" dirty="0" smtClean="0">
                <a:latin typeface="Courier New" pitchFamily="49" charset="0"/>
                <a:cs typeface="Courier New" pitchFamily="49" charset="0"/>
              </a:rPr>
              <a:t>…\Metadata\Typelist</a:t>
            </a:r>
            <a:endParaRPr lang="en-US" b="1" dirty="0">
              <a:latin typeface="Courier New" pitchFamily="49" charset="0"/>
              <a:cs typeface="Courier New" pitchFamily="49" charset="0"/>
            </a:endParaRPr>
          </a:p>
          <a:p>
            <a:endParaRPr lang="en-US" dirty="0"/>
          </a:p>
        </p:txBody>
      </p:sp>
      <p:sp>
        <p:nvSpPr>
          <p:cNvPr id="9" name="Text Placeholder 8"/>
          <p:cNvSpPr>
            <a:spLocks noGrp="1"/>
          </p:cNvSpPr>
          <p:nvPr>
            <p:ph type="body" sz="quarter" idx="11"/>
          </p:nvPr>
        </p:nvSpPr>
        <p:spPr/>
        <p:txBody>
          <a:bodyPr/>
          <a:lstStyle/>
          <a:p>
            <a:r>
              <a:rPr lang="en-US" b="1" dirty="0" smtClean="0">
                <a:latin typeface="Courier New" pitchFamily="49" charset="0"/>
                <a:cs typeface="Courier New" pitchFamily="49" charset="0"/>
              </a:rPr>
              <a:t>…\Extensions\Typelist</a:t>
            </a:r>
            <a:endParaRPr lang="en-US" b="1" dirty="0">
              <a:latin typeface="Courier New" pitchFamily="49" charset="0"/>
              <a:cs typeface="Courier New" pitchFamily="49" charset="0"/>
            </a:endParaRPr>
          </a:p>
        </p:txBody>
      </p:sp>
      <p:sp>
        <p:nvSpPr>
          <p:cNvPr id="7" name="Content Placeholder 6"/>
          <p:cNvSpPr>
            <a:spLocks noGrp="1"/>
          </p:cNvSpPr>
          <p:nvPr>
            <p:ph sz="half" idx="2"/>
          </p:nvPr>
        </p:nvSpPr>
        <p:spPr>
          <a:xfrm>
            <a:off x="4754563" y="3886200"/>
            <a:ext cx="4083050" cy="2503488"/>
          </a:xfrm>
        </p:spPr>
        <p:txBody>
          <a:bodyPr/>
          <a:lstStyle/>
          <a:p>
            <a:r>
              <a:rPr lang="en-US" dirty="0" smtClean="0"/>
              <a:t>Some base </a:t>
            </a:r>
            <a:r>
              <a:rPr lang="en-US" dirty="0"/>
              <a:t>application </a:t>
            </a:r>
            <a:r>
              <a:rPr lang="en-US" dirty="0" smtClean="0"/>
              <a:t>typelists and typelist extensions </a:t>
            </a:r>
          </a:p>
          <a:p>
            <a:r>
              <a:rPr lang="en-US" dirty="0" smtClean="0">
                <a:cs typeface="Courier New" pitchFamily="49" charset="0"/>
              </a:rPr>
              <a:t>Customer custom typelists and typelist extensions</a:t>
            </a:r>
          </a:p>
          <a:p>
            <a:r>
              <a:rPr lang="en-US" dirty="0">
                <a:cs typeface="Courier New" pitchFamily="49" charset="0"/>
              </a:rPr>
              <a:t>All files are editable</a:t>
            </a:r>
          </a:p>
          <a:p>
            <a:endParaRPr lang="en-US" dirty="0">
              <a:cs typeface="Courier New" pitchFamily="49" charset="0"/>
            </a:endParaRPr>
          </a:p>
        </p:txBody>
      </p:sp>
      <p:sp>
        <p:nvSpPr>
          <p:cNvPr id="6" name="Content Placeholder 5"/>
          <p:cNvSpPr>
            <a:spLocks noGrp="1"/>
          </p:cNvSpPr>
          <p:nvPr>
            <p:ph sz="half" idx="1"/>
          </p:nvPr>
        </p:nvSpPr>
        <p:spPr>
          <a:xfrm>
            <a:off x="519113" y="3886200"/>
            <a:ext cx="4083050" cy="2503488"/>
          </a:xfrm>
        </p:spPr>
        <p:txBody>
          <a:bodyPr/>
          <a:lstStyle/>
          <a:p>
            <a:r>
              <a:rPr lang="en-US" dirty="0" smtClean="0"/>
              <a:t>Most platform and  </a:t>
            </a:r>
            <a:r>
              <a:rPr lang="en-US" dirty="0"/>
              <a:t>base application typelists</a:t>
            </a:r>
          </a:p>
          <a:p>
            <a:r>
              <a:rPr lang="en-US" dirty="0">
                <a:cs typeface="Courier New" pitchFamily="49" charset="0"/>
              </a:rPr>
              <a:t>All files are read-only</a:t>
            </a:r>
          </a:p>
          <a:p>
            <a:r>
              <a:rPr lang="en-US" dirty="0" smtClean="0">
                <a:cs typeface="Courier New" pitchFamily="49" charset="0"/>
              </a:rPr>
              <a:t>Some files marked as final</a:t>
            </a:r>
          </a:p>
          <a:p>
            <a:endParaRPr lang="en-US" dirty="0">
              <a:cs typeface="Courier New" pitchFamily="49" charset="0"/>
            </a:endParaRPr>
          </a:p>
          <a:p>
            <a:pPr lvl="1"/>
            <a:endParaRPr lang="en-US" dirty="0" smtClean="0">
              <a:cs typeface="Courier New" pitchFamily="49" charset="0"/>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526" y="1662436"/>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928" y="1676400"/>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859746" y="3051485"/>
            <a:ext cx="1002967" cy="584775"/>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sp>
        <p:nvSpPr>
          <p:cNvPr id="13" name="Rectangle 12"/>
          <p:cNvSpPr/>
          <p:nvPr/>
        </p:nvSpPr>
        <p:spPr>
          <a:xfrm>
            <a:off x="2074512" y="2991521"/>
            <a:ext cx="1164101" cy="1077218"/>
          </a:xfrm>
          <a:prstGeom prst="rect">
            <a:avLst/>
          </a:prstGeom>
        </p:spPr>
        <p:txBody>
          <a:bodyPr wrap="none">
            <a:spAutoFit/>
          </a:bodyPr>
          <a:lstStyle/>
          <a:p>
            <a:pPr algn="ctr"/>
            <a:r>
              <a:rPr lang="en-US" sz="1600" b="1" dirty="0" smtClean="0">
                <a:solidFill>
                  <a:schemeClr val="bg1"/>
                </a:solidFill>
              </a:rPr>
              <a:t>Internal </a:t>
            </a:r>
            <a:br>
              <a:rPr lang="en-US" sz="1600" b="1" dirty="0" smtClean="0">
                <a:solidFill>
                  <a:schemeClr val="bg1"/>
                </a:solidFill>
              </a:rPr>
            </a:b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br>
              <a:rPr lang="en-US" sz="1600" b="1" dirty="0" smtClean="0">
                <a:solidFill>
                  <a:schemeClr val="bg1"/>
                </a:solidFill>
              </a:rPr>
            </a:br>
            <a:endParaRPr lang="en-US" sz="1600" b="1" dirty="0">
              <a:solidFill>
                <a:schemeClr val="bg1"/>
              </a:solidFill>
            </a:endParaRPr>
          </a:p>
        </p:txBody>
      </p:sp>
      <p:pic>
        <p:nvPicPr>
          <p:cNvPr id="1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676400"/>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5310352" y="3005485"/>
            <a:ext cx="1002967" cy="584775"/>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pic>
        <p:nvPicPr>
          <p:cNvPr id="1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5476" y="1676400"/>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16"/>
          <p:cNvSpPr/>
          <p:nvPr/>
        </p:nvSpPr>
        <p:spPr>
          <a:xfrm>
            <a:off x="6587463" y="3005485"/>
            <a:ext cx="1164100" cy="830997"/>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br>
              <a:rPr lang="en-US" sz="1600" b="1" dirty="0" smtClean="0">
                <a:solidFill>
                  <a:schemeClr val="bg1"/>
                </a:solidFill>
              </a:rPr>
            </a:br>
            <a:endParaRPr lang="en-US" sz="1600" b="1" dirty="0">
              <a:solidFill>
                <a:schemeClr val="bg1"/>
              </a:solidFill>
            </a:endParaRPr>
          </a:p>
        </p:txBody>
      </p:sp>
    </p:spTree>
    <p:extLst>
      <p:ext uri="{BB962C8B-B14F-4D97-AF65-F5344CB8AC3E}">
        <p14:creationId xmlns:p14="http://schemas.microsoft.com/office/powerpoint/2010/main" val="75709779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6172200" y="3854225"/>
            <a:ext cx="2646826" cy="2514477"/>
          </a:xfrm>
          <a:prstGeom prst="roundRect">
            <a:avLst>
              <a:gd name="adj" fmla="val 8642"/>
            </a:avLst>
          </a:prstGeom>
          <a:solidFill>
            <a:schemeClr val="accent2">
              <a:lumMod val="20000"/>
              <a:lumOff val="80000"/>
            </a:schemeClr>
          </a:solidFill>
          <a:ln w="28575">
            <a:solidFill>
              <a:schemeClr val="accent2">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ounded Rectangle 25"/>
          <p:cNvSpPr/>
          <p:nvPr/>
        </p:nvSpPr>
        <p:spPr bwMode="auto">
          <a:xfrm>
            <a:off x="533400" y="3854225"/>
            <a:ext cx="5496220" cy="2514477"/>
          </a:xfrm>
          <a:prstGeom prst="roundRect">
            <a:avLst>
              <a:gd name="adj" fmla="val 8642"/>
            </a:avLst>
          </a:prstGeom>
          <a:solidFill>
            <a:schemeClr val="accent3">
              <a:lumMod val="20000"/>
              <a:lumOff val="80000"/>
            </a:schemeClr>
          </a:solidFill>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Kinds of typelists</a:t>
            </a:r>
          </a:p>
        </p:txBody>
      </p:sp>
      <p:sp>
        <p:nvSpPr>
          <p:cNvPr id="3" name="Content Placeholder 2"/>
          <p:cNvSpPr>
            <a:spLocks noGrp="1"/>
          </p:cNvSpPr>
          <p:nvPr>
            <p:ph sz="half" idx="1"/>
          </p:nvPr>
        </p:nvSpPr>
        <p:spPr/>
        <p:txBody>
          <a:bodyPr/>
          <a:lstStyle/>
          <a:p>
            <a:r>
              <a:rPr lang="en-US" dirty="0" smtClean="0"/>
              <a:t>Internal</a:t>
            </a:r>
            <a:endParaRPr lang="en-US" dirty="0"/>
          </a:p>
          <a:p>
            <a:pPr lvl="1"/>
            <a:r>
              <a:rPr lang="en-US" dirty="0" smtClean="0"/>
              <a:t>Internal base application logic</a:t>
            </a:r>
            <a:endParaRPr lang="en-US" dirty="0"/>
          </a:p>
          <a:p>
            <a:pPr lvl="1"/>
            <a:r>
              <a:rPr lang="en-US" dirty="0" smtClean="0"/>
              <a:t>Cannot modify </a:t>
            </a:r>
            <a:br>
              <a:rPr lang="en-US" dirty="0" smtClean="0"/>
            </a:br>
            <a:r>
              <a:rPr lang="en-US" dirty="0" smtClean="0"/>
              <a:t>or extend</a:t>
            </a:r>
          </a:p>
          <a:p>
            <a:pPr lvl="1"/>
            <a:r>
              <a:rPr lang="en-US" dirty="0" smtClean="0"/>
              <a:t>Read-only</a:t>
            </a:r>
          </a:p>
          <a:p>
            <a:pPr lvl="1"/>
            <a:r>
              <a:rPr lang="en-US" dirty="0" smtClean="0"/>
              <a:t>Some virtual</a:t>
            </a:r>
            <a:endParaRPr lang="en-US" dirty="0"/>
          </a:p>
        </p:txBody>
      </p:sp>
      <p:sp>
        <p:nvSpPr>
          <p:cNvPr id="5" name="Content Placeholder 4"/>
          <p:cNvSpPr>
            <a:spLocks noGrp="1"/>
          </p:cNvSpPr>
          <p:nvPr>
            <p:ph sz="half" idx="10"/>
          </p:nvPr>
        </p:nvSpPr>
        <p:spPr/>
        <p:txBody>
          <a:bodyPr/>
          <a:lstStyle/>
          <a:p>
            <a:r>
              <a:rPr lang="en-US" dirty="0" smtClean="0"/>
              <a:t>Extendable</a:t>
            </a:r>
            <a:endParaRPr lang="en-US" dirty="0"/>
          </a:p>
          <a:p>
            <a:pPr lvl="1"/>
            <a:r>
              <a:rPr lang="en-US" dirty="0" smtClean="0"/>
              <a:t>Base application</a:t>
            </a:r>
          </a:p>
          <a:p>
            <a:pPr lvl="1"/>
            <a:r>
              <a:rPr lang="en-US" dirty="0" smtClean="0"/>
              <a:t>Can modify typelist or typelist extension</a:t>
            </a:r>
            <a:endParaRPr lang="en-US" dirty="0"/>
          </a:p>
        </p:txBody>
      </p:sp>
      <p:sp>
        <p:nvSpPr>
          <p:cNvPr id="4" name="Content Placeholder 3"/>
          <p:cNvSpPr>
            <a:spLocks noGrp="1"/>
          </p:cNvSpPr>
          <p:nvPr>
            <p:ph sz="half" idx="2"/>
          </p:nvPr>
        </p:nvSpPr>
        <p:spPr/>
        <p:txBody>
          <a:bodyPr/>
          <a:lstStyle/>
          <a:p>
            <a:r>
              <a:rPr lang="en-US" dirty="0" smtClean="0"/>
              <a:t>Custom</a:t>
            </a:r>
            <a:endParaRPr lang="en-US" dirty="0"/>
          </a:p>
          <a:p>
            <a:pPr lvl="1"/>
            <a:r>
              <a:rPr lang="en-US" dirty="0" smtClean="0"/>
              <a:t>Customer creates as part of custom configuration</a:t>
            </a:r>
          </a:p>
          <a:p>
            <a:pPr lvl="1"/>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1924" y="4114860"/>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2326" y="4128824"/>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5113" y="4160860"/>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109144" y="5503909"/>
            <a:ext cx="1002967" cy="584775"/>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sp>
        <p:nvSpPr>
          <p:cNvPr id="10" name="Rectangle 9"/>
          <p:cNvSpPr/>
          <p:nvPr/>
        </p:nvSpPr>
        <p:spPr>
          <a:xfrm>
            <a:off x="3323910" y="5443945"/>
            <a:ext cx="1164101" cy="1077218"/>
          </a:xfrm>
          <a:prstGeom prst="rect">
            <a:avLst/>
          </a:prstGeom>
        </p:spPr>
        <p:txBody>
          <a:bodyPr wrap="none">
            <a:spAutoFit/>
          </a:bodyPr>
          <a:lstStyle/>
          <a:p>
            <a:pPr algn="ctr"/>
            <a:r>
              <a:rPr lang="en-US" sz="1600" b="1" dirty="0" smtClean="0">
                <a:solidFill>
                  <a:schemeClr val="bg1"/>
                </a:solidFill>
              </a:rPr>
              <a:t>Internal </a:t>
            </a:r>
            <a:br>
              <a:rPr lang="en-US" sz="1600" b="1" dirty="0" smtClean="0">
                <a:solidFill>
                  <a:schemeClr val="bg1"/>
                </a:solidFill>
              </a:rPr>
            </a:b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br>
              <a:rPr lang="en-US" sz="1600" b="1" dirty="0" smtClean="0">
                <a:solidFill>
                  <a:schemeClr val="bg1"/>
                </a:solidFill>
              </a:rPr>
            </a:br>
            <a:endParaRPr lang="en-US" sz="1600" b="1" dirty="0">
              <a:solidFill>
                <a:schemeClr val="bg1"/>
              </a:solidFill>
            </a:endParaRPr>
          </a:p>
        </p:txBody>
      </p:sp>
      <p:sp>
        <p:nvSpPr>
          <p:cNvPr id="11" name="Rectangle 10"/>
          <p:cNvSpPr/>
          <p:nvPr/>
        </p:nvSpPr>
        <p:spPr>
          <a:xfrm>
            <a:off x="4627100" y="5489945"/>
            <a:ext cx="1164100" cy="830997"/>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br>
              <a:rPr lang="en-US" sz="1600" b="1" dirty="0" smtClean="0">
                <a:solidFill>
                  <a:schemeClr val="bg1"/>
                </a:solidFill>
              </a:rPr>
            </a:br>
            <a:endParaRPr lang="en-US" sz="1600" b="1" dirty="0">
              <a:solidFill>
                <a:schemeClr val="bg1"/>
              </a:solidFill>
            </a:endParaRPr>
          </a:p>
        </p:txBody>
      </p:sp>
      <p:pic>
        <p:nvPicPr>
          <p:cNvPr id="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0387" y="4146897"/>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6272939" y="5475982"/>
            <a:ext cx="1002967" cy="584775"/>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174824"/>
            <a:ext cx="1081710" cy="1196379"/>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877571" y="5475982"/>
            <a:ext cx="1002967" cy="830997"/>
          </a:xfrm>
          <a:prstGeom prst="rect">
            <a:avLst/>
          </a:prstGeom>
        </p:spPr>
        <p:txBody>
          <a:bodyPr wrap="none">
            <a:spAutoFit/>
          </a:bodyPr>
          <a:lstStyle/>
          <a:p>
            <a:pPr algn="ctr"/>
            <a:r>
              <a:rPr lang="en-US" sz="1600" b="1" dirty="0" smtClean="0">
                <a:solidFill>
                  <a:schemeClr val="bg1"/>
                </a:solidFill>
              </a:rPr>
              <a:t>Virtual </a:t>
            </a:r>
            <a:br>
              <a:rPr lang="en-US" sz="1600" b="1" dirty="0" smtClean="0">
                <a:solidFill>
                  <a:schemeClr val="bg1"/>
                </a:solidFill>
              </a:rPr>
            </a:b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pic>
        <p:nvPicPr>
          <p:cNvPr id="2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8063" y="4146897"/>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ectangle 27"/>
          <p:cNvSpPr/>
          <p:nvPr/>
        </p:nvSpPr>
        <p:spPr>
          <a:xfrm>
            <a:off x="7550050" y="5475982"/>
            <a:ext cx="1164100" cy="830997"/>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br>
              <a:rPr lang="en-US" sz="1600" b="1" dirty="0" smtClean="0">
                <a:solidFill>
                  <a:schemeClr val="bg1"/>
                </a:solidFill>
              </a:rPr>
            </a:br>
            <a:endParaRPr lang="en-US" sz="1600" b="1" dirty="0">
              <a:solidFill>
                <a:schemeClr val="bg1"/>
              </a:solidFill>
            </a:endParaRPr>
          </a:p>
        </p:txBody>
      </p:sp>
    </p:spTree>
    <p:extLst>
      <p:ext uri="{BB962C8B-B14F-4D97-AF65-F5344CB8AC3E}">
        <p14:creationId xmlns:p14="http://schemas.microsoft.com/office/powerpoint/2010/main" val="331089493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Internally managed (virtual) typelists</a:t>
            </a:r>
            <a:endParaRPr lang="en-US" dirty="0"/>
          </a:p>
        </p:txBody>
      </p:sp>
      <p:sp>
        <p:nvSpPr>
          <p:cNvPr id="7" name="Content Placeholder 6"/>
          <p:cNvSpPr>
            <a:spLocks noGrp="1"/>
          </p:cNvSpPr>
          <p:nvPr>
            <p:ph sz="half" idx="1"/>
          </p:nvPr>
        </p:nvSpPr>
        <p:spPr/>
        <p:txBody>
          <a:bodyPr/>
          <a:lstStyle/>
          <a:p>
            <a:r>
              <a:rPr lang="en-US" dirty="0"/>
              <a:t>Some typelists are not exposed</a:t>
            </a:r>
          </a:p>
          <a:p>
            <a:r>
              <a:rPr lang="en-US" dirty="0" smtClean="0"/>
              <a:t>No </a:t>
            </a:r>
            <a:r>
              <a:rPr lang="en-US" dirty="0"/>
              <a:t>physical file </a:t>
            </a:r>
            <a:r>
              <a:rPr lang="en-US" dirty="0" smtClean="0"/>
              <a:t>exposed</a:t>
            </a:r>
            <a:endParaRPr lang="en-US" dirty="0"/>
          </a:p>
          <a:p>
            <a:pPr lvl="1"/>
            <a:r>
              <a:rPr lang="en-US" dirty="0"/>
              <a:t>Typelist  Editor file </a:t>
            </a:r>
            <a:r>
              <a:rPr lang="en-US" dirty="0" smtClean="0"/>
              <a:t/>
            </a:r>
            <a:br>
              <a:rPr lang="en-US" dirty="0" smtClean="0"/>
            </a:br>
            <a:r>
              <a:rPr lang="en-US" dirty="0" smtClean="0"/>
              <a:t>tab </a:t>
            </a:r>
            <a:r>
              <a:rPr lang="en-US" dirty="0"/>
              <a:t>shows yellow for </a:t>
            </a:r>
            <a:r>
              <a:rPr lang="en-US" dirty="0" smtClean="0"/>
              <a:t/>
            </a:r>
            <a:br>
              <a:rPr lang="en-US" dirty="0" smtClean="0"/>
            </a:br>
            <a:r>
              <a:rPr lang="en-US" dirty="0" smtClean="0"/>
              <a:t>virtual </a:t>
            </a:r>
            <a:r>
              <a:rPr lang="en-US" dirty="0"/>
              <a:t>status</a:t>
            </a:r>
          </a:p>
          <a:p>
            <a:pPr lvl="1"/>
            <a:r>
              <a:rPr lang="en-US" dirty="0"/>
              <a:t>Typelist  Editor XML tab </a:t>
            </a:r>
            <a:r>
              <a:rPr lang="en-US" dirty="0" smtClean="0"/>
              <a:t/>
            </a:r>
            <a:br>
              <a:rPr lang="en-US" dirty="0" smtClean="0"/>
            </a:br>
            <a:r>
              <a:rPr lang="en-US" dirty="0" smtClean="0"/>
              <a:t>shows </a:t>
            </a:r>
            <a:r>
              <a:rPr lang="en-US" dirty="0"/>
              <a:t>empty file</a:t>
            </a:r>
          </a:p>
          <a:p>
            <a:pPr lvl="1"/>
            <a:r>
              <a:rPr lang="en-US" dirty="0"/>
              <a:t>Studio navigation bar is blank</a:t>
            </a:r>
          </a:p>
          <a:p>
            <a:r>
              <a:rPr lang="en-US" dirty="0" smtClean="0"/>
              <a:t>Example</a:t>
            </a:r>
            <a:r>
              <a:rPr lang="en-US" dirty="0"/>
              <a:t>: Subtype typelist</a:t>
            </a:r>
          </a:p>
          <a:p>
            <a:pPr lvl="1"/>
            <a:r>
              <a:rPr lang="en-US" dirty="0"/>
              <a:t>Shows all subtypes a </a:t>
            </a:r>
            <a:br>
              <a:rPr lang="en-US" dirty="0"/>
            </a:br>
            <a:r>
              <a:rPr lang="en-US" dirty="0"/>
              <a:t>specific subtyped </a:t>
            </a:r>
            <a:br>
              <a:rPr lang="en-US" dirty="0"/>
            </a:br>
            <a:r>
              <a:rPr lang="en-US" dirty="0"/>
              <a:t>parent entity</a:t>
            </a:r>
          </a:p>
          <a:p>
            <a:pPr lvl="1"/>
            <a:r>
              <a:rPr lang="en-US" dirty="0"/>
              <a:t>New subtypes entities </a:t>
            </a:r>
            <a:br>
              <a:rPr lang="en-US" dirty="0"/>
            </a:br>
            <a:r>
              <a:rPr lang="en-US" dirty="0"/>
              <a:t>automatically added</a:t>
            </a:r>
          </a:p>
          <a:p>
            <a:endParaRPr lang="en-US" dirty="0"/>
          </a:p>
        </p:txBody>
      </p:sp>
      <p:pic>
        <p:nvPicPr>
          <p:cNvPr id="1028" name="Picture 4" descr="C:\Users\sluersen\AppData\Local\Temp\SNAGHTMLb2c93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399" y="1587499"/>
            <a:ext cx="4038601" cy="45925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7490" y="972580"/>
            <a:ext cx="1081710" cy="1196379"/>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553200" y="997982"/>
            <a:ext cx="1117267" cy="830997"/>
          </a:xfrm>
          <a:prstGeom prst="rect">
            <a:avLst/>
          </a:prstGeom>
        </p:spPr>
        <p:txBody>
          <a:bodyPr wrap="square">
            <a:spAutoFit/>
          </a:bodyPr>
          <a:lstStyle/>
          <a:p>
            <a:pPr algn="ctr"/>
            <a:r>
              <a:rPr lang="en-US" sz="1600" b="1" dirty="0" smtClean="0">
                <a:solidFill>
                  <a:schemeClr val="bg1"/>
                </a:solidFill>
              </a:rPr>
              <a:t>Virtual </a:t>
            </a:r>
            <a:br>
              <a:rPr lang="en-US" sz="1600" b="1" dirty="0" smtClean="0">
                <a:solidFill>
                  <a:schemeClr val="bg1"/>
                </a:solidFill>
              </a:rPr>
            </a:b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spTree>
    <p:extLst>
      <p:ext uri="{BB962C8B-B14F-4D97-AF65-F5344CB8AC3E}">
        <p14:creationId xmlns:p14="http://schemas.microsoft.com/office/powerpoint/2010/main" val="344709320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Typelist editor</a:t>
            </a:r>
            <a:endParaRPr lang="en-US" dirty="0"/>
          </a:p>
        </p:txBody>
      </p:sp>
      <p:sp>
        <p:nvSpPr>
          <p:cNvPr id="3" name="Content Placeholder 2"/>
          <p:cNvSpPr>
            <a:spLocks noGrp="1"/>
          </p:cNvSpPr>
          <p:nvPr>
            <p:ph sz="half" idx="2"/>
          </p:nvPr>
        </p:nvSpPr>
        <p:spPr>
          <a:xfrm>
            <a:off x="4754562" y="914401"/>
            <a:ext cx="4313237" cy="5475289"/>
          </a:xfrm>
        </p:spPr>
        <p:txBody>
          <a:bodyPr/>
          <a:lstStyle/>
          <a:p>
            <a:r>
              <a:rPr lang="en-US" dirty="0"/>
              <a:t>View, define and edit a typelist, typelist extension</a:t>
            </a:r>
            <a:r>
              <a:rPr lang="en-US" dirty="0" smtClean="0"/>
              <a:t>,</a:t>
            </a:r>
            <a:br>
              <a:rPr lang="en-US" dirty="0" smtClean="0"/>
            </a:br>
            <a:r>
              <a:rPr lang="en-US" dirty="0" smtClean="0"/>
              <a:t>or </a:t>
            </a:r>
            <a:r>
              <a:rPr lang="en-US" dirty="0"/>
              <a:t>internal </a:t>
            </a:r>
            <a:r>
              <a:rPr lang="en-US" dirty="0" smtClean="0"/>
              <a:t>typelist extension </a:t>
            </a:r>
            <a:endParaRPr lang="en-US" dirty="0"/>
          </a:p>
          <a:p>
            <a:pPr lvl="1"/>
            <a:r>
              <a:rPr lang="en-US" sz="2000" b="1" dirty="0" smtClean="0">
                <a:latin typeface="Courier New" pitchFamily="49" charset="0"/>
                <a:cs typeface="Courier New" pitchFamily="49" charset="0"/>
              </a:rPr>
              <a:t>/extensions/typelist/</a:t>
            </a:r>
            <a:endParaRPr lang="en-US" sz="2000" b="1" dirty="0">
              <a:latin typeface="Courier New" pitchFamily="49" charset="0"/>
              <a:cs typeface="Courier New" pitchFamily="49" charset="0"/>
            </a:endParaRPr>
          </a:p>
          <a:p>
            <a:pPr lvl="2"/>
            <a:r>
              <a:rPr lang="en-US" dirty="0" err="1" smtClean="0">
                <a:cs typeface="Courier New" pitchFamily="49" charset="0"/>
              </a:rPr>
              <a:t>TTI</a:t>
            </a:r>
            <a:r>
              <a:rPr lang="en-US" dirty="0" smtClean="0">
                <a:cs typeface="Courier New" pitchFamily="49" charset="0"/>
              </a:rPr>
              <a:t> and </a:t>
            </a:r>
            <a:r>
              <a:rPr lang="en-US" dirty="0" err="1" smtClean="0">
                <a:cs typeface="Courier New" pitchFamily="49" charset="0"/>
              </a:rPr>
              <a:t>TTX</a:t>
            </a:r>
            <a:r>
              <a:rPr lang="en-US" dirty="0" smtClean="0">
                <a:cs typeface="Courier New" pitchFamily="49" charset="0"/>
              </a:rPr>
              <a:t> files</a:t>
            </a:r>
            <a:endParaRPr lang="en-US" dirty="0">
              <a:cs typeface="Courier New" pitchFamily="49" charset="0"/>
            </a:endParaRPr>
          </a:p>
          <a:p>
            <a:pPr lvl="1"/>
            <a:r>
              <a:rPr lang="en-US" sz="2000" b="1" dirty="0" smtClean="0">
                <a:latin typeface="Courier New" pitchFamily="49" charset="0"/>
                <a:cs typeface="Courier New" pitchFamily="49" charset="0"/>
              </a:rPr>
              <a:t>/metadata/typelist/</a:t>
            </a:r>
          </a:p>
          <a:p>
            <a:pPr lvl="2"/>
            <a:r>
              <a:rPr lang="en-US" dirty="0" err="1" smtClean="0">
                <a:cs typeface="Courier New" pitchFamily="49" charset="0"/>
              </a:rPr>
              <a:t>TTI</a:t>
            </a:r>
            <a:r>
              <a:rPr lang="en-US" dirty="0" smtClean="0">
                <a:cs typeface="Courier New" pitchFamily="49" charset="0"/>
              </a:rPr>
              <a:t> and </a:t>
            </a:r>
            <a:r>
              <a:rPr lang="en-US" dirty="0" err="1" smtClean="0">
                <a:cs typeface="Courier New" pitchFamily="49" charset="0"/>
              </a:rPr>
              <a:t>TIX</a:t>
            </a:r>
            <a:r>
              <a:rPr lang="en-US" dirty="0" smtClean="0">
                <a:cs typeface="Courier New" pitchFamily="49" charset="0"/>
              </a:rPr>
              <a:t> files</a:t>
            </a:r>
          </a:p>
          <a:p>
            <a:r>
              <a:rPr lang="en-US" dirty="0" smtClean="0"/>
              <a:t>Consists of</a:t>
            </a:r>
          </a:p>
          <a:p>
            <a:pPr lvl="1"/>
            <a:r>
              <a:rPr lang="en-US" sz="2000" dirty="0" smtClean="0"/>
              <a:t>Editor toolbar</a:t>
            </a:r>
          </a:p>
          <a:p>
            <a:pPr lvl="1"/>
            <a:r>
              <a:rPr lang="en-US" sz="2000" dirty="0" smtClean="0"/>
              <a:t>Element tree pane</a:t>
            </a:r>
          </a:p>
          <a:p>
            <a:pPr lvl="1"/>
            <a:r>
              <a:rPr lang="en-US" sz="2000" dirty="0" smtClean="0"/>
              <a:t>Attribute pane</a:t>
            </a:r>
          </a:p>
          <a:p>
            <a:pPr lvl="1"/>
            <a:r>
              <a:rPr lang="en-US" sz="2000" dirty="0" smtClean="0"/>
              <a:t>Localization pane</a:t>
            </a:r>
          </a:p>
          <a:p>
            <a:r>
              <a:rPr lang="en-US" dirty="0" smtClean="0"/>
              <a:t>Metadata Editor is base editor</a:t>
            </a:r>
          </a:p>
        </p:txBody>
      </p:sp>
      <p:pic>
        <p:nvPicPr>
          <p:cNvPr id="1026" name="pic Typelist Editor 1" descr="C:\Users\sluersen\AppData\Local\Temp\SNAGHTML59da78.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0000"/>
                    </a14:imgEffect>
                  </a14:imgLayer>
                </a14:imgProps>
              </a:ext>
              <a:ext uri="{28A0092B-C50C-407E-A947-70E740481C1C}">
                <a14:useLocalDpi xmlns:a14="http://schemas.microsoft.com/office/drawing/2010/main" val="0"/>
              </a:ext>
            </a:extLst>
          </a:blip>
          <a:srcRect/>
          <a:stretch>
            <a:fillRect/>
          </a:stretch>
        </p:blipFill>
        <p:spPr bwMode="auto">
          <a:xfrm>
            <a:off x="85627" y="895546"/>
            <a:ext cx="5448300" cy="4953000"/>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95383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Typelist editor: Toolbar reference</a:t>
            </a:r>
            <a:endParaRPr lang="en-US" dirty="0"/>
          </a:p>
        </p:txBody>
      </p:sp>
      <p:graphicFrame>
        <p:nvGraphicFramePr>
          <p:cNvPr id="10" name="tbl Icon"/>
          <p:cNvGraphicFramePr>
            <a:graphicFrameLocks noGrp="1"/>
          </p:cNvGraphicFramePr>
          <p:nvPr>
            <p:extLst>
              <p:ext uri="{D42A27DB-BD31-4B8C-83A1-F6EECF244321}">
                <p14:modId xmlns:p14="http://schemas.microsoft.com/office/powerpoint/2010/main" val="1028778408"/>
              </p:ext>
            </p:extLst>
          </p:nvPr>
        </p:nvGraphicFramePr>
        <p:xfrm>
          <a:off x="457200" y="1749927"/>
          <a:ext cx="8458201" cy="4609554"/>
        </p:xfrm>
        <a:graphic>
          <a:graphicData uri="http://schemas.openxmlformats.org/drawingml/2006/table">
            <a:tbl>
              <a:tblPr firstRow="1" firstCol="1" bandRow="1">
                <a:tableStyleId>{93296810-A885-4BE3-A3E7-6D5BEEA58F35}</a:tableStyleId>
              </a:tblPr>
              <a:tblGrid>
                <a:gridCol w="457200"/>
                <a:gridCol w="1524000"/>
                <a:gridCol w="1447800"/>
                <a:gridCol w="5029201"/>
              </a:tblGrid>
              <a:tr h="387575">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solidFill>
                      <a:schemeClr val="tx1"/>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solidFill>
                      <a:schemeClr val="tx1"/>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u="none" strike="noStrike" kern="1200" cap="none" normalizeH="0" baseline="0" dirty="0" smtClean="0">
                          <a:ln>
                            <a:noFill/>
                          </a:ln>
                          <a:effectLst/>
                        </a:rPr>
                        <a:t>Icon</a:t>
                      </a: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u="none" strike="noStrike" kern="1200" cap="none" normalizeH="0" baseline="0" dirty="0" smtClean="0">
                          <a:ln>
                            <a:noFill/>
                          </a:ln>
                          <a:effectLst/>
                        </a:rPr>
                        <a:t>Description</a:t>
                      </a: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tc>
              </a:tr>
              <a:tr h="453298">
                <a:tc rowSpan="11">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i="0" u="none" strike="noStrike" cap="none" normalizeH="0" baseline="0" dirty="0" smtClean="0">
                          <a:ln>
                            <a:noFill/>
                          </a:ln>
                          <a:solidFill>
                            <a:schemeClr val="tx1"/>
                          </a:solidFill>
                          <a:effectLst/>
                          <a:latin typeface="+mn-lt"/>
                          <a:cs typeface="Arial" pitchFamily="34" charset="0"/>
                        </a:rPr>
                        <a:t>Actions</a:t>
                      </a:r>
                    </a:p>
                  </a:txBody>
                  <a:tcPr vert="vert270" horzOverflow="overflow">
                    <a:solidFill>
                      <a:schemeClr val="accent6">
                        <a:lumMod val="75000"/>
                      </a:schemeClr>
                    </a:solidFill>
                  </a:tcPr>
                </a:tc>
                <a:tc rowSpan="4">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dirty="0" smtClean="0">
                          <a:ln>
                            <a:noFill/>
                          </a:ln>
                          <a:solidFill>
                            <a:schemeClr val="lt1"/>
                          </a:solidFill>
                          <a:effectLst/>
                          <a:latin typeface="+mn-lt"/>
                          <a:ea typeface="+mn-ea"/>
                          <a:cs typeface="+mn-cs"/>
                        </a:rPr>
                        <a:t>Edit</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Add an element; Dropdown list is schema aware</a:t>
                      </a:r>
                    </a:p>
                  </a:txBody>
                  <a:tcPr horzOverflow="overflow"/>
                </a:tc>
              </a:tr>
              <a:tr h="304800">
                <a:tc vMerge="1">
                  <a:txBody>
                    <a:bodyPr/>
                    <a:lstStyle/>
                    <a:p>
                      <a:endParaRPr lang="en-US"/>
                    </a:p>
                  </a:txBody>
                  <a:tcPr/>
                </a:tc>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Duplicate selected element</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Delete selected element </a:t>
                      </a:r>
                    </a:p>
                  </a:txBody>
                  <a:tcPr horzOverflow="overflow"/>
                </a:tc>
              </a:tr>
              <a:tr h="328821">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u="none" strike="noStrike" kern="1200" cap="none" normalizeH="0" baseline="0" dirty="0" smtClean="0">
                        <a:ln>
                          <a:noFill/>
                        </a:ln>
                        <a:solidFill>
                          <a:schemeClr val="bg1"/>
                        </a:solidFill>
                        <a:effectLst/>
                        <a:latin typeface="+mn-lt"/>
                        <a:ea typeface="+mn-ea"/>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u="none" strike="noStrike" kern="1200" cap="none" normalizeH="0" baseline="0" dirty="0" smtClean="0">
                        <a:ln>
                          <a:noFill/>
                        </a:ln>
                        <a:solidFill>
                          <a:schemeClr val="bg1"/>
                        </a:solidFill>
                        <a:effectLst/>
                        <a:latin typeface="+mn-lt"/>
                        <a:ea typeface="+mn-ea"/>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u="none" strike="noStrike" kern="1200" cap="none" normalizeH="0" baseline="0" dirty="0" smtClean="0">
                          <a:ln>
                            <a:noFill/>
                          </a:ln>
                          <a:solidFill>
                            <a:schemeClr val="bg1"/>
                          </a:solidFill>
                          <a:effectLst/>
                          <a:latin typeface="+mn-lt"/>
                          <a:ea typeface="+mn-ea"/>
                          <a:cs typeface="Arial" pitchFamily="34" charset="0"/>
                        </a:rPr>
                        <a:t>Override selected element</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rowSpan="4">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dirty="0" smtClean="0">
                          <a:ln>
                            <a:noFill/>
                          </a:ln>
                          <a:solidFill>
                            <a:schemeClr val="lt1"/>
                          </a:solidFill>
                          <a:effectLst/>
                          <a:latin typeface="+mn-lt"/>
                          <a:ea typeface="+mn-ea"/>
                          <a:cs typeface="+mn-cs"/>
                        </a:rPr>
                        <a:t>View</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Filter elements by file</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Persist sort order</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Reassign priorities</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Collapse nested elements; Expand nested elements</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rowSpan="2">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dirty="0" smtClean="0">
                          <a:ln>
                            <a:noFill/>
                          </a:ln>
                          <a:solidFill>
                            <a:schemeClr val="lt1"/>
                          </a:solidFill>
                          <a:effectLst/>
                          <a:latin typeface="+mn-lt"/>
                          <a:ea typeface="+mn-ea"/>
                          <a:cs typeface="+mn-cs"/>
                        </a:rPr>
                        <a:t>Navigate</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dirty="0" smtClean="0">
                          <a:ln>
                            <a:noFill/>
                          </a:ln>
                          <a:solidFill>
                            <a:schemeClr val="bg1"/>
                          </a:solidFill>
                          <a:effectLst/>
                          <a:latin typeface="+mn-lt"/>
                          <a:cs typeface="Arial" pitchFamily="34" charset="0"/>
                        </a:rPr>
                        <a:t>Navigate to supertype and/or subtype </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dirty="0" smtClean="0">
                          <a:ln>
                            <a:noFill/>
                          </a:ln>
                          <a:solidFill>
                            <a:schemeClr val="bg1"/>
                          </a:solidFill>
                          <a:effectLst/>
                          <a:latin typeface="+mn-lt"/>
                          <a:cs typeface="Arial" pitchFamily="34" charset="0"/>
                        </a:rPr>
                        <a:t>Click link to navigate to extension</a:t>
                      </a:r>
                    </a:p>
                  </a:txBody>
                  <a:tcPr horzOverflow="overflow"/>
                </a:tc>
              </a:tr>
              <a:tr h="388607">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dirty="0" smtClean="0">
                          <a:ln>
                            <a:noFill/>
                          </a:ln>
                          <a:solidFill>
                            <a:schemeClr val="lt1"/>
                          </a:solidFill>
                          <a:effectLst/>
                          <a:latin typeface="+mn-lt"/>
                          <a:ea typeface="+mn-ea"/>
                          <a:cs typeface="+mn-cs"/>
                        </a:rPr>
                        <a:t>Validate</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Validate typelist</a:t>
                      </a:r>
                    </a:p>
                  </a:txBody>
                  <a:tcPr horzOverflow="overflow"/>
                </a:tc>
              </a:tr>
            </a:tbl>
          </a:graphicData>
        </a:graphic>
      </p:graphicFrame>
      <p:pic>
        <p:nvPicPr>
          <p:cNvPr id="1031" name="icn Element A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077" y="2220396"/>
            <a:ext cx="1106207" cy="29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icn Element Overri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257" y="3347345"/>
            <a:ext cx="269156" cy="26915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6" name="icn Element Fil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2392" y="3697975"/>
            <a:ext cx="1007080" cy="29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icn So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2392" y="4066922"/>
            <a:ext cx="282886" cy="29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icn Priorit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3500" y="4473575"/>
            <a:ext cx="2476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icn Collpas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4845873"/>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icn Exapn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167" y="4845873"/>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icn Nav Hiearch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1077" y="5257800"/>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icn Ext Lin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40228" y="5636106"/>
            <a:ext cx="980550" cy="294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1" name="icn Validat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02392" y="6053029"/>
            <a:ext cx="271571" cy="271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 Typecode Menu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0837" y="979714"/>
            <a:ext cx="8559904" cy="53177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8"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09053" y="2981326"/>
            <a:ext cx="276225" cy="276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19368" y="2617787"/>
            <a:ext cx="238125" cy="276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30762788"/>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92231D89-673E-40E2-9B3F-B4534AC8FB65}"/>
</file>

<file path=customXml/itemProps2.xml><?xml version="1.0" encoding="utf-8"?>
<ds:datastoreItem xmlns:ds="http://schemas.openxmlformats.org/officeDocument/2006/customXml" ds:itemID="{75AAC6B8-669A-4EFA-AED0-3CA2F6FF70A8}"/>
</file>

<file path=customXml/itemProps3.xml><?xml version="1.0" encoding="utf-8"?>
<ds:datastoreItem xmlns:ds="http://schemas.openxmlformats.org/officeDocument/2006/customXml" ds:itemID="{BBA74906-FD09-45A9-AD28-A05D4F83410A}"/>
</file>

<file path=docProps/app.xml><?xml version="1.0" encoding="utf-8"?>
<Properties xmlns="http://schemas.openxmlformats.org/officeDocument/2006/extended-properties" xmlns:vt="http://schemas.openxmlformats.org/officeDocument/2006/docPropsVTypes">
  <Template>Emerald_Template</Template>
  <TotalTime>1599</TotalTime>
  <Words>2557</Words>
  <Application>Microsoft Office PowerPoint</Application>
  <PresentationFormat>On-screen Show (4:3)</PresentationFormat>
  <Paragraphs>403</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Emerald_Template</vt:lpstr>
      <vt:lpstr>Typelists</vt:lpstr>
      <vt:lpstr>PowerPoint Presentation</vt:lpstr>
      <vt:lpstr>PowerPoint Presentation</vt:lpstr>
      <vt:lpstr>What is a typelist?</vt:lpstr>
      <vt:lpstr>Locations of typelist files</vt:lpstr>
      <vt:lpstr>Kinds of typelists</vt:lpstr>
      <vt:lpstr>Internally managed (virtual) typelists</vt:lpstr>
      <vt:lpstr>Typelist editor</vt:lpstr>
      <vt:lpstr>Typelist editor: Toolbar reference</vt:lpstr>
      <vt:lpstr>Typelist  editor: Element tree pane</vt:lpstr>
      <vt:lpstr>Typelist editor: Attribute pane</vt:lpstr>
      <vt:lpstr>Localization pane</vt:lpstr>
      <vt:lpstr>Typelist Localization text editor</vt:lpstr>
      <vt:lpstr>Typecodes for base application typelists</vt:lpstr>
      <vt:lpstr>PowerPoint Presentation</vt:lpstr>
      <vt:lpstr>Steps to create a typelist</vt:lpstr>
      <vt:lpstr>Step 1: Create the typelist file</vt:lpstr>
      <vt:lpstr>Step 2: Define typecodes </vt:lpstr>
      <vt:lpstr>Validate the schema </vt:lpstr>
      <vt:lpstr>Step 3: Optionally regenerate dictionary</vt:lpstr>
      <vt:lpstr>Step 4: Deploy the typelist</vt:lpstr>
      <vt:lpstr>PowerPoint Presentation</vt:lpstr>
      <vt:lpstr>Steps to create a typelist extension</vt:lpstr>
      <vt:lpstr>Step 1: Navigate to a typelist</vt:lpstr>
      <vt:lpstr>Step 2: Create a typelist extension file</vt:lpstr>
      <vt:lpstr>Step 2: Create a typelist extension file (2) </vt:lpstr>
      <vt:lpstr>Step 2: Create a  typelist extension file (3)</vt:lpstr>
      <vt:lpstr>Step 3: Define typecodes </vt:lpstr>
      <vt:lpstr>Validate the schema </vt:lpstr>
      <vt:lpstr>Step 4: Optionally regenerate dictionary</vt:lpstr>
      <vt:lpstr>Step 5: Deploy the typelist extension</vt:lpstr>
      <vt:lpstr>PowerPoint Presentation</vt:lpstr>
      <vt:lpstr>Typekey fields</vt:lpstr>
      <vt:lpstr>Entity configuration: typekey</vt:lpstr>
      <vt:lpstr>Typelist filters</vt:lpstr>
      <vt:lpstr>Create a typelist filter</vt:lpstr>
      <vt:lpstr>Referencing a typelist filter</vt:lpstr>
      <vt:lpstr>Typecode category</vt:lpstr>
      <vt:lpstr>Dependent Drop-down lists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Typelists</dc:title>
  <dc:subject>Data Model Typelists</dc:subject>
  <dc:creator>Seth Luersen</dc:creator>
  <cp:keywords>Emerald;Configuration Fundamentals;Data model;Typelists</cp:keywords>
  <cp:lastModifiedBy>Seth Luersen</cp:lastModifiedBy>
  <cp:revision>139</cp:revision>
  <dcterms:created xsi:type="dcterms:W3CDTF">2013-11-20T19:40:44Z</dcterms:created>
  <dcterms:modified xsi:type="dcterms:W3CDTF">2013-12-11T17:25:51Z</dcterms:modified>
  <cp:contentStatus>Drop 1.1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0x01010080108DB332E651468B7C8D0348561ABA</vt:lpwstr>
  </property>
</Properties>
</file>