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slideMasters/slideMaster1.xml" ContentType="application/vnd.openxmlformats-officedocument.presentationml.slideMaster+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8"/>
  </p:notesMasterIdLst>
  <p:handoutMasterIdLst>
    <p:handoutMasterId r:id="rId19"/>
  </p:handoutMasterIdLst>
  <p:sldIdLst>
    <p:sldId id="1192" r:id="rId2"/>
    <p:sldId id="1299" r:id="rId3"/>
    <p:sldId id="1300" r:id="rId4"/>
    <p:sldId id="1589" r:id="rId5"/>
    <p:sldId id="1576" r:id="rId6"/>
    <p:sldId id="1584" r:id="rId7"/>
    <p:sldId id="1577" r:id="rId8"/>
    <p:sldId id="1590" r:id="rId9"/>
    <p:sldId id="1591" r:id="rId10"/>
    <p:sldId id="1593" r:id="rId11"/>
    <p:sldId id="1594" r:id="rId12"/>
    <p:sldId id="1582" r:id="rId13"/>
    <p:sldId id="1583" r:id="rId14"/>
    <p:sldId id="1592" r:id="rId15"/>
    <p:sldId id="1551" r:id="rId16"/>
    <p:sldId id="1587" r:id="rId17"/>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0099"/>
    <a:srgbClr val="0099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86" autoAdjust="0"/>
    <p:restoredTop sz="71812" autoAdjust="0"/>
  </p:normalViewPr>
  <p:slideViewPr>
    <p:cSldViewPr snapToGrid="0">
      <p:cViewPr varScale="1">
        <p:scale>
          <a:sx n="95" d="100"/>
          <a:sy n="95" d="100"/>
        </p:scale>
        <p:origin x="-1092" y="-96"/>
      </p:cViewPr>
      <p:guideLst>
        <p:guide orient="horz" pos="2160"/>
        <p:guide pos="2880"/>
      </p:guideLst>
    </p:cSldViewPr>
  </p:slideViewPr>
  <p:outlineViewPr>
    <p:cViewPr>
      <p:scale>
        <a:sx n="25" d="100"/>
        <a:sy n="25"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7" d="100"/>
          <a:sy n="97" d="100"/>
        </p:scale>
        <p:origin x="-2574"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51BA452B-283D-4072-ADC3-10F7579F4B4D}" type="slidenum">
              <a:rPr lang="en-US" altLang="en-US"/>
              <a:pPr>
                <a:defRPr/>
              </a:pPr>
              <a:t>‹#›</a:t>
            </a:fld>
            <a:endParaRPr lang="en-US" altLang="en-US"/>
          </a:p>
        </p:txBody>
      </p:sp>
    </p:spTree>
    <p:extLst>
      <p:ext uri="{BB962C8B-B14F-4D97-AF65-F5344CB8AC3E}">
        <p14:creationId xmlns:p14="http://schemas.microsoft.com/office/powerpoint/2010/main" val="586186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Dependent Dropdowns - </a:t>
            </a:r>
            <a:fld id="{E4005B83-76CD-489A-ADFA-CBBCE02A48B6}"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CA252965-EB44-4D20-8DA8-0065355FE585}"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Tree>
    <p:extLst>
      <p:ext uri="{BB962C8B-B14F-4D97-AF65-F5344CB8AC3E}">
        <p14:creationId xmlns:p14="http://schemas.microsoft.com/office/powerpoint/2010/main" val="252863275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B50F0D87-3D86-4A2B-9113-A541346CE48A}"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194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19460" name="Rectangle 2"/>
          <p:cNvSpPr>
            <a:spLocks noGrp="1" noRot="1" noChangeAspect="1" noChangeArrowheads="1" noTextEdit="1"/>
          </p:cNvSpPr>
          <p:nvPr>
            <p:ph type="sldImg"/>
          </p:nvPr>
        </p:nvSpPr>
        <p:spPr>
          <a:xfrm>
            <a:off x="715963" y="630238"/>
            <a:ext cx="5430837" cy="4073525"/>
          </a:xfrm>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40D4FB3E-8E0F-4846-9472-E5EA64BEB8CA}"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78204EA2-1756-4A85-B4F6-305FFFA5AACA}"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3072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C88DF8CA-8DB7-463B-B280-2E1DDADA7F0F}"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Grp="1" noRot="1" noChangeAspect="1" noChangeArrowheads="1" noTextEdit="1"/>
          </p:cNvSpPr>
          <p:nvPr>
            <p:ph type="sldImg"/>
          </p:nvPr>
        </p:nvSpPr>
        <p:spPr>
          <a:xfrm>
            <a:off x="715963" y="630238"/>
            <a:ext cx="5432425" cy="4073525"/>
          </a:xfrm>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tabLst>
                <a:tab pos="2741613" algn="ctr"/>
              </a:tabLst>
              <a:defRPr sz="2000" b="1">
                <a:solidFill>
                  <a:srgbClr val="FF0000"/>
                </a:solidFill>
                <a:latin typeface="Arial" charset="0"/>
              </a:defRPr>
            </a:lvl1pPr>
            <a:lvl2pPr marL="742950" indent="-285750" defTabSz="930275" eaLnBrk="0" hangingPunct="0">
              <a:tabLst>
                <a:tab pos="2741613" algn="ctr"/>
              </a:tabLst>
              <a:defRPr sz="2000" b="1">
                <a:solidFill>
                  <a:srgbClr val="FF0000"/>
                </a:solidFill>
                <a:latin typeface="Arial" charset="0"/>
              </a:defRPr>
            </a:lvl2pPr>
            <a:lvl3pPr marL="1143000" indent="-228600" defTabSz="930275" eaLnBrk="0" hangingPunct="0">
              <a:tabLst>
                <a:tab pos="2741613" algn="ctr"/>
              </a:tabLst>
              <a:defRPr sz="2000" b="1">
                <a:solidFill>
                  <a:srgbClr val="FF0000"/>
                </a:solidFill>
                <a:latin typeface="Arial" charset="0"/>
              </a:defRPr>
            </a:lvl3pPr>
            <a:lvl4pPr marL="1600200" indent="-228600" defTabSz="930275" eaLnBrk="0" hangingPunct="0">
              <a:tabLst>
                <a:tab pos="2741613" algn="ctr"/>
              </a:tabLst>
              <a:defRPr sz="2000" b="1">
                <a:solidFill>
                  <a:srgbClr val="FF0000"/>
                </a:solidFill>
                <a:latin typeface="Arial" charset="0"/>
              </a:defRPr>
            </a:lvl4pPr>
            <a:lvl5pPr marL="2057400" indent="-228600" defTabSz="930275" eaLnBrk="0" hangingPunct="0">
              <a:tabLst>
                <a:tab pos="2741613" algn="ctr"/>
              </a:tabLst>
              <a:defRPr sz="2000" b="1">
                <a:solidFill>
                  <a:srgbClr val="FF0000"/>
                </a:solidFill>
                <a:latin typeface="Arial" charset="0"/>
              </a:defRPr>
            </a:lvl5pPr>
            <a:lvl6pPr marL="25146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6pPr>
            <a:lvl7pPr marL="29718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7pPr>
            <a:lvl8pPr marL="34290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8pPr>
            <a:lvl9pPr marL="38862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41031CC9-BB30-49A9-98DA-44E972FE0D05}"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tabLst>
                <a:tab pos="5589588" algn="r"/>
              </a:tabLst>
              <a:defRPr sz="2000" b="1">
                <a:solidFill>
                  <a:srgbClr val="FF0000"/>
                </a:solidFill>
                <a:latin typeface="Arial" charset="0"/>
              </a:defRPr>
            </a:lvl1pPr>
            <a:lvl2pPr marL="742950" indent="-285750" defTabSz="941388" eaLnBrk="0" hangingPunct="0">
              <a:tabLst>
                <a:tab pos="5589588" algn="r"/>
              </a:tabLst>
              <a:defRPr sz="2000" b="1">
                <a:solidFill>
                  <a:srgbClr val="FF0000"/>
                </a:solidFill>
                <a:latin typeface="Arial" charset="0"/>
              </a:defRPr>
            </a:lvl2pPr>
            <a:lvl3pPr marL="1143000" indent="-228600" defTabSz="941388" eaLnBrk="0" hangingPunct="0">
              <a:tabLst>
                <a:tab pos="5589588" algn="r"/>
              </a:tabLst>
              <a:defRPr sz="2000" b="1">
                <a:solidFill>
                  <a:srgbClr val="FF0000"/>
                </a:solidFill>
                <a:latin typeface="Arial" charset="0"/>
              </a:defRPr>
            </a:lvl3pPr>
            <a:lvl4pPr marL="1600200" indent="-228600" defTabSz="941388" eaLnBrk="0" hangingPunct="0">
              <a:tabLst>
                <a:tab pos="5589588" algn="r"/>
              </a:tabLst>
              <a:defRPr sz="2000" b="1">
                <a:solidFill>
                  <a:srgbClr val="FF0000"/>
                </a:solidFill>
                <a:latin typeface="Arial" charset="0"/>
              </a:defRPr>
            </a:lvl4pPr>
            <a:lvl5pPr marL="2057400" indent="-228600" defTabSz="941388" eaLnBrk="0" hangingPunct="0">
              <a:tabLst>
                <a:tab pos="5589588" algn="r"/>
              </a:tabLst>
              <a:defRPr sz="2000" b="1">
                <a:solidFill>
                  <a:srgbClr val="FF0000"/>
                </a:solidFill>
                <a:latin typeface="Arial" charset="0"/>
              </a:defRPr>
            </a:lvl5pPr>
            <a:lvl6pPr marL="25146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6pPr>
            <a:lvl7pPr marL="29718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7pPr>
            <a:lvl8pPr marL="34290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8pPr>
            <a:lvl9pPr marL="38862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F0F45EC2-676B-4BC7-9547-AA09548C764A}"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204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0484" name="Rectangle 2"/>
          <p:cNvSpPr>
            <a:spLocks noGrp="1" noRot="1" noChangeAspect="1" noChangeArrowheads="1" noTextEdit="1"/>
          </p:cNvSpPr>
          <p:nvPr>
            <p:ph type="sldImg"/>
          </p:nvPr>
        </p:nvSpPr>
        <p:spPr>
          <a:ln/>
        </p:spPr>
      </p:sp>
      <p:sp>
        <p:nvSpPr>
          <p:cNvPr id="204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64BCC883-EF40-409C-983D-C84780C3375A}"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215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typecode filter uses categories and category lists at the typecode level to restrict or filter a typelist.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1999742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E276F903-3465-463F-9350-F05B7CF28868}"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235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3556" name="Rectangle 2"/>
          <p:cNvSpPr>
            <a:spLocks noGrp="1" noRot="1" noChangeAspect="1" noChangeArrowheads="1" noTextEdit="1"/>
          </p:cNvSpPr>
          <p:nvPr>
            <p:ph type="sldImg"/>
          </p:nvPr>
        </p:nvSpPr>
        <p:spPr>
          <a:xfrm>
            <a:off x="1104900" y="696913"/>
            <a:ext cx="4648200" cy="3486150"/>
          </a:xfrm>
          <a:ln/>
        </p:spPr>
      </p:sp>
      <p:sp>
        <p:nvSpPr>
          <p:cNvPr id="23557" name="Rectangle 3"/>
          <p:cNvSpPr>
            <a:spLocks noGrp="1" noChangeArrowheads="1"/>
          </p:cNvSpPr>
          <p:nvPr>
            <p:ph type="body" idx="1"/>
          </p:nvPr>
        </p:nvSpPr>
        <p:spPr>
          <a:xfrm>
            <a:off x="685800" y="4416425"/>
            <a:ext cx="54864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parent and child dropdowns</a:t>
            </a:r>
            <a:r>
              <a:rPr lang="en-US" baseline="0" dirty="0" smtClean="0"/>
              <a:t> must be on the same screen or location. Because the built-in reflection is not dynamic, the two must be rendered at the same time.</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9FB69494-DDB5-4D00-83BA-5964B550F4A4}"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2560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than one child </a:t>
            </a:r>
            <a:r>
              <a:rPr lang="en-US" dirty="0" err="1" smtClean="0"/>
              <a:t>typecode</a:t>
            </a:r>
            <a:r>
              <a:rPr lang="en-US" dirty="0" smtClean="0"/>
              <a:t> can be selected</a:t>
            </a:r>
            <a:r>
              <a:rPr lang="en-US" baseline="0" dirty="0" smtClean="0"/>
              <a:t> (using shift-click or control-click).</a:t>
            </a:r>
            <a:endParaRPr lang="en-US" dirty="0"/>
          </a:p>
        </p:txBody>
      </p:sp>
      <p:sp>
        <p:nvSpPr>
          <p:cNvPr id="4" name="Slide Number Placeholder 3"/>
          <p:cNvSpPr>
            <a:spLocks noGrp="1"/>
          </p:cNvSpPr>
          <p:nvPr>
            <p:ph type="sldNum" sz="quarter" idx="10"/>
          </p:nvPr>
        </p:nvSpPr>
        <p:spPr/>
        <p:txBody>
          <a:bodyPr/>
          <a:lstStyle/>
          <a:p>
            <a:pPr>
              <a:defRPr/>
            </a:pPr>
            <a:r>
              <a:rPr lang="en-US" altLang="en-US" smtClean="0"/>
              <a:t>	Dependent Dropdowns - </a:t>
            </a:r>
            <a:fld id="{E4005B83-76CD-489A-ADFA-CBBCE02A48B6}" type="slidenum">
              <a:rPr lang="en-US" altLang="en-US" smtClean="0"/>
              <a:pPr>
                <a:defRPr/>
              </a:pPr>
              <a:t>8</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2436626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one parent value/category can be selected.</a:t>
            </a:r>
            <a:endParaRPr lang="en-US" dirty="0"/>
          </a:p>
        </p:txBody>
      </p:sp>
      <p:sp>
        <p:nvSpPr>
          <p:cNvPr id="4" name="Slide Number Placeholder 3"/>
          <p:cNvSpPr>
            <a:spLocks noGrp="1"/>
          </p:cNvSpPr>
          <p:nvPr>
            <p:ph type="sldNum" sz="quarter" idx="10"/>
          </p:nvPr>
        </p:nvSpPr>
        <p:spPr/>
        <p:txBody>
          <a:bodyPr/>
          <a:lstStyle/>
          <a:p>
            <a:pPr>
              <a:defRPr/>
            </a:pPr>
            <a:r>
              <a:rPr lang="en-US" altLang="en-US" smtClean="0"/>
              <a:t>	Dependent Dropdowns - </a:t>
            </a:r>
            <a:fld id="{E4005B83-76CD-489A-ADFA-CBBCE02A48B6}" type="slidenum">
              <a:rPr lang="en-US" altLang="en-US" smtClean="0"/>
              <a:pPr>
                <a:defRPr/>
              </a:pPr>
              <a:t>9</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2267638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29024092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3400804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27867394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570114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66819729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9910321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5688819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517315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004282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5295657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5273701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569525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57287C3A-5B0F-447F-BB01-CCE127EE3D3F}"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89"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90" r:id="rId12"/>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Dependent Dropdowns</a:t>
            </a:r>
          </a:p>
        </p:txBody>
      </p:sp>
      <p:sp>
        <p:nvSpPr>
          <p:cNvPr id="4099" name="Text Placeholder 4"/>
          <p:cNvSpPr>
            <a:spLocks noGrp="1"/>
          </p:cNvSpPr>
          <p:nvPr>
            <p:ph type="body" sz="quarter" idx="10"/>
          </p:nvPr>
        </p:nvSpPr>
        <p:spPr>
          <a:xfrm>
            <a:off x="5718175" y="6167438"/>
            <a:ext cx="3089275" cy="273050"/>
          </a:xfrm>
        </p:spPr>
        <p:txBody>
          <a:bodyPr/>
          <a:lstStyle/>
          <a:p>
            <a:r>
              <a:rPr lang="en-US" smtClean="0"/>
              <a:t>9 December 2013</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Add to an entity</a:t>
            </a:r>
            <a:endParaRPr lang="en-US" dirty="0"/>
          </a:p>
        </p:txBody>
      </p:sp>
      <p:sp>
        <p:nvSpPr>
          <p:cNvPr id="3" name="Content Placeholder 2"/>
          <p:cNvSpPr>
            <a:spLocks noGrp="1"/>
          </p:cNvSpPr>
          <p:nvPr>
            <p:ph idx="1"/>
          </p:nvPr>
        </p:nvSpPr>
        <p:spPr/>
        <p:txBody>
          <a:bodyPr/>
          <a:lstStyle/>
          <a:p>
            <a:r>
              <a:rPr lang="en-US" dirty="0" smtClean="0"/>
              <a:t>Add both parent and child </a:t>
            </a:r>
            <a:r>
              <a:rPr lang="en-US" dirty="0" err="1" smtClean="0"/>
              <a:t>typelists</a:t>
            </a:r>
            <a:r>
              <a:rPr lang="en-US" dirty="0" smtClean="0"/>
              <a:t> to the entity</a:t>
            </a:r>
          </a:p>
          <a:p>
            <a:r>
              <a:rPr lang="en-US" dirty="0" smtClean="0"/>
              <a:t>On the child </a:t>
            </a:r>
            <a:r>
              <a:rPr lang="en-US" dirty="0" err="1" smtClean="0"/>
              <a:t>typelist</a:t>
            </a:r>
            <a:r>
              <a:rPr lang="en-US" dirty="0" smtClean="0"/>
              <a:t>, right-click and select </a:t>
            </a:r>
            <a:r>
              <a:rPr lang="en-US" b="1" dirty="0" smtClean="0"/>
              <a:t>Add new… </a:t>
            </a:r>
            <a:r>
              <a:rPr lang="en-US" b="1" dirty="0" smtClean="0">
                <a:sym typeface="Wingdings" pitchFamily="2" charset="2"/>
              </a:rPr>
              <a:t> </a:t>
            </a:r>
            <a:r>
              <a:rPr lang="en-US" b="1" dirty="0" err="1" smtClean="0">
                <a:sym typeface="Wingdings" pitchFamily="2" charset="2"/>
              </a:rPr>
              <a:t>keyfilter</a:t>
            </a:r>
            <a:endParaRPr lang="en-US" b="1" dirty="0" smtClean="0">
              <a:sym typeface="Wingdings" pitchFamily="2" charset="2"/>
            </a:endParaRPr>
          </a:p>
          <a:p>
            <a:pPr lvl="1"/>
            <a:r>
              <a:rPr lang="en-US" dirty="0" smtClean="0"/>
              <a:t>This creates a node called "</a:t>
            </a:r>
            <a:r>
              <a:rPr lang="en-US" dirty="0" err="1" smtClean="0"/>
              <a:t>keyfilters</a:t>
            </a:r>
            <a:r>
              <a:rPr lang="en-US" dirty="0" smtClean="0"/>
              <a:t>"</a:t>
            </a:r>
          </a:p>
          <a:p>
            <a:r>
              <a:rPr lang="en-US" dirty="0" smtClean="0"/>
              <a:t>Right-click "</a:t>
            </a:r>
            <a:r>
              <a:rPr lang="en-US" dirty="0" err="1" smtClean="0"/>
              <a:t>keyfilters</a:t>
            </a:r>
            <a:r>
              <a:rPr lang="en-US" dirty="0" smtClean="0"/>
              <a:t>" and select </a:t>
            </a:r>
            <a:r>
              <a:rPr lang="en-US" b="1" dirty="0" smtClean="0"/>
              <a:t>Add new </a:t>
            </a:r>
            <a:r>
              <a:rPr lang="en-US" b="1" dirty="0" smtClean="0">
                <a:sym typeface="Wingdings" pitchFamily="2" charset="2"/>
              </a:rPr>
              <a:t> </a:t>
            </a:r>
            <a:r>
              <a:rPr lang="en-US" b="1" dirty="0" err="1" smtClean="0">
                <a:sym typeface="Wingdings" pitchFamily="2" charset="2"/>
              </a:rPr>
              <a:t>keyfilter</a:t>
            </a:r>
            <a:endParaRPr lang="en-US" b="1" dirty="0">
              <a:sym typeface="Wingdings" pitchFamily="2" charset="2"/>
            </a:endParaRPr>
          </a:p>
          <a:p>
            <a:r>
              <a:rPr lang="en-US" dirty="0" smtClean="0"/>
              <a:t>In the Name property, select the name of the parent </a:t>
            </a:r>
            <a:r>
              <a:rPr lang="en-US" dirty="0" err="1" smtClean="0"/>
              <a:t>typelist</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63" y="3887980"/>
            <a:ext cx="6846887" cy="20764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1147763" y="5385916"/>
            <a:ext cx="1163358" cy="578514"/>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tangle 5"/>
          <p:cNvSpPr/>
          <p:nvPr/>
        </p:nvSpPr>
        <p:spPr bwMode="auto">
          <a:xfrm>
            <a:off x="6451042" y="4612193"/>
            <a:ext cx="1543608" cy="401934"/>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22811024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Add to UI</a:t>
            </a:r>
            <a:endParaRPr lang="en-US" dirty="0"/>
          </a:p>
        </p:txBody>
      </p:sp>
      <p:sp>
        <p:nvSpPr>
          <p:cNvPr id="3" name="Content Placeholder 2"/>
          <p:cNvSpPr>
            <a:spLocks noGrp="1"/>
          </p:cNvSpPr>
          <p:nvPr>
            <p:ph idx="1"/>
          </p:nvPr>
        </p:nvSpPr>
        <p:spPr/>
        <p:txBody>
          <a:bodyPr/>
          <a:lstStyle/>
          <a:p>
            <a:r>
              <a:rPr lang="en-US" dirty="0" smtClean="0"/>
              <a:t>The parent and child </a:t>
            </a:r>
            <a:r>
              <a:rPr lang="en-US" dirty="0" err="1" smtClean="0"/>
              <a:t>typelists</a:t>
            </a:r>
            <a:r>
              <a:rPr lang="en-US" dirty="0" smtClean="0"/>
              <a:t> must appear on the same screen or location</a:t>
            </a:r>
          </a:p>
          <a:p>
            <a:r>
              <a:rPr lang="en-US" dirty="0" smtClean="0"/>
              <a:t>The child </a:t>
            </a:r>
            <a:r>
              <a:rPr lang="en-US" dirty="0" err="1" smtClean="0"/>
              <a:t>typelist</a:t>
            </a:r>
            <a:r>
              <a:rPr lang="en-US" dirty="0" smtClean="0"/>
              <a:t> must appear after the parent </a:t>
            </a:r>
            <a:r>
              <a:rPr lang="en-US" dirty="0" err="1" smtClean="0"/>
              <a:t>typelist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265" y="2895600"/>
            <a:ext cx="2903271" cy="155582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466279" y="3346092"/>
            <a:ext cx="1879042" cy="361740"/>
          </a:xfrm>
          <a:prstGeom prst="rect">
            <a:avLst/>
          </a:prstGeom>
          <a:noFill/>
        </p:spPr>
        <p:txBody>
          <a:bodyPr wrap="square" rtlCol="0">
            <a:noAutofit/>
          </a:bodyPr>
          <a:lstStyle/>
          <a:p>
            <a:r>
              <a:rPr lang="en-US" b="0" dirty="0" smtClean="0">
                <a:solidFill>
                  <a:schemeClr val="bg1"/>
                </a:solidFill>
                <a:latin typeface="Calibri" pitchFamily="34" charset="0"/>
                <a:cs typeface="Calibri" pitchFamily="34" charset="0"/>
              </a:rPr>
              <a:t>Parent </a:t>
            </a:r>
            <a:r>
              <a:rPr lang="en-US" b="0" dirty="0" err="1" smtClean="0">
                <a:solidFill>
                  <a:schemeClr val="bg1"/>
                </a:solidFill>
                <a:latin typeface="Calibri" pitchFamily="34" charset="0"/>
                <a:cs typeface="Calibri" pitchFamily="34" charset="0"/>
              </a:rPr>
              <a:t>typelist</a:t>
            </a:r>
            <a:endParaRPr lang="en-US" b="0" dirty="0" smtClean="0">
              <a:solidFill>
                <a:schemeClr val="bg1"/>
              </a:solidFill>
              <a:latin typeface="Calibri" pitchFamily="34" charset="0"/>
              <a:cs typeface="Calibri" pitchFamily="34" charset="0"/>
            </a:endParaRPr>
          </a:p>
        </p:txBody>
      </p:sp>
      <p:sp>
        <p:nvSpPr>
          <p:cNvPr id="9" name="TextBox 8"/>
          <p:cNvSpPr txBox="1"/>
          <p:nvPr/>
        </p:nvSpPr>
        <p:spPr>
          <a:xfrm>
            <a:off x="5467959" y="4071228"/>
            <a:ext cx="1879042" cy="361740"/>
          </a:xfrm>
          <a:prstGeom prst="rect">
            <a:avLst/>
          </a:prstGeom>
          <a:noFill/>
        </p:spPr>
        <p:txBody>
          <a:bodyPr wrap="square" rtlCol="0">
            <a:noAutofit/>
          </a:bodyPr>
          <a:lstStyle/>
          <a:p>
            <a:r>
              <a:rPr lang="en-US" b="0" dirty="0" smtClean="0">
                <a:solidFill>
                  <a:schemeClr val="bg1"/>
                </a:solidFill>
                <a:latin typeface="Calibri" pitchFamily="34" charset="0"/>
                <a:cs typeface="Calibri" pitchFamily="34" charset="0"/>
              </a:rPr>
              <a:t>Child </a:t>
            </a:r>
            <a:r>
              <a:rPr lang="en-US" b="0" dirty="0" err="1" smtClean="0">
                <a:solidFill>
                  <a:schemeClr val="bg1"/>
                </a:solidFill>
                <a:latin typeface="Calibri" pitchFamily="34" charset="0"/>
                <a:cs typeface="Calibri" pitchFamily="34" charset="0"/>
              </a:rPr>
              <a:t>typelist</a:t>
            </a:r>
            <a:endParaRPr lang="en-US" b="0" dirty="0" smtClean="0">
              <a:solidFill>
                <a:schemeClr val="bg1"/>
              </a:solidFill>
              <a:latin typeface="Calibri" pitchFamily="34" charset="0"/>
              <a:cs typeface="Calibri" pitchFamily="34" charset="0"/>
            </a:endParaRPr>
          </a:p>
        </p:txBody>
      </p:sp>
      <p:cxnSp>
        <p:nvCxnSpPr>
          <p:cNvPr id="8" name="Straight Arrow Connector 7"/>
          <p:cNvCxnSpPr/>
          <p:nvPr/>
        </p:nvCxnSpPr>
        <p:spPr bwMode="auto">
          <a:xfrm flipH="1" flipV="1">
            <a:off x="4250428" y="4160018"/>
            <a:ext cx="1376625" cy="92080"/>
          </a:xfrm>
          <a:prstGeom prst="straightConnector1">
            <a:avLst/>
          </a:prstGeom>
          <a:noFill/>
          <a:ln w="12700"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flipH="1">
            <a:off x="4250428" y="3526962"/>
            <a:ext cx="1376625" cy="70348"/>
          </a:xfrm>
          <a:prstGeom prst="straightConnector1">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14121783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Review: Deploying data model extensions</a:t>
            </a:r>
          </a:p>
        </p:txBody>
      </p:sp>
      <p:sp>
        <p:nvSpPr>
          <p:cNvPr id="14339" name="Content Placeholder 2"/>
          <p:cNvSpPr>
            <a:spLocks noGrp="1"/>
          </p:cNvSpPr>
          <p:nvPr>
            <p:ph idx="1"/>
          </p:nvPr>
        </p:nvSpPr>
        <p:spPr/>
        <p:txBody>
          <a:bodyPr/>
          <a:lstStyle/>
          <a:p>
            <a:pPr marL="495300" indent="-495300">
              <a:buFont typeface="Arial" charset="0"/>
              <a:buAutoNum type="arabicPeriod"/>
            </a:pPr>
            <a:r>
              <a:rPr lang="en-US" dirty="0" smtClean="0"/>
              <a:t>Optionally regenerate Data Dictionary and check for validation errors</a:t>
            </a:r>
          </a:p>
          <a:p>
            <a:pPr marL="857250" lvl="1" indent="-457200">
              <a:buSzTx/>
              <a:buFontTx/>
              <a:buChar char="•"/>
            </a:pPr>
            <a:r>
              <a:rPr lang="en-US" dirty="0" err="1" smtClean="0">
                <a:latin typeface="Courier New" pitchFamily="49" charset="0"/>
              </a:rPr>
              <a:t>gwXX</a:t>
            </a:r>
            <a:r>
              <a:rPr lang="en-US" dirty="0" smtClean="0">
                <a:latin typeface="Courier New" pitchFamily="49" charset="0"/>
              </a:rPr>
              <a:t> </a:t>
            </a:r>
            <a:r>
              <a:rPr lang="en-US" dirty="0" err="1" smtClean="0">
                <a:latin typeface="Courier New" pitchFamily="49" charset="0"/>
              </a:rPr>
              <a:t>regen</a:t>
            </a:r>
            <a:r>
              <a:rPr lang="en-US" dirty="0" smtClean="0">
                <a:latin typeface="Courier New" pitchFamily="49" charset="0"/>
              </a:rPr>
              <a:t>-dictionary</a:t>
            </a:r>
          </a:p>
          <a:p>
            <a:pPr marL="495300" indent="-495300">
              <a:buFont typeface="Arial" charset="0"/>
              <a:buAutoNum type="arabicPeriod"/>
            </a:pPr>
            <a:r>
              <a:rPr lang="en-US" dirty="0" smtClean="0"/>
              <a:t>Restart the application server</a:t>
            </a:r>
          </a:p>
          <a:p>
            <a:pPr marL="857250" lvl="1" indent="-457200"/>
            <a:r>
              <a:rPr lang="en-US" dirty="0" err="1" smtClean="0">
                <a:latin typeface="Courier New" pitchFamily="49" charset="0"/>
              </a:rPr>
              <a:t>gwXX</a:t>
            </a:r>
            <a:r>
              <a:rPr lang="en-US" dirty="0" smtClean="0">
                <a:latin typeface="Courier New" pitchFamily="49" charset="0"/>
              </a:rPr>
              <a:t> </a:t>
            </a:r>
            <a:r>
              <a:rPr lang="en-US" dirty="0" err="1" smtClean="0">
                <a:latin typeface="Courier New" pitchFamily="49" charset="0"/>
              </a:rPr>
              <a:t>dev</a:t>
            </a:r>
            <a:r>
              <a:rPr lang="en-US" dirty="0" smtClean="0">
                <a:latin typeface="Courier New" pitchFamily="49" charset="0"/>
              </a:rPr>
              <a:t>-stop</a:t>
            </a:r>
            <a:r>
              <a:rPr lang="en-US" dirty="0" smtClean="0"/>
              <a:t>, and then</a:t>
            </a:r>
          </a:p>
          <a:p>
            <a:pPr marL="857250" lvl="1" indent="-457200"/>
            <a:r>
              <a:rPr lang="en-US" dirty="0" err="1" smtClean="0">
                <a:latin typeface="Courier New" pitchFamily="49" charset="0"/>
              </a:rPr>
              <a:t>gwXX</a:t>
            </a:r>
            <a:r>
              <a:rPr lang="en-US" dirty="0" smtClean="0">
                <a:latin typeface="Courier New" pitchFamily="49" charset="0"/>
              </a:rPr>
              <a:t> </a:t>
            </a:r>
            <a:r>
              <a:rPr lang="en-US" dirty="0" err="1" smtClean="0">
                <a:latin typeface="Courier New" pitchFamily="49" charset="0"/>
              </a:rPr>
              <a:t>dev</a:t>
            </a:r>
            <a:r>
              <a:rPr lang="en-US" dirty="0" smtClean="0">
                <a:latin typeface="Courier New" pitchFamily="49" charset="0"/>
              </a:rPr>
              <a:t>-start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The deployed dependent dropdown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37" y="915561"/>
            <a:ext cx="4362450" cy="29527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6079" y="2017905"/>
            <a:ext cx="4438650" cy="3143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bwMode="auto">
          <a:xfrm>
            <a:off x="2453268" y="1137424"/>
            <a:ext cx="1906859" cy="34568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p:nvSpPr>
        <p:spPr bwMode="auto">
          <a:xfrm>
            <a:off x="6107151" y="2325030"/>
            <a:ext cx="1906859" cy="34568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Incoming and Outgoing categories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745" y="2860684"/>
            <a:ext cx="375285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804" y="2860684"/>
            <a:ext cx="3657600" cy="36099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82321" y="1045029"/>
            <a:ext cx="3758083" cy="1436914"/>
          </a:xfrm>
          <a:prstGeom prst="rect">
            <a:avLst/>
          </a:prstGeom>
          <a:noFill/>
        </p:spPr>
        <p:txBody>
          <a:bodyPr wrap="square" rtlCol="0">
            <a:noAutofit/>
          </a:bodyPr>
          <a:lstStyle/>
          <a:p>
            <a:pPr algn="l"/>
            <a:r>
              <a:rPr lang="en-US" b="0" dirty="0" smtClean="0">
                <a:solidFill>
                  <a:schemeClr val="bg1"/>
                </a:solidFill>
                <a:latin typeface="Calibri" pitchFamily="34" charset="0"/>
                <a:cs typeface="Calibri" pitchFamily="34" charset="0"/>
              </a:rPr>
              <a:t>The </a:t>
            </a:r>
            <a:r>
              <a:rPr lang="en-US" dirty="0" smtClean="0">
                <a:solidFill>
                  <a:schemeClr val="bg1"/>
                </a:solidFill>
                <a:latin typeface="Calibri" pitchFamily="34" charset="0"/>
                <a:cs typeface="Calibri" pitchFamily="34" charset="0"/>
              </a:rPr>
              <a:t>outgoing categories</a:t>
            </a:r>
            <a:r>
              <a:rPr lang="en-US" b="0" dirty="0" smtClean="0">
                <a:solidFill>
                  <a:schemeClr val="bg1"/>
                </a:solidFill>
                <a:latin typeface="Calibri" pitchFamily="34" charset="0"/>
                <a:cs typeface="Calibri" pitchFamily="34" charset="0"/>
              </a:rPr>
              <a:t> tab on the child </a:t>
            </a:r>
            <a:r>
              <a:rPr lang="en-US" b="0" dirty="0" err="1" smtClean="0">
                <a:solidFill>
                  <a:schemeClr val="bg1"/>
                </a:solidFill>
                <a:latin typeface="Calibri" pitchFamily="34" charset="0"/>
                <a:cs typeface="Calibri" pitchFamily="34" charset="0"/>
              </a:rPr>
              <a:t>typelist</a:t>
            </a:r>
            <a:r>
              <a:rPr lang="en-US" b="0" dirty="0" smtClean="0">
                <a:solidFill>
                  <a:schemeClr val="bg1"/>
                </a:solidFill>
                <a:latin typeface="Calibri" pitchFamily="34" charset="0"/>
                <a:cs typeface="Calibri" pitchFamily="34" charset="0"/>
              </a:rPr>
              <a:t> shows the categories associated with that </a:t>
            </a:r>
            <a:r>
              <a:rPr lang="en-US" b="0" dirty="0" err="1" smtClean="0">
                <a:solidFill>
                  <a:schemeClr val="bg1"/>
                </a:solidFill>
                <a:latin typeface="Calibri" pitchFamily="34" charset="0"/>
                <a:cs typeface="Calibri" pitchFamily="34" charset="0"/>
              </a:rPr>
              <a:t>typelist</a:t>
            </a:r>
            <a:r>
              <a:rPr lang="en-US" b="0" dirty="0" smtClean="0">
                <a:solidFill>
                  <a:schemeClr val="bg1"/>
                </a:solidFill>
                <a:latin typeface="Calibri" pitchFamily="34" charset="0"/>
                <a:cs typeface="Calibri" pitchFamily="34" charset="0"/>
              </a:rPr>
              <a:t>, and which </a:t>
            </a:r>
            <a:r>
              <a:rPr lang="en-US" b="0" dirty="0" err="1" smtClean="0">
                <a:solidFill>
                  <a:schemeClr val="bg1"/>
                </a:solidFill>
                <a:latin typeface="Calibri" pitchFamily="34" charset="0"/>
                <a:cs typeface="Calibri" pitchFamily="34" charset="0"/>
              </a:rPr>
              <a:t>typecodes</a:t>
            </a:r>
            <a:r>
              <a:rPr lang="en-US" b="0" dirty="0" smtClean="0">
                <a:solidFill>
                  <a:schemeClr val="bg1"/>
                </a:solidFill>
                <a:latin typeface="Calibri" pitchFamily="34" charset="0"/>
                <a:cs typeface="Calibri" pitchFamily="34" charset="0"/>
              </a:rPr>
              <a:t> belong to them</a:t>
            </a:r>
          </a:p>
        </p:txBody>
      </p:sp>
      <p:sp>
        <p:nvSpPr>
          <p:cNvPr id="7" name="TextBox 6"/>
          <p:cNvSpPr txBox="1"/>
          <p:nvPr/>
        </p:nvSpPr>
        <p:spPr>
          <a:xfrm>
            <a:off x="4994287" y="1046709"/>
            <a:ext cx="3758083" cy="1436914"/>
          </a:xfrm>
          <a:prstGeom prst="rect">
            <a:avLst/>
          </a:prstGeom>
          <a:noFill/>
        </p:spPr>
        <p:txBody>
          <a:bodyPr wrap="square" rtlCol="0">
            <a:noAutofit/>
          </a:bodyPr>
          <a:lstStyle/>
          <a:p>
            <a:pPr algn="l"/>
            <a:r>
              <a:rPr lang="en-US" b="0" dirty="0" smtClean="0">
                <a:solidFill>
                  <a:schemeClr val="bg1"/>
                </a:solidFill>
                <a:latin typeface="Calibri" pitchFamily="34" charset="0"/>
                <a:cs typeface="Calibri" pitchFamily="34" charset="0"/>
              </a:rPr>
              <a:t>The </a:t>
            </a:r>
            <a:r>
              <a:rPr lang="en-US" dirty="0" smtClean="0">
                <a:solidFill>
                  <a:schemeClr val="bg1"/>
                </a:solidFill>
                <a:latin typeface="Calibri" pitchFamily="34" charset="0"/>
                <a:cs typeface="Calibri" pitchFamily="34" charset="0"/>
              </a:rPr>
              <a:t>incoming categories</a:t>
            </a:r>
            <a:r>
              <a:rPr lang="en-US" b="0" dirty="0" smtClean="0">
                <a:solidFill>
                  <a:schemeClr val="bg1"/>
                </a:solidFill>
                <a:latin typeface="Calibri" pitchFamily="34" charset="0"/>
                <a:cs typeface="Calibri" pitchFamily="34" charset="0"/>
              </a:rPr>
              <a:t> tab on the parent </a:t>
            </a:r>
            <a:r>
              <a:rPr lang="en-US" b="0" dirty="0" err="1" smtClean="0">
                <a:solidFill>
                  <a:schemeClr val="bg1"/>
                </a:solidFill>
                <a:latin typeface="Calibri" pitchFamily="34" charset="0"/>
                <a:cs typeface="Calibri" pitchFamily="34" charset="0"/>
              </a:rPr>
              <a:t>typelist</a:t>
            </a:r>
            <a:r>
              <a:rPr lang="en-US" b="0" dirty="0" smtClean="0">
                <a:solidFill>
                  <a:schemeClr val="bg1"/>
                </a:solidFill>
                <a:latin typeface="Calibri" pitchFamily="34" charset="0"/>
                <a:cs typeface="Calibri" pitchFamily="34" charset="0"/>
              </a:rPr>
              <a:t> shows the categories derived from that </a:t>
            </a:r>
            <a:r>
              <a:rPr lang="en-US" b="0" dirty="0" err="1" smtClean="0">
                <a:solidFill>
                  <a:schemeClr val="bg1"/>
                </a:solidFill>
                <a:latin typeface="Calibri" pitchFamily="34" charset="0"/>
                <a:cs typeface="Calibri" pitchFamily="34" charset="0"/>
              </a:rPr>
              <a:t>typelist</a:t>
            </a:r>
            <a:r>
              <a:rPr lang="en-US" b="0" dirty="0" smtClean="0">
                <a:solidFill>
                  <a:schemeClr val="bg1"/>
                </a:solidFill>
                <a:latin typeface="Calibri" pitchFamily="34" charset="0"/>
                <a:cs typeface="Calibri" pitchFamily="34" charset="0"/>
              </a:rPr>
              <a:t>, and which </a:t>
            </a:r>
            <a:r>
              <a:rPr lang="en-US" b="0" dirty="0" err="1" smtClean="0">
                <a:solidFill>
                  <a:schemeClr val="bg1"/>
                </a:solidFill>
                <a:latin typeface="Calibri" pitchFamily="34" charset="0"/>
                <a:cs typeface="Calibri" pitchFamily="34" charset="0"/>
              </a:rPr>
              <a:t>typecodes</a:t>
            </a:r>
            <a:r>
              <a:rPr lang="en-US" b="0" dirty="0" smtClean="0">
                <a:solidFill>
                  <a:schemeClr val="bg1"/>
                </a:solidFill>
                <a:latin typeface="Calibri" pitchFamily="34" charset="0"/>
                <a:cs typeface="Calibri" pitchFamily="34" charset="0"/>
              </a:rPr>
              <a:t> belong to them</a:t>
            </a:r>
          </a:p>
        </p:txBody>
      </p:sp>
    </p:spTree>
    <p:extLst>
      <p:ext uri="{BB962C8B-B14F-4D97-AF65-F5344CB8AC3E}">
        <p14:creationId xmlns:p14="http://schemas.microsoft.com/office/powerpoint/2010/main" val="218129634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smtClean="0"/>
              <a:t>Lesson objectives review</a:t>
            </a:r>
          </a:p>
        </p:txBody>
      </p:sp>
      <p:sp>
        <p:nvSpPr>
          <p:cNvPr id="1638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Create dependent dropdowns</a:t>
            </a:r>
          </a:p>
          <a:p>
            <a:pPr lvl="1"/>
            <a:endParaRPr lang="en-US" smtClean="0"/>
          </a:p>
          <a:p>
            <a:pPr lvl="1" eaLnBrk="1" hangingPunct="1"/>
            <a:endParaRPr lang="en-US"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Notices</a:t>
            </a:r>
          </a:p>
        </p:txBody>
      </p:sp>
      <p:sp>
        <p:nvSpPr>
          <p:cNvPr id="17411" name="Rectangle 3"/>
          <p:cNvSpPr>
            <a:spLocks noGrp="1" noChangeArrowheads="1"/>
          </p:cNvSpPr>
          <p:nvPr>
            <p:ph type="body" idx="1"/>
          </p:nvPr>
        </p:nvSpPr>
        <p:spPr/>
        <p:txBody>
          <a:bodyPr/>
          <a:lstStyle/>
          <a:p>
            <a:pPr marL="0" indent="0">
              <a:buNone/>
            </a:pPr>
            <a:r>
              <a:rPr lang="en-US" sz="1600" dirty="0"/>
              <a:t>Copyright © 2001-2013 </a:t>
            </a:r>
            <a:r>
              <a:rPr lang="en-US" sz="1600" dirty="0" err="1"/>
              <a:t>Guidewire</a:t>
            </a:r>
            <a:r>
              <a:rPr lang="en-US" sz="1600" dirty="0"/>
              <a:t> Software, Inc. All rights reserved. </a:t>
            </a:r>
            <a:r>
              <a:rPr lang="en-US" sz="1600" dirty="0" err="1"/>
              <a:t>Guidewire</a:t>
            </a:r>
            <a:r>
              <a:rPr lang="en-US" sz="1600" dirty="0"/>
              <a:t>, </a:t>
            </a:r>
            <a:r>
              <a:rPr lang="en-US" sz="1600" dirty="0" err="1"/>
              <a:t>Guidewire</a:t>
            </a:r>
            <a:r>
              <a:rPr lang="en-US" sz="1600" dirty="0"/>
              <a:t> Software, </a:t>
            </a:r>
            <a:r>
              <a:rPr lang="en-US" sz="1600" dirty="0" err="1"/>
              <a:t>Guidewire</a:t>
            </a:r>
            <a:r>
              <a:rPr lang="en-US" sz="1600" dirty="0"/>
              <a:t> </a:t>
            </a:r>
            <a:r>
              <a:rPr lang="en-US" sz="1600" dirty="0" err="1"/>
              <a:t>ClaimCenter</a:t>
            </a:r>
            <a:r>
              <a:rPr lang="en-US" sz="1600" dirty="0"/>
              <a:t>, </a:t>
            </a:r>
            <a:r>
              <a:rPr lang="en-US" sz="1600" dirty="0" err="1"/>
              <a:t>Guidewire</a:t>
            </a:r>
            <a:r>
              <a:rPr lang="en-US" sz="1600" dirty="0"/>
              <a:t> </a:t>
            </a:r>
            <a:r>
              <a:rPr lang="en-US" sz="1600" dirty="0" err="1"/>
              <a:t>PolicyCenter</a:t>
            </a:r>
            <a:r>
              <a:rPr lang="en-US" sz="1600" dirty="0"/>
              <a:t>, </a:t>
            </a:r>
            <a:r>
              <a:rPr lang="en-US" sz="1600" dirty="0" err="1"/>
              <a:t>Guidewire</a:t>
            </a:r>
            <a:r>
              <a:rPr lang="en-US" sz="1600" dirty="0"/>
              <a:t> </a:t>
            </a:r>
            <a:r>
              <a:rPr lang="en-US" sz="1600" dirty="0" err="1"/>
              <a:t>BillingCenter</a:t>
            </a:r>
            <a:r>
              <a:rPr lang="en-US" sz="1600" dirty="0"/>
              <a:t>, </a:t>
            </a:r>
            <a:r>
              <a:rPr lang="en-US" sz="1600" dirty="0" err="1"/>
              <a:t>Guidewire</a:t>
            </a:r>
            <a:r>
              <a:rPr lang="en-US" sz="1600" dirty="0"/>
              <a:t> Reinsurance Management, </a:t>
            </a:r>
            <a:r>
              <a:rPr lang="en-US" sz="1600" dirty="0" err="1"/>
              <a:t>Guidewire</a:t>
            </a:r>
            <a:r>
              <a:rPr lang="en-US" sz="1600" dirty="0"/>
              <a:t> </a:t>
            </a:r>
            <a:r>
              <a:rPr lang="en-US" sz="1600" dirty="0" err="1"/>
              <a:t>ContactManager</a:t>
            </a:r>
            <a:r>
              <a:rPr lang="en-US" sz="1600" dirty="0"/>
              <a:t>, </a:t>
            </a:r>
            <a:r>
              <a:rPr lang="en-US" sz="1600" dirty="0" err="1"/>
              <a:t>Guidewire</a:t>
            </a:r>
            <a:r>
              <a:rPr lang="en-US" sz="1600" dirty="0"/>
              <a:t> Vendor Data Management, </a:t>
            </a:r>
            <a:r>
              <a:rPr lang="en-US" sz="1600" dirty="0" err="1"/>
              <a:t>Guidewire</a:t>
            </a:r>
            <a:r>
              <a:rPr lang="en-US" sz="1600" dirty="0"/>
              <a:t> Client Data Management, </a:t>
            </a:r>
            <a:r>
              <a:rPr lang="en-US" sz="1600" dirty="0" err="1"/>
              <a:t>Guidewire</a:t>
            </a:r>
            <a:r>
              <a:rPr lang="en-US" sz="1600" dirty="0"/>
              <a:t> Rating Management, </a:t>
            </a:r>
            <a:r>
              <a:rPr lang="en-US" sz="1600" dirty="0" err="1"/>
              <a:t>Guidewire</a:t>
            </a:r>
            <a:r>
              <a:rPr lang="en-US" sz="1600" dirty="0"/>
              <a:t> </a:t>
            </a:r>
            <a:r>
              <a:rPr lang="en-US" sz="1600" dirty="0" err="1"/>
              <a:t>InsuranceSuite</a:t>
            </a:r>
            <a:r>
              <a:rPr lang="en-US" sz="1600" dirty="0"/>
              <a:t>, </a:t>
            </a:r>
            <a:r>
              <a:rPr lang="en-US" sz="1600" dirty="0" err="1"/>
              <a:t>Guidewire</a:t>
            </a:r>
            <a:r>
              <a:rPr lang="en-US" sz="1600" dirty="0"/>
              <a:t> </a:t>
            </a:r>
            <a:r>
              <a:rPr lang="en-US" sz="1600" dirty="0" err="1"/>
              <a:t>ContactCenter</a:t>
            </a:r>
            <a:r>
              <a:rPr lang="en-US" sz="1600" dirty="0"/>
              <a:t>, </a:t>
            </a:r>
            <a:r>
              <a:rPr lang="en-US" sz="1600" dirty="0" err="1"/>
              <a:t>Guidewire</a:t>
            </a:r>
            <a:r>
              <a:rPr lang="en-US" sz="1600" dirty="0"/>
              <a:t> Studio, </a:t>
            </a:r>
            <a:r>
              <a:rPr lang="en-US" sz="1600" dirty="0" err="1"/>
              <a:t>Guidewire</a:t>
            </a:r>
            <a:r>
              <a:rPr lang="en-US" sz="1600" dirty="0"/>
              <a:t> Product Designer, </a:t>
            </a:r>
            <a:r>
              <a:rPr lang="en-US" sz="1600" dirty="0" err="1"/>
              <a:t>Guidewire</a:t>
            </a:r>
            <a:r>
              <a:rPr lang="en-US" sz="1600" dirty="0"/>
              <a:t> Live, </a:t>
            </a:r>
            <a:r>
              <a:rPr lang="en-US" sz="1600" dirty="0" err="1"/>
              <a:t>Guidewire</a:t>
            </a:r>
            <a:r>
              <a:rPr lang="en-US" sz="1600" dirty="0"/>
              <a:t> </a:t>
            </a:r>
            <a:r>
              <a:rPr lang="en-US" sz="1600" dirty="0" err="1"/>
              <a:t>DataHub</a:t>
            </a:r>
            <a:r>
              <a:rPr lang="en-US" sz="1600" dirty="0"/>
              <a:t>, </a:t>
            </a:r>
            <a:r>
              <a:rPr lang="en-US" sz="1600" dirty="0" err="1"/>
              <a:t>Guidewire</a:t>
            </a:r>
            <a:r>
              <a:rPr lang="en-US" sz="1600" dirty="0"/>
              <a:t> </a:t>
            </a:r>
            <a:r>
              <a:rPr lang="en-US" sz="1600" dirty="0" err="1"/>
              <a:t>InfoCenter</a:t>
            </a:r>
            <a:r>
              <a:rPr lang="en-US" sz="1600" dirty="0"/>
              <a:t>, </a:t>
            </a:r>
            <a:r>
              <a:rPr lang="en-US" sz="1600" dirty="0" err="1"/>
              <a:t>Guidewire</a:t>
            </a:r>
            <a:r>
              <a:rPr lang="en-US" sz="1600" dirty="0"/>
              <a:t> Standard Reporting, </a:t>
            </a:r>
            <a:r>
              <a:rPr lang="en-US" sz="1600" dirty="0" err="1"/>
              <a:t>Guidewire</a:t>
            </a:r>
            <a:r>
              <a:rPr lang="en-US" sz="1600" dirty="0"/>
              <a:t> </a:t>
            </a:r>
            <a:r>
              <a:rPr lang="en-US" sz="1600" dirty="0" err="1"/>
              <a:t>ExampleCenter</a:t>
            </a:r>
            <a:r>
              <a:rPr lang="en-US" sz="1600" dirty="0"/>
              <a:t>, </a:t>
            </a:r>
            <a:r>
              <a:rPr lang="en-US" sz="1600" dirty="0" err="1"/>
              <a:t>Gosu</a:t>
            </a:r>
            <a:r>
              <a:rPr lang="en-US" sz="1600" dirty="0"/>
              <a:t>, Deliver Insurance Your Way, and the </a:t>
            </a:r>
            <a:r>
              <a:rPr lang="en-US" sz="1600" dirty="0" err="1"/>
              <a:t>Guidewire</a:t>
            </a:r>
            <a:r>
              <a:rPr lang="en-US" sz="1600" dirty="0"/>
              <a:t> logo are trademarks, service marks, or registered trademarks of </a:t>
            </a:r>
            <a:r>
              <a:rPr lang="en-US" sz="1600" dirty="0" err="1"/>
              <a:t>Guidewire</a:t>
            </a:r>
            <a:r>
              <a:rPr lang="en-US" sz="1600" dirty="0"/>
              <a:t> Software, Inc. in the United States and/or other countries.</a:t>
            </a:r>
          </a:p>
          <a:p>
            <a:pPr marL="0" indent="0">
              <a:buNone/>
            </a:pPr>
            <a:r>
              <a:rPr lang="en-US" sz="1600" dirty="0"/>
              <a:t> </a:t>
            </a:r>
          </a:p>
          <a:p>
            <a:pPr marL="0" indent="0">
              <a:buNone/>
            </a:pPr>
            <a:r>
              <a:rPr lang="en-US" sz="1600" dirty="0" err="1"/>
              <a:t>Guidewire</a:t>
            </a:r>
            <a:r>
              <a:rPr lang="en-US" sz="1600" dirty="0"/>
              <a:t> products are protected by one or more United States patents.</a:t>
            </a:r>
          </a:p>
          <a:p>
            <a:pPr marL="0" lvl="2" indent="0">
              <a:spcBef>
                <a:spcPct val="40000"/>
              </a:spcBef>
              <a:buSzTx/>
              <a:buFont typeface="Wingdings 2" pitchFamily="18" charset="2"/>
              <a:buNone/>
            </a:pPr>
            <a:endParaRPr lang="en-US" sz="1600"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Create dependent dropdowns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Dependent dropdowns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a:t>
            </a:r>
            <a:r>
              <a:rPr lang="en-US" dirty="0" err="1" smtClean="0"/>
              <a:t>Typecode</a:t>
            </a:r>
            <a:r>
              <a:rPr lang="en-US" dirty="0" smtClean="0"/>
              <a:t> category</a:t>
            </a:r>
            <a:endParaRPr lang="en-US" dirty="0"/>
          </a:p>
        </p:txBody>
      </p:sp>
      <p:sp>
        <p:nvSpPr>
          <p:cNvPr id="3" name="Content Placeholder 2"/>
          <p:cNvSpPr>
            <a:spLocks noGrp="1"/>
          </p:cNvSpPr>
          <p:nvPr>
            <p:ph idx="1"/>
          </p:nvPr>
        </p:nvSpPr>
        <p:spPr>
          <a:xfrm>
            <a:off x="519113" y="3371354"/>
            <a:ext cx="3519487" cy="3029445"/>
          </a:xfrm>
        </p:spPr>
        <p:txBody>
          <a:bodyPr/>
          <a:lstStyle/>
          <a:p>
            <a:r>
              <a:rPr lang="en-US" dirty="0" smtClean="0"/>
              <a:t>Category</a:t>
            </a:r>
          </a:p>
          <a:p>
            <a:pPr lvl="1"/>
            <a:r>
              <a:rPr lang="en-US" dirty="0" smtClean="0"/>
              <a:t>Associate </a:t>
            </a:r>
            <a:r>
              <a:rPr lang="en-US" dirty="0"/>
              <a:t>one or more typecodes on a parent typelist with one or more typecodes on a child </a:t>
            </a:r>
            <a:r>
              <a:rPr lang="en-US" dirty="0" smtClean="0"/>
              <a:t>typelist</a:t>
            </a:r>
          </a:p>
          <a:p>
            <a:pPr lvl="1"/>
            <a:r>
              <a:rPr lang="en-US" dirty="0" smtClean="0"/>
              <a:t>Incoming Categories tab in parent typelist shows child typecodes</a:t>
            </a:r>
          </a:p>
        </p:txBody>
      </p:sp>
      <p:pic>
        <p:nvPicPr>
          <p:cNvPr id="2050" name="Picture 2" descr="C:\Users\sluersen\AppData\Local\Temp\SNAGHTML13195c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5" y="915364"/>
            <a:ext cx="7714286" cy="22628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4" name="Picture 6" descr="C:\Users\sluersen\AppData\Local\Temp\SNAGHTML137c65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911701"/>
            <a:ext cx="4248873" cy="338745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4419600" y="4246009"/>
            <a:ext cx="4215222" cy="504352"/>
          </a:xfrm>
          <a:prstGeom prst="roundRect">
            <a:avLst>
              <a:gd name="adj" fmla="val 3579"/>
            </a:avLst>
          </a:prstGeom>
          <a:noFill/>
          <a:ln w="28575"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5303275" y="1905000"/>
            <a:ext cx="2944416" cy="609600"/>
          </a:xfrm>
          <a:prstGeom prst="roundRect">
            <a:avLst>
              <a:gd name="adj" fmla="val 3579"/>
            </a:avLst>
          </a:prstGeom>
          <a:noFill/>
          <a:ln w="28575"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8" idx="3"/>
            <a:endCxn id="7" idx="3"/>
          </p:cNvCxnSpPr>
          <p:nvPr/>
        </p:nvCxnSpPr>
        <p:spPr bwMode="auto">
          <a:xfrm>
            <a:off x="8247691" y="2209800"/>
            <a:ext cx="387131" cy="2288385"/>
          </a:xfrm>
          <a:prstGeom prst="bentConnector3">
            <a:avLst>
              <a:gd name="adj1" fmla="val 154419"/>
            </a:avLst>
          </a:prstGeom>
          <a:noFill/>
          <a:ln w="28575"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4968596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79" y="2360655"/>
            <a:ext cx="3233737" cy="2061779"/>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Rectangle 3"/>
          <p:cNvSpPr>
            <a:spLocks noGrp="1" noChangeArrowheads="1"/>
          </p:cNvSpPr>
          <p:nvPr>
            <p:ph type="title"/>
          </p:nvPr>
        </p:nvSpPr>
        <p:spPr/>
        <p:txBody>
          <a:bodyPr/>
          <a:lstStyle/>
          <a:p>
            <a:pPr eaLnBrk="1" hangingPunct="1"/>
            <a:r>
              <a:rPr lang="en-US" dirty="0" smtClean="0"/>
              <a:t>Dependent dropdowns</a:t>
            </a:r>
          </a:p>
        </p:txBody>
      </p:sp>
      <p:sp>
        <p:nvSpPr>
          <p:cNvPr id="8195" name="Rectangle 2"/>
          <p:cNvSpPr>
            <a:spLocks noGrp="1" noChangeArrowheads="1"/>
          </p:cNvSpPr>
          <p:nvPr>
            <p:ph idx="1"/>
          </p:nvPr>
        </p:nvSpPr>
        <p:spPr>
          <a:xfrm>
            <a:off x="519113" y="914400"/>
            <a:ext cx="8318500" cy="495300"/>
          </a:xfrm>
        </p:spPr>
        <p:txBody>
          <a:bodyPr/>
          <a:lstStyle/>
          <a:p>
            <a:pPr>
              <a:buFont typeface="Arial" charset="0"/>
              <a:buChar char="•"/>
            </a:pPr>
            <a:r>
              <a:rPr lang="en-US" dirty="0" err="1" smtClean="0"/>
              <a:t>Typecode</a:t>
            </a:r>
            <a:r>
              <a:rPr lang="en-US" dirty="0" smtClean="0"/>
              <a:t> categories "group" </a:t>
            </a:r>
            <a:r>
              <a:rPr lang="en-US" dirty="0" err="1" smtClean="0"/>
              <a:t>typecodes</a:t>
            </a:r>
            <a:r>
              <a:rPr lang="en-US" dirty="0" smtClean="0"/>
              <a:t> into categories</a:t>
            </a:r>
          </a:p>
          <a:p>
            <a:pPr>
              <a:buFont typeface="Arial" charset="0"/>
              <a:buChar char="•"/>
            </a:pPr>
            <a:r>
              <a:rPr lang="en-US" dirty="0" smtClean="0"/>
              <a:t>Categories are displayed as "parent" field to a dropdown</a:t>
            </a:r>
            <a:endParaRPr lang="en-US" dirty="0"/>
          </a:p>
          <a:p>
            <a:pPr lvl="1">
              <a:buFont typeface="Arial" charset="0"/>
              <a:buChar char="•"/>
            </a:pPr>
            <a:r>
              <a:rPr lang="en-US" dirty="0" smtClean="0"/>
              <a:t>Value of category constrains which </a:t>
            </a:r>
            <a:r>
              <a:rPr lang="en-US" dirty="0" err="1" smtClean="0"/>
              <a:t>typecodes</a:t>
            </a:r>
            <a:r>
              <a:rPr lang="en-US" dirty="0" smtClean="0"/>
              <a:t> may be chosen</a:t>
            </a:r>
          </a:p>
        </p:txBody>
      </p:sp>
      <p:sp>
        <p:nvSpPr>
          <p:cNvPr id="8200" name="AutoShape 8"/>
          <p:cNvSpPr>
            <a:spLocks noChangeArrowheads="1"/>
          </p:cNvSpPr>
          <p:nvPr/>
        </p:nvSpPr>
        <p:spPr bwMode="auto">
          <a:xfrm>
            <a:off x="2347654" y="2559092"/>
            <a:ext cx="1719262" cy="2809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01" name="Freeform 9"/>
          <p:cNvSpPr>
            <a:spLocks/>
          </p:cNvSpPr>
          <p:nvPr/>
        </p:nvSpPr>
        <p:spPr bwMode="auto">
          <a:xfrm>
            <a:off x="2077779" y="2743242"/>
            <a:ext cx="295275" cy="901700"/>
          </a:xfrm>
          <a:custGeom>
            <a:avLst/>
            <a:gdLst>
              <a:gd name="T0" fmla="*/ 2147483647 w 186"/>
              <a:gd name="T1" fmla="*/ 0 h 568"/>
              <a:gd name="T2" fmla="*/ 2147483647 w 186"/>
              <a:gd name="T3" fmla="*/ 2147483647 h 568"/>
              <a:gd name="T4" fmla="*/ 2147483647 w 186"/>
              <a:gd name="T5" fmla="*/ 2147483647 h 568"/>
              <a:gd name="T6" fmla="*/ 2147483647 w 186"/>
              <a:gd name="T7" fmla="*/ 2147483647 h 568"/>
              <a:gd name="T8" fmla="*/ 2147483647 w 186"/>
              <a:gd name="T9" fmla="*/ 2147483647 h 568"/>
              <a:gd name="T10" fmla="*/ 0 60000 65536"/>
              <a:gd name="T11" fmla="*/ 0 60000 65536"/>
              <a:gd name="T12" fmla="*/ 0 60000 65536"/>
              <a:gd name="T13" fmla="*/ 0 60000 65536"/>
              <a:gd name="T14" fmla="*/ 0 60000 65536"/>
              <a:gd name="T15" fmla="*/ 0 w 186"/>
              <a:gd name="T16" fmla="*/ 0 h 568"/>
              <a:gd name="T17" fmla="*/ 186 w 186"/>
              <a:gd name="T18" fmla="*/ 568 h 568"/>
            </a:gdLst>
            <a:ahLst/>
            <a:cxnLst>
              <a:cxn ang="T10">
                <a:pos x="T0" y="T1"/>
              </a:cxn>
              <a:cxn ang="T11">
                <a:pos x="T2" y="T3"/>
              </a:cxn>
              <a:cxn ang="T12">
                <a:pos x="T4" y="T5"/>
              </a:cxn>
              <a:cxn ang="T13">
                <a:pos x="T6" y="T7"/>
              </a:cxn>
              <a:cxn ang="T14">
                <a:pos x="T8" y="T9"/>
              </a:cxn>
            </a:cxnLst>
            <a:rect l="T15" t="T16" r="T17" b="T18"/>
            <a:pathLst>
              <a:path w="186" h="568">
                <a:moveTo>
                  <a:pt x="163" y="0"/>
                </a:moveTo>
                <a:cubicBezTo>
                  <a:pt x="118" y="22"/>
                  <a:pt x="74" y="45"/>
                  <a:pt x="48" y="100"/>
                </a:cubicBezTo>
                <a:cubicBezTo>
                  <a:pt x="22" y="155"/>
                  <a:pt x="0" y="260"/>
                  <a:pt x="9" y="330"/>
                </a:cubicBezTo>
                <a:cubicBezTo>
                  <a:pt x="18" y="400"/>
                  <a:pt x="71" y="482"/>
                  <a:pt x="101" y="522"/>
                </a:cubicBezTo>
                <a:cubicBezTo>
                  <a:pt x="131" y="562"/>
                  <a:pt x="158" y="565"/>
                  <a:pt x="186" y="568"/>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820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80" y="4713139"/>
            <a:ext cx="3233736" cy="1785367"/>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671" y="2291407"/>
            <a:ext cx="3329445" cy="2061779"/>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5" name="Picture 13"/>
          <p:cNvPicPr>
            <a:picLocks noChangeAspect="1" noChangeArrowheads="1"/>
          </p:cNvPicPr>
          <p:nvPr/>
        </p:nvPicPr>
        <p:blipFill rotWithShape="1">
          <a:blip r:embed="rId6">
            <a:extLst>
              <a:ext uri="{28A0092B-C50C-407E-A947-70E740481C1C}">
                <a14:useLocalDpi xmlns:a14="http://schemas.microsoft.com/office/drawing/2010/main" val="0"/>
              </a:ext>
            </a:extLst>
          </a:blip>
          <a:srcRect b="28028"/>
          <a:stretch/>
        </p:blipFill>
        <p:spPr bwMode="auto">
          <a:xfrm>
            <a:off x="5004670" y="4713139"/>
            <a:ext cx="3329445" cy="1785367"/>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UI requirements for dependent dropdowns</a:t>
            </a:r>
          </a:p>
        </p:txBody>
      </p:sp>
      <p:sp>
        <p:nvSpPr>
          <p:cNvPr id="9219" name="Rectangle 3"/>
          <p:cNvSpPr>
            <a:spLocks noGrp="1" noChangeArrowheads="1"/>
          </p:cNvSpPr>
          <p:nvPr>
            <p:ph idx="1"/>
          </p:nvPr>
        </p:nvSpPr>
        <p:spPr/>
        <p:txBody>
          <a:bodyPr/>
          <a:lstStyle/>
          <a:p>
            <a:pPr>
              <a:buFont typeface="Arial" charset="0"/>
              <a:buChar char="•"/>
            </a:pPr>
            <a:r>
              <a:rPr lang="en-US" dirty="0" smtClean="0"/>
              <a:t>To work correctly:</a:t>
            </a:r>
          </a:p>
          <a:p>
            <a:pPr lvl="1"/>
            <a:r>
              <a:rPr lang="en-US" dirty="0" smtClean="0"/>
              <a:t>The category dropdown and the child dropdown must be declared in the same PCF file</a:t>
            </a:r>
          </a:p>
          <a:p>
            <a:pPr lvl="1"/>
            <a:r>
              <a:rPr lang="en-US" dirty="0" smtClean="0"/>
              <a:t>The </a:t>
            </a:r>
            <a:r>
              <a:rPr lang="en-US" dirty="0" err="1" smtClean="0"/>
              <a:t>typecode</a:t>
            </a:r>
            <a:r>
              <a:rPr lang="en-US" dirty="0" smtClean="0"/>
              <a:t> dropdown must come after the category dropdown</a:t>
            </a:r>
          </a:p>
          <a:p>
            <a:pPr lvl="2"/>
            <a:r>
              <a:rPr lang="en-US" dirty="0" smtClean="0"/>
              <a:t>It does not need to be immediately after the parent</a:t>
            </a:r>
          </a:p>
          <a:p>
            <a:pPr lvl="2"/>
            <a:r>
              <a:rPr lang="en-US" dirty="0" smtClean="0"/>
              <a:t>It does not need to be in the same input column</a:t>
            </a:r>
          </a:p>
        </p:txBody>
      </p:sp>
      <p:sp>
        <p:nvSpPr>
          <p:cNvPr id="9221" name="Freeform 5"/>
          <p:cNvSpPr>
            <a:spLocks/>
          </p:cNvSpPr>
          <p:nvPr/>
        </p:nvSpPr>
        <p:spPr bwMode="auto">
          <a:xfrm>
            <a:off x="1651000" y="4075907"/>
            <a:ext cx="711200" cy="318294"/>
          </a:xfrm>
          <a:custGeom>
            <a:avLst/>
            <a:gdLst>
              <a:gd name="T0" fmla="*/ 2147483647 w 540"/>
              <a:gd name="T1" fmla="*/ 0 h 261"/>
              <a:gd name="T2" fmla="*/ 0 w 540"/>
              <a:gd name="T3" fmla="*/ 0 h 261"/>
              <a:gd name="T4" fmla="*/ 0 w 540"/>
              <a:gd name="T5" fmla="*/ 2147483647 h 261"/>
              <a:gd name="T6" fmla="*/ 2147483647 w 540"/>
              <a:gd name="T7" fmla="*/ 2147483647 h 261"/>
              <a:gd name="T8" fmla="*/ 0 60000 65536"/>
              <a:gd name="T9" fmla="*/ 0 60000 65536"/>
              <a:gd name="T10" fmla="*/ 0 60000 65536"/>
              <a:gd name="T11" fmla="*/ 0 60000 65536"/>
              <a:gd name="T12" fmla="*/ 0 w 540"/>
              <a:gd name="T13" fmla="*/ 0 h 261"/>
              <a:gd name="T14" fmla="*/ 540 w 540"/>
              <a:gd name="T15" fmla="*/ 261 h 261"/>
            </a:gdLst>
            <a:ahLst/>
            <a:cxnLst>
              <a:cxn ang="T8">
                <a:pos x="T0" y="T1"/>
              </a:cxn>
              <a:cxn ang="T9">
                <a:pos x="T2" y="T3"/>
              </a:cxn>
              <a:cxn ang="T10">
                <a:pos x="T4" y="T5"/>
              </a:cxn>
              <a:cxn ang="T11">
                <a:pos x="T6" y="T7"/>
              </a:cxn>
            </a:cxnLst>
            <a:rect l="T12" t="T13" r="T14" b="T15"/>
            <a:pathLst>
              <a:path w="540" h="261">
                <a:moveTo>
                  <a:pt x="540" y="0"/>
                </a:moveTo>
                <a:lnTo>
                  <a:pt x="0" y="0"/>
                </a:lnTo>
                <a:lnTo>
                  <a:pt x="0" y="261"/>
                </a:lnTo>
                <a:lnTo>
                  <a:pt x="495" y="261"/>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563" y="3776663"/>
            <a:ext cx="3233737" cy="2061779"/>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Steps to implement dependent dropdowns</a:t>
            </a:r>
          </a:p>
        </p:txBody>
      </p:sp>
      <p:sp>
        <p:nvSpPr>
          <p:cNvPr id="10243"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Select a </a:t>
            </a:r>
            <a:r>
              <a:rPr lang="en-US" dirty="0" err="1" smtClean="0"/>
              <a:t>typecode</a:t>
            </a:r>
            <a:endParaRPr lang="en-US" dirty="0"/>
          </a:p>
          <a:p>
            <a:pPr marL="457200" indent="-457200">
              <a:buFont typeface="Wingdings 3" pitchFamily="18" charset="2"/>
              <a:buAutoNum type="arabicPeriod"/>
            </a:pPr>
            <a:r>
              <a:rPr lang="en-US" dirty="0" smtClean="0"/>
              <a:t>Select category(s)</a:t>
            </a:r>
          </a:p>
          <a:p>
            <a:pPr marL="457200" indent="-457200">
              <a:buFont typeface="Wingdings 3" pitchFamily="18" charset="2"/>
              <a:buAutoNum type="arabicPeriod"/>
            </a:pPr>
            <a:r>
              <a:rPr lang="en-US" dirty="0" smtClean="0"/>
              <a:t>Add to an entity</a:t>
            </a:r>
          </a:p>
          <a:p>
            <a:pPr marL="457200" indent="-457200">
              <a:buFont typeface="Wingdings 3" pitchFamily="18" charset="2"/>
              <a:buAutoNum type="arabicPeriod"/>
            </a:pPr>
            <a:r>
              <a:rPr lang="en-US" dirty="0" smtClean="0"/>
              <a:t>Add to UI</a:t>
            </a:r>
          </a:p>
          <a:p>
            <a:pPr marL="0" indent="0">
              <a:buNone/>
            </a:pPr>
            <a:endParaRPr 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Select a </a:t>
            </a:r>
            <a:r>
              <a:rPr lang="en-US" dirty="0" err="1" smtClean="0"/>
              <a:t>typecode</a:t>
            </a:r>
            <a:endParaRPr lang="en-US" dirty="0"/>
          </a:p>
        </p:txBody>
      </p:sp>
      <p:sp>
        <p:nvSpPr>
          <p:cNvPr id="3" name="Content Placeholder 2"/>
          <p:cNvSpPr>
            <a:spLocks noGrp="1"/>
          </p:cNvSpPr>
          <p:nvPr>
            <p:ph idx="1"/>
          </p:nvPr>
        </p:nvSpPr>
        <p:spPr/>
        <p:txBody>
          <a:bodyPr/>
          <a:lstStyle/>
          <a:p>
            <a:r>
              <a:rPr lang="en-US" dirty="0" smtClean="0"/>
              <a:t>Select a </a:t>
            </a:r>
            <a:r>
              <a:rPr lang="en-US" dirty="0" err="1" smtClean="0"/>
              <a:t>typecode</a:t>
            </a:r>
            <a:r>
              <a:rPr lang="en-US" dirty="0" smtClean="0"/>
              <a:t> to associate with a category and right-click it</a:t>
            </a:r>
          </a:p>
          <a:p>
            <a:r>
              <a:rPr lang="en-US" dirty="0" smtClean="0"/>
              <a:t>Select </a:t>
            </a:r>
            <a:r>
              <a:rPr lang="en-US" b="1" dirty="0" smtClean="0"/>
              <a:t>Add new… </a:t>
            </a:r>
            <a:r>
              <a:rPr lang="en-US" b="1" dirty="0" smtClean="0">
                <a:sym typeface="Wingdings" pitchFamily="2" charset="2"/>
              </a:rPr>
              <a:t> </a:t>
            </a:r>
            <a:br>
              <a:rPr lang="en-US" b="1" dirty="0" smtClean="0">
                <a:sym typeface="Wingdings" pitchFamily="2" charset="2"/>
              </a:rPr>
            </a:br>
            <a:r>
              <a:rPr lang="en-US" b="1" dirty="0" smtClean="0">
                <a:sym typeface="Wingdings" pitchFamily="2" charset="2"/>
              </a:rPr>
              <a:t>Add Categories…</a:t>
            </a:r>
          </a:p>
          <a:p>
            <a:r>
              <a:rPr lang="en-US" dirty="0"/>
              <a:t>The "Add Categories</a:t>
            </a:r>
            <a:r>
              <a:rPr lang="en-US" dirty="0" smtClean="0"/>
              <a:t>"</a:t>
            </a:r>
            <a:br>
              <a:rPr lang="en-US" dirty="0" smtClean="0"/>
            </a:br>
            <a:r>
              <a:rPr lang="en-US" dirty="0" smtClean="0"/>
              <a:t>dialog </a:t>
            </a:r>
            <a:r>
              <a:rPr lang="en-US" dirty="0"/>
              <a:t>lists the </a:t>
            </a:r>
            <a:r>
              <a:rPr lang="en-US" dirty="0" smtClean="0"/>
              <a:t/>
            </a:r>
            <a:br>
              <a:rPr lang="en-US" dirty="0" smtClean="0"/>
            </a:br>
            <a:r>
              <a:rPr lang="en-US" dirty="0" err="1" smtClean="0"/>
              <a:t>typecodes</a:t>
            </a:r>
            <a:r>
              <a:rPr lang="en-US" dirty="0" smtClean="0"/>
              <a:t> </a:t>
            </a:r>
            <a:r>
              <a:rPr lang="en-US" dirty="0"/>
              <a:t>in the </a:t>
            </a:r>
            <a:r>
              <a:rPr lang="en-US" dirty="0" smtClean="0"/>
              <a:t/>
            </a:r>
            <a:br>
              <a:rPr lang="en-US" dirty="0" smtClean="0"/>
            </a:br>
            <a:r>
              <a:rPr lang="en-US" dirty="0" smtClean="0"/>
              <a:t>child </a:t>
            </a:r>
            <a:r>
              <a:rPr lang="en-US" dirty="0" err="1" smtClean="0"/>
              <a:t>typelist</a:t>
            </a:r>
            <a:r>
              <a:rPr lang="en-US" dirty="0" smtClean="0"/>
              <a:t> </a:t>
            </a:r>
            <a:endParaRPr lang="en-US" dirty="0"/>
          </a:p>
          <a:p>
            <a:pPr lvl="1"/>
            <a:r>
              <a:rPr lang="en-US" dirty="0"/>
              <a:t>The one you </a:t>
            </a:r>
            <a:r>
              <a:rPr lang="en-US" dirty="0" smtClean="0"/>
              <a:t>right-</a:t>
            </a:r>
            <a:br>
              <a:rPr lang="en-US" dirty="0" smtClean="0"/>
            </a:br>
            <a:r>
              <a:rPr lang="en-US" dirty="0" smtClean="0"/>
              <a:t>clicked </a:t>
            </a:r>
            <a:r>
              <a:rPr lang="en-US" dirty="0"/>
              <a:t>is preselected</a:t>
            </a:r>
          </a:p>
          <a:p>
            <a:pPr lvl="1"/>
            <a:r>
              <a:rPr lang="en-US" dirty="0"/>
              <a:t>Click "Next"</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467" y="1391644"/>
            <a:ext cx="3429000" cy="16478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C:\Users\DDANEH~1\AppData\Local\Temp\SNAGHTMLfd8fb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3562" y="2692958"/>
            <a:ext cx="4762500" cy="381000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52487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Select category(s)</a:t>
            </a:r>
            <a:endParaRPr lang="en-US" dirty="0"/>
          </a:p>
        </p:txBody>
      </p:sp>
      <p:sp>
        <p:nvSpPr>
          <p:cNvPr id="3" name="Content Placeholder 2"/>
          <p:cNvSpPr>
            <a:spLocks noGrp="1"/>
          </p:cNvSpPr>
          <p:nvPr>
            <p:ph idx="1"/>
          </p:nvPr>
        </p:nvSpPr>
        <p:spPr/>
        <p:txBody>
          <a:bodyPr/>
          <a:lstStyle/>
          <a:p>
            <a:r>
              <a:rPr lang="en-US" dirty="0" smtClean="0"/>
              <a:t>The second "Add Categories" dialog lists the </a:t>
            </a:r>
            <a:r>
              <a:rPr lang="en-US" dirty="0" err="1" smtClean="0"/>
              <a:t>typecodes</a:t>
            </a:r>
            <a:r>
              <a:rPr lang="en-US" dirty="0" smtClean="0"/>
              <a:t> in the parent </a:t>
            </a:r>
            <a:r>
              <a:rPr lang="en-US" dirty="0" err="1" smtClean="0"/>
              <a:t>typelist</a:t>
            </a:r>
            <a:endParaRPr lang="en-US" dirty="0" smtClean="0"/>
          </a:p>
          <a:p>
            <a:pPr lvl="1"/>
            <a:r>
              <a:rPr lang="en-US" dirty="0" smtClean="0"/>
              <a:t>In the left-hand pane, select the parent </a:t>
            </a:r>
            <a:r>
              <a:rPr lang="en-US" dirty="0" err="1" smtClean="0"/>
              <a:t>typelist</a:t>
            </a:r>
            <a:endParaRPr lang="en-US" dirty="0" smtClean="0"/>
          </a:p>
          <a:p>
            <a:pPr lvl="1"/>
            <a:r>
              <a:rPr lang="en-US" dirty="0" smtClean="0"/>
              <a:t>In the right-hand pane, select the category </a:t>
            </a:r>
          </a:p>
          <a:p>
            <a:pPr lvl="1"/>
            <a:r>
              <a:rPr lang="en-US" dirty="0"/>
              <a:t>C</a:t>
            </a:r>
            <a:r>
              <a:rPr lang="en-US" dirty="0" smtClean="0"/>
              <a:t>lick "Finish"</a:t>
            </a:r>
            <a:endParaRPr lang="en-US" dirty="0"/>
          </a:p>
        </p:txBody>
      </p:sp>
      <p:pic>
        <p:nvPicPr>
          <p:cNvPr id="2054" name="Picture 6" descr="C:\Users\DDANEH~1\AppData\Local\Temp\SNAGHTML101d1c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3851" y="2522137"/>
            <a:ext cx="4762500" cy="381000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777" y="5851070"/>
            <a:ext cx="3581400" cy="381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7204668" y="5908431"/>
            <a:ext cx="653143" cy="283447"/>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Straight Arrow Connector 6"/>
          <p:cNvCxnSpPr>
            <a:stCxn id="4" idx="1"/>
            <a:endCxn id="2055" idx="3"/>
          </p:cNvCxnSpPr>
          <p:nvPr/>
        </p:nvCxnSpPr>
        <p:spPr bwMode="auto">
          <a:xfrm flipH="1" flipV="1">
            <a:off x="3760177" y="6041570"/>
            <a:ext cx="3444491" cy="8585"/>
          </a:xfrm>
          <a:prstGeom prst="straightConnector1">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35238851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1FA96F4C-46A0-43E8-A4FB-9E0AEFC08B76}"/>
</file>

<file path=customXml/itemProps2.xml><?xml version="1.0" encoding="utf-8"?>
<ds:datastoreItem xmlns:ds="http://schemas.openxmlformats.org/officeDocument/2006/customXml" ds:itemID="{28A1280B-FB8E-4027-9BE4-45B549B574A7}"/>
</file>

<file path=customXml/itemProps3.xml><?xml version="1.0" encoding="utf-8"?>
<ds:datastoreItem xmlns:ds="http://schemas.openxmlformats.org/officeDocument/2006/customXml" ds:itemID="{ED1A94F5-4E67-45E0-8E70-01192A790BE4}"/>
</file>

<file path=docProps/app.xml><?xml version="1.0" encoding="utf-8"?>
<Properties xmlns="http://schemas.openxmlformats.org/officeDocument/2006/extended-properties" xmlns:vt="http://schemas.openxmlformats.org/officeDocument/2006/docPropsVTypes">
  <Template/>
  <TotalTime>13525</TotalTime>
  <Words>683</Words>
  <Application>Microsoft Office PowerPoint</Application>
  <PresentationFormat>On-screen Show (4:3)</PresentationFormat>
  <Paragraphs>95</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1_test-template</vt:lpstr>
      <vt:lpstr>Dependent Dropdowns</vt:lpstr>
      <vt:lpstr>Lesson objectives</vt:lpstr>
      <vt:lpstr>Lesson outline</vt:lpstr>
      <vt:lpstr>Review: Typecode category</vt:lpstr>
      <vt:lpstr>Dependent dropdowns</vt:lpstr>
      <vt:lpstr>UI requirements for dependent dropdowns</vt:lpstr>
      <vt:lpstr>Steps to implement dependent dropdowns</vt:lpstr>
      <vt:lpstr>1. Select a typecode</vt:lpstr>
      <vt:lpstr>2. Select category(s)</vt:lpstr>
      <vt:lpstr>3. Add to an entity</vt:lpstr>
      <vt:lpstr>4. Add to UI</vt:lpstr>
      <vt:lpstr>Review: Deploying data model extensions</vt:lpstr>
      <vt:lpstr>The deployed dependent dropdown</vt:lpstr>
      <vt:lpstr>Incoming and Outgoing categories</vt:lpstr>
      <vt:lpstr>Lesson objectives review</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Dependent Dropdowns</dc:title>
  <dc:creator>Julia Tower</dc:creator>
  <dc:description>280</dc:description>
  <cp:lastModifiedBy>Dan'l Danehy-Oakes</cp:lastModifiedBy>
  <cp:revision>1935</cp:revision>
  <dcterms:created xsi:type="dcterms:W3CDTF">2007-08-02T20:13:16Z</dcterms:created>
  <dcterms:modified xsi:type="dcterms:W3CDTF">2013-12-09T18:39:36Z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0x01010080108DB332E651468B7C8D0348561ABA</vt:lpwstr>
  </property>
</Properties>
</file>