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5.xml" ContentType="application/vnd.openxmlformats-officedocument.presentationml.slide+xml"/>
  <Override PartName="/ppt/notesSlides/notesSlide38.xml" ContentType="application/vnd.openxmlformats-officedocument.presentationml.notesSlide+xml"/>
  <Override PartName="/ppt/slideMasters/slideMaster1.xml" ContentType="application/vnd.openxmlformats-officedocument.presentationml.slideMaster+xml"/>
  <Override PartName="/ppt/notesSlides/notesSlide37.xml" ContentType="application/vnd.openxmlformats-officedocument.presentationml.notesSlide+xml"/>
  <Override PartName="/ppt/notesSlides/notesSlide39.xml" ContentType="application/vnd.openxmlformats-officedocument.presentationml.notesSlide+xml"/>
  <Override PartName="/ppt/notesSlides/notesSlide6.xml" ContentType="application/vnd.openxmlformats-officedocument.presentationml.notesSlid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notesSlides/notesSlide17.xml" ContentType="application/vnd.openxmlformats-officedocument.presentationml.notesSlid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Layouts/slideLayout34.xml" ContentType="application/vnd.openxmlformats-officedocument.presentationml.slideLayou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Layouts/slideLayout29.xml" ContentType="application/vnd.openxmlformats-officedocument.presentationml.slideLayout+xml"/>
  <Override PartName="/ppt/slideLayouts/slideLayout25.xml" ContentType="application/vnd.openxmlformats-officedocument.presentationml.slideLayout+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slideLayouts/slideLayout26.xml" ContentType="application/vnd.openxmlformats-officedocument.presentationml.slideLayout+xml"/>
  <Override PartName="/ppt/notesSlides/notesSlide20.xml" ContentType="application/vnd.openxmlformats-officedocument.presentationml.notesSlid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notesSlides/notesSlide15.xml" ContentType="application/vnd.openxmlformats-officedocument.presentationml.notesSlide+xml"/>
  <Override PartName="/ppt/slideLayouts/slideLayout41.xml" ContentType="application/vnd.openxmlformats-officedocument.presentationml.slideLayout+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slideLayouts/slideLayout40.xml" ContentType="application/vnd.openxmlformats-officedocument.presentationml.slideLayou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37.xml" ContentType="application/vnd.openxmlformats-officedocument.presentationml.slideLayout+xml"/>
  <Override PartName="/ppt/notesSlides/notesSlide14.xml" ContentType="application/vnd.openxmlformats-officedocument.presentationml.notesSlide+xml"/>
  <Override PartName="/ppt/slideLayouts/slideLayout38.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Layouts/slideLayout39.xml" ContentType="application/vnd.openxmlformats-officedocument.presentationml.slideLayout+xml"/>
  <Override PartName="/ppt/notesSlides/notesSlide23.xml" ContentType="application/vnd.openxmlformats-officedocument.presentationml.notesSlide+xml"/>
  <Override PartName="/ppt/slideLayouts/slideLayout24.xml" ContentType="application/vnd.openxmlformats-officedocument.presentationml.slideLayout+xml"/>
  <Override PartName="/ppt/notesSlides/notesSlide24.xml" ContentType="application/vnd.openxmlformats-officedocument.presentationml.notesSlide+xml"/>
  <Override PartName="/ppt/slideLayouts/slideLayout8.xml" ContentType="application/vnd.openxmlformats-officedocument.presentationml.slideLayout+xml"/>
  <Override PartName="/ppt/notesSlides/notesSlide34.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3.xml" ContentType="application/vnd.openxmlformats-officedocument.presentationml.notesSlide+xml"/>
  <Override PartName="/ppt/slideLayouts/slideLayout12.xml" ContentType="application/vnd.openxmlformats-officedocument.presentationml.slideLayout+xml"/>
  <Override PartName="/ppt/notesSlides/notesSlide35.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notesSlides/notesSlide36.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5.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0.xml" ContentType="application/vnd.openxmlformats-officedocument.presentationml.slideLayout+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32.xml" ContentType="application/vnd.openxmlformats-officedocument.presentationml.notesSlide+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notesSlides/notesSlide31.xml" ContentType="application/vnd.openxmlformats-officedocument.presentationml.notesSlide+xml"/>
  <Override PartName="/ppt/slideLayouts/slideLayout15.xml" ContentType="application/vnd.openxmlformats-officedocument.presentationml.slideLayout+xml"/>
  <Override PartName="/ppt/notesSlides/notesSlide28.xml" ContentType="application/vnd.openxmlformats-officedocument.presentationml.notesSlide+xml"/>
  <Override PartName="/ppt/slideLayouts/slideLayout16.xml" ContentType="application/vnd.openxmlformats-officedocument.presentationml.slideLayout+xml"/>
  <Override PartName="/ppt/notesSlides/notesSlide29.xml" ContentType="application/vnd.openxmlformats-officedocument.presentationml.notesSlide+xml"/>
  <Override PartName="/ppt/slideLayouts/slideLayout17.xml" ContentType="application/vnd.openxmlformats-officedocument.presentationml.slideLayout+xml"/>
  <Override PartName="/ppt/notesSlides/notesSlide30.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2"/>
  </p:notesMasterIdLst>
  <p:handoutMasterIdLst>
    <p:handoutMasterId r:id="rId43"/>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98" r:id="rId31"/>
    <p:sldId id="299" r:id="rId32"/>
    <p:sldId id="300" r:id="rId33"/>
    <p:sldId id="301" r:id="rId34"/>
    <p:sldId id="302" r:id="rId35"/>
    <p:sldId id="303" r:id="rId36"/>
    <p:sldId id="304" r:id="rId37"/>
    <p:sldId id="305"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9408" autoAdjust="0"/>
  </p:normalViewPr>
  <p:slideViewPr>
    <p:cSldViewPr showGuides="1">
      <p:cViewPr varScale="1">
        <p:scale>
          <a:sx n="77" d="100"/>
          <a:sy n="77" d="100"/>
        </p:scale>
        <p:origin x="-1458"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1" d="100"/>
          <a:sy n="71" d="100"/>
        </p:scale>
        <p:origin x="-31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10/10/2013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22EA17F7-8A1F-4DDC-8BE4-11B748F66050}" type="slidenum">
              <a:rPr lang="en-US" altLang="en-US" sz="1200" b="0">
                <a:solidFill>
                  <a:schemeClr val="tx1"/>
                </a:solidFill>
              </a:rPr>
              <a:pPr eaLnBrk="1" hangingPunct="1"/>
              <a:t>1</a:t>
            </a:fld>
            <a:endParaRPr lang="en-US" altLang="en-US" sz="1200" b="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6084" name="Rectangle 2"/>
          <p:cNvSpPr>
            <a:spLocks noGrp="1" noRot="1" noChangeAspect="1" noChangeArrowheads="1" noTextEdit="1"/>
          </p:cNvSpPr>
          <p:nvPr>
            <p:ph type="sldImg"/>
          </p:nvPr>
        </p:nvSpPr>
        <p:spPr>
          <a:xfrm>
            <a:off x="760413" y="619125"/>
            <a:ext cx="5341937" cy="4006850"/>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FCDC1E31-8F76-48AA-A429-7CDACEEE9496}" type="slidenum">
              <a:rPr lang="en-US" altLang="en-US" sz="1200" b="0">
                <a:solidFill>
                  <a:schemeClr val="tx1"/>
                </a:solidFill>
              </a:rPr>
              <a:pPr eaLnBrk="1" hangingPunct="1"/>
              <a:t>10</a:t>
            </a:fld>
            <a:endParaRPr lang="en-US" altLang="en-US" sz="1200" b="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Typically, an implementation of any Guidewire application will have a small number of setters. This is because of the unusual number of circumstances that must be true for a setter to be an appropriate choice. A getter is appropriate any time a needed value can be derived and therefore should not be stored in the database. A method is appropriate any time you need to modify values in an open-ended way. Both of these circumstances come up frequently. But a setter is appropriate only when you need to set one or more fields based on a single input value and—if there is a single field to be set—it is a field that cannot be set by simply assigning the input value to the field.</a:t>
            </a:r>
          </a:p>
          <a:p>
            <a:pPr eaLnBrk="1" hangingPunct="1"/>
            <a:r>
              <a:rPr lang="en-US" smtClean="0"/>
              <a:t>Possible use cases for setters could include:</a:t>
            </a:r>
          </a:p>
          <a:p>
            <a:pPr lvl="1" eaLnBrk="1" hangingPunct="1"/>
            <a:r>
              <a:rPr lang="en-US" smtClean="0"/>
              <a:t>Adding a value to one field out of several possible fields (such as adding a new phone number to either Work Phone, Home Phone, or Cell Phone).</a:t>
            </a:r>
          </a:p>
          <a:p>
            <a:pPr lvl="1" eaLnBrk="1" hangingPunct="1"/>
            <a:r>
              <a:rPr lang="en-US" smtClean="0"/>
              <a:t>Adding an object to an array and making that value the primary object (such as adding a new employee to an ABCompany and making that employee the primary contact).</a:t>
            </a:r>
          </a:p>
          <a:p>
            <a:pPr lvl="1" eaLnBrk="1" hangingPunct="1"/>
            <a:r>
              <a:rPr lang="en-US" smtClean="0"/>
              <a:t>Adding a value to a field that must be converted to a different unit (such as receiving a dollar amount in Euros but needing to store that amount as dollars).</a:t>
            </a:r>
          </a:p>
          <a:p>
            <a:pPr lvl="1" eaLnBrk="1" hangingPunct="1"/>
            <a:r>
              <a:rPr lang="en-US" smtClean="0"/>
              <a:t>Converting an integer value to a typekey value (such as receiving an integer that represents the number of employees and using that to set a CompanySize typekey value which could be: Under 100, 101 to 500, 501 to 1000, Over 1000).</a:t>
            </a:r>
          </a:p>
          <a:p>
            <a:pPr lvl="1"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3A177465-EF46-467B-BFA7-C5EB876D342A}" type="slidenum">
              <a:rPr lang="en-US" altLang="en-US" sz="1200" b="0">
                <a:solidFill>
                  <a:schemeClr val="tx1"/>
                </a:solidFill>
              </a:rPr>
              <a:pPr eaLnBrk="1" hangingPunct="1"/>
              <a:t>11</a:t>
            </a:fld>
            <a:endParaRPr lang="en-US" altLang="en-US" sz="1200" b="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all enhancement logic, the keyword "this" represents the object from which the getter, setter, or method is called.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F98180F8-08E7-4108-A154-0860C6C90C62}" type="slidenum">
              <a:rPr lang="en-US" altLang="en-US" sz="1200" b="0">
                <a:solidFill>
                  <a:schemeClr val="tx1"/>
                </a:solidFill>
              </a:rPr>
              <a:pPr eaLnBrk="1" hangingPunct="1"/>
              <a:t>12</a:t>
            </a:fld>
            <a:endParaRPr lang="en-US" altLang="en-US" sz="1200" b="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88424" indent="-188424"/>
            <a:r>
              <a:rPr lang="en-US" smtClean="0"/>
              <a:t>There are two elements that alter data: setters and methods. Each is appropriate under different circumstances.</a:t>
            </a:r>
          </a:p>
          <a:p>
            <a:pPr marL="188424" indent="-188424"/>
            <a:r>
              <a:rPr lang="en-US" smtClean="0"/>
              <a:t>A setter is appropriate when you are making a change to the object and: </a:t>
            </a:r>
          </a:p>
          <a:p>
            <a:pPr marL="414532" lvl="1" indent="-188424"/>
            <a:r>
              <a:rPr lang="en-US" smtClean="0"/>
              <a:t>The change "feels like" you are setting a field, </a:t>
            </a:r>
          </a:p>
          <a:p>
            <a:pPr marL="414532" lvl="1" indent="-188424"/>
            <a:r>
              <a:rPr lang="en-US" smtClean="0"/>
              <a:t>A single input value is used to determine how to set the value, and </a:t>
            </a:r>
          </a:p>
          <a:p>
            <a:pPr marL="414532" lvl="1" indent="-188424"/>
            <a:r>
              <a:rPr lang="en-US" smtClean="0"/>
              <a:t>No other objects get changed. (Example: Contact.PrimaryAddress(anAddress), which adds anAddress to the contact's array of addresses (if necessary) and then sets that address to be the primary address.)</a:t>
            </a:r>
          </a:p>
          <a:p>
            <a:pPr marL="188424" indent="-188424"/>
            <a:r>
              <a:rPr lang="en-US" smtClean="0"/>
              <a:t>A method is appropriate when you need to make a change and either: </a:t>
            </a:r>
          </a:p>
          <a:p>
            <a:pPr marL="414532" lvl="1" indent="-188424"/>
            <a:r>
              <a:rPr lang="en-US" smtClean="0"/>
              <a:t>The change doesn't feel like you are setting a field, or </a:t>
            </a:r>
          </a:p>
          <a:p>
            <a:pPr marL="414532" lvl="1" indent="-188424"/>
            <a:r>
              <a:rPr lang="en-US" smtClean="0"/>
              <a:t>You need parameters, or </a:t>
            </a:r>
          </a:p>
          <a:p>
            <a:pPr marL="414532" lvl="1" indent="-188424"/>
            <a:r>
              <a:rPr lang="en-US" smtClean="0"/>
              <a:t>Changes are made beyond the object in question. (Example: Contact.CreateFraudCase(Reason), which creates an activity associated to the contact and creates a note associated to the activity that includes Reason in the body).</a:t>
            </a:r>
          </a:p>
          <a:p>
            <a:pPr marL="188424" indent="-188424"/>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1708DFDA-0979-43C0-B328-977A28ACBC0F}" type="slidenum">
              <a:rPr lang="en-US" altLang="en-US" sz="1200" b="0">
                <a:solidFill>
                  <a:schemeClr val="tx1"/>
                </a:solidFill>
              </a:rPr>
              <a:pPr eaLnBrk="1" hangingPunct="1"/>
              <a:t>13</a:t>
            </a:fld>
            <a:endParaRPr lang="en-US" altLang="en-US" sz="1200" b="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all enhancement logic, the keyword "this" represents the object from which the getter, setter, or method is called.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53497750-1A99-403B-B9AC-1D2C46DD3987}" type="slidenum">
              <a:rPr lang="en-US" altLang="en-US" sz="1200" b="0">
                <a:solidFill>
                  <a:schemeClr val="tx1"/>
                </a:solidFill>
              </a:rPr>
              <a:pPr eaLnBrk="1" hangingPunct="1"/>
              <a:t>14</a:t>
            </a:fld>
            <a:endParaRPr lang="en-US" altLang="en-US" sz="1200" b="0">
              <a:solidFill>
                <a:schemeClr val="tx1"/>
              </a:solidFill>
            </a:endParaRPr>
          </a:p>
        </p:txBody>
      </p:sp>
      <p:sp>
        <p:nvSpPr>
          <p:cNvPr id="5939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63C18D8C-4E85-47DF-9E88-D929ACC88754}" type="slidenum">
              <a:rPr lang="en-US" altLang="en-US" sz="1200" b="0">
                <a:solidFill>
                  <a:schemeClr val="tx1"/>
                </a:solidFill>
              </a:rPr>
              <a:pPr eaLnBrk="1" hangingPunct="1"/>
              <a:t>15</a:t>
            </a:fld>
            <a:endParaRPr lang="en-US" altLang="en-US" sz="1200" b="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package is an aspect of object oriented programming languages. It is a collection of classes gathered together for convenience (typically because the classes have a similar purpose). Because enhancements extend the functionality of an entity class, enhancements are also stored in packages.</a:t>
            </a:r>
          </a:p>
          <a:p>
            <a:pPr eaLnBrk="1" hangingPunct="1"/>
            <a:r>
              <a:rPr lang="en-US" dirty="0" smtClean="0"/>
              <a:t>A package can contain any number of enhancements (and/or </a:t>
            </a:r>
            <a:r>
              <a:rPr lang="en-US" dirty="0" err="1" smtClean="0"/>
              <a:t>Gosu</a:t>
            </a:r>
            <a:r>
              <a:rPr lang="en-US" dirty="0" smtClean="0"/>
              <a:t> classes).</a:t>
            </a:r>
          </a:p>
          <a:p>
            <a:pPr eaLnBrk="1" hangingPunct="1"/>
            <a:r>
              <a:rPr lang="en-US" dirty="0" smtClean="0"/>
              <a:t>In </a:t>
            </a:r>
            <a:r>
              <a:rPr lang="en-US" dirty="0" err="1" smtClean="0"/>
              <a:t>ClaimCenter</a:t>
            </a:r>
            <a:r>
              <a:rPr lang="en-US" dirty="0" smtClean="0"/>
              <a:t>, </a:t>
            </a:r>
            <a:r>
              <a:rPr lang="en-US" dirty="0" err="1" smtClean="0"/>
              <a:t>BillingCenter</a:t>
            </a:r>
            <a:r>
              <a:rPr lang="en-US" dirty="0" smtClean="0"/>
              <a:t>, </a:t>
            </a:r>
            <a:r>
              <a:rPr lang="en-US" dirty="0" err="1" smtClean="0"/>
              <a:t>ContactManager</a:t>
            </a:r>
            <a:r>
              <a:rPr lang="en-US" dirty="0" smtClean="0"/>
              <a:t>, and </a:t>
            </a:r>
            <a:r>
              <a:rPr lang="en-US" dirty="0" err="1" smtClean="0"/>
              <a:t>TrainingApp</a:t>
            </a:r>
            <a:r>
              <a:rPr lang="en-US" dirty="0" smtClean="0"/>
              <a:t>, the base file enhancements are declared in the </a:t>
            </a:r>
            <a:r>
              <a:rPr lang="en-US" dirty="0" smtClean="0">
                <a:latin typeface="Courier New" pitchFamily="49" charset="0"/>
              </a:rPr>
              <a:t>libraries</a:t>
            </a:r>
            <a:r>
              <a:rPr lang="en-US" dirty="0" smtClean="0"/>
              <a:t> package. In </a:t>
            </a:r>
            <a:r>
              <a:rPr lang="en-US" dirty="0" err="1" smtClean="0"/>
              <a:t>PolicyCenter</a:t>
            </a:r>
            <a:r>
              <a:rPr lang="en-US" dirty="0" smtClean="0"/>
              <a:t>, they are declared in sub-packages of the </a:t>
            </a:r>
            <a:r>
              <a:rPr lang="en-US" dirty="0" err="1" smtClean="0">
                <a:latin typeface="Courier New" pitchFamily="49" charset="0"/>
              </a:rPr>
              <a:t>gw</a:t>
            </a:r>
            <a:r>
              <a:rPr lang="en-US" dirty="0" smtClean="0"/>
              <a:t> package.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F635EAB4-6E49-49EE-9923-5AF7B617CA1E}" type="slidenum">
              <a:rPr lang="en-US" altLang="en-US" sz="1200" b="0">
                <a:solidFill>
                  <a:schemeClr val="tx1"/>
                </a:solidFill>
              </a:rPr>
              <a:pPr eaLnBrk="1" hangingPunct="1"/>
              <a:t>16</a:t>
            </a:fld>
            <a:endParaRPr lang="en-US" altLang="en-US" sz="1200" b="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a:t>
            </a:r>
            <a:r>
              <a:rPr lang="en-US" dirty="0" err="1" smtClean="0"/>
              <a:t>ABPerson</a:t>
            </a:r>
            <a:r>
              <a:rPr lang="en-US" dirty="0" smtClean="0"/>
              <a:t> entity is extended to include an Age property. This property is available to any </a:t>
            </a:r>
            <a:r>
              <a:rPr lang="en-US" dirty="0" err="1" smtClean="0"/>
              <a:t>ABPerson</a:t>
            </a:r>
            <a:r>
              <a:rPr lang="en-US" dirty="0" smtClean="0"/>
              <a:t> or any object that is a subtype of </a:t>
            </a:r>
            <a:r>
              <a:rPr lang="en-US" dirty="0" err="1" smtClean="0"/>
              <a:t>ABPerson</a:t>
            </a:r>
            <a:r>
              <a:rPr lang="en-US" dirty="0" smtClean="0"/>
              <a:t> (such as </a:t>
            </a:r>
            <a:r>
              <a:rPr lang="en-US" dirty="0" err="1" smtClean="0"/>
              <a:t>ABDoctor</a:t>
            </a:r>
            <a:r>
              <a:rPr lang="en-US" dirty="0" smtClean="0"/>
              <a:t>). However, it is not available to any other entity (such as </a:t>
            </a:r>
            <a:r>
              <a:rPr lang="en-US" dirty="0" err="1" smtClean="0"/>
              <a:t>ABCompany</a:t>
            </a:r>
            <a:r>
              <a:rPr lang="en-US" dirty="0" smtClean="0"/>
              <a:t>, as shown in the screenshot).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CDEA917E-158E-424A-B8EA-366BF303152F}" type="slidenum">
              <a:rPr lang="en-US" altLang="en-US" sz="1200" b="0">
                <a:solidFill>
                  <a:schemeClr val="tx1"/>
                </a:solidFill>
              </a:rPr>
              <a:pPr eaLnBrk="1" hangingPunct="1"/>
              <a:t>17</a:t>
            </a:fld>
            <a:endParaRPr lang="en-US" altLang="en-US" sz="1200" b="0">
              <a:solidFill>
                <a:schemeClr val="tx1"/>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1517AD97-686C-47F3-A5B7-C66595017083}" type="slidenum">
              <a:rPr lang="en-US" altLang="en-US" sz="1200" b="0">
                <a:solidFill>
                  <a:schemeClr val="tx1"/>
                </a:solidFill>
              </a:rPr>
              <a:pPr eaLnBrk="1" hangingPunct="1"/>
              <a:t>18</a:t>
            </a:fld>
            <a:endParaRPr lang="en-US" altLang="en-US" sz="1200" b="0">
              <a:solidFill>
                <a:schemeClr val="tx1"/>
              </a:solidFill>
            </a:endParaRPr>
          </a:p>
        </p:txBody>
      </p:sp>
      <p:sp>
        <p:nvSpPr>
          <p:cNvPr id="6349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CC7DF35E-A501-4513-87DC-C3076ADCDAAF}" type="slidenum">
              <a:rPr lang="en-US" altLang="en-US" sz="1200" b="0">
                <a:solidFill>
                  <a:schemeClr val="tx1"/>
                </a:solidFill>
              </a:rPr>
              <a:pPr eaLnBrk="1" hangingPunct="1"/>
              <a:t>19</a:t>
            </a:fld>
            <a:endParaRPr lang="en-US" altLang="en-US" sz="1200" b="0">
              <a:solidFill>
                <a:schemeClr val="tx1"/>
              </a:solidFill>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recommends that all enhancements that you create should be in a custom package named after your company. For example, if you were implementing an application for Acme Insurance, then all custom enhancements should be in a package named Acme (or in sub-packages of an Acme package).</a:t>
            </a:r>
          </a:p>
          <a:p>
            <a:pPr eaLnBrk="1" hangingPunct="1"/>
            <a:r>
              <a:rPr lang="en-US" smtClean="0"/>
              <a:t>The recommended naming convention for enhancements is &lt;EntityName&gt; + &lt;AdditionalTextWhenNeeded&gt; + Enhancement. In some cases, you may need to have multiple enhancements for a single entity. In this case, the "AdditionalTextWhenNeeded" should be used to clarify the difference between the enhancements.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DDB44B0F-F8B2-4DEB-8062-B77AB394E3EA}" type="slidenum">
              <a:rPr lang="en-US" altLang="en-US" sz="1200" b="0">
                <a:solidFill>
                  <a:schemeClr val="tx1"/>
                </a:solidFill>
              </a:rPr>
              <a:pPr eaLnBrk="1" hangingPunct="1"/>
              <a:t>2</a:t>
            </a:fld>
            <a:endParaRPr lang="en-US" altLang="en-US" sz="1200" b="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1AA71D3D-DCF8-40D3-A2B7-8B498694CFC4}" type="slidenum">
              <a:rPr lang="en-US" altLang="en-US" sz="1200" b="0">
                <a:solidFill>
                  <a:schemeClr val="tx1"/>
                </a:solidFill>
              </a:rPr>
              <a:pPr eaLnBrk="1" hangingPunct="1"/>
              <a:t>20</a:t>
            </a:fld>
            <a:endParaRPr lang="en-US" altLang="en-US" sz="1200" b="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recommended capitalization convention for properties is to use </a:t>
            </a:r>
            <a:r>
              <a:rPr lang="en-US" dirty="0" err="1" smtClean="0"/>
              <a:t>camelcase</a:t>
            </a:r>
            <a:r>
              <a:rPr lang="en-US" dirty="0" smtClean="0"/>
              <a:t> with an initial upper-case letter (such as </a:t>
            </a:r>
            <a:r>
              <a:rPr lang="en-US" dirty="0" err="1" smtClean="0"/>
              <a:t>IsFlagged</a:t>
            </a:r>
            <a:r>
              <a:rPr lang="en-US" dirty="0" smtClean="0"/>
              <a:t>, </a:t>
            </a:r>
            <a:r>
              <a:rPr lang="en-US" dirty="0" err="1" smtClean="0"/>
              <a:t>FundsRemaining</a:t>
            </a:r>
            <a:r>
              <a:rPr lang="en-US" dirty="0" smtClean="0"/>
              <a:t>, or </a:t>
            </a:r>
            <a:r>
              <a:rPr lang="en-US" dirty="0" err="1" smtClean="0"/>
              <a:t>BackupUser</a:t>
            </a:r>
            <a:r>
              <a:rPr lang="en-US" dirty="0" smtClean="0"/>
              <a:t>).</a:t>
            </a:r>
          </a:p>
          <a:p>
            <a:pPr eaLnBrk="1" hangingPunct="1"/>
            <a:r>
              <a:rPr lang="en-US" dirty="0" smtClean="0"/>
              <a:t>You can precede the </a:t>
            </a:r>
            <a:r>
              <a:rPr lang="en-US" i="1" dirty="0" smtClean="0"/>
              <a:t>property</a:t>
            </a:r>
            <a:r>
              <a:rPr lang="en-US" dirty="0" smtClean="0"/>
              <a:t> keyword with one or more </a:t>
            </a:r>
            <a:r>
              <a:rPr lang="en-US" i="1" dirty="0" smtClean="0"/>
              <a:t>modifier</a:t>
            </a:r>
            <a:r>
              <a:rPr lang="en-US" dirty="0" smtClean="0"/>
              <a:t> keywords. </a:t>
            </a:r>
            <a:r>
              <a:rPr lang="en-US" dirty="0" err="1" smtClean="0"/>
              <a:t>Guidewire</a:t>
            </a:r>
            <a:r>
              <a:rPr lang="en-US" dirty="0" smtClean="0"/>
              <a:t> modifiers include public and private, which are </a:t>
            </a:r>
            <a:r>
              <a:rPr lang="en-US" i="1" dirty="0" smtClean="0"/>
              <a:t>access modifiers</a:t>
            </a:r>
            <a:r>
              <a:rPr lang="en-US" dirty="0" smtClean="0"/>
              <a:t>. A property is public by default, meaning that it can be referenced from anywhere in a </a:t>
            </a:r>
            <a:r>
              <a:rPr lang="en-US" dirty="0" err="1" smtClean="0"/>
              <a:t>Guidewire</a:t>
            </a:r>
            <a:r>
              <a:rPr lang="en-US" dirty="0" smtClean="0"/>
              <a:t> application that uses </a:t>
            </a:r>
            <a:r>
              <a:rPr lang="en-US" dirty="0" err="1" smtClean="0"/>
              <a:t>Gosu</a:t>
            </a:r>
            <a:r>
              <a:rPr lang="en-US" dirty="0" smtClean="0"/>
              <a:t>. In contrast, a private property can be referenced only within the library in which it is defined. The property shown in the slide will be called from a business rule and from a PCF. Therefore, it must be public. Because the </a:t>
            </a:r>
            <a:r>
              <a:rPr lang="en-US" i="1" dirty="0" smtClean="0"/>
              <a:t>public</a:t>
            </a:r>
            <a:r>
              <a:rPr lang="en-US" dirty="0" smtClean="0"/>
              <a:t> keyword is optional, it has been omitted in the example.</a:t>
            </a:r>
          </a:p>
          <a:p>
            <a:pPr eaLnBrk="1" hangingPunct="1"/>
            <a:r>
              <a:rPr lang="en-US" dirty="0" smtClean="0"/>
              <a:t>For more information about modifiers, see the </a:t>
            </a:r>
            <a:r>
              <a:rPr lang="en-US" i="1" dirty="0" err="1" smtClean="0"/>
              <a:t>Gosu</a:t>
            </a:r>
            <a:r>
              <a:rPr lang="en-US" i="1" dirty="0" smtClean="0"/>
              <a:t> Reference Guide</a:t>
            </a:r>
            <a:r>
              <a:rPr lang="en-US" dirty="0" smtClean="0"/>
              <a:t>.</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BCC251A2-1688-4BD7-9C80-EB7DD6238E6A}" type="slidenum">
              <a:rPr lang="en-US" altLang="en-US" sz="1200" b="0">
                <a:solidFill>
                  <a:schemeClr val="tx1"/>
                </a:solidFill>
              </a:rPr>
              <a:pPr eaLnBrk="1" hangingPunct="1"/>
              <a:t>21</a:t>
            </a:fld>
            <a:endParaRPr lang="en-US" altLang="en-US" sz="1200" b="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recommended capitalization convention for properties is to use camelcase with an initial upper-case letter (such as IsFlagged, FundsRemaining, or BackupUser).</a:t>
            </a:r>
          </a:p>
          <a:p>
            <a:pPr eaLnBrk="1" hangingPunct="1"/>
            <a:r>
              <a:rPr lang="en-US" smtClean="0"/>
              <a:t>You can precede the </a:t>
            </a:r>
            <a:r>
              <a:rPr lang="en-US" i="1" smtClean="0"/>
              <a:t>property</a:t>
            </a:r>
            <a:r>
              <a:rPr lang="en-US" smtClean="0"/>
              <a:t> keyword with one or more </a:t>
            </a:r>
            <a:r>
              <a:rPr lang="en-US" i="1" smtClean="0"/>
              <a:t>modifier</a:t>
            </a:r>
            <a:r>
              <a:rPr lang="en-US" smtClean="0"/>
              <a:t> keywords. Guidewire modifiers include public and private, which are </a:t>
            </a:r>
            <a:r>
              <a:rPr lang="en-US" i="1" smtClean="0"/>
              <a:t>access modifiers</a:t>
            </a:r>
            <a:r>
              <a:rPr lang="en-US" smtClean="0"/>
              <a:t>. A property is public by default, meaning that it can be referenced from anywhere in a Guidewire application that uses Gosu. In contrast, a private property can be referenced only within the library in which it is defined. The property shown in the slide will be called from a business rule and from a PCF. Therefore, it must be public. Because the </a:t>
            </a:r>
            <a:r>
              <a:rPr lang="en-US" i="1" smtClean="0"/>
              <a:t>public</a:t>
            </a:r>
            <a:r>
              <a:rPr lang="en-US" smtClean="0"/>
              <a:t> keyword is optional, it has been omitted in the example.</a:t>
            </a:r>
          </a:p>
          <a:p>
            <a:pPr eaLnBrk="1" hangingPunct="1"/>
            <a:r>
              <a:rPr lang="en-US" smtClean="0"/>
              <a:t>For more information about modifiers, see the </a:t>
            </a:r>
            <a:r>
              <a:rPr lang="en-US" i="1" smtClean="0"/>
              <a:t>Gosu Reference Guide</a:t>
            </a:r>
            <a:r>
              <a:rPr lang="en-US" smtClean="0"/>
              <a:t>.</a:t>
            </a:r>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611E1591-F242-4902-A50D-14F4FE5D9CBD}" type="slidenum">
              <a:rPr lang="en-US" altLang="en-US" sz="1200" b="0">
                <a:solidFill>
                  <a:schemeClr val="tx1"/>
                </a:solidFill>
              </a:rPr>
              <a:pPr eaLnBrk="1" hangingPunct="1"/>
              <a:t>22</a:t>
            </a:fld>
            <a:endParaRPr lang="en-US" altLang="en-US" sz="1200" b="0">
              <a:solidFill>
                <a:schemeClr val="tx1"/>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recommended capitalization convention for methods is to use camelcase with an initial lower-case letter (such as popupButtonText, calculateAvailability, or assignToNextAvailableUser).</a:t>
            </a:r>
          </a:p>
          <a:p>
            <a:pPr eaLnBrk="1" hangingPunct="1"/>
            <a:r>
              <a:rPr lang="en-US" smtClean="0"/>
              <a:t>A method can return any type of value found in Gosu, including:</a:t>
            </a:r>
          </a:p>
          <a:p>
            <a:pPr lvl="1" eaLnBrk="1" hangingPunct="1"/>
            <a:r>
              <a:rPr lang="en-US" smtClean="0"/>
              <a:t>Boolean</a:t>
            </a:r>
          </a:p>
          <a:p>
            <a:pPr lvl="1" eaLnBrk="1" hangingPunct="1"/>
            <a:r>
              <a:rPr lang="en-US" smtClean="0"/>
              <a:t>String</a:t>
            </a:r>
          </a:p>
          <a:p>
            <a:pPr lvl="1" eaLnBrk="1" hangingPunct="1"/>
            <a:r>
              <a:rPr lang="en-US" smtClean="0"/>
              <a:t>Integer</a:t>
            </a:r>
          </a:p>
          <a:p>
            <a:pPr eaLnBrk="1" hangingPunct="1"/>
            <a:r>
              <a:rPr lang="en-US" smtClean="0"/>
              <a:t>Like the </a:t>
            </a:r>
            <a:r>
              <a:rPr lang="en-US" i="1" smtClean="0"/>
              <a:t>property</a:t>
            </a:r>
            <a:r>
              <a:rPr lang="en-US" smtClean="0"/>
              <a:t> keyword, you can precede the </a:t>
            </a:r>
            <a:r>
              <a:rPr lang="en-US" i="1" smtClean="0"/>
              <a:t>function</a:t>
            </a:r>
            <a:r>
              <a:rPr lang="en-US" smtClean="0"/>
              <a:t> keyword with one or more </a:t>
            </a:r>
            <a:r>
              <a:rPr lang="en-US" i="1" smtClean="0"/>
              <a:t>modifier</a:t>
            </a:r>
            <a:r>
              <a:rPr lang="en-US" smtClean="0"/>
              <a:t> keywords. Guidewire modifiers include public and private, which are </a:t>
            </a:r>
            <a:r>
              <a:rPr lang="en-US" i="1" smtClean="0"/>
              <a:t>access modifiers</a:t>
            </a:r>
            <a:r>
              <a:rPr lang="en-US" smtClean="0"/>
              <a:t>. A method is public by default, meaning that it can be referenced from anywhere in a Guidewire application that uses Gosu. In contrast, a private method can be referenced only within the library in which it is defined. The method shown in the slide will be called from a business rule and from a PCF. Therefore, it must be public. Because the </a:t>
            </a:r>
            <a:r>
              <a:rPr lang="en-US" i="1" smtClean="0"/>
              <a:t>public</a:t>
            </a:r>
            <a:r>
              <a:rPr lang="en-US" smtClean="0"/>
              <a:t> keyword is optional, it has been omitted in the example. For more information about modifiers, see the </a:t>
            </a:r>
            <a:r>
              <a:rPr lang="en-US" i="1" smtClean="0"/>
              <a:t>Gosu Reference Guide</a:t>
            </a:r>
            <a:r>
              <a:rPr lang="en-US" smtClean="0"/>
              <a:t>.</a:t>
            </a:r>
          </a:p>
          <a:p>
            <a:pPr eaLnBrk="1" hangingPunct="1"/>
            <a:r>
              <a:rPr lang="en-US" smtClean="0"/>
              <a:t>In object-oriented languages such as Gosu, you can create multiple methods with the same name provided that each method declaration has a different number of input parameters and/or different datatypes for the input parameters. This is known as "overloading" a method. For example, you could overload a theoretical "upgradeContact()" method by creating one declaration that takes an ABPerson and one that takes an ABCompany. You can also theoretically use enhancements to overload existing base application methods. For example, you could overload the existing makePrimaryAddress() method on the ABContact entity by creating a second declaration that takes additional arguments. However, this is not recommended and could cause problems during future upgrades.  Customers should use entity enhancements only to create new methods and not to overload existing methods.</a:t>
            </a:r>
          </a:p>
          <a:p>
            <a:pPr eaLnBrk="1" hangingPunct="1"/>
            <a:endParaRPr lang="en-US" smtClean="0"/>
          </a:p>
          <a:p>
            <a:pPr lvl="1" eaLnBrk="1" hangingPunct="1">
              <a:buFontTx/>
              <a:buNone/>
            </a:pPr>
            <a:endParaRPr lang="en-US" smtClean="0"/>
          </a:p>
          <a:p>
            <a:pPr eaLnBrk="1" hangingPunct="1"/>
            <a:endParaRPr lang="en-US" smtClean="0"/>
          </a:p>
        </p:txBody>
      </p:sp>
      <p:sp>
        <p:nvSpPr>
          <p:cNvPr id="67590" name="Rectangle 3"/>
          <p:cNvSpPr txBox="1">
            <a:spLocks noChangeArrowheads="1"/>
          </p:cNvSpPr>
          <p:nvPr/>
        </p:nvSpPr>
        <p:spPr bwMode="auto">
          <a:xfrm>
            <a:off x="2418889" y="5260611"/>
            <a:ext cx="2534375" cy="66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61" tIns="46081" rIns="92161" bIns="46081"/>
          <a:lstStyle>
            <a:lvl1pPr eaLnBrk="0" hangingPunct="0">
              <a:defRPr sz="2000" b="1">
                <a:solidFill>
                  <a:srgbClr val="FF0000"/>
                </a:solidFill>
                <a:latin typeface="Arial" charset="0"/>
              </a:defRPr>
            </a:lvl1pPr>
            <a:lvl2pPr marL="342900" indent="-11430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lvl="1" algn="l" eaLnBrk="1" hangingPunct="1">
              <a:spcBef>
                <a:spcPct val="10000"/>
              </a:spcBef>
              <a:spcAft>
                <a:spcPct val="0"/>
              </a:spcAft>
              <a:buClrTx/>
              <a:buFontTx/>
              <a:buChar char="•"/>
            </a:pPr>
            <a:r>
              <a:rPr lang="en-US" sz="1000" b="0">
                <a:solidFill>
                  <a:schemeClr val="tx1"/>
                </a:solidFill>
              </a:rPr>
              <a:t>Object from the data model</a:t>
            </a:r>
          </a:p>
          <a:p>
            <a:pPr lvl="1" algn="l" eaLnBrk="1" hangingPunct="1">
              <a:spcBef>
                <a:spcPct val="10000"/>
              </a:spcBef>
              <a:spcAft>
                <a:spcPct val="0"/>
              </a:spcAft>
              <a:buClrTx/>
              <a:buFontTx/>
              <a:buChar char="•"/>
            </a:pPr>
            <a:r>
              <a:rPr lang="en-US" sz="1000" b="0">
                <a:solidFill>
                  <a:schemeClr val="tx1"/>
                </a:solidFill>
              </a:rPr>
              <a:t>Arrays</a:t>
            </a:r>
          </a:p>
          <a:p>
            <a:pPr lvl="1" algn="l" eaLnBrk="1" hangingPunct="1">
              <a:spcBef>
                <a:spcPct val="10000"/>
              </a:spcBef>
              <a:spcAft>
                <a:spcPct val="0"/>
              </a:spcAft>
              <a:buClrTx/>
              <a:buFontTx/>
              <a:buChar char="•"/>
            </a:pPr>
            <a:r>
              <a:rPr lang="en-US" sz="1000" b="0">
                <a:solidFill>
                  <a:schemeClr val="tx1"/>
                </a:solidFill>
              </a:rPr>
              <a:t>Void (no value returned)</a:t>
            </a:r>
          </a:p>
          <a:p>
            <a:pPr algn="l" eaLnBrk="1" hangingPunct="1">
              <a:spcBef>
                <a:spcPct val="10000"/>
              </a:spcBef>
              <a:spcAft>
                <a:spcPct val="0"/>
              </a:spcAft>
              <a:buClrTx/>
            </a:pPr>
            <a:endParaRPr lang="en-US" sz="1000" b="0">
              <a:solidFill>
                <a:schemeClr val="tx1"/>
              </a:solidFill>
            </a:endParaRPr>
          </a:p>
          <a:p>
            <a:pPr lvl="1" algn="l" eaLnBrk="1" hangingPunct="1">
              <a:spcBef>
                <a:spcPct val="10000"/>
              </a:spcBef>
              <a:spcAft>
                <a:spcPct val="0"/>
              </a:spcAft>
              <a:buClrTx/>
            </a:pPr>
            <a:endParaRPr lang="en-US" sz="1000" b="0">
              <a:solidFill>
                <a:schemeClr val="tx1"/>
              </a:solidFill>
            </a:endParaRPr>
          </a:p>
          <a:p>
            <a:pPr algn="l" eaLnBrk="1" hangingPunct="1">
              <a:spcBef>
                <a:spcPct val="10000"/>
              </a:spcBef>
              <a:spcAft>
                <a:spcPct val="0"/>
              </a:spcAft>
              <a:buClrTx/>
            </a:pPr>
            <a:endParaRPr lang="en-US" sz="1000" b="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3A764446-B2D7-4B72-823A-7890381268AA}" type="slidenum">
              <a:rPr lang="en-US" altLang="en-US" sz="1200" b="0">
                <a:solidFill>
                  <a:schemeClr val="tx1"/>
                </a:solidFill>
              </a:rPr>
              <a:pPr eaLnBrk="1" hangingPunct="1"/>
              <a:t>23</a:t>
            </a:fld>
            <a:endParaRPr lang="en-US" altLang="en-US" sz="1200" b="0">
              <a:solidFill>
                <a:schemeClr val="tx1"/>
              </a:solidFill>
            </a:endParaRPr>
          </a:p>
        </p:txBody>
      </p:sp>
      <p:sp>
        <p:nvSpPr>
          <p:cNvPr id="6861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C353C4C9-B439-4074-8865-724BE8D5DBDF}" type="slidenum">
              <a:rPr lang="en-US" altLang="en-US" sz="1200" b="0">
                <a:solidFill>
                  <a:schemeClr val="tx1"/>
                </a:solidFill>
              </a:rPr>
              <a:pPr eaLnBrk="1" hangingPunct="1"/>
              <a:t>24</a:t>
            </a:fld>
            <a:endParaRPr lang="en-US" altLang="en-US" sz="1200" b="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Entity enhancement elements are referenced using the same syntax as base application entity elements.</a:t>
            </a:r>
          </a:p>
          <a:p>
            <a:pPr eaLnBrk="1" hangingPunct="1"/>
            <a:r>
              <a:rPr lang="en-US" smtClean="0"/>
              <a:t>In the examples above:</a:t>
            </a:r>
          </a:p>
          <a:p>
            <a:pPr lvl="1" eaLnBrk="1" hangingPunct="1"/>
            <a:r>
              <a:rPr lang="en-US" smtClean="0"/>
              <a:t>The Age getter is used to specify the value of the Age widget.</a:t>
            </a:r>
          </a:p>
          <a:p>
            <a:pPr lvl="1" eaLnBrk="1" hangingPunct="1"/>
            <a:r>
              <a:rPr lang="en-US" smtClean="0"/>
              <a:t>The HeightInInches setter is used in code that determines if the input value—height—should be converted to inches and saved (using the HeightInInches setter) or if it should be saved directly to the database field (HeightInMeters).</a:t>
            </a:r>
          </a:p>
          <a:p>
            <a:pPr lvl="1" eaLnBrk="1" hangingPunct="1"/>
            <a:r>
              <a:rPr lang="en-US" smtClean="0"/>
              <a:t>The addContactNote method is used to create a new, empty contact note related to anABContact.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4B9EEC4C-7F0F-41FD-8B46-BCABBBCA11FF}" type="slidenum">
              <a:rPr lang="en-US" altLang="en-US" sz="1200" b="0">
                <a:solidFill>
                  <a:schemeClr val="tx1"/>
                </a:solidFill>
              </a:rPr>
              <a:pPr eaLnBrk="1" hangingPunct="1"/>
              <a:t>25</a:t>
            </a:fld>
            <a:endParaRPr lang="en-US" altLang="en-US" sz="1200" b="0">
              <a:solidFill>
                <a:schemeClr val="tx1"/>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ADFDC615-A59E-4B7D-9314-389215B8ABAB}" type="slidenum">
              <a:rPr lang="en-US" altLang="en-US" sz="1200" b="0">
                <a:solidFill>
                  <a:schemeClr val="tx1"/>
                </a:solidFill>
              </a:rPr>
              <a:pPr eaLnBrk="1" hangingPunct="1"/>
              <a:t>26</a:t>
            </a:fld>
            <a:endParaRPr lang="en-US" altLang="en-US" sz="1200" b="0">
              <a:solidFill>
                <a:schemeClr val="tx1"/>
              </a:solidFill>
            </a:endParaRPr>
          </a:p>
        </p:txBody>
      </p:sp>
      <p:sp>
        <p:nvSpPr>
          <p:cNvPr id="716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Gosu enhancements can add more than just static methods to Java classes. However, configuration developers typically only add static methods to Java classes. The further capabilities of Gosu enhancements of Java classes are usually more relevant to integration work and are discussed in the integration courses.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12F31A65-F289-4FF4-8DC0-EA15E67A8FE7}" type="slidenum">
              <a:rPr lang="en-US" altLang="en-US" sz="1200" b="0">
                <a:solidFill>
                  <a:schemeClr val="tx1"/>
                </a:solidFill>
              </a:rPr>
              <a:pPr eaLnBrk="1" hangingPunct="1"/>
              <a:t>27</a:t>
            </a:fld>
            <a:endParaRPr lang="en-US" altLang="en-US" sz="1200" b="0">
              <a:solidFill>
                <a:schemeClr val="tx1"/>
              </a:solidFill>
            </a:endParaRPr>
          </a:p>
        </p:txBody>
      </p:sp>
      <p:sp>
        <p:nvSpPr>
          <p:cNvPr id="727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Because a static method can be called without having any instances, you can theoretically put any static method in any class. (For example, you could put a string method in java.util.Math.) However, it is considered good programming practice to put static methods in the class they most logically relate to, as this makes it easier for developers to find the class and it makes code that makes use of the class more readable.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84B7CF0D-D8C9-4B6F-A9F6-E484BB7384B4}" type="slidenum">
              <a:rPr lang="en-US" altLang="en-US" sz="1200" b="0">
                <a:solidFill>
                  <a:schemeClr val="tx1"/>
                </a:solidFill>
              </a:rPr>
              <a:pPr eaLnBrk="1" hangingPunct="1"/>
              <a:t>28</a:t>
            </a:fld>
            <a:endParaRPr lang="en-US" altLang="en-US" sz="1200" b="0">
              <a:solidFill>
                <a:schemeClr val="tx1"/>
              </a:solidFill>
            </a:endParaRPr>
          </a:p>
        </p:txBody>
      </p:sp>
      <p:sp>
        <p:nvSpPr>
          <p:cNvPr id="737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Because static methods do not work off an instance, you typically do not see the keyword "this" in a static Gosu method. The keyword "this" is used to reference the instance from which the method is being called, but static methods are not called from instances.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E52E5601-9573-4EB4-9F39-B663BF6DA15D}" type="slidenum">
              <a:rPr lang="en-US" altLang="en-US" sz="1200" b="0">
                <a:solidFill>
                  <a:schemeClr val="tx1"/>
                </a:solidFill>
              </a:rPr>
              <a:pPr eaLnBrk="1" hangingPunct="1"/>
              <a:t>29</a:t>
            </a:fld>
            <a:endParaRPr lang="en-US" altLang="en-US" sz="1200" b="0">
              <a:solidFill>
                <a:schemeClr val="tx1"/>
              </a:solidFill>
            </a:endParaRPr>
          </a:p>
        </p:txBody>
      </p:sp>
      <p:sp>
        <p:nvSpPr>
          <p:cNvPr id="747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304B4606-173A-4110-8A42-1651AC1C9066}" type="slidenum">
              <a:rPr lang="en-US" altLang="en-US" sz="1200" b="0">
                <a:solidFill>
                  <a:schemeClr val="tx1"/>
                </a:solidFill>
              </a:rPr>
              <a:pPr eaLnBrk="1" hangingPunct="1"/>
              <a:t>3</a:t>
            </a:fld>
            <a:endParaRPr lang="en-US" altLang="en-US" sz="1200" b="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6FF455D4-1ADB-4FBE-AFAC-29B379F15F71}" type="slidenum">
              <a:rPr lang="en-US" altLang="en-US" sz="1200" smtClean="0">
                <a:solidFill>
                  <a:schemeClr val="tx1"/>
                </a:solidFill>
              </a:rPr>
              <a:pPr eaLnBrk="1" hangingPunct="1"/>
              <a:t>30</a:t>
            </a:fld>
            <a:endParaRPr lang="en-US" altLang="en-US" sz="1200" smtClean="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B6EA5355-4DCD-45FB-9C74-04C73A2EBC96}" type="slidenum">
              <a:rPr lang="en-US" altLang="en-US" sz="1200" smtClean="0">
                <a:solidFill>
                  <a:schemeClr val="tx1"/>
                </a:solidFill>
              </a:rPr>
              <a:pPr eaLnBrk="1" hangingPunct="1"/>
              <a:t>31</a:t>
            </a:fld>
            <a:endParaRPr lang="en-US" altLang="en-US" sz="1200" smtClean="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the debugger is on and a breakpoint is reached, normal execution of code is halted until you resume it. Because you can step through lines, you normally need only one breakpoint for each section of code you want to investigate. There is no advantage to having breakpoints on multiple consecutive lines because the first breakpoint suspends normal execution and normal execution does not resume until you request it to.</a:t>
            </a:r>
          </a:p>
          <a:p>
            <a:pPr eaLnBrk="1" hangingPunct="1"/>
            <a:r>
              <a:rPr lang="en-US" dirty="0" smtClean="0"/>
              <a:t>When the debugger is stopped, breakpoints are ignored and code is executed as normal.</a:t>
            </a:r>
          </a:p>
          <a:p>
            <a:pPr eaLnBrk="1" hangingPunct="1"/>
            <a:r>
              <a:rPr lang="en-US" b="1" dirty="0" smtClean="0"/>
              <a:t>Setting a Breakpoint</a:t>
            </a:r>
          </a:p>
          <a:p>
            <a:pPr eaLnBrk="1" hangingPunct="1"/>
            <a:r>
              <a:rPr lang="en-US" dirty="0" smtClean="0"/>
              <a:t>You can set a breakpoint by clicking in the gray area next to the line where the breakpoint symbol would appear. Alternatively, you can set breakpoints in one of the following ways:</a:t>
            </a:r>
          </a:p>
          <a:p>
            <a:pPr lvl="1" eaLnBrk="1" hangingPunct="1"/>
            <a:r>
              <a:rPr lang="en-US" b="1" dirty="0" smtClean="0"/>
              <a:t>On a particular line of code: </a:t>
            </a:r>
            <a:r>
              <a:rPr lang="en-US" dirty="0" smtClean="0"/>
              <a:t>Click in that line, and then select </a:t>
            </a:r>
            <a:r>
              <a:rPr lang="en-US" b="1" dirty="0" smtClean="0"/>
              <a:t>Debug </a:t>
            </a:r>
            <a:r>
              <a:rPr lang="en-US" dirty="0" smtClean="0">
                <a:sym typeface="Wingdings" pitchFamily="2" charset="2"/>
              </a:rPr>
              <a:t></a:t>
            </a:r>
            <a:r>
              <a:rPr lang="en-US" b="1" dirty="0" smtClean="0"/>
              <a:t>Toggle Line Breakpoint</a:t>
            </a:r>
            <a:r>
              <a:rPr lang="en-US" dirty="0" smtClean="0"/>
              <a:t>  </a:t>
            </a:r>
          </a:p>
          <a:p>
            <a:pPr lvl="1" eaLnBrk="1" hangingPunct="1"/>
            <a:r>
              <a:rPr lang="en-US" b="1" dirty="0" smtClean="0"/>
              <a:t>On a particular rule:</a:t>
            </a:r>
            <a:r>
              <a:rPr lang="en-US" dirty="0" smtClean="0"/>
              <a:t> Click on or in the rule, and then select </a:t>
            </a:r>
            <a:r>
              <a:rPr lang="en-US" b="1" dirty="0" smtClean="0"/>
              <a:t>Debug </a:t>
            </a:r>
            <a:r>
              <a:rPr lang="en-US" dirty="0" smtClean="0">
                <a:sym typeface="Wingdings" pitchFamily="2" charset="2"/>
              </a:rPr>
              <a:t></a:t>
            </a:r>
            <a:r>
              <a:rPr lang="en-US" dirty="0" smtClean="0"/>
              <a:t> </a:t>
            </a:r>
            <a:r>
              <a:rPr lang="en-US" b="1" dirty="0" smtClean="0"/>
              <a:t>Toggle Rule Breakpoint</a:t>
            </a:r>
            <a:r>
              <a:rPr lang="en-US" dirty="0" smtClean="0"/>
              <a:t>. The debugger places a breakpoint on the rule condition, which is the first line of code executed in a rule. </a:t>
            </a:r>
          </a:p>
          <a:p>
            <a:pPr eaLnBrk="1" hangingPunct="1"/>
            <a:r>
              <a:rPr lang="en-US" b="1" dirty="0" smtClean="0"/>
              <a:t>Removing a Breakpoint</a:t>
            </a:r>
          </a:p>
          <a:p>
            <a:pPr eaLnBrk="1" hangingPunct="1"/>
            <a:r>
              <a:rPr lang="en-US" dirty="0" smtClean="0"/>
              <a:t>You can remove a breakpoint from your code by one of the following methods:</a:t>
            </a:r>
          </a:p>
          <a:p>
            <a:pPr lvl="1" eaLnBrk="1" hangingPunct="1"/>
            <a:r>
              <a:rPr lang="en-US" dirty="0" smtClean="0"/>
              <a:t>Click the breakpoint symbol (a red sphere)   </a:t>
            </a:r>
          </a:p>
          <a:p>
            <a:pPr lvl="1" eaLnBrk="1" hangingPunct="1"/>
            <a:r>
              <a:rPr lang="en-US" dirty="0" smtClean="0"/>
              <a:t>Select </a:t>
            </a:r>
            <a:r>
              <a:rPr lang="en-US" b="1" dirty="0" smtClean="0"/>
              <a:t>Debug</a:t>
            </a:r>
            <a:r>
              <a:rPr lang="en-US" dirty="0" smtClean="0"/>
              <a:t> </a:t>
            </a:r>
            <a:r>
              <a:rPr lang="en-US" b="1" dirty="0" smtClean="0"/>
              <a:t> &gt; Remove All Breakpoints</a:t>
            </a:r>
          </a:p>
          <a:p>
            <a:pPr lvl="1" eaLnBrk="1" hangingPunct="1"/>
            <a:r>
              <a:rPr lang="en-US" dirty="0" smtClean="0"/>
              <a:t>Position the cursor on line with a breakpoint and select </a:t>
            </a:r>
            <a:r>
              <a:rPr lang="en-US" b="1" dirty="0" smtClean="0"/>
              <a:t>Debug </a:t>
            </a:r>
            <a:r>
              <a:rPr lang="en-US" b="1" dirty="0" smtClean="0">
                <a:sym typeface="Wingdings" pitchFamily="2" charset="2"/>
              </a:rPr>
              <a:t></a:t>
            </a:r>
            <a:r>
              <a:rPr lang="en-US" b="1" dirty="0" smtClean="0"/>
              <a:t>Toggle Line Breakpoint</a:t>
            </a:r>
            <a:r>
              <a:rPr lang="en-US" dirty="0" smtClean="0"/>
              <a:t> </a:t>
            </a:r>
          </a:p>
          <a:p>
            <a:pPr lvl="1" eaLnBrk="1" hangingPunct="1"/>
            <a:r>
              <a:rPr lang="en-US" dirty="0" smtClean="0"/>
              <a:t>Position the cursor in a rule that is </a:t>
            </a:r>
            <a:r>
              <a:rPr lang="en-US" dirty="0" err="1" smtClean="0"/>
              <a:t>breakpointed</a:t>
            </a:r>
            <a:r>
              <a:rPr lang="en-US" dirty="0" smtClean="0"/>
              <a:t> and select </a:t>
            </a:r>
            <a:r>
              <a:rPr lang="en-US" b="1" dirty="0" smtClean="0"/>
              <a:t>Debug</a:t>
            </a:r>
            <a:r>
              <a:rPr lang="en-US" dirty="0" smtClean="0"/>
              <a:t> </a:t>
            </a:r>
            <a:r>
              <a:rPr lang="en-US" b="1" dirty="0" smtClean="0">
                <a:sym typeface="Wingdings" pitchFamily="2" charset="2"/>
              </a:rPr>
              <a:t></a:t>
            </a:r>
            <a:r>
              <a:rPr lang="en-US" b="1" dirty="0" smtClean="0"/>
              <a:t> Toggle Rule Breakpoint</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Guidewire Studio, you can run, debug (and test) your Guidewire application without leaving Guidewire Studio.</a:t>
            </a:r>
            <a:r>
              <a:rPr lang="en-US" baseline="0" dirty="0" smtClean="0"/>
              <a:t> You can run or debug your project by selecting the Run Server and/or Debug Server menu commands.  In certain cases, you can use the Shift + F10 keystroke to Run Server and Shift + F9 keystroke to Debug Server.  However, if you are actively working in Gosu Scratchpad (run/debug/stop), these keystrokes will run and debug, respectively, the code in Gosu Scratchpad!  For this reason, you may want to use Alt + Shift + F10 and Alt + Shift + F9 to open the respective dialogs to run and debug the server instance for your project.</a:t>
            </a:r>
          </a:p>
          <a:p>
            <a:endParaRPr lang="en-US" baseline="0" dirty="0" smtClean="0"/>
          </a:p>
          <a:p>
            <a:r>
              <a:rPr lang="en-US" dirty="0" smtClean="0"/>
              <a:t>The console information and the generated output are</a:t>
            </a:r>
            <a:r>
              <a:rPr lang="en-US" baseline="0" dirty="0" smtClean="0"/>
              <a:t> displayed i</a:t>
            </a:r>
            <a:r>
              <a:rPr lang="en-US" dirty="0" smtClean="0"/>
              <a:t>n the Run tool window or the Debug tool window</a:t>
            </a:r>
            <a:r>
              <a:rPr lang="en-US" baseline="0" dirty="0" smtClean="0"/>
              <a:t> in the Console tab.</a:t>
            </a:r>
            <a:endParaRPr lang="en-US" dirty="0" smtClean="0"/>
          </a:p>
          <a:p>
            <a:r>
              <a:rPr lang="en-US" dirty="0" smtClean="0"/>
              <a:t/>
            </a:r>
            <a:br>
              <a:rPr lang="en-US" dirty="0" smtClean="0"/>
            </a:br>
            <a:r>
              <a:rPr lang="en-US" dirty="0" smtClean="0"/>
              <a:t>The debugger enables you to execute your application step by step, examine program information related to variables, watches, or threads, and change your program without leaving Guidewire</a:t>
            </a:r>
            <a:r>
              <a:rPr lang="en-US" baseline="0" dirty="0" smtClean="0"/>
              <a:t> Studio. </a:t>
            </a:r>
            <a:r>
              <a:rPr lang="en-US" dirty="0" smtClean="0"/>
              <a:t>Prior to launching the debugger session, it</a:t>
            </a:r>
            <a:r>
              <a:rPr lang="en-US" baseline="0" dirty="0" smtClean="0"/>
              <a:t> makes sense to </a:t>
            </a:r>
            <a:r>
              <a:rPr lang="en-US" dirty="0" smtClean="0"/>
              <a:t>set breakpoints that cause the debugger to suspend the application or take some other actions when</a:t>
            </a:r>
            <a:r>
              <a:rPr lang="en-US" baseline="0" dirty="0" smtClean="0"/>
              <a:t> </a:t>
            </a:r>
            <a:r>
              <a:rPr lang="en-US" dirty="0" smtClean="0"/>
              <a:t>breakpoints are reached in code. </a:t>
            </a:r>
            <a:br>
              <a:rPr lang="en-US" dirty="0" smtClean="0"/>
            </a:br>
            <a:r>
              <a:rPr lang="en-US" dirty="0" smtClean="0"/>
              <a:t/>
            </a:r>
            <a:br>
              <a:rPr lang="en-US" dirty="0" smtClean="0"/>
            </a:br>
            <a:r>
              <a:rPr lang="en-US" dirty="0" smtClean="0"/>
              <a:t>There is no requirement for an </a:t>
            </a:r>
            <a:r>
              <a:rPr lang="en-US" sz="1000" kern="1200" dirty="0" smtClean="0">
                <a:solidFill>
                  <a:schemeClr val="tx1"/>
                </a:solidFill>
                <a:effectLst/>
                <a:latin typeface="Arial" pitchFamily="34" charset="0"/>
                <a:ea typeface="+mn-ea"/>
                <a:cs typeface="Arial" pitchFamily="34" charset="0"/>
              </a:rPr>
              <a:t>explicit connection to running server.  The same functionality supported by starting server in debug mode or by remote debugging,</a:t>
            </a:r>
            <a:r>
              <a:rPr lang="en-US" sz="1000" kern="1200" baseline="0" dirty="0" smtClean="0">
                <a:solidFill>
                  <a:schemeClr val="tx1"/>
                </a:solidFill>
                <a:effectLst/>
                <a:latin typeface="Arial" pitchFamily="34" charset="0"/>
                <a:ea typeface="+mn-ea"/>
                <a:cs typeface="Arial" pitchFamily="34" charset="0"/>
              </a:rPr>
              <a:t> </a:t>
            </a:r>
            <a:endParaRPr lang="en-US" sz="1000" kern="1200" dirty="0" smtClean="0">
              <a:solidFill>
                <a:schemeClr val="tx1"/>
              </a:solidFill>
              <a:effectLst/>
              <a:latin typeface="Arial" pitchFamily="34" charset="0"/>
              <a:ea typeface="+mn-ea"/>
              <a:cs typeface="Arial" pitchFamily="34" charset="0"/>
            </a:endParaRPr>
          </a:p>
          <a:p>
            <a:r>
              <a:rPr lang="en-US" sz="1000" kern="1200" dirty="0" smtClean="0">
                <a:solidFill>
                  <a:schemeClr val="tx1"/>
                </a:solidFill>
                <a:effectLst/>
                <a:latin typeface="Arial" pitchFamily="34" charset="0"/>
                <a:ea typeface="+mn-ea"/>
                <a:cs typeface="Arial" pitchFamily="34" charset="0"/>
              </a:rPr>
              <a:t>No authentication is required to start debugging, however, debugging of production servers is not possible because they</a:t>
            </a:r>
            <a:r>
              <a:rPr lang="en-US" sz="1000" kern="1200" baseline="0" dirty="0" smtClean="0">
                <a:solidFill>
                  <a:schemeClr val="tx1"/>
                </a:solidFill>
                <a:effectLst/>
                <a:latin typeface="Arial" pitchFamily="34" charset="0"/>
                <a:ea typeface="+mn-ea"/>
                <a:cs typeface="Arial" pitchFamily="34" charset="0"/>
              </a:rPr>
              <a:t> a</a:t>
            </a:r>
            <a:r>
              <a:rPr lang="en-US" sz="1000" kern="1200" dirty="0" smtClean="0">
                <a:solidFill>
                  <a:schemeClr val="tx1"/>
                </a:solidFill>
                <a:effectLst/>
                <a:latin typeface="Arial" pitchFamily="34" charset="0"/>
                <a:ea typeface="+mn-ea"/>
                <a:cs typeface="Arial" pitchFamily="34" charset="0"/>
              </a:rPr>
              <a:t>re not running in debug mode.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2531765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BB907DAB-E654-4F84-9026-D2A5C32C2A36}" type="slidenum">
              <a:rPr lang="en-US" altLang="en-US" sz="1200" smtClean="0">
                <a:solidFill>
                  <a:schemeClr val="tx1"/>
                </a:solidFill>
              </a:rPr>
              <a:pPr eaLnBrk="1" hangingPunct="1"/>
              <a:t>33</a:t>
            </a:fld>
            <a:endParaRPr lang="en-US" altLang="en-US" sz="1200" smtClean="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Frame tab lists the object passed to the code (for business rules, this is the root entity). Variable</a:t>
            </a:r>
            <a:r>
              <a:rPr lang="en-US" baseline="0" dirty="0" smtClean="0"/>
              <a:t> values at the breakpoint are visible in the Variables window. Frames shows the sequence of actions executed until the breakpoint, inclusive.</a:t>
            </a:r>
            <a:endParaRPr lang="en-US" dirty="0" smtClean="0"/>
          </a:p>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addition to Ctrl-Shift-F8, </a:t>
            </a:r>
            <a:r>
              <a:rPr lang="en-US" dirty="0" smtClean="0"/>
              <a:t>right-clicking</a:t>
            </a:r>
            <a:r>
              <a:rPr lang="en-US" baseline="0" dirty="0" smtClean="0"/>
              <a:t> on the breakpoint also displays a menu with choices to Edit, Disable, Remove, or View Breakpoints. This screen shows the Edit breakpoint options.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Breakpoint options dialog allows you to review all breakpoints.  In the Toolbar, you can add a breakpoint, remove a breakpoint, display breakpoints under their respective packages rather than under their types,  display breakpoints under their respective classes, and display breakpoints under their respective files. There are various Breakpoint options to set.  You can enable a suspend policy for a breakpoint. For example, for a Thread policy the thread where the breakpoint is hit is suspended. You can also specify a condition in either </a:t>
            </a:r>
            <a:r>
              <a:rPr lang="en-US" dirty="0" err="1" smtClean="0"/>
              <a:t>Gosu</a:t>
            </a:r>
            <a:r>
              <a:rPr lang="en-US" baseline="0" dirty="0" smtClean="0"/>
              <a:t> or Java. You can also specify actions, such as logging the evaluated expression.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2075188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42E785F2-78D1-4C0F-97F3-6D66E6153733}" type="slidenum">
              <a:rPr lang="en-US" altLang="en-US" sz="1200" smtClean="0">
                <a:solidFill>
                  <a:schemeClr val="tx1"/>
                </a:solidFill>
              </a:rPr>
              <a:pPr eaLnBrk="1" hangingPunct="1"/>
              <a:t>35</a:t>
            </a:fld>
            <a:endParaRPr lang="en-US" altLang="en-US" sz="120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the debugger pauses execution, you can step through the code in one of several ways. The most basic,</a:t>
            </a:r>
            <a:r>
              <a:rPr lang="en-US" baseline="0" dirty="0" smtClean="0"/>
              <a:t> stepping through code one line at a time, is achieved using Step Over (F8). </a:t>
            </a:r>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F64CFB4B-0741-48B8-AA9D-1ED6E9241081}" type="slidenum">
              <a:rPr lang="en-US" altLang="en-US" sz="1200" smtClean="0">
                <a:solidFill>
                  <a:schemeClr val="tx1"/>
                </a:solidFill>
              </a:rPr>
              <a:pPr eaLnBrk="1" hangingPunct="1"/>
              <a:t>36</a:t>
            </a:fld>
            <a:endParaRPr lang="en-US" altLang="en-US" sz="1200" smtClean="0">
              <a:solidFill>
                <a:schemeClr val="tx1"/>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a:t>
            </a:r>
            <a:r>
              <a:rPr lang="en-US" baseline="0" dirty="0" smtClean="0"/>
              <a:t>e easiest way to populate the Watches window is to run the code to a desired point, then drag the variable over to the Watches window. </a:t>
            </a: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0E3B680E-E561-4B2D-9E17-41A5DCE95AD2}" type="slidenum">
              <a:rPr lang="en-US" altLang="en-US" sz="1200" smtClean="0">
                <a:solidFill>
                  <a:schemeClr val="tx1"/>
                </a:solidFill>
              </a:rPr>
              <a:pPr eaLnBrk="1" hangingPunct="1"/>
              <a:t>37</a:t>
            </a:fld>
            <a:endParaRPr lang="en-US" altLang="en-US" sz="1200" smtClean="0">
              <a:solidFill>
                <a:schemeClr val="tx1"/>
              </a:solidFill>
            </a:endParaRPr>
          </a:p>
        </p:txBody>
      </p:sp>
      <p:sp>
        <p:nvSpPr>
          <p:cNvPr id="7270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55931E59-D324-42D8-B97E-61047645B33A}" type="slidenum">
              <a:rPr lang="en-US" altLang="en-US" sz="1200" b="0">
                <a:solidFill>
                  <a:schemeClr val="tx1"/>
                </a:solidFill>
              </a:rPr>
              <a:pPr eaLnBrk="1" hangingPunct="1"/>
              <a:t>38</a:t>
            </a:fld>
            <a:endParaRPr lang="en-US" altLang="en-US" sz="1200" b="0">
              <a:solidFill>
                <a:schemeClr val="tx1"/>
              </a:solidFill>
            </a:endParaRPr>
          </a:p>
        </p:txBody>
      </p:sp>
      <p:sp>
        <p:nvSpPr>
          <p:cNvPr id="839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3972" name="Rectangle 2"/>
          <p:cNvSpPr>
            <a:spLocks noGrp="1" noRot="1" noChangeAspect="1" noChangeArrowheads="1" noTextEdit="1"/>
          </p:cNvSpPr>
          <p:nvPr>
            <p:ph type="sldImg"/>
          </p:nvPr>
        </p:nvSpPr>
        <p:spPr>
          <a:xfrm>
            <a:off x="726142" y="619907"/>
            <a:ext cx="5412045" cy="4006746"/>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FDC8C316-030C-4ABD-A166-C4F56A9DE567}" type="slidenum">
              <a:rPr lang="en-US" altLang="en-US" sz="1200" b="0">
                <a:solidFill>
                  <a:schemeClr val="tx1"/>
                </a:solidFill>
              </a:rPr>
              <a:pPr eaLnBrk="1" hangingPunct="1"/>
              <a:t>39</a:t>
            </a:fld>
            <a:endParaRPr lang="en-US" altLang="en-US" sz="1200" b="0">
              <a:solidFill>
                <a:schemeClr val="tx1"/>
              </a:solidFill>
            </a:endParaRPr>
          </a:p>
        </p:txBody>
      </p:sp>
      <p:sp>
        <p:nvSpPr>
          <p:cNvPr id="849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4996" name="Rectangle 2"/>
          <p:cNvSpPr>
            <a:spLocks noGrp="1" noRot="1" noChangeAspect="1" noChangeArrowheads="1" noTextEdit="1"/>
          </p:cNvSpPr>
          <p:nvPr>
            <p:ph type="sldImg"/>
          </p:nvPr>
        </p:nvSpPr>
        <p:spPr>
          <a:xfrm>
            <a:off x="726142" y="619907"/>
            <a:ext cx="5412045" cy="4006746"/>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7266" indent="-207266"/>
            <a:r>
              <a:rPr lang="en-US" b="1" dirty="0" smtClean="0"/>
              <a:t>Answers</a:t>
            </a:r>
          </a:p>
          <a:p>
            <a:pPr marL="207266" indent="-207266"/>
            <a:r>
              <a:rPr lang="en-US" dirty="0" smtClean="0"/>
              <a:t>1. The </a:t>
            </a:r>
            <a:r>
              <a:rPr lang="en-US" dirty="0" err="1" smtClean="0"/>
              <a:t>gsrc</a:t>
            </a:r>
            <a:r>
              <a:rPr lang="en-US" dirty="0" smtClean="0"/>
              <a:t> node</a:t>
            </a:r>
          </a:p>
          <a:p>
            <a:pPr marL="207266" indent="-207266"/>
            <a:r>
              <a:rPr lang="en-US" dirty="0" smtClean="0"/>
              <a:t>2. Getter: Logic that returns a derived value and does not take parameters or change other data. Setter: Logic that takes a single input value and uses that to modify some other field (or set of fields) on the given object. Method: Logic that requires parameters, changes data, or otherwise does more than simply deriving or setting a value.</a:t>
            </a:r>
          </a:p>
          <a:p>
            <a:pPr marL="207266" indent="-207266"/>
            <a:r>
              <a:rPr lang="en-US" dirty="0" smtClean="0"/>
              <a:t>3. Studio automatically creates the package statement and the enhancement declaration statement.</a:t>
            </a:r>
          </a:p>
          <a:p>
            <a:pPr marL="207266" indent="-207266"/>
            <a:r>
              <a:rPr lang="en-US" dirty="0" smtClean="0"/>
              <a:t>4. </a:t>
            </a:r>
            <a:r>
              <a:rPr lang="en-US" dirty="0" err="1" smtClean="0"/>
              <a:t>this.AssignedUser</a:t>
            </a:r>
            <a:endParaRPr lang="en-US" dirty="0" smtClean="0"/>
          </a:p>
          <a:p>
            <a:pPr marL="207266" indent="-207266"/>
            <a:r>
              <a:rPr lang="en-US" dirty="0" smtClean="0"/>
              <a:t>5. You would create the method and specify a return value of "void".</a:t>
            </a:r>
          </a:p>
          <a:p>
            <a:pPr marL="207266" indent="-207266"/>
            <a:r>
              <a:rPr lang="en-US" dirty="0" smtClean="0"/>
              <a:t>6. You reference enhancement properties and methods using the same syntax as base application entity properties and methods: </a:t>
            </a:r>
            <a:r>
              <a:rPr lang="en-US" dirty="0" err="1" smtClean="0"/>
              <a:t>object.propertyOrMethodName</a:t>
            </a:r>
            <a:r>
              <a:rPr lang="en-US" dirty="0" smtClean="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DA9F2B01-03E8-44C3-A7D4-68D5D716D0B5}" type="slidenum">
              <a:rPr lang="en-US" altLang="en-US" sz="1200" b="0">
                <a:solidFill>
                  <a:schemeClr val="tx1"/>
                </a:solidFill>
              </a:rPr>
              <a:pPr eaLnBrk="1" hangingPunct="1"/>
              <a:t>4</a:t>
            </a:fld>
            <a:endParaRPr lang="en-US" altLang="en-US" sz="1200" b="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types that can be enhanced include entities, classes, PCF files, permissions, SOAP entities, and typekeys.</a:t>
            </a:r>
          </a:p>
          <a:p>
            <a:pPr eaLnBrk="1" hangingPunct="1"/>
            <a:r>
              <a:rPr lang="en-US" smtClean="0"/>
              <a:t>Gosu enhancements can also be used to enhance types where subclassing is impractical or not possible.</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EF5D817E-BB36-4B77-B595-F15AAFF2006A}" type="slidenum">
              <a:rPr lang="en-US" altLang="en-US" sz="1200" b="0">
                <a:solidFill>
                  <a:schemeClr val="tx1"/>
                </a:solidFill>
              </a:rPr>
              <a:pPr eaLnBrk="1" hangingPunct="1"/>
              <a:t>5</a:t>
            </a:fld>
            <a:endParaRPr lang="en-US" altLang="en-US" sz="1200" b="0">
              <a:solidFill>
                <a:schemeClr val="tx1"/>
              </a:solidFill>
            </a:endParaRPr>
          </a:p>
        </p:txBody>
      </p:sp>
      <p:sp>
        <p:nvSpPr>
          <p:cNvPr id="5018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04B62953-51EE-4028-BD8C-06F6B06CB70A}" type="slidenum">
              <a:rPr lang="en-US" altLang="en-US" sz="1200" b="0">
                <a:solidFill>
                  <a:schemeClr val="tx1"/>
                </a:solidFill>
              </a:rPr>
              <a:pPr eaLnBrk="1" hangingPunct="1"/>
              <a:t>6</a:t>
            </a:fld>
            <a:endParaRPr lang="en-US" altLang="en-US" sz="1200" b="0">
              <a:solidFill>
                <a:schemeClr val="tx1"/>
              </a:solidFill>
            </a:endParaRPr>
          </a:p>
        </p:txBody>
      </p:sp>
      <p:sp>
        <p:nvSpPr>
          <p:cNvPr id="5120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E22F53C5-1763-4F75-A481-5471974C4885}" type="slidenum">
              <a:rPr lang="en-US" altLang="en-US" sz="1200" b="0">
                <a:solidFill>
                  <a:schemeClr val="tx1"/>
                </a:solidFill>
              </a:rPr>
              <a:pPr eaLnBrk="1" hangingPunct="1"/>
              <a:t>7</a:t>
            </a:fld>
            <a:endParaRPr lang="en-US" altLang="en-US" sz="1200" b="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F7559D64-82DB-4BBD-ACD9-D4E4B6804186}" type="slidenum">
              <a:rPr lang="en-US" altLang="en-US" sz="1200" b="0">
                <a:solidFill>
                  <a:schemeClr val="tx1"/>
                </a:solidFill>
              </a:rPr>
              <a:pPr eaLnBrk="1" hangingPunct="1"/>
              <a:t>8</a:t>
            </a:fld>
            <a:endParaRPr lang="en-US" altLang="en-US" sz="1200" b="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all enhancement logic, the keyword "this" represents the object from which the getter, setter, or method is called.</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Gosu Enhancements - </a:t>
            </a:r>
            <a:fld id="{6625484F-7241-41D5-A083-EBD405203027}" type="slidenum">
              <a:rPr lang="en-US" altLang="en-US" sz="1200" b="0">
                <a:solidFill>
                  <a:schemeClr val="tx1"/>
                </a:solidFill>
              </a:rPr>
              <a:pPr eaLnBrk="1" hangingPunct="1"/>
              <a:t>9</a:t>
            </a:fld>
            <a:endParaRPr lang="en-US" altLang="en-US" sz="1200" b="0">
              <a:solidFill>
                <a:schemeClr val="tx1"/>
              </a:solidFill>
            </a:endParaRPr>
          </a:p>
        </p:txBody>
      </p:sp>
      <p:sp>
        <p:nvSpPr>
          <p:cNvPr id="5427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5977469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 id="2147483804" r:id="rId41"/>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Enhancements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16 September 2013</a:t>
            </a:r>
          </a:p>
        </p:txBody>
      </p:sp>
    </p:spTree>
    <p:extLst>
      <p:ext uri="{BB962C8B-B14F-4D97-AF65-F5344CB8AC3E}">
        <p14:creationId xmlns:p14="http://schemas.microsoft.com/office/powerpoint/2010/main" val="271377173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Setter properties</a:t>
            </a:r>
          </a:p>
        </p:txBody>
      </p:sp>
      <p:sp>
        <p:nvSpPr>
          <p:cNvPr id="13315" name="Rectangle 3"/>
          <p:cNvSpPr>
            <a:spLocks noGrp="1" noChangeArrowheads="1"/>
          </p:cNvSpPr>
          <p:nvPr>
            <p:ph idx="1"/>
          </p:nvPr>
        </p:nvSpPr>
        <p:spPr/>
        <p:txBody>
          <a:bodyPr/>
          <a:lstStyle/>
          <a:p>
            <a:pPr>
              <a:buFont typeface="Arial" charset="0"/>
              <a:buChar char="•"/>
            </a:pPr>
            <a:r>
              <a:rPr lang="en-US" smtClean="0"/>
              <a:t>A </a:t>
            </a:r>
            <a:r>
              <a:rPr lang="en-US" b="1" smtClean="0"/>
              <a:t>setter property</a:t>
            </a:r>
            <a:r>
              <a:rPr lang="en-US" smtClean="0"/>
              <a:t> takes a single input value and uses it to modify the associated object</a:t>
            </a:r>
          </a:p>
          <a:p>
            <a:pPr lvl="1"/>
            <a:r>
              <a:rPr lang="en-US" smtClean="0"/>
              <a:t>Property not declared at data model level</a:t>
            </a:r>
          </a:p>
          <a:p>
            <a:pPr lvl="1"/>
            <a:r>
              <a:rPr lang="en-US" smtClean="0"/>
              <a:t>Value given to setter may or may not be stored in database</a:t>
            </a:r>
          </a:p>
          <a:p>
            <a:pPr lvl="1"/>
            <a:r>
              <a:rPr lang="en-US" smtClean="0"/>
              <a:t>Values manipulated by setter are typically stored in database</a:t>
            </a:r>
          </a:p>
          <a:p>
            <a:pPr lvl="1"/>
            <a:r>
              <a:rPr lang="en-US" smtClean="0"/>
              <a:t>Code must receive exactly one input parameter</a:t>
            </a:r>
          </a:p>
          <a:p>
            <a:pPr lvl="1"/>
            <a:r>
              <a:rPr lang="en-US" smtClean="0"/>
              <a:t>Should not be used to alter other objects</a:t>
            </a:r>
          </a:p>
          <a:p>
            <a:pPr>
              <a:buFont typeface="Arial" charset="0"/>
              <a:buChar char="•"/>
            </a:pPr>
            <a:r>
              <a:rPr lang="en-US" smtClean="0"/>
              <a:t>Example</a:t>
            </a:r>
          </a:p>
          <a:p>
            <a:pPr lvl="1"/>
            <a:r>
              <a:rPr lang="en-US" smtClean="0"/>
              <a:t>ABPolicyPerson.HeightInInches</a:t>
            </a:r>
          </a:p>
          <a:p>
            <a:pPr lvl="2"/>
            <a:r>
              <a:rPr lang="en-US" smtClean="0"/>
              <a:t>Getter takes height from database (in meters) and converts it to inches (so, for example, it can be displayed in UI)</a:t>
            </a:r>
          </a:p>
          <a:p>
            <a:pPr lvl="2"/>
            <a:r>
              <a:rPr lang="en-US" smtClean="0"/>
              <a:t>Setter takes height (in inches) and converts it to meters before saving it to database</a:t>
            </a:r>
          </a:p>
        </p:txBody>
      </p:sp>
    </p:spTree>
    <p:extLst>
      <p:ext uri="{BB962C8B-B14F-4D97-AF65-F5344CB8AC3E}">
        <p14:creationId xmlns:p14="http://schemas.microsoft.com/office/powerpoint/2010/main" val="2599779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7315200" cy="461885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Rectangle 2"/>
          <p:cNvSpPr>
            <a:spLocks noGrp="1" noChangeArrowheads="1"/>
          </p:cNvSpPr>
          <p:nvPr>
            <p:ph type="title"/>
          </p:nvPr>
        </p:nvSpPr>
        <p:spPr/>
        <p:txBody>
          <a:bodyPr/>
          <a:lstStyle/>
          <a:p>
            <a:pPr eaLnBrk="1" hangingPunct="1"/>
            <a:r>
              <a:rPr lang="en-US" smtClean="0"/>
              <a:t>Example setter</a:t>
            </a:r>
          </a:p>
        </p:txBody>
      </p:sp>
      <p:sp>
        <p:nvSpPr>
          <p:cNvPr id="14340" name="Rectangle 3"/>
          <p:cNvSpPr>
            <a:spLocks noGrp="1" noChangeArrowheads="1"/>
          </p:cNvSpPr>
          <p:nvPr>
            <p:ph idx="1"/>
          </p:nvPr>
        </p:nvSpPr>
        <p:spPr>
          <a:xfrm>
            <a:off x="488950" y="892175"/>
            <a:ext cx="8318500" cy="598488"/>
          </a:xfrm>
        </p:spPr>
        <p:txBody>
          <a:bodyPr/>
          <a:lstStyle/>
          <a:p>
            <a:pPr>
              <a:buFont typeface="Arial" charset="0"/>
              <a:buChar char="•"/>
            </a:pPr>
            <a:r>
              <a:rPr lang="en-US" smtClean="0"/>
              <a:t>Must receive exactly one value, which is value to set</a:t>
            </a:r>
          </a:p>
        </p:txBody>
      </p:sp>
      <p:sp>
        <p:nvSpPr>
          <p:cNvPr id="14341" name="Freeform 11"/>
          <p:cNvSpPr>
            <a:spLocks/>
          </p:cNvSpPr>
          <p:nvPr/>
        </p:nvSpPr>
        <p:spPr bwMode="auto">
          <a:xfrm>
            <a:off x="5026025" y="1289050"/>
            <a:ext cx="2746375" cy="4349750"/>
          </a:xfrm>
          <a:custGeom>
            <a:avLst/>
            <a:gdLst>
              <a:gd name="T0" fmla="*/ 2147483647 w 1013"/>
              <a:gd name="T1" fmla="*/ 0 h 2740"/>
              <a:gd name="T2" fmla="*/ 2147483647 w 1013"/>
              <a:gd name="T3" fmla="*/ 2147483647 h 2740"/>
              <a:gd name="T4" fmla="*/ 0 w 1013"/>
              <a:gd name="T5" fmla="*/ 2147483647 h 2740"/>
              <a:gd name="T6" fmla="*/ 0 60000 65536"/>
              <a:gd name="T7" fmla="*/ 0 60000 65536"/>
              <a:gd name="T8" fmla="*/ 0 60000 65536"/>
              <a:gd name="T9" fmla="*/ 0 w 1013"/>
              <a:gd name="T10" fmla="*/ 0 h 2740"/>
              <a:gd name="T11" fmla="*/ 1013 w 1013"/>
              <a:gd name="T12" fmla="*/ 2740 h 2740"/>
            </a:gdLst>
            <a:ahLst/>
            <a:cxnLst>
              <a:cxn ang="T6">
                <a:pos x="T0" y="T1"/>
              </a:cxn>
              <a:cxn ang="T7">
                <a:pos x="T2" y="T3"/>
              </a:cxn>
              <a:cxn ang="T8">
                <a:pos x="T4" y="T5"/>
              </a:cxn>
            </a:cxnLst>
            <a:rect l="T9" t="T10" r="T11" b="T12"/>
            <a:pathLst>
              <a:path w="1013" h="2740">
                <a:moveTo>
                  <a:pt x="1013" y="0"/>
                </a:moveTo>
                <a:lnTo>
                  <a:pt x="1013" y="2740"/>
                </a:lnTo>
                <a:lnTo>
                  <a:pt x="0" y="2740"/>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91536946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Enhancement methods</a:t>
            </a:r>
          </a:p>
        </p:txBody>
      </p:sp>
      <p:sp>
        <p:nvSpPr>
          <p:cNvPr id="15363" name="Rectangle 3"/>
          <p:cNvSpPr>
            <a:spLocks noGrp="1" noChangeArrowheads="1"/>
          </p:cNvSpPr>
          <p:nvPr>
            <p:ph idx="1"/>
          </p:nvPr>
        </p:nvSpPr>
        <p:spPr/>
        <p:txBody>
          <a:bodyPr/>
          <a:lstStyle/>
          <a:p>
            <a:pPr>
              <a:buFont typeface="Arial" charset="0"/>
              <a:buChar char="•"/>
            </a:pPr>
            <a:r>
              <a:rPr lang="en-US" smtClean="0"/>
              <a:t>A </a:t>
            </a:r>
            <a:r>
              <a:rPr lang="en-US" b="1" smtClean="0"/>
              <a:t>method</a:t>
            </a:r>
            <a:r>
              <a:rPr lang="en-US" smtClean="0"/>
              <a:t> is a set of statements that executes a logical unit of work</a:t>
            </a:r>
          </a:p>
          <a:p>
            <a:pPr lvl="1"/>
            <a:r>
              <a:rPr lang="en-US" smtClean="0"/>
              <a:t>Can receive any number of input parameters</a:t>
            </a:r>
          </a:p>
          <a:p>
            <a:pPr lvl="1"/>
            <a:r>
              <a:rPr lang="en-US" smtClean="0"/>
              <a:t>Can optionally return a value</a:t>
            </a:r>
          </a:p>
          <a:p>
            <a:pPr lvl="1"/>
            <a:r>
              <a:rPr lang="en-US" smtClean="0"/>
              <a:t>Should be used when code:</a:t>
            </a:r>
          </a:p>
          <a:p>
            <a:pPr lvl="2"/>
            <a:r>
              <a:rPr lang="en-US" smtClean="0"/>
              <a:t>Requires multiple input parameters, and/or</a:t>
            </a:r>
          </a:p>
          <a:p>
            <a:pPr lvl="2"/>
            <a:r>
              <a:rPr lang="en-US" smtClean="0"/>
              <a:t>Modifies multiple unrelated fields on given object, and/or</a:t>
            </a:r>
          </a:p>
          <a:p>
            <a:pPr lvl="2"/>
            <a:r>
              <a:rPr lang="en-US" smtClean="0"/>
              <a:t>Creates or modifies other objects, and/or</a:t>
            </a:r>
          </a:p>
          <a:p>
            <a:pPr lvl="2"/>
            <a:r>
              <a:rPr lang="en-US" smtClean="0"/>
              <a:t>Does not "feel like" a setter</a:t>
            </a:r>
          </a:p>
          <a:p>
            <a:pPr>
              <a:buFont typeface="Arial" charset="0"/>
              <a:buChar char="•"/>
            </a:pPr>
            <a:r>
              <a:rPr lang="en-US" smtClean="0"/>
              <a:t>Example</a:t>
            </a:r>
          </a:p>
          <a:p>
            <a:pPr lvl="1"/>
            <a:r>
              <a:rPr lang="en-US" smtClean="0"/>
              <a:t>ABPerson.assignDefaultOccupation</a:t>
            </a:r>
          </a:p>
          <a:p>
            <a:pPr lvl="2"/>
            <a:r>
              <a:rPr lang="en-US" smtClean="0"/>
              <a:t>Uses information known about object to generate default occupation</a:t>
            </a:r>
          </a:p>
        </p:txBody>
      </p:sp>
    </p:spTree>
    <p:extLst>
      <p:ext uri="{BB962C8B-B14F-4D97-AF65-F5344CB8AC3E}">
        <p14:creationId xmlns:p14="http://schemas.microsoft.com/office/powerpoint/2010/main" val="316596289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95300" y="120650"/>
            <a:ext cx="8648700" cy="742950"/>
          </a:xfrm>
        </p:spPr>
        <p:txBody>
          <a:bodyPr/>
          <a:lstStyle/>
          <a:p>
            <a:pPr eaLnBrk="1" hangingPunct="1"/>
            <a:r>
              <a:rPr lang="en-US" smtClean="0"/>
              <a:t>Example method 1: AssignDefaultOccupation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66800"/>
            <a:ext cx="6553200" cy="511657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966235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Example method 2: Creating new objects</a:t>
            </a:r>
          </a:p>
        </p:txBody>
      </p:sp>
      <p:sp>
        <p:nvSpPr>
          <p:cNvPr id="17412" name="Rectangle 3"/>
          <p:cNvSpPr>
            <a:spLocks noGrp="1" noChangeArrowheads="1"/>
          </p:cNvSpPr>
          <p:nvPr>
            <p:ph idx="1"/>
          </p:nvPr>
        </p:nvSpPr>
        <p:spPr>
          <a:xfrm>
            <a:off x="519113" y="4589463"/>
            <a:ext cx="8318500" cy="1811337"/>
          </a:xfrm>
        </p:spPr>
        <p:txBody>
          <a:bodyPr/>
          <a:lstStyle/>
          <a:p>
            <a:pPr>
              <a:buFont typeface="Arial" charset="0"/>
              <a:buChar char="•"/>
            </a:pPr>
            <a:r>
              <a:rPr lang="en-US" smtClean="0"/>
              <a:t>When you need to create a new object in code, you typically also need to relate the object to some existing object, either by:</a:t>
            </a:r>
          </a:p>
          <a:p>
            <a:pPr lvl="1">
              <a:buFont typeface="Arial" charset="0"/>
              <a:buChar char="•"/>
            </a:pPr>
            <a:r>
              <a:rPr lang="en-US" smtClean="0"/>
              <a:t>Setting one object's foreign key to the other object, or</a:t>
            </a:r>
          </a:p>
          <a:p>
            <a:pPr lvl="1">
              <a:buFont typeface="Arial" charset="0"/>
              <a:buChar char="•"/>
            </a:pPr>
            <a:r>
              <a:rPr lang="en-US" smtClean="0"/>
              <a:t>Adding the new object to an existing array</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1066800"/>
            <a:ext cx="7119399" cy="29718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77547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467" y="3369567"/>
            <a:ext cx="3006725" cy="287159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2"/>
          <p:cNvSpPr>
            <a:spLocks noGrp="1" noChangeArrowheads="1"/>
          </p:cNvSpPr>
          <p:nvPr>
            <p:ph type="title"/>
          </p:nvPr>
        </p:nvSpPr>
        <p:spPr/>
        <p:txBody>
          <a:bodyPr/>
          <a:lstStyle/>
          <a:p>
            <a:pPr eaLnBrk="1" hangingPunct="1"/>
            <a:r>
              <a:rPr lang="en-US" smtClean="0"/>
              <a:t>Enhancement files</a:t>
            </a:r>
          </a:p>
        </p:txBody>
      </p:sp>
      <p:sp>
        <p:nvSpPr>
          <p:cNvPr id="18436" name="Rectangle 3"/>
          <p:cNvSpPr>
            <a:spLocks noGrp="1" noChangeArrowheads="1"/>
          </p:cNvSpPr>
          <p:nvPr>
            <p:ph idx="1"/>
          </p:nvPr>
        </p:nvSpPr>
        <p:spPr>
          <a:xfrm>
            <a:off x="636111" y="914400"/>
            <a:ext cx="8321040" cy="5486400"/>
          </a:xfrm>
        </p:spPr>
        <p:txBody>
          <a:bodyPr/>
          <a:lstStyle/>
          <a:p>
            <a:pPr>
              <a:buFont typeface="Arial" charset="0"/>
              <a:buChar char="•"/>
            </a:pPr>
            <a:r>
              <a:rPr lang="en-US" smtClean="0"/>
              <a:t>Enhancements are:</a:t>
            </a:r>
          </a:p>
          <a:p>
            <a:pPr lvl="1"/>
            <a:r>
              <a:rPr lang="en-US" smtClean="0"/>
              <a:t>Declared in .gsx files (          )</a:t>
            </a:r>
          </a:p>
          <a:p>
            <a:pPr lvl="1"/>
            <a:endParaRPr lang="en-US" smtClean="0"/>
          </a:p>
          <a:p>
            <a:pPr lvl="1"/>
            <a:r>
              <a:rPr lang="en-US" smtClean="0"/>
              <a:t>Organized into packages (          )</a:t>
            </a:r>
          </a:p>
          <a:p>
            <a:pPr lvl="1"/>
            <a:endParaRPr lang="en-US" smtClean="0"/>
          </a:p>
          <a:p>
            <a:pPr lvl="1"/>
            <a:r>
              <a:rPr lang="en-US" smtClean="0"/>
              <a:t>Listed under the Classes resource in Studio</a:t>
            </a:r>
          </a:p>
        </p:txBody>
      </p:sp>
      <p:sp>
        <p:nvSpPr>
          <p:cNvPr id="18437" name="Line 6"/>
          <p:cNvSpPr>
            <a:spLocks noChangeShapeType="1"/>
          </p:cNvSpPr>
          <p:nvPr/>
        </p:nvSpPr>
        <p:spPr bwMode="auto">
          <a:xfrm>
            <a:off x="3452813" y="4343400"/>
            <a:ext cx="32766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38" name="Text Box 7"/>
          <p:cNvSpPr txBox="1">
            <a:spLocks noChangeArrowheads="1"/>
          </p:cNvSpPr>
          <p:nvPr/>
        </p:nvSpPr>
        <p:spPr bwMode="auto">
          <a:xfrm>
            <a:off x="6921500" y="4191000"/>
            <a:ext cx="1281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package</a:t>
            </a:r>
          </a:p>
        </p:txBody>
      </p:sp>
      <p:sp>
        <p:nvSpPr>
          <p:cNvPr id="18439" name="Text Box 8"/>
          <p:cNvSpPr txBox="1">
            <a:spLocks noChangeArrowheads="1"/>
          </p:cNvSpPr>
          <p:nvPr/>
        </p:nvSpPr>
        <p:spPr bwMode="auto">
          <a:xfrm>
            <a:off x="4738687" y="4800600"/>
            <a:ext cx="1281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a:t>
            </a:r>
            <a:r>
              <a:rPr lang="en-US" dirty="0" err="1"/>
              <a:t>gsx</a:t>
            </a:r>
            <a:r>
              <a:rPr lang="en-US" dirty="0"/>
              <a:t> file</a:t>
            </a:r>
          </a:p>
        </p:txBody>
      </p:sp>
      <p:pic>
        <p:nvPicPr>
          <p:cNvPr id="18440" name="Picture 9" descr="yy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7325" y="1250950"/>
            <a:ext cx="549275"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10" descr="pack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150" y="2117725"/>
            <a:ext cx="58896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Line 11"/>
          <p:cNvSpPr>
            <a:spLocks noChangeShapeType="1"/>
          </p:cNvSpPr>
          <p:nvPr/>
        </p:nvSpPr>
        <p:spPr bwMode="auto">
          <a:xfrm>
            <a:off x="3733800" y="5715000"/>
            <a:ext cx="85248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3" name="Line 12"/>
          <p:cNvSpPr>
            <a:spLocks noChangeShapeType="1"/>
          </p:cNvSpPr>
          <p:nvPr/>
        </p:nvSpPr>
        <p:spPr bwMode="auto">
          <a:xfrm>
            <a:off x="3745882" y="4953000"/>
            <a:ext cx="85248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4" name="Line 13"/>
          <p:cNvSpPr>
            <a:spLocks noChangeShapeType="1"/>
          </p:cNvSpPr>
          <p:nvPr/>
        </p:nvSpPr>
        <p:spPr bwMode="auto">
          <a:xfrm>
            <a:off x="3733800" y="5334000"/>
            <a:ext cx="85248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5" name="Text Box 14"/>
          <p:cNvSpPr txBox="1">
            <a:spLocks noChangeArrowheads="1"/>
          </p:cNvSpPr>
          <p:nvPr/>
        </p:nvSpPr>
        <p:spPr bwMode="auto">
          <a:xfrm>
            <a:off x="4716109" y="5181600"/>
            <a:ext cx="1281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a:t>
            </a:r>
            <a:r>
              <a:rPr lang="en-US" dirty="0" err="1"/>
              <a:t>gsx</a:t>
            </a:r>
            <a:r>
              <a:rPr lang="en-US" dirty="0"/>
              <a:t> file</a:t>
            </a:r>
          </a:p>
        </p:txBody>
      </p:sp>
      <p:sp>
        <p:nvSpPr>
          <p:cNvPr id="18446" name="Text Box 15"/>
          <p:cNvSpPr txBox="1">
            <a:spLocks noChangeArrowheads="1"/>
          </p:cNvSpPr>
          <p:nvPr/>
        </p:nvSpPr>
        <p:spPr bwMode="auto">
          <a:xfrm>
            <a:off x="4704820" y="5562600"/>
            <a:ext cx="1281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a:t>
            </a:r>
            <a:r>
              <a:rPr lang="en-US" dirty="0" err="1"/>
              <a:t>gsx</a:t>
            </a:r>
            <a:r>
              <a:rPr lang="en-US" dirty="0"/>
              <a:t> file</a:t>
            </a:r>
          </a:p>
        </p:txBody>
      </p:sp>
    </p:spTree>
    <p:extLst>
      <p:ext uri="{BB962C8B-B14F-4D97-AF65-F5344CB8AC3E}">
        <p14:creationId xmlns:p14="http://schemas.microsoft.com/office/powerpoint/2010/main" val="341870337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38200"/>
            <a:ext cx="6939496" cy="29559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0" name="Rectangle 2"/>
          <p:cNvSpPr>
            <a:spLocks noGrp="1" noChangeArrowheads="1"/>
          </p:cNvSpPr>
          <p:nvPr>
            <p:ph type="title"/>
          </p:nvPr>
        </p:nvSpPr>
        <p:spPr/>
        <p:txBody>
          <a:bodyPr/>
          <a:lstStyle/>
          <a:p>
            <a:pPr eaLnBrk="1" hangingPunct="1"/>
            <a:r>
              <a:rPr lang="en-US" smtClean="0"/>
              <a:t>Enhancements enhance a given type</a:t>
            </a:r>
          </a:p>
        </p:txBody>
      </p:sp>
      <p:sp>
        <p:nvSpPr>
          <p:cNvPr id="19461" name="Rectangle 3"/>
          <p:cNvSpPr>
            <a:spLocks noGrp="1" noChangeArrowheads="1"/>
          </p:cNvSpPr>
          <p:nvPr>
            <p:ph idx="1"/>
          </p:nvPr>
        </p:nvSpPr>
        <p:spPr>
          <a:xfrm>
            <a:off x="533400" y="5716408"/>
            <a:ext cx="8318500" cy="822325"/>
          </a:xfrm>
        </p:spPr>
        <p:txBody>
          <a:bodyPr/>
          <a:lstStyle/>
          <a:p>
            <a:pPr>
              <a:buFont typeface="Arial" charset="0"/>
              <a:buChar char="•"/>
            </a:pPr>
            <a:r>
              <a:rPr lang="en-US" smtClean="0"/>
              <a:t>Enhancement elements are available only to type it enhances (and its subtypes, when relevant)</a:t>
            </a:r>
          </a:p>
        </p:txBody>
      </p:sp>
      <p:sp>
        <p:nvSpPr>
          <p:cNvPr id="19462" name="AutoShape 6"/>
          <p:cNvSpPr>
            <a:spLocks noChangeArrowheads="1"/>
          </p:cNvSpPr>
          <p:nvPr/>
        </p:nvSpPr>
        <p:spPr bwMode="auto">
          <a:xfrm>
            <a:off x="3584575" y="1077119"/>
            <a:ext cx="1517650" cy="28098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3" name="Line 7"/>
          <p:cNvSpPr>
            <a:spLocks noChangeShapeType="1"/>
          </p:cNvSpPr>
          <p:nvPr/>
        </p:nvSpPr>
        <p:spPr bwMode="auto">
          <a:xfrm flipH="1">
            <a:off x="3867150" y="1358107"/>
            <a:ext cx="1079500" cy="283289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170237"/>
            <a:ext cx="5105400" cy="254617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4" name="Text Box 8"/>
          <p:cNvSpPr txBox="1">
            <a:spLocks noChangeArrowheads="1"/>
          </p:cNvSpPr>
          <p:nvPr/>
        </p:nvSpPr>
        <p:spPr bwMode="auto">
          <a:xfrm>
            <a:off x="6264015" y="3981657"/>
            <a:ext cx="24177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"Age" is available only to </a:t>
            </a:r>
            <a:r>
              <a:rPr lang="en-US" dirty="0" err="1"/>
              <a:t>ABPerson</a:t>
            </a:r>
            <a:r>
              <a:rPr lang="en-US" dirty="0"/>
              <a:t> (and its subtypes)</a:t>
            </a:r>
          </a:p>
        </p:txBody>
      </p:sp>
    </p:spTree>
    <p:extLst>
      <p:ext uri="{BB962C8B-B14F-4D97-AF65-F5344CB8AC3E}">
        <p14:creationId xmlns:p14="http://schemas.microsoft.com/office/powerpoint/2010/main" val="290640771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Lesson outline</a:t>
            </a:r>
          </a:p>
        </p:txBody>
      </p:sp>
      <p:sp>
        <p:nvSpPr>
          <p:cNvPr id="2048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Entity enhancement basics</a:t>
            </a:r>
          </a:p>
          <a:p>
            <a:pPr>
              <a:lnSpc>
                <a:spcPct val="150000"/>
              </a:lnSpc>
              <a:buFont typeface="Arial" charset="0"/>
              <a:buChar char="•"/>
            </a:pPr>
            <a:r>
              <a:rPr lang="en-US" sz="2800" smtClean="0"/>
              <a:t>Working with entity enhancements</a:t>
            </a:r>
          </a:p>
          <a:p>
            <a:pPr>
              <a:lnSpc>
                <a:spcPct val="150000"/>
              </a:lnSpc>
              <a:buFont typeface="Arial" charset="0"/>
              <a:buChar char="•"/>
            </a:pPr>
            <a:r>
              <a:rPr lang="en-US" sz="2800" smtClean="0">
                <a:solidFill>
                  <a:srgbClr val="C0C0C0"/>
                </a:solidFill>
              </a:rPr>
              <a:t>Working with Java class enhancements</a:t>
            </a:r>
          </a:p>
          <a:p>
            <a:pPr>
              <a:lnSpc>
                <a:spcPct val="150000"/>
              </a:lnSpc>
              <a:buFont typeface="Arial" charset="0"/>
              <a:buChar char="•"/>
            </a:pPr>
            <a:r>
              <a:rPr lang="en-US" sz="2800" smtClean="0">
                <a:solidFill>
                  <a:srgbClr val="C0C0C0"/>
                </a:solidFill>
              </a:rPr>
              <a:t>Debugging enhancements</a:t>
            </a:r>
          </a:p>
        </p:txBody>
      </p:sp>
    </p:spTree>
    <p:extLst>
      <p:ext uri="{BB962C8B-B14F-4D97-AF65-F5344CB8AC3E}">
        <p14:creationId xmlns:p14="http://schemas.microsoft.com/office/powerpoint/2010/main" val="147344660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Implementing enhancements</a:t>
            </a:r>
          </a:p>
        </p:txBody>
      </p:sp>
      <p:sp>
        <p:nvSpPr>
          <p:cNvPr id="21507" name="Rectangle 3"/>
          <p:cNvSpPr>
            <a:spLocks noGrp="1" noChangeArrowheads="1"/>
          </p:cNvSpPr>
          <p:nvPr>
            <p:ph idx="1"/>
          </p:nvPr>
        </p:nvSpPr>
        <p:spPr/>
        <p:txBody>
          <a:bodyPr/>
          <a:lstStyle/>
          <a:p>
            <a:pPr marL="457200" indent="-457200">
              <a:buFont typeface="Wingdings 3" pitchFamily="18" charset="2"/>
              <a:buAutoNum type="arabicPeriod"/>
            </a:pPr>
            <a:r>
              <a:rPr lang="en-US" smtClean="0"/>
              <a:t>Create a new enhancement file (or add to an existing enhancement file)</a:t>
            </a:r>
          </a:p>
          <a:p>
            <a:pPr marL="457200" indent="-457200">
              <a:buFontTx/>
              <a:buAutoNum type="arabicPeriod"/>
            </a:pPr>
            <a:r>
              <a:rPr lang="en-US" smtClean="0"/>
              <a:t>Write the code for the properties and/or methods</a:t>
            </a:r>
          </a:p>
          <a:p>
            <a:pPr marL="457200" indent="-457200">
              <a:buFontTx/>
              <a:buAutoNum type="arabicPeriod"/>
            </a:pPr>
            <a:r>
              <a:rPr lang="en-US" smtClean="0"/>
              <a:t>Test and debug the properties and/or methods</a:t>
            </a:r>
          </a:p>
          <a:p>
            <a:pPr marL="457200" indent="-457200">
              <a:buFontTx/>
              <a:buAutoNum type="arabicPeriod"/>
            </a:pPr>
            <a:r>
              <a:rPr lang="en-US" smtClean="0"/>
              <a:t>Reference the properties and/or methods as appropriate</a:t>
            </a:r>
          </a:p>
          <a:p>
            <a:pPr marL="457200" indent="-457200">
              <a:buFont typeface="Wingdings 3" pitchFamily="18" charset="2"/>
              <a:buNone/>
            </a:pPr>
            <a:endParaRPr lang="en-US" smtClean="0"/>
          </a:p>
        </p:txBody>
      </p:sp>
    </p:spTree>
    <p:extLst>
      <p:ext uri="{BB962C8B-B14F-4D97-AF65-F5344CB8AC3E}">
        <p14:creationId xmlns:p14="http://schemas.microsoft.com/office/powerpoint/2010/main" val="393421963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4" descr="C:\Users\DSENGU~1\AppData\Local\Temp\SNAGHTML12e4b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74" y="2064810"/>
            <a:ext cx="4969226" cy="4364742"/>
          </a:xfrm>
          <a:prstGeom prst="rect">
            <a:avLst/>
          </a:prstGeom>
          <a:noFill/>
          <a:extLst>
            <a:ext uri="{909E8E84-426E-40DD-AFC4-6F175D3DCCD1}">
              <a14:hiddenFill xmlns:a14="http://schemas.microsoft.com/office/drawing/2010/main">
                <a:solidFill>
                  <a:srgbClr val="FFFFFF"/>
                </a:solidFill>
              </a14:hiddenFill>
            </a:ext>
          </a:extLst>
        </p:spPr>
      </p:pic>
      <p:pic>
        <p:nvPicPr>
          <p:cNvPr id="51202" name="Picture 2" descr="C:\Users\DSENGU~1\AppData\Local\Temp\SNAGHTML126328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8567" y="762201"/>
            <a:ext cx="4872846" cy="113942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2531" name="Rectangle 2"/>
          <p:cNvSpPr>
            <a:spLocks noGrp="1" noChangeArrowheads="1"/>
          </p:cNvSpPr>
          <p:nvPr>
            <p:ph type="title"/>
          </p:nvPr>
        </p:nvSpPr>
        <p:spPr/>
        <p:txBody>
          <a:bodyPr/>
          <a:lstStyle/>
          <a:p>
            <a:pPr eaLnBrk="1" hangingPunct="1"/>
            <a:r>
              <a:rPr lang="en-US" smtClean="0"/>
              <a:t>Creating new enhancement files</a:t>
            </a:r>
          </a:p>
        </p:txBody>
      </p:sp>
      <p:sp>
        <p:nvSpPr>
          <p:cNvPr id="22534" name="Text Box 8"/>
          <p:cNvSpPr txBox="1">
            <a:spLocks noChangeArrowheads="1"/>
          </p:cNvSpPr>
          <p:nvPr/>
        </p:nvSpPr>
        <p:spPr bwMode="auto">
          <a:xfrm>
            <a:off x="412750" y="903288"/>
            <a:ext cx="33210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Right-click desired package and select</a:t>
            </a:r>
            <a:br>
              <a:rPr lang="en-US" b="0" dirty="0"/>
            </a:br>
            <a:r>
              <a:rPr lang="en-US" dirty="0"/>
              <a:t>New </a:t>
            </a:r>
            <a:r>
              <a:rPr lang="en-US" dirty="0" smtClean="0">
                <a:sym typeface="Wingdings" pitchFamily="2" charset="2"/>
              </a:rPr>
              <a:t> </a:t>
            </a:r>
            <a:r>
              <a:rPr lang="en-US" dirty="0" err="1" smtClean="0">
                <a:sym typeface="Wingdings" pitchFamily="2" charset="2"/>
              </a:rPr>
              <a:t>Gosu</a:t>
            </a:r>
            <a:r>
              <a:rPr lang="en-US" dirty="0" smtClean="0">
                <a:sym typeface="Wingdings" pitchFamily="2" charset="2"/>
              </a:rPr>
              <a:t> </a:t>
            </a:r>
            <a:r>
              <a:rPr lang="en-US" dirty="0" smtClean="0"/>
              <a:t>Enhancement</a:t>
            </a:r>
            <a:endParaRPr lang="en-US" dirty="0"/>
          </a:p>
        </p:txBody>
      </p:sp>
      <p:sp>
        <p:nvSpPr>
          <p:cNvPr id="22535" name="Text Box 9"/>
          <p:cNvSpPr txBox="1">
            <a:spLocks noChangeArrowheads="1"/>
          </p:cNvSpPr>
          <p:nvPr/>
        </p:nvSpPr>
        <p:spPr bwMode="auto">
          <a:xfrm>
            <a:off x="5482167" y="2189339"/>
            <a:ext cx="3313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b="0" dirty="0"/>
              <a:t>Enter entity name, then select entity and optionally modify enhancement name</a:t>
            </a:r>
          </a:p>
        </p:txBody>
      </p:sp>
      <p:sp>
        <p:nvSpPr>
          <p:cNvPr id="22536" name="Text Box 10"/>
          <p:cNvSpPr txBox="1">
            <a:spLocks noChangeArrowheads="1"/>
          </p:cNvSpPr>
          <p:nvPr/>
        </p:nvSpPr>
        <p:spPr bwMode="auto">
          <a:xfrm>
            <a:off x="5465762" y="5819952"/>
            <a:ext cx="28400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Studio automatically generates code shell</a:t>
            </a:r>
          </a:p>
        </p:txBody>
      </p:sp>
      <p:sp>
        <p:nvSpPr>
          <p:cNvPr id="22537" name="AutoShape 11"/>
          <p:cNvSpPr>
            <a:spLocks noChangeArrowheads="1"/>
          </p:cNvSpPr>
          <p:nvPr/>
        </p:nvSpPr>
        <p:spPr bwMode="auto">
          <a:xfrm>
            <a:off x="3871633" y="835522"/>
            <a:ext cx="4889779" cy="105886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2538" name="Line 12"/>
          <p:cNvSpPr>
            <a:spLocks noChangeShapeType="1"/>
          </p:cNvSpPr>
          <p:nvPr/>
        </p:nvSpPr>
        <p:spPr bwMode="auto">
          <a:xfrm flipH="1">
            <a:off x="2073275" y="1826618"/>
            <a:ext cx="1815292" cy="8403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539" name="AutoShape 13"/>
          <p:cNvSpPr>
            <a:spLocks noChangeArrowheads="1"/>
          </p:cNvSpPr>
          <p:nvPr/>
        </p:nvSpPr>
        <p:spPr bwMode="auto">
          <a:xfrm>
            <a:off x="3903133" y="6019800"/>
            <a:ext cx="668867" cy="3048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3" name="Straight Arrow Connector 2"/>
          <p:cNvCxnSpPr>
            <a:stCxn id="22539" idx="0"/>
          </p:cNvCxnSpPr>
          <p:nvPr/>
        </p:nvCxnSpPr>
        <p:spPr bwMode="auto">
          <a:xfrm flipV="1">
            <a:off x="4237567" y="5410200"/>
            <a:ext cx="410633" cy="609600"/>
          </a:xfrm>
          <a:prstGeom prst="straightConnector1">
            <a:avLst/>
          </a:prstGeom>
          <a:noFill/>
          <a:ln w="12700" cap="flat" cmpd="sng" algn="ctr">
            <a:solidFill>
              <a:srgbClr val="FF0000"/>
            </a:solidFill>
            <a:prstDash val="solid"/>
            <a:round/>
            <a:headEnd type="none" w="med" len="med"/>
            <a:tailEnd type="arrow"/>
          </a:ln>
          <a:effectLst/>
        </p:spPr>
      </p:cxnSp>
      <p:pic>
        <p:nvPicPr>
          <p:cNvPr id="5120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184349"/>
            <a:ext cx="3733800" cy="2362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056850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purpose and functionality of Gosu enhancements</a:t>
            </a:r>
          </a:p>
          <a:p>
            <a:pPr lvl="1"/>
            <a:r>
              <a:rPr lang="en-US" smtClean="0"/>
              <a:t>Write entity enhancements</a:t>
            </a:r>
          </a:p>
          <a:p>
            <a:pPr lvl="1"/>
            <a:r>
              <a:rPr lang="en-US" smtClean="0"/>
              <a:t>Reference properties and methods in an entity enhancement</a:t>
            </a:r>
          </a:p>
          <a:p>
            <a:pPr lvl="1"/>
            <a:r>
              <a:rPr lang="en-US" smtClean="0"/>
              <a:t>Write static methods in Java class enhancements</a:t>
            </a:r>
          </a:p>
          <a:p>
            <a:pPr lvl="1"/>
            <a:r>
              <a:rPr lang="en-US" smtClean="0"/>
              <a:t>Debug enhancements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extLst>
      <p:ext uri="{BB962C8B-B14F-4D97-AF65-F5344CB8AC3E}">
        <p14:creationId xmlns:p14="http://schemas.microsoft.com/office/powerpoint/2010/main" val="90432613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mtClean="0"/>
              <a:t>Getter syntax</a:t>
            </a:r>
          </a:p>
        </p:txBody>
      </p:sp>
      <p:sp>
        <p:nvSpPr>
          <p:cNvPr id="23556" name="Rectangle 3"/>
          <p:cNvSpPr>
            <a:spLocks noGrp="1" noChangeArrowheads="1"/>
          </p:cNvSpPr>
          <p:nvPr>
            <p:ph idx="1"/>
          </p:nvPr>
        </p:nvSpPr>
        <p:spPr>
          <a:xfrm>
            <a:off x="533400" y="609600"/>
            <a:ext cx="8321040" cy="5943600"/>
          </a:xfrm>
        </p:spPr>
        <p:txBody>
          <a:bodyPr/>
          <a:lstStyle/>
          <a:p>
            <a:pPr>
              <a:buFont typeface="Arial" charset="0"/>
              <a:buChar char="•"/>
            </a:pPr>
            <a:r>
              <a:rPr lang="en-US" dirty="0" smtClean="0"/>
              <a:t>Syntax:</a:t>
            </a:r>
          </a:p>
          <a:p>
            <a:pPr lvl="1">
              <a:buFont typeface="Wingdings 2" pitchFamily="18" charset="2"/>
              <a:buNone/>
            </a:pPr>
            <a:r>
              <a:rPr lang="en-US" dirty="0" smtClean="0">
                <a:solidFill>
                  <a:srgbClr val="FF3300"/>
                </a:solidFill>
              </a:rPr>
              <a:t>property get </a:t>
            </a:r>
            <a:r>
              <a:rPr lang="en-US" i="1" dirty="0" err="1" smtClean="0">
                <a:solidFill>
                  <a:srgbClr val="0033CC"/>
                </a:solidFill>
              </a:rPr>
              <a:t>PropertyName</a:t>
            </a:r>
            <a:r>
              <a:rPr lang="en-US" dirty="0" smtClean="0">
                <a:solidFill>
                  <a:srgbClr val="FF3300"/>
                </a:solidFill>
              </a:rPr>
              <a:t>() : </a:t>
            </a:r>
            <a:r>
              <a:rPr lang="en-US" i="1" dirty="0" err="1" smtClean="0">
                <a:solidFill>
                  <a:srgbClr val="0033CC"/>
                </a:solidFill>
              </a:rPr>
              <a:t>returnType</a:t>
            </a:r>
            <a:r>
              <a:rPr lang="en-US" dirty="0" smtClean="0">
                <a:solidFill>
                  <a:srgbClr val="FF3300"/>
                </a:solidFill>
              </a:rPr>
              <a:t> {</a:t>
            </a:r>
          </a:p>
          <a:p>
            <a:pPr lvl="1">
              <a:buFont typeface="Wingdings 2" pitchFamily="18" charset="2"/>
              <a:buNone/>
            </a:pPr>
            <a:r>
              <a:rPr lang="en-US" dirty="0" smtClean="0">
                <a:solidFill>
                  <a:srgbClr val="777777"/>
                </a:solidFill>
              </a:rPr>
              <a:t>	// code to derive property, using "this" to reference root object </a:t>
            </a:r>
            <a:r>
              <a:rPr lang="en-US" dirty="0" smtClean="0">
                <a:solidFill>
                  <a:srgbClr val="FF3300"/>
                </a:solidFill>
              </a:rPr>
              <a:t>return </a:t>
            </a:r>
            <a:r>
              <a:rPr lang="en-US" i="1" dirty="0" err="1" smtClean="0">
                <a:solidFill>
                  <a:srgbClr val="0033CC"/>
                </a:solidFill>
              </a:rPr>
              <a:t>propertyValue</a:t>
            </a:r>
            <a:endParaRPr lang="en-US" i="1" dirty="0" smtClean="0">
              <a:solidFill>
                <a:srgbClr val="0033CC"/>
              </a:solidFill>
            </a:endParaRPr>
          </a:p>
          <a:p>
            <a:pPr lvl="1">
              <a:buFont typeface="Wingdings 2" pitchFamily="18" charset="2"/>
              <a:buNone/>
            </a:pPr>
            <a:r>
              <a:rPr lang="en-US" dirty="0" smtClean="0">
                <a:solidFill>
                  <a:srgbClr val="FF3300"/>
                </a:solidFill>
              </a:rPr>
              <a:t>}</a:t>
            </a:r>
          </a:p>
        </p:txBody>
      </p:sp>
      <p:pic>
        <p:nvPicPr>
          <p:cNvPr id="49153"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b="6023"/>
          <a:stretch/>
        </p:blipFill>
        <p:spPr bwMode="auto">
          <a:xfrm>
            <a:off x="1298448" y="2213609"/>
            <a:ext cx="6693634" cy="4073651"/>
          </a:xfrm>
          <a:prstGeom prst="rect">
            <a:avLst/>
          </a:prstGeom>
          <a:noFill/>
          <a:ln w="9525">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0441105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p:txBody>
          <a:bodyPr/>
          <a:lstStyle/>
          <a:p>
            <a:pPr eaLnBrk="1" hangingPunct="1"/>
            <a:r>
              <a:rPr lang="en-US" smtClean="0"/>
              <a:t>Setter syntax</a:t>
            </a:r>
          </a:p>
        </p:txBody>
      </p:sp>
      <p:sp>
        <p:nvSpPr>
          <p:cNvPr id="24579" name="Rectangle 4"/>
          <p:cNvSpPr>
            <a:spLocks noGrp="1" noChangeArrowheads="1"/>
          </p:cNvSpPr>
          <p:nvPr>
            <p:ph idx="1"/>
          </p:nvPr>
        </p:nvSpPr>
        <p:spPr/>
        <p:txBody>
          <a:bodyPr/>
          <a:lstStyle/>
          <a:p>
            <a:pPr>
              <a:buFont typeface="Arial" charset="0"/>
              <a:buChar char="•"/>
            </a:pPr>
            <a:r>
              <a:rPr lang="en-US" dirty="0" smtClean="0"/>
              <a:t>Syntax:</a:t>
            </a:r>
          </a:p>
          <a:p>
            <a:pPr lvl="1">
              <a:buFont typeface="Wingdings 2" pitchFamily="18" charset="2"/>
              <a:buNone/>
            </a:pPr>
            <a:r>
              <a:rPr lang="en-US" dirty="0" smtClean="0">
                <a:solidFill>
                  <a:srgbClr val="FF3300"/>
                </a:solidFill>
              </a:rPr>
              <a:t>property set </a:t>
            </a:r>
            <a:r>
              <a:rPr lang="en-US" i="1" dirty="0" err="1" smtClean="0">
                <a:solidFill>
                  <a:srgbClr val="0033CC"/>
                </a:solidFill>
              </a:rPr>
              <a:t>PropertyName</a:t>
            </a:r>
            <a:r>
              <a:rPr lang="en-US" dirty="0" smtClean="0">
                <a:solidFill>
                  <a:srgbClr val="FF3300"/>
                </a:solidFill>
              </a:rPr>
              <a:t>( </a:t>
            </a:r>
            <a:r>
              <a:rPr lang="en-US" i="1" dirty="0" smtClean="0">
                <a:solidFill>
                  <a:srgbClr val="0033CC"/>
                </a:solidFill>
              </a:rPr>
              <a:t>parameter</a:t>
            </a:r>
            <a:r>
              <a:rPr lang="en-US" dirty="0" smtClean="0">
                <a:solidFill>
                  <a:srgbClr val="FF3300"/>
                </a:solidFill>
              </a:rPr>
              <a:t> : </a:t>
            </a:r>
            <a:r>
              <a:rPr lang="en-US" i="1" dirty="0" err="1" smtClean="0">
                <a:solidFill>
                  <a:srgbClr val="0033CC"/>
                </a:solidFill>
              </a:rPr>
              <a:t>dataType</a:t>
            </a:r>
            <a:r>
              <a:rPr lang="en-US" i="1" dirty="0" smtClean="0">
                <a:solidFill>
                  <a:srgbClr val="0033CC"/>
                </a:solidFill>
              </a:rPr>
              <a:t> </a:t>
            </a:r>
            <a:r>
              <a:rPr lang="en-US" dirty="0" smtClean="0">
                <a:solidFill>
                  <a:srgbClr val="FF3300"/>
                </a:solidFill>
              </a:rPr>
              <a:t>) {</a:t>
            </a:r>
          </a:p>
          <a:p>
            <a:pPr lvl="1">
              <a:buFont typeface="Wingdings 2" pitchFamily="18" charset="2"/>
              <a:buNone/>
            </a:pPr>
            <a:r>
              <a:rPr lang="en-US" dirty="0" smtClean="0">
                <a:solidFill>
                  <a:srgbClr val="777777"/>
                </a:solidFill>
              </a:rPr>
              <a:t>	// code to set appropriate property, using "this" to</a:t>
            </a:r>
            <a:br>
              <a:rPr lang="en-US" dirty="0" smtClean="0">
                <a:solidFill>
                  <a:srgbClr val="777777"/>
                </a:solidFill>
              </a:rPr>
            </a:br>
            <a:r>
              <a:rPr lang="en-US" dirty="0" smtClean="0">
                <a:solidFill>
                  <a:srgbClr val="777777"/>
                </a:solidFill>
              </a:rPr>
              <a:t>// reference root object</a:t>
            </a:r>
            <a:endParaRPr lang="en-US" i="1" dirty="0" smtClean="0">
              <a:solidFill>
                <a:srgbClr val="0033CC"/>
              </a:solidFill>
            </a:endParaRPr>
          </a:p>
          <a:p>
            <a:pPr lvl="1">
              <a:buFont typeface="Wingdings 2" pitchFamily="18" charset="2"/>
              <a:buNone/>
            </a:pPr>
            <a:r>
              <a:rPr lang="en-US" dirty="0" smtClean="0">
                <a:solidFill>
                  <a:srgbClr val="FF3300"/>
                </a:solidFill>
              </a:rPr>
              <a:t>}</a:t>
            </a:r>
          </a:p>
          <a:p>
            <a:pPr lvl="1">
              <a:buFont typeface="Wingdings 2" pitchFamily="18" charset="2"/>
              <a:buNone/>
            </a:pPr>
            <a:endParaRPr lang="en-US" dirty="0" smtClean="0">
              <a:solidFill>
                <a:srgbClr val="FF3300"/>
              </a:solidFill>
            </a:endParaRPr>
          </a:p>
          <a:p>
            <a:pPr lvl="1">
              <a:buFont typeface="Wingdings 2" pitchFamily="18" charset="2"/>
              <a:buNone/>
            </a:pPr>
            <a:endParaRPr lang="en-US" dirty="0" smtClean="0">
              <a:solidFill>
                <a:srgbClr val="FF3300"/>
              </a:solidFill>
            </a:endParaRPr>
          </a:p>
          <a:p>
            <a:pPr lvl="1">
              <a:buFont typeface="Wingdings 2" pitchFamily="18" charset="2"/>
              <a:buNone/>
            </a:pPr>
            <a:endParaRPr lang="en-US" dirty="0" smtClean="0">
              <a:solidFill>
                <a:srgbClr val="FF3300"/>
              </a:solidFill>
            </a:endParaRPr>
          </a:p>
          <a:p>
            <a:pPr lvl="1">
              <a:buFont typeface="Wingdings 2" pitchFamily="18" charset="2"/>
              <a:buNone/>
            </a:pPr>
            <a:endParaRPr lang="en-US" dirty="0" smtClean="0">
              <a:solidFill>
                <a:srgbClr val="FF3300"/>
              </a:solidFill>
            </a:endParaRPr>
          </a:p>
          <a:p>
            <a:pPr lvl="1">
              <a:buFont typeface="Wingdings 2" pitchFamily="18" charset="2"/>
              <a:buNone/>
            </a:pPr>
            <a:endParaRPr lang="en-US" dirty="0" smtClean="0">
              <a:solidFill>
                <a:srgbClr val="FF3300"/>
              </a:solidFill>
            </a:endParaRPr>
          </a:p>
          <a:p>
            <a:pPr lvl="1">
              <a:buFont typeface="Wingdings 2" pitchFamily="18" charset="2"/>
              <a:buNone/>
            </a:pPr>
            <a:endParaRPr lang="en-US" dirty="0" smtClean="0">
              <a:solidFill>
                <a:srgbClr val="FF3300"/>
              </a:solidFill>
            </a:endParaRPr>
          </a:p>
          <a:p>
            <a:pPr>
              <a:buFont typeface="Arial" charset="0"/>
              <a:buChar char="•"/>
            </a:pPr>
            <a:r>
              <a:rPr lang="en-US" dirty="0" smtClean="0"/>
              <a:t>When used with a getter, both getter and setter should use the same property name </a:t>
            </a:r>
            <a:endParaRPr lang="en-US" dirty="0" smtClean="0">
              <a:solidFill>
                <a:srgbClr val="FF3300"/>
              </a:solidFill>
            </a:endParaRP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4767"/>
          <a:stretch/>
        </p:blipFill>
        <p:spPr bwMode="auto">
          <a:xfrm>
            <a:off x="762000" y="3048000"/>
            <a:ext cx="7315200" cy="116547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528198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mtClean="0"/>
              <a:t>Method syntax</a:t>
            </a:r>
          </a:p>
        </p:txBody>
      </p:sp>
      <p:sp>
        <p:nvSpPr>
          <p:cNvPr id="25604" name="Rectangle 3"/>
          <p:cNvSpPr>
            <a:spLocks noGrp="1" noChangeArrowheads="1"/>
          </p:cNvSpPr>
          <p:nvPr>
            <p:ph idx="1"/>
          </p:nvPr>
        </p:nvSpPr>
        <p:spPr>
          <a:xfrm>
            <a:off x="521208" y="609600"/>
            <a:ext cx="8321040" cy="5486400"/>
          </a:xfrm>
        </p:spPr>
        <p:txBody>
          <a:bodyPr/>
          <a:lstStyle/>
          <a:p>
            <a:pPr>
              <a:buFont typeface="Arial" charset="0"/>
              <a:buChar char="•"/>
            </a:pPr>
            <a:r>
              <a:rPr lang="en-US" dirty="0" smtClean="0"/>
              <a:t>Syntax:</a:t>
            </a:r>
          </a:p>
          <a:p>
            <a:pPr lvl="1">
              <a:buFont typeface="Wingdings 2" pitchFamily="18" charset="2"/>
              <a:buNone/>
            </a:pPr>
            <a:r>
              <a:rPr lang="en-US" dirty="0" smtClean="0">
                <a:solidFill>
                  <a:srgbClr val="FF3300"/>
                </a:solidFill>
              </a:rPr>
              <a:t>function </a:t>
            </a:r>
            <a:r>
              <a:rPr lang="en-US" i="1" dirty="0" err="1" smtClean="0">
                <a:solidFill>
                  <a:srgbClr val="0033CC"/>
                </a:solidFill>
              </a:rPr>
              <a:t>functionName</a:t>
            </a:r>
            <a:r>
              <a:rPr lang="en-US" dirty="0" smtClean="0">
                <a:solidFill>
                  <a:srgbClr val="FF3300"/>
                </a:solidFill>
              </a:rPr>
              <a:t>( </a:t>
            </a:r>
            <a:r>
              <a:rPr lang="en-US" i="1" dirty="0" smtClean="0">
                <a:solidFill>
                  <a:srgbClr val="0033CC"/>
                </a:solidFill>
              </a:rPr>
              <a:t>parameter</a:t>
            </a:r>
            <a:r>
              <a:rPr lang="en-US" dirty="0" smtClean="0">
                <a:solidFill>
                  <a:srgbClr val="FF3300"/>
                </a:solidFill>
              </a:rPr>
              <a:t> : </a:t>
            </a:r>
            <a:r>
              <a:rPr lang="en-US" i="1" dirty="0" err="1" smtClean="0">
                <a:solidFill>
                  <a:srgbClr val="0033CC"/>
                </a:solidFill>
              </a:rPr>
              <a:t>dataType</a:t>
            </a:r>
            <a:r>
              <a:rPr lang="en-US" dirty="0" smtClean="0">
                <a:solidFill>
                  <a:srgbClr val="FF3300"/>
                </a:solidFill>
              </a:rPr>
              <a:t> ) : </a:t>
            </a:r>
            <a:r>
              <a:rPr lang="en-US" i="1" dirty="0" err="1" smtClean="0">
                <a:solidFill>
                  <a:srgbClr val="0033CC"/>
                </a:solidFill>
              </a:rPr>
              <a:t>returnType</a:t>
            </a:r>
            <a:r>
              <a:rPr lang="en-US" dirty="0" smtClean="0">
                <a:solidFill>
                  <a:srgbClr val="FF3300"/>
                </a:solidFill>
              </a:rPr>
              <a:t> {</a:t>
            </a:r>
          </a:p>
          <a:p>
            <a:pPr lvl="1">
              <a:buFont typeface="Wingdings 2" pitchFamily="18" charset="2"/>
              <a:buNone/>
            </a:pPr>
            <a:r>
              <a:rPr lang="en-US" dirty="0" smtClean="0">
                <a:solidFill>
                  <a:srgbClr val="777777"/>
                </a:solidFill>
              </a:rPr>
              <a:t>	// code to execute method, using "this" to reference</a:t>
            </a:r>
            <a:br>
              <a:rPr lang="en-US" dirty="0" smtClean="0">
                <a:solidFill>
                  <a:srgbClr val="777777"/>
                </a:solidFill>
              </a:rPr>
            </a:br>
            <a:r>
              <a:rPr lang="en-US" dirty="0" smtClean="0">
                <a:solidFill>
                  <a:srgbClr val="777777"/>
                </a:solidFill>
              </a:rPr>
              <a:t>// root object</a:t>
            </a:r>
          </a:p>
          <a:p>
            <a:pPr lvl="1">
              <a:buFont typeface="Wingdings 2" pitchFamily="18" charset="2"/>
              <a:buNone/>
            </a:pPr>
            <a:r>
              <a:rPr lang="en-US" dirty="0" smtClean="0">
                <a:solidFill>
                  <a:srgbClr val="FF3300"/>
                </a:solidFill>
              </a:rPr>
              <a:t>	return </a:t>
            </a:r>
            <a:r>
              <a:rPr lang="en-US" i="1" dirty="0" err="1" smtClean="0">
                <a:solidFill>
                  <a:srgbClr val="0033CC"/>
                </a:solidFill>
              </a:rPr>
              <a:t>returnValue</a:t>
            </a:r>
            <a:r>
              <a:rPr lang="en-US" i="1" dirty="0" smtClean="0">
                <a:solidFill>
                  <a:srgbClr val="0033CC"/>
                </a:solidFill>
              </a:rPr>
              <a:t>     </a:t>
            </a:r>
            <a:r>
              <a:rPr lang="en-US" dirty="0" smtClean="0">
                <a:solidFill>
                  <a:srgbClr val="777777"/>
                </a:solidFill>
              </a:rPr>
              <a:t>// if </a:t>
            </a:r>
            <a:r>
              <a:rPr lang="en-US" dirty="0" err="1" smtClean="0">
                <a:solidFill>
                  <a:srgbClr val="777777"/>
                </a:solidFill>
              </a:rPr>
              <a:t>returnType</a:t>
            </a:r>
            <a:r>
              <a:rPr lang="en-US" dirty="0" smtClean="0">
                <a:solidFill>
                  <a:srgbClr val="777777"/>
                </a:solidFill>
              </a:rPr>
              <a:t> not void</a:t>
            </a:r>
            <a:endParaRPr lang="en-US" i="1" dirty="0" smtClean="0">
              <a:solidFill>
                <a:srgbClr val="0033CC"/>
              </a:solidFill>
            </a:endParaRPr>
          </a:p>
          <a:p>
            <a:pPr lvl="1">
              <a:buFont typeface="Wingdings 2" pitchFamily="18" charset="2"/>
              <a:buNone/>
            </a:pPr>
            <a:r>
              <a:rPr lang="en-US" dirty="0" smtClean="0">
                <a:solidFill>
                  <a:srgbClr val="FF3300"/>
                </a:solidFill>
              </a:rPr>
              <a:t>}</a:t>
            </a:r>
          </a:p>
        </p:txBody>
      </p:sp>
      <p:pic>
        <p:nvPicPr>
          <p:cNvPr id="4505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590800"/>
            <a:ext cx="6324600" cy="37458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13940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DSENGU~1\AppData\Local\Temp\SNAGHTML13f9717.PNG"/>
          <p:cNvPicPr>
            <a:picLocks noChangeAspect="1" noChangeArrowheads="1"/>
          </p:cNvPicPr>
          <p:nvPr/>
        </p:nvPicPr>
        <p:blipFill rotWithShape="1">
          <a:blip r:embed="rId3">
            <a:extLst>
              <a:ext uri="{28A0092B-C50C-407E-A947-70E740481C1C}">
                <a14:useLocalDpi xmlns:a14="http://schemas.microsoft.com/office/drawing/2010/main" val="0"/>
              </a:ext>
            </a:extLst>
          </a:blip>
          <a:srcRect l="1028" t="11807" r="21462"/>
          <a:stretch/>
        </p:blipFill>
        <p:spPr bwMode="auto">
          <a:xfrm>
            <a:off x="457200" y="2459736"/>
            <a:ext cx="8364100" cy="358140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6627" name="Rectangle 3"/>
          <p:cNvSpPr>
            <a:spLocks noGrp="1" noChangeArrowheads="1"/>
          </p:cNvSpPr>
          <p:nvPr>
            <p:ph type="title"/>
          </p:nvPr>
        </p:nvSpPr>
        <p:spPr/>
        <p:txBody>
          <a:bodyPr/>
          <a:lstStyle/>
          <a:p>
            <a:pPr eaLnBrk="1" hangingPunct="1"/>
            <a:r>
              <a:rPr lang="en-US" smtClean="0"/>
              <a:t>Deploying enhancements</a:t>
            </a:r>
          </a:p>
        </p:txBody>
      </p:sp>
      <p:sp>
        <p:nvSpPr>
          <p:cNvPr id="26628" name="Rectangle 4"/>
          <p:cNvSpPr>
            <a:spLocks noGrp="1" noChangeArrowheads="1"/>
          </p:cNvSpPr>
          <p:nvPr>
            <p:ph idx="1"/>
          </p:nvPr>
        </p:nvSpPr>
        <p:spPr>
          <a:xfrm>
            <a:off x="457200" y="914400"/>
            <a:ext cx="8321040" cy="5486400"/>
          </a:xfrm>
        </p:spPr>
        <p:txBody>
          <a:bodyPr/>
          <a:lstStyle/>
          <a:p>
            <a:pPr>
              <a:buFont typeface="Arial" charset="0"/>
              <a:buChar char="•"/>
            </a:pPr>
            <a:r>
              <a:rPr lang="en-US" dirty="0" smtClean="0"/>
              <a:t>Once saved, enhancements require no special action to deploy them</a:t>
            </a:r>
          </a:p>
          <a:p>
            <a:pPr lvl="1"/>
            <a:r>
              <a:rPr lang="en-US" dirty="0" smtClean="0"/>
              <a:t>If Studio is connected to application server, then they are immediately available to application upon save</a:t>
            </a:r>
          </a:p>
        </p:txBody>
      </p:sp>
      <p:sp>
        <p:nvSpPr>
          <p:cNvPr id="26629" name="AutoShape 5"/>
          <p:cNvSpPr>
            <a:spLocks noChangeArrowheads="1"/>
          </p:cNvSpPr>
          <p:nvPr/>
        </p:nvSpPr>
        <p:spPr bwMode="auto">
          <a:xfrm>
            <a:off x="685800" y="2554288"/>
            <a:ext cx="304800" cy="18891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27795061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smtClean="0"/>
              <a:t>No special syntax to reference enhancements</a:t>
            </a:r>
          </a:p>
        </p:txBody>
      </p:sp>
      <p:sp>
        <p:nvSpPr>
          <p:cNvPr id="27654" name="Text Box 8"/>
          <p:cNvSpPr txBox="1">
            <a:spLocks noChangeArrowheads="1"/>
          </p:cNvSpPr>
          <p:nvPr/>
        </p:nvSpPr>
        <p:spPr bwMode="auto">
          <a:xfrm>
            <a:off x="582611" y="1075492"/>
            <a:ext cx="2465389"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200" b="0" dirty="0">
                <a:solidFill>
                  <a:schemeClr val="bg1"/>
                </a:solidFill>
              </a:rPr>
              <a:t>getter: </a:t>
            </a:r>
            <a:r>
              <a:rPr lang="en-US" sz="2200" b="0" i="1" dirty="0" err="1">
                <a:solidFill>
                  <a:srgbClr val="0033CC"/>
                </a:solidFill>
              </a:rPr>
              <a:t>rootObj</a:t>
            </a:r>
            <a:r>
              <a:rPr lang="en-US" sz="2200" b="0" dirty="0" err="1">
                <a:solidFill>
                  <a:srgbClr val="FF3300"/>
                </a:solidFill>
              </a:rPr>
              <a:t>.</a:t>
            </a:r>
            <a:r>
              <a:rPr lang="en-US" sz="2200" b="0" i="1" dirty="0" err="1">
                <a:solidFill>
                  <a:srgbClr val="0033CC"/>
                </a:solidFill>
              </a:rPr>
              <a:t>getter</a:t>
            </a:r>
            <a:endParaRPr lang="en-US" sz="2200" b="0" i="1" dirty="0">
              <a:solidFill>
                <a:srgbClr val="0033CC"/>
              </a:solidFill>
            </a:endParaRPr>
          </a:p>
        </p:txBody>
      </p:sp>
      <p:sp>
        <p:nvSpPr>
          <p:cNvPr id="27658" name="Text Box 14"/>
          <p:cNvSpPr txBox="1">
            <a:spLocks noChangeArrowheads="1"/>
          </p:cNvSpPr>
          <p:nvPr/>
        </p:nvSpPr>
        <p:spPr bwMode="auto">
          <a:xfrm>
            <a:off x="4398645" y="689768"/>
            <a:ext cx="42799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200" b="0" dirty="0">
                <a:solidFill>
                  <a:schemeClr val="bg1"/>
                </a:solidFill>
              </a:rPr>
              <a:t>setter: </a:t>
            </a:r>
            <a:r>
              <a:rPr lang="en-US" sz="2200" b="0" i="1" dirty="0" err="1">
                <a:solidFill>
                  <a:srgbClr val="0033CC"/>
                </a:solidFill>
              </a:rPr>
              <a:t>rootObj</a:t>
            </a:r>
            <a:r>
              <a:rPr lang="en-US" sz="2200" b="0" dirty="0" err="1">
                <a:solidFill>
                  <a:srgbClr val="FF3300"/>
                </a:solidFill>
              </a:rPr>
              <a:t>.</a:t>
            </a:r>
            <a:r>
              <a:rPr lang="en-US" sz="2200" b="0" i="1" dirty="0" err="1">
                <a:solidFill>
                  <a:srgbClr val="0033CC"/>
                </a:solidFill>
              </a:rPr>
              <a:t>setter</a:t>
            </a:r>
            <a:r>
              <a:rPr lang="en-US" sz="2200" b="0" dirty="0">
                <a:solidFill>
                  <a:srgbClr val="FF3300"/>
                </a:solidFill>
              </a:rPr>
              <a:t> = </a:t>
            </a:r>
            <a:r>
              <a:rPr lang="en-US" sz="2200" b="0" i="1" dirty="0" err="1">
                <a:solidFill>
                  <a:srgbClr val="0033CC"/>
                </a:solidFill>
              </a:rPr>
              <a:t>inputValue</a:t>
            </a:r>
            <a:endParaRPr lang="en-US" sz="2200" b="0" i="1" dirty="0">
              <a:solidFill>
                <a:srgbClr val="0033CC"/>
              </a:solidFill>
            </a:endParaRPr>
          </a:p>
        </p:txBody>
      </p:sp>
      <p:sp>
        <p:nvSpPr>
          <p:cNvPr id="27659" name="Text Box 15"/>
          <p:cNvSpPr txBox="1">
            <a:spLocks noChangeArrowheads="1"/>
          </p:cNvSpPr>
          <p:nvPr/>
        </p:nvSpPr>
        <p:spPr bwMode="auto">
          <a:xfrm>
            <a:off x="646113" y="5257800"/>
            <a:ext cx="42799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200" b="0" dirty="0">
                <a:solidFill>
                  <a:schemeClr val="bg1"/>
                </a:solidFill>
              </a:rPr>
              <a:t>method: </a:t>
            </a:r>
            <a:r>
              <a:rPr lang="en-US" sz="2200" b="0" i="1" dirty="0" err="1">
                <a:solidFill>
                  <a:srgbClr val="0033CC"/>
                </a:solidFill>
              </a:rPr>
              <a:t>rootObj</a:t>
            </a:r>
            <a:r>
              <a:rPr lang="en-US" sz="2200" b="0" dirty="0" err="1">
                <a:solidFill>
                  <a:srgbClr val="FF3300"/>
                </a:solidFill>
              </a:rPr>
              <a:t>.</a:t>
            </a:r>
            <a:r>
              <a:rPr lang="en-US" sz="2200" b="0" i="1" dirty="0" err="1">
                <a:solidFill>
                  <a:srgbClr val="0033CC"/>
                </a:solidFill>
              </a:rPr>
              <a:t>function</a:t>
            </a:r>
            <a:r>
              <a:rPr lang="en-US" sz="2200" b="0" dirty="0">
                <a:solidFill>
                  <a:srgbClr val="FF3300"/>
                </a:solidFill>
              </a:rPr>
              <a:t>(</a:t>
            </a:r>
            <a:r>
              <a:rPr lang="en-US" sz="2200" b="0" i="1" dirty="0" err="1">
                <a:solidFill>
                  <a:srgbClr val="0033CC"/>
                </a:solidFill>
              </a:rPr>
              <a:t>inputParams</a:t>
            </a:r>
            <a:r>
              <a:rPr lang="en-US" sz="2200" b="0" dirty="0">
                <a:solidFill>
                  <a:srgbClr val="FF3300"/>
                </a:solidFill>
              </a:rPr>
              <a:t>)</a:t>
            </a:r>
          </a:p>
        </p:txBody>
      </p:sp>
      <p:pic>
        <p:nvPicPr>
          <p:cNvPr id="4096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2209800"/>
            <a:ext cx="4429125" cy="23526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5" name="Line 9"/>
          <p:cNvSpPr>
            <a:spLocks noChangeShapeType="1"/>
          </p:cNvSpPr>
          <p:nvPr/>
        </p:nvSpPr>
        <p:spPr bwMode="auto">
          <a:xfrm>
            <a:off x="1905000" y="1730374"/>
            <a:ext cx="685799" cy="26304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409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4747" y="1266253"/>
            <a:ext cx="6029325" cy="15811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6" name="Line 11"/>
          <p:cNvSpPr>
            <a:spLocks noChangeShapeType="1"/>
          </p:cNvSpPr>
          <p:nvPr/>
        </p:nvSpPr>
        <p:spPr bwMode="auto">
          <a:xfrm flipH="1">
            <a:off x="5943599" y="1033557"/>
            <a:ext cx="512001" cy="69681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4096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6782" y="4069556"/>
            <a:ext cx="4848225" cy="1295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7" name="Line 13"/>
          <p:cNvSpPr>
            <a:spLocks noChangeShapeType="1"/>
          </p:cNvSpPr>
          <p:nvPr/>
        </p:nvSpPr>
        <p:spPr bwMode="auto">
          <a:xfrm flipV="1">
            <a:off x="1820861" y="4562474"/>
            <a:ext cx="4634739" cy="8024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18285720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Lesson outline</a:t>
            </a:r>
          </a:p>
        </p:txBody>
      </p:sp>
      <p:sp>
        <p:nvSpPr>
          <p:cNvPr id="28675"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Entity enhancement basics</a:t>
            </a:r>
          </a:p>
          <a:p>
            <a:pPr>
              <a:lnSpc>
                <a:spcPct val="150000"/>
              </a:lnSpc>
              <a:buFont typeface="Arial" charset="0"/>
              <a:buChar char="•"/>
            </a:pPr>
            <a:r>
              <a:rPr lang="en-US" sz="2800" smtClean="0">
                <a:solidFill>
                  <a:srgbClr val="C0C0C0"/>
                </a:solidFill>
              </a:rPr>
              <a:t>Working with entity enhancements</a:t>
            </a:r>
          </a:p>
          <a:p>
            <a:pPr>
              <a:lnSpc>
                <a:spcPct val="150000"/>
              </a:lnSpc>
              <a:buFont typeface="Arial" charset="0"/>
              <a:buChar char="•"/>
            </a:pPr>
            <a:r>
              <a:rPr lang="en-US" sz="2800" smtClean="0"/>
              <a:t>Working with Java class enhancements</a:t>
            </a:r>
          </a:p>
          <a:p>
            <a:pPr>
              <a:lnSpc>
                <a:spcPct val="150000"/>
              </a:lnSpc>
              <a:buFont typeface="Arial" charset="0"/>
              <a:buChar char="•"/>
            </a:pPr>
            <a:r>
              <a:rPr lang="en-US" sz="2800" smtClean="0">
                <a:solidFill>
                  <a:srgbClr val="C0C0C0"/>
                </a:solidFill>
              </a:rPr>
              <a:t>Debugging enhancements</a:t>
            </a:r>
          </a:p>
        </p:txBody>
      </p:sp>
    </p:spTree>
    <p:extLst>
      <p:ext uri="{BB962C8B-B14F-4D97-AF65-F5344CB8AC3E}">
        <p14:creationId xmlns:p14="http://schemas.microsoft.com/office/powerpoint/2010/main" val="362008389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 Enhancing Java classes</a:t>
            </a:r>
          </a:p>
        </p:txBody>
      </p:sp>
      <p:sp>
        <p:nvSpPr>
          <p:cNvPr id="29699" name="Rectangle 3"/>
          <p:cNvSpPr>
            <a:spLocks noGrp="1" noChangeArrowheads="1"/>
          </p:cNvSpPr>
          <p:nvPr>
            <p:ph idx="1"/>
          </p:nvPr>
        </p:nvSpPr>
        <p:spPr/>
        <p:txBody>
          <a:bodyPr/>
          <a:lstStyle/>
          <a:p>
            <a:pPr>
              <a:buFont typeface="Arial" charset="0"/>
              <a:buChar char="•"/>
            </a:pPr>
            <a:r>
              <a:rPr lang="en-US" smtClean="0"/>
              <a:t>Gosu enhancements can also add methods to Java classes</a:t>
            </a:r>
          </a:p>
          <a:p>
            <a:pPr lvl="1"/>
            <a:r>
              <a:rPr lang="en-US" smtClean="0"/>
              <a:t>Typically, configuration resources enhance Java classes using only static methods (methods that can be called from the class itself as opposed to from an instance of the class)</a:t>
            </a:r>
          </a:p>
          <a:p>
            <a:pPr>
              <a:buFont typeface="Arial" charset="0"/>
              <a:buChar char="•"/>
            </a:pPr>
            <a:r>
              <a:rPr lang="en-US" smtClean="0"/>
              <a:t>This is useful when you want to create a generic method (such as a date, string, or math method) that doesn't relate to any specific entity</a:t>
            </a:r>
          </a:p>
          <a:p>
            <a:pPr>
              <a:buFont typeface="Arial" charset="0"/>
              <a:buChar char="•"/>
            </a:pPr>
            <a:endParaRPr lang="en-US" smtClean="0"/>
          </a:p>
        </p:txBody>
      </p:sp>
    </p:spTree>
    <p:extLst>
      <p:ext uri="{BB962C8B-B14F-4D97-AF65-F5344CB8AC3E}">
        <p14:creationId xmlns:p14="http://schemas.microsoft.com/office/powerpoint/2010/main" val="242369278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Users\DSENGU~1\AppData\Local\Temp\SNAGHTML15615c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600200"/>
            <a:ext cx="5181599" cy="455128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DSENGU~1\AppData\Local\Temp\SNAGHTML126328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3" y="762201"/>
            <a:ext cx="4872846" cy="113942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30722" name="Rectangle 2"/>
          <p:cNvSpPr>
            <a:spLocks noGrp="1" noChangeArrowheads="1"/>
          </p:cNvSpPr>
          <p:nvPr>
            <p:ph type="title"/>
          </p:nvPr>
        </p:nvSpPr>
        <p:spPr/>
        <p:txBody>
          <a:bodyPr/>
          <a:lstStyle/>
          <a:p>
            <a:pPr eaLnBrk="1" hangingPunct="1"/>
            <a:r>
              <a:rPr lang="en-US" smtClean="0"/>
              <a:t>Creating Java class enhancements</a:t>
            </a:r>
          </a:p>
        </p:txBody>
      </p:sp>
      <p:sp>
        <p:nvSpPr>
          <p:cNvPr id="30723" name="Rectangle 13"/>
          <p:cNvSpPr>
            <a:spLocks noGrp="1" noChangeArrowheads="1"/>
          </p:cNvSpPr>
          <p:nvPr>
            <p:ph idx="1"/>
          </p:nvPr>
        </p:nvSpPr>
        <p:spPr>
          <a:xfrm>
            <a:off x="439275" y="2328069"/>
            <a:ext cx="3192462" cy="2039938"/>
          </a:xfrm>
        </p:spPr>
        <p:txBody>
          <a:bodyPr/>
          <a:lstStyle/>
          <a:p>
            <a:pPr>
              <a:buFont typeface="Arial" charset="0"/>
              <a:buChar char="•"/>
            </a:pPr>
            <a:r>
              <a:rPr lang="en-US" dirty="0" smtClean="0"/>
              <a:t>For "Type to Enhance", specify Java class</a:t>
            </a:r>
          </a:p>
        </p:txBody>
      </p:sp>
      <p:sp>
        <p:nvSpPr>
          <p:cNvPr id="30727" name="AutoShape 9"/>
          <p:cNvSpPr>
            <a:spLocks noChangeArrowheads="1"/>
          </p:cNvSpPr>
          <p:nvPr/>
        </p:nvSpPr>
        <p:spPr bwMode="auto">
          <a:xfrm>
            <a:off x="3604305" y="1343025"/>
            <a:ext cx="1819403" cy="2571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0728" name="Line 10"/>
          <p:cNvSpPr>
            <a:spLocks noChangeShapeType="1"/>
          </p:cNvSpPr>
          <p:nvPr/>
        </p:nvSpPr>
        <p:spPr bwMode="auto">
          <a:xfrm flipH="1">
            <a:off x="4800600" y="1584325"/>
            <a:ext cx="166688" cy="6191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29" name="AutoShape 11"/>
          <p:cNvSpPr>
            <a:spLocks noChangeArrowheads="1"/>
          </p:cNvSpPr>
          <p:nvPr/>
        </p:nvSpPr>
        <p:spPr bwMode="auto">
          <a:xfrm>
            <a:off x="7086600" y="5734050"/>
            <a:ext cx="762000" cy="3619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0730" name="Line 12"/>
          <p:cNvSpPr>
            <a:spLocks noChangeShapeType="1"/>
          </p:cNvSpPr>
          <p:nvPr/>
        </p:nvSpPr>
        <p:spPr bwMode="auto">
          <a:xfrm flipH="1" flipV="1">
            <a:off x="5423708" y="5293242"/>
            <a:ext cx="1662891" cy="53407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31" name="Line 14"/>
          <p:cNvSpPr>
            <a:spLocks noChangeShapeType="1"/>
          </p:cNvSpPr>
          <p:nvPr/>
        </p:nvSpPr>
        <p:spPr bwMode="auto">
          <a:xfrm flipV="1">
            <a:off x="2311147" y="2978848"/>
            <a:ext cx="1727453" cy="307975"/>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48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38" y="4328439"/>
            <a:ext cx="4963499" cy="96480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072008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23" y="1254347"/>
            <a:ext cx="7224008" cy="306914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6" name="Rectangle 2"/>
          <p:cNvSpPr>
            <a:spLocks noGrp="1" noChangeArrowheads="1"/>
          </p:cNvSpPr>
          <p:nvPr>
            <p:ph type="title"/>
          </p:nvPr>
        </p:nvSpPr>
        <p:spPr/>
        <p:txBody>
          <a:bodyPr/>
          <a:lstStyle/>
          <a:p>
            <a:pPr eaLnBrk="1" hangingPunct="1"/>
            <a:r>
              <a:rPr lang="en-US" smtClean="0"/>
              <a:t>Creating and referencing static methods</a:t>
            </a:r>
          </a:p>
        </p:txBody>
      </p:sp>
      <p:sp>
        <p:nvSpPr>
          <p:cNvPr id="31748" name="Text Box 6"/>
          <p:cNvSpPr txBox="1">
            <a:spLocks noChangeArrowheads="1"/>
          </p:cNvSpPr>
          <p:nvPr/>
        </p:nvSpPr>
        <p:spPr bwMode="auto">
          <a:xfrm>
            <a:off x="5486400" y="1482947"/>
            <a:ext cx="25987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b="0" dirty="0"/>
              <a:t>Method preceded by keyword </a:t>
            </a:r>
            <a:r>
              <a:rPr lang="en-US" dirty="0"/>
              <a:t>static</a:t>
            </a:r>
          </a:p>
        </p:txBody>
      </p:sp>
      <p:sp>
        <p:nvSpPr>
          <p:cNvPr id="31752" name="Freeform 10"/>
          <p:cNvSpPr>
            <a:spLocks/>
          </p:cNvSpPr>
          <p:nvPr/>
        </p:nvSpPr>
        <p:spPr bwMode="auto">
          <a:xfrm>
            <a:off x="1279525" y="1787747"/>
            <a:ext cx="6264275" cy="457200"/>
          </a:xfrm>
          <a:custGeom>
            <a:avLst/>
            <a:gdLst>
              <a:gd name="T0" fmla="*/ 2147483647 w 3648"/>
              <a:gd name="T1" fmla="*/ 0 h 288"/>
              <a:gd name="T2" fmla="*/ 2147483647 w 3648"/>
              <a:gd name="T3" fmla="*/ 2147483647 h 288"/>
              <a:gd name="T4" fmla="*/ 0 w 3648"/>
              <a:gd name="T5" fmla="*/ 2147483647 h 288"/>
              <a:gd name="T6" fmla="*/ 0 w 3648"/>
              <a:gd name="T7" fmla="*/ 2147483647 h 288"/>
              <a:gd name="T8" fmla="*/ 0 60000 65536"/>
              <a:gd name="T9" fmla="*/ 0 60000 65536"/>
              <a:gd name="T10" fmla="*/ 0 60000 65536"/>
              <a:gd name="T11" fmla="*/ 0 60000 65536"/>
              <a:gd name="T12" fmla="*/ 0 w 3648"/>
              <a:gd name="T13" fmla="*/ 0 h 288"/>
              <a:gd name="T14" fmla="*/ 3648 w 3648"/>
              <a:gd name="T15" fmla="*/ 288 h 288"/>
            </a:gdLst>
            <a:ahLst/>
            <a:cxnLst>
              <a:cxn ang="T8">
                <a:pos x="T0" y="T1"/>
              </a:cxn>
              <a:cxn ang="T9">
                <a:pos x="T2" y="T3"/>
              </a:cxn>
              <a:cxn ang="T10">
                <a:pos x="T4" y="T5"/>
              </a:cxn>
              <a:cxn ang="T11">
                <a:pos x="T6" y="T7"/>
              </a:cxn>
            </a:cxnLst>
            <a:rect l="T12" t="T13" r="T14" b="T15"/>
            <a:pathLst>
              <a:path w="3648" h="288">
                <a:moveTo>
                  <a:pt x="3648" y="0"/>
                </a:moveTo>
                <a:lnTo>
                  <a:pt x="3648" y="202"/>
                </a:lnTo>
                <a:lnTo>
                  <a:pt x="0" y="202"/>
                </a:lnTo>
                <a:lnTo>
                  <a:pt x="0" y="288"/>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327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4230" y="3672840"/>
            <a:ext cx="3238500" cy="25241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4648200" y="4191000"/>
            <a:ext cx="2895600" cy="743902"/>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Arrow Connector 3"/>
          <p:cNvCxnSpPr/>
          <p:nvPr/>
        </p:nvCxnSpPr>
        <p:spPr bwMode="auto">
          <a:xfrm flipV="1">
            <a:off x="2667000" y="4562951"/>
            <a:ext cx="1905000" cy="694849"/>
          </a:xfrm>
          <a:prstGeom prst="straightConnector1">
            <a:avLst/>
          </a:prstGeom>
          <a:noFill/>
          <a:ln w="12700" cap="flat" cmpd="sng" algn="ctr">
            <a:solidFill>
              <a:srgbClr val="FF0000"/>
            </a:solidFill>
            <a:prstDash val="solid"/>
            <a:round/>
            <a:headEnd type="none" w="med" len="med"/>
            <a:tailEnd type="arrow"/>
          </a:ln>
          <a:effectLst/>
        </p:spPr>
      </p:cxnSp>
      <p:sp>
        <p:nvSpPr>
          <p:cNvPr id="5" name="TextBox 4"/>
          <p:cNvSpPr txBox="1"/>
          <p:nvPr/>
        </p:nvSpPr>
        <p:spPr>
          <a:xfrm>
            <a:off x="914400" y="5029200"/>
            <a:ext cx="2286000" cy="1295400"/>
          </a:xfrm>
          <a:prstGeom prst="rect">
            <a:avLst/>
          </a:prstGeom>
          <a:noFill/>
        </p:spPr>
        <p:txBody>
          <a:bodyPr wrap="square" rtlCol="0">
            <a:noAutofit/>
          </a:bodyPr>
          <a:lstStyle/>
          <a:p>
            <a:r>
              <a:rPr lang="en-US" dirty="0" smtClean="0">
                <a:solidFill>
                  <a:srgbClr val="FF0000"/>
                </a:solidFill>
                <a:latin typeface="Arial" pitchFamily="32" charset="0"/>
                <a:cs typeface="Arial" pitchFamily="32" charset="0"/>
              </a:rPr>
              <a:t>Reference the method explicitly (not working from an instance)</a:t>
            </a:r>
          </a:p>
        </p:txBody>
      </p:sp>
    </p:spTree>
    <p:extLst>
      <p:ext uri="{BB962C8B-B14F-4D97-AF65-F5344CB8AC3E}">
        <p14:creationId xmlns:p14="http://schemas.microsoft.com/office/powerpoint/2010/main" val="137231034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Lesson outline</a:t>
            </a:r>
          </a:p>
        </p:txBody>
      </p:sp>
      <p:sp>
        <p:nvSpPr>
          <p:cNvPr id="3277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Entity enhancement basics</a:t>
            </a:r>
          </a:p>
          <a:p>
            <a:pPr>
              <a:lnSpc>
                <a:spcPct val="150000"/>
              </a:lnSpc>
              <a:buFont typeface="Arial" charset="0"/>
              <a:buChar char="•"/>
            </a:pPr>
            <a:r>
              <a:rPr lang="en-US" sz="2800" smtClean="0">
                <a:solidFill>
                  <a:srgbClr val="C0C0C0"/>
                </a:solidFill>
              </a:rPr>
              <a:t>Working with entity enhancements</a:t>
            </a:r>
          </a:p>
          <a:p>
            <a:pPr>
              <a:lnSpc>
                <a:spcPct val="150000"/>
              </a:lnSpc>
              <a:buFont typeface="Arial" charset="0"/>
              <a:buChar char="•"/>
            </a:pPr>
            <a:r>
              <a:rPr lang="en-US" sz="2800" smtClean="0">
                <a:solidFill>
                  <a:srgbClr val="C0C0C0"/>
                </a:solidFill>
              </a:rPr>
              <a:t>Working with Java class enhancements</a:t>
            </a:r>
          </a:p>
          <a:p>
            <a:pPr>
              <a:lnSpc>
                <a:spcPct val="150000"/>
              </a:lnSpc>
              <a:buFont typeface="Arial" charset="0"/>
              <a:buChar char="•"/>
            </a:pPr>
            <a:r>
              <a:rPr lang="en-US" sz="2800" smtClean="0"/>
              <a:t>Debugging enhancements</a:t>
            </a:r>
          </a:p>
        </p:txBody>
      </p:sp>
    </p:spTree>
    <p:extLst>
      <p:ext uri="{BB962C8B-B14F-4D97-AF65-F5344CB8AC3E}">
        <p14:creationId xmlns:p14="http://schemas.microsoft.com/office/powerpoint/2010/main" val="183923538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Entity enhancement basics</a:t>
            </a:r>
          </a:p>
          <a:p>
            <a:pPr>
              <a:lnSpc>
                <a:spcPct val="150000"/>
              </a:lnSpc>
              <a:buFont typeface="Arial" charset="0"/>
              <a:buChar char="•"/>
            </a:pPr>
            <a:r>
              <a:rPr lang="en-US" sz="2800" smtClean="0">
                <a:solidFill>
                  <a:srgbClr val="C0C0C0"/>
                </a:solidFill>
              </a:rPr>
              <a:t>Working with entity enhancements</a:t>
            </a:r>
          </a:p>
          <a:p>
            <a:pPr>
              <a:lnSpc>
                <a:spcPct val="150000"/>
              </a:lnSpc>
              <a:buFont typeface="Arial" charset="0"/>
              <a:buChar char="•"/>
            </a:pPr>
            <a:r>
              <a:rPr lang="en-US" sz="2800" smtClean="0">
                <a:solidFill>
                  <a:srgbClr val="C0C0C0"/>
                </a:solidFill>
              </a:rPr>
              <a:t>Working with Java class enhancements</a:t>
            </a:r>
          </a:p>
          <a:p>
            <a:pPr>
              <a:lnSpc>
                <a:spcPct val="150000"/>
              </a:lnSpc>
              <a:buFont typeface="Arial" charset="0"/>
              <a:buChar char="•"/>
            </a:pPr>
            <a:r>
              <a:rPr lang="en-US" sz="2800" smtClean="0">
                <a:solidFill>
                  <a:srgbClr val="C0C0C0"/>
                </a:solidFill>
              </a:rPr>
              <a:t>Debugging enhancements</a:t>
            </a:r>
          </a:p>
        </p:txBody>
      </p:sp>
    </p:spTree>
    <p:extLst>
      <p:ext uri="{BB962C8B-B14F-4D97-AF65-F5344CB8AC3E}">
        <p14:creationId xmlns:p14="http://schemas.microsoft.com/office/powerpoint/2010/main" val="167251705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Studio debugger</a:t>
            </a:r>
          </a:p>
        </p:txBody>
      </p:sp>
      <p:sp>
        <p:nvSpPr>
          <p:cNvPr id="28675" name="Rectangle 3"/>
          <p:cNvSpPr>
            <a:spLocks noGrp="1" noChangeArrowheads="1"/>
          </p:cNvSpPr>
          <p:nvPr>
            <p:ph idx="1"/>
          </p:nvPr>
        </p:nvSpPr>
        <p:spPr/>
        <p:txBody>
          <a:bodyPr/>
          <a:lstStyle/>
          <a:p>
            <a:pPr>
              <a:buFont typeface="Arial" charset="0"/>
              <a:buChar char="•"/>
            </a:pPr>
            <a:r>
              <a:rPr lang="en-US" dirty="0" smtClean="0"/>
              <a:t>The </a:t>
            </a:r>
            <a:r>
              <a:rPr lang="en-US" b="1" dirty="0" smtClean="0"/>
              <a:t>Studio debugger</a:t>
            </a:r>
            <a:r>
              <a:rPr lang="en-US" dirty="0" smtClean="0"/>
              <a:t> is a set of tools that</a:t>
            </a:r>
            <a:br>
              <a:rPr lang="en-US" dirty="0" smtClean="0"/>
            </a:br>
            <a:r>
              <a:rPr lang="en-US" dirty="0" smtClean="0"/>
              <a:t>shows how code managed by Studio is</a:t>
            </a:r>
            <a:br>
              <a:rPr lang="en-US" dirty="0" smtClean="0"/>
            </a:br>
            <a:r>
              <a:rPr lang="en-US" dirty="0" smtClean="0"/>
              <a:t>executed</a:t>
            </a:r>
          </a:p>
          <a:p>
            <a:pPr lvl="1"/>
            <a:r>
              <a:rPr lang="en-US" dirty="0" smtClean="0"/>
              <a:t>Helps you debug code that does not execute as expected</a:t>
            </a:r>
          </a:p>
          <a:p>
            <a:pPr lvl="1"/>
            <a:r>
              <a:rPr lang="en-US" dirty="0" smtClean="0"/>
              <a:t>Useful for determining how rules are being executed</a:t>
            </a:r>
          </a:p>
          <a:p>
            <a:pPr>
              <a:buFont typeface="Arial" charset="0"/>
              <a:buChar char="•"/>
            </a:pPr>
            <a:r>
              <a:rPr lang="en-US" dirty="0" smtClean="0"/>
              <a:t>Available for most code managed by Studio, including:</a:t>
            </a:r>
          </a:p>
          <a:p>
            <a:pPr lvl="1"/>
            <a:endParaRPr lang="en-US" dirty="0" smtClean="0"/>
          </a:p>
        </p:txBody>
      </p:sp>
      <p:pic>
        <p:nvPicPr>
          <p:cNvPr id="28676" name="Picture 4" descr="GScript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5156200"/>
            <a:ext cx="68580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738" y="3457575"/>
            <a:ext cx="842962"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8678" name="Text Box 6"/>
          <p:cNvSpPr txBox="1">
            <a:spLocks noChangeArrowheads="1"/>
          </p:cNvSpPr>
          <p:nvPr/>
        </p:nvSpPr>
        <p:spPr bwMode="auto">
          <a:xfrm>
            <a:off x="1908175" y="3738563"/>
            <a:ext cx="692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a:solidFill>
                  <a:schemeClr val="bg1"/>
                </a:solidFill>
                <a:latin typeface="Arial" charset="0"/>
              </a:defRPr>
            </a:lvl1pPr>
            <a:lvl2pPr marL="742950" indent="-285750" eaLnBrk="0" hangingPunct="0">
              <a:defRPr sz="2000">
                <a:solidFill>
                  <a:schemeClr val="bg1"/>
                </a:solidFill>
                <a:latin typeface="Arial" charset="0"/>
              </a:defRPr>
            </a:lvl2pPr>
            <a:lvl3pPr marL="1143000" indent="-228600" eaLnBrk="0" hangingPunct="0">
              <a:defRPr sz="2000">
                <a:solidFill>
                  <a:schemeClr val="bg1"/>
                </a:solidFill>
                <a:latin typeface="Arial" charset="0"/>
              </a:defRPr>
            </a:lvl3pPr>
            <a:lvl4pPr marL="1600200" indent="-228600" eaLnBrk="0" hangingPunct="0">
              <a:defRPr sz="2000">
                <a:solidFill>
                  <a:schemeClr val="bg1"/>
                </a:solidFill>
                <a:latin typeface="Arial" charset="0"/>
              </a:defRPr>
            </a:lvl4pPr>
            <a:lvl5pPr marL="2057400" indent="-228600" eaLnBrk="0" hangingPunct="0">
              <a:defRPr sz="2000">
                <a:solidFill>
                  <a:schemeClr val="bg1"/>
                </a:solidFill>
                <a:latin typeface="Arial" charset="0"/>
              </a:defRPr>
            </a:lvl5pPr>
            <a:lvl6pPr marL="2514600" indent="-228600" eaLnBrk="0" fontAlgn="base" hangingPunct="0">
              <a:spcBef>
                <a:spcPct val="50000"/>
              </a:spcBef>
              <a:spcAft>
                <a:spcPct val="30000"/>
              </a:spcAft>
              <a:buClr>
                <a:schemeClr val="tx1"/>
              </a:buClr>
              <a:defRPr sz="2000">
                <a:solidFill>
                  <a:schemeClr val="bg1"/>
                </a:solidFill>
                <a:latin typeface="Arial" charset="0"/>
              </a:defRPr>
            </a:lvl6pPr>
            <a:lvl7pPr marL="2971800" indent="-228600" eaLnBrk="0" fontAlgn="base" hangingPunct="0">
              <a:spcBef>
                <a:spcPct val="50000"/>
              </a:spcBef>
              <a:spcAft>
                <a:spcPct val="30000"/>
              </a:spcAft>
              <a:buClr>
                <a:schemeClr val="tx1"/>
              </a:buClr>
              <a:defRPr sz="2000">
                <a:solidFill>
                  <a:schemeClr val="bg1"/>
                </a:solidFill>
                <a:latin typeface="Arial" charset="0"/>
              </a:defRPr>
            </a:lvl7pPr>
            <a:lvl8pPr marL="3429000" indent="-228600" eaLnBrk="0" fontAlgn="base" hangingPunct="0">
              <a:spcBef>
                <a:spcPct val="50000"/>
              </a:spcBef>
              <a:spcAft>
                <a:spcPct val="30000"/>
              </a:spcAft>
              <a:buClr>
                <a:schemeClr val="tx1"/>
              </a:buClr>
              <a:defRPr sz="2000">
                <a:solidFill>
                  <a:schemeClr val="bg1"/>
                </a:solidFill>
                <a:latin typeface="Arial" charset="0"/>
              </a:defRPr>
            </a:lvl8pPr>
            <a:lvl9pPr marL="3886200" indent="-228600" eaLnBrk="0" fontAlgn="base" hangingPunct="0">
              <a:spcBef>
                <a:spcPct val="50000"/>
              </a:spcBef>
              <a:spcAft>
                <a:spcPct val="30000"/>
              </a:spcAft>
              <a:buClr>
                <a:schemeClr val="tx1"/>
              </a:buClr>
              <a:defRPr sz="2000">
                <a:solidFill>
                  <a:schemeClr val="bg1"/>
                </a:solidFill>
                <a:latin typeface="Arial" charset="0"/>
              </a:defRPr>
            </a:lvl9pPr>
          </a:lstStyle>
          <a:p>
            <a:pPr eaLnBrk="1" hangingPunct="1"/>
            <a:r>
              <a:rPr lang="en-US" b="1"/>
              <a:t>Rules</a:t>
            </a:r>
          </a:p>
        </p:txBody>
      </p:sp>
      <p:sp>
        <p:nvSpPr>
          <p:cNvPr id="28679" name="Text Box 7"/>
          <p:cNvSpPr txBox="1">
            <a:spLocks noChangeArrowheads="1"/>
          </p:cNvSpPr>
          <p:nvPr/>
        </p:nvSpPr>
        <p:spPr bwMode="auto">
          <a:xfrm>
            <a:off x="1919288" y="5370513"/>
            <a:ext cx="960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a:solidFill>
                  <a:schemeClr val="bg1"/>
                </a:solidFill>
                <a:latin typeface="Arial" charset="0"/>
              </a:defRPr>
            </a:lvl1pPr>
            <a:lvl2pPr marL="742950" indent="-285750" eaLnBrk="0" hangingPunct="0">
              <a:defRPr sz="2000">
                <a:solidFill>
                  <a:schemeClr val="bg1"/>
                </a:solidFill>
                <a:latin typeface="Arial" charset="0"/>
              </a:defRPr>
            </a:lvl2pPr>
            <a:lvl3pPr marL="1143000" indent="-228600" eaLnBrk="0" hangingPunct="0">
              <a:defRPr sz="2000">
                <a:solidFill>
                  <a:schemeClr val="bg1"/>
                </a:solidFill>
                <a:latin typeface="Arial" charset="0"/>
              </a:defRPr>
            </a:lvl3pPr>
            <a:lvl4pPr marL="1600200" indent="-228600" eaLnBrk="0" hangingPunct="0">
              <a:defRPr sz="2000">
                <a:solidFill>
                  <a:schemeClr val="bg1"/>
                </a:solidFill>
                <a:latin typeface="Arial" charset="0"/>
              </a:defRPr>
            </a:lvl4pPr>
            <a:lvl5pPr marL="2057400" indent="-228600" eaLnBrk="0" hangingPunct="0">
              <a:defRPr sz="2000">
                <a:solidFill>
                  <a:schemeClr val="bg1"/>
                </a:solidFill>
                <a:latin typeface="Arial" charset="0"/>
              </a:defRPr>
            </a:lvl5pPr>
            <a:lvl6pPr marL="2514600" indent="-228600" eaLnBrk="0" fontAlgn="base" hangingPunct="0">
              <a:spcBef>
                <a:spcPct val="50000"/>
              </a:spcBef>
              <a:spcAft>
                <a:spcPct val="30000"/>
              </a:spcAft>
              <a:buClr>
                <a:schemeClr val="tx1"/>
              </a:buClr>
              <a:defRPr sz="2000">
                <a:solidFill>
                  <a:schemeClr val="bg1"/>
                </a:solidFill>
                <a:latin typeface="Arial" charset="0"/>
              </a:defRPr>
            </a:lvl6pPr>
            <a:lvl7pPr marL="2971800" indent="-228600" eaLnBrk="0" fontAlgn="base" hangingPunct="0">
              <a:spcBef>
                <a:spcPct val="50000"/>
              </a:spcBef>
              <a:spcAft>
                <a:spcPct val="30000"/>
              </a:spcAft>
              <a:buClr>
                <a:schemeClr val="tx1"/>
              </a:buClr>
              <a:defRPr sz="2000">
                <a:solidFill>
                  <a:schemeClr val="bg1"/>
                </a:solidFill>
                <a:latin typeface="Arial" charset="0"/>
              </a:defRPr>
            </a:lvl7pPr>
            <a:lvl8pPr marL="3429000" indent="-228600" eaLnBrk="0" fontAlgn="base" hangingPunct="0">
              <a:spcBef>
                <a:spcPct val="50000"/>
              </a:spcBef>
              <a:spcAft>
                <a:spcPct val="30000"/>
              </a:spcAft>
              <a:buClr>
                <a:schemeClr val="tx1"/>
              </a:buClr>
              <a:defRPr sz="2000">
                <a:solidFill>
                  <a:schemeClr val="bg1"/>
                </a:solidFill>
                <a:latin typeface="Arial" charset="0"/>
              </a:defRPr>
            </a:lvl8pPr>
            <a:lvl9pPr marL="3886200" indent="-228600" eaLnBrk="0" fontAlgn="base" hangingPunct="0">
              <a:spcBef>
                <a:spcPct val="50000"/>
              </a:spcBef>
              <a:spcAft>
                <a:spcPct val="30000"/>
              </a:spcAft>
              <a:buClr>
                <a:schemeClr val="tx1"/>
              </a:buClr>
              <a:defRPr sz="2000">
                <a:solidFill>
                  <a:schemeClr val="bg1"/>
                </a:solidFill>
                <a:latin typeface="Arial" charset="0"/>
              </a:defRPr>
            </a:lvl9pPr>
          </a:lstStyle>
          <a:p>
            <a:pPr eaLnBrk="1" hangingPunct="1"/>
            <a:r>
              <a:rPr lang="en-US" b="1"/>
              <a:t>Classes</a:t>
            </a:r>
          </a:p>
        </p:txBody>
      </p:sp>
      <p:sp>
        <p:nvSpPr>
          <p:cNvPr id="28680" name="Text Box 8"/>
          <p:cNvSpPr txBox="1">
            <a:spLocks noChangeArrowheads="1"/>
          </p:cNvSpPr>
          <p:nvPr/>
        </p:nvSpPr>
        <p:spPr bwMode="auto">
          <a:xfrm>
            <a:off x="1919288" y="4572000"/>
            <a:ext cx="1808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a:solidFill>
                  <a:schemeClr val="bg1"/>
                </a:solidFill>
                <a:latin typeface="Arial" charset="0"/>
              </a:defRPr>
            </a:lvl1pPr>
            <a:lvl2pPr marL="742950" indent="-285750" eaLnBrk="0" hangingPunct="0">
              <a:defRPr sz="2000">
                <a:solidFill>
                  <a:schemeClr val="bg1"/>
                </a:solidFill>
                <a:latin typeface="Arial" charset="0"/>
              </a:defRPr>
            </a:lvl2pPr>
            <a:lvl3pPr marL="1143000" indent="-228600" eaLnBrk="0" hangingPunct="0">
              <a:defRPr sz="2000">
                <a:solidFill>
                  <a:schemeClr val="bg1"/>
                </a:solidFill>
                <a:latin typeface="Arial" charset="0"/>
              </a:defRPr>
            </a:lvl3pPr>
            <a:lvl4pPr marL="1600200" indent="-228600" eaLnBrk="0" hangingPunct="0">
              <a:defRPr sz="2000">
                <a:solidFill>
                  <a:schemeClr val="bg1"/>
                </a:solidFill>
                <a:latin typeface="Arial" charset="0"/>
              </a:defRPr>
            </a:lvl4pPr>
            <a:lvl5pPr marL="2057400" indent="-228600" eaLnBrk="0" hangingPunct="0">
              <a:defRPr sz="2000">
                <a:solidFill>
                  <a:schemeClr val="bg1"/>
                </a:solidFill>
                <a:latin typeface="Arial" charset="0"/>
              </a:defRPr>
            </a:lvl5pPr>
            <a:lvl6pPr marL="2514600" indent="-228600" eaLnBrk="0" fontAlgn="base" hangingPunct="0">
              <a:spcBef>
                <a:spcPct val="50000"/>
              </a:spcBef>
              <a:spcAft>
                <a:spcPct val="30000"/>
              </a:spcAft>
              <a:buClr>
                <a:schemeClr val="tx1"/>
              </a:buClr>
              <a:defRPr sz="2000">
                <a:solidFill>
                  <a:schemeClr val="bg1"/>
                </a:solidFill>
                <a:latin typeface="Arial" charset="0"/>
              </a:defRPr>
            </a:lvl6pPr>
            <a:lvl7pPr marL="2971800" indent="-228600" eaLnBrk="0" fontAlgn="base" hangingPunct="0">
              <a:spcBef>
                <a:spcPct val="50000"/>
              </a:spcBef>
              <a:spcAft>
                <a:spcPct val="30000"/>
              </a:spcAft>
              <a:buClr>
                <a:schemeClr val="tx1"/>
              </a:buClr>
              <a:defRPr sz="2000">
                <a:solidFill>
                  <a:schemeClr val="bg1"/>
                </a:solidFill>
                <a:latin typeface="Arial" charset="0"/>
              </a:defRPr>
            </a:lvl7pPr>
            <a:lvl8pPr marL="3429000" indent="-228600" eaLnBrk="0" fontAlgn="base" hangingPunct="0">
              <a:spcBef>
                <a:spcPct val="50000"/>
              </a:spcBef>
              <a:spcAft>
                <a:spcPct val="30000"/>
              </a:spcAft>
              <a:buClr>
                <a:schemeClr val="tx1"/>
              </a:buClr>
              <a:defRPr sz="2000">
                <a:solidFill>
                  <a:schemeClr val="bg1"/>
                </a:solidFill>
                <a:latin typeface="Arial" charset="0"/>
              </a:defRPr>
            </a:lvl8pPr>
            <a:lvl9pPr marL="3886200" indent="-228600" eaLnBrk="0" fontAlgn="base" hangingPunct="0">
              <a:spcBef>
                <a:spcPct val="50000"/>
              </a:spcBef>
              <a:spcAft>
                <a:spcPct val="30000"/>
              </a:spcAft>
              <a:buClr>
                <a:schemeClr val="tx1"/>
              </a:buClr>
              <a:defRPr sz="2000">
                <a:solidFill>
                  <a:schemeClr val="bg1"/>
                </a:solidFill>
                <a:latin typeface="Arial" charset="0"/>
              </a:defRPr>
            </a:lvl9pPr>
          </a:lstStyle>
          <a:p>
            <a:pPr eaLnBrk="1" hangingPunct="1"/>
            <a:r>
              <a:rPr lang="en-US" b="1"/>
              <a:t>Enhancements</a:t>
            </a:r>
          </a:p>
        </p:txBody>
      </p:sp>
      <p:pic>
        <p:nvPicPr>
          <p:cNvPr id="28681" name="Picture 9" descr="yy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225" y="4335463"/>
            <a:ext cx="6826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265610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455" y="1165830"/>
            <a:ext cx="7056437" cy="15906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8" name="Rectangle 2"/>
          <p:cNvSpPr>
            <a:spLocks noGrp="1" noChangeArrowheads="1"/>
          </p:cNvSpPr>
          <p:nvPr>
            <p:ph type="title"/>
          </p:nvPr>
        </p:nvSpPr>
        <p:spPr/>
        <p:txBody>
          <a:bodyPr/>
          <a:lstStyle/>
          <a:p>
            <a:pPr eaLnBrk="1" hangingPunct="1"/>
            <a:r>
              <a:rPr lang="en-US" smtClean="0"/>
              <a:t>Setting breakpoints</a:t>
            </a:r>
          </a:p>
        </p:txBody>
      </p:sp>
      <p:sp>
        <p:nvSpPr>
          <p:cNvPr id="29699" name="Rectangle 3"/>
          <p:cNvSpPr>
            <a:spLocks noGrp="1" noChangeArrowheads="1"/>
          </p:cNvSpPr>
          <p:nvPr>
            <p:ph idx="1"/>
          </p:nvPr>
        </p:nvSpPr>
        <p:spPr>
          <a:xfrm>
            <a:off x="533400" y="3121025"/>
            <a:ext cx="8318500" cy="3051175"/>
          </a:xfrm>
        </p:spPr>
        <p:txBody>
          <a:bodyPr/>
          <a:lstStyle/>
          <a:p>
            <a:pPr>
              <a:buFont typeface="Arial" charset="0"/>
              <a:buChar char="•"/>
            </a:pPr>
            <a:r>
              <a:rPr lang="en-US" dirty="0" smtClean="0"/>
              <a:t>A </a:t>
            </a:r>
            <a:r>
              <a:rPr lang="en-US" b="1" dirty="0" smtClean="0"/>
              <a:t>breakpoint</a:t>
            </a:r>
            <a:r>
              <a:rPr lang="en-US" dirty="0" smtClean="0"/>
              <a:t> indicates a place in code where execution should be suspended</a:t>
            </a:r>
          </a:p>
          <a:p>
            <a:pPr lvl="1"/>
            <a:r>
              <a:rPr lang="en-US" dirty="0" smtClean="0"/>
              <a:t>After execution is suspended, you can step through code and observe:</a:t>
            </a:r>
          </a:p>
          <a:p>
            <a:pPr lvl="2"/>
            <a:r>
              <a:rPr lang="en-US" dirty="0" smtClean="0"/>
              <a:t>Code that is executed</a:t>
            </a:r>
          </a:p>
          <a:p>
            <a:pPr lvl="2"/>
            <a:r>
              <a:rPr lang="en-US" dirty="0" smtClean="0"/>
              <a:t>Variable and object values</a:t>
            </a:r>
          </a:p>
          <a:p>
            <a:pPr>
              <a:buFont typeface="Arial" charset="0"/>
              <a:buChar char="•"/>
            </a:pPr>
            <a:r>
              <a:rPr lang="en-US" dirty="0" smtClean="0"/>
              <a:t>To add breakpoint, click in area immediately left of line number</a:t>
            </a:r>
          </a:p>
        </p:txBody>
      </p:sp>
      <p:sp>
        <p:nvSpPr>
          <p:cNvPr id="29701" name="Line 5"/>
          <p:cNvSpPr>
            <a:spLocks noChangeShapeType="1"/>
          </p:cNvSpPr>
          <p:nvPr/>
        </p:nvSpPr>
        <p:spPr bwMode="auto">
          <a:xfrm flipV="1">
            <a:off x="2514600" y="2286000"/>
            <a:ext cx="533400" cy="8382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92265103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Run and debug server</a:t>
            </a:r>
            <a:endParaRPr lang="en-US" dirty="0"/>
          </a:p>
        </p:txBody>
      </p:sp>
      <p:sp>
        <p:nvSpPr>
          <p:cNvPr id="10" name="Subtitle 9"/>
          <p:cNvSpPr>
            <a:spLocks noGrp="1"/>
          </p:cNvSpPr>
          <p:nvPr>
            <p:ph type="subTitle" idx="10"/>
          </p:nvPr>
        </p:nvSpPr>
        <p:spPr/>
        <p:txBody>
          <a:bodyPr/>
          <a:lstStyle/>
          <a:p>
            <a:r>
              <a:rPr lang="en-US" dirty="0" smtClean="0"/>
              <a:t>Run Server</a:t>
            </a:r>
            <a:br>
              <a:rPr lang="en-US" dirty="0" smtClean="0"/>
            </a:br>
            <a:r>
              <a:rPr lang="en-US" b="1" dirty="0" smtClean="0"/>
              <a:t>(Alt + Shift + F10 )</a:t>
            </a:r>
            <a:endParaRPr lang="en-US" b="1" dirty="0"/>
          </a:p>
        </p:txBody>
      </p:sp>
      <p:sp>
        <p:nvSpPr>
          <p:cNvPr id="11" name="Text Placeholder 10"/>
          <p:cNvSpPr>
            <a:spLocks noGrp="1"/>
          </p:cNvSpPr>
          <p:nvPr>
            <p:ph type="body" sz="quarter" idx="11"/>
          </p:nvPr>
        </p:nvSpPr>
        <p:spPr/>
        <p:txBody>
          <a:bodyPr/>
          <a:lstStyle/>
          <a:p>
            <a:r>
              <a:rPr lang="en-US" dirty="0" smtClean="0"/>
              <a:t>Debug Server </a:t>
            </a:r>
            <a:br>
              <a:rPr lang="en-US" dirty="0" smtClean="0"/>
            </a:br>
            <a:r>
              <a:rPr lang="en-US" b="1" dirty="0" smtClean="0"/>
              <a:t>(Alt + Shift + F9)</a:t>
            </a:r>
          </a:p>
          <a:p>
            <a:endParaRPr lang="en-US" dirty="0"/>
          </a:p>
        </p:txBody>
      </p:sp>
      <p:sp>
        <p:nvSpPr>
          <p:cNvPr id="9" name="Content Placeholder 8"/>
          <p:cNvSpPr>
            <a:spLocks noGrp="1"/>
          </p:cNvSpPr>
          <p:nvPr>
            <p:ph sz="half" idx="2"/>
          </p:nvPr>
        </p:nvSpPr>
        <p:spPr/>
        <p:txBody>
          <a:bodyPr/>
          <a:lstStyle/>
          <a:p>
            <a:r>
              <a:rPr lang="en-US" dirty="0" smtClean="0"/>
              <a:t>Errors in Messages window</a:t>
            </a:r>
          </a:p>
          <a:p>
            <a:r>
              <a:rPr lang="en-US" dirty="0" smtClean="0"/>
              <a:t>Debug window contains </a:t>
            </a:r>
          </a:p>
          <a:p>
            <a:pPr lvl="1"/>
            <a:r>
              <a:rPr lang="en-US" dirty="0" smtClean="0"/>
              <a:t>Debugger and Console tabs</a:t>
            </a:r>
          </a:p>
          <a:p>
            <a:r>
              <a:rPr lang="en-US" dirty="0" smtClean="0"/>
              <a:t>Console information and generated output to </a:t>
            </a:r>
            <a:br>
              <a:rPr lang="en-US" dirty="0" smtClean="0"/>
            </a:br>
            <a:r>
              <a:rPr lang="en-US" dirty="0" smtClean="0"/>
              <a:t>Console tab in Debug window</a:t>
            </a:r>
          </a:p>
          <a:p>
            <a:r>
              <a:rPr lang="en-US" dirty="0" smtClean="0"/>
              <a:t>View running instance on jetty socket and port</a:t>
            </a:r>
          </a:p>
          <a:p>
            <a:r>
              <a:rPr lang="en-US" dirty="0"/>
              <a:t>Remember to set your breakpoints!</a:t>
            </a:r>
          </a:p>
          <a:p>
            <a:endParaRPr lang="en-US" dirty="0"/>
          </a:p>
        </p:txBody>
      </p:sp>
      <p:sp>
        <p:nvSpPr>
          <p:cNvPr id="8" name="Content Placeholder 7"/>
          <p:cNvSpPr>
            <a:spLocks noGrp="1"/>
          </p:cNvSpPr>
          <p:nvPr>
            <p:ph sz="half" idx="1"/>
          </p:nvPr>
        </p:nvSpPr>
        <p:spPr/>
        <p:txBody>
          <a:bodyPr/>
          <a:lstStyle/>
          <a:p>
            <a:r>
              <a:rPr lang="en-US" dirty="0" smtClean="0"/>
              <a:t>Errors in Messages window</a:t>
            </a:r>
          </a:p>
          <a:p>
            <a:r>
              <a:rPr lang="en-US" dirty="0" smtClean="0"/>
              <a:t>Console information and generated output in </a:t>
            </a:r>
            <a:br>
              <a:rPr lang="en-US" dirty="0" smtClean="0"/>
            </a:br>
            <a:r>
              <a:rPr lang="en-US" dirty="0" smtClean="0"/>
              <a:t>Run window</a:t>
            </a:r>
          </a:p>
          <a:p>
            <a:r>
              <a:rPr lang="en-US" dirty="0" smtClean="0"/>
              <a:t>View running instance on jetty socket and port</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843755"/>
            <a:ext cx="2151655" cy="14808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419600"/>
            <a:ext cx="2140578" cy="14732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59618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Suspending execution</a:t>
            </a:r>
          </a:p>
        </p:txBody>
      </p:sp>
      <p:sp>
        <p:nvSpPr>
          <p:cNvPr id="31747" name="Rectangle 3"/>
          <p:cNvSpPr>
            <a:spLocks noGrp="1" noChangeArrowheads="1"/>
          </p:cNvSpPr>
          <p:nvPr>
            <p:ph idx="1"/>
          </p:nvPr>
        </p:nvSpPr>
        <p:spPr>
          <a:xfrm>
            <a:off x="521208" y="914400"/>
            <a:ext cx="8321040" cy="2428875"/>
          </a:xfrm>
        </p:spPr>
        <p:txBody>
          <a:bodyPr/>
          <a:lstStyle/>
          <a:p>
            <a:pPr>
              <a:buFont typeface="Arial" charset="0"/>
              <a:buChar char="•"/>
            </a:pPr>
            <a:r>
              <a:rPr lang="en-US" dirty="0" smtClean="0"/>
              <a:t>When application executes code</a:t>
            </a:r>
            <a:br>
              <a:rPr lang="en-US" dirty="0" smtClean="0"/>
            </a:br>
            <a:r>
              <a:rPr lang="en-US" dirty="0" smtClean="0"/>
              <a:t>with breakpoint</a:t>
            </a:r>
          </a:p>
          <a:p>
            <a:pPr lvl="1"/>
            <a:r>
              <a:rPr lang="en-US" dirty="0" smtClean="0"/>
              <a:t>Execution is suspended</a:t>
            </a:r>
          </a:p>
          <a:p>
            <a:pPr lvl="1"/>
            <a:r>
              <a:rPr lang="en-US" dirty="0" smtClean="0"/>
              <a:t>Studio is automatically displayed</a:t>
            </a:r>
            <a:br>
              <a:rPr lang="en-US" dirty="0" smtClean="0"/>
            </a:br>
            <a:r>
              <a:rPr lang="en-US" dirty="0" smtClean="0"/>
              <a:t>with current line in blue</a:t>
            </a:r>
          </a:p>
          <a:p>
            <a:pPr lvl="1"/>
            <a:r>
              <a:rPr lang="en-US" dirty="0" smtClean="0"/>
              <a:t>Frame tab shows current values of root and related objects</a:t>
            </a:r>
          </a:p>
        </p:txBody>
      </p:sp>
      <p:sp>
        <p:nvSpPr>
          <p:cNvPr id="31751" name="Line 7"/>
          <p:cNvSpPr>
            <a:spLocks noChangeShapeType="1"/>
          </p:cNvSpPr>
          <p:nvPr/>
        </p:nvSpPr>
        <p:spPr bwMode="auto">
          <a:xfrm flipH="1">
            <a:off x="481013" y="2333625"/>
            <a:ext cx="41592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2" name="Line 8"/>
          <p:cNvSpPr>
            <a:spLocks noChangeShapeType="1"/>
          </p:cNvSpPr>
          <p:nvPr/>
        </p:nvSpPr>
        <p:spPr bwMode="auto">
          <a:xfrm>
            <a:off x="481013" y="2333625"/>
            <a:ext cx="12700" cy="12715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3" name="Line 9"/>
          <p:cNvSpPr>
            <a:spLocks noChangeShapeType="1"/>
          </p:cNvSpPr>
          <p:nvPr/>
        </p:nvSpPr>
        <p:spPr bwMode="auto">
          <a:xfrm flipV="1">
            <a:off x="4038600" y="1355724"/>
            <a:ext cx="1295400" cy="4937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1754" name="Group 11"/>
          <p:cNvGrpSpPr>
            <a:grpSpLocks/>
          </p:cNvGrpSpPr>
          <p:nvPr/>
        </p:nvGrpSpPr>
        <p:grpSpPr bwMode="auto">
          <a:xfrm>
            <a:off x="8489950" y="2971800"/>
            <a:ext cx="227013" cy="606425"/>
            <a:chOff x="8426450" y="3313113"/>
            <a:chExt cx="227013" cy="606425"/>
          </a:xfrm>
        </p:grpSpPr>
        <p:sp>
          <p:nvSpPr>
            <p:cNvPr id="31755" name="Line 10"/>
            <p:cNvSpPr>
              <a:spLocks noChangeShapeType="1"/>
            </p:cNvSpPr>
            <p:nvPr/>
          </p:nvSpPr>
          <p:spPr bwMode="auto">
            <a:xfrm>
              <a:off x="8426450" y="3313113"/>
              <a:ext cx="22701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6" name="Line 11"/>
            <p:cNvSpPr>
              <a:spLocks noChangeShapeType="1"/>
            </p:cNvSpPr>
            <p:nvPr/>
          </p:nvSpPr>
          <p:spPr bwMode="auto">
            <a:xfrm>
              <a:off x="8653463" y="3313113"/>
              <a:ext cx="0" cy="6064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734685"/>
            <a:ext cx="3600450" cy="200851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5334000" y="1143000"/>
            <a:ext cx="685800" cy="36512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3"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1" r="23683"/>
          <a:stretch/>
        </p:blipFill>
        <p:spPr bwMode="auto">
          <a:xfrm>
            <a:off x="372890" y="3634526"/>
            <a:ext cx="4027094" cy="1219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r="19781"/>
          <a:stretch/>
        </p:blipFill>
        <p:spPr bwMode="auto">
          <a:xfrm>
            <a:off x="4984121" y="3605213"/>
            <a:ext cx="3950329" cy="23907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bwMode="auto">
          <a:xfrm>
            <a:off x="5334000" y="4114800"/>
            <a:ext cx="360045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81774332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24765"/>
          <a:stretch/>
        </p:blipFill>
        <p:spPr bwMode="auto">
          <a:xfrm>
            <a:off x="459141" y="990600"/>
            <a:ext cx="8351837" cy="501508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Breakpoint details</a:t>
            </a:r>
            <a:endParaRPr lang="en-US" dirty="0"/>
          </a:p>
        </p:txBody>
      </p:sp>
      <p:sp>
        <p:nvSpPr>
          <p:cNvPr id="14" name="Content Placeholder 3"/>
          <p:cNvSpPr>
            <a:spLocks noGrp="1"/>
          </p:cNvSpPr>
          <p:nvPr>
            <p:ph idx="1"/>
          </p:nvPr>
        </p:nvSpPr>
        <p:spPr>
          <a:xfrm>
            <a:off x="493008" y="2514600"/>
            <a:ext cx="2286000" cy="3200400"/>
          </a:xfrm>
        </p:spPr>
        <p:txBody>
          <a:bodyPr/>
          <a:lstStyle/>
          <a:p>
            <a:r>
              <a:rPr lang="en-US" dirty="0" smtClean="0"/>
              <a:t>Run </a:t>
            </a:r>
            <a:r>
              <a:rPr lang="en-US" dirty="0" smtClean="0">
                <a:sym typeface="Wingdings" pitchFamily="2" charset="2"/>
              </a:rPr>
              <a:t> View Breakpoints…</a:t>
            </a:r>
          </a:p>
          <a:p>
            <a:pPr lvl="1"/>
            <a:r>
              <a:rPr lang="en-US" b="1" dirty="0" smtClean="0"/>
              <a:t>Ctrl +Shift + F8</a:t>
            </a:r>
          </a:p>
          <a:p>
            <a:r>
              <a:rPr lang="en-US" dirty="0" smtClean="0"/>
              <a:t>Enable, disable, define action and conditions</a:t>
            </a:r>
            <a:endParaRPr lang="en-US" dirty="0"/>
          </a:p>
        </p:txBody>
      </p:sp>
    </p:spTree>
    <p:extLst>
      <p:ext uri="{BB962C8B-B14F-4D97-AF65-F5344CB8AC3E}">
        <p14:creationId xmlns:p14="http://schemas.microsoft.com/office/powerpoint/2010/main" val="186354446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Stepping through code</a:t>
            </a:r>
          </a:p>
        </p:txBody>
      </p:sp>
      <p:sp>
        <p:nvSpPr>
          <p:cNvPr id="32771" name="Rectangle 3"/>
          <p:cNvSpPr>
            <a:spLocks noGrp="1" noChangeArrowheads="1"/>
          </p:cNvSpPr>
          <p:nvPr>
            <p:ph idx="1"/>
          </p:nvPr>
        </p:nvSpPr>
        <p:spPr>
          <a:xfrm>
            <a:off x="519113" y="914400"/>
            <a:ext cx="7805737" cy="441207"/>
          </a:xfrm>
        </p:spPr>
        <p:txBody>
          <a:bodyPr/>
          <a:lstStyle/>
          <a:p>
            <a:pPr>
              <a:buFont typeface="Arial" charset="0"/>
              <a:buChar char="•"/>
            </a:pPr>
            <a:r>
              <a:rPr lang="en-US" dirty="0" smtClean="0"/>
              <a:t>Several step tools are available to help in debugging</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191" y="1752600"/>
            <a:ext cx="6586796"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bwMode="auto">
          <a:xfrm>
            <a:off x="4343400" y="1752600"/>
            <a:ext cx="1524000" cy="50199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385" r="42636"/>
          <a:stretch/>
        </p:blipFill>
        <p:spPr bwMode="auto">
          <a:xfrm>
            <a:off x="930191" y="2748844"/>
            <a:ext cx="459679"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7364" r="36252"/>
          <a:stretch/>
        </p:blipFill>
        <p:spPr bwMode="auto">
          <a:xfrm>
            <a:off x="930191" y="3581400"/>
            <a:ext cx="420512"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2120" r="31539"/>
          <a:stretch/>
        </p:blipFill>
        <p:spPr bwMode="auto">
          <a:xfrm>
            <a:off x="930191" y="4495800"/>
            <a:ext cx="417688"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8633" r="25068"/>
          <a:stretch/>
        </p:blipFill>
        <p:spPr bwMode="auto">
          <a:xfrm>
            <a:off x="930191" y="5410200"/>
            <a:ext cx="414868"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523999" y="2720442"/>
            <a:ext cx="5916787" cy="530398"/>
          </a:xfrm>
          <a:prstGeom prst="rect">
            <a:avLst/>
          </a:prstGeom>
          <a:noFill/>
        </p:spPr>
        <p:txBody>
          <a:bodyPr wrap="none" rtlCol="0">
            <a:noAutofit/>
          </a:bodyPr>
          <a:lstStyle/>
          <a:p>
            <a:r>
              <a:rPr lang="en-US" dirty="0" smtClean="0">
                <a:solidFill>
                  <a:schemeClr val="bg1"/>
                </a:solidFill>
                <a:latin typeface="Arial" pitchFamily="32" charset="0"/>
                <a:cs typeface="Arial" pitchFamily="32" charset="0"/>
              </a:rPr>
              <a:t>Step over (F8) advances you to the next line in the file</a:t>
            </a:r>
          </a:p>
        </p:txBody>
      </p:sp>
      <p:sp>
        <p:nvSpPr>
          <p:cNvPr id="60" name="TextBox 59"/>
          <p:cNvSpPr txBox="1"/>
          <p:nvPr/>
        </p:nvSpPr>
        <p:spPr>
          <a:xfrm>
            <a:off x="1523999" y="3581400"/>
            <a:ext cx="5916787" cy="530398"/>
          </a:xfrm>
          <a:prstGeom prst="rect">
            <a:avLst/>
          </a:prstGeom>
          <a:noFill/>
        </p:spPr>
        <p:txBody>
          <a:bodyPr wrap="none" rtlCol="0">
            <a:noAutofit/>
          </a:bodyPr>
          <a:lstStyle/>
          <a:p>
            <a:r>
              <a:rPr lang="en-US" dirty="0" smtClean="0">
                <a:solidFill>
                  <a:schemeClr val="bg1"/>
                </a:solidFill>
                <a:latin typeface="Arial" pitchFamily="32" charset="0"/>
                <a:cs typeface="Arial" pitchFamily="32" charset="0"/>
              </a:rPr>
              <a:t>Step into (F7) advances you to the next line executed</a:t>
            </a:r>
          </a:p>
        </p:txBody>
      </p:sp>
      <p:sp>
        <p:nvSpPr>
          <p:cNvPr id="61" name="TextBox 60"/>
          <p:cNvSpPr txBox="1"/>
          <p:nvPr/>
        </p:nvSpPr>
        <p:spPr>
          <a:xfrm>
            <a:off x="1523999" y="4419600"/>
            <a:ext cx="6705600" cy="685800"/>
          </a:xfrm>
          <a:prstGeom prst="rect">
            <a:avLst/>
          </a:prstGeom>
          <a:noFill/>
        </p:spPr>
        <p:txBody>
          <a:bodyPr wrap="square" rtlCol="0">
            <a:noAutofit/>
          </a:bodyPr>
          <a:lstStyle/>
          <a:p>
            <a:r>
              <a:rPr lang="en-US" dirty="0" smtClean="0">
                <a:solidFill>
                  <a:schemeClr val="bg1"/>
                </a:solidFill>
                <a:latin typeface="Arial" pitchFamily="32" charset="0"/>
                <a:cs typeface="Arial" pitchFamily="32" charset="0"/>
              </a:rPr>
              <a:t>Force step into (Alt+Shift+F7) steps into, ignore stepping filters for libraries, constructors, etc. </a:t>
            </a:r>
          </a:p>
        </p:txBody>
      </p:sp>
      <p:sp>
        <p:nvSpPr>
          <p:cNvPr id="62" name="TextBox 61"/>
          <p:cNvSpPr txBox="1"/>
          <p:nvPr/>
        </p:nvSpPr>
        <p:spPr>
          <a:xfrm>
            <a:off x="1523999" y="5334000"/>
            <a:ext cx="5398911" cy="717204"/>
          </a:xfrm>
          <a:prstGeom prst="rect">
            <a:avLst/>
          </a:prstGeom>
          <a:noFill/>
        </p:spPr>
        <p:txBody>
          <a:bodyPr wrap="square" rtlCol="0">
            <a:noAutofit/>
          </a:bodyPr>
          <a:lstStyle/>
          <a:p>
            <a:r>
              <a:rPr lang="en-US" dirty="0" smtClean="0">
                <a:solidFill>
                  <a:schemeClr val="bg1"/>
                </a:solidFill>
                <a:latin typeface="Arial" pitchFamily="32" charset="0"/>
                <a:cs typeface="Arial" pitchFamily="32" charset="0"/>
              </a:rPr>
              <a:t>Step out(Shift+F8) step to the first line executed after returning from this method</a:t>
            </a:r>
          </a:p>
        </p:txBody>
      </p:sp>
    </p:spTree>
    <p:extLst>
      <p:ext uri="{BB962C8B-B14F-4D97-AF65-F5344CB8AC3E}">
        <p14:creationId xmlns:p14="http://schemas.microsoft.com/office/powerpoint/2010/main" val="354333693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Watches</a:t>
            </a:r>
          </a:p>
        </p:txBody>
      </p:sp>
      <p:sp>
        <p:nvSpPr>
          <p:cNvPr id="33795" name="Rectangle 3"/>
          <p:cNvSpPr>
            <a:spLocks noGrp="1" noChangeArrowheads="1"/>
          </p:cNvSpPr>
          <p:nvPr>
            <p:ph idx="1"/>
          </p:nvPr>
        </p:nvSpPr>
        <p:spPr>
          <a:xfrm>
            <a:off x="519112" y="914400"/>
            <a:ext cx="4662487" cy="5486400"/>
          </a:xfrm>
        </p:spPr>
        <p:txBody>
          <a:bodyPr/>
          <a:lstStyle/>
          <a:p>
            <a:pPr>
              <a:buFont typeface="Arial" charset="0"/>
              <a:buChar char="•"/>
            </a:pPr>
            <a:r>
              <a:rPr lang="en-US" dirty="0" smtClean="0"/>
              <a:t>A </a:t>
            </a:r>
            <a:r>
              <a:rPr lang="en-US" b="1" dirty="0" smtClean="0"/>
              <a:t>watch</a:t>
            </a:r>
            <a:r>
              <a:rPr lang="en-US" dirty="0" smtClean="0"/>
              <a:t> is an expression whose value you wish to observe</a:t>
            </a:r>
          </a:p>
          <a:p>
            <a:pPr>
              <a:buFont typeface="Arial" charset="0"/>
              <a:buChar char="•"/>
            </a:pPr>
            <a:r>
              <a:rPr lang="en-US" dirty="0" smtClean="0"/>
              <a:t>To add a watch:</a:t>
            </a:r>
          </a:p>
          <a:p>
            <a:pPr lvl="1"/>
            <a:r>
              <a:rPr lang="en-US" dirty="0" smtClean="0"/>
              <a:t>On Watches tab, right-click and select </a:t>
            </a:r>
            <a:r>
              <a:rPr lang="en-US" b="1" dirty="0" smtClean="0"/>
              <a:t>Add Watch</a:t>
            </a:r>
          </a:p>
          <a:p>
            <a:pPr lvl="1"/>
            <a:r>
              <a:rPr lang="en-US" dirty="0" smtClean="0"/>
              <a:t>Drag the variables you want to watch from the Variables window to the Watches window</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581399"/>
            <a:ext cx="2403689" cy="129540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029200"/>
            <a:ext cx="8675687" cy="10763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bwMode="auto">
          <a:xfrm>
            <a:off x="1447800" y="5562600"/>
            <a:ext cx="3352800" cy="38100"/>
          </a:xfrm>
          <a:prstGeom prst="straightConnector1">
            <a:avLst/>
          </a:prstGeom>
          <a:noFill/>
          <a:ln w="19050" cap="flat" cmpd="sng" algn="ctr">
            <a:solidFill>
              <a:srgbClr val="C00000"/>
            </a:solidFill>
            <a:prstDash val="solid"/>
            <a:round/>
            <a:headEnd type="none" w="med" len="med"/>
            <a:tailEnd type="arrow"/>
          </a:ln>
          <a:effectLst/>
        </p:spPr>
      </p:cxnSp>
      <p:cxnSp>
        <p:nvCxnSpPr>
          <p:cNvPr id="11" name="Straight Arrow Connector 10"/>
          <p:cNvCxnSpPr/>
          <p:nvPr/>
        </p:nvCxnSpPr>
        <p:spPr bwMode="auto">
          <a:xfrm flipV="1">
            <a:off x="1447800" y="5813778"/>
            <a:ext cx="3352800" cy="76200"/>
          </a:xfrm>
          <a:prstGeom prst="straightConnector1">
            <a:avLst/>
          </a:prstGeom>
          <a:noFill/>
          <a:ln w="19050" cap="flat" cmpd="sng" algn="ctr">
            <a:solidFill>
              <a:srgbClr val="C00000"/>
            </a:solidFill>
            <a:prstDash val="solid"/>
            <a:round/>
            <a:headEnd type="none" w="med" len="med"/>
            <a:tailEnd type="arrow"/>
          </a:ln>
          <a:effectLst/>
        </p:spPr>
      </p:cxnSp>
      <p:sp>
        <p:nvSpPr>
          <p:cNvPr id="4" name="Rounded Rectangle 3"/>
          <p:cNvSpPr/>
          <p:nvPr/>
        </p:nvSpPr>
        <p:spPr bwMode="auto">
          <a:xfrm>
            <a:off x="533400" y="5486400"/>
            <a:ext cx="914400" cy="1524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Rounded Rectangle 12"/>
          <p:cNvSpPr/>
          <p:nvPr/>
        </p:nvSpPr>
        <p:spPr bwMode="auto">
          <a:xfrm>
            <a:off x="533400" y="5813778"/>
            <a:ext cx="914400" cy="1524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29203297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2767" y="1956329"/>
            <a:ext cx="3133725" cy="1524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654955"/>
            <a:ext cx="3160444" cy="177905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2" name="Rectangle 2"/>
          <p:cNvSpPr>
            <a:spLocks noGrp="1" noChangeArrowheads="1"/>
          </p:cNvSpPr>
          <p:nvPr>
            <p:ph type="title"/>
          </p:nvPr>
        </p:nvSpPr>
        <p:spPr/>
        <p:txBody>
          <a:bodyPr/>
          <a:lstStyle/>
          <a:p>
            <a:pPr eaLnBrk="1" hangingPunct="1"/>
            <a:r>
              <a:rPr lang="en-US" smtClean="0"/>
              <a:t>Stopping debugger</a:t>
            </a:r>
          </a:p>
        </p:txBody>
      </p:sp>
      <p:sp>
        <p:nvSpPr>
          <p:cNvPr id="35843" name="Rectangle 3"/>
          <p:cNvSpPr>
            <a:spLocks noGrp="1" noChangeArrowheads="1"/>
          </p:cNvSpPr>
          <p:nvPr>
            <p:ph idx="1"/>
          </p:nvPr>
        </p:nvSpPr>
        <p:spPr>
          <a:xfrm>
            <a:off x="521208" y="914400"/>
            <a:ext cx="8321040" cy="762000"/>
          </a:xfrm>
        </p:spPr>
        <p:txBody>
          <a:bodyPr/>
          <a:lstStyle/>
          <a:p>
            <a:pPr>
              <a:buFont typeface="Arial" charset="0"/>
              <a:buChar char="•"/>
            </a:pPr>
            <a:r>
              <a:rPr lang="en-US" dirty="0" smtClean="0"/>
              <a:t>To stop debugger, click the stop button from the Run menu item, or within the debugger itself</a:t>
            </a:r>
          </a:p>
        </p:txBody>
      </p:sp>
      <p:sp>
        <p:nvSpPr>
          <p:cNvPr id="35845" name="AutoShape 5"/>
          <p:cNvSpPr>
            <a:spLocks noChangeArrowheads="1"/>
          </p:cNvSpPr>
          <p:nvPr/>
        </p:nvSpPr>
        <p:spPr bwMode="auto">
          <a:xfrm>
            <a:off x="2667000" y="2946929"/>
            <a:ext cx="3129491" cy="3746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5846" name="AutoShape 6"/>
          <p:cNvSpPr>
            <a:spLocks noChangeArrowheads="1"/>
          </p:cNvSpPr>
          <p:nvPr/>
        </p:nvSpPr>
        <p:spPr bwMode="auto">
          <a:xfrm>
            <a:off x="2590800" y="4672013"/>
            <a:ext cx="381001" cy="34343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91404188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pPr eaLnBrk="1" hangingPunct="1"/>
            <a:r>
              <a:rPr lang="en-US" smtClean="0"/>
              <a:t>Lesson objectives review</a:t>
            </a:r>
          </a:p>
        </p:txBody>
      </p:sp>
      <p:sp>
        <p:nvSpPr>
          <p:cNvPr id="4198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purpose and functionality of Gosu enhancements</a:t>
            </a:r>
          </a:p>
          <a:p>
            <a:pPr lvl="1"/>
            <a:r>
              <a:rPr lang="en-US" smtClean="0"/>
              <a:t>Write entity enhancements</a:t>
            </a:r>
          </a:p>
          <a:p>
            <a:pPr lvl="1"/>
            <a:r>
              <a:rPr lang="en-US" smtClean="0"/>
              <a:t>Reference properties and methods in an entity enhancement</a:t>
            </a:r>
          </a:p>
          <a:p>
            <a:pPr lvl="1"/>
            <a:r>
              <a:rPr lang="en-US" smtClean="0"/>
              <a:t>Write static methods in Java class enhancements</a:t>
            </a:r>
          </a:p>
          <a:p>
            <a:pPr lvl="1"/>
            <a:r>
              <a:rPr lang="en-US" smtClean="0"/>
              <a:t>Debug enhancements</a:t>
            </a:r>
          </a:p>
        </p:txBody>
      </p:sp>
    </p:spTree>
    <p:extLst>
      <p:ext uri="{BB962C8B-B14F-4D97-AF65-F5344CB8AC3E}">
        <p14:creationId xmlns:p14="http://schemas.microsoft.com/office/powerpoint/2010/main" val="270626452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pPr eaLnBrk="1" hangingPunct="1"/>
            <a:r>
              <a:rPr lang="en-US" smtClean="0"/>
              <a:t>Review questions</a:t>
            </a:r>
          </a:p>
        </p:txBody>
      </p:sp>
      <p:sp>
        <p:nvSpPr>
          <p:cNvPr id="43011" name="Rectangle 45"/>
          <p:cNvSpPr>
            <a:spLocks noGrp="1" noChangeArrowheads="1"/>
          </p:cNvSpPr>
          <p:nvPr>
            <p:ph idx="1"/>
          </p:nvPr>
        </p:nvSpPr>
        <p:spPr/>
        <p:txBody>
          <a:bodyPr/>
          <a:lstStyle/>
          <a:p>
            <a:pPr marL="457200" indent="-457200">
              <a:buFont typeface="Arial" charset="0"/>
              <a:buAutoNum type="arabicPeriod"/>
            </a:pPr>
            <a:r>
              <a:rPr lang="en-US" dirty="0" smtClean="0"/>
              <a:t>In Studio, enhancements are declared under what node?</a:t>
            </a:r>
          </a:p>
          <a:p>
            <a:pPr marL="457200" indent="-457200">
              <a:buFont typeface="Arial" charset="0"/>
              <a:buAutoNum type="arabicPeriod"/>
            </a:pPr>
            <a:r>
              <a:rPr lang="en-US" dirty="0" smtClean="0"/>
              <a:t>What type of logic should be implemented as a getter? A setter? A method?</a:t>
            </a:r>
          </a:p>
          <a:p>
            <a:pPr marL="457200" indent="-457200">
              <a:buFont typeface="Arial" charset="0"/>
              <a:buAutoNum type="arabicPeriod"/>
            </a:pPr>
            <a:r>
              <a:rPr lang="en-US" dirty="0" smtClean="0"/>
              <a:t>When you create a new enhancement, what code does Studio add for you automatically?</a:t>
            </a:r>
          </a:p>
          <a:p>
            <a:pPr marL="457200" indent="-457200">
              <a:buFont typeface="Arial" charset="0"/>
              <a:buAutoNum type="arabicPeriod"/>
            </a:pPr>
            <a:r>
              <a:rPr lang="en-US" dirty="0" smtClean="0"/>
              <a:t>For an enhancement on the </a:t>
            </a:r>
            <a:r>
              <a:rPr lang="en-US" dirty="0" err="1" smtClean="0"/>
              <a:t>ABContact</a:t>
            </a:r>
            <a:r>
              <a:rPr lang="en-US" dirty="0" smtClean="0"/>
              <a:t> entity, what code would you write to reference the given </a:t>
            </a:r>
            <a:r>
              <a:rPr lang="en-US" dirty="0" err="1" smtClean="0"/>
              <a:t>ABContact's</a:t>
            </a:r>
            <a:r>
              <a:rPr lang="en-US" dirty="0" smtClean="0"/>
              <a:t> </a:t>
            </a:r>
            <a:r>
              <a:rPr lang="en-US" dirty="0" err="1" smtClean="0"/>
              <a:t>AssignedUser</a:t>
            </a:r>
            <a:r>
              <a:rPr lang="en-US" dirty="0" smtClean="0"/>
              <a:t> field?</a:t>
            </a:r>
          </a:p>
          <a:p>
            <a:pPr marL="457200" indent="-457200">
              <a:buFont typeface="Arial" charset="0"/>
              <a:buAutoNum type="arabicPeriod"/>
            </a:pPr>
            <a:r>
              <a:rPr lang="en-US" dirty="0" smtClean="0"/>
              <a:t>How do you create an enhancement method that returns no value?</a:t>
            </a:r>
          </a:p>
          <a:p>
            <a:pPr marL="457200" indent="-457200">
              <a:buFont typeface="Arial" charset="0"/>
              <a:buAutoNum type="arabicPeriod"/>
            </a:pPr>
            <a:r>
              <a:rPr lang="en-US" dirty="0" smtClean="0"/>
              <a:t>How do you reference enhancement properties and methods?</a:t>
            </a:r>
          </a:p>
        </p:txBody>
      </p:sp>
    </p:spTree>
    <p:extLst>
      <p:ext uri="{BB962C8B-B14F-4D97-AF65-F5344CB8AC3E}">
        <p14:creationId xmlns:p14="http://schemas.microsoft.com/office/powerpoint/2010/main" val="233671529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Gosu enhancements</a:t>
            </a:r>
          </a:p>
        </p:txBody>
      </p:sp>
      <p:sp>
        <p:nvSpPr>
          <p:cNvPr id="7171" name="Rectangle 3"/>
          <p:cNvSpPr>
            <a:spLocks noGrp="1" noChangeArrowheads="1"/>
          </p:cNvSpPr>
          <p:nvPr>
            <p:ph idx="1"/>
          </p:nvPr>
        </p:nvSpPr>
        <p:spPr/>
        <p:txBody>
          <a:bodyPr/>
          <a:lstStyle/>
          <a:p>
            <a:pPr>
              <a:buFont typeface="Arial" charset="0"/>
              <a:buChar char="•"/>
            </a:pPr>
            <a:r>
              <a:rPr lang="en-US" smtClean="0"/>
              <a:t>A </a:t>
            </a:r>
            <a:r>
              <a:rPr lang="en-US" b="1" smtClean="0"/>
              <a:t>Gosu enhancement</a:t>
            </a:r>
            <a:r>
              <a:rPr lang="en-US" smtClean="0"/>
              <a:t> is a set of code that enhances the functionality of an existing Guidewire type</a:t>
            </a:r>
          </a:p>
          <a:p>
            <a:pPr>
              <a:buFont typeface="Arial" charset="0"/>
              <a:buChar char="•"/>
            </a:pPr>
            <a:r>
              <a:rPr lang="en-US" smtClean="0"/>
              <a:t>For configuration developers, nearly all enhancement work involves enhancing either:</a:t>
            </a:r>
          </a:p>
          <a:p>
            <a:pPr lvl="1"/>
            <a:r>
              <a:rPr lang="en-US" smtClean="0"/>
              <a:t>Guidewire entities</a:t>
            </a:r>
          </a:p>
          <a:p>
            <a:pPr lvl="1"/>
            <a:r>
              <a:rPr lang="en-US" smtClean="0"/>
              <a:t>Java classes</a:t>
            </a:r>
          </a:p>
          <a:p>
            <a:pPr>
              <a:buFont typeface="Arial" charset="0"/>
              <a:buChar char="•"/>
            </a:pPr>
            <a:r>
              <a:rPr lang="en-US" smtClean="0"/>
              <a:t>Therefore, this lesson focuses on these types of enhancements</a:t>
            </a:r>
          </a:p>
          <a:p>
            <a:pPr>
              <a:buFont typeface="Arial" charset="0"/>
              <a:buChar char="•"/>
            </a:pPr>
            <a:endParaRPr lang="en-US" smtClean="0"/>
          </a:p>
        </p:txBody>
      </p:sp>
    </p:spTree>
    <p:extLst>
      <p:ext uri="{BB962C8B-B14F-4D97-AF65-F5344CB8AC3E}">
        <p14:creationId xmlns:p14="http://schemas.microsoft.com/office/powerpoint/2010/main" val="400950775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166730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Elements of an enhancement</a:t>
            </a:r>
          </a:p>
        </p:txBody>
      </p:sp>
      <p:sp>
        <p:nvSpPr>
          <p:cNvPr id="8195" name="Rectangle 3"/>
          <p:cNvSpPr>
            <a:spLocks noGrp="1" noChangeArrowheads="1"/>
          </p:cNvSpPr>
          <p:nvPr>
            <p:ph idx="1"/>
          </p:nvPr>
        </p:nvSpPr>
        <p:spPr/>
        <p:txBody>
          <a:bodyPr/>
          <a:lstStyle/>
          <a:p>
            <a:pPr>
              <a:buFont typeface="Arial" charset="0"/>
              <a:buChar char="•"/>
            </a:pPr>
            <a:r>
              <a:rPr lang="en-US" smtClean="0"/>
              <a:t>Enhancements can have any number of the following:</a:t>
            </a:r>
          </a:p>
          <a:p>
            <a:pPr lvl="1"/>
            <a:r>
              <a:rPr lang="en-US" smtClean="0"/>
              <a:t>Getter properties, which calculate derived values</a:t>
            </a:r>
          </a:p>
          <a:p>
            <a:pPr lvl="1"/>
            <a:r>
              <a:rPr lang="en-US" smtClean="0"/>
              <a:t>Setter properties, which set field values in situations where additional logic is needed</a:t>
            </a:r>
          </a:p>
          <a:p>
            <a:pPr lvl="1"/>
            <a:r>
              <a:rPr lang="en-US" smtClean="0"/>
              <a:t>Methods, which:</a:t>
            </a:r>
          </a:p>
          <a:p>
            <a:pPr lvl="2"/>
            <a:r>
              <a:rPr lang="en-US" smtClean="0"/>
              <a:t>Take input parameters, and/or</a:t>
            </a:r>
          </a:p>
          <a:p>
            <a:pPr lvl="2"/>
            <a:r>
              <a:rPr lang="en-US" smtClean="0"/>
              <a:t>Modify other objects, and/or</a:t>
            </a:r>
          </a:p>
          <a:p>
            <a:pPr lvl="2"/>
            <a:r>
              <a:rPr lang="en-US" smtClean="0"/>
              <a:t>Create objects</a:t>
            </a:r>
          </a:p>
        </p:txBody>
      </p:sp>
    </p:spTree>
    <p:extLst>
      <p:ext uri="{BB962C8B-B14F-4D97-AF65-F5344CB8AC3E}">
        <p14:creationId xmlns:p14="http://schemas.microsoft.com/office/powerpoint/2010/main" val="200375559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800100"/>
            <a:ext cx="6324600" cy="46863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8" name="Rectangle 2"/>
          <p:cNvSpPr>
            <a:spLocks noGrp="1" noChangeArrowheads="1"/>
          </p:cNvSpPr>
          <p:nvPr>
            <p:ph type="title"/>
          </p:nvPr>
        </p:nvSpPr>
        <p:spPr/>
        <p:txBody>
          <a:bodyPr/>
          <a:lstStyle/>
          <a:p>
            <a:pPr eaLnBrk="1" hangingPunct="1"/>
            <a:r>
              <a:rPr lang="en-US" smtClean="0"/>
              <a:t>Using logic to calculate ("get") values</a:t>
            </a:r>
          </a:p>
        </p:txBody>
      </p:sp>
      <p:sp>
        <p:nvSpPr>
          <p:cNvPr id="9219" name="Rectangle 3"/>
          <p:cNvSpPr>
            <a:spLocks noGrp="1" noChangeArrowheads="1"/>
          </p:cNvSpPr>
          <p:nvPr>
            <p:ph idx="1"/>
          </p:nvPr>
        </p:nvSpPr>
        <p:spPr>
          <a:xfrm>
            <a:off x="519113" y="5562600"/>
            <a:ext cx="8318500" cy="731838"/>
          </a:xfrm>
        </p:spPr>
        <p:txBody>
          <a:bodyPr/>
          <a:lstStyle/>
          <a:p>
            <a:pPr>
              <a:buFont typeface="Arial" charset="0"/>
              <a:buChar char="•"/>
            </a:pPr>
            <a:r>
              <a:rPr lang="en-US" dirty="0" smtClean="0"/>
              <a:t>Some data does not need to be stored in the database because it can be derived from other data </a:t>
            </a:r>
          </a:p>
        </p:txBody>
      </p:sp>
      <p:sp>
        <p:nvSpPr>
          <p:cNvPr id="9221" name="AutoShape 5"/>
          <p:cNvSpPr>
            <a:spLocks noChangeArrowheads="1"/>
          </p:cNvSpPr>
          <p:nvPr/>
        </p:nvSpPr>
        <p:spPr bwMode="auto">
          <a:xfrm>
            <a:off x="1066800" y="5143500"/>
            <a:ext cx="2957512" cy="3048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22" name="Freeform 7"/>
          <p:cNvSpPr>
            <a:spLocks/>
          </p:cNvSpPr>
          <p:nvPr/>
        </p:nvSpPr>
        <p:spPr bwMode="auto">
          <a:xfrm>
            <a:off x="4024312" y="4152900"/>
            <a:ext cx="2833688" cy="1149350"/>
          </a:xfrm>
          <a:custGeom>
            <a:avLst/>
            <a:gdLst>
              <a:gd name="T0" fmla="*/ 0 w 1420"/>
              <a:gd name="T1" fmla="*/ 2147483647 h 124"/>
              <a:gd name="T2" fmla="*/ 2147483647 w 1420"/>
              <a:gd name="T3" fmla="*/ 2147483647 h 124"/>
              <a:gd name="T4" fmla="*/ 2147483647 w 1420"/>
              <a:gd name="T5" fmla="*/ 0 h 124"/>
              <a:gd name="T6" fmla="*/ 0 60000 65536"/>
              <a:gd name="T7" fmla="*/ 0 60000 65536"/>
              <a:gd name="T8" fmla="*/ 0 60000 65536"/>
              <a:gd name="T9" fmla="*/ 0 w 1420"/>
              <a:gd name="T10" fmla="*/ 0 h 124"/>
              <a:gd name="T11" fmla="*/ 1420 w 1420"/>
              <a:gd name="T12" fmla="*/ 124 h 124"/>
            </a:gdLst>
            <a:ahLst/>
            <a:cxnLst>
              <a:cxn ang="T6">
                <a:pos x="T0" y="T1"/>
              </a:cxn>
              <a:cxn ang="T7">
                <a:pos x="T2" y="T3"/>
              </a:cxn>
              <a:cxn ang="T8">
                <a:pos x="T4" y="T5"/>
              </a:cxn>
            </a:cxnLst>
            <a:rect l="T9" t="T10" r="T11" b="T12"/>
            <a:pathLst>
              <a:path w="1420" h="124">
                <a:moveTo>
                  <a:pt x="0" y="124"/>
                </a:moveTo>
                <a:lnTo>
                  <a:pt x="1420" y="124"/>
                </a:lnTo>
                <a:lnTo>
                  <a:pt x="1420"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34478100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Getter properties</a:t>
            </a:r>
          </a:p>
        </p:txBody>
      </p:sp>
      <p:sp>
        <p:nvSpPr>
          <p:cNvPr id="10243" name="Rectangle 3"/>
          <p:cNvSpPr>
            <a:spLocks noGrp="1" noChangeArrowheads="1"/>
          </p:cNvSpPr>
          <p:nvPr>
            <p:ph idx="1"/>
          </p:nvPr>
        </p:nvSpPr>
        <p:spPr/>
        <p:txBody>
          <a:bodyPr/>
          <a:lstStyle/>
          <a:p>
            <a:pPr>
              <a:buFont typeface="Arial" charset="0"/>
              <a:buChar char="•"/>
            </a:pPr>
            <a:r>
              <a:rPr lang="en-US" smtClean="0"/>
              <a:t>A </a:t>
            </a:r>
            <a:r>
              <a:rPr lang="en-US" b="1" smtClean="0"/>
              <a:t>getter property</a:t>
            </a:r>
            <a:r>
              <a:rPr lang="en-US" smtClean="0"/>
              <a:t> is used to calculate a derived value</a:t>
            </a:r>
          </a:p>
          <a:p>
            <a:pPr lvl="1"/>
            <a:r>
              <a:rPr lang="en-US" smtClean="0"/>
              <a:t>Property not declared at data model level</a:t>
            </a:r>
          </a:p>
          <a:p>
            <a:pPr lvl="1"/>
            <a:r>
              <a:rPr lang="en-US" smtClean="0"/>
              <a:t>Value not stored in database</a:t>
            </a:r>
          </a:p>
          <a:p>
            <a:pPr lvl="1"/>
            <a:r>
              <a:rPr lang="en-US" smtClean="0"/>
              <a:t>Code cannot receive input parameters</a:t>
            </a:r>
          </a:p>
          <a:p>
            <a:pPr lvl="1"/>
            <a:r>
              <a:rPr lang="en-US" smtClean="0"/>
              <a:t>Code can only return value</a:t>
            </a:r>
          </a:p>
          <a:p>
            <a:pPr lvl="1"/>
            <a:r>
              <a:rPr lang="en-US" smtClean="0"/>
              <a:t>Should not be used to alter any data</a:t>
            </a:r>
          </a:p>
          <a:p>
            <a:pPr lvl="1"/>
            <a:r>
              <a:rPr lang="en-US" smtClean="0"/>
              <a:t>Null safe</a:t>
            </a:r>
          </a:p>
          <a:p>
            <a:pPr>
              <a:buFont typeface="Arial" charset="0"/>
              <a:buChar char="•"/>
            </a:pPr>
            <a:r>
              <a:rPr lang="en-US" smtClean="0"/>
              <a:t>Example</a:t>
            </a:r>
          </a:p>
          <a:p>
            <a:pPr lvl="1"/>
            <a:r>
              <a:rPr lang="en-US" smtClean="0"/>
              <a:t>ABPerson.Age</a:t>
            </a:r>
          </a:p>
          <a:p>
            <a:pPr lvl="2"/>
            <a:r>
              <a:rPr lang="en-US" smtClean="0"/>
              <a:t>Derive value by calculating number of years between date of birth and current date (or returning "Unknown" if date of birth is null)</a:t>
            </a:r>
          </a:p>
          <a:p>
            <a:pPr lvl="2"/>
            <a:r>
              <a:rPr lang="en-US" smtClean="0"/>
              <a:t>Storing value in database would be redundant</a:t>
            </a:r>
          </a:p>
        </p:txBody>
      </p:sp>
    </p:spTree>
    <p:extLst>
      <p:ext uri="{BB962C8B-B14F-4D97-AF65-F5344CB8AC3E}">
        <p14:creationId xmlns:p14="http://schemas.microsoft.com/office/powerpoint/2010/main" val="386918381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1519238"/>
            <a:ext cx="5762625" cy="38195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7" name="Rectangle 2"/>
          <p:cNvSpPr>
            <a:spLocks noGrp="1" noChangeArrowheads="1"/>
          </p:cNvSpPr>
          <p:nvPr>
            <p:ph type="title"/>
          </p:nvPr>
        </p:nvSpPr>
        <p:spPr/>
        <p:txBody>
          <a:bodyPr/>
          <a:lstStyle/>
          <a:p>
            <a:pPr eaLnBrk="1" hangingPunct="1"/>
            <a:r>
              <a:rPr lang="en-US" dirty="0" smtClean="0"/>
              <a:t>Example getter: </a:t>
            </a:r>
            <a:r>
              <a:rPr lang="en-US" dirty="0" err="1" smtClean="0"/>
              <a:t>ABPerson.Age</a:t>
            </a:r>
            <a:endParaRPr lang="en-US" dirty="0" smtClean="0"/>
          </a:p>
        </p:txBody>
      </p:sp>
      <p:sp>
        <p:nvSpPr>
          <p:cNvPr id="11268" name="Rectangle 3"/>
          <p:cNvSpPr>
            <a:spLocks noGrp="1" noChangeArrowheads="1"/>
          </p:cNvSpPr>
          <p:nvPr>
            <p:ph idx="1"/>
          </p:nvPr>
        </p:nvSpPr>
        <p:spPr/>
        <p:txBody>
          <a:bodyPr/>
          <a:lstStyle/>
          <a:p>
            <a:pPr>
              <a:buFont typeface="Arial" charset="0"/>
              <a:buChar char="•"/>
            </a:pPr>
            <a:r>
              <a:rPr lang="en-US" dirty="0" smtClean="0"/>
              <a:t>Enhancement declaration identifies type it enhances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a:buFont typeface="Arial" charset="0"/>
              <a:buChar char="•"/>
            </a:pPr>
            <a:r>
              <a:rPr lang="en-US" dirty="0" smtClean="0"/>
              <a:t>"this" represents object from which getter was called</a:t>
            </a:r>
          </a:p>
        </p:txBody>
      </p:sp>
      <p:sp>
        <p:nvSpPr>
          <p:cNvPr id="11269" name="Line 5"/>
          <p:cNvSpPr>
            <a:spLocks noChangeShapeType="1"/>
          </p:cNvSpPr>
          <p:nvPr/>
        </p:nvSpPr>
        <p:spPr bwMode="auto">
          <a:xfrm flipV="1">
            <a:off x="1067506" y="2743199"/>
            <a:ext cx="1599494" cy="288836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270" name="Rectangle 6"/>
          <p:cNvSpPr>
            <a:spLocks noChangeArrowheads="1"/>
          </p:cNvSpPr>
          <p:nvPr/>
        </p:nvSpPr>
        <p:spPr bwMode="auto">
          <a:xfrm>
            <a:off x="519113" y="1174750"/>
            <a:ext cx="8318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endParaRPr lang="en-US" sz="2400" b="0">
              <a:solidFill>
                <a:schemeClr val="bg1"/>
              </a:solidFill>
            </a:endParaRPr>
          </a:p>
        </p:txBody>
      </p:sp>
      <p:sp>
        <p:nvSpPr>
          <p:cNvPr id="11271" name="Line 7"/>
          <p:cNvSpPr>
            <a:spLocks noChangeShapeType="1"/>
          </p:cNvSpPr>
          <p:nvPr/>
        </p:nvSpPr>
        <p:spPr bwMode="auto">
          <a:xfrm flipH="1">
            <a:off x="3962400" y="1357313"/>
            <a:ext cx="609600" cy="92868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Rounded Rectangle 1"/>
          <p:cNvSpPr/>
          <p:nvPr/>
        </p:nvSpPr>
        <p:spPr bwMode="auto">
          <a:xfrm>
            <a:off x="2590800" y="2590800"/>
            <a:ext cx="381000" cy="152399"/>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83757492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755" y="644173"/>
            <a:ext cx="2390245" cy="94239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0" name="Rectangle 2"/>
          <p:cNvSpPr>
            <a:spLocks noGrp="1" noChangeArrowheads="1"/>
          </p:cNvSpPr>
          <p:nvPr>
            <p:ph type="title"/>
          </p:nvPr>
        </p:nvSpPr>
        <p:spPr/>
        <p:txBody>
          <a:bodyPr/>
          <a:lstStyle/>
          <a:p>
            <a:pPr eaLnBrk="1" hangingPunct="1"/>
            <a:r>
              <a:rPr lang="en-US" smtClean="0"/>
              <a:t>Using logic to "set" values</a:t>
            </a:r>
          </a:p>
        </p:txBody>
      </p:sp>
      <p:sp>
        <p:nvSpPr>
          <p:cNvPr id="12291" name="Rectangle 3"/>
          <p:cNvSpPr>
            <a:spLocks noGrp="1" noChangeArrowheads="1"/>
          </p:cNvSpPr>
          <p:nvPr>
            <p:ph idx="1"/>
          </p:nvPr>
        </p:nvSpPr>
        <p:spPr>
          <a:xfrm>
            <a:off x="457200" y="838200"/>
            <a:ext cx="4130675" cy="5486400"/>
          </a:xfrm>
        </p:spPr>
        <p:txBody>
          <a:bodyPr/>
          <a:lstStyle/>
          <a:p>
            <a:pPr>
              <a:buFont typeface="Arial" charset="0"/>
              <a:buChar char="•"/>
            </a:pPr>
            <a:r>
              <a:rPr lang="en-US" smtClean="0"/>
              <a:t>In some cases, logic is needed to display and modify values</a:t>
            </a:r>
          </a:p>
          <a:p>
            <a:pPr lvl="1"/>
            <a:r>
              <a:rPr lang="en-US" smtClean="0"/>
              <a:t>For example, the database stores all heights in meters, but users have the option to see and enter heights in inches</a:t>
            </a:r>
          </a:p>
        </p:txBody>
      </p:sp>
      <p:sp>
        <p:nvSpPr>
          <p:cNvPr id="12295" name="Text Box 7"/>
          <p:cNvSpPr txBox="1">
            <a:spLocks noChangeArrowheads="1"/>
          </p:cNvSpPr>
          <p:nvPr/>
        </p:nvSpPr>
        <p:spPr bwMode="auto">
          <a:xfrm>
            <a:off x="4804305" y="644173"/>
            <a:ext cx="14922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b="0" dirty="0">
                <a:solidFill>
                  <a:srgbClr val="9900CC"/>
                </a:solidFill>
              </a:rPr>
              <a:t>If user's preference is metric, display and save value as normal</a:t>
            </a:r>
          </a:p>
        </p:txBody>
      </p:sp>
      <p:sp>
        <p:nvSpPr>
          <p:cNvPr id="12296" name="AutoShape 8"/>
          <p:cNvSpPr>
            <a:spLocks noChangeArrowheads="1"/>
          </p:cNvSpPr>
          <p:nvPr/>
        </p:nvSpPr>
        <p:spPr bwMode="auto">
          <a:xfrm>
            <a:off x="6448955" y="914400"/>
            <a:ext cx="2237845" cy="304800"/>
          </a:xfrm>
          <a:prstGeom prst="roundRect">
            <a:avLst>
              <a:gd name="adj" fmla="val 16667"/>
            </a:avLst>
          </a:prstGeom>
          <a:noFill/>
          <a:ln w="19050" algn="ctr">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2297" name="Text Box 9"/>
          <p:cNvSpPr txBox="1">
            <a:spLocks noChangeArrowheads="1"/>
          </p:cNvSpPr>
          <p:nvPr/>
        </p:nvSpPr>
        <p:spPr bwMode="auto">
          <a:xfrm>
            <a:off x="4294717" y="2649768"/>
            <a:ext cx="200183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b="0" dirty="0"/>
              <a:t>If user's preference is US Customary, convert value to inches before displaying and before saving</a:t>
            </a:r>
          </a:p>
        </p:txBody>
      </p:sp>
      <p:sp>
        <p:nvSpPr>
          <p:cNvPr id="12298" name="AutoShape 10"/>
          <p:cNvSpPr>
            <a:spLocks noChangeArrowheads="1"/>
          </p:cNvSpPr>
          <p:nvPr/>
        </p:nvSpPr>
        <p:spPr bwMode="auto">
          <a:xfrm>
            <a:off x="6372755" y="3048000"/>
            <a:ext cx="2390245" cy="32487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310" y="4899025"/>
            <a:ext cx="3667991" cy="11207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81" y="4291244"/>
            <a:ext cx="2152650" cy="13049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8029346"/>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D7EE3AF9-38CC-4C25-87D5-D08BA8B9A746}"/>
</file>

<file path=customXml/itemProps2.xml><?xml version="1.0" encoding="utf-8"?>
<ds:datastoreItem xmlns:ds="http://schemas.openxmlformats.org/officeDocument/2006/customXml" ds:itemID="{EB67A757-8062-4AC2-AFC1-E7604BA45E0E}"/>
</file>

<file path=customXml/itemProps3.xml><?xml version="1.0" encoding="utf-8"?>
<ds:datastoreItem xmlns:ds="http://schemas.openxmlformats.org/officeDocument/2006/customXml" ds:itemID="{6EFDC05A-473E-478D-BB91-24FF34F55159}"/>
</file>

<file path=docProps/app.xml><?xml version="1.0" encoding="utf-8"?>
<Properties xmlns="http://schemas.openxmlformats.org/officeDocument/2006/extended-properties" xmlns:vt="http://schemas.openxmlformats.org/officeDocument/2006/docPropsVTypes">
  <Template>Emerald_Template</Template>
  <TotalTime>192</TotalTime>
  <Words>3869</Words>
  <Application>Microsoft Office PowerPoint</Application>
  <PresentationFormat>On-screen Show (4:3)</PresentationFormat>
  <Paragraphs>380</Paragraphs>
  <Slides>40</Slides>
  <Notes>39</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Emerald_Template</vt:lpstr>
      <vt:lpstr>Enhancements</vt:lpstr>
      <vt:lpstr>Lesson objectives</vt:lpstr>
      <vt:lpstr>Lesson outline</vt:lpstr>
      <vt:lpstr>Gosu enhancements</vt:lpstr>
      <vt:lpstr>Elements of an enhancement</vt:lpstr>
      <vt:lpstr>Using logic to calculate ("get") values</vt:lpstr>
      <vt:lpstr>Getter properties</vt:lpstr>
      <vt:lpstr>Example getter: ABPerson.Age</vt:lpstr>
      <vt:lpstr>Using logic to "set" values</vt:lpstr>
      <vt:lpstr>Setter properties</vt:lpstr>
      <vt:lpstr>Example setter</vt:lpstr>
      <vt:lpstr>Enhancement methods</vt:lpstr>
      <vt:lpstr>Example method 1: AssignDefaultOccupation</vt:lpstr>
      <vt:lpstr>Example method 2: Creating new objects</vt:lpstr>
      <vt:lpstr>Enhancement files</vt:lpstr>
      <vt:lpstr>Enhancements enhance a given type</vt:lpstr>
      <vt:lpstr>Lesson outline</vt:lpstr>
      <vt:lpstr>Implementing enhancements</vt:lpstr>
      <vt:lpstr>Creating new enhancement files</vt:lpstr>
      <vt:lpstr>Getter syntax</vt:lpstr>
      <vt:lpstr>Setter syntax</vt:lpstr>
      <vt:lpstr>Method syntax</vt:lpstr>
      <vt:lpstr>Deploying enhancements</vt:lpstr>
      <vt:lpstr>No special syntax to reference enhancements</vt:lpstr>
      <vt:lpstr>Lesson outline</vt:lpstr>
      <vt:lpstr> Enhancing Java classes</vt:lpstr>
      <vt:lpstr>Creating Java class enhancements</vt:lpstr>
      <vt:lpstr>Creating and referencing static methods</vt:lpstr>
      <vt:lpstr>Lesson outline</vt:lpstr>
      <vt:lpstr>Studio debugger</vt:lpstr>
      <vt:lpstr>Setting breakpoints</vt:lpstr>
      <vt:lpstr>Run and debug server</vt:lpstr>
      <vt:lpstr>Suspending execution</vt:lpstr>
      <vt:lpstr>Breakpoint details</vt:lpstr>
      <vt:lpstr>Stepping through code</vt:lpstr>
      <vt:lpstr>Watches</vt:lpstr>
      <vt:lpstr>Stopping debugger</vt:lpstr>
      <vt:lpstr>Lesson objectives review</vt:lpstr>
      <vt:lpstr>Review questions</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Enhancements</dc:title>
  <dc:subject>Emerald PowerPoint 2010 Template</dc:subject>
  <dc:creator>gwuser</dc:creator>
  <cp:keywords>Emerald;PowerPoint 2010;PowerPoint Template</cp:keywords>
  <cp:lastModifiedBy>gwuser</cp:lastModifiedBy>
  <cp:revision>19</cp:revision>
  <dcterms:created xsi:type="dcterms:W3CDTF">2013-09-16T20:26:03Z</dcterms:created>
  <dcterms:modified xsi:type="dcterms:W3CDTF">2013-10-11T06:23:00Z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0x01010080108DB332E651468B7C8D0348561ABA</vt:lpwstr>
  </property>
</Properties>
</file>